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0"/>
  </p:notesMasterIdLst>
  <p:handoutMasterIdLst>
    <p:handoutMasterId r:id="rId41"/>
  </p:handoutMasterIdLst>
  <p:sldIdLst>
    <p:sldId id="256" r:id="rId2"/>
    <p:sldId id="346" r:id="rId3"/>
    <p:sldId id="377" r:id="rId4"/>
    <p:sldId id="347" r:id="rId5"/>
    <p:sldId id="378" r:id="rId6"/>
    <p:sldId id="348" r:id="rId7"/>
    <p:sldId id="349" r:id="rId8"/>
    <p:sldId id="350" r:id="rId9"/>
    <p:sldId id="351" r:id="rId10"/>
    <p:sldId id="352" r:id="rId11"/>
    <p:sldId id="380" r:id="rId12"/>
    <p:sldId id="379" r:id="rId13"/>
    <p:sldId id="381" r:id="rId14"/>
    <p:sldId id="353" r:id="rId15"/>
    <p:sldId id="357" r:id="rId16"/>
    <p:sldId id="382" r:id="rId17"/>
    <p:sldId id="383" r:id="rId18"/>
    <p:sldId id="384" r:id="rId19"/>
    <p:sldId id="385" r:id="rId20"/>
    <p:sldId id="386" r:id="rId21"/>
    <p:sldId id="387" r:id="rId22"/>
    <p:sldId id="366" r:id="rId23"/>
    <p:sldId id="392" r:id="rId24"/>
    <p:sldId id="393" r:id="rId25"/>
    <p:sldId id="394" r:id="rId26"/>
    <p:sldId id="395" r:id="rId27"/>
    <p:sldId id="396" r:id="rId28"/>
    <p:sldId id="402" r:id="rId29"/>
    <p:sldId id="403" r:id="rId30"/>
    <p:sldId id="397" r:id="rId31"/>
    <p:sldId id="398" r:id="rId32"/>
    <p:sldId id="399" r:id="rId33"/>
    <p:sldId id="400" r:id="rId34"/>
    <p:sldId id="401" r:id="rId35"/>
    <p:sldId id="368" r:id="rId36"/>
    <p:sldId id="369" r:id="rId37"/>
    <p:sldId id="404" r:id="rId38"/>
    <p:sldId id="405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8049" autoAdjust="0"/>
    <p:restoredTop sz="94635" autoAdjust="0"/>
  </p:normalViewPr>
  <p:slideViewPr>
    <p:cSldViewPr>
      <p:cViewPr varScale="1">
        <p:scale>
          <a:sx n="62" d="100"/>
          <a:sy n="62" d="100"/>
        </p:scale>
        <p:origin x="65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4"/>
    </p:cViewPr>
  </p:sorterViewPr>
  <p:notesViewPr>
    <p:cSldViewPr>
      <p:cViewPr varScale="1">
        <p:scale>
          <a:sx n="50" d="100"/>
          <a:sy n="50" d="100"/>
        </p:scale>
        <p:origin x="261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defTabSz="88292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algn="r" defTabSz="88292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defTabSz="88292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E53D52-29FB-4A46-9728-6D88778B0E94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9003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defTabSz="88292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algn="r" defTabSz="88292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defTabSz="88292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0963-7D78-4D43-A4C8-360B71294494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66113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DF669B-C23B-42A2-B41F-7D711F0B3279}" type="slidenum">
              <a:rPr lang="ar-SA" altLang="id-ID" smtClean="0"/>
              <a:pPr>
                <a:spcBef>
                  <a:spcPct val="0"/>
                </a:spcBef>
              </a:pPr>
              <a:t>1</a:t>
            </a:fld>
            <a:endParaRPr lang="en-US" altLang="id-ID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2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4B5E1D-61F8-45CA-A424-2BA1D73C3C93}" type="slidenum">
              <a:rPr lang="ar-SA" altLang="id-ID" smtClean="0"/>
              <a:pPr>
                <a:spcBef>
                  <a:spcPct val="0"/>
                </a:spcBef>
              </a:pPr>
              <a:t>10</a:t>
            </a:fld>
            <a:endParaRPr lang="en-US" altLang="id-ID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1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2B9DF9-FE3E-467E-B660-CDD7387B4A4D}" type="slidenum">
              <a:rPr lang="ar-SA" altLang="id-ID" smtClean="0"/>
              <a:pPr>
                <a:spcBef>
                  <a:spcPct val="0"/>
                </a:spcBef>
              </a:pPr>
              <a:t>11</a:t>
            </a:fld>
            <a:endParaRPr lang="en-US" altLang="id-ID" smtClean="0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98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EEFF91-13B5-49BC-9385-B05595E61CF4}" type="slidenum">
              <a:rPr lang="ar-SA" altLang="id-ID" smtClean="0"/>
              <a:pPr>
                <a:spcBef>
                  <a:spcPct val="0"/>
                </a:spcBef>
              </a:pPr>
              <a:t>12</a:t>
            </a:fld>
            <a:endParaRPr lang="en-US" altLang="id-ID" smtClean="0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054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432066-6ADA-4747-BDB2-55A5D526F26E}" type="slidenum">
              <a:rPr lang="ar-SA" altLang="id-ID" smtClean="0"/>
              <a:pPr>
                <a:spcBef>
                  <a:spcPct val="0"/>
                </a:spcBef>
              </a:pPr>
              <a:t>13</a:t>
            </a:fld>
            <a:endParaRPr lang="en-US" altLang="id-ID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3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DCAA60-D750-4F0B-969D-67B6CDA87352}" type="slidenum">
              <a:rPr lang="ar-SA" altLang="id-ID" smtClean="0"/>
              <a:pPr>
                <a:spcBef>
                  <a:spcPct val="0"/>
                </a:spcBef>
              </a:pPr>
              <a:t>14</a:t>
            </a:fld>
            <a:endParaRPr lang="en-US" altLang="id-ID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7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7719E6-7E91-4B70-80AC-2502CBD4418D}" type="slidenum">
              <a:rPr lang="ar-SA" altLang="id-ID" smtClean="0"/>
              <a:pPr>
                <a:spcBef>
                  <a:spcPct val="0"/>
                </a:spcBef>
              </a:pPr>
              <a:t>15</a:t>
            </a:fld>
            <a:endParaRPr lang="en-US" altLang="id-ID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6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B74022-D19C-4590-9208-E6CA5C7704A7}" type="slidenum">
              <a:rPr lang="ar-SA" altLang="id-ID" smtClean="0"/>
              <a:pPr>
                <a:spcBef>
                  <a:spcPct val="0"/>
                </a:spcBef>
              </a:pPr>
              <a:t>16</a:t>
            </a:fld>
            <a:endParaRPr lang="en-US" altLang="id-ID" smtClean="0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39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F71245-502C-485C-B4D6-7359F91B3443}" type="slidenum">
              <a:rPr lang="ar-SA" altLang="id-ID" smtClean="0"/>
              <a:pPr>
                <a:spcBef>
                  <a:spcPct val="0"/>
                </a:spcBef>
              </a:pPr>
              <a:t>17</a:t>
            </a:fld>
            <a:endParaRPr lang="en-US" altLang="id-ID" smtClean="0"/>
          </a:p>
        </p:txBody>
      </p:sp>
      <p:sp>
        <p:nvSpPr>
          <p:cNvPr id="409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63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5C9535-0E86-49EE-8B0D-92B283C181E5}" type="slidenum">
              <a:rPr lang="ar-SA" altLang="id-ID" smtClean="0"/>
              <a:pPr>
                <a:spcBef>
                  <a:spcPct val="0"/>
                </a:spcBef>
              </a:pPr>
              <a:t>18</a:t>
            </a:fld>
            <a:endParaRPr lang="en-US" altLang="id-ID" smtClean="0"/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93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8F85B4-3EE9-47FE-ABC4-3706BF0C556B}" type="slidenum">
              <a:rPr lang="ar-SA" altLang="id-ID" smtClean="0"/>
              <a:pPr>
                <a:spcBef>
                  <a:spcPct val="0"/>
                </a:spcBef>
              </a:pPr>
              <a:t>19</a:t>
            </a:fld>
            <a:endParaRPr lang="en-US" altLang="id-ID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7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36D323-0958-4389-B460-6ADDCDBB88E6}" type="slidenum">
              <a:rPr lang="ar-SA" altLang="id-ID" smtClean="0"/>
              <a:pPr>
                <a:spcBef>
                  <a:spcPct val="0"/>
                </a:spcBef>
              </a:pPr>
              <a:t>2</a:t>
            </a:fld>
            <a:endParaRPr lang="en-US" altLang="id-ID" smtClean="0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35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D79626-D90E-40D4-A2D8-856ABD14F548}" type="slidenum">
              <a:rPr lang="ar-SA" altLang="id-ID" smtClean="0"/>
              <a:pPr>
                <a:spcBef>
                  <a:spcPct val="0"/>
                </a:spcBef>
              </a:pPr>
              <a:t>20</a:t>
            </a:fld>
            <a:endParaRPr lang="en-US" altLang="id-ID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03A1E8-7A89-401B-8A5F-513DC859B8AE}" type="slidenum">
              <a:rPr lang="ar-SA" altLang="id-ID" smtClean="0"/>
              <a:pPr>
                <a:spcBef>
                  <a:spcPct val="0"/>
                </a:spcBef>
              </a:pPr>
              <a:t>21</a:t>
            </a:fld>
            <a:endParaRPr lang="en-US" altLang="id-ID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55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C0A6B4-C37B-4FC3-BD96-9431C2DE0621}" type="slidenum">
              <a:rPr lang="ar-SA" altLang="id-ID" smtClean="0"/>
              <a:pPr>
                <a:spcBef>
                  <a:spcPct val="0"/>
                </a:spcBef>
              </a:pPr>
              <a:t>22</a:t>
            </a:fld>
            <a:endParaRPr lang="en-US" altLang="id-ID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66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154D31-ADDF-49DB-B9D5-AC101CF60F44}" type="slidenum">
              <a:rPr lang="ar-SA" altLang="id-ID" smtClean="0"/>
              <a:pPr>
                <a:spcBef>
                  <a:spcPct val="0"/>
                </a:spcBef>
              </a:pPr>
              <a:t>28</a:t>
            </a:fld>
            <a:endParaRPr lang="en-US" altLang="id-ID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23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F7876-FA78-4818-9A2B-A2CA556A0385}" type="slidenum">
              <a:rPr lang="ar-SA" altLang="id-ID" smtClean="0"/>
              <a:pPr>
                <a:spcBef>
                  <a:spcPct val="0"/>
                </a:spcBef>
              </a:pPr>
              <a:t>30</a:t>
            </a:fld>
            <a:endParaRPr lang="en-US" altLang="id-ID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671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C7C90D-D2AE-482A-8B0F-5B40FFC780A2}" type="slidenum">
              <a:rPr lang="ar-SA" altLang="id-ID" smtClean="0"/>
              <a:pPr>
                <a:spcBef>
                  <a:spcPct val="0"/>
                </a:spcBef>
              </a:pPr>
              <a:t>31</a:t>
            </a:fld>
            <a:endParaRPr lang="en-US" altLang="id-ID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11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74344-5D6C-412C-8427-1E3CABE6CFF4}" type="slidenum">
              <a:rPr lang="ar-SA" altLang="id-ID" smtClean="0"/>
              <a:pPr>
                <a:spcBef>
                  <a:spcPct val="0"/>
                </a:spcBef>
              </a:pPr>
              <a:t>32</a:t>
            </a:fld>
            <a:endParaRPr lang="en-US" altLang="id-ID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79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AAB55D-06AB-41AD-9D3F-8060C68F34ED}" type="slidenum">
              <a:rPr lang="ar-SA" altLang="id-ID" smtClean="0"/>
              <a:pPr>
                <a:spcBef>
                  <a:spcPct val="0"/>
                </a:spcBef>
              </a:pPr>
              <a:t>33</a:t>
            </a:fld>
            <a:endParaRPr lang="en-US" altLang="id-ID" smtClean="0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411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6F191B-0BD1-4580-84D5-CBB8EEFFF8C1}" type="slidenum">
              <a:rPr lang="ar-SA" altLang="id-ID" smtClean="0"/>
              <a:pPr>
                <a:spcBef>
                  <a:spcPct val="0"/>
                </a:spcBef>
              </a:pPr>
              <a:t>34</a:t>
            </a:fld>
            <a:endParaRPr lang="en-US" altLang="id-ID" smtClean="0"/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08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B5EC47-6252-4D8C-BC88-D11B1303462A}" type="slidenum">
              <a:rPr lang="ar-SA" altLang="id-ID" smtClean="0"/>
              <a:pPr>
                <a:spcBef>
                  <a:spcPct val="0"/>
                </a:spcBef>
              </a:pPr>
              <a:t>35</a:t>
            </a:fld>
            <a:endParaRPr lang="en-US" altLang="id-ID" smtClean="0"/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8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DA844C-FFC1-4856-A1D3-650D5F126901}" type="slidenum">
              <a:rPr lang="ar-SA" altLang="id-ID" smtClean="0"/>
              <a:pPr>
                <a:spcBef>
                  <a:spcPct val="0"/>
                </a:spcBef>
              </a:pPr>
              <a:t>3</a:t>
            </a:fld>
            <a:endParaRPr lang="en-US" altLang="id-ID" smtClean="0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93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307248-FD8D-4ED2-BF0E-1CBD22CA0E8E}" type="slidenum">
              <a:rPr lang="ar-SA" altLang="id-ID" smtClean="0"/>
              <a:pPr>
                <a:spcBef>
                  <a:spcPct val="0"/>
                </a:spcBef>
              </a:pPr>
              <a:t>36</a:t>
            </a:fld>
            <a:endParaRPr lang="en-US" altLang="id-ID" smtClean="0"/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39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69EAAA-C88B-4382-B851-F1BFD2F55772}" type="slidenum">
              <a:rPr lang="ar-SA" altLang="id-ID" smtClean="0"/>
              <a:pPr>
                <a:spcBef>
                  <a:spcPct val="0"/>
                </a:spcBef>
              </a:pPr>
              <a:t>37</a:t>
            </a:fld>
            <a:endParaRPr lang="en-US" altLang="id-ID" smtClean="0"/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F245B5-A1C2-4A8A-97CB-21F9FC3DAEDB}" type="slidenum">
              <a:rPr lang="ar-SA" altLang="id-ID" smtClean="0"/>
              <a:pPr>
                <a:spcBef>
                  <a:spcPct val="0"/>
                </a:spcBef>
              </a:pPr>
              <a:t>38</a:t>
            </a:fld>
            <a:endParaRPr lang="en-US" altLang="id-ID" smtClean="0"/>
          </a:p>
        </p:txBody>
      </p:sp>
      <p:sp>
        <p:nvSpPr>
          <p:cNvPr id="778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4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5ECB03-836C-497E-9ED9-74582CFCE6CE}" type="slidenum">
              <a:rPr lang="ar-SA" altLang="id-ID" smtClean="0"/>
              <a:pPr>
                <a:spcBef>
                  <a:spcPct val="0"/>
                </a:spcBef>
              </a:pPr>
              <a:t>4</a:t>
            </a:fld>
            <a:endParaRPr lang="en-US" altLang="id-ID" smtClean="0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5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CA3EF0-70BE-43FA-8675-79B9F5577E53}" type="slidenum">
              <a:rPr lang="ar-SA" altLang="id-ID" smtClean="0"/>
              <a:pPr>
                <a:spcBef>
                  <a:spcPct val="0"/>
                </a:spcBef>
              </a:pPr>
              <a:t>5</a:t>
            </a:fld>
            <a:endParaRPr lang="en-US" altLang="id-ID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1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96E48E-2ECA-40D8-8D49-861A9F6EEC4B}" type="slidenum">
              <a:rPr lang="ar-SA" altLang="id-ID" smtClean="0"/>
              <a:pPr>
                <a:spcBef>
                  <a:spcPct val="0"/>
                </a:spcBef>
              </a:pPr>
              <a:t>6</a:t>
            </a:fld>
            <a:endParaRPr lang="en-US" altLang="id-ID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6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DC5E26-7B33-49B6-AE7E-30CC6D50DE6D}" type="slidenum">
              <a:rPr lang="ar-SA" altLang="id-ID" smtClean="0"/>
              <a:pPr>
                <a:spcBef>
                  <a:spcPct val="0"/>
                </a:spcBef>
              </a:pPr>
              <a:t>7</a:t>
            </a:fld>
            <a:endParaRPr lang="en-US" altLang="id-ID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6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A71A3E-BBA1-4333-B6DF-C449E76A0BE0}" type="slidenum">
              <a:rPr lang="ar-SA" altLang="id-ID" smtClean="0"/>
              <a:pPr>
                <a:spcBef>
                  <a:spcPct val="0"/>
                </a:spcBef>
              </a:pPr>
              <a:t>8</a:t>
            </a:fld>
            <a:endParaRPr lang="en-US" altLang="id-ID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9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826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826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DC6B39-AF38-4AAB-BA01-3C9C8C213B2A}" type="slidenum">
              <a:rPr lang="ar-SA" altLang="id-ID" smtClean="0"/>
              <a:pPr>
                <a:spcBef>
                  <a:spcPct val="0"/>
                </a:spcBef>
              </a:pPr>
              <a:t>9</a:t>
            </a:fld>
            <a:endParaRPr lang="en-US" altLang="id-ID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3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CISE301_Topic4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E885C-4DAF-4EBB-81FB-6EE16DFEDCAB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5376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51F4C-CEE8-4E58-B084-0DCB9FD09867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7756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C5C28-E4ED-4520-9DDB-6C401C4F9450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89957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1AD7F-D367-4129-81EE-5AB2B06B780D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0122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75607-BAE8-4038-87C8-5C814F6F73E4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6344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4E32B-229D-479F-97B0-1E63B48A806A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3952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CA4E0-140E-4166-AA81-3D89474AEF62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6701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048A8-9F8D-442D-81CB-A31923028AF0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9027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F4491-832B-497C-9FE8-EC6A7D9B8ACD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9732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F57D6-75CB-4479-9B20-C117332861E3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0943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A4070-CB08-4AC4-B465-8689CDF22278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0418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7FDFF-6924-4B6C-B6BA-82F58871818F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5097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C3173-81A1-4E2F-9DD6-1E820E55FA5E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138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CISE301_Topic4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411F8-9D78-49D6-AD39-73ADDDD7763A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756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CISE301_Topic4</a:t>
            </a:r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93ED92D-4FB4-4284-89AC-A9CD12F647DA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260B87-9AA1-4106-A188-B048B7746E8A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id-ID" sz="1000" smtClean="0"/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304800" y="685800"/>
            <a:ext cx="84582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39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METODE NUMERIK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3500" dirty="0" smtClean="0">
                <a:solidFill>
                  <a:schemeClr val="tx2"/>
                </a:solidFill>
                <a:latin typeface="Garamond" panose="02020404030301010803" pitchFamily="18" charset="0"/>
              </a:rPr>
              <a:t> </a:t>
            </a:r>
            <a:r>
              <a:rPr lang="en-US" altLang="id-ID" sz="41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Least Squares Curve </a:t>
            </a:r>
            <a:r>
              <a:rPr lang="en-US" altLang="id-ID" sz="4100" b="1" dirty="0">
                <a:solidFill>
                  <a:schemeClr val="tx2"/>
                </a:solidFill>
                <a:latin typeface="Garamond" panose="02020404030301010803" pitchFamily="18" charset="0"/>
              </a:rPr>
              <a:t>Fitting</a:t>
            </a:r>
            <a:r>
              <a:rPr lang="en-US" altLang="id-ID" sz="3300" b="1" dirty="0">
                <a:solidFill>
                  <a:schemeClr val="tx2"/>
                </a:solidFill>
                <a:latin typeface="Garamond" panose="02020404030301010803" pitchFamily="18" charset="0"/>
              </a:rPr>
              <a:t/>
            </a:r>
            <a:br>
              <a:rPr lang="en-US" altLang="id-ID" sz="33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endParaRPr lang="en-US" altLang="id-ID" sz="35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5124" name="Rectangle 11"/>
          <p:cNvSpPr>
            <a:spLocks noChangeArrowheads="1"/>
          </p:cNvSpPr>
          <p:nvPr/>
        </p:nvSpPr>
        <p:spPr bwMode="auto">
          <a:xfrm>
            <a:off x="457200" y="1676400"/>
            <a:ext cx="822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5125" name="Rectangle 13"/>
          <p:cNvSpPr>
            <a:spLocks noChangeArrowheads="1"/>
          </p:cNvSpPr>
          <p:nvPr/>
        </p:nvSpPr>
        <p:spPr bwMode="auto">
          <a:xfrm>
            <a:off x="228600" y="3124200"/>
            <a:ext cx="8534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27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764A35-9AA6-4763-AD24-B5DB6E14CDD7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id-ID" sz="10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Determine the Unknowns 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905000" y="2819400"/>
            <a:ext cx="4038600" cy="2667000"/>
          </a:xfrm>
          <a:prstGeom prst="rect">
            <a:avLst/>
          </a:prstGeom>
          <a:noFill/>
          <a:ln w="762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>
            <p:ph idx="1"/>
          </p:nvPr>
        </p:nvGraphicFramePr>
        <p:xfrm>
          <a:off x="1447800" y="1720850"/>
          <a:ext cx="6781800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4" imgW="2540000" imgH="1320800" progId="Equation.3">
                  <p:embed/>
                </p:oleObj>
              </mc:Choice>
              <mc:Fallback>
                <p:oleObj name="Equation" r:id="rId4" imgW="2540000" imgH="1320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20850"/>
                        <a:ext cx="6781800" cy="352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7B5A04-A3F7-45F3-B1DB-DFE7B88247F0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id-ID" sz="10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Determining the Unknowns</a:t>
            </a:r>
          </a:p>
        </p:txBody>
      </p:sp>
      <p:graphicFrame>
        <p:nvGraphicFramePr>
          <p:cNvPr id="27652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447800" y="1600200"/>
          <a:ext cx="6535738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4" imgW="4368800" imgH="3187700" progId="Equation.3">
                  <p:embed/>
                </p:oleObj>
              </mc:Choice>
              <mc:Fallback>
                <p:oleObj name="Equation" r:id="rId4" imgW="4368800" imgH="318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6535738" cy="477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D160B8-11C5-4E31-975A-A0FC78FB617D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id-ID" sz="10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Normal Equations</a:t>
            </a:r>
          </a:p>
        </p:txBody>
      </p:sp>
      <p:graphicFrame>
        <p:nvGraphicFramePr>
          <p:cNvPr id="29700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600200" y="1600200"/>
          <a:ext cx="6105525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4" imgW="4178300" imgH="2311400" progId="Equation.3">
                  <p:embed/>
                </p:oleObj>
              </mc:Choice>
              <mc:Fallback>
                <p:oleObj name="Equation" r:id="rId4" imgW="4178300" imgH="2311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6105525" cy="337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309E1D-CEE6-4A90-BA02-37BB65CCF7DF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id-ID" sz="10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Solving the Normal Equations </a:t>
            </a: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922463" y="1655763"/>
          <a:ext cx="5392737" cy="451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4" imgW="4140200" imgH="3467100" progId="Equation.3">
                  <p:embed/>
                </p:oleObj>
              </mc:Choice>
              <mc:Fallback>
                <p:oleObj name="Equation" r:id="rId4" imgW="4140200" imgH="346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655763"/>
                        <a:ext cx="5392737" cy="451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F12656-4233-4D4B-BFA3-45ABD3681318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id-ID" sz="10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Example 1: Linear Regression </a:t>
            </a:r>
          </a:p>
        </p:txBody>
      </p:sp>
      <p:graphicFrame>
        <p:nvGraphicFramePr>
          <p:cNvPr id="33796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914400" y="1676400"/>
          <a:ext cx="461645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4" imgW="4178300" imgH="3759200" progId="Equation.3">
                  <p:embed/>
                </p:oleObj>
              </mc:Choice>
              <mc:Fallback>
                <p:oleObj name="Equation" r:id="rId4" imgW="4178300" imgH="375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4616450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6" name="Group 4"/>
          <p:cNvGraphicFramePr>
            <a:graphicFrameLocks noGrp="1"/>
          </p:cNvGraphicFramePr>
          <p:nvPr>
            <p:ph sz="quarter" idx="3"/>
          </p:nvPr>
        </p:nvGraphicFramePr>
        <p:xfrm>
          <a:off x="5029200" y="2209800"/>
          <a:ext cx="3124200" cy="1206500"/>
        </p:xfrm>
        <a:graphic>
          <a:graphicData uri="http://schemas.openxmlformats.org/drawingml/2006/table">
            <a:tbl>
              <a:tblPr/>
              <a:tblGrid>
                <a:gridCol w="447675"/>
                <a:gridCol w="838200"/>
                <a:gridCol w="919163"/>
                <a:gridCol w="919162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1B6055-E6ED-44E4-94D4-EDC3D28F74A4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id-ID" sz="10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Example 1: Linear Regression 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ph sz="half" idx="2"/>
          </p:nvPr>
        </p:nvGraphicFramePr>
        <p:xfrm>
          <a:off x="1524000" y="1524000"/>
          <a:ext cx="5943600" cy="2362200"/>
        </p:xfrm>
        <a:graphic>
          <a:graphicData uri="http://schemas.openxmlformats.org/drawingml/2006/table">
            <a:tbl>
              <a:tblPr/>
              <a:tblGrid>
                <a:gridCol w="1355725"/>
                <a:gridCol w="1236663"/>
                <a:gridCol w="1233487"/>
                <a:gridCol w="882650"/>
                <a:gridCol w="12350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17.3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18.9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35.8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82" name="Line 42"/>
          <p:cNvSpPr>
            <a:spLocks noChangeShapeType="1"/>
          </p:cNvSpPr>
          <p:nvPr/>
        </p:nvSpPr>
        <p:spPr bwMode="auto">
          <a:xfrm>
            <a:off x="1524000" y="20574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883" name="Object 3"/>
          <p:cNvGraphicFramePr>
            <a:graphicFrameLocks noChangeAspect="1"/>
          </p:cNvGraphicFramePr>
          <p:nvPr/>
        </p:nvGraphicFramePr>
        <p:xfrm>
          <a:off x="2133600" y="4038600"/>
          <a:ext cx="4945063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4" imgW="4102100" imgH="1727200" progId="Equation.3">
                  <p:embed/>
                </p:oleObj>
              </mc:Choice>
              <mc:Fallback>
                <p:oleObj name="Equation" r:id="rId4" imgW="4102100" imgH="172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8600"/>
                        <a:ext cx="4945063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E31A05-A332-45B9-A414-1C4D40F8BA90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id-ID" sz="10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Multiple Linear Regression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772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Given the following data: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  <a:p>
            <a:pPr eaLnBrk="1" hangingPunct="1"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Determine a function of two variables: </a:t>
            </a:r>
          </a:p>
          <a:p>
            <a:pPr eaLnBrk="1" hangingPunct="1"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    </a:t>
            </a:r>
            <a:r>
              <a:rPr lang="en-US" b="1" i="1" dirty="0" smtClean="0">
                <a:solidFill>
                  <a:srgbClr val="FF3300"/>
                </a:solidFill>
              </a:rPr>
              <a:t>f(</a:t>
            </a:r>
            <a:r>
              <a:rPr lang="en-US" b="1" i="1" dirty="0" err="1" smtClean="0">
                <a:solidFill>
                  <a:srgbClr val="FF3300"/>
                </a:solidFill>
              </a:rPr>
              <a:t>x,t</a:t>
            </a:r>
            <a:r>
              <a:rPr lang="en-US" b="1" i="1" dirty="0" smtClean="0">
                <a:solidFill>
                  <a:srgbClr val="FF3300"/>
                </a:solidFill>
              </a:rPr>
              <a:t>) = a + b x + c t</a:t>
            </a:r>
            <a:endParaRPr lang="en-US" sz="2400" dirty="0" smtClean="0"/>
          </a:p>
          <a:p>
            <a:pPr marL="0" indent="0" eaLnBrk="1" hangingPunct="1"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 smtClean="0"/>
              <a:t>That best fits the data with the least sum of the square of errors. </a:t>
            </a:r>
          </a:p>
        </p:txBody>
      </p:sp>
      <p:graphicFrame>
        <p:nvGraphicFramePr>
          <p:cNvPr id="289796" name="Group 4"/>
          <p:cNvGraphicFramePr>
            <a:graphicFrameLocks noGrp="1"/>
          </p:cNvGraphicFramePr>
          <p:nvPr>
            <p:ph sz="quarter" idx="3"/>
          </p:nvPr>
        </p:nvGraphicFramePr>
        <p:xfrm>
          <a:off x="4876800" y="1676400"/>
          <a:ext cx="3657602" cy="1703388"/>
        </p:xfrm>
        <a:graphic>
          <a:graphicData uri="http://schemas.openxmlformats.org/drawingml/2006/table">
            <a:tbl>
              <a:tblPr/>
              <a:tblGrid>
                <a:gridCol w="585218"/>
                <a:gridCol w="731520"/>
                <a:gridCol w="731520"/>
                <a:gridCol w="731520"/>
                <a:gridCol w="877824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926D0E-DD18-4FF6-B709-0017E965DDA7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id-ID" sz="10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smtClean="0"/>
              <a:t>Solution of Multiple Linear Regression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411663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id-ID" sz="2400" smtClean="0"/>
              <a:t>Construct     , the sum of the square of the error and derive the  necessary conditions by equating the partial derivatives with respect to the unknown parameters to zero, then solve the equations.</a:t>
            </a: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2057400" y="1641475"/>
          <a:ext cx="533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4" imgW="164957" imgH="152268" progId="Equation.3">
                  <p:embed/>
                </p:oleObj>
              </mc:Choice>
              <mc:Fallback>
                <p:oleObj name="Equation" r:id="rId4" imgW="164957" imgH="1522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41475"/>
                        <a:ext cx="533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5" name="Group 5"/>
          <p:cNvGraphicFramePr>
            <a:graphicFrameLocks noGrp="1"/>
          </p:cNvGraphicFramePr>
          <p:nvPr>
            <p:ph sz="quarter" idx="2"/>
          </p:nvPr>
        </p:nvGraphicFramePr>
        <p:xfrm>
          <a:off x="4648200" y="1600200"/>
          <a:ext cx="3962400" cy="2097088"/>
        </p:xfrm>
        <a:graphic>
          <a:graphicData uri="http://schemas.openxmlformats.org/drawingml/2006/table">
            <a:tbl>
              <a:tblPr/>
              <a:tblGrid>
                <a:gridCol w="609600"/>
                <a:gridCol w="838200"/>
                <a:gridCol w="838200"/>
                <a:gridCol w="838200"/>
                <a:gridCol w="838200"/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932136-0A6C-451C-A098-1CB9525A4149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id-ID" sz="10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smtClean="0"/>
              <a:t>Solution of Multiple Linear Regression</a:t>
            </a: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1295400" y="1676400"/>
          <a:ext cx="6929438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4" imgW="6934200" imgH="4356100" progId="Equation.3">
                  <p:embed/>
                </p:oleObj>
              </mc:Choice>
              <mc:Fallback>
                <p:oleObj name="Equation" r:id="rId4" imgW="6934200" imgH="4356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929438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B6D632-4EDB-4676-8A3E-F8D8F849DF8F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id-ID" sz="10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smtClean="0"/>
              <a:t>System of Equations</a:t>
            </a: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1295400" y="1874838"/>
          <a:ext cx="6837363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4" imgW="5257800" imgH="2895600" progId="Equation.3">
                  <p:embed/>
                </p:oleObj>
              </mc:Choice>
              <mc:Fallback>
                <p:oleObj name="Equation" r:id="rId4" imgW="5257800" imgH="289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74838"/>
                        <a:ext cx="6837363" cy="376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F8829-2DD8-4AF4-A328-8C3B7D3F2B7E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id-ID" sz="10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id-ID" smtClean="0"/>
              <a:t>Motivation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44650"/>
            <a:ext cx="7562850" cy="4483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mtClean="0"/>
              <a:t>Given a set of experimental data: </a:t>
            </a:r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>
            <p:ph/>
          </p:nvPr>
        </p:nvGraphicFramePr>
        <p:xfrm>
          <a:off x="762000" y="2289175"/>
          <a:ext cx="3581400" cy="1382713"/>
        </p:xfrm>
        <a:graphic>
          <a:graphicData uri="http://schemas.openxmlformats.org/drawingml/2006/table">
            <a:tbl>
              <a:tblPr/>
              <a:tblGrid>
                <a:gridCol w="761999"/>
                <a:gridCol w="990600"/>
                <a:gridCol w="990600"/>
                <a:gridCol w="838201"/>
              </a:tblGrid>
              <a:tr h="606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776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5.1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5.9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6.3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533400" y="40386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id-ID" sz="2400">
                <a:latin typeface="Arial" panose="020B0604020202020204" pitchFamily="34" charset="0"/>
              </a:rPr>
              <a:t> The relationship between </a:t>
            </a:r>
            <a:r>
              <a:rPr lang="en-US" altLang="id-ID" sz="2400" b="1" i="1">
                <a:latin typeface="Arial" panose="020B0604020202020204" pitchFamily="34" charset="0"/>
              </a:rPr>
              <a:t>x</a:t>
            </a:r>
            <a:r>
              <a:rPr lang="en-US" altLang="id-ID" sz="2400">
                <a:latin typeface="Arial" panose="020B0604020202020204" pitchFamily="34" charset="0"/>
              </a:rPr>
              <a:t> and </a:t>
            </a:r>
            <a:r>
              <a:rPr lang="en-US" altLang="id-ID" sz="2400" b="1" i="1">
                <a:latin typeface="Arial" panose="020B0604020202020204" pitchFamily="34" charset="0"/>
              </a:rPr>
              <a:t>y</a:t>
            </a:r>
            <a:r>
              <a:rPr lang="en-US" altLang="id-ID" sz="2400">
                <a:latin typeface="Arial" panose="020B0604020202020204" pitchFamily="34" charset="0"/>
              </a:rPr>
              <a:t> may not be clear.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id-ID" sz="2400">
                <a:latin typeface="Arial" panose="020B0604020202020204" pitchFamily="34" charset="0"/>
              </a:rPr>
              <a:t> Find a function </a:t>
            </a:r>
            <a:r>
              <a:rPr lang="en-US" altLang="id-ID" sz="2400" b="1" i="1">
                <a:latin typeface="Arial" panose="020B0604020202020204" pitchFamily="34" charset="0"/>
              </a:rPr>
              <a:t>f(x)</a:t>
            </a:r>
            <a:r>
              <a:rPr lang="en-US" altLang="id-ID" sz="2400">
                <a:latin typeface="Arial" panose="020B0604020202020204" pitchFamily="34" charset="0"/>
              </a:rPr>
              <a:t> that best fit the data</a:t>
            </a:r>
            <a:endParaRPr lang="en-US" altLang="id-ID" sz="2400" b="1" i="1">
              <a:latin typeface="Arial" panose="020B0604020202020204" pitchFamily="34" charset="0"/>
            </a:endParaRPr>
          </a:p>
        </p:txBody>
      </p:sp>
      <p:sp>
        <p:nvSpPr>
          <p:cNvPr id="9239" name="Rectangle 22"/>
          <p:cNvSpPr>
            <a:spLocks noChangeArrowheads="1"/>
          </p:cNvSpPr>
          <p:nvPr/>
        </p:nvSpPr>
        <p:spPr bwMode="auto">
          <a:xfrm>
            <a:off x="4800600" y="2362200"/>
            <a:ext cx="3581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 flipV="1">
            <a:off x="5257800" y="27432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24"/>
          <p:cNvSpPr>
            <a:spLocks noChangeShapeType="1"/>
          </p:cNvSpPr>
          <p:nvPr/>
        </p:nvSpPr>
        <p:spPr bwMode="auto">
          <a:xfrm>
            <a:off x="5257800" y="54102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>
            <a:off x="57150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26"/>
          <p:cNvSpPr>
            <a:spLocks noChangeShapeType="1"/>
          </p:cNvSpPr>
          <p:nvPr/>
        </p:nvSpPr>
        <p:spPr bwMode="auto">
          <a:xfrm>
            <a:off x="64008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Line 27"/>
          <p:cNvSpPr>
            <a:spLocks noChangeShapeType="1"/>
          </p:cNvSpPr>
          <p:nvPr/>
        </p:nvSpPr>
        <p:spPr bwMode="auto">
          <a:xfrm>
            <a:off x="7086600" y="533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5562600" y="55626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1         2         3</a:t>
            </a:r>
          </a:p>
        </p:txBody>
      </p:sp>
      <p:sp>
        <p:nvSpPr>
          <p:cNvPr id="9246" name="Oval 29"/>
          <p:cNvSpPr>
            <a:spLocks noChangeArrowheads="1"/>
          </p:cNvSpPr>
          <p:nvPr/>
        </p:nvSpPr>
        <p:spPr bwMode="auto">
          <a:xfrm>
            <a:off x="56388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9247" name="Oval 30"/>
          <p:cNvSpPr>
            <a:spLocks noChangeArrowheads="1"/>
          </p:cNvSpPr>
          <p:nvPr/>
        </p:nvSpPr>
        <p:spPr bwMode="auto">
          <a:xfrm>
            <a:off x="6248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9248" name="Oval 31"/>
          <p:cNvSpPr>
            <a:spLocks noChangeArrowheads="1"/>
          </p:cNvSpPr>
          <p:nvPr/>
        </p:nvSpPr>
        <p:spPr bwMode="auto">
          <a:xfrm>
            <a:off x="6934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A3241D-DDEA-4B28-AE59-6EBC50A166E0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id-ID" sz="10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smtClean="0"/>
              <a:t>Example 2: Multiple Linear Regression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ph sz="quarter" idx="2"/>
          </p:nvPr>
        </p:nvGraphicFramePr>
        <p:xfrm>
          <a:off x="533400" y="1676400"/>
          <a:ext cx="7924799" cy="4114800"/>
        </p:xfrm>
        <a:graphic>
          <a:graphicData uri="http://schemas.openxmlformats.org/drawingml/2006/table">
            <a:tbl>
              <a:tblPr/>
              <a:tblGrid>
                <a:gridCol w="1219200"/>
                <a:gridCol w="1143000"/>
                <a:gridCol w="1295400"/>
                <a:gridCol w="1219200"/>
                <a:gridCol w="1410268"/>
                <a:gridCol w="163773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CEC134-BF2A-4B81-B15A-D2A1A99F9852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id-ID" sz="10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smtClean="0"/>
              <a:t>Example 2: System of Equations</a:t>
            </a:r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838200" y="1981200"/>
          <a:ext cx="7532688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4" imgW="6261100" imgH="3086100" progId="Equation.3">
                  <p:embed/>
                </p:oleObj>
              </mc:Choice>
              <mc:Fallback>
                <p:oleObj name="Equation" r:id="rId4" imgW="6261100" imgH="3086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7532688" cy="371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0E845C-0EB1-4FF6-8611-4C5B295AB82F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id-ID" sz="10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458200" cy="2127250"/>
          </a:xfrm>
        </p:spPr>
        <p:txBody>
          <a:bodyPr/>
          <a:lstStyle/>
          <a:p>
            <a:pPr eaLnBrk="1" hangingPunct="1"/>
            <a:r>
              <a:rPr lang="en-US" altLang="id-ID" sz="4100" b="1" dirty="0" smtClean="0">
                <a:solidFill>
                  <a:schemeClr val="accent2"/>
                </a:solidFill>
              </a:rPr>
              <a:t/>
            </a:r>
            <a:br>
              <a:rPr lang="en-US" altLang="id-ID" sz="4100" b="1" dirty="0" smtClean="0">
                <a:solidFill>
                  <a:schemeClr val="accent2"/>
                </a:solidFill>
              </a:rPr>
            </a:br>
            <a:r>
              <a:rPr lang="en-US" altLang="id-ID" sz="3700" b="1" dirty="0" smtClean="0">
                <a:solidFill>
                  <a:schemeClr val="accent2"/>
                </a:solidFill>
              </a:rPr>
              <a:t>Nonlinear Least Squares Problems</a:t>
            </a:r>
            <a:endParaRPr lang="en-US" altLang="id-ID" sz="6500" dirty="0" smtClean="0">
              <a:solidFill>
                <a:schemeClr val="accent2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70250"/>
            <a:ext cx="8077200" cy="22098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Char char="p"/>
            </a:pPr>
            <a:r>
              <a:rPr lang="en-US" altLang="id-ID" smtClean="0"/>
              <a:t> Examples of Nonlinear Least Squares</a:t>
            </a:r>
          </a:p>
          <a:p>
            <a:pPr algn="l" eaLnBrk="1" hangingPunct="1">
              <a:buFont typeface="Wingdings" panose="05000000000000000000" pitchFamily="2" charset="2"/>
              <a:buChar char="p"/>
            </a:pPr>
            <a:r>
              <a:rPr lang="en-US" altLang="id-ID" smtClean="0"/>
              <a:t> Solution of Inconsistent Equations</a:t>
            </a:r>
          </a:p>
          <a:p>
            <a:pPr algn="l" eaLnBrk="1" hangingPunct="1">
              <a:buFont typeface="Wingdings" panose="05000000000000000000" pitchFamily="2" charset="2"/>
              <a:buChar char="p"/>
            </a:pPr>
            <a:r>
              <a:rPr lang="en-US" altLang="id-ID" smtClean="0"/>
              <a:t> Continuous Least Square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Polynomial Regression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altLang="id-ID" sz="2400" smtClean="0"/>
              <a:t>The least squares method can be extended to fit the data to a higher-order polynomial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CCEEA-BD68-47F2-B87A-CCE7599FA34F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id-ID" sz="1000" smtClean="0"/>
          </a:p>
        </p:txBody>
      </p:sp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914400" y="2743200"/>
          <a:ext cx="7413625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3" imgW="6172200" imgH="2717800" progId="Equation.3">
                  <p:embed/>
                </p:oleObj>
              </mc:Choice>
              <mc:Fallback>
                <p:oleObj name="Equation" r:id="rId3" imgW="6172200" imgH="271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7413625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Equations for Quadratic Regression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2FCE8-15B7-4C56-9BE2-D27A03E4AE06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id-ID" sz="1000" smtClean="0"/>
          </a:p>
        </p:txBody>
      </p:sp>
      <p:graphicFrame>
        <p:nvGraphicFramePr>
          <p:cNvPr id="53252" name="Object 3"/>
          <p:cNvGraphicFramePr>
            <a:graphicFrameLocks noChangeAspect="1"/>
          </p:cNvGraphicFramePr>
          <p:nvPr/>
        </p:nvGraphicFramePr>
        <p:xfrm>
          <a:off x="1371600" y="1524000"/>
          <a:ext cx="6818313" cy="469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3" imgW="5676900" imgH="3911600" progId="Equation.3">
                  <p:embed/>
                </p:oleObj>
              </mc:Choice>
              <mc:Fallback>
                <p:oleObj name="Equation" r:id="rId3" imgW="5676900" imgH="391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6818313" cy="469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Normal Equations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4236EA-5AB1-4C84-9DE1-2233C7C4316E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id-ID" sz="1000" smtClean="0"/>
          </a:p>
        </p:txBody>
      </p:sp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1981200" y="1981200"/>
          <a:ext cx="5445125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3" imgW="4533900" imgH="2895600" progId="Equation.3">
                  <p:embed/>
                </p:oleObj>
              </mc:Choice>
              <mc:Fallback>
                <p:oleObj name="Equation" r:id="rId3" imgW="4533900" imgH="289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5445125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Example 3: Polynomial Regression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400" smtClean="0"/>
              <a:t>Fit a second-order polynomial to the following data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BCBBA2-C961-4C0D-8858-825C519BB9C5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id-ID" sz="1000" smtClean="0"/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609600" y="2209800"/>
          <a:ext cx="8001000" cy="3809998"/>
        </p:xfrm>
        <a:graphic>
          <a:graphicData uri="http://schemas.openxmlformats.org/drawingml/2006/table">
            <a:tbl>
              <a:tblPr/>
              <a:tblGrid>
                <a:gridCol w="838200"/>
                <a:gridCol w="685800"/>
                <a:gridCol w="685800"/>
                <a:gridCol w="914400"/>
                <a:gridCol w="990600"/>
                <a:gridCol w="1066800"/>
                <a:gridCol w="1219200"/>
                <a:gridCol w="1600200"/>
              </a:tblGrid>
              <a:tr h="508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2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27.2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∑=152.6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∑=979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27.2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163.6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305.5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∑=585.6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244.8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654.4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1527.5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∑=2488.8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mtClean="0"/>
              <a:t>Example 3: Equations and Solution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D2F3D3-AFAA-4650-9C6A-46BAB39B9FE6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id-ID" sz="1000" smtClean="0"/>
          </a:p>
        </p:txBody>
      </p:sp>
      <p:graphicFrame>
        <p:nvGraphicFramePr>
          <p:cNvPr id="56324" name="Object 3"/>
          <p:cNvGraphicFramePr>
            <a:graphicFrameLocks noChangeAspect="1"/>
          </p:cNvGraphicFramePr>
          <p:nvPr/>
        </p:nvGraphicFramePr>
        <p:xfrm>
          <a:off x="1600200" y="1905000"/>
          <a:ext cx="5475288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tion" r:id="rId3" imgW="4559300" imgH="2717800" progId="Equation.3">
                  <p:embed/>
                </p:oleObj>
              </mc:Choice>
              <mc:Fallback>
                <p:oleObj name="Equation" r:id="rId3" imgW="4559300" imgH="271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5475288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361926-D7EE-4773-8E89-50F7798FBAC2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id-ID" sz="10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smtClean="0"/>
              <a:t>How Do You Judge Functions?</a:t>
            </a:r>
            <a:r>
              <a:rPr lang="en-US" altLang="id-ID" smtClean="0"/>
              <a:t> </a:t>
            </a:r>
          </a:p>
        </p:txBody>
      </p:sp>
      <p:graphicFrame>
        <p:nvGraphicFramePr>
          <p:cNvPr id="5734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685800" y="1789113"/>
          <a:ext cx="73914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4" imgW="2984500" imgH="431800" progId="Equation.3">
                  <p:embed/>
                </p:oleObj>
              </mc:Choice>
              <mc:Fallback>
                <p:oleObj name="Equation" r:id="rId4" imgW="2984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89113"/>
                        <a:ext cx="73914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30250" y="3182938"/>
          <a:ext cx="6889750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6" imgW="6045200" imgH="2171700" progId="Equation.3">
                  <p:embed/>
                </p:oleObj>
              </mc:Choice>
              <mc:Fallback>
                <p:oleObj name="Equation" r:id="rId6" imgW="6045200" imgH="217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182938"/>
                        <a:ext cx="6889750" cy="247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altLang="id-ID" smtClean="0"/>
              <a:t>Example showing that Quadratic is preferable than Linear Regression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8F1DA3-25B2-48DB-A414-EAABF8A6A6F9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id-ID" sz="1000" smtClean="0"/>
          </a:p>
        </p:txBody>
      </p:sp>
      <p:grpSp>
        <p:nvGrpSpPr>
          <p:cNvPr id="59396" name="Group 33"/>
          <p:cNvGrpSpPr>
            <a:grpSpLocks/>
          </p:cNvGrpSpPr>
          <p:nvPr/>
        </p:nvGrpSpPr>
        <p:grpSpPr bwMode="auto">
          <a:xfrm>
            <a:off x="4800600" y="2133600"/>
            <a:ext cx="3657600" cy="3722688"/>
            <a:chOff x="838200" y="1524000"/>
            <a:chExt cx="3657600" cy="37221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990600" y="4647733"/>
              <a:ext cx="3200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-380001" y="3275544"/>
              <a:ext cx="274279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91000" y="4419168"/>
              <a:ext cx="304800" cy="369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i="1" dirty="0">
                  <a:latin typeface="+mn-lt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1524000"/>
              <a:ext cx="304800" cy="369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i="1" dirty="0">
                  <a:latin typeface="+mn-lt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219200" y="2514452"/>
              <a:ext cx="2895600" cy="1580914"/>
            </a:xfrm>
            <a:custGeom>
              <a:avLst/>
              <a:gdLst>
                <a:gd name="connsiteX0" fmla="*/ 0 w 3041374"/>
                <a:gd name="connsiteY0" fmla="*/ 2115378 h 2115378"/>
                <a:gd name="connsiteX1" fmla="*/ 1431234 w 3041374"/>
                <a:gd name="connsiteY1" fmla="*/ 77856 h 2115378"/>
                <a:gd name="connsiteX2" fmla="*/ 3041374 w 3041374"/>
                <a:gd name="connsiteY2" fmla="*/ 1648239 h 211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1374" h="2115378">
                  <a:moveTo>
                    <a:pt x="0" y="2115378"/>
                  </a:moveTo>
                  <a:cubicBezTo>
                    <a:pt x="462169" y="1135545"/>
                    <a:pt x="924338" y="155712"/>
                    <a:pt x="1431234" y="77856"/>
                  </a:cubicBezTo>
                  <a:cubicBezTo>
                    <a:pt x="1938130" y="0"/>
                    <a:pt x="2489752" y="824119"/>
                    <a:pt x="3041374" y="164823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76400" y="3428715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676400" y="312396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971584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33600" y="2666829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438400" y="259064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19400" y="2666829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76600" y="2743018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52800" y="304777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733800" y="3200150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3581093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971800" y="2590641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71600" y="3581093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71600" y="3885847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905000" y="2895395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743200" y="251445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05200" y="3047772"/>
              <a:ext cx="76200" cy="761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9441" name="TextBox 32"/>
            <p:cNvSpPr txBox="1">
              <a:spLocks noChangeArrowheads="1"/>
            </p:cNvSpPr>
            <p:nvPr/>
          </p:nvSpPr>
          <p:spPr bwMode="auto">
            <a:xfrm>
              <a:off x="990600" y="4876800"/>
              <a:ext cx="3124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d-ID" sz="1800" b="1"/>
                <a:t>Quadratic Regression</a:t>
              </a: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990600" y="5257800"/>
            <a:ext cx="3200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-380206" y="3885406"/>
            <a:ext cx="2743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91000" y="5029200"/>
            <a:ext cx="304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1" dirty="0">
                <a:latin typeface="+mn-lt"/>
                <a:cs typeface="Times New Roman" pitchFamily="18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200" y="2133600"/>
            <a:ext cx="304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i="1" dirty="0">
                <a:latin typeface="+mn-lt"/>
                <a:cs typeface="Times New Roman" pitchFamily="18" charset="0"/>
              </a:rPr>
              <a:t>y</a:t>
            </a:r>
          </a:p>
        </p:txBody>
      </p:sp>
      <p:sp>
        <p:nvSpPr>
          <p:cNvPr id="41" name="Oval 40"/>
          <p:cNvSpPr/>
          <p:nvPr/>
        </p:nvSpPr>
        <p:spPr>
          <a:xfrm>
            <a:off x="16764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76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574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1336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438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194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76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28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7338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8862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971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3716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371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9050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432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05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417" name="TextBox 56"/>
          <p:cNvSpPr txBox="1">
            <a:spLocks noChangeArrowheads="1"/>
          </p:cNvSpPr>
          <p:nvPr/>
        </p:nvSpPr>
        <p:spPr bwMode="auto">
          <a:xfrm>
            <a:off x="990600" y="54864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 b="1"/>
              <a:t>Linear Regression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219200" y="3429000"/>
            <a:ext cx="26670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D77AD-34B1-4DF2-ADF5-AD95EA387DCE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id-ID" sz="10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Motivation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id-ID" sz="2400" smtClean="0"/>
              <a:t>In engineering, two types of applications are encountered:</a:t>
            </a:r>
          </a:p>
          <a:p>
            <a:pPr marL="838200" lvl="1" indent="-381000" eaLnBrk="1" hangingPunct="1"/>
            <a:r>
              <a:rPr lang="en-US" altLang="id-ID" sz="2000" b="1" i="1" u="sng" smtClean="0"/>
              <a:t>Trend analysis:</a:t>
            </a:r>
            <a:r>
              <a:rPr lang="en-US" altLang="id-ID" sz="2000" smtClean="0"/>
              <a:t> Predicting values of dependent variable, may include extrapolation beyond data points or interpolation between data points.</a:t>
            </a:r>
          </a:p>
          <a:p>
            <a:pPr marL="838200" lvl="1" indent="-381000" eaLnBrk="1" hangingPunct="1"/>
            <a:r>
              <a:rPr lang="en-US" altLang="id-ID" sz="2000" b="1" i="1" u="sng" smtClean="0"/>
              <a:t>Hypothesis testing:</a:t>
            </a:r>
            <a:r>
              <a:rPr lang="en-US" altLang="id-ID" sz="2000" smtClean="0"/>
              <a:t> Comparing existing mathematical model with measured data.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id-ID" sz="2400" smtClean="0"/>
              <a:t>What is the best mathematical function </a:t>
            </a:r>
            <a:r>
              <a:rPr lang="en-US" altLang="id-ID" sz="2400" b="1" i="1" smtClean="0"/>
              <a:t>f</a:t>
            </a:r>
            <a:r>
              <a:rPr lang="en-US" altLang="id-ID" sz="2400" smtClean="0"/>
              <a:t> that represents the dataset?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id-ID" sz="2400" smtClean="0"/>
              <a:t>What is the best criterion to assess the fitting of the function </a:t>
            </a:r>
            <a:r>
              <a:rPr lang="en-US" altLang="id-ID" sz="2400" b="1" i="1" smtClean="0"/>
              <a:t>f</a:t>
            </a:r>
            <a:r>
              <a:rPr lang="en-US" altLang="id-ID" sz="2400" smtClean="0"/>
              <a:t> to the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233509-7DE7-47B8-813D-0FF91D885A0C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id-ID" sz="10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Fitting with Nonlinear Functions</a:t>
            </a:r>
          </a:p>
        </p:txBody>
      </p:sp>
      <p:graphicFrame>
        <p:nvGraphicFramePr>
          <p:cNvPr id="60420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219200" y="3062288"/>
          <a:ext cx="7148513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4" imgW="5956300" imgH="2336800" progId="Equation.3">
                  <p:embed/>
                </p:oleObj>
              </mc:Choice>
              <mc:Fallback>
                <p:oleObj name="Equation" r:id="rId4" imgW="5956300" imgH="233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62288"/>
                        <a:ext cx="7148513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Group 4"/>
          <p:cNvGraphicFramePr>
            <a:graphicFrameLocks noGrp="1"/>
          </p:cNvGraphicFramePr>
          <p:nvPr>
            <p:ph sz="half" idx="2"/>
          </p:nvPr>
        </p:nvGraphicFramePr>
        <p:xfrm>
          <a:off x="838200" y="1633538"/>
          <a:ext cx="7696200" cy="1206500"/>
        </p:xfrm>
        <a:graphic>
          <a:graphicData uri="http://schemas.openxmlformats.org/drawingml/2006/table">
            <a:tbl>
              <a:tblPr/>
              <a:tblGrid>
                <a:gridCol w="842963"/>
                <a:gridCol w="838200"/>
                <a:gridCol w="842962"/>
                <a:gridCol w="839788"/>
                <a:gridCol w="841375"/>
                <a:gridCol w="842962"/>
                <a:gridCol w="839788"/>
                <a:gridCol w="842962"/>
                <a:gridCol w="965200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-0.23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-0.45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-0.29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59ED6B-8B62-4AB1-9D94-EF7ED02CFBCB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id-ID" sz="10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Fitting with Nonlinear Functions </a:t>
            </a:r>
          </a:p>
        </p:txBody>
      </p:sp>
      <p:graphicFrame>
        <p:nvGraphicFramePr>
          <p:cNvPr id="6246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066800" y="1444625"/>
          <a:ext cx="7129463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4" imgW="5918200" imgH="4051300" progId="Equation.3">
                  <p:embed/>
                </p:oleObj>
              </mc:Choice>
              <mc:Fallback>
                <p:oleObj name="Equation" r:id="rId4" imgW="5918200" imgH="405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4625"/>
                        <a:ext cx="7129463" cy="487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DAE14B-6B76-4FE0-AC57-CAB46058A7C0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id-ID" sz="100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Normal Equations </a:t>
            </a:r>
          </a:p>
        </p:txBody>
      </p:sp>
      <p:graphicFrame>
        <p:nvGraphicFramePr>
          <p:cNvPr id="64516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012825" y="1712913"/>
          <a:ext cx="7192963" cy="411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4" imgW="8255000" imgH="4724400" progId="Equation.3">
                  <p:embed/>
                </p:oleObj>
              </mc:Choice>
              <mc:Fallback>
                <p:oleObj name="Equation" r:id="rId4" imgW="8255000" imgH="472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712913"/>
                        <a:ext cx="7192963" cy="411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8DC1A1-542A-4D91-8F17-B636F3D139BE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id-ID" sz="1000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Example 4: Evaluating Sums</a:t>
            </a:r>
          </a:p>
        </p:txBody>
      </p:sp>
      <p:graphicFrame>
        <p:nvGraphicFramePr>
          <p:cNvPr id="281604" name="Group 4"/>
          <p:cNvGraphicFramePr>
            <a:graphicFrameLocks noGrp="1"/>
          </p:cNvGraphicFramePr>
          <p:nvPr>
            <p:ph sz="half" idx="2"/>
          </p:nvPr>
        </p:nvGraphicFramePr>
        <p:xfrm>
          <a:off x="304800" y="1646238"/>
          <a:ext cx="8534402" cy="3962400"/>
        </p:xfrm>
        <a:graphic>
          <a:graphicData uri="http://schemas.openxmlformats.org/drawingml/2006/table">
            <a:tbl>
              <a:tblPr/>
              <a:tblGrid>
                <a:gridCol w="1371600"/>
                <a:gridCol w="645622"/>
                <a:gridCol w="775855"/>
                <a:gridCol w="775855"/>
                <a:gridCol w="775855"/>
                <a:gridCol w="775855"/>
                <a:gridCol w="775855"/>
                <a:gridCol w="775855"/>
                <a:gridCol w="775855"/>
                <a:gridCol w="108619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xi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0.65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0.95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1.73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2.01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2.23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2.52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∑=11.57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yi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+mj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0.23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-0.23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-1.1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-0.45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0.27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-0.29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0.24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∑=-1.23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ln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 xi)</a:t>
                      </a:r>
                      <a:r>
                        <a:rPr kumimoji="0" lang="en-US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j-cs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+mj-cs"/>
                        </a:rPr>
                        <a:t>2.036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+mj-cs"/>
                        </a:rPr>
                        <a:t>0.1856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+mj-cs"/>
                        </a:rPr>
                        <a:t>0.0026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+mj-cs"/>
                        </a:rPr>
                        <a:t>0.0463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+mj-cs"/>
                        </a:rPr>
                        <a:t>0.3004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+mj-cs"/>
                        </a:rPr>
                        <a:t>0.4874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+mj-cs"/>
                        </a:rPr>
                        <a:t>0.6432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+mj-cs"/>
                        </a:rPr>
                        <a:t>0.8543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∑=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+mj-cs"/>
                        </a:rPr>
                        <a:t>4.556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+mn-lt"/>
                        <a:cs typeface="+mj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(xi) </a:t>
                      </a: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(xi)</a:t>
                      </a:r>
                      <a:endParaRPr kumimoji="0" lang="en-US" sz="1400" b="0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1.386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0.3429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0.0298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0.0699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0.0869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0.2969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0.4912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0.7514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-3.316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(xi) * </a:t>
                      </a: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600" b="0" i="0" u="none" strike="noStrike" kern="1200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</a:t>
                      </a:r>
                      <a:endParaRPr kumimoji="0" lang="en-US" sz="1600" b="0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1.814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0.8252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0.1326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0.7433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3.0918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5.2104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7.4585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11.487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25.219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(xi)</a:t>
                      </a:r>
                      <a:endParaRPr kumimoji="0" lang="en-US" sz="1400" b="0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0.328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0.0991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0.0564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0.0968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0.1480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0.0698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0.2326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0.2218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-0.0625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(xi)</a:t>
                      </a:r>
                      <a:r>
                        <a:rPr kumimoji="0" lang="en-US" sz="14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0.943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0.6337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0.3384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0.1055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0.0251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0.1808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0.3751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0.6609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∑=</a:t>
                      </a: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3.26307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(xi) * </a:t>
                      </a: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600" b="0" i="0" u="none" strike="noStrike" kern="1200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</a:t>
                      </a:r>
                      <a:endParaRPr kumimoji="0" lang="en-US" sz="1600" b="0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1.235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1.5249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1.5041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1.1224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0.8942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3.1735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5.696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10.104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∑=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-14.481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(xi)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0.223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-0.1831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0.6399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0.1462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-0.0428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0.0425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0.1776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0.1951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-0.8485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600" b="0" i="0" u="none" strike="noStrike" kern="1200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US" sz="16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1.616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3.6693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6.6859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11.941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31.817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55.701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86.488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154.47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∑=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352.39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yi</a:t>
                      </a: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kumimoji="0" lang="en-US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0" lang="en-US" sz="1600" b="0" i="0" u="none" strike="noStrike" kern="1200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</a:t>
                      </a:r>
                      <a:endParaRPr kumimoji="0" lang="en-US" sz="1600" b="0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0.2924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0.4406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2.844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1.555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1.523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0.7463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2.697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2.9829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∑=-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1.9923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A9D8E-F04B-4B61-AC90-3FF11C167F6C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id-ID" sz="1000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Example 4: Equations &amp; Solution </a:t>
            </a:r>
          </a:p>
        </p:txBody>
      </p:sp>
      <p:graphicFrame>
        <p:nvGraphicFramePr>
          <p:cNvPr id="68612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990600" y="1752600"/>
          <a:ext cx="7158038" cy="398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Equation" r:id="rId4" imgW="6527800" imgH="3632200" progId="Equation.3">
                  <p:embed/>
                </p:oleObj>
              </mc:Choice>
              <mc:Fallback>
                <p:oleObj name="Equation" r:id="rId4" imgW="6527800" imgH="3632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7158038" cy="398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F286E-C6F5-43F0-BE9D-D4D1B0E60E1A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id-ID" sz="1000" smtClean="0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1127125" y="2876550"/>
          <a:ext cx="71167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Equation" r:id="rId4" imgW="6642100" imgH="444500" progId="Equation.3">
                  <p:embed/>
                </p:oleObj>
              </mc:Choice>
              <mc:Fallback>
                <p:oleObj name="Equation" r:id="rId4" imgW="66421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876550"/>
                        <a:ext cx="71167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905000" y="3382963"/>
          <a:ext cx="4424363" cy="301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Equation" r:id="rId6" imgW="4914900" imgH="3352800" progId="Equation.3">
                  <p:embed/>
                </p:oleObj>
              </mc:Choice>
              <mc:Fallback>
                <p:oleObj name="Equation" r:id="rId6" imgW="4914900" imgH="335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82963"/>
                        <a:ext cx="4424363" cy="301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id-ID" smtClean="0"/>
              <a:t>Example 5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708025" y="1897063"/>
            <a:ext cx="7521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Given:</a:t>
            </a:r>
          </a:p>
        </p:txBody>
      </p:sp>
      <p:graphicFrame>
        <p:nvGraphicFramePr>
          <p:cNvPr id="300038" name="Group 6"/>
          <p:cNvGraphicFramePr>
            <a:graphicFrameLocks noGrp="1"/>
          </p:cNvGraphicFramePr>
          <p:nvPr>
            <p:ph sz="quarter" idx="3"/>
          </p:nvPr>
        </p:nvGraphicFramePr>
        <p:xfrm>
          <a:off x="1828800" y="1712913"/>
          <a:ext cx="3771900" cy="1062037"/>
        </p:xfrm>
        <a:graphic>
          <a:graphicData uri="http://schemas.openxmlformats.org/drawingml/2006/table">
            <a:tbl>
              <a:tblPr/>
              <a:tblGrid>
                <a:gridCol w="942975"/>
                <a:gridCol w="942975"/>
                <a:gridCol w="942975"/>
                <a:gridCol w="942975"/>
              </a:tblGrid>
              <a:tr h="531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80" name="TextBox 8"/>
          <p:cNvSpPr txBox="1">
            <a:spLocks noChangeArrowheads="1"/>
          </p:cNvSpPr>
          <p:nvPr/>
        </p:nvSpPr>
        <p:spPr bwMode="auto">
          <a:xfrm>
            <a:off x="5943600" y="5268913"/>
            <a:ext cx="251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 b="1"/>
              <a:t>Difficult to Solve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9039D5-393F-47D8-90F4-8DE2F12A9BED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id-ID" sz="1000" smtClean="0"/>
          </a:p>
        </p:txBody>
      </p:sp>
      <p:graphicFrame>
        <p:nvGraphicFramePr>
          <p:cNvPr id="72707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685800" y="1676400"/>
          <a:ext cx="78803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Equation" r:id="rId4" imgW="6604000" imgH="889000" progId="Equation.3">
                  <p:embed/>
                </p:oleObj>
              </mc:Choice>
              <mc:Fallback>
                <p:oleObj name="Equation" r:id="rId4" imgW="66040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78803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925513" y="2979738"/>
          <a:ext cx="7532687" cy="310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2" name="Equation" r:id="rId6" imgW="6896100" imgH="2844800" progId="Equation.3">
                  <p:embed/>
                </p:oleObj>
              </mc:Choice>
              <mc:Fallback>
                <p:oleObj name="Equation" r:id="rId6" imgW="6896100" imgH="284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979738"/>
                        <a:ext cx="7532687" cy="310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id-ID" smtClean="0"/>
              <a:t>Linearization Method</a:t>
            </a:r>
            <a:endParaRPr lang="en-US" altLang="id-ID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BBD45-1275-466F-A28F-E212DEAA7A63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id-ID" sz="1000" smtClean="0"/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1295400" y="1676400"/>
          <a:ext cx="6810375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Equation" r:id="rId4" imgW="6819900" imgH="4356100" progId="Equation.3">
                  <p:embed/>
                </p:oleObj>
              </mc:Choice>
              <mc:Fallback>
                <p:oleObj name="Equation" r:id="rId4" imgW="6819900" imgH="4356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810375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id-ID" smtClean="0"/>
              <a:t>Example 5: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BF7DCF-A273-4A0D-A162-829ED0A4F869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id-ID" sz="1000" smtClean="0"/>
          </a:p>
        </p:txBody>
      </p:sp>
      <p:graphicFrame>
        <p:nvGraphicFramePr>
          <p:cNvPr id="76803" name="Object 2"/>
          <p:cNvGraphicFramePr>
            <a:graphicFrameLocks noChangeAspect="1"/>
          </p:cNvGraphicFramePr>
          <p:nvPr>
            <p:ph sz="half" idx="1"/>
          </p:nvPr>
        </p:nvGraphicFramePr>
        <p:xfrm>
          <a:off x="609600" y="3833813"/>
          <a:ext cx="318135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5" name="Equation" r:id="rId4" imgW="3187700" imgH="2146300" progId="Equation.3">
                  <p:embed/>
                </p:oleObj>
              </mc:Choice>
              <mc:Fallback>
                <p:oleObj name="Equation" r:id="rId4" imgW="3187700" imgH="214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33813"/>
                        <a:ext cx="3181350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id-ID" sz="4000" smtClean="0"/>
              <a:t>Evaluating Sums and Solving</a:t>
            </a:r>
          </a:p>
        </p:txBody>
      </p:sp>
      <p:graphicFrame>
        <p:nvGraphicFramePr>
          <p:cNvPr id="300038" name="Group 6"/>
          <p:cNvGraphicFramePr>
            <a:graphicFrameLocks noGrp="1"/>
          </p:cNvGraphicFramePr>
          <p:nvPr>
            <p:ph sz="quarter" idx="3"/>
          </p:nvPr>
        </p:nvGraphicFramePr>
        <p:xfrm>
          <a:off x="533400" y="1570038"/>
          <a:ext cx="8001000" cy="1981200"/>
        </p:xfrm>
        <a:graphic>
          <a:graphicData uri="http://schemas.openxmlformats.org/drawingml/2006/table">
            <a:tbl>
              <a:tblPr/>
              <a:tblGrid>
                <a:gridCol w="1569720"/>
                <a:gridCol w="1569720"/>
                <a:gridCol w="1569720"/>
                <a:gridCol w="1569720"/>
                <a:gridCol w="1722120"/>
              </a:tblGrid>
              <a:tr h="341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=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0.875469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1.609438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2.197225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∑=4.68213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z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0.875469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3.218876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6.591674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∑=10.6860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6843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572000" y="4195763"/>
          <a:ext cx="3894138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6" name="Equation" r:id="rId6" imgW="3873500" imgH="1511300" progId="Equation.3">
                  <p:embed/>
                </p:oleObj>
              </mc:Choice>
              <mc:Fallback>
                <p:oleObj name="Equation" r:id="rId6" imgW="38735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95763"/>
                        <a:ext cx="3894138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526150-B4E3-43CE-9392-8E1BD6234B28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id-ID" sz="100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600200" y="3505200"/>
            <a:ext cx="4343400" cy="1447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Curve Fitting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305800" cy="4572000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id-ID" smtClean="0"/>
              <a:t>    Given a set of tabulated data, find a curve or a function that </a:t>
            </a:r>
            <a:r>
              <a:rPr lang="en-US" altLang="id-ID" i="1" u="sng" smtClean="0"/>
              <a:t>best represents the data</a:t>
            </a:r>
            <a:r>
              <a:rPr lang="en-US" altLang="id-ID" smtClean="0"/>
              <a:t>.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id-ID" sz="3200" smtClean="0"/>
              <a:t>      </a:t>
            </a:r>
            <a:r>
              <a:rPr lang="en-US" altLang="id-ID" smtClean="0"/>
              <a:t>Given:</a:t>
            </a:r>
          </a:p>
          <a:p>
            <a:pPr marL="1131888" lvl="2" indent="-217488" eaLnBrk="1" hangingPunct="1">
              <a:buFontTx/>
              <a:buAutoNum type="arabicPeriod"/>
            </a:pPr>
            <a:r>
              <a:rPr lang="en-US" altLang="id-ID" sz="2400" smtClean="0"/>
              <a:t>The tabulated </a:t>
            </a:r>
            <a:r>
              <a:rPr lang="en-US" altLang="id-ID" sz="2400" b="1" smtClean="0">
                <a:solidFill>
                  <a:srgbClr val="FF3300"/>
                </a:solidFill>
              </a:rPr>
              <a:t>data</a:t>
            </a:r>
          </a:p>
          <a:p>
            <a:pPr marL="1131888" lvl="2" indent="-217488" eaLnBrk="1" hangingPunct="1">
              <a:buFontTx/>
              <a:buAutoNum type="arabicPeriod"/>
            </a:pPr>
            <a:r>
              <a:rPr lang="en-US" altLang="id-ID" sz="2400" smtClean="0"/>
              <a:t>The </a:t>
            </a:r>
            <a:r>
              <a:rPr lang="en-US" altLang="id-ID" sz="2400" b="1" smtClean="0">
                <a:solidFill>
                  <a:srgbClr val="FF3300"/>
                </a:solidFill>
              </a:rPr>
              <a:t>form</a:t>
            </a:r>
            <a:r>
              <a:rPr lang="en-US" altLang="id-ID" sz="2400" smtClean="0"/>
              <a:t> of the function</a:t>
            </a:r>
          </a:p>
          <a:p>
            <a:pPr marL="1131888" lvl="2" indent="-217488" eaLnBrk="1" hangingPunct="1">
              <a:buFontTx/>
              <a:buAutoNum type="arabicPeriod"/>
            </a:pPr>
            <a:r>
              <a:rPr lang="en-US" altLang="id-ID" sz="2400" smtClean="0"/>
              <a:t>The curve fitting </a:t>
            </a:r>
            <a:r>
              <a:rPr lang="en-US" altLang="id-ID" sz="2400" b="1" smtClean="0">
                <a:solidFill>
                  <a:srgbClr val="FF3300"/>
                </a:solidFill>
              </a:rPr>
              <a:t>criteria</a:t>
            </a:r>
            <a:r>
              <a:rPr lang="en-US" altLang="id-ID" sz="2400" smtClean="0"/>
              <a:t> 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id-ID" sz="3200" smtClean="0"/>
              <a:t>            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id-ID" sz="3200" smtClean="0"/>
              <a:t>     Find the </a:t>
            </a:r>
            <a:r>
              <a:rPr lang="en-US" altLang="id-ID" sz="3200" b="1" u="sng" smtClean="0"/>
              <a:t>unknown</a:t>
            </a:r>
            <a:r>
              <a:rPr lang="en-US" altLang="id-ID" sz="3200" smtClean="0"/>
              <a:t> coefficients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838200" y="3048000"/>
            <a:ext cx="7467600" cy="3048000"/>
          </a:xfrm>
          <a:prstGeom prst="rect">
            <a:avLst/>
          </a:prstGeom>
          <a:noFill/>
          <a:ln w="76200" cmpd="tri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F50F5-5B32-47F5-8316-930387A4C10B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id-ID" sz="10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Least Squares Regression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id-ID" smtClean="0"/>
              <a:t>Linear Regression</a:t>
            </a:r>
          </a:p>
          <a:p>
            <a:pPr eaLnBrk="1" hangingPunct="1"/>
            <a:r>
              <a:rPr lang="en-US" altLang="id-ID" smtClean="0"/>
              <a:t>‌Fitting a straight line to a set of paired observations: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i="1" smtClean="0"/>
              <a:t>	(x</a:t>
            </a:r>
            <a:r>
              <a:rPr lang="en-US" altLang="id-ID" i="1" baseline="-25000" smtClean="0"/>
              <a:t>1</a:t>
            </a:r>
            <a:r>
              <a:rPr lang="en-US" altLang="id-ID" i="1" smtClean="0"/>
              <a:t>, y</a:t>
            </a:r>
            <a:r>
              <a:rPr lang="en-US" altLang="id-ID" i="1" baseline="-25000" smtClean="0"/>
              <a:t>1</a:t>
            </a:r>
            <a:r>
              <a:rPr lang="en-US" altLang="id-ID" i="1" smtClean="0"/>
              <a:t>), (x</a:t>
            </a:r>
            <a:r>
              <a:rPr lang="en-US" altLang="id-ID" i="1" baseline="-25000" smtClean="0"/>
              <a:t>2</a:t>
            </a:r>
            <a:r>
              <a:rPr lang="en-US" altLang="id-ID" i="1" smtClean="0"/>
              <a:t>, y</a:t>
            </a:r>
            <a:r>
              <a:rPr lang="en-US" altLang="id-ID" i="1" baseline="-25000" smtClean="0"/>
              <a:t>2</a:t>
            </a:r>
            <a:r>
              <a:rPr lang="en-US" altLang="id-ID" i="1" smtClean="0"/>
              <a:t>),…,(x</a:t>
            </a:r>
            <a:r>
              <a:rPr lang="en-US" altLang="id-ID" i="1" baseline="-25000" smtClean="0"/>
              <a:t>n</a:t>
            </a:r>
            <a:r>
              <a:rPr lang="en-US" altLang="id-ID" i="1" smtClean="0"/>
              <a:t>, y</a:t>
            </a:r>
            <a:r>
              <a:rPr lang="en-US" altLang="id-ID" i="1" baseline="-25000" smtClean="0"/>
              <a:t>n</a:t>
            </a:r>
            <a:r>
              <a:rPr lang="en-US" altLang="id-ID" i="1" smtClean="0"/>
              <a:t>).</a:t>
            </a:r>
            <a:endParaRPr lang="en-US" altLang="id-ID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mtClean="0"/>
              <a:t>	</a:t>
            </a:r>
            <a:r>
              <a:rPr lang="en-US" altLang="id-ID" i="1" smtClean="0"/>
              <a:t>y=a</a:t>
            </a:r>
            <a:r>
              <a:rPr lang="en-US" altLang="id-ID" i="1" baseline="-25000" smtClean="0"/>
              <a:t>0</a:t>
            </a:r>
            <a:r>
              <a:rPr lang="en-US" altLang="id-ID" i="1" smtClean="0"/>
              <a:t>+a</a:t>
            </a:r>
            <a:r>
              <a:rPr lang="en-US" altLang="id-ID" i="1" baseline="-25000" smtClean="0"/>
              <a:t>1</a:t>
            </a:r>
            <a:r>
              <a:rPr lang="en-US" altLang="id-ID" i="1" smtClean="0"/>
              <a:t>x+e</a:t>
            </a:r>
            <a:endParaRPr lang="en-US" altLang="id-ID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i="1" smtClean="0"/>
              <a:t>	a</a:t>
            </a:r>
            <a:r>
              <a:rPr lang="en-US" altLang="id-ID" i="1" baseline="-25000" smtClean="0"/>
              <a:t>1</a:t>
            </a:r>
            <a:r>
              <a:rPr lang="en-US" altLang="id-ID" i="1" smtClean="0"/>
              <a:t>-</a:t>
            </a:r>
            <a:r>
              <a:rPr lang="en-US" altLang="id-ID" smtClean="0"/>
              <a:t>slope.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mtClean="0"/>
              <a:t>	</a:t>
            </a:r>
            <a:r>
              <a:rPr lang="en-US" altLang="id-ID" i="1" smtClean="0"/>
              <a:t>a</a:t>
            </a:r>
            <a:r>
              <a:rPr lang="en-US" altLang="id-ID" i="1" baseline="-25000" smtClean="0"/>
              <a:t>0</a:t>
            </a:r>
            <a:r>
              <a:rPr lang="en-US" altLang="id-ID" i="1" smtClean="0"/>
              <a:t>-</a:t>
            </a:r>
            <a:r>
              <a:rPr lang="en-US" altLang="id-ID" smtClean="0"/>
              <a:t>intercept.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mtClean="0"/>
              <a:t>	</a:t>
            </a:r>
            <a:r>
              <a:rPr lang="en-US" altLang="id-ID" i="1" smtClean="0"/>
              <a:t>e-</a:t>
            </a:r>
            <a:r>
              <a:rPr lang="en-US" altLang="id-ID" smtClean="0"/>
              <a:t>error, or residual, between the model and the observations.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D3DE6-C7EF-4D83-9C2C-29C430F956DA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id-ID" sz="10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Selection of the Functions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>
            <p:ph idx="1"/>
          </p:nvPr>
        </p:nvGraphicFramePr>
        <p:xfrm>
          <a:off x="1447800" y="1676400"/>
          <a:ext cx="5410200" cy="427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4" imgW="2044700" imgH="1574800" progId="Equation.3">
                  <p:embed/>
                </p:oleObj>
              </mc:Choice>
              <mc:Fallback>
                <p:oleObj name="Equation" r:id="rId4" imgW="2044700" imgH="157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5410200" cy="427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8EE9D7-1A48-4A66-8580-6696392B2F48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id-ID" sz="10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Decide on the Criterion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>
            <p:ph idx="1"/>
          </p:nvPr>
        </p:nvGraphicFramePr>
        <p:xfrm>
          <a:off x="762000" y="1828800"/>
          <a:ext cx="520065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4330700" imgH="3175000" progId="Equation.3">
                  <p:embed/>
                </p:oleObj>
              </mc:Choice>
              <mc:Fallback>
                <p:oleObj name="Equation" r:id="rId4" imgW="4330700" imgH="317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5200650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40E30C-A31B-4152-BC19-A96C1D6F938B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id-ID" sz="10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id-ID" dirty="0" smtClean="0"/>
              <a:t>Least Squares Regression</a:t>
            </a:r>
          </a:p>
        </p:txBody>
      </p:sp>
      <p:graphicFrame>
        <p:nvGraphicFramePr>
          <p:cNvPr id="263171" name="Group 3"/>
          <p:cNvGraphicFramePr>
            <a:graphicFrameLocks noGrp="1"/>
          </p:cNvGraphicFramePr>
          <p:nvPr>
            <p:ph sz="half" idx="1"/>
          </p:nvPr>
        </p:nvGraphicFramePr>
        <p:xfrm>
          <a:off x="2168525" y="1770063"/>
          <a:ext cx="4765675" cy="1206500"/>
        </p:xfrm>
        <a:graphic>
          <a:graphicData uri="http://schemas.openxmlformats.org/drawingml/2006/table">
            <a:tbl>
              <a:tblPr/>
              <a:tblGrid>
                <a:gridCol w="952500"/>
                <a:gridCol w="955675"/>
                <a:gridCol w="949325"/>
                <a:gridCol w="955675"/>
                <a:gridCol w="952500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762000" y="1828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>
                <a:latin typeface="Arial" panose="020B0604020202020204" pitchFamily="34" charset="0"/>
              </a:rPr>
              <a:t>Given: 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990600" y="3276600"/>
            <a:ext cx="617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>
                <a:latin typeface="Arial" panose="020B0604020202020204" pitchFamily="34" charset="0"/>
              </a:rPr>
              <a:t>The form of the function is assumed to be known but the coefficients are unknown.</a:t>
            </a:r>
          </a:p>
        </p:txBody>
      </p:sp>
      <p:graphicFrame>
        <p:nvGraphicFramePr>
          <p:cNvPr id="21530" name="Object 25"/>
          <p:cNvGraphicFramePr>
            <a:graphicFrameLocks noChangeAspect="1"/>
          </p:cNvGraphicFramePr>
          <p:nvPr>
            <p:ph sz="half" idx="2"/>
          </p:nvPr>
        </p:nvGraphicFramePr>
        <p:xfrm>
          <a:off x="1905000" y="4267200"/>
          <a:ext cx="51736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4" imgW="4279900" imgH="469900" progId="Equation.3">
                  <p:embed/>
                </p:oleObj>
              </mc:Choice>
              <mc:Fallback>
                <p:oleObj name="Equation" r:id="rId4" imgW="42799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51736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1066800" y="5029200"/>
            <a:ext cx="670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>
                <a:latin typeface="Arial" panose="020B0604020202020204" pitchFamily="34" charset="0"/>
              </a:rPr>
              <a:t>The difference is assumed to be the result of experimental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DBF072-A2BC-4A9C-805E-D99EBA258BF9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id-ID" sz="10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mtClean="0"/>
              <a:t>Determine the Unknowns </a:t>
            </a: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>
            <p:ph idx="1"/>
          </p:nvPr>
        </p:nvGraphicFramePr>
        <p:xfrm>
          <a:off x="708025" y="2143125"/>
          <a:ext cx="7797800" cy="323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4" imgW="6553200" imgH="2717800" progId="Equation.3">
                  <p:embed/>
                </p:oleObj>
              </mc:Choice>
              <mc:Fallback>
                <p:oleObj name="Equation" r:id="rId4" imgW="6553200" imgH="271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143125"/>
                        <a:ext cx="7797800" cy="323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09600" y="4191000"/>
            <a:ext cx="8077200" cy="8382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4349</TotalTime>
  <Words>984</Words>
  <Application>Microsoft Office PowerPoint</Application>
  <PresentationFormat>On-screen Show (4:3)</PresentationFormat>
  <Paragraphs>507</Paragraphs>
  <Slides>38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Verdana</vt:lpstr>
      <vt:lpstr>Arial</vt:lpstr>
      <vt:lpstr>Garamond</vt:lpstr>
      <vt:lpstr>Wingdings</vt:lpstr>
      <vt:lpstr>Times New Roman</vt:lpstr>
      <vt:lpstr>Level</vt:lpstr>
      <vt:lpstr>Microsoft Equation 3.0</vt:lpstr>
      <vt:lpstr>PowerPoint Presentation</vt:lpstr>
      <vt:lpstr>Motivation</vt:lpstr>
      <vt:lpstr>Motivation</vt:lpstr>
      <vt:lpstr>Curve Fitting</vt:lpstr>
      <vt:lpstr>Least Squares Regression</vt:lpstr>
      <vt:lpstr>Selection of the Functions</vt:lpstr>
      <vt:lpstr>Decide on the Criterion</vt:lpstr>
      <vt:lpstr>Least Squares Regression</vt:lpstr>
      <vt:lpstr>Determine the Unknowns </vt:lpstr>
      <vt:lpstr>Determine the Unknowns </vt:lpstr>
      <vt:lpstr>Determining the Unknowns</vt:lpstr>
      <vt:lpstr>Normal Equations</vt:lpstr>
      <vt:lpstr>Solving the Normal Equations </vt:lpstr>
      <vt:lpstr>Example 1: Linear Regression </vt:lpstr>
      <vt:lpstr>Example 1: Linear Regression </vt:lpstr>
      <vt:lpstr>Multiple Linear Regression</vt:lpstr>
      <vt:lpstr>Solution of Multiple Linear Regression</vt:lpstr>
      <vt:lpstr>Solution of Multiple Linear Regression</vt:lpstr>
      <vt:lpstr>System of Equations</vt:lpstr>
      <vt:lpstr>Example 2: Multiple Linear Regression</vt:lpstr>
      <vt:lpstr>Example 2: System of Equations</vt:lpstr>
      <vt:lpstr> Nonlinear Least Squares Problems</vt:lpstr>
      <vt:lpstr>Polynomial Regression</vt:lpstr>
      <vt:lpstr>Equations for Quadratic Regression</vt:lpstr>
      <vt:lpstr>Normal Equations</vt:lpstr>
      <vt:lpstr>Example 3: Polynomial Regression</vt:lpstr>
      <vt:lpstr>Example 3: Equations and Solution</vt:lpstr>
      <vt:lpstr>How Do You Judge Functions? </vt:lpstr>
      <vt:lpstr>Example showing that Quadratic is preferable than Linear Regression</vt:lpstr>
      <vt:lpstr>Fitting with Nonlinear Functions</vt:lpstr>
      <vt:lpstr>Fitting with Nonlinear Functions </vt:lpstr>
      <vt:lpstr>Normal Equations </vt:lpstr>
      <vt:lpstr>Example 4: Evaluating Sums</vt:lpstr>
      <vt:lpstr>Example 4: Equations &amp; Solution </vt:lpstr>
      <vt:lpstr>Example 5</vt:lpstr>
      <vt:lpstr>Linearization Method</vt:lpstr>
      <vt:lpstr>Example 5: Equations</vt:lpstr>
      <vt:lpstr>Evaluating Sums and Solving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priyoss</dc:creator>
  <cp:lastModifiedBy>priyoss</cp:lastModifiedBy>
  <cp:revision>231</cp:revision>
  <dcterms:created xsi:type="dcterms:W3CDTF">2002-11-14T22:58:36Z</dcterms:created>
  <dcterms:modified xsi:type="dcterms:W3CDTF">2025-03-12T05:37:31Z</dcterms:modified>
</cp:coreProperties>
</file>