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40"/>
  </p:notesMasterIdLst>
  <p:handoutMasterIdLst>
    <p:handoutMasterId r:id="rId141"/>
  </p:handoutMasterIdLst>
  <p:sldIdLst>
    <p:sldId id="363" r:id="rId2"/>
    <p:sldId id="365" r:id="rId3"/>
    <p:sldId id="364" r:id="rId4"/>
    <p:sldId id="257" r:id="rId5"/>
    <p:sldId id="258" r:id="rId6"/>
    <p:sldId id="259" r:id="rId7"/>
    <p:sldId id="261" r:id="rId8"/>
    <p:sldId id="366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420" r:id="rId17"/>
    <p:sldId id="421" r:id="rId18"/>
    <p:sldId id="367" r:id="rId19"/>
    <p:sldId id="262" r:id="rId20"/>
    <p:sldId id="263" r:id="rId21"/>
    <p:sldId id="264" r:id="rId22"/>
    <p:sldId id="375" r:id="rId23"/>
    <p:sldId id="265" r:id="rId24"/>
    <p:sldId id="308" r:id="rId25"/>
    <p:sldId id="309" r:id="rId26"/>
    <p:sldId id="266" r:id="rId27"/>
    <p:sldId id="307" r:id="rId28"/>
    <p:sldId id="276" r:id="rId29"/>
    <p:sldId id="277" r:id="rId30"/>
    <p:sldId id="376" r:id="rId31"/>
    <p:sldId id="278" r:id="rId32"/>
    <p:sldId id="279" r:id="rId33"/>
    <p:sldId id="377" r:id="rId34"/>
    <p:sldId id="280" r:id="rId35"/>
    <p:sldId id="281" r:id="rId36"/>
    <p:sldId id="282" r:id="rId37"/>
    <p:sldId id="283" r:id="rId38"/>
    <p:sldId id="284" r:id="rId39"/>
    <p:sldId id="285" r:id="rId40"/>
    <p:sldId id="380" r:id="rId41"/>
    <p:sldId id="386" r:id="rId42"/>
    <p:sldId id="385" r:id="rId43"/>
    <p:sldId id="387" r:id="rId44"/>
    <p:sldId id="286" r:id="rId45"/>
    <p:sldId id="379" r:id="rId46"/>
    <p:sldId id="381" r:id="rId47"/>
    <p:sldId id="325" r:id="rId48"/>
    <p:sldId id="328" r:id="rId49"/>
    <p:sldId id="330" r:id="rId50"/>
    <p:sldId id="395" r:id="rId51"/>
    <p:sldId id="331" r:id="rId52"/>
    <p:sldId id="396" r:id="rId53"/>
    <p:sldId id="332" r:id="rId54"/>
    <p:sldId id="333" r:id="rId55"/>
    <p:sldId id="397" r:id="rId56"/>
    <p:sldId id="334" r:id="rId57"/>
    <p:sldId id="398" r:id="rId58"/>
    <p:sldId id="326" r:id="rId59"/>
    <p:sldId id="399" r:id="rId60"/>
    <p:sldId id="327" r:id="rId61"/>
    <p:sldId id="400" r:id="rId62"/>
    <p:sldId id="335" r:id="rId63"/>
    <p:sldId id="336" r:id="rId64"/>
    <p:sldId id="401" r:id="rId65"/>
    <p:sldId id="388" r:id="rId66"/>
    <p:sldId id="287" r:id="rId67"/>
    <p:sldId id="392" r:id="rId68"/>
    <p:sldId id="288" r:id="rId69"/>
    <p:sldId id="289" r:id="rId70"/>
    <p:sldId id="378" r:id="rId71"/>
    <p:sldId id="290" r:id="rId72"/>
    <p:sldId id="382" r:id="rId73"/>
    <p:sldId id="291" r:id="rId74"/>
    <p:sldId id="383" r:id="rId75"/>
    <p:sldId id="312" r:id="rId76"/>
    <p:sldId id="310" r:id="rId77"/>
    <p:sldId id="311" r:id="rId78"/>
    <p:sldId id="267" r:id="rId79"/>
    <p:sldId id="268" r:id="rId80"/>
    <p:sldId id="384" r:id="rId81"/>
    <p:sldId id="269" r:id="rId82"/>
    <p:sldId id="270" r:id="rId83"/>
    <p:sldId id="389" r:id="rId84"/>
    <p:sldId id="390" r:id="rId85"/>
    <p:sldId id="271" r:id="rId86"/>
    <p:sldId id="318" r:id="rId87"/>
    <p:sldId id="391" r:id="rId88"/>
    <p:sldId id="320" r:id="rId89"/>
    <p:sldId id="319" r:id="rId90"/>
    <p:sldId id="317" r:id="rId91"/>
    <p:sldId id="323" r:id="rId92"/>
    <p:sldId id="393" r:id="rId93"/>
    <p:sldId id="402" r:id="rId94"/>
    <p:sldId id="403" r:id="rId95"/>
    <p:sldId id="422" r:id="rId96"/>
    <p:sldId id="404" r:id="rId97"/>
    <p:sldId id="405" r:id="rId98"/>
    <p:sldId id="406" r:id="rId99"/>
    <p:sldId id="407" r:id="rId100"/>
    <p:sldId id="408" r:id="rId101"/>
    <p:sldId id="409" r:id="rId102"/>
    <p:sldId id="410" r:id="rId103"/>
    <p:sldId id="412" r:id="rId104"/>
    <p:sldId id="425" r:id="rId105"/>
    <p:sldId id="426" r:id="rId106"/>
    <p:sldId id="427" r:id="rId107"/>
    <p:sldId id="428" r:id="rId108"/>
    <p:sldId id="429" r:id="rId109"/>
    <p:sldId id="430" r:id="rId110"/>
    <p:sldId id="431" r:id="rId111"/>
    <p:sldId id="413" r:id="rId112"/>
    <p:sldId id="414" r:id="rId113"/>
    <p:sldId id="411" r:id="rId114"/>
    <p:sldId id="423" r:id="rId115"/>
    <p:sldId id="424" r:id="rId116"/>
    <p:sldId id="338" r:id="rId117"/>
    <p:sldId id="337" r:id="rId118"/>
    <p:sldId id="339" r:id="rId119"/>
    <p:sldId id="340" r:id="rId120"/>
    <p:sldId id="416" r:id="rId121"/>
    <p:sldId id="341" r:id="rId122"/>
    <p:sldId id="417" r:id="rId123"/>
    <p:sldId id="342" r:id="rId124"/>
    <p:sldId id="418" r:id="rId125"/>
    <p:sldId id="419" r:id="rId126"/>
    <p:sldId id="360" r:id="rId127"/>
    <p:sldId id="353" r:id="rId128"/>
    <p:sldId id="345" r:id="rId129"/>
    <p:sldId id="346" r:id="rId130"/>
    <p:sldId id="347" r:id="rId131"/>
    <p:sldId id="348" r:id="rId132"/>
    <p:sldId id="362" r:id="rId133"/>
    <p:sldId id="354" r:id="rId134"/>
    <p:sldId id="355" r:id="rId135"/>
    <p:sldId id="343" r:id="rId136"/>
    <p:sldId id="344" r:id="rId137"/>
    <p:sldId id="350" r:id="rId138"/>
    <p:sldId id="415" r:id="rId13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FFCCCC"/>
    <a:srgbClr val="808000"/>
    <a:srgbClr val="FFFF00"/>
    <a:srgbClr val="FF9900"/>
    <a:srgbClr val="FF0000"/>
    <a:srgbClr val="CC33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32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16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notesMaster" Target="notesMasters/notesMaster1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80.xml"/><Relationship Id="rId1" Type="http://schemas.openxmlformats.org/officeDocument/2006/relationships/slide" Target="slides/slide5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0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0.wmf"/></Relationships>
</file>

<file path=ppt/drawings/_rels/vmlDrawing10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wmf"/><Relationship Id="rId1" Type="http://schemas.openxmlformats.org/officeDocument/2006/relationships/image" Target="../media/image160.wmf"/></Relationships>
</file>

<file path=ppt/drawings/_rels/vmlDrawing10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wmf"/><Relationship Id="rId1" Type="http://schemas.openxmlformats.org/officeDocument/2006/relationships/image" Target="../media/image172.wmf"/></Relationships>
</file>

<file path=ppt/drawings/_rels/vmlDrawing10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4.wmf"/></Relationships>
</file>

<file path=ppt/drawings/_rels/vmlDrawing10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4" Type="http://schemas.openxmlformats.org/officeDocument/2006/relationships/image" Target="../media/image36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23.wmf"/><Relationship Id="rId1" Type="http://schemas.openxmlformats.org/officeDocument/2006/relationships/image" Target="../media/image3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7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4" Type="http://schemas.openxmlformats.org/officeDocument/2006/relationships/image" Target="../media/image98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e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26.wmf"/><Relationship Id="rId1" Type="http://schemas.openxmlformats.org/officeDocument/2006/relationships/image" Target="../media/image104.wmf"/></Relationships>
</file>

<file path=ppt/drawings/_rels/vmlDrawing6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79.wmf"/></Relationships>
</file>

<file path=ppt/drawings/_rels/vmlDrawing6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6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6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6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wmf"/><Relationship Id="rId1" Type="http://schemas.openxmlformats.org/officeDocument/2006/relationships/image" Target="../media/image112.w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wmf"/></Relationships>
</file>

<file path=ppt/drawings/_rels/vmlDrawing6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125.wmf"/><Relationship Id="rId1" Type="http://schemas.openxmlformats.org/officeDocument/2006/relationships/image" Target="../media/image96.wmf"/></Relationships>
</file>

<file path=ppt/drawings/_rels/vmlDrawing7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wmf"/><Relationship Id="rId1" Type="http://schemas.openxmlformats.org/officeDocument/2006/relationships/image" Target="../media/image93.w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w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w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wmf"/></Relationships>
</file>

<file path=ppt/drawings/_rels/vmlDrawing7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7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7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7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9.w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0.wmf"/></Relationships>
</file>

<file path=ppt/drawings/_rels/vmlDrawing8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3.w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4.w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5.w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6.wmf"/></Relationships>
</file>

<file path=ppt/drawings/_rels/vmlDrawing8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8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/Relationships>
</file>

<file path=ppt/drawings/_rels/vmlDrawing8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wmf"/><Relationship Id="rId1" Type="http://schemas.openxmlformats.org/officeDocument/2006/relationships/image" Target="../media/image155.w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6.wmf"/></Relationships>
</file>

<file path=ppt/drawings/_rels/vmlDrawing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7.wmf"/></Relationships>
</file>

<file path=ppt/drawings/_rels/vmlDrawing9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8.wmf"/></Relationships>
</file>

<file path=ppt/drawings/_rels/vmlDrawing9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9.wmf"/></Relationships>
</file>

<file path=ppt/drawings/_rels/vmlDrawing9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/Relationships>
</file>

<file path=ppt/drawings/_rels/vmlDrawing9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4" Type="http://schemas.openxmlformats.org/officeDocument/2006/relationships/image" Target="../media/image166.wmf"/></Relationships>
</file>

<file path=ppt/drawings/_rels/vmlDrawing9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wmf"/><Relationship Id="rId1" Type="http://schemas.openxmlformats.org/officeDocument/2006/relationships/image" Target="../media/image153.wmf"/></Relationships>
</file>

<file path=ppt/drawings/_rels/vmlDrawing9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8.wmf"/></Relationships>
</file>

<file path=ppt/drawings/_rels/vmlDrawing9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wmf"/><Relationship Id="rId1" Type="http://schemas.openxmlformats.org/officeDocument/2006/relationships/image" Target="../media/image16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2" tIns="48316" rIns="96632" bIns="48316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2" tIns="48316" rIns="96632" bIns="48316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2" tIns="48316" rIns="96632" bIns="48316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2" tIns="48316" rIns="96632" bIns="48316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1EB73C96-0355-4C3B-959E-724B89226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04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924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4" tIns="47528" rIns="95054" bIns="47528" numCol="1" anchor="t" anchorCtr="0" compatLnSpc="1">
            <a:prstTxWarp prst="textNoShape">
              <a:avLst/>
            </a:prstTxWarp>
          </a:bodyPr>
          <a:lstStyle>
            <a:lvl1pPr defTabSz="9509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9725" y="0"/>
            <a:ext cx="31924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4" tIns="47528" rIns="95054" bIns="47528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4438" y="709613"/>
            <a:ext cx="4832350" cy="3624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7263" y="4570413"/>
            <a:ext cx="53467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4" tIns="47528" rIns="95054" bIns="475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9725" y="9142413"/>
            <a:ext cx="3192463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4" tIns="47528" rIns="95054" bIns="47528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pPr>
              <a:defRPr/>
            </a:pPr>
            <a:fld id="{0513F21F-35CF-4036-A3BE-5F8B91D7D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276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2F844F-CF59-426F-B7B8-21D25AD55AE5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 smtClean="0"/>
          </a:p>
        </p:txBody>
      </p:sp>
    </p:spTree>
    <p:extLst>
      <p:ext uri="{BB962C8B-B14F-4D97-AF65-F5344CB8AC3E}">
        <p14:creationId xmlns:p14="http://schemas.microsoft.com/office/powerpoint/2010/main" val="989997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3619864-009D-4323-B47E-422911EF445A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075086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69A03E7-3E9C-443F-8D08-4632BE2D7C0A}" type="slidenum">
              <a:rPr lang="en-US" altLang="en-US" sz="1200" smtClean="0"/>
              <a:pPr/>
              <a:t>3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051504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17DAC0-CDF2-465D-AD96-2F7D31D952CE}" type="slidenum">
              <a:rPr lang="en-US" altLang="en-US" sz="1200" smtClean="0"/>
              <a:pPr/>
              <a:t>4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149226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99838A-83C8-4C9C-A0EE-7E56C54F7232}" type="slidenum">
              <a:rPr lang="en-US" altLang="en-US" sz="1200" smtClean="0"/>
              <a:pPr/>
              <a:t>5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523108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5A92E39-6D92-4DA5-BB30-8C9FECC713FF}" type="slidenum">
              <a:rPr lang="en-US" altLang="en-US" sz="1200" smtClean="0"/>
              <a:pPr/>
              <a:t>6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596780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050"/>
          <p:cNvSpPr>
            <a:spLocks noChangeArrowheads="1"/>
          </p:cNvSpPr>
          <p:nvPr/>
        </p:nvSpPr>
        <p:spPr bwMode="invGray">
          <a:xfrm>
            <a:off x="457200" y="1981200"/>
            <a:ext cx="7918450" cy="165100"/>
          </a:xfrm>
          <a:prstGeom prst="roundRect">
            <a:avLst>
              <a:gd name="adj" fmla="val 49995"/>
            </a:avLst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smtClean="0"/>
          </a:p>
        </p:txBody>
      </p:sp>
      <p:sp>
        <p:nvSpPr>
          <p:cNvPr id="117763" name="Rectangle 2051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533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7764" name="Rectangle 205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95400" y="2438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0A13E-18CF-4401-8862-9AF402753243}" type="datetime4">
              <a:rPr lang="en-US"/>
              <a:pPr>
                <a:defRPr/>
              </a:pPr>
              <a:t>September 18, 2024</a:t>
            </a:fld>
            <a:endParaRPr lang="en-US"/>
          </a:p>
        </p:txBody>
      </p:sp>
      <p:sp>
        <p:nvSpPr>
          <p:cNvPr id="6" name="Rectangle 205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BA099-2DAC-4B09-B4D3-88F0D14791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33DFA-8796-4A4D-8CA4-8E3CB24B7470}" type="datetime4">
              <a:rPr lang="en-US"/>
              <a:pPr>
                <a:defRPr/>
              </a:pPr>
              <a:t>September 18, 2024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C57C6-309A-464F-8805-A0BFAFDC7A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3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06C49-E5C6-4688-9260-141F202C8FAA}" type="datetime4">
              <a:rPr lang="en-US"/>
              <a:pPr>
                <a:defRPr/>
              </a:pPr>
              <a:t>September 18, 2024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2C81F-5636-4627-9236-E5E062586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0025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5" y="2371725"/>
            <a:ext cx="7772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0DB8D-697A-4C70-AB41-4620FBD641DB}" type="datetime4">
              <a:rPr lang="en-US"/>
              <a:pPr>
                <a:defRPr/>
              </a:pPr>
              <a:t>September 18, 2024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730F8-1E29-4E37-BE3A-A328033A6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2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1133F-F14A-4DA4-A55E-CFB3C345BA95}" type="datetime4">
              <a:rPr lang="en-US"/>
              <a:pPr>
                <a:defRPr/>
              </a:pPr>
              <a:t>September 18, 2024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1066B-BB1C-44F1-8612-791908DA8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242C7-D5D9-4D98-8CF4-D3BD9668A4EB}" type="datetime4">
              <a:rPr lang="en-US"/>
              <a:pPr>
                <a:defRPr/>
              </a:pPr>
              <a:t>September 18, 2024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17F4A-0340-4C85-890E-2B4DC0902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1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D8A63-6E8B-457E-BE30-055921658B0F}" type="datetime4">
              <a:rPr lang="en-US"/>
              <a:pPr>
                <a:defRPr/>
              </a:pPr>
              <a:t>September 18, 2024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FDC06-54D1-4E71-A33F-A5E68C9EE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58A97-6161-4EFA-956E-29566EB6C832}" type="datetime4">
              <a:rPr lang="en-US"/>
              <a:pPr>
                <a:defRPr/>
              </a:pPr>
              <a:t>September 18, 2024</a:t>
            </a:fld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F6496-755A-4554-B377-22020D7933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4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E3668-F2A6-4DCF-8982-37F2D94C4174}" type="datetime4">
              <a:rPr lang="en-US"/>
              <a:pPr>
                <a:defRPr/>
              </a:pPr>
              <a:t>September 18, 2024</a:t>
            </a:fld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92803E-4116-4582-936A-17282FAF26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3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9C489-42EF-45B4-88C2-F3C470A498B9}" type="datetime4">
              <a:rPr lang="en-US"/>
              <a:pPr>
                <a:defRPr/>
              </a:pPr>
              <a:t>September 18, 2024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18842-256B-4075-B4B5-E69E89B015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1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12A35-8C92-4FAA-AF34-AC7A9D13DE3F}" type="datetime4">
              <a:rPr lang="en-US"/>
              <a:pPr>
                <a:defRPr/>
              </a:pPr>
              <a:t>September 18, 2024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33D3C-E319-43FF-949C-B7516EDD1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3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invGray">
          <a:xfrm>
            <a:off x="457200" y="1708150"/>
            <a:ext cx="7918450" cy="165100"/>
          </a:xfrm>
          <a:prstGeom prst="roundRect">
            <a:avLst>
              <a:gd name="adj" fmla="val 49995"/>
            </a:avLst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fld id="{BBD7FA5F-A7DA-46BE-B4A0-E1069CB14141}" type="datetime4">
              <a:rPr lang="en-US"/>
              <a:pPr>
                <a:defRPr/>
              </a:pPr>
              <a:t>September 18, 2024</a:t>
            </a:fld>
            <a:endParaRPr lang="en-US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5DC6AE4-BF64-4D71-9BE4-DFFAC1FD77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8.vml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134.wmf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9.vml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37.wmf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0.vml"/><Relationship Id="rId4" Type="http://schemas.openxmlformats.org/officeDocument/2006/relationships/image" Target="../media/image139.wmf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1.vml"/><Relationship Id="rId4" Type="http://schemas.openxmlformats.org/officeDocument/2006/relationships/image" Target="../media/image140.wmf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2.vml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41.wmf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3.vml"/><Relationship Id="rId4" Type="http://schemas.openxmlformats.org/officeDocument/2006/relationships/image" Target="../media/image143.wmf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4.vml"/><Relationship Id="rId4" Type="http://schemas.openxmlformats.org/officeDocument/2006/relationships/image" Target="../media/image144.wmf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5.vml"/><Relationship Id="rId4" Type="http://schemas.openxmlformats.org/officeDocument/2006/relationships/image" Target="../media/image14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6.vml"/><Relationship Id="rId4" Type="http://schemas.openxmlformats.org/officeDocument/2006/relationships/image" Target="../media/image146.wmf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7.vml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160.bin"/><Relationship Id="rId4" Type="http://schemas.openxmlformats.org/officeDocument/2006/relationships/image" Target="../media/image147.wmf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8.vml"/><Relationship Id="rId6" Type="http://schemas.openxmlformats.org/officeDocument/2006/relationships/image" Target="../media/image151.wmf"/><Relationship Id="rId5" Type="http://schemas.openxmlformats.org/officeDocument/2006/relationships/oleObject" Target="../embeddings/oleObject163.bin"/><Relationship Id="rId4" Type="http://schemas.openxmlformats.org/officeDocument/2006/relationships/image" Target="../media/image150.wmf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9.vml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15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wmf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0.vml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155.wmf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1.vml"/><Relationship Id="rId4" Type="http://schemas.openxmlformats.org/officeDocument/2006/relationships/image" Target="../media/image156.wmf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2.vml"/><Relationship Id="rId4" Type="http://schemas.openxmlformats.org/officeDocument/2006/relationships/image" Target="../media/image157.wmf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3.vml"/><Relationship Id="rId4" Type="http://schemas.openxmlformats.org/officeDocument/2006/relationships/image" Target="../media/image158.wmf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4.vml"/><Relationship Id="rId4" Type="http://schemas.openxmlformats.org/officeDocument/2006/relationships/image" Target="../media/image159.wmf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5.vml"/><Relationship Id="rId6" Type="http://schemas.openxmlformats.org/officeDocument/2006/relationships/image" Target="../media/image161.wmf"/><Relationship Id="rId5" Type="http://schemas.openxmlformats.org/officeDocument/2006/relationships/oleObject" Target="../embeddings/oleObject174.bin"/><Relationship Id="rId4" Type="http://schemas.openxmlformats.org/officeDocument/2006/relationships/image" Target="../media/image160.wmf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6.vml"/><Relationship Id="rId6" Type="http://schemas.openxmlformats.org/officeDocument/2006/relationships/image" Target="../media/image164.wmf"/><Relationship Id="rId5" Type="http://schemas.openxmlformats.org/officeDocument/2006/relationships/oleObject" Target="../embeddings/oleObject177.bin"/><Relationship Id="rId10" Type="http://schemas.openxmlformats.org/officeDocument/2006/relationships/image" Target="../media/image166.wmf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79.bin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7.vml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181.bin"/><Relationship Id="rId4" Type="http://schemas.openxmlformats.org/officeDocument/2006/relationships/image" Target="../media/image15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8.vml"/><Relationship Id="rId4" Type="http://schemas.openxmlformats.org/officeDocument/2006/relationships/image" Target="../media/image168.wmf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9.vml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184.bin"/><Relationship Id="rId4" Type="http://schemas.openxmlformats.org/officeDocument/2006/relationships/image" Target="../media/image169.wmf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0.vml"/><Relationship Id="rId4" Type="http://schemas.openxmlformats.org/officeDocument/2006/relationships/image" Target="../media/image170.wmf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1.vml"/><Relationship Id="rId6" Type="http://schemas.openxmlformats.org/officeDocument/2006/relationships/image" Target="../media/image171.wmf"/><Relationship Id="rId5" Type="http://schemas.openxmlformats.org/officeDocument/2006/relationships/oleObject" Target="../embeddings/oleObject187.bin"/><Relationship Id="rId4" Type="http://schemas.openxmlformats.org/officeDocument/2006/relationships/image" Target="../media/image160.wmf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2.vml"/><Relationship Id="rId6" Type="http://schemas.openxmlformats.org/officeDocument/2006/relationships/image" Target="../media/image173.wmf"/><Relationship Id="rId5" Type="http://schemas.openxmlformats.org/officeDocument/2006/relationships/oleObject" Target="../embeddings/oleObject189.bin"/><Relationship Id="rId4" Type="http://schemas.openxmlformats.org/officeDocument/2006/relationships/image" Target="../media/image172.wmf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3.vml"/><Relationship Id="rId4" Type="http://schemas.openxmlformats.org/officeDocument/2006/relationships/image" Target="../media/image174.wmf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3" Type="http://schemas.openxmlformats.org/officeDocument/2006/relationships/oleObject" Target="../embeddings/oleObject191.bin"/><Relationship Id="rId7" Type="http://schemas.openxmlformats.org/officeDocument/2006/relationships/oleObject" Target="../embeddings/oleObject1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4.vml"/><Relationship Id="rId6" Type="http://schemas.openxmlformats.org/officeDocument/2006/relationships/image" Target="../media/image176.wmf"/><Relationship Id="rId5" Type="http://schemas.openxmlformats.org/officeDocument/2006/relationships/oleObject" Target="../embeddings/oleObject192.bin"/><Relationship Id="rId4" Type="http://schemas.openxmlformats.org/officeDocument/2006/relationships/image" Target="../media/image175.wmf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36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7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6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8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51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52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5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54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55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5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57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58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59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60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61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62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64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7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69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71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3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75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76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77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78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79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8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82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4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86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87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17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89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91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92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9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98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03.bin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99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00.w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02.w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04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06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79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12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14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17.w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12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8.vml"/><Relationship Id="rId4" Type="http://schemas.openxmlformats.org/officeDocument/2006/relationships/image" Target="../media/image120.wmf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21.w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23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96.wm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93.w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3.vml"/><Relationship Id="rId4" Type="http://schemas.openxmlformats.org/officeDocument/2006/relationships/image" Target="../media/image127.w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4.vml"/><Relationship Id="rId4" Type="http://schemas.openxmlformats.org/officeDocument/2006/relationships/image" Target="../media/image128.wmf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5.vml"/><Relationship Id="rId4" Type="http://schemas.openxmlformats.org/officeDocument/2006/relationships/image" Target="../media/image129.w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6.v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130.w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7.vml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3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Numerical Integration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73F518B-5D7D-44F3-A2EE-0CA0A0FD8A77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61B07EB-0FEA-4B76-8298-D7AED5F3DA13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Lower Sums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Likewise, still assuming that </a:t>
            </a:r>
            <a:r>
              <a:rPr lang="en-US" altLang="en-US" i="1" smtClean="0"/>
              <a:t>f(x)&gt;0 </a:t>
            </a:r>
            <a:r>
              <a:rPr lang="en-US" altLang="en-US" smtClean="0"/>
              <a:t>everywhere</a:t>
            </a:r>
            <a:r>
              <a:rPr lang="en-US" altLang="en-US" i="1" smtClean="0"/>
              <a:t>.</a:t>
            </a:r>
          </a:p>
          <a:p>
            <a:r>
              <a:rPr lang="en-US" altLang="en-US" smtClean="0"/>
              <a:t>If within each interval, we could determine the minimum value of the function, then we have:</a:t>
            </a:r>
          </a:p>
          <a:p>
            <a:endParaRPr lang="en-US" altLang="en-US" smtClean="0"/>
          </a:p>
          <a:p>
            <a:r>
              <a:rPr lang="en-US" altLang="en-US" smtClean="0"/>
              <a:t>where</a:t>
            </a:r>
          </a:p>
        </p:txBody>
      </p:sp>
      <p:graphicFrame>
        <p:nvGraphicFramePr>
          <p:cNvPr id="20486" name="Object 5"/>
          <p:cNvGraphicFramePr>
            <a:graphicFrameLocks noChangeAspect="1"/>
          </p:cNvGraphicFramePr>
          <p:nvPr/>
        </p:nvGraphicFramePr>
        <p:xfrm>
          <a:off x="2316163" y="4287838"/>
          <a:ext cx="245268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3" imgW="1511300" imgH="495300" progId="Equation.DSMT4">
                  <p:embed/>
                </p:oleObj>
              </mc:Choice>
              <mc:Fallback>
                <p:oleObj name="Equation" r:id="rId3" imgW="1511300" imgH="495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4287838"/>
                        <a:ext cx="2452687" cy="8032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6"/>
          <p:cNvGraphicFramePr>
            <a:graphicFrameLocks noChangeAspect="1"/>
          </p:cNvGraphicFramePr>
          <p:nvPr/>
        </p:nvGraphicFramePr>
        <p:xfrm>
          <a:off x="2525713" y="5584825"/>
          <a:ext cx="448468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5" imgW="1752600" imgH="254000" progId="Equation.DSMT4">
                  <p:embed/>
                </p:oleObj>
              </mc:Choice>
              <mc:Fallback>
                <p:oleObj name="Equation" r:id="rId5" imgW="1752600" imgH="254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3" y="5584825"/>
                        <a:ext cx="4484687" cy="6508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7019925" y="5534025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 i="1"/>
              <a:t>Infimum - greatest lower bound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EC2F5C3-E4FE-4B12-9DFB-67E57A5F165A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1264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06BAD6D-3CF3-4451-91B0-27913A456672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100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126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Adaptive Simpson’s Scheme</a:t>
            </a:r>
          </a:p>
        </p:txBody>
      </p:sp>
      <p:sp>
        <p:nvSpPr>
          <p:cNvPr id="1126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90725"/>
            <a:ext cx="7772400" cy="4114800"/>
          </a:xfrm>
        </p:spPr>
        <p:txBody>
          <a:bodyPr/>
          <a:lstStyle/>
          <a:p>
            <a:r>
              <a:rPr lang="en-US" altLang="en-US" smtClean="0"/>
              <a:t>Finally, using the identity:</a:t>
            </a:r>
          </a:p>
          <a:p>
            <a:endParaRPr lang="en-US" altLang="en-US" smtClean="0"/>
          </a:p>
          <a:p>
            <a:r>
              <a:rPr lang="en-US" altLang="en-US" smtClean="0"/>
              <a:t>We have:</a:t>
            </a:r>
          </a:p>
          <a:p>
            <a:endParaRPr lang="en-US" altLang="en-US" smtClean="0"/>
          </a:p>
          <a:p>
            <a:r>
              <a:rPr lang="en-US" altLang="en-US" smtClean="0"/>
              <a:t>Plugging into our definition:</a:t>
            </a:r>
          </a:p>
        </p:txBody>
      </p:sp>
      <p:graphicFrame>
        <p:nvGraphicFramePr>
          <p:cNvPr id="112646" name="Object 4"/>
          <p:cNvGraphicFramePr>
            <a:graphicFrameLocks noChangeAspect="1"/>
          </p:cNvGraphicFramePr>
          <p:nvPr/>
        </p:nvGraphicFramePr>
        <p:xfrm>
          <a:off x="1447800" y="2667000"/>
          <a:ext cx="4724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2" name="Equation" r:id="rId3" imgW="1574117" imgH="215806" progId="Equation.DSMT4">
                  <p:embed/>
                </p:oleObj>
              </mc:Choice>
              <mc:Fallback>
                <p:oleObj name="Equation" r:id="rId3" imgW="1574117" imgH="21580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667000"/>
                        <a:ext cx="4724400" cy="6477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7" name="Object 5"/>
          <p:cNvGraphicFramePr>
            <a:graphicFrameLocks noChangeAspect="1"/>
          </p:cNvGraphicFramePr>
          <p:nvPr/>
        </p:nvGraphicFramePr>
        <p:xfrm>
          <a:off x="1447800" y="3810000"/>
          <a:ext cx="5600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3" name="Equation" r:id="rId5" imgW="1866090" imgH="215806" progId="Equation.DSMT4">
                  <p:embed/>
                </p:oleObj>
              </mc:Choice>
              <mc:Fallback>
                <p:oleObj name="Equation" r:id="rId5" imgW="1866090" imgH="21580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10000"/>
                        <a:ext cx="5600700" cy="6477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8" name="Object 6"/>
          <p:cNvGraphicFramePr>
            <a:graphicFrameLocks noChangeAspect="1"/>
          </p:cNvGraphicFramePr>
          <p:nvPr/>
        </p:nvGraphicFramePr>
        <p:xfrm>
          <a:off x="1295400" y="5105400"/>
          <a:ext cx="67056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4" name="Equation" r:id="rId7" imgW="2235200" imgH="393700" progId="Equation.DSMT4">
                  <p:embed/>
                </p:oleObj>
              </mc:Choice>
              <mc:Fallback>
                <p:oleObj name="Equation" r:id="rId7" imgW="2235200" imgH="393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105400"/>
                        <a:ext cx="6705600" cy="11811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DE0879-5D5F-4011-82CE-5B33E2206C74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1366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F4455EC-B918-4B93-BFAC-5D41AE4AB0A2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101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136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Adaptive Simpson’s Scheme</a:t>
            </a:r>
          </a:p>
        </p:txBody>
      </p:sp>
      <p:sp>
        <p:nvSpPr>
          <p:cNvPr id="1136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9338" y="2000250"/>
            <a:ext cx="7772400" cy="4114800"/>
          </a:xfrm>
        </p:spPr>
        <p:txBody>
          <a:bodyPr/>
          <a:lstStyle/>
          <a:p>
            <a:r>
              <a:rPr lang="en-US" altLang="en-US" smtClean="0"/>
              <a:t>Our error criteria is thus: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Simplifying leads to the termination formula:</a:t>
            </a:r>
          </a:p>
        </p:txBody>
      </p:sp>
      <p:graphicFrame>
        <p:nvGraphicFramePr>
          <p:cNvPr id="113670" name="Object 1024"/>
          <p:cNvGraphicFramePr>
            <a:graphicFrameLocks noChangeAspect="1"/>
          </p:cNvGraphicFramePr>
          <p:nvPr/>
        </p:nvGraphicFramePr>
        <p:xfrm>
          <a:off x="1752600" y="2590800"/>
          <a:ext cx="485775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4" name="Equation" r:id="rId3" imgW="1816100" imgH="431800" progId="Equation.DSMT4">
                  <p:embed/>
                </p:oleObj>
              </mc:Choice>
              <mc:Fallback>
                <p:oleObj name="Equation" r:id="rId3" imgW="1816100" imgH="4318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90800"/>
                        <a:ext cx="4857750" cy="11557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1" name="Object 1025"/>
          <p:cNvGraphicFramePr>
            <a:graphicFrameLocks noChangeAspect="1"/>
          </p:cNvGraphicFramePr>
          <p:nvPr/>
        </p:nvGraphicFramePr>
        <p:xfrm>
          <a:off x="3221038" y="4540250"/>
          <a:ext cx="3429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5" name="Equation" r:id="rId5" imgW="1143000" imgH="330200" progId="Equation.DSMT4">
                  <p:embed/>
                </p:oleObj>
              </mc:Choice>
              <mc:Fallback>
                <p:oleObj name="Equation" r:id="rId5" imgW="1143000" imgH="33020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038" y="4540250"/>
                        <a:ext cx="3429000" cy="990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DA9359-BE56-4E91-B5A3-4349885D4E0C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146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3777A-F4D3-4314-AD0A-CF5E012E23E9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102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146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Adaptive Simpson’s Scheme</a:t>
            </a:r>
          </a:p>
        </p:txBody>
      </p:sp>
      <p:sp>
        <p:nvSpPr>
          <p:cNvPr id="1146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0763" y="2133600"/>
            <a:ext cx="7772400" cy="4114800"/>
          </a:xfrm>
        </p:spPr>
        <p:txBody>
          <a:bodyPr/>
          <a:lstStyle/>
          <a:p>
            <a:r>
              <a:rPr lang="en-US" altLang="en-US" smtClean="0"/>
              <a:t>What happens graphically:</a:t>
            </a:r>
          </a:p>
        </p:txBody>
      </p:sp>
      <p:sp>
        <p:nvSpPr>
          <p:cNvPr id="114694" name="Freeform 12"/>
          <p:cNvSpPr>
            <a:spLocks/>
          </p:cNvSpPr>
          <p:nvPr/>
        </p:nvSpPr>
        <p:spPr bwMode="auto">
          <a:xfrm>
            <a:off x="1143000" y="5676900"/>
            <a:ext cx="6400800" cy="342900"/>
          </a:xfrm>
          <a:custGeom>
            <a:avLst/>
            <a:gdLst>
              <a:gd name="T0" fmla="*/ 0 w 4032"/>
              <a:gd name="T1" fmla="*/ 2147483646 h 216"/>
              <a:gd name="T2" fmla="*/ 2147483646 w 4032"/>
              <a:gd name="T3" fmla="*/ 2147483646 h 216"/>
              <a:gd name="T4" fmla="*/ 2147483646 w 4032"/>
              <a:gd name="T5" fmla="*/ 2147483646 h 216"/>
              <a:gd name="T6" fmla="*/ 0 60000 65536"/>
              <a:gd name="T7" fmla="*/ 0 60000 65536"/>
              <a:gd name="T8" fmla="*/ 0 60000 65536"/>
              <a:gd name="T9" fmla="*/ 0 w 4032"/>
              <a:gd name="T10" fmla="*/ 0 h 216"/>
              <a:gd name="T11" fmla="*/ 4032 w 4032"/>
              <a:gd name="T12" fmla="*/ 216 h 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32" h="216">
                <a:moveTo>
                  <a:pt x="0" y="72"/>
                </a:moveTo>
                <a:cubicBezTo>
                  <a:pt x="672" y="36"/>
                  <a:pt x="1344" y="0"/>
                  <a:pt x="2016" y="24"/>
                </a:cubicBezTo>
                <a:cubicBezTo>
                  <a:pt x="2688" y="48"/>
                  <a:pt x="3360" y="132"/>
                  <a:pt x="4032" y="216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14695" name="Group 6"/>
          <p:cNvGrpSpPr>
            <a:grpSpLocks/>
          </p:cNvGrpSpPr>
          <p:nvPr/>
        </p:nvGrpSpPr>
        <p:grpSpPr bwMode="auto">
          <a:xfrm>
            <a:off x="1143000" y="2743200"/>
            <a:ext cx="6705600" cy="3429000"/>
            <a:chOff x="720" y="1728"/>
            <a:chExt cx="4224" cy="2160"/>
          </a:xfrm>
        </p:grpSpPr>
        <p:sp>
          <p:nvSpPr>
            <p:cNvPr id="114700" name="Line 4"/>
            <p:cNvSpPr>
              <a:spLocks noChangeShapeType="1"/>
            </p:cNvSpPr>
            <p:nvPr/>
          </p:nvSpPr>
          <p:spPr bwMode="auto">
            <a:xfrm flipV="1">
              <a:off x="720" y="1728"/>
              <a:ext cx="0" cy="21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4701" name="Line 5"/>
            <p:cNvSpPr>
              <a:spLocks noChangeShapeType="1"/>
            </p:cNvSpPr>
            <p:nvPr/>
          </p:nvSpPr>
          <p:spPr bwMode="auto">
            <a:xfrm>
              <a:off x="720" y="3888"/>
              <a:ext cx="42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14696" name="Freeform 7"/>
          <p:cNvSpPr>
            <a:spLocks/>
          </p:cNvSpPr>
          <p:nvPr/>
        </p:nvSpPr>
        <p:spPr bwMode="auto">
          <a:xfrm>
            <a:off x="1143000" y="3454400"/>
            <a:ext cx="6477000" cy="2565400"/>
          </a:xfrm>
          <a:custGeom>
            <a:avLst/>
            <a:gdLst>
              <a:gd name="T0" fmla="*/ 0 w 4080"/>
              <a:gd name="T1" fmla="*/ 2147483646 h 1616"/>
              <a:gd name="T2" fmla="*/ 2147483646 w 4080"/>
              <a:gd name="T3" fmla="*/ 2147483646 h 1616"/>
              <a:gd name="T4" fmla="*/ 2147483646 w 4080"/>
              <a:gd name="T5" fmla="*/ 2147483646 h 1616"/>
              <a:gd name="T6" fmla="*/ 2147483646 w 4080"/>
              <a:gd name="T7" fmla="*/ 2147483646 h 1616"/>
              <a:gd name="T8" fmla="*/ 2147483646 w 4080"/>
              <a:gd name="T9" fmla="*/ 2147483646 h 1616"/>
              <a:gd name="T10" fmla="*/ 2147483646 w 4080"/>
              <a:gd name="T11" fmla="*/ 2147483646 h 1616"/>
              <a:gd name="T12" fmla="*/ 2147483646 w 4080"/>
              <a:gd name="T13" fmla="*/ 2147483646 h 1616"/>
              <a:gd name="T14" fmla="*/ 2147483646 w 4080"/>
              <a:gd name="T15" fmla="*/ 2147483646 h 1616"/>
              <a:gd name="T16" fmla="*/ 2147483646 w 4080"/>
              <a:gd name="T17" fmla="*/ 2147483646 h 1616"/>
              <a:gd name="T18" fmla="*/ 2147483646 w 4080"/>
              <a:gd name="T19" fmla="*/ 2147483646 h 1616"/>
              <a:gd name="T20" fmla="*/ 2147483646 w 4080"/>
              <a:gd name="T21" fmla="*/ 2147483646 h 16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080"/>
              <a:gd name="T34" fmla="*/ 0 h 1616"/>
              <a:gd name="T35" fmla="*/ 4080 w 4080"/>
              <a:gd name="T36" fmla="*/ 1616 h 16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080" h="1616">
                <a:moveTo>
                  <a:pt x="0" y="1472"/>
                </a:moveTo>
                <a:cubicBezTo>
                  <a:pt x="148" y="1316"/>
                  <a:pt x="296" y="1160"/>
                  <a:pt x="480" y="992"/>
                </a:cubicBezTo>
                <a:cubicBezTo>
                  <a:pt x="664" y="824"/>
                  <a:pt x="896" y="592"/>
                  <a:pt x="1104" y="464"/>
                </a:cubicBezTo>
                <a:cubicBezTo>
                  <a:pt x="1312" y="336"/>
                  <a:pt x="1584" y="72"/>
                  <a:pt x="1728" y="224"/>
                </a:cubicBezTo>
                <a:cubicBezTo>
                  <a:pt x="1872" y="376"/>
                  <a:pt x="1880" y="1240"/>
                  <a:pt x="1968" y="1376"/>
                </a:cubicBezTo>
                <a:cubicBezTo>
                  <a:pt x="2056" y="1512"/>
                  <a:pt x="2184" y="1256"/>
                  <a:pt x="2256" y="1040"/>
                </a:cubicBezTo>
                <a:cubicBezTo>
                  <a:pt x="2328" y="824"/>
                  <a:pt x="2352" y="160"/>
                  <a:pt x="2400" y="80"/>
                </a:cubicBezTo>
                <a:cubicBezTo>
                  <a:pt x="2448" y="0"/>
                  <a:pt x="2480" y="400"/>
                  <a:pt x="2544" y="560"/>
                </a:cubicBezTo>
                <a:cubicBezTo>
                  <a:pt x="2608" y="720"/>
                  <a:pt x="2584" y="880"/>
                  <a:pt x="2784" y="1040"/>
                </a:cubicBezTo>
                <a:cubicBezTo>
                  <a:pt x="2984" y="1200"/>
                  <a:pt x="3528" y="1424"/>
                  <a:pt x="3744" y="1520"/>
                </a:cubicBezTo>
                <a:cubicBezTo>
                  <a:pt x="3960" y="1616"/>
                  <a:pt x="4020" y="1616"/>
                  <a:pt x="4080" y="161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4697" name="Line 8"/>
          <p:cNvSpPr>
            <a:spLocks noChangeShapeType="1"/>
          </p:cNvSpPr>
          <p:nvPr/>
        </p:nvSpPr>
        <p:spPr bwMode="auto">
          <a:xfrm>
            <a:off x="4343400" y="5715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4698" name="Line 15"/>
          <p:cNvSpPr>
            <a:spLocks noChangeShapeType="1"/>
          </p:cNvSpPr>
          <p:nvPr/>
        </p:nvSpPr>
        <p:spPr bwMode="auto">
          <a:xfrm flipV="1">
            <a:off x="7543800" y="60198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4699" name="Line 16"/>
          <p:cNvSpPr>
            <a:spLocks noChangeShapeType="1"/>
          </p:cNvSpPr>
          <p:nvPr/>
        </p:nvSpPr>
        <p:spPr bwMode="auto">
          <a:xfrm flipV="1">
            <a:off x="1143000" y="5791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66AB8FA-09EB-4EF5-879A-647CE0F5F17C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6292FDB-B600-4E8D-9C95-3AEE2A2598F3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103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grpSp>
        <p:nvGrpSpPr>
          <p:cNvPr id="115716" name="Group 4"/>
          <p:cNvGrpSpPr>
            <a:grpSpLocks/>
          </p:cNvGrpSpPr>
          <p:nvPr/>
        </p:nvGrpSpPr>
        <p:grpSpPr bwMode="auto">
          <a:xfrm>
            <a:off x="1143000" y="4254500"/>
            <a:ext cx="6400800" cy="1765300"/>
            <a:chOff x="720" y="2680"/>
            <a:chExt cx="4032" cy="1112"/>
          </a:xfrm>
        </p:grpSpPr>
        <p:sp>
          <p:nvSpPr>
            <p:cNvPr id="115728" name="Freeform 5"/>
            <p:cNvSpPr>
              <a:spLocks/>
            </p:cNvSpPr>
            <p:nvPr/>
          </p:nvSpPr>
          <p:spPr bwMode="auto">
            <a:xfrm>
              <a:off x="720" y="2680"/>
              <a:ext cx="2016" cy="968"/>
            </a:xfrm>
            <a:custGeom>
              <a:avLst/>
              <a:gdLst>
                <a:gd name="T0" fmla="*/ 0 w 2016"/>
                <a:gd name="T1" fmla="*/ 968 h 968"/>
                <a:gd name="T2" fmla="*/ 1008 w 2016"/>
                <a:gd name="T3" fmla="*/ 8 h 968"/>
                <a:gd name="T4" fmla="*/ 2016 w 2016"/>
                <a:gd name="T5" fmla="*/ 920 h 968"/>
                <a:gd name="T6" fmla="*/ 0 60000 65536"/>
                <a:gd name="T7" fmla="*/ 0 60000 65536"/>
                <a:gd name="T8" fmla="*/ 0 60000 65536"/>
                <a:gd name="T9" fmla="*/ 0 w 2016"/>
                <a:gd name="T10" fmla="*/ 0 h 968"/>
                <a:gd name="T11" fmla="*/ 2016 w 2016"/>
                <a:gd name="T12" fmla="*/ 968 h 9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16" h="968">
                  <a:moveTo>
                    <a:pt x="0" y="968"/>
                  </a:moveTo>
                  <a:cubicBezTo>
                    <a:pt x="336" y="492"/>
                    <a:pt x="672" y="16"/>
                    <a:pt x="1008" y="8"/>
                  </a:cubicBezTo>
                  <a:cubicBezTo>
                    <a:pt x="1344" y="0"/>
                    <a:pt x="1848" y="768"/>
                    <a:pt x="2016" y="92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5729" name="Freeform 6"/>
            <p:cNvSpPr>
              <a:spLocks/>
            </p:cNvSpPr>
            <p:nvPr/>
          </p:nvSpPr>
          <p:spPr bwMode="auto">
            <a:xfrm>
              <a:off x="2736" y="3328"/>
              <a:ext cx="2016" cy="464"/>
            </a:xfrm>
            <a:custGeom>
              <a:avLst/>
              <a:gdLst>
                <a:gd name="T0" fmla="*/ 0 w 2016"/>
                <a:gd name="T1" fmla="*/ 272 h 464"/>
                <a:gd name="T2" fmla="*/ 1008 w 2016"/>
                <a:gd name="T3" fmla="*/ 32 h 464"/>
                <a:gd name="T4" fmla="*/ 2016 w 2016"/>
                <a:gd name="T5" fmla="*/ 464 h 464"/>
                <a:gd name="T6" fmla="*/ 0 60000 65536"/>
                <a:gd name="T7" fmla="*/ 0 60000 65536"/>
                <a:gd name="T8" fmla="*/ 0 60000 65536"/>
                <a:gd name="T9" fmla="*/ 0 w 2016"/>
                <a:gd name="T10" fmla="*/ 0 h 464"/>
                <a:gd name="T11" fmla="*/ 2016 w 2016"/>
                <a:gd name="T12" fmla="*/ 464 h 4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16" h="464">
                  <a:moveTo>
                    <a:pt x="0" y="272"/>
                  </a:moveTo>
                  <a:cubicBezTo>
                    <a:pt x="336" y="136"/>
                    <a:pt x="672" y="0"/>
                    <a:pt x="1008" y="32"/>
                  </a:cubicBezTo>
                  <a:cubicBezTo>
                    <a:pt x="1344" y="64"/>
                    <a:pt x="1680" y="264"/>
                    <a:pt x="2016" y="464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15717" name="Group 17"/>
          <p:cNvGrpSpPr>
            <a:grpSpLocks/>
          </p:cNvGrpSpPr>
          <p:nvPr/>
        </p:nvGrpSpPr>
        <p:grpSpPr bwMode="auto">
          <a:xfrm>
            <a:off x="1143000" y="2743200"/>
            <a:ext cx="6705600" cy="3429000"/>
            <a:chOff x="720" y="1728"/>
            <a:chExt cx="4224" cy="2160"/>
          </a:xfrm>
        </p:grpSpPr>
        <p:sp>
          <p:nvSpPr>
            <p:cNvPr id="115726" name="Line 18"/>
            <p:cNvSpPr>
              <a:spLocks noChangeShapeType="1"/>
            </p:cNvSpPr>
            <p:nvPr/>
          </p:nvSpPr>
          <p:spPr bwMode="auto">
            <a:xfrm flipV="1">
              <a:off x="720" y="1728"/>
              <a:ext cx="0" cy="21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5727" name="Line 19"/>
            <p:cNvSpPr>
              <a:spLocks noChangeShapeType="1"/>
            </p:cNvSpPr>
            <p:nvPr/>
          </p:nvSpPr>
          <p:spPr bwMode="auto">
            <a:xfrm>
              <a:off x="720" y="3888"/>
              <a:ext cx="42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15718" name="Freeform 20"/>
          <p:cNvSpPr>
            <a:spLocks/>
          </p:cNvSpPr>
          <p:nvPr/>
        </p:nvSpPr>
        <p:spPr bwMode="auto">
          <a:xfrm>
            <a:off x="1143000" y="3454400"/>
            <a:ext cx="6477000" cy="2565400"/>
          </a:xfrm>
          <a:custGeom>
            <a:avLst/>
            <a:gdLst>
              <a:gd name="T0" fmla="*/ 0 w 4080"/>
              <a:gd name="T1" fmla="*/ 2147483646 h 1616"/>
              <a:gd name="T2" fmla="*/ 2147483646 w 4080"/>
              <a:gd name="T3" fmla="*/ 2147483646 h 1616"/>
              <a:gd name="T4" fmla="*/ 2147483646 w 4080"/>
              <a:gd name="T5" fmla="*/ 2147483646 h 1616"/>
              <a:gd name="T6" fmla="*/ 2147483646 w 4080"/>
              <a:gd name="T7" fmla="*/ 2147483646 h 1616"/>
              <a:gd name="T8" fmla="*/ 2147483646 w 4080"/>
              <a:gd name="T9" fmla="*/ 2147483646 h 1616"/>
              <a:gd name="T10" fmla="*/ 2147483646 w 4080"/>
              <a:gd name="T11" fmla="*/ 2147483646 h 1616"/>
              <a:gd name="T12" fmla="*/ 2147483646 w 4080"/>
              <a:gd name="T13" fmla="*/ 2147483646 h 1616"/>
              <a:gd name="T14" fmla="*/ 2147483646 w 4080"/>
              <a:gd name="T15" fmla="*/ 2147483646 h 1616"/>
              <a:gd name="T16" fmla="*/ 2147483646 w 4080"/>
              <a:gd name="T17" fmla="*/ 2147483646 h 1616"/>
              <a:gd name="T18" fmla="*/ 2147483646 w 4080"/>
              <a:gd name="T19" fmla="*/ 2147483646 h 1616"/>
              <a:gd name="T20" fmla="*/ 2147483646 w 4080"/>
              <a:gd name="T21" fmla="*/ 2147483646 h 16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080"/>
              <a:gd name="T34" fmla="*/ 0 h 1616"/>
              <a:gd name="T35" fmla="*/ 4080 w 4080"/>
              <a:gd name="T36" fmla="*/ 1616 h 16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080" h="1616">
                <a:moveTo>
                  <a:pt x="0" y="1472"/>
                </a:moveTo>
                <a:cubicBezTo>
                  <a:pt x="148" y="1316"/>
                  <a:pt x="296" y="1160"/>
                  <a:pt x="480" y="992"/>
                </a:cubicBezTo>
                <a:cubicBezTo>
                  <a:pt x="664" y="824"/>
                  <a:pt x="896" y="592"/>
                  <a:pt x="1104" y="464"/>
                </a:cubicBezTo>
                <a:cubicBezTo>
                  <a:pt x="1312" y="336"/>
                  <a:pt x="1584" y="72"/>
                  <a:pt x="1728" y="224"/>
                </a:cubicBezTo>
                <a:cubicBezTo>
                  <a:pt x="1872" y="376"/>
                  <a:pt x="1880" y="1240"/>
                  <a:pt x="1968" y="1376"/>
                </a:cubicBezTo>
                <a:cubicBezTo>
                  <a:pt x="2056" y="1512"/>
                  <a:pt x="2184" y="1256"/>
                  <a:pt x="2256" y="1040"/>
                </a:cubicBezTo>
                <a:cubicBezTo>
                  <a:pt x="2328" y="824"/>
                  <a:pt x="2352" y="160"/>
                  <a:pt x="2400" y="80"/>
                </a:cubicBezTo>
                <a:cubicBezTo>
                  <a:pt x="2448" y="0"/>
                  <a:pt x="2480" y="400"/>
                  <a:pt x="2544" y="560"/>
                </a:cubicBezTo>
                <a:cubicBezTo>
                  <a:pt x="2608" y="720"/>
                  <a:pt x="2584" y="880"/>
                  <a:pt x="2784" y="1040"/>
                </a:cubicBezTo>
                <a:cubicBezTo>
                  <a:pt x="2984" y="1200"/>
                  <a:pt x="3528" y="1424"/>
                  <a:pt x="3744" y="1520"/>
                </a:cubicBezTo>
                <a:cubicBezTo>
                  <a:pt x="3960" y="1616"/>
                  <a:pt x="4020" y="1616"/>
                  <a:pt x="4080" y="161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5719" name="Line 21"/>
          <p:cNvSpPr>
            <a:spLocks noChangeShapeType="1"/>
          </p:cNvSpPr>
          <p:nvPr/>
        </p:nvSpPr>
        <p:spPr bwMode="auto">
          <a:xfrm>
            <a:off x="4343400" y="5715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5720" name="Line 22"/>
          <p:cNvSpPr>
            <a:spLocks noChangeShapeType="1"/>
          </p:cNvSpPr>
          <p:nvPr/>
        </p:nvSpPr>
        <p:spPr bwMode="auto">
          <a:xfrm flipV="1">
            <a:off x="2743200" y="4267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5721" name="Line 23"/>
          <p:cNvSpPr>
            <a:spLocks noChangeShapeType="1"/>
          </p:cNvSpPr>
          <p:nvPr/>
        </p:nvSpPr>
        <p:spPr bwMode="auto">
          <a:xfrm flipV="1">
            <a:off x="5943600" y="53340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5722" name="Line 24"/>
          <p:cNvSpPr>
            <a:spLocks noChangeShapeType="1"/>
          </p:cNvSpPr>
          <p:nvPr/>
        </p:nvSpPr>
        <p:spPr bwMode="auto">
          <a:xfrm flipV="1">
            <a:off x="7543800" y="60198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5723" name="Line 25"/>
          <p:cNvSpPr>
            <a:spLocks noChangeShapeType="1"/>
          </p:cNvSpPr>
          <p:nvPr/>
        </p:nvSpPr>
        <p:spPr bwMode="auto">
          <a:xfrm flipV="1">
            <a:off x="1143000" y="5791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15724" name="Object 1024"/>
          <p:cNvGraphicFramePr>
            <a:graphicFrameLocks noChangeAspect="1"/>
          </p:cNvGraphicFramePr>
          <p:nvPr/>
        </p:nvGraphicFramePr>
        <p:xfrm>
          <a:off x="2257425" y="2408238"/>
          <a:ext cx="55324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1" name="Equation" r:id="rId3" imgW="1675673" imgH="253890" progId="Equation.DSMT4">
                  <p:embed/>
                </p:oleObj>
              </mc:Choice>
              <mc:Fallback>
                <p:oleObj name="Equation" r:id="rId3" imgW="1675673" imgH="25389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5" y="2408238"/>
                        <a:ext cx="553243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5" name="Freeform 33"/>
          <p:cNvSpPr>
            <a:spLocks/>
          </p:cNvSpPr>
          <p:nvPr/>
        </p:nvSpPr>
        <p:spPr bwMode="auto">
          <a:xfrm>
            <a:off x="1143000" y="5676900"/>
            <a:ext cx="6400800" cy="342900"/>
          </a:xfrm>
          <a:custGeom>
            <a:avLst/>
            <a:gdLst>
              <a:gd name="T0" fmla="*/ 0 w 4032"/>
              <a:gd name="T1" fmla="*/ 2147483646 h 216"/>
              <a:gd name="T2" fmla="*/ 2147483646 w 4032"/>
              <a:gd name="T3" fmla="*/ 2147483646 h 216"/>
              <a:gd name="T4" fmla="*/ 2147483646 w 4032"/>
              <a:gd name="T5" fmla="*/ 2147483646 h 216"/>
              <a:gd name="T6" fmla="*/ 0 60000 65536"/>
              <a:gd name="T7" fmla="*/ 0 60000 65536"/>
              <a:gd name="T8" fmla="*/ 0 60000 65536"/>
              <a:gd name="T9" fmla="*/ 0 w 4032"/>
              <a:gd name="T10" fmla="*/ 0 h 216"/>
              <a:gd name="T11" fmla="*/ 4032 w 4032"/>
              <a:gd name="T12" fmla="*/ 216 h 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32" h="216">
                <a:moveTo>
                  <a:pt x="0" y="72"/>
                </a:moveTo>
                <a:cubicBezTo>
                  <a:pt x="672" y="36"/>
                  <a:pt x="1344" y="0"/>
                  <a:pt x="2016" y="24"/>
                </a:cubicBezTo>
                <a:cubicBezTo>
                  <a:pt x="2688" y="48"/>
                  <a:pt x="3360" y="132"/>
                  <a:pt x="4032" y="216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1A3E3DD-7D53-464C-B0F1-9C0957C34C4C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167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75C3A61-BAEE-43E2-B309-8F240F5EB7B9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16740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id-ID" altLang="en-US" smtClean="0"/>
          </a:p>
        </p:txBody>
      </p:sp>
      <p:grpSp>
        <p:nvGrpSpPr>
          <p:cNvPr id="116741" name="Group 4"/>
          <p:cNvGrpSpPr>
            <a:grpSpLocks/>
          </p:cNvGrpSpPr>
          <p:nvPr/>
        </p:nvGrpSpPr>
        <p:grpSpPr bwMode="auto">
          <a:xfrm>
            <a:off x="1143000" y="4254500"/>
            <a:ext cx="6400800" cy="1765300"/>
            <a:chOff x="720" y="2680"/>
            <a:chExt cx="4032" cy="1112"/>
          </a:xfrm>
        </p:grpSpPr>
        <p:sp>
          <p:nvSpPr>
            <p:cNvPr id="116751" name="Freeform 5"/>
            <p:cNvSpPr>
              <a:spLocks/>
            </p:cNvSpPr>
            <p:nvPr/>
          </p:nvSpPr>
          <p:spPr bwMode="auto">
            <a:xfrm>
              <a:off x="720" y="2680"/>
              <a:ext cx="2016" cy="968"/>
            </a:xfrm>
            <a:custGeom>
              <a:avLst/>
              <a:gdLst>
                <a:gd name="T0" fmla="*/ 0 w 2016"/>
                <a:gd name="T1" fmla="*/ 968 h 968"/>
                <a:gd name="T2" fmla="*/ 1008 w 2016"/>
                <a:gd name="T3" fmla="*/ 8 h 968"/>
                <a:gd name="T4" fmla="*/ 2016 w 2016"/>
                <a:gd name="T5" fmla="*/ 920 h 968"/>
                <a:gd name="T6" fmla="*/ 0 60000 65536"/>
                <a:gd name="T7" fmla="*/ 0 60000 65536"/>
                <a:gd name="T8" fmla="*/ 0 60000 65536"/>
                <a:gd name="T9" fmla="*/ 0 w 2016"/>
                <a:gd name="T10" fmla="*/ 0 h 968"/>
                <a:gd name="T11" fmla="*/ 2016 w 2016"/>
                <a:gd name="T12" fmla="*/ 968 h 9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16" h="968">
                  <a:moveTo>
                    <a:pt x="0" y="968"/>
                  </a:moveTo>
                  <a:cubicBezTo>
                    <a:pt x="336" y="492"/>
                    <a:pt x="672" y="16"/>
                    <a:pt x="1008" y="8"/>
                  </a:cubicBezTo>
                  <a:cubicBezTo>
                    <a:pt x="1344" y="0"/>
                    <a:pt x="1848" y="768"/>
                    <a:pt x="2016" y="92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6752" name="Freeform 6"/>
            <p:cNvSpPr>
              <a:spLocks/>
            </p:cNvSpPr>
            <p:nvPr/>
          </p:nvSpPr>
          <p:spPr bwMode="auto">
            <a:xfrm>
              <a:off x="2736" y="3328"/>
              <a:ext cx="2016" cy="464"/>
            </a:xfrm>
            <a:custGeom>
              <a:avLst/>
              <a:gdLst>
                <a:gd name="T0" fmla="*/ 0 w 2016"/>
                <a:gd name="T1" fmla="*/ 272 h 464"/>
                <a:gd name="T2" fmla="*/ 1008 w 2016"/>
                <a:gd name="T3" fmla="*/ 32 h 464"/>
                <a:gd name="T4" fmla="*/ 2016 w 2016"/>
                <a:gd name="T5" fmla="*/ 464 h 464"/>
                <a:gd name="T6" fmla="*/ 0 60000 65536"/>
                <a:gd name="T7" fmla="*/ 0 60000 65536"/>
                <a:gd name="T8" fmla="*/ 0 60000 65536"/>
                <a:gd name="T9" fmla="*/ 0 w 2016"/>
                <a:gd name="T10" fmla="*/ 0 h 464"/>
                <a:gd name="T11" fmla="*/ 2016 w 2016"/>
                <a:gd name="T12" fmla="*/ 464 h 4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16" h="464">
                  <a:moveTo>
                    <a:pt x="0" y="272"/>
                  </a:moveTo>
                  <a:cubicBezTo>
                    <a:pt x="336" y="136"/>
                    <a:pt x="672" y="0"/>
                    <a:pt x="1008" y="32"/>
                  </a:cubicBezTo>
                  <a:cubicBezTo>
                    <a:pt x="1344" y="64"/>
                    <a:pt x="1680" y="264"/>
                    <a:pt x="2016" y="464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16742" name="Group 8"/>
          <p:cNvGrpSpPr>
            <a:grpSpLocks/>
          </p:cNvGrpSpPr>
          <p:nvPr/>
        </p:nvGrpSpPr>
        <p:grpSpPr bwMode="auto">
          <a:xfrm>
            <a:off x="1143000" y="2743200"/>
            <a:ext cx="6705600" cy="3429000"/>
            <a:chOff x="720" y="1728"/>
            <a:chExt cx="4224" cy="2160"/>
          </a:xfrm>
        </p:grpSpPr>
        <p:sp>
          <p:nvSpPr>
            <p:cNvPr id="116749" name="Line 9"/>
            <p:cNvSpPr>
              <a:spLocks noChangeShapeType="1"/>
            </p:cNvSpPr>
            <p:nvPr/>
          </p:nvSpPr>
          <p:spPr bwMode="auto">
            <a:xfrm flipV="1">
              <a:off x="720" y="1728"/>
              <a:ext cx="0" cy="21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6750" name="Line 10"/>
            <p:cNvSpPr>
              <a:spLocks noChangeShapeType="1"/>
            </p:cNvSpPr>
            <p:nvPr/>
          </p:nvSpPr>
          <p:spPr bwMode="auto">
            <a:xfrm>
              <a:off x="720" y="3888"/>
              <a:ext cx="42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16743" name="Freeform 11"/>
          <p:cNvSpPr>
            <a:spLocks/>
          </p:cNvSpPr>
          <p:nvPr/>
        </p:nvSpPr>
        <p:spPr bwMode="auto">
          <a:xfrm>
            <a:off x="1143000" y="3454400"/>
            <a:ext cx="6477000" cy="2565400"/>
          </a:xfrm>
          <a:custGeom>
            <a:avLst/>
            <a:gdLst>
              <a:gd name="T0" fmla="*/ 0 w 4080"/>
              <a:gd name="T1" fmla="*/ 2147483646 h 1616"/>
              <a:gd name="T2" fmla="*/ 2147483646 w 4080"/>
              <a:gd name="T3" fmla="*/ 2147483646 h 1616"/>
              <a:gd name="T4" fmla="*/ 2147483646 w 4080"/>
              <a:gd name="T5" fmla="*/ 2147483646 h 1616"/>
              <a:gd name="T6" fmla="*/ 2147483646 w 4080"/>
              <a:gd name="T7" fmla="*/ 2147483646 h 1616"/>
              <a:gd name="T8" fmla="*/ 2147483646 w 4080"/>
              <a:gd name="T9" fmla="*/ 2147483646 h 1616"/>
              <a:gd name="T10" fmla="*/ 2147483646 w 4080"/>
              <a:gd name="T11" fmla="*/ 2147483646 h 1616"/>
              <a:gd name="T12" fmla="*/ 2147483646 w 4080"/>
              <a:gd name="T13" fmla="*/ 2147483646 h 1616"/>
              <a:gd name="T14" fmla="*/ 2147483646 w 4080"/>
              <a:gd name="T15" fmla="*/ 2147483646 h 1616"/>
              <a:gd name="T16" fmla="*/ 2147483646 w 4080"/>
              <a:gd name="T17" fmla="*/ 2147483646 h 1616"/>
              <a:gd name="T18" fmla="*/ 2147483646 w 4080"/>
              <a:gd name="T19" fmla="*/ 2147483646 h 1616"/>
              <a:gd name="T20" fmla="*/ 2147483646 w 4080"/>
              <a:gd name="T21" fmla="*/ 2147483646 h 16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080"/>
              <a:gd name="T34" fmla="*/ 0 h 1616"/>
              <a:gd name="T35" fmla="*/ 4080 w 4080"/>
              <a:gd name="T36" fmla="*/ 1616 h 16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080" h="1616">
                <a:moveTo>
                  <a:pt x="0" y="1472"/>
                </a:moveTo>
                <a:cubicBezTo>
                  <a:pt x="148" y="1316"/>
                  <a:pt x="296" y="1160"/>
                  <a:pt x="480" y="992"/>
                </a:cubicBezTo>
                <a:cubicBezTo>
                  <a:pt x="664" y="824"/>
                  <a:pt x="896" y="592"/>
                  <a:pt x="1104" y="464"/>
                </a:cubicBezTo>
                <a:cubicBezTo>
                  <a:pt x="1312" y="336"/>
                  <a:pt x="1584" y="72"/>
                  <a:pt x="1728" y="224"/>
                </a:cubicBezTo>
                <a:cubicBezTo>
                  <a:pt x="1872" y="376"/>
                  <a:pt x="1880" y="1240"/>
                  <a:pt x="1968" y="1376"/>
                </a:cubicBezTo>
                <a:cubicBezTo>
                  <a:pt x="2056" y="1512"/>
                  <a:pt x="2184" y="1256"/>
                  <a:pt x="2256" y="1040"/>
                </a:cubicBezTo>
                <a:cubicBezTo>
                  <a:pt x="2328" y="824"/>
                  <a:pt x="2352" y="160"/>
                  <a:pt x="2400" y="80"/>
                </a:cubicBezTo>
                <a:cubicBezTo>
                  <a:pt x="2448" y="0"/>
                  <a:pt x="2480" y="400"/>
                  <a:pt x="2544" y="560"/>
                </a:cubicBezTo>
                <a:cubicBezTo>
                  <a:pt x="2608" y="720"/>
                  <a:pt x="2584" y="880"/>
                  <a:pt x="2784" y="1040"/>
                </a:cubicBezTo>
                <a:cubicBezTo>
                  <a:pt x="2984" y="1200"/>
                  <a:pt x="3528" y="1424"/>
                  <a:pt x="3744" y="1520"/>
                </a:cubicBezTo>
                <a:cubicBezTo>
                  <a:pt x="3960" y="1616"/>
                  <a:pt x="4020" y="1616"/>
                  <a:pt x="4080" y="161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6744" name="Line 12"/>
          <p:cNvSpPr>
            <a:spLocks noChangeShapeType="1"/>
          </p:cNvSpPr>
          <p:nvPr/>
        </p:nvSpPr>
        <p:spPr bwMode="auto">
          <a:xfrm>
            <a:off x="4343400" y="5715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6745" name="Line 13"/>
          <p:cNvSpPr>
            <a:spLocks noChangeShapeType="1"/>
          </p:cNvSpPr>
          <p:nvPr/>
        </p:nvSpPr>
        <p:spPr bwMode="auto">
          <a:xfrm flipV="1">
            <a:off x="2743200" y="4267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6746" name="Line 15"/>
          <p:cNvSpPr>
            <a:spLocks noChangeShapeType="1"/>
          </p:cNvSpPr>
          <p:nvPr/>
        </p:nvSpPr>
        <p:spPr bwMode="auto">
          <a:xfrm flipV="1">
            <a:off x="7543800" y="60198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6747" name="Line 16"/>
          <p:cNvSpPr>
            <a:spLocks noChangeShapeType="1"/>
          </p:cNvSpPr>
          <p:nvPr/>
        </p:nvSpPr>
        <p:spPr bwMode="auto">
          <a:xfrm flipV="1">
            <a:off x="1143000" y="5791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4392" name="Rectangle 24"/>
          <p:cNvSpPr>
            <a:spLocks noChangeArrowheads="1"/>
          </p:cNvSpPr>
          <p:nvPr/>
        </p:nvSpPr>
        <p:spPr bwMode="auto">
          <a:xfrm>
            <a:off x="4373563" y="3525838"/>
            <a:ext cx="3349625" cy="26003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  <a:alpha val="78999"/>
                </a:schemeClr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E49E51C-F454-43F5-A525-4E410647F694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177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FF310E3-EEDB-4B7D-9486-E9678EF18F2F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105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id-ID" altLang="en-US" smtClean="0"/>
          </a:p>
        </p:txBody>
      </p:sp>
      <p:grpSp>
        <p:nvGrpSpPr>
          <p:cNvPr id="117765" name="Group 5"/>
          <p:cNvGrpSpPr>
            <a:grpSpLocks/>
          </p:cNvGrpSpPr>
          <p:nvPr/>
        </p:nvGrpSpPr>
        <p:grpSpPr bwMode="auto">
          <a:xfrm>
            <a:off x="1206500" y="4297363"/>
            <a:ext cx="6400800" cy="1765300"/>
            <a:chOff x="720" y="2680"/>
            <a:chExt cx="4032" cy="1112"/>
          </a:xfrm>
        </p:grpSpPr>
        <p:sp>
          <p:nvSpPr>
            <p:cNvPr id="117782" name="Freeform 6"/>
            <p:cNvSpPr>
              <a:spLocks/>
            </p:cNvSpPr>
            <p:nvPr/>
          </p:nvSpPr>
          <p:spPr bwMode="auto">
            <a:xfrm>
              <a:off x="720" y="2680"/>
              <a:ext cx="2016" cy="968"/>
            </a:xfrm>
            <a:custGeom>
              <a:avLst/>
              <a:gdLst>
                <a:gd name="T0" fmla="*/ 0 w 2016"/>
                <a:gd name="T1" fmla="*/ 968 h 968"/>
                <a:gd name="T2" fmla="*/ 1008 w 2016"/>
                <a:gd name="T3" fmla="*/ 8 h 968"/>
                <a:gd name="T4" fmla="*/ 2016 w 2016"/>
                <a:gd name="T5" fmla="*/ 920 h 968"/>
                <a:gd name="T6" fmla="*/ 0 60000 65536"/>
                <a:gd name="T7" fmla="*/ 0 60000 65536"/>
                <a:gd name="T8" fmla="*/ 0 60000 65536"/>
                <a:gd name="T9" fmla="*/ 0 w 2016"/>
                <a:gd name="T10" fmla="*/ 0 h 968"/>
                <a:gd name="T11" fmla="*/ 2016 w 2016"/>
                <a:gd name="T12" fmla="*/ 968 h 9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16" h="968">
                  <a:moveTo>
                    <a:pt x="0" y="968"/>
                  </a:moveTo>
                  <a:cubicBezTo>
                    <a:pt x="336" y="492"/>
                    <a:pt x="672" y="16"/>
                    <a:pt x="1008" y="8"/>
                  </a:cubicBezTo>
                  <a:cubicBezTo>
                    <a:pt x="1344" y="0"/>
                    <a:pt x="1848" y="768"/>
                    <a:pt x="2016" y="92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7783" name="Freeform 7"/>
            <p:cNvSpPr>
              <a:spLocks/>
            </p:cNvSpPr>
            <p:nvPr/>
          </p:nvSpPr>
          <p:spPr bwMode="auto">
            <a:xfrm>
              <a:off x="2736" y="3328"/>
              <a:ext cx="2016" cy="464"/>
            </a:xfrm>
            <a:custGeom>
              <a:avLst/>
              <a:gdLst>
                <a:gd name="T0" fmla="*/ 0 w 2016"/>
                <a:gd name="T1" fmla="*/ 272 h 464"/>
                <a:gd name="T2" fmla="*/ 1008 w 2016"/>
                <a:gd name="T3" fmla="*/ 32 h 464"/>
                <a:gd name="T4" fmla="*/ 2016 w 2016"/>
                <a:gd name="T5" fmla="*/ 464 h 464"/>
                <a:gd name="T6" fmla="*/ 0 60000 65536"/>
                <a:gd name="T7" fmla="*/ 0 60000 65536"/>
                <a:gd name="T8" fmla="*/ 0 60000 65536"/>
                <a:gd name="T9" fmla="*/ 0 w 2016"/>
                <a:gd name="T10" fmla="*/ 0 h 464"/>
                <a:gd name="T11" fmla="*/ 2016 w 2016"/>
                <a:gd name="T12" fmla="*/ 464 h 4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16" h="464">
                  <a:moveTo>
                    <a:pt x="0" y="272"/>
                  </a:moveTo>
                  <a:cubicBezTo>
                    <a:pt x="336" y="136"/>
                    <a:pt x="672" y="0"/>
                    <a:pt x="1008" y="32"/>
                  </a:cubicBezTo>
                  <a:cubicBezTo>
                    <a:pt x="1344" y="64"/>
                    <a:pt x="1680" y="264"/>
                    <a:pt x="2016" y="464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17766" name="Group 9"/>
          <p:cNvGrpSpPr>
            <a:grpSpLocks/>
          </p:cNvGrpSpPr>
          <p:nvPr/>
        </p:nvGrpSpPr>
        <p:grpSpPr bwMode="auto">
          <a:xfrm>
            <a:off x="1206500" y="2786063"/>
            <a:ext cx="6705600" cy="3429000"/>
            <a:chOff x="720" y="1728"/>
            <a:chExt cx="4224" cy="2160"/>
          </a:xfrm>
        </p:grpSpPr>
        <p:sp>
          <p:nvSpPr>
            <p:cNvPr id="117780" name="Line 10"/>
            <p:cNvSpPr>
              <a:spLocks noChangeShapeType="1"/>
            </p:cNvSpPr>
            <p:nvPr/>
          </p:nvSpPr>
          <p:spPr bwMode="auto">
            <a:xfrm flipV="1">
              <a:off x="720" y="1728"/>
              <a:ext cx="0" cy="21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7781" name="Line 11"/>
            <p:cNvSpPr>
              <a:spLocks noChangeShapeType="1"/>
            </p:cNvSpPr>
            <p:nvPr/>
          </p:nvSpPr>
          <p:spPr bwMode="auto">
            <a:xfrm>
              <a:off x="720" y="3888"/>
              <a:ext cx="42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17767" name="Freeform 12"/>
          <p:cNvSpPr>
            <a:spLocks/>
          </p:cNvSpPr>
          <p:nvPr/>
        </p:nvSpPr>
        <p:spPr bwMode="auto">
          <a:xfrm>
            <a:off x="1206500" y="3497263"/>
            <a:ext cx="6477000" cy="2565400"/>
          </a:xfrm>
          <a:custGeom>
            <a:avLst/>
            <a:gdLst>
              <a:gd name="T0" fmla="*/ 0 w 4080"/>
              <a:gd name="T1" fmla="*/ 2147483646 h 1616"/>
              <a:gd name="T2" fmla="*/ 2147483646 w 4080"/>
              <a:gd name="T3" fmla="*/ 2147483646 h 1616"/>
              <a:gd name="T4" fmla="*/ 2147483646 w 4080"/>
              <a:gd name="T5" fmla="*/ 2147483646 h 1616"/>
              <a:gd name="T6" fmla="*/ 2147483646 w 4080"/>
              <a:gd name="T7" fmla="*/ 2147483646 h 1616"/>
              <a:gd name="T8" fmla="*/ 2147483646 w 4080"/>
              <a:gd name="T9" fmla="*/ 2147483646 h 1616"/>
              <a:gd name="T10" fmla="*/ 2147483646 w 4080"/>
              <a:gd name="T11" fmla="*/ 2147483646 h 1616"/>
              <a:gd name="T12" fmla="*/ 2147483646 w 4080"/>
              <a:gd name="T13" fmla="*/ 2147483646 h 1616"/>
              <a:gd name="T14" fmla="*/ 2147483646 w 4080"/>
              <a:gd name="T15" fmla="*/ 2147483646 h 1616"/>
              <a:gd name="T16" fmla="*/ 2147483646 w 4080"/>
              <a:gd name="T17" fmla="*/ 2147483646 h 1616"/>
              <a:gd name="T18" fmla="*/ 2147483646 w 4080"/>
              <a:gd name="T19" fmla="*/ 2147483646 h 1616"/>
              <a:gd name="T20" fmla="*/ 2147483646 w 4080"/>
              <a:gd name="T21" fmla="*/ 2147483646 h 16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080"/>
              <a:gd name="T34" fmla="*/ 0 h 1616"/>
              <a:gd name="T35" fmla="*/ 4080 w 4080"/>
              <a:gd name="T36" fmla="*/ 1616 h 16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080" h="1616">
                <a:moveTo>
                  <a:pt x="0" y="1472"/>
                </a:moveTo>
                <a:cubicBezTo>
                  <a:pt x="148" y="1316"/>
                  <a:pt x="296" y="1160"/>
                  <a:pt x="480" y="992"/>
                </a:cubicBezTo>
                <a:cubicBezTo>
                  <a:pt x="664" y="824"/>
                  <a:pt x="896" y="592"/>
                  <a:pt x="1104" y="464"/>
                </a:cubicBezTo>
                <a:cubicBezTo>
                  <a:pt x="1312" y="336"/>
                  <a:pt x="1584" y="72"/>
                  <a:pt x="1728" y="224"/>
                </a:cubicBezTo>
                <a:cubicBezTo>
                  <a:pt x="1872" y="376"/>
                  <a:pt x="1880" y="1240"/>
                  <a:pt x="1968" y="1376"/>
                </a:cubicBezTo>
                <a:cubicBezTo>
                  <a:pt x="2056" y="1512"/>
                  <a:pt x="2184" y="1256"/>
                  <a:pt x="2256" y="1040"/>
                </a:cubicBezTo>
                <a:cubicBezTo>
                  <a:pt x="2328" y="824"/>
                  <a:pt x="2352" y="160"/>
                  <a:pt x="2400" y="80"/>
                </a:cubicBezTo>
                <a:cubicBezTo>
                  <a:pt x="2448" y="0"/>
                  <a:pt x="2480" y="400"/>
                  <a:pt x="2544" y="560"/>
                </a:cubicBezTo>
                <a:cubicBezTo>
                  <a:pt x="2608" y="720"/>
                  <a:pt x="2584" y="880"/>
                  <a:pt x="2784" y="1040"/>
                </a:cubicBezTo>
                <a:cubicBezTo>
                  <a:pt x="2984" y="1200"/>
                  <a:pt x="3528" y="1424"/>
                  <a:pt x="3744" y="1520"/>
                </a:cubicBezTo>
                <a:cubicBezTo>
                  <a:pt x="3960" y="1616"/>
                  <a:pt x="4020" y="1616"/>
                  <a:pt x="4080" y="161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7768" name="Line 13"/>
          <p:cNvSpPr>
            <a:spLocks noChangeShapeType="1"/>
          </p:cNvSpPr>
          <p:nvPr/>
        </p:nvSpPr>
        <p:spPr bwMode="auto">
          <a:xfrm>
            <a:off x="4406900" y="575786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7769" name="Line 14"/>
          <p:cNvSpPr>
            <a:spLocks noChangeShapeType="1"/>
          </p:cNvSpPr>
          <p:nvPr/>
        </p:nvSpPr>
        <p:spPr bwMode="auto">
          <a:xfrm flipV="1">
            <a:off x="2806700" y="4310063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7770" name="Line 16"/>
          <p:cNvSpPr>
            <a:spLocks noChangeShapeType="1"/>
          </p:cNvSpPr>
          <p:nvPr/>
        </p:nvSpPr>
        <p:spPr bwMode="auto">
          <a:xfrm flipV="1">
            <a:off x="7607300" y="6062663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7771" name="Line 17"/>
          <p:cNvSpPr>
            <a:spLocks noChangeShapeType="1"/>
          </p:cNvSpPr>
          <p:nvPr/>
        </p:nvSpPr>
        <p:spPr bwMode="auto">
          <a:xfrm flipV="1">
            <a:off x="1206500" y="5834063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7772" name="Line 18"/>
          <p:cNvSpPr>
            <a:spLocks noChangeShapeType="1"/>
          </p:cNvSpPr>
          <p:nvPr/>
        </p:nvSpPr>
        <p:spPr bwMode="auto">
          <a:xfrm flipV="1">
            <a:off x="3606800" y="3852863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17773" name="Group 25"/>
          <p:cNvGrpSpPr>
            <a:grpSpLocks/>
          </p:cNvGrpSpPr>
          <p:nvPr/>
        </p:nvGrpSpPr>
        <p:grpSpPr bwMode="auto">
          <a:xfrm>
            <a:off x="2819400" y="3602038"/>
            <a:ext cx="3200400" cy="2178050"/>
            <a:chOff x="1728" y="2234"/>
            <a:chExt cx="2016" cy="1372"/>
          </a:xfrm>
        </p:grpSpPr>
        <p:sp>
          <p:nvSpPr>
            <p:cNvPr id="117778" name="Freeform 26"/>
            <p:cNvSpPr>
              <a:spLocks/>
            </p:cNvSpPr>
            <p:nvPr/>
          </p:nvSpPr>
          <p:spPr bwMode="auto">
            <a:xfrm>
              <a:off x="1728" y="2234"/>
              <a:ext cx="1008" cy="1372"/>
            </a:xfrm>
            <a:custGeom>
              <a:avLst/>
              <a:gdLst>
                <a:gd name="T0" fmla="*/ 0 w 1008"/>
                <a:gd name="T1" fmla="*/ 448 h 1372"/>
                <a:gd name="T2" fmla="*/ 504 w 1008"/>
                <a:gd name="T3" fmla="*/ 154 h 1372"/>
                <a:gd name="T4" fmla="*/ 1008 w 1008"/>
                <a:gd name="T5" fmla="*/ 1372 h 1372"/>
                <a:gd name="T6" fmla="*/ 0 60000 65536"/>
                <a:gd name="T7" fmla="*/ 0 60000 65536"/>
                <a:gd name="T8" fmla="*/ 0 60000 65536"/>
                <a:gd name="T9" fmla="*/ 0 w 1008"/>
                <a:gd name="T10" fmla="*/ 0 h 1372"/>
                <a:gd name="T11" fmla="*/ 1008 w 1008"/>
                <a:gd name="T12" fmla="*/ 1372 h 13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372">
                  <a:moveTo>
                    <a:pt x="0" y="448"/>
                  </a:moveTo>
                  <a:cubicBezTo>
                    <a:pt x="168" y="224"/>
                    <a:pt x="336" y="0"/>
                    <a:pt x="504" y="154"/>
                  </a:cubicBezTo>
                  <a:cubicBezTo>
                    <a:pt x="672" y="308"/>
                    <a:pt x="840" y="840"/>
                    <a:pt x="1008" y="1372"/>
                  </a:cubicBezTo>
                </a:path>
              </a:pathLst>
            </a:custGeom>
            <a:noFill/>
            <a:ln w="38100">
              <a:solidFill>
                <a:srgbClr val="0066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7779" name="Freeform 27"/>
            <p:cNvSpPr>
              <a:spLocks/>
            </p:cNvSpPr>
            <p:nvPr/>
          </p:nvSpPr>
          <p:spPr bwMode="auto">
            <a:xfrm>
              <a:off x="2736" y="2646"/>
              <a:ext cx="1008" cy="960"/>
            </a:xfrm>
            <a:custGeom>
              <a:avLst/>
              <a:gdLst>
                <a:gd name="T0" fmla="*/ 0 w 1008"/>
                <a:gd name="T1" fmla="*/ 960 h 960"/>
                <a:gd name="T2" fmla="*/ 504 w 1008"/>
                <a:gd name="T3" fmla="*/ 42 h 960"/>
                <a:gd name="T4" fmla="*/ 1008 w 1008"/>
                <a:gd name="T5" fmla="*/ 708 h 960"/>
                <a:gd name="T6" fmla="*/ 0 60000 65536"/>
                <a:gd name="T7" fmla="*/ 0 60000 65536"/>
                <a:gd name="T8" fmla="*/ 0 60000 65536"/>
                <a:gd name="T9" fmla="*/ 0 w 1008"/>
                <a:gd name="T10" fmla="*/ 0 h 960"/>
                <a:gd name="T11" fmla="*/ 1008 w 1008"/>
                <a:gd name="T12" fmla="*/ 960 h 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960">
                  <a:moveTo>
                    <a:pt x="0" y="960"/>
                  </a:moveTo>
                  <a:cubicBezTo>
                    <a:pt x="168" y="522"/>
                    <a:pt x="336" y="84"/>
                    <a:pt x="504" y="42"/>
                  </a:cubicBezTo>
                  <a:cubicBezTo>
                    <a:pt x="672" y="0"/>
                    <a:pt x="840" y="354"/>
                    <a:pt x="1008" y="708"/>
                  </a:cubicBezTo>
                </a:path>
              </a:pathLst>
            </a:custGeom>
            <a:noFill/>
            <a:ln w="38100">
              <a:solidFill>
                <a:srgbClr val="0066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316440" name="Rectangle 24"/>
          <p:cNvSpPr>
            <a:spLocks noChangeArrowheads="1"/>
          </p:cNvSpPr>
          <p:nvPr/>
        </p:nvSpPr>
        <p:spPr bwMode="auto">
          <a:xfrm>
            <a:off x="4437063" y="3568700"/>
            <a:ext cx="3349625" cy="26003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  <a:alpha val="78999"/>
                </a:schemeClr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17775" name="Freeform 28"/>
          <p:cNvSpPr>
            <a:spLocks/>
          </p:cNvSpPr>
          <p:nvPr/>
        </p:nvSpPr>
        <p:spPr bwMode="auto">
          <a:xfrm>
            <a:off x="1200150" y="4330700"/>
            <a:ext cx="1597025" cy="1487488"/>
          </a:xfrm>
          <a:custGeom>
            <a:avLst/>
            <a:gdLst>
              <a:gd name="T0" fmla="*/ 0 w 1006"/>
              <a:gd name="T1" fmla="*/ 2147483646 h 937"/>
              <a:gd name="T2" fmla="*/ 2147483646 w 1006"/>
              <a:gd name="T3" fmla="*/ 2147483646 h 937"/>
              <a:gd name="T4" fmla="*/ 2147483646 w 1006"/>
              <a:gd name="T5" fmla="*/ 0 h 937"/>
              <a:gd name="T6" fmla="*/ 0 60000 65536"/>
              <a:gd name="T7" fmla="*/ 0 60000 65536"/>
              <a:gd name="T8" fmla="*/ 0 60000 65536"/>
              <a:gd name="T9" fmla="*/ 0 w 1006"/>
              <a:gd name="T10" fmla="*/ 0 h 937"/>
              <a:gd name="T11" fmla="*/ 1006 w 1006"/>
              <a:gd name="T12" fmla="*/ 937 h 9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6" h="937">
                <a:moveTo>
                  <a:pt x="0" y="937"/>
                </a:moveTo>
                <a:cubicBezTo>
                  <a:pt x="204" y="737"/>
                  <a:pt x="408" y="537"/>
                  <a:pt x="576" y="381"/>
                </a:cubicBezTo>
                <a:cubicBezTo>
                  <a:pt x="744" y="225"/>
                  <a:pt x="875" y="112"/>
                  <a:pt x="1006" y="0"/>
                </a:cubicBezTo>
              </a:path>
            </a:pathLst>
          </a:custGeom>
          <a:noFill/>
          <a:ln w="28575">
            <a:solidFill>
              <a:srgbClr val="0066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17776" name="Object 29"/>
          <p:cNvGraphicFramePr>
            <a:graphicFrameLocks noChangeAspect="1"/>
          </p:cNvGraphicFramePr>
          <p:nvPr/>
        </p:nvGraphicFramePr>
        <p:xfrm>
          <a:off x="2193925" y="2178050"/>
          <a:ext cx="5659438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5" name="Equation" r:id="rId3" imgW="1714500" imgH="393700" progId="Equation.DSMT4">
                  <p:embed/>
                </p:oleObj>
              </mc:Choice>
              <mc:Fallback>
                <p:oleObj name="Equation" r:id="rId3" imgW="1714500" imgH="3937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2178050"/>
                        <a:ext cx="5659438" cy="130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7" name="Line 30"/>
          <p:cNvSpPr>
            <a:spLocks noChangeShapeType="1"/>
          </p:cNvSpPr>
          <p:nvPr/>
        </p:nvSpPr>
        <p:spPr bwMode="auto">
          <a:xfrm flipV="1">
            <a:off x="1971675" y="5056188"/>
            <a:ext cx="0" cy="1146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B49F22D-312C-4945-858B-C82423CCFCE1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187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42FC28-8F63-49E8-BB8B-A65D671A0EEC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106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id-ID" altLang="en-US" smtClean="0"/>
          </a:p>
        </p:txBody>
      </p:sp>
      <p:grpSp>
        <p:nvGrpSpPr>
          <p:cNvPr id="118789" name="Group 8"/>
          <p:cNvGrpSpPr>
            <a:grpSpLocks/>
          </p:cNvGrpSpPr>
          <p:nvPr/>
        </p:nvGrpSpPr>
        <p:grpSpPr bwMode="auto">
          <a:xfrm>
            <a:off x="1206500" y="2795588"/>
            <a:ext cx="6705600" cy="3429000"/>
            <a:chOff x="720" y="1728"/>
            <a:chExt cx="4224" cy="2160"/>
          </a:xfrm>
        </p:grpSpPr>
        <p:grpSp>
          <p:nvGrpSpPr>
            <p:cNvPr id="118803" name="Group 9"/>
            <p:cNvGrpSpPr>
              <a:grpSpLocks/>
            </p:cNvGrpSpPr>
            <p:nvPr/>
          </p:nvGrpSpPr>
          <p:grpSpPr bwMode="auto">
            <a:xfrm>
              <a:off x="720" y="1728"/>
              <a:ext cx="4224" cy="2160"/>
              <a:chOff x="720" y="1728"/>
              <a:chExt cx="4224" cy="2160"/>
            </a:xfrm>
          </p:grpSpPr>
          <p:sp>
            <p:nvSpPr>
              <p:cNvPr id="118816" name="Line 10"/>
              <p:cNvSpPr>
                <a:spLocks noChangeShapeType="1"/>
              </p:cNvSpPr>
              <p:nvPr/>
            </p:nvSpPr>
            <p:spPr bwMode="auto">
              <a:xfrm flipV="1">
                <a:off x="720" y="1728"/>
                <a:ext cx="0" cy="2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8817" name="Line 11"/>
              <p:cNvSpPr>
                <a:spLocks noChangeShapeType="1"/>
              </p:cNvSpPr>
              <p:nvPr/>
            </p:nvSpPr>
            <p:spPr bwMode="auto">
              <a:xfrm>
                <a:off x="720" y="3888"/>
                <a:ext cx="42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18804" name="Freeform 12"/>
            <p:cNvSpPr>
              <a:spLocks/>
            </p:cNvSpPr>
            <p:nvPr/>
          </p:nvSpPr>
          <p:spPr bwMode="auto">
            <a:xfrm>
              <a:off x="720" y="2176"/>
              <a:ext cx="4080" cy="1616"/>
            </a:xfrm>
            <a:custGeom>
              <a:avLst/>
              <a:gdLst>
                <a:gd name="T0" fmla="*/ 0 w 4080"/>
                <a:gd name="T1" fmla="*/ 1472 h 1616"/>
                <a:gd name="T2" fmla="*/ 480 w 4080"/>
                <a:gd name="T3" fmla="*/ 992 h 1616"/>
                <a:gd name="T4" fmla="*/ 1104 w 4080"/>
                <a:gd name="T5" fmla="*/ 464 h 1616"/>
                <a:gd name="T6" fmla="*/ 1728 w 4080"/>
                <a:gd name="T7" fmla="*/ 224 h 1616"/>
                <a:gd name="T8" fmla="*/ 1968 w 4080"/>
                <a:gd name="T9" fmla="*/ 1376 h 1616"/>
                <a:gd name="T10" fmla="*/ 2256 w 4080"/>
                <a:gd name="T11" fmla="*/ 1040 h 1616"/>
                <a:gd name="T12" fmla="*/ 2400 w 4080"/>
                <a:gd name="T13" fmla="*/ 80 h 1616"/>
                <a:gd name="T14" fmla="*/ 2544 w 4080"/>
                <a:gd name="T15" fmla="*/ 560 h 1616"/>
                <a:gd name="T16" fmla="*/ 2784 w 4080"/>
                <a:gd name="T17" fmla="*/ 1040 h 1616"/>
                <a:gd name="T18" fmla="*/ 3744 w 4080"/>
                <a:gd name="T19" fmla="*/ 1520 h 1616"/>
                <a:gd name="T20" fmla="*/ 4080 w 4080"/>
                <a:gd name="T21" fmla="*/ 1616 h 16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80"/>
                <a:gd name="T34" fmla="*/ 0 h 1616"/>
                <a:gd name="T35" fmla="*/ 4080 w 4080"/>
                <a:gd name="T36" fmla="*/ 1616 h 16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80" h="1616">
                  <a:moveTo>
                    <a:pt x="0" y="1472"/>
                  </a:moveTo>
                  <a:cubicBezTo>
                    <a:pt x="148" y="1316"/>
                    <a:pt x="296" y="1160"/>
                    <a:pt x="480" y="992"/>
                  </a:cubicBezTo>
                  <a:cubicBezTo>
                    <a:pt x="664" y="824"/>
                    <a:pt x="896" y="592"/>
                    <a:pt x="1104" y="464"/>
                  </a:cubicBezTo>
                  <a:cubicBezTo>
                    <a:pt x="1312" y="336"/>
                    <a:pt x="1584" y="72"/>
                    <a:pt x="1728" y="224"/>
                  </a:cubicBezTo>
                  <a:cubicBezTo>
                    <a:pt x="1872" y="376"/>
                    <a:pt x="1880" y="1240"/>
                    <a:pt x="1968" y="1376"/>
                  </a:cubicBezTo>
                  <a:cubicBezTo>
                    <a:pt x="2056" y="1512"/>
                    <a:pt x="2184" y="1256"/>
                    <a:pt x="2256" y="1040"/>
                  </a:cubicBezTo>
                  <a:cubicBezTo>
                    <a:pt x="2328" y="824"/>
                    <a:pt x="2352" y="160"/>
                    <a:pt x="2400" y="80"/>
                  </a:cubicBezTo>
                  <a:cubicBezTo>
                    <a:pt x="2448" y="0"/>
                    <a:pt x="2480" y="400"/>
                    <a:pt x="2544" y="560"/>
                  </a:cubicBezTo>
                  <a:cubicBezTo>
                    <a:pt x="2608" y="720"/>
                    <a:pt x="2584" y="880"/>
                    <a:pt x="2784" y="1040"/>
                  </a:cubicBezTo>
                  <a:cubicBezTo>
                    <a:pt x="2984" y="1200"/>
                    <a:pt x="3528" y="1424"/>
                    <a:pt x="3744" y="1520"/>
                  </a:cubicBezTo>
                  <a:cubicBezTo>
                    <a:pt x="3960" y="1616"/>
                    <a:pt x="4020" y="1616"/>
                    <a:pt x="4080" y="161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8805" name="Line 13"/>
            <p:cNvSpPr>
              <a:spLocks noChangeShapeType="1"/>
            </p:cNvSpPr>
            <p:nvPr/>
          </p:nvSpPr>
          <p:spPr bwMode="auto">
            <a:xfrm>
              <a:off x="2736" y="360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8806" name="Line 14"/>
            <p:cNvSpPr>
              <a:spLocks noChangeShapeType="1"/>
            </p:cNvSpPr>
            <p:nvPr/>
          </p:nvSpPr>
          <p:spPr bwMode="auto">
            <a:xfrm flipV="1">
              <a:off x="1728" y="268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8807" name="Line 15"/>
            <p:cNvSpPr>
              <a:spLocks noChangeShapeType="1"/>
            </p:cNvSpPr>
            <p:nvPr/>
          </p:nvSpPr>
          <p:spPr bwMode="auto">
            <a:xfrm flipV="1">
              <a:off x="3744" y="3360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8808" name="Line 16"/>
            <p:cNvSpPr>
              <a:spLocks noChangeShapeType="1"/>
            </p:cNvSpPr>
            <p:nvPr/>
          </p:nvSpPr>
          <p:spPr bwMode="auto">
            <a:xfrm flipV="1">
              <a:off x="4752" y="379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8809" name="Line 17"/>
            <p:cNvSpPr>
              <a:spLocks noChangeShapeType="1"/>
            </p:cNvSpPr>
            <p:nvPr/>
          </p:nvSpPr>
          <p:spPr bwMode="auto">
            <a:xfrm flipV="1">
              <a:off x="720" y="364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8810" name="Line 18"/>
            <p:cNvSpPr>
              <a:spLocks noChangeShapeType="1"/>
            </p:cNvSpPr>
            <p:nvPr/>
          </p:nvSpPr>
          <p:spPr bwMode="auto">
            <a:xfrm flipV="1">
              <a:off x="2232" y="240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8811" name="Line 19"/>
            <p:cNvSpPr>
              <a:spLocks noChangeShapeType="1"/>
            </p:cNvSpPr>
            <p:nvPr/>
          </p:nvSpPr>
          <p:spPr bwMode="auto">
            <a:xfrm flipV="1">
              <a:off x="3240" y="268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8812" name="Line 20"/>
            <p:cNvSpPr>
              <a:spLocks noChangeShapeType="1"/>
            </p:cNvSpPr>
            <p:nvPr/>
          </p:nvSpPr>
          <p:spPr bwMode="auto">
            <a:xfrm flipV="1">
              <a:off x="1980" y="2550"/>
              <a:ext cx="0" cy="1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8813" name="Line 21"/>
            <p:cNvSpPr>
              <a:spLocks noChangeShapeType="1"/>
            </p:cNvSpPr>
            <p:nvPr/>
          </p:nvSpPr>
          <p:spPr bwMode="auto">
            <a:xfrm flipV="1">
              <a:off x="2484" y="2454"/>
              <a:ext cx="0" cy="14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8814" name="Line 22"/>
            <p:cNvSpPr>
              <a:spLocks noChangeShapeType="1"/>
            </p:cNvSpPr>
            <p:nvPr/>
          </p:nvSpPr>
          <p:spPr bwMode="auto">
            <a:xfrm flipV="1">
              <a:off x="2988" y="3264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8815" name="Line 23"/>
            <p:cNvSpPr>
              <a:spLocks noChangeShapeType="1"/>
            </p:cNvSpPr>
            <p:nvPr/>
          </p:nvSpPr>
          <p:spPr bwMode="auto">
            <a:xfrm flipV="1">
              <a:off x="3492" y="3216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18790" name="Group 24"/>
          <p:cNvGrpSpPr>
            <a:grpSpLocks/>
          </p:cNvGrpSpPr>
          <p:nvPr/>
        </p:nvGrpSpPr>
        <p:grpSpPr bwMode="auto">
          <a:xfrm>
            <a:off x="2819400" y="3611563"/>
            <a:ext cx="3200400" cy="2178050"/>
            <a:chOff x="1728" y="2234"/>
            <a:chExt cx="2016" cy="1372"/>
          </a:xfrm>
        </p:grpSpPr>
        <p:sp>
          <p:nvSpPr>
            <p:cNvPr id="118801" name="Freeform 25"/>
            <p:cNvSpPr>
              <a:spLocks/>
            </p:cNvSpPr>
            <p:nvPr/>
          </p:nvSpPr>
          <p:spPr bwMode="auto">
            <a:xfrm>
              <a:off x="1728" y="2234"/>
              <a:ext cx="1008" cy="1372"/>
            </a:xfrm>
            <a:custGeom>
              <a:avLst/>
              <a:gdLst>
                <a:gd name="T0" fmla="*/ 0 w 1008"/>
                <a:gd name="T1" fmla="*/ 448 h 1372"/>
                <a:gd name="T2" fmla="*/ 504 w 1008"/>
                <a:gd name="T3" fmla="*/ 154 h 1372"/>
                <a:gd name="T4" fmla="*/ 1008 w 1008"/>
                <a:gd name="T5" fmla="*/ 1372 h 1372"/>
                <a:gd name="T6" fmla="*/ 0 60000 65536"/>
                <a:gd name="T7" fmla="*/ 0 60000 65536"/>
                <a:gd name="T8" fmla="*/ 0 60000 65536"/>
                <a:gd name="T9" fmla="*/ 0 w 1008"/>
                <a:gd name="T10" fmla="*/ 0 h 1372"/>
                <a:gd name="T11" fmla="*/ 1008 w 1008"/>
                <a:gd name="T12" fmla="*/ 1372 h 13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372">
                  <a:moveTo>
                    <a:pt x="0" y="448"/>
                  </a:moveTo>
                  <a:cubicBezTo>
                    <a:pt x="168" y="224"/>
                    <a:pt x="336" y="0"/>
                    <a:pt x="504" y="154"/>
                  </a:cubicBezTo>
                  <a:cubicBezTo>
                    <a:pt x="672" y="308"/>
                    <a:pt x="840" y="840"/>
                    <a:pt x="1008" y="1372"/>
                  </a:cubicBezTo>
                </a:path>
              </a:pathLst>
            </a:custGeom>
            <a:noFill/>
            <a:ln w="38100">
              <a:solidFill>
                <a:srgbClr val="0066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8802" name="Freeform 26"/>
            <p:cNvSpPr>
              <a:spLocks/>
            </p:cNvSpPr>
            <p:nvPr/>
          </p:nvSpPr>
          <p:spPr bwMode="auto">
            <a:xfrm>
              <a:off x="2736" y="2646"/>
              <a:ext cx="1008" cy="960"/>
            </a:xfrm>
            <a:custGeom>
              <a:avLst/>
              <a:gdLst>
                <a:gd name="T0" fmla="*/ 0 w 1008"/>
                <a:gd name="T1" fmla="*/ 960 h 960"/>
                <a:gd name="T2" fmla="*/ 504 w 1008"/>
                <a:gd name="T3" fmla="*/ 42 h 960"/>
                <a:gd name="T4" fmla="*/ 1008 w 1008"/>
                <a:gd name="T5" fmla="*/ 708 h 960"/>
                <a:gd name="T6" fmla="*/ 0 60000 65536"/>
                <a:gd name="T7" fmla="*/ 0 60000 65536"/>
                <a:gd name="T8" fmla="*/ 0 60000 65536"/>
                <a:gd name="T9" fmla="*/ 0 w 1008"/>
                <a:gd name="T10" fmla="*/ 0 h 960"/>
                <a:gd name="T11" fmla="*/ 1008 w 1008"/>
                <a:gd name="T12" fmla="*/ 960 h 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960">
                  <a:moveTo>
                    <a:pt x="0" y="960"/>
                  </a:moveTo>
                  <a:cubicBezTo>
                    <a:pt x="168" y="522"/>
                    <a:pt x="336" y="84"/>
                    <a:pt x="504" y="42"/>
                  </a:cubicBezTo>
                  <a:cubicBezTo>
                    <a:pt x="672" y="0"/>
                    <a:pt x="840" y="354"/>
                    <a:pt x="1008" y="708"/>
                  </a:cubicBezTo>
                </a:path>
              </a:pathLst>
            </a:custGeom>
            <a:noFill/>
            <a:ln w="38100">
              <a:solidFill>
                <a:srgbClr val="0066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318491" name="Rectangle 27"/>
          <p:cNvSpPr>
            <a:spLocks noChangeArrowheads="1"/>
          </p:cNvSpPr>
          <p:nvPr/>
        </p:nvSpPr>
        <p:spPr bwMode="auto">
          <a:xfrm>
            <a:off x="2840038" y="3578225"/>
            <a:ext cx="4946650" cy="26003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  <a:alpha val="78999"/>
                </a:schemeClr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18792" name="Freeform 28"/>
          <p:cNvSpPr>
            <a:spLocks/>
          </p:cNvSpPr>
          <p:nvPr/>
        </p:nvSpPr>
        <p:spPr bwMode="auto">
          <a:xfrm>
            <a:off x="1200150" y="4340225"/>
            <a:ext cx="1597025" cy="1487488"/>
          </a:xfrm>
          <a:custGeom>
            <a:avLst/>
            <a:gdLst>
              <a:gd name="T0" fmla="*/ 0 w 1006"/>
              <a:gd name="T1" fmla="*/ 2147483646 h 937"/>
              <a:gd name="T2" fmla="*/ 2147483646 w 1006"/>
              <a:gd name="T3" fmla="*/ 2147483646 h 937"/>
              <a:gd name="T4" fmla="*/ 2147483646 w 1006"/>
              <a:gd name="T5" fmla="*/ 0 h 937"/>
              <a:gd name="T6" fmla="*/ 0 60000 65536"/>
              <a:gd name="T7" fmla="*/ 0 60000 65536"/>
              <a:gd name="T8" fmla="*/ 0 60000 65536"/>
              <a:gd name="T9" fmla="*/ 0 w 1006"/>
              <a:gd name="T10" fmla="*/ 0 h 937"/>
              <a:gd name="T11" fmla="*/ 1006 w 1006"/>
              <a:gd name="T12" fmla="*/ 937 h 9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6" h="937">
                <a:moveTo>
                  <a:pt x="0" y="937"/>
                </a:moveTo>
                <a:cubicBezTo>
                  <a:pt x="204" y="737"/>
                  <a:pt x="408" y="537"/>
                  <a:pt x="576" y="381"/>
                </a:cubicBezTo>
                <a:cubicBezTo>
                  <a:pt x="744" y="225"/>
                  <a:pt x="875" y="112"/>
                  <a:pt x="1006" y="0"/>
                </a:cubicBezTo>
              </a:path>
            </a:pathLst>
          </a:custGeom>
          <a:noFill/>
          <a:ln w="28575">
            <a:solidFill>
              <a:srgbClr val="0066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8493" name="Freeform 29"/>
          <p:cNvSpPr>
            <a:spLocks/>
          </p:cNvSpPr>
          <p:nvPr/>
        </p:nvSpPr>
        <p:spPr bwMode="auto">
          <a:xfrm>
            <a:off x="1235075" y="4352925"/>
            <a:ext cx="1574800" cy="1465263"/>
          </a:xfrm>
          <a:custGeom>
            <a:avLst/>
            <a:gdLst>
              <a:gd name="T0" fmla="*/ 0 w 992"/>
              <a:gd name="T1" fmla="*/ 2147483646 h 923"/>
              <a:gd name="T2" fmla="*/ 2147483646 w 992"/>
              <a:gd name="T3" fmla="*/ 2147483646 h 923"/>
              <a:gd name="T4" fmla="*/ 2147483646 w 992"/>
              <a:gd name="T5" fmla="*/ 2147483646 h 923"/>
              <a:gd name="T6" fmla="*/ 2147483646 w 992"/>
              <a:gd name="T7" fmla="*/ 2147483646 h 923"/>
              <a:gd name="T8" fmla="*/ 2147483646 w 992"/>
              <a:gd name="T9" fmla="*/ 0 h 9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2"/>
              <a:gd name="T16" fmla="*/ 0 h 923"/>
              <a:gd name="T17" fmla="*/ 992 w 992"/>
              <a:gd name="T18" fmla="*/ 923 h 9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2" h="923">
                <a:moveTo>
                  <a:pt x="0" y="923"/>
                </a:moveTo>
                <a:cubicBezTo>
                  <a:pt x="65" y="850"/>
                  <a:pt x="130" y="778"/>
                  <a:pt x="201" y="708"/>
                </a:cubicBezTo>
                <a:cubicBezTo>
                  <a:pt x="272" y="638"/>
                  <a:pt x="347" y="580"/>
                  <a:pt x="430" y="499"/>
                </a:cubicBezTo>
                <a:cubicBezTo>
                  <a:pt x="513" y="418"/>
                  <a:pt x="607" y="305"/>
                  <a:pt x="701" y="222"/>
                </a:cubicBezTo>
                <a:cubicBezTo>
                  <a:pt x="795" y="139"/>
                  <a:pt x="893" y="69"/>
                  <a:pt x="992" y="0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18496" name="Object 32"/>
          <p:cNvGraphicFramePr>
            <a:graphicFrameLocks noChangeAspect="1"/>
          </p:cNvGraphicFramePr>
          <p:nvPr/>
        </p:nvGraphicFramePr>
        <p:xfrm>
          <a:off x="2873375" y="2847975"/>
          <a:ext cx="196215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0" name="Equation" r:id="rId3" imgW="1256755" imgH="393529" progId="Equation.DSMT4">
                  <p:embed/>
                </p:oleObj>
              </mc:Choice>
              <mc:Fallback>
                <p:oleObj name="Equation" r:id="rId3" imgW="1256755" imgH="393529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75" y="2847975"/>
                        <a:ext cx="196215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5" name="Object 33"/>
          <p:cNvGraphicFramePr>
            <a:graphicFrameLocks noChangeAspect="1"/>
          </p:cNvGraphicFramePr>
          <p:nvPr/>
        </p:nvGraphicFramePr>
        <p:xfrm>
          <a:off x="2589213" y="1749425"/>
          <a:ext cx="4073525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1" name="Equation" r:id="rId5" imgW="1422400" imgH="393700" progId="Equation.DSMT4">
                  <p:embed/>
                </p:oleObj>
              </mc:Choice>
              <mc:Fallback>
                <p:oleObj name="Equation" r:id="rId5" imgW="1422400" imgH="3937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1749425"/>
                        <a:ext cx="4073525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6" name="Line 34"/>
          <p:cNvSpPr>
            <a:spLocks noChangeShapeType="1"/>
          </p:cNvSpPr>
          <p:nvPr/>
        </p:nvSpPr>
        <p:spPr bwMode="auto">
          <a:xfrm flipV="1">
            <a:off x="1971675" y="5056188"/>
            <a:ext cx="0" cy="1146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8797" name="Line 35"/>
          <p:cNvSpPr>
            <a:spLocks noChangeShapeType="1"/>
          </p:cNvSpPr>
          <p:nvPr/>
        </p:nvSpPr>
        <p:spPr bwMode="auto">
          <a:xfrm flipV="1">
            <a:off x="1554163" y="5475288"/>
            <a:ext cx="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8798" name="Line 36"/>
          <p:cNvSpPr>
            <a:spLocks noChangeShapeType="1"/>
          </p:cNvSpPr>
          <p:nvPr/>
        </p:nvSpPr>
        <p:spPr bwMode="auto">
          <a:xfrm flipV="1">
            <a:off x="2401888" y="4670425"/>
            <a:ext cx="0" cy="1554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8501" name="Freeform 37" descr="30%"/>
          <p:cNvSpPr>
            <a:spLocks/>
          </p:cNvSpPr>
          <p:nvPr/>
        </p:nvSpPr>
        <p:spPr bwMode="auto">
          <a:xfrm>
            <a:off x="1200150" y="4351338"/>
            <a:ext cx="1598613" cy="1862137"/>
          </a:xfrm>
          <a:custGeom>
            <a:avLst/>
            <a:gdLst>
              <a:gd name="T0" fmla="*/ 0 w 1007"/>
              <a:gd name="T1" fmla="*/ 2147483646 h 1173"/>
              <a:gd name="T2" fmla="*/ 2147483646 w 1007"/>
              <a:gd name="T3" fmla="*/ 2147483646 h 1173"/>
              <a:gd name="T4" fmla="*/ 2147483646 w 1007"/>
              <a:gd name="T5" fmla="*/ 2147483646 h 1173"/>
              <a:gd name="T6" fmla="*/ 2147483646 w 1007"/>
              <a:gd name="T7" fmla="*/ 2147483646 h 1173"/>
              <a:gd name="T8" fmla="*/ 2147483646 w 1007"/>
              <a:gd name="T9" fmla="*/ 2147483646 h 1173"/>
              <a:gd name="T10" fmla="*/ 2147483646 w 1007"/>
              <a:gd name="T11" fmla="*/ 0 h 1173"/>
              <a:gd name="T12" fmla="*/ 2147483646 w 1007"/>
              <a:gd name="T13" fmla="*/ 2147483646 h 11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07"/>
              <a:gd name="T22" fmla="*/ 0 h 1173"/>
              <a:gd name="T23" fmla="*/ 1007 w 1007"/>
              <a:gd name="T24" fmla="*/ 1173 h 11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07" h="1173">
                <a:moveTo>
                  <a:pt x="0" y="1173"/>
                </a:moveTo>
                <a:lnTo>
                  <a:pt x="14" y="923"/>
                </a:lnTo>
                <a:lnTo>
                  <a:pt x="229" y="708"/>
                </a:lnTo>
                <a:lnTo>
                  <a:pt x="486" y="458"/>
                </a:lnTo>
                <a:lnTo>
                  <a:pt x="778" y="188"/>
                </a:lnTo>
                <a:lnTo>
                  <a:pt x="1007" y="0"/>
                </a:lnTo>
                <a:lnTo>
                  <a:pt x="1007" y="1173"/>
                </a:lnTo>
              </a:path>
            </a:pathLst>
          </a:custGeom>
          <a:pattFill prst="pct30">
            <a:fgClr>
              <a:schemeClr val="bg2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8494" name="Line 30"/>
          <p:cNvSpPr>
            <a:spLocks noChangeShapeType="1"/>
          </p:cNvSpPr>
          <p:nvPr/>
        </p:nvSpPr>
        <p:spPr bwMode="auto">
          <a:xfrm flipV="1">
            <a:off x="1620838" y="3238500"/>
            <a:ext cx="1157287" cy="254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318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18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31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1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18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18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1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31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93" grpId="0" animBg="1"/>
      <p:bldP spid="318501" grpId="0" animBg="1"/>
      <p:bldP spid="31849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746641-7143-4B88-B3FA-23E1B0DAE782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198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42EEA9F-B7E4-4225-AE5A-852776ECEF13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107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id-ID" altLang="en-US" smtClean="0"/>
          </a:p>
        </p:txBody>
      </p:sp>
      <p:grpSp>
        <p:nvGrpSpPr>
          <p:cNvPr id="119813" name="Group 5"/>
          <p:cNvGrpSpPr>
            <a:grpSpLocks/>
          </p:cNvGrpSpPr>
          <p:nvPr/>
        </p:nvGrpSpPr>
        <p:grpSpPr bwMode="auto">
          <a:xfrm>
            <a:off x="1150938" y="2760663"/>
            <a:ext cx="6705600" cy="3429000"/>
            <a:chOff x="720" y="1728"/>
            <a:chExt cx="4224" cy="2160"/>
          </a:xfrm>
        </p:grpSpPr>
        <p:grpSp>
          <p:nvGrpSpPr>
            <p:cNvPr id="119825" name="Group 6"/>
            <p:cNvGrpSpPr>
              <a:grpSpLocks/>
            </p:cNvGrpSpPr>
            <p:nvPr/>
          </p:nvGrpSpPr>
          <p:grpSpPr bwMode="auto">
            <a:xfrm>
              <a:off x="720" y="1728"/>
              <a:ext cx="4224" cy="2160"/>
              <a:chOff x="720" y="1728"/>
              <a:chExt cx="4224" cy="2160"/>
            </a:xfrm>
          </p:grpSpPr>
          <p:sp>
            <p:nvSpPr>
              <p:cNvPr id="119838" name="Line 7"/>
              <p:cNvSpPr>
                <a:spLocks noChangeShapeType="1"/>
              </p:cNvSpPr>
              <p:nvPr/>
            </p:nvSpPr>
            <p:spPr bwMode="auto">
              <a:xfrm flipV="1">
                <a:off x="720" y="1728"/>
                <a:ext cx="0" cy="2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9839" name="Line 8"/>
              <p:cNvSpPr>
                <a:spLocks noChangeShapeType="1"/>
              </p:cNvSpPr>
              <p:nvPr/>
            </p:nvSpPr>
            <p:spPr bwMode="auto">
              <a:xfrm>
                <a:off x="720" y="3888"/>
                <a:ext cx="42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19826" name="Freeform 9"/>
            <p:cNvSpPr>
              <a:spLocks/>
            </p:cNvSpPr>
            <p:nvPr/>
          </p:nvSpPr>
          <p:spPr bwMode="auto">
            <a:xfrm>
              <a:off x="720" y="2176"/>
              <a:ext cx="4080" cy="1616"/>
            </a:xfrm>
            <a:custGeom>
              <a:avLst/>
              <a:gdLst>
                <a:gd name="T0" fmla="*/ 0 w 4080"/>
                <a:gd name="T1" fmla="*/ 1472 h 1616"/>
                <a:gd name="T2" fmla="*/ 480 w 4080"/>
                <a:gd name="T3" fmla="*/ 992 h 1616"/>
                <a:gd name="T4" fmla="*/ 1104 w 4080"/>
                <a:gd name="T5" fmla="*/ 464 h 1616"/>
                <a:gd name="T6" fmla="*/ 1728 w 4080"/>
                <a:gd name="T7" fmla="*/ 224 h 1616"/>
                <a:gd name="T8" fmla="*/ 1968 w 4080"/>
                <a:gd name="T9" fmla="*/ 1376 h 1616"/>
                <a:gd name="T10" fmla="*/ 2256 w 4080"/>
                <a:gd name="T11" fmla="*/ 1040 h 1616"/>
                <a:gd name="T12" fmla="*/ 2400 w 4080"/>
                <a:gd name="T13" fmla="*/ 80 h 1616"/>
                <a:gd name="T14" fmla="*/ 2544 w 4080"/>
                <a:gd name="T15" fmla="*/ 560 h 1616"/>
                <a:gd name="T16" fmla="*/ 2784 w 4080"/>
                <a:gd name="T17" fmla="*/ 1040 h 1616"/>
                <a:gd name="T18" fmla="*/ 3744 w 4080"/>
                <a:gd name="T19" fmla="*/ 1520 h 1616"/>
                <a:gd name="T20" fmla="*/ 4080 w 4080"/>
                <a:gd name="T21" fmla="*/ 1616 h 16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80"/>
                <a:gd name="T34" fmla="*/ 0 h 1616"/>
                <a:gd name="T35" fmla="*/ 4080 w 4080"/>
                <a:gd name="T36" fmla="*/ 1616 h 16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80" h="1616">
                  <a:moveTo>
                    <a:pt x="0" y="1472"/>
                  </a:moveTo>
                  <a:cubicBezTo>
                    <a:pt x="148" y="1316"/>
                    <a:pt x="296" y="1160"/>
                    <a:pt x="480" y="992"/>
                  </a:cubicBezTo>
                  <a:cubicBezTo>
                    <a:pt x="664" y="824"/>
                    <a:pt x="896" y="592"/>
                    <a:pt x="1104" y="464"/>
                  </a:cubicBezTo>
                  <a:cubicBezTo>
                    <a:pt x="1312" y="336"/>
                    <a:pt x="1584" y="72"/>
                    <a:pt x="1728" y="224"/>
                  </a:cubicBezTo>
                  <a:cubicBezTo>
                    <a:pt x="1872" y="376"/>
                    <a:pt x="1880" y="1240"/>
                    <a:pt x="1968" y="1376"/>
                  </a:cubicBezTo>
                  <a:cubicBezTo>
                    <a:pt x="2056" y="1512"/>
                    <a:pt x="2184" y="1256"/>
                    <a:pt x="2256" y="1040"/>
                  </a:cubicBezTo>
                  <a:cubicBezTo>
                    <a:pt x="2328" y="824"/>
                    <a:pt x="2352" y="160"/>
                    <a:pt x="2400" y="80"/>
                  </a:cubicBezTo>
                  <a:cubicBezTo>
                    <a:pt x="2448" y="0"/>
                    <a:pt x="2480" y="400"/>
                    <a:pt x="2544" y="560"/>
                  </a:cubicBezTo>
                  <a:cubicBezTo>
                    <a:pt x="2608" y="720"/>
                    <a:pt x="2584" y="880"/>
                    <a:pt x="2784" y="1040"/>
                  </a:cubicBezTo>
                  <a:cubicBezTo>
                    <a:pt x="2984" y="1200"/>
                    <a:pt x="3528" y="1424"/>
                    <a:pt x="3744" y="1520"/>
                  </a:cubicBezTo>
                  <a:cubicBezTo>
                    <a:pt x="3960" y="1616"/>
                    <a:pt x="4020" y="1616"/>
                    <a:pt x="4080" y="161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9827" name="Line 10"/>
            <p:cNvSpPr>
              <a:spLocks noChangeShapeType="1"/>
            </p:cNvSpPr>
            <p:nvPr/>
          </p:nvSpPr>
          <p:spPr bwMode="auto">
            <a:xfrm>
              <a:off x="2736" y="360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9828" name="Line 11"/>
            <p:cNvSpPr>
              <a:spLocks noChangeShapeType="1"/>
            </p:cNvSpPr>
            <p:nvPr/>
          </p:nvSpPr>
          <p:spPr bwMode="auto">
            <a:xfrm flipV="1">
              <a:off x="1728" y="268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9829" name="Line 12"/>
            <p:cNvSpPr>
              <a:spLocks noChangeShapeType="1"/>
            </p:cNvSpPr>
            <p:nvPr/>
          </p:nvSpPr>
          <p:spPr bwMode="auto">
            <a:xfrm flipV="1">
              <a:off x="3744" y="3360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9830" name="Line 13"/>
            <p:cNvSpPr>
              <a:spLocks noChangeShapeType="1"/>
            </p:cNvSpPr>
            <p:nvPr/>
          </p:nvSpPr>
          <p:spPr bwMode="auto">
            <a:xfrm flipV="1">
              <a:off x="4752" y="379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9831" name="Line 14"/>
            <p:cNvSpPr>
              <a:spLocks noChangeShapeType="1"/>
            </p:cNvSpPr>
            <p:nvPr/>
          </p:nvSpPr>
          <p:spPr bwMode="auto">
            <a:xfrm flipV="1">
              <a:off x="720" y="364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9832" name="Line 15"/>
            <p:cNvSpPr>
              <a:spLocks noChangeShapeType="1"/>
            </p:cNvSpPr>
            <p:nvPr/>
          </p:nvSpPr>
          <p:spPr bwMode="auto">
            <a:xfrm flipV="1">
              <a:off x="2232" y="240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9833" name="Line 16"/>
            <p:cNvSpPr>
              <a:spLocks noChangeShapeType="1"/>
            </p:cNvSpPr>
            <p:nvPr/>
          </p:nvSpPr>
          <p:spPr bwMode="auto">
            <a:xfrm flipV="1">
              <a:off x="3240" y="268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9834" name="Line 17"/>
            <p:cNvSpPr>
              <a:spLocks noChangeShapeType="1"/>
            </p:cNvSpPr>
            <p:nvPr/>
          </p:nvSpPr>
          <p:spPr bwMode="auto">
            <a:xfrm flipV="1">
              <a:off x="1980" y="2550"/>
              <a:ext cx="0" cy="1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9835" name="Line 18"/>
            <p:cNvSpPr>
              <a:spLocks noChangeShapeType="1"/>
            </p:cNvSpPr>
            <p:nvPr/>
          </p:nvSpPr>
          <p:spPr bwMode="auto">
            <a:xfrm flipV="1">
              <a:off x="2484" y="2454"/>
              <a:ext cx="0" cy="14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9836" name="Line 19"/>
            <p:cNvSpPr>
              <a:spLocks noChangeShapeType="1"/>
            </p:cNvSpPr>
            <p:nvPr/>
          </p:nvSpPr>
          <p:spPr bwMode="auto">
            <a:xfrm flipV="1">
              <a:off x="2988" y="3264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9837" name="Line 20"/>
            <p:cNvSpPr>
              <a:spLocks noChangeShapeType="1"/>
            </p:cNvSpPr>
            <p:nvPr/>
          </p:nvSpPr>
          <p:spPr bwMode="auto">
            <a:xfrm flipV="1">
              <a:off x="3492" y="3216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19814" name="Group 21"/>
          <p:cNvGrpSpPr>
            <a:grpSpLocks/>
          </p:cNvGrpSpPr>
          <p:nvPr/>
        </p:nvGrpSpPr>
        <p:grpSpPr bwMode="auto">
          <a:xfrm>
            <a:off x="2763838" y="3576638"/>
            <a:ext cx="3200400" cy="2178050"/>
            <a:chOff x="1728" y="2234"/>
            <a:chExt cx="2016" cy="1372"/>
          </a:xfrm>
        </p:grpSpPr>
        <p:sp>
          <p:nvSpPr>
            <p:cNvPr id="119823" name="Freeform 22"/>
            <p:cNvSpPr>
              <a:spLocks/>
            </p:cNvSpPr>
            <p:nvPr/>
          </p:nvSpPr>
          <p:spPr bwMode="auto">
            <a:xfrm>
              <a:off x="1728" y="2234"/>
              <a:ext cx="1008" cy="1372"/>
            </a:xfrm>
            <a:custGeom>
              <a:avLst/>
              <a:gdLst>
                <a:gd name="T0" fmla="*/ 0 w 1008"/>
                <a:gd name="T1" fmla="*/ 448 h 1372"/>
                <a:gd name="T2" fmla="*/ 504 w 1008"/>
                <a:gd name="T3" fmla="*/ 154 h 1372"/>
                <a:gd name="T4" fmla="*/ 1008 w 1008"/>
                <a:gd name="T5" fmla="*/ 1372 h 1372"/>
                <a:gd name="T6" fmla="*/ 0 60000 65536"/>
                <a:gd name="T7" fmla="*/ 0 60000 65536"/>
                <a:gd name="T8" fmla="*/ 0 60000 65536"/>
                <a:gd name="T9" fmla="*/ 0 w 1008"/>
                <a:gd name="T10" fmla="*/ 0 h 1372"/>
                <a:gd name="T11" fmla="*/ 1008 w 1008"/>
                <a:gd name="T12" fmla="*/ 1372 h 13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372">
                  <a:moveTo>
                    <a:pt x="0" y="448"/>
                  </a:moveTo>
                  <a:cubicBezTo>
                    <a:pt x="168" y="224"/>
                    <a:pt x="336" y="0"/>
                    <a:pt x="504" y="154"/>
                  </a:cubicBezTo>
                  <a:cubicBezTo>
                    <a:pt x="672" y="308"/>
                    <a:pt x="840" y="840"/>
                    <a:pt x="1008" y="1372"/>
                  </a:cubicBezTo>
                </a:path>
              </a:pathLst>
            </a:custGeom>
            <a:noFill/>
            <a:ln w="38100">
              <a:solidFill>
                <a:srgbClr val="0066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9824" name="Freeform 23"/>
            <p:cNvSpPr>
              <a:spLocks/>
            </p:cNvSpPr>
            <p:nvPr/>
          </p:nvSpPr>
          <p:spPr bwMode="auto">
            <a:xfrm>
              <a:off x="2736" y="2646"/>
              <a:ext cx="1008" cy="960"/>
            </a:xfrm>
            <a:custGeom>
              <a:avLst/>
              <a:gdLst>
                <a:gd name="T0" fmla="*/ 0 w 1008"/>
                <a:gd name="T1" fmla="*/ 960 h 960"/>
                <a:gd name="T2" fmla="*/ 504 w 1008"/>
                <a:gd name="T3" fmla="*/ 42 h 960"/>
                <a:gd name="T4" fmla="*/ 1008 w 1008"/>
                <a:gd name="T5" fmla="*/ 708 h 960"/>
                <a:gd name="T6" fmla="*/ 0 60000 65536"/>
                <a:gd name="T7" fmla="*/ 0 60000 65536"/>
                <a:gd name="T8" fmla="*/ 0 60000 65536"/>
                <a:gd name="T9" fmla="*/ 0 w 1008"/>
                <a:gd name="T10" fmla="*/ 0 h 960"/>
                <a:gd name="T11" fmla="*/ 1008 w 1008"/>
                <a:gd name="T12" fmla="*/ 960 h 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960">
                  <a:moveTo>
                    <a:pt x="0" y="960"/>
                  </a:moveTo>
                  <a:cubicBezTo>
                    <a:pt x="168" y="522"/>
                    <a:pt x="336" y="84"/>
                    <a:pt x="504" y="42"/>
                  </a:cubicBezTo>
                  <a:cubicBezTo>
                    <a:pt x="672" y="0"/>
                    <a:pt x="840" y="354"/>
                    <a:pt x="1008" y="708"/>
                  </a:cubicBezTo>
                </a:path>
              </a:pathLst>
            </a:custGeom>
            <a:noFill/>
            <a:ln w="38100">
              <a:solidFill>
                <a:srgbClr val="0066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320536" name="Rectangle 24"/>
          <p:cNvSpPr>
            <a:spLocks noChangeArrowheads="1"/>
          </p:cNvSpPr>
          <p:nvPr/>
        </p:nvSpPr>
        <p:spPr bwMode="auto">
          <a:xfrm>
            <a:off x="4381500" y="3543300"/>
            <a:ext cx="3349625" cy="26003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  <a:alpha val="78999"/>
                </a:schemeClr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119816" name="Object 28"/>
          <p:cNvGraphicFramePr>
            <a:graphicFrameLocks noChangeAspect="1"/>
          </p:cNvGraphicFramePr>
          <p:nvPr/>
        </p:nvGraphicFramePr>
        <p:xfrm>
          <a:off x="2127250" y="1935163"/>
          <a:ext cx="4910138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1" name="Equation" r:id="rId3" imgW="1714500" imgH="393700" progId="Equation.DSMT4">
                  <p:embed/>
                </p:oleObj>
              </mc:Choice>
              <mc:Fallback>
                <p:oleObj name="Equation" r:id="rId3" imgW="1714500" imgH="3937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1935163"/>
                        <a:ext cx="4910138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7" name="Line 29"/>
          <p:cNvSpPr>
            <a:spLocks noChangeShapeType="1"/>
          </p:cNvSpPr>
          <p:nvPr/>
        </p:nvSpPr>
        <p:spPr bwMode="auto">
          <a:xfrm flipV="1">
            <a:off x="1916113" y="5021263"/>
            <a:ext cx="0" cy="1146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9818" name="Line 30"/>
          <p:cNvSpPr>
            <a:spLocks noChangeShapeType="1"/>
          </p:cNvSpPr>
          <p:nvPr/>
        </p:nvSpPr>
        <p:spPr bwMode="auto">
          <a:xfrm flipV="1">
            <a:off x="1498600" y="5440363"/>
            <a:ext cx="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9819" name="Line 31"/>
          <p:cNvSpPr>
            <a:spLocks noChangeShapeType="1"/>
          </p:cNvSpPr>
          <p:nvPr/>
        </p:nvSpPr>
        <p:spPr bwMode="auto">
          <a:xfrm flipV="1">
            <a:off x="2346325" y="4635500"/>
            <a:ext cx="0" cy="1554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0544" name="Freeform 32" descr="30%"/>
          <p:cNvSpPr>
            <a:spLocks/>
          </p:cNvSpPr>
          <p:nvPr/>
        </p:nvSpPr>
        <p:spPr bwMode="auto">
          <a:xfrm>
            <a:off x="1144588" y="4316413"/>
            <a:ext cx="1598612" cy="1862137"/>
          </a:xfrm>
          <a:custGeom>
            <a:avLst/>
            <a:gdLst>
              <a:gd name="T0" fmla="*/ 0 w 1007"/>
              <a:gd name="T1" fmla="*/ 2147483646 h 1173"/>
              <a:gd name="T2" fmla="*/ 2147483646 w 1007"/>
              <a:gd name="T3" fmla="*/ 2147483646 h 1173"/>
              <a:gd name="T4" fmla="*/ 2147483646 w 1007"/>
              <a:gd name="T5" fmla="*/ 2147483646 h 1173"/>
              <a:gd name="T6" fmla="*/ 2147483646 w 1007"/>
              <a:gd name="T7" fmla="*/ 2147483646 h 1173"/>
              <a:gd name="T8" fmla="*/ 2147483646 w 1007"/>
              <a:gd name="T9" fmla="*/ 2147483646 h 1173"/>
              <a:gd name="T10" fmla="*/ 2147483646 w 1007"/>
              <a:gd name="T11" fmla="*/ 0 h 1173"/>
              <a:gd name="T12" fmla="*/ 2147483646 w 1007"/>
              <a:gd name="T13" fmla="*/ 2147483646 h 11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07"/>
              <a:gd name="T22" fmla="*/ 0 h 1173"/>
              <a:gd name="T23" fmla="*/ 1007 w 1007"/>
              <a:gd name="T24" fmla="*/ 1173 h 11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07" h="1173">
                <a:moveTo>
                  <a:pt x="0" y="1173"/>
                </a:moveTo>
                <a:lnTo>
                  <a:pt x="14" y="923"/>
                </a:lnTo>
                <a:lnTo>
                  <a:pt x="229" y="708"/>
                </a:lnTo>
                <a:lnTo>
                  <a:pt x="486" y="458"/>
                </a:lnTo>
                <a:lnTo>
                  <a:pt x="778" y="188"/>
                </a:lnTo>
                <a:lnTo>
                  <a:pt x="1007" y="0"/>
                </a:lnTo>
                <a:lnTo>
                  <a:pt x="1007" y="1173"/>
                </a:lnTo>
              </a:path>
            </a:pathLst>
          </a:custGeom>
          <a:pattFill prst="pct30">
            <a:fgClr>
              <a:schemeClr val="bg2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9821" name="Freeform 34"/>
          <p:cNvSpPr>
            <a:spLocks/>
          </p:cNvSpPr>
          <p:nvPr/>
        </p:nvSpPr>
        <p:spPr bwMode="auto">
          <a:xfrm>
            <a:off x="2743200" y="3800475"/>
            <a:ext cx="804863" cy="506413"/>
          </a:xfrm>
          <a:custGeom>
            <a:avLst/>
            <a:gdLst>
              <a:gd name="T0" fmla="*/ 0 w 507"/>
              <a:gd name="T1" fmla="*/ 2147483646 h 319"/>
              <a:gd name="T2" fmla="*/ 2147483646 w 507"/>
              <a:gd name="T3" fmla="*/ 2147483646 h 319"/>
              <a:gd name="T4" fmla="*/ 2147483646 w 507"/>
              <a:gd name="T5" fmla="*/ 0 h 319"/>
              <a:gd name="T6" fmla="*/ 0 60000 65536"/>
              <a:gd name="T7" fmla="*/ 0 60000 65536"/>
              <a:gd name="T8" fmla="*/ 0 60000 65536"/>
              <a:gd name="T9" fmla="*/ 0 w 507"/>
              <a:gd name="T10" fmla="*/ 0 h 319"/>
              <a:gd name="T11" fmla="*/ 507 w 507"/>
              <a:gd name="T12" fmla="*/ 319 h 3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7" h="319">
                <a:moveTo>
                  <a:pt x="0" y="319"/>
                </a:moveTo>
                <a:cubicBezTo>
                  <a:pt x="86" y="262"/>
                  <a:pt x="172" y="206"/>
                  <a:pt x="257" y="153"/>
                </a:cubicBezTo>
                <a:cubicBezTo>
                  <a:pt x="342" y="100"/>
                  <a:pt x="424" y="50"/>
                  <a:pt x="507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9822" name="Freeform 35"/>
          <p:cNvSpPr>
            <a:spLocks/>
          </p:cNvSpPr>
          <p:nvPr/>
        </p:nvSpPr>
        <p:spPr bwMode="auto">
          <a:xfrm>
            <a:off x="3548063" y="3605213"/>
            <a:ext cx="803275" cy="2101850"/>
          </a:xfrm>
          <a:custGeom>
            <a:avLst/>
            <a:gdLst>
              <a:gd name="T0" fmla="*/ 0 w 506"/>
              <a:gd name="T1" fmla="*/ 2147483646 h 1324"/>
              <a:gd name="T2" fmla="*/ 2147483646 w 506"/>
              <a:gd name="T3" fmla="*/ 2147483646 h 1324"/>
              <a:gd name="T4" fmla="*/ 2147483646 w 506"/>
              <a:gd name="T5" fmla="*/ 2147483646 h 1324"/>
              <a:gd name="T6" fmla="*/ 0 60000 65536"/>
              <a:gd name="T7" fmla="*/ 0 60000 65536"/>
              <a:gd name="T8" fmla="*/ 0 60000 65536"/>
              <a:gd name="T9" fmla="*/ 0 w 506"/>
              <a:gd name="T10" fmla="*/ 0 h 1324"/>
              <a:gd name="T11" fmla="*/ 506 w 506"/>
              <a:gd name="T12" fmla="*/ 1324 h 13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6" h="1324">
                <a:moveTo>
                  <a:pt x="0" y="123"/>
                </a:moveTo>
                <a:cubicBezTo>
                  <a:pt x="82" y="61"/>
                  <a:pt x="165" y="0"/>
                  <a:pt x="249" y="200"/>
                </a:cubicBezTo>
                <a:cubicBezTo>
                  <a:pt x="333" y="400"/>
                  <a:pt x="419" y="862"/>
                  <a:pt x="506" y="1324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4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9D72977-0281-45C0-8851-05E3B0DD33F2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208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C2D8399-0F17-4CB3-A591-451E114F6A26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108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20836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id-ID" altLang="en-US" smtClean="0"/>
          </a:p>
        </p:txBody>
      </p:sp>
      <p:grpSp>
        <p:nvGrpSpPr>
          <p:cNvPr id="120837" name="Group 4"/>
          <p:cNvGrpSpPr>
            <a:grpSpLocks/>
          </p:cNvGrpSpPr>
          <p:nvPr/>
        </p:nvGrpSpPr>
        <p:grpSpPr bwMode="auto">
          <a:xfrm>
            <a:off x="1303338" y="2913063"/>
            <a:ext cx="6705600" cy="3429000"/>
            <a:chOff x="720" y="1728"/>
            <a:chExt cx="4224" cy="2160"/>
          </a:xfrm>
        </p:grpSpPr>
        <p:grpSp>
          <p:nvGrpSpPr>
            <p:cNvPr id="120847" name="Group 5"/>
            <p:cNvGrpSpPr>
              <a:grpSpLocks/>
            </p:cNvGrpSpPr>
            <p:nvPr/>
          </p:nvGrpSpPr>
          <p:grpSpPr bwMode="auto">
            <a:xfrm>
              <a:off x="720" y="1728"/>
              <a:ext cx="4224" cy="2160"/>
              <a:chOff x="720" y="1728"/>
              <a:chExt cx="4224" cy="2160"/>
            </a:xfrm>
          </p:grpSpPr>
          <p:sp>
            <p:nvSpPr>
              <p:cNvPr id="120860" name="Line 6"/>
              <p:cNvSpPr>
                <a:spLocks noChangeShapeType="1"/>
              </p:cNvSpPr>
              <p:nvPr/>
            </p:nvSpPr>
            <p:spPr bwMode="auto">
              <a:xfrm flipV="1">
                <a:off x="720" y="1728"/>
                <a:ext cx="0" cy="2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0861" name="Line 7"/>
              <p:cNvSpPr>
                <a:spLocks noChangeShapeType="1"/>
              </p:cNvSpPr>
              <p:nvPr/>
            </p:nvSpPr>
            <p:spPr bwMode="auto">
              <a:xfrm>
                <a:off x="720" y="3888"/>
                <a:ext cx="42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20848" name="Freeform 8"/>
            <p:cNvSpPr>
              <a:spLocks/>
            </p:cNvSpPr>
            <p:nvPr/>
          </p:nvSpPr>
          <p:spPr bwMode="auto">
            <a:xfrm>
              <a:off x="720" y="2176"/>
              <a:ext cx="4080" cy="1616"/>
            </a:xfrm>
            <a:custGeom>
              <a:avLst/>
              <a:gdLst>
                <a:gd name="T0" fmla="*/ 0 w 4080"/>
                <a:gd name="T1" fmla="*/ 1472 h 1616"/>
                <a:gd name="T2" fmla="*/ 480 w 4080"/>
                <a:gd name="T3" fmla="*/ 992 h 1616"/>
                <a:gd name="T4" fmla="*/ 1104 w 4080"/>
                <a:gd name="T5" fmla="*/ 464 h 1616"/>
                <a:gd name="T6" fmla="*/ 1728 w 4080"/>
                <a:gd name="T7" fmla="*/ 224 h 1616"/>
                <a:gd name="T8" fmla="*/ 1968 w 4080"/>
                <a:gd name="T9" fmla="*/ 1376 h 1616"/>
                <a:gd name="T10" fmla="*/ 2256 w 4080"/>
                <a:gd name="T11" fmla="*/ 1040 h 1616"/>
                <a:gd name="T12" fmla="*/ 2400 w 4080"/>
                <a:gd name="T13" fmla="*/ 80 h 1616"/>
                <a:gd name="T14" fmla="*/ 2544 w 4080"/>
                <a:gd name="T15" fmla="*/ 560 h 1616"/>
                <a:gd name="T16" fmla="*/ 2784 w 4080"/>
                <a:gd name="T17" fmla="*/ 1040 h 1616"/>
                <a:gd name="T18" fmla="*/ 3744 w 4080"/>
                <a:gd name="T19" fmla="*/ 1520 h 1616"/>
                <a:gd name="T20" fmla="*/ 4080 w 4080"/>
                <a:gd name="T21" fmla="*/ 1616 h 16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80"/>
                <a:gd name="T34" fmla="*/ 0 h 1616"/>
                <a:gd name="T35" fmla="*/ 4080 w 4080"/>
                <a:gd name="T36" fmla="*/ 1616 h 16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80" h="1616">
                  <a:moveTo>
                    <a:pt x="0" y="1472"/>
                  </a:moveTo>
                  <a:cubicBezTo>
                    <a:pt x="148" y="1316"/>
                    <a:pt x="296" y="1160"/>
                    <a:pt x="480" y="992"/>
                  </a:cubicBezTo>
                  <a:cubicBezTo>
                    <a:pt x="664" y="824"/>
                    <a:pt x="896" y="592"/>
                    <a:pt x="1104" y="464"/>
                  </a:cubicBezTo>
                  <a:cubicBezTo>
                    <a:pt x="1312" y="336"/>
                    <a:pt x="1584" y="72"/>
                    <a:pt x="1728" y="224"/>
                  </a:cubicBezTo>
                  <a:cubicBezTo>
                    <a:pt x="1872" y="376"/>
                    <a:pt x="1880" y="1240"/>
                    <a:pt x="1968" y="1376"/>
                  </a:cubicBezTo>
                  <a:cubicBezTo>
                    <a:pt x="2056" y="1512"/>
                    <a:pt x="2184" y="1256"/>
                    <a:pt x="2256" y="1040"/>
                  </a:cubicBezTo>
                  <a:cubicBezTo>
                    <a:pt x="2328" y="824"/>
                    <a:pt x="2352" y="160"/>
                    <a:pt x="2400" y="80"/>
                  </a:cubicBezTo>
                  <a:cubicBezTo>
                    <a:pt x="2448" y="0"/>
                    <a:pt x="2480" y="400"/>
                    <a:pt x="2544" y="560"/>
                  </a:cubicBezTo>
                  <a:cubicBezTo>
                    <a:pt x="2608" y="720"/>
                    <a:pt x="2584" y="880"/>
                    <a:pt x="2784" y="1040"/>
                  </a:cubicBezTo>
                  <a:cubicBezTo>
                    <a:pt x="2984" y="1200"/>
                    <a:pt x="3528" y="1424"/>
                    <a:pt x="3744" y="1520"/>
                  </a:cubicBezTo>
                  <a:cubicBezTo>
                    <a:pt x="3960" y="1616"/>
                    <a:pt x="4020" y="1616"/>
                    <a:pt x="4080" y="161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0849" name="Line 9"/>
            <p:cNvSpPr>
              <a:spLocks noChangeShapeType="1"/>
            </p:cNvSpPr>
            <p:nvPr/>
          </p:nvSpPr>
          <p:spPr bwMode="auto">
            <a:xfrm>
              <a:off x="2736" y="360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0850" name="Line 10"/>
            <p:cNvSpPr>
              <a:spLocks noChangeShapeType="1"/>
            </p:cNvSpPr>
            <p:nvPr/>
          </p:nvSpPr>
          <p:spPr bwMode="auto">
            <a:xfrm flipV="1">
              <a:off x="1728" y="268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0851" name="Line 11"/>
            <p:cNvSpPr>
              <a:spLocks noChangeShapeType="1"/>
            </p:cNvSpPr>
            <p:nvPr/>
          </p:nvSpPr>
          <p:spPr bwMode="auto">
            <a:xfrm flipV="1">
              <a:off x="3744" y="3360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0852" name="Line 12"/>
            <p:cNvSpPr>
              <a:spLocks noChangeShapeType="1"/>
            </p:cNvSpPr>
            <p:nvPr/>
          </p:nvSpPr>
          <p:spPr bwMode="auto">
            <a:xfrm flipV="1">
              <a:off x="4752" y="379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0853" name="Line 13"/>
            <p:cNvSpPr>
              <a:spLocks noChangeShapeType="1"/>
            </p:cNvSpPr>
            <p:nvPr/>
          </p:nvSpPr>
          <p:spPr bwMode="auto">
            <a:xfrm flipV="1">
              <a:off x="720" y="364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0854" name="Line 14"/>
            <p:cNvSpPr>
              <a:spLocks noChangeShapeType="1"/>
            </p:cNvSpPr>
            <p:nvPr/>
          </p:nvSpPr>
          <p:spPr bwMode="auto">
            <a:xfrm flipV="1">
              <a:off x="2232" y="240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0855" name="Line 15"/>
            <p:cNvSpPr>
              <a:spLocks noChangeShapeType="1"/>
            </p:cNvSpPr>
            <p:nvPr/>
          </p:nvSpPr>
          <p:spPr bwMode="auto">
            <a:xfrm flipV="1">
              <a:off x="3240" y="268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0856" name="Line 16"/>
            <p:cNvSpPr>
              <a:spLocks noChangeShapeType="1"/>
            </p:cNvSpPr>
            <p:nvPr/>
          </p:nvSpPr>
          <p:spPr bwMode="auto">
            <a:xfrm flipV="1">
              <a:off x="1980" y="2550"/>
              <a:ext cx="0" cy="1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0857" name="Line 17"/>
            <p:cNvSpPr>
              <a:spLocks noChangeShapeType="1"/>
            </p:cNvSpPr>
            <p:nvPr/>
          </p:nvSpPr>
          <p:spPr bwMode="auto">
            <a:xfrm flipV="1">
              <a:off x="2484" y="2454"/>
              <a:ext cx="0" cy="14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0858" name="Line 18"/>
            <p:cNvSpPr>
              <a:spLocks noChangeShapeType="1"/>
            </p:cNvSpPr>
            <p:nvPr/>
          </p:nvSpPr>
          <p:spPr bwMode="auto">
            <a:xfrm flipV="1">
              <a:off x="2988" y="3264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0859" name="Line 19"/>
            <p:cNvSpPr>
              <a:spLocks noChangeShapeType="1"/>
            </p:cNvSpPr>
            <p:nvPr/>
          </p:nvSpPr>
          <p:spPr bwMode="auto">
            <a:xfrm flipV="1">
              <a:off x="3492" y="3216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20838" name="Line 24"/>
          <p:cNvSpPr>
            <a:spLocks noChangeShapeType="1"/>
          </p:cNvSpPr>
          <p:nvPr/>
        </p:nvSpPr>
        <p:spPr bwMode="auto">
          <a:xfrm flipV="1">
            <a:off x="2068513" y="5173663"/>
            <a:ext cx="0" cy="1146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0839" name="Line 25"/>
          <p:cNvSpPr>
            <a:spLocks noChangeShapeType="1"/>
          </p:cNvSpPr>
          <p:nvPr/>
        </p:nvSpPr>
        <p:spPr bwMode="auto">
          <a:xfrm flipV="1">
            <a:off x="1651000" y="5592763"/>
            <a:ext cx="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0840" name="Line 26"/>
          <p:cNvSpPr>
            <a:spLocks noChangeShapeType="1"/>
          </p:cNvSpPr>
          <p:nvPr/>
        </p:nvSpPr>
        <p:spPr bwMode="auto">
          <a:xfrm flipV="1">
            <a:off x="2498725" y="4787900"/>
            <a:ext cx="0" cy="1554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2587" name="Freeform 27" descr="30%"/>
          <p:cNvSpPr>
            <a:spLocks/>
          </p:cNvSpPr>
          <p:nvPr/>
        </p:nvSpPr>
        <p:spPr bwMode="auto">
          <a:xfrm>
            <a:off x="1296988" y="4468813"/>
            <a:ext cx="1598612" cy="1862137"/>
          </a:xfrm>
          <a:custGeom>
            <a:avLst/>
            <a:gdLst>
              <a:gd name="T0" fmla="*/ 0 w 1007"/>
              <a:gd name="T1" fmla="*/ 2147483646 h 1173"/>
              <a:gd name="T2" fmla="*/ 2147483646 w 1007"/>
              <a:gd name="T3" fmla="*/ 2147483646 h 1173"/>
              <a:gd name="T4" fmla="*/ 2147483646 w 1007"/>
              <a:gd name="T5" fmla="*/ 2147483646 h 1173"/>
              <a:gd name="T6" fmla="*/ 2147483646 w 1007"/>
              <a:gd name="T7" fmla="*/ 2147483646 h 1173"/>
              <a:gd name="T8" fmla="*/ 2147483646 w 1007"/>
              <a:gd name="T9" fmla="*/ 2147483646 h 1173"/>
              <a:gd name="T10" fmla="*/ 2147483646 w 1007"/>
              <a:gd name="T11" fmla="*/ 0 h 1173"/>
              <a:gd name="T12" fmla="*/ 2147483646 w 1007"/>
              <a:gd name="T13" fmla="*/ 2147483646 h 11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07"/>
              <a:gd name="T22" fmla="*/ 0 h 1173"/>
              <a:gd name="T23" fmla="*/ 1007 w 1007"/>
              <a:gd name="T24" fmla="*/ 1173 h 11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07" h="1173">
                <a:moveTo>
                  <a:pt x="0" y="1173"/>
                </a:moveTo>
                <a:lnTo>
                  <a:pt x="14" y="923"/>
                </a:lnTo>
                <a:lnTo>
                  <a:pt x="229" y="708"/>
                </a:lnTo>
                <a:lnTo>
                  <a:pt x="486" y="458"/>
                </a:lnTo>
                <a:lnTo>
                  <a:pt x="778" y="188"/>
                </a:lnTo>
                <a:lnTo>
                  <a:pt x="1007" y="0"/>
                </a:lnTo>
                <a:lnTo>
                  <a:pt x="1007" y="1173"/>
                </a:lnTo>
              </a:path>
            </a:pathLst>
          </a:custGeom>
          <a:pattFill prst="pct30">
            <a:fgClr>
              <a:schemeClr val="bg2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0842" name="Freeform 28"/>
          <p:cNvSpPr>
            <a:spLocks/>
          </p:cNvSpPr>
          <p:nvPr/>
        </p:nvSpPr>
        <p:spPr bwMode="auto">
          <a:xfrm>
            <a:off x="2895600" y="3952875"/>
            <a:ext cx="804863" cy="506413"/>
          </a:xfrm>
          <a:custGeom>
            <a:avLst/>
            <a:gdLst>
              <a:gd name="T0" fmla="*/ 0 w 507"/>
              <a:gd name="T1" fmla="*/ 2147483646 h 319"/>
              <a:gd name="T2" fmla="*/ 2147483646 w 507"/>
              <a:gd name="T3" fmla="*/ 2147483646 h 319"/>
              <a:gd name="T4" fmla="*/ 2147483646 w 507"/>
              <a:gd name="T5" fmla="*/ 0 h 319"/>
              <a:gd name="T6" fmla="*/ 0 60000 65536"/>
              <a:gd name="T7" fmla="*/ 0 60000 65536"/>
              <a:gd name="T8" fmla="*/ 0 60000 65536"/>
              <a:gd name="T9" fmla="*/ 0 w 507"/>
              <a:gd name="T10" fmla="*/ 0 h 319"/>
              <a:gd name="T11" fmla="*/ 507 w 507"/>
              <a:gd name="T12" fmla="*/ 319 h 3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7" h="319">
                <a:moveTo>
                  <a:pt x="0" y="319"/>
                </a:moveTo>
                <a:cubicBezTo>
                  <a:pt x="86" y="262"/>
                  <a:pt x="172" y="206"/>
                  <a:pt x="257" y="153"/>
                </a:cubicBezTo>
                <a:cubicBezTo>
                  <a:pt x="342" y="100"/>
                  <a:pt x="424" y="50"/>
                  <a:pt x="507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0843" name="Freeform 29"/>
          <p:cNvSpPr>
            <a:spLocks/>
          </p:cNvSpPr>
          <p:nvPr/>
        </p:nvSpPr>
        <p:spPr bwMode="auto">
          <a:xfrm>
            <a:off x="3700463" y="3757613"/>
            <a:ext cx="803275" cy="2101850"/>
          </a:xfrm>
          <a:custGeom>
            <a:avLst/>
            <a:gdLst>
              <a:gd name="T0" fmla="*/ 0 w 506"/>
              <a:gd name="T1" fmla="*/ 2147483646 h 1324"/>
              <a:gd name="T2" fmla="*/ 2147483646 w 506"/>
              <a:gd name="T3" fmla="*/ 2147483646 h 1324"/>
              <a:gd name="T4" fmla="*/ 2147483646 w 506"/>
              <a:gd name="T5" fmla="*/ 2147483646 h 1324"/>
              <a:gd name="T6" fmla="*/ 0 60000 65536"/>
              <a:gd name="T7" fmla="*/ 0 60000 65536"/>
              <a:gd name="T8" fmla="*/ 0 60000 65536"/>
              <a:gd name="T9" fmla="*/ 0 w 506"/>
              <a:gd name="T10" fmla="*/ 0 h 1324"/>
              <a:gd name="T11" fmla="*/ 506 w 506"/>
              <a:gd name="T12" fmla="*/ 1324 h 13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6" h="1324">
                <a:moveTo>
                  <a:pt x="0" y="123"/>
                </a:moveTo>
                <a:cubicBezTo>
                  <a:pt x="82" y="61"/>
                  <a:pt x="165" y="0"/>
                  <a:pt x="249" y="200"/>
                </a:cubicBezTo>
                <a:cubicBezTo>
                  <a:pt x="333" y="400"/>
                  <a:pt x="419" y="862"/>
                  <a:pt x="506" y="1324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2583" name="Rectangle 23"/>
          <p:cNvSpPr>
            <a:spLocks noChangeArrowheads="1"/>
          </p:cNvSpPr>
          <p:nvPr/>
        </p:nvSpPr>
        <p:spPr bwMode="auto">
          <a:xfrm>
            <a:off x="3730625" y="3695700"/>
            <a:ext cx="4152900" cy="26003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  <a:alpha val="78999"/>
                </a:schemeClr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322590" name="Object 30"/>
          <p:cNvGraphicFramePr>
            <a:graphicFrameLocks noChangeAspect="1"/>
          </p:cNvGraphicFramePr>
          <p:nvPr/>
        </p:nvGraphicFramePr>
        <p:xfrm>
          <a:off x="2873375" y="2847975"/>
          <a:ext cx="196215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3" name="Equation" r:id="rId3" imgW="1256755" imgH="393529" progId="Equation.DSMT4">
                  <p:embed/>
                </p:oleObj>
              </mc:Choice>
              <mc:Fallback>
                <p:oleObj name="Equation" r:id="rId3" imgW="1256755" imgH="393529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75" y="2847975"/>
                        <a:ext cx="196215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91" name="Line 31"/>
          <p:cNvSpPr>
            <a:spLocks noChangeShapeType="1"/>
          </p:cNvSpPr>
          <p:nvPr/>
        </p:nvSpPr>
        <p:spPr bwMode="auto">
          <a:xfrm flipV="1">
            <a:off x="3351213" y="3448050"/>
            <a:ext cx="87312" cy="1233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22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22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2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2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87" grpId="0" animBg="1"/>
      <p:bldP spid="322591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EEF3FA4-0298-4BE2-9612-15C619A1F032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218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C9538EE-69A9-439B-AE9C-C8C99691E496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109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21860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id-ID" altLang="en-US" smtClean="0"/>
          </a:p>
        </p:txBody>
      </p:sp>
      <p:grpSp>
        <p:nvGrpSpPr>
          <p:cNvPr id="121861" name="Group 4"/>
          <p:cNvGrpSpPr>
            <a:grpSpLocks/>
          </p:cNvGrpSpPr>
          <p:nvPr/>
        </p:nvGrpSpPr>
        <p:grpSpPr bwMode="auto">
          <a:xfrm>
            <a:off x="1223963" y="2844800"/>
            <a:ext cx="6705600" cy="3429000"/>
            <a:chOff x="720" y="1728"/>
            <a:chExt cx="4224" cy="2160"/>
          </a:xfrm>
        </p:grpSpPr>
        <p:grpSp>
          <p:nvGrpSpPr>
            <p:cNvPr id="121871" name="Group 5"/>
            <p:cNvGrpSpPr>
              <a:grpSpLocks/>
            </p:cNvGrpSpPr>
            <p:nvPr/>
          </p:nvGrpSpPr>
          <p:grpSpPr bwMode="auto">
            <a:xfrm>
              <a:off x="720" y="1728"/>
              <a:ext cx="4224" cy="2160"/>
              <a:chOff x="720" y="1728"/>
              <a:chExt cx="4224" cy="2160"/>
            </a:xfrm>
          </p:grpSpPr>
          <p:sp>
            <p:nvSpPr>
              <p:cNvPr id="121884" name="Line 6"/>
              <p:cNvSpPr>
                <a:spLocks noChangeShapeType="1"/>
              </p:cNvSpPr>
              <p:nvPr/>
            </p:nvSpPr>
            <p:spPr bwMode="auto">
              <a:xfrm flipV="1">
                <a:off x="720" y="1728"/>
                <a:ext cx="0" cy="2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1885" name="Line 7"/>
              <p:cNvSpPr>
                <a:spLocks noChangeShapeType="1"/>
              </p:cNvSpPr>
              <p:nvPr/>
            </p:nvSpPr>
            <p:spPr bwMode="auto">
              <a:xfrm>
                <a:off x="720" y="3888"/>
                <a:ext cx="42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21872" name="Freeform 8"/>
            <p:cNvSpPr>
              <a:spLocks/>
            </p:cNvSpPr>
            <p:nvPr/>
          </p:nvSpPr>
          <p:spPr bwMode="auto">
            <a:xfrm>
              <a:off x="720" y="2176"/>
              <a:ext cx="4080" cy="1616"/>
            </a:xfrm>
            <a:custGeom>
              <a:avLst/>
              <a:gdLst>
                <a:gd name="T0" fmla="*/ 0 w 4080"/>
                <a:gd name="T1" fmla="*/ 1472 h 1616"/>
                <a:gd name="T2" fmla="*/ 480 w 4080"/>
                <a:gd name="T3" fmla="*/ 992 h 1616"/>
                <a:gd name="T4" fmla="*/ 1104 w 4080"/>
                <a:gd name="T5" fmla="*/ 464 h 1616"/>
                <a:gd name="T6" fmla="*/ 1728 w 4080"/>
                <a:gd name="T7" fmla="*/ 224 h 1616"/>
                <a:gd name="T8" fmla="*/ 1968 w 4080"/>
                <a:gd name="T9" fmla="*/ 1376 h 1616"/>
                <a:gd name="T10" fmla="*/ 2256 w 4080"/>
                <a:gd name="T11" fmla="*/ 1040 h 1616"/>
                <a:gd name="T12" fmla="*/ 2400 w 4080"/>
                <a:gd name="T13" fmla="*/ 80 h 1616"/>
                <a:gd name="T14" fmla="*/ 2544 w 4080"/>
                <a:gd name="T15" fmla="*/ 560 h 1616"/>
                <a:gd name="T16" fmla="*/ 2784 w 4080"/>
                <a:gd name="T17" fmla="*/ 1040 h 1616"/>
                <a:gd name="T18" fmla="*/ 3744 w 4080"/>
                <a:gd name="T19" fmla="*/ 1520 h 1616"/>
                <a:gd name="T20" fmla="*/ 4080 w 4080"/>
                <a:gd name="T21" fmla="*/ 1616 h 16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80"/>
                <a:gd name="T34" fmla="*/ 0 h 1616"/>
                <a:gd name="T35" fmla="*/ 4080 w 4080"/>
                <a:gd name="T36" fmla="*/ 1616 h 16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80" h="1616">
                  <a:moveTo>
                    <a:pt x="0" y="1472"/>
                  </a:moveTo>
                  <a:cubicBezTo>
                    <a:pt x="148" y="1316"/>
                    <a:pt x="296" y="1160"/>
                    <a:pt x="480" y="992"/>
                  </a:cubicBezTo>
                  <a:cubicBezTo>
                    <a:pt x="664" y="824"/>
                    <a:pt x="896" y="592"/>
                    <a:pt x="1104" y="464"/>
                  </a:cubicBezTo>
                  <a:cubicBezTo>
                    <a:pt x="1312" y="336"/>
                    <a:pt x="1584" y="72"/>
                    <a:pt x="1728" y="224"/>
                  </a:cubicBezTo>
                  <a:cubicBezTo>
                    <a:pt x="1872" y="376"/>
                    <a:pt x="1880" y="1240"/>
                    <a:pt x="1968" y="1376"/>
                  </a:cubicBezTo>
                  <a:cubicBezTo>
                    <a:pt x="2056" y="1512"/>
                    <a:pt x="2184" y="1256"/>
                    <a:pt x="2256" y="1040"/>
                  </a:cubicBezTo>
                  <a:cubicBezTo>
                    <a:pt x="2328" y="824"/>
                    <a:pt x="2352" y="160"/>
                    <a:pt x="2400" y="80"/>
                  </a:cubicBezTo>
                  <a:cubicBezTo>
                    <a:pt x="2448" y="0"/>
                    <a:pt x="2480" y="400"/>
                    <a:pt x="2544" y="560"/>
                  </a:cubicBezTo>
                  <a:cubicBezTo>
                    <a:pt x="2608" y="720"/>
                    <a:pt x="2584" y="880"/>
                    <a:pt x="2784" y="1040"/>
                  </a:cubicBezTo>
                  <a:cubicBezTo>
                    <a:pt x="2984" y="1200"/>
                    <a:pt x="3528" y="1424"/>
                    <a:pt x="3744" y="1520"/>
                  </a:cubicBezTo>
                  <a:cubicBezTo>
                    <a:pt x="3960" y="1616"/>
                    <a:pt x="4020" y="1616"/>
                    <a:pt x="4080" y="161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1873" name="Line 9"/>
            <p:cNvSpPr>
              <a:spLocks noChangeShapeType="1"/>
            </p:cNvSpPr>
            <p:nvPr/>
          </p:nvSpPr>
          <p:spPr bwMode="auto">
            <a:xfrm>
              <a:off x="2736" y="360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1874" name="Line 10"/>
            <p:cNvSpPr>
              <a:spLocks noChangeShapeType="1"/>
            </p:cNvSpPr>
            <p:nvPr/>
          </p:nvSpPr>
          <p:spPr bwMode="auto">
            <a:xfrm flipV="1">
              <a:off x="1728" y="268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1875" name="Line 11"/>
            <p:cNvSpPr>
              <a:spLocks noChangeShapeType="1"/>
            </p:cNvSpPr>
            <p:nvPr/>
          </p:nvSpPr>
          <p:spPr bwMode="auto">
            <a:xfrm flipV="1">
              <a:off x="3744" y="3360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1876" name="Line 12"/>
            <p:cNvSpPr>
              <a:spLocks noChangeShapeType="1"/>
            </p:cNvSpPr>
            <p:nvPr/>
          </p:nvSpPr>
          <p:spPr bwMode="auto">
            <a:xfrm flipV="1">
              <a:off x="4752" y="379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1877" name="Line 13"/>
            <p:cNvSpPr>
              <a:spLocks noChangeShapeType="1"/>
            </p:cNvSpPr>
            <p:nvPr/>
          </p:nvSpPr>
          <p:spPr bwMode="auto">
            <a:xfrm flipV="1">
              <a:off x="720" y="364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1878" name="Line 14"/>
            <p:cNvSpPr>
              <a:spLocks noChangeShapeType="1"/>
            </p:cNvSpPr>
            <p:nvPr/>
          </p:nvSpPr>
          <p:spPr bwMode="auto">
            <a:xfrm flipV="1">
              <a:off x="2232" y="240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1879" name="Line 15"/>
            <p:cNvSpPr>
              <a:spLocks noChangeShapeType="1"/>
            </p:cNvSpPr>
            <p:nvPr/>
          </p:nvSpPr>
          <p:spPr bwMode="auto">
            <a:xfrm flipV="1">
              <a:off x="3240" y="268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1880" name="Line 16"/>
            <p:cNvSpPr>
              <a:spLocks noChangeShapeType="1"/>
            </p:cNvSpPr>
            <p:nvPr/>
          </p:nvSpPr>
          <p:spPr bwMode="auto">
            <a:xfrm flipV="1">
              <a:off x="1980" y="2550"/>
              <a:ext cx="0" cy="1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1881" name="Line 17"/>
            <p:cNvSpPr>
              <a:spLocks noChangeShapeType="1"/>
            </p:cNvSpPr>
            <p:nvPr/>
          </p:nvSpPr>
          <p:spPr bwMode="auto">
            <a:xfrm flipV="1">
              <a:off x="2484" y="2454"/>
              <a:ext cx="0" cy="14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1882" name="Line 18"/>
            <p:cNvSpPr>
              <a:spLocks noChangeShapeType="1"/>
            </p:cNvSpPr>
            <p:nvPr/>
          </p:nvSpPr>
          <p:spPr bwMode="auto">
            <a:xfrm flipV="1">
              <a:off x="2988" y="3264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1883" name="Line 19"/>
            <p:cNvSpPr>
              <a:spLocks noChangeShapeType="1"/>
            </p:cNvSpPr>
            <p:nvPr/>
          </p:nvSpPr>
          <p:spPr bwMode="auto">
            <a:xfrm flipV="1">
              <a:off x="3492" y="3216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21862" name="Line 20"/>
          <p:cNvSpPr>
            <a:spLocks noChangeShapeType="1"/>
          </p:cNvSpPr>
          <p:nvPr/>
        </p:nvSpPr>
        <p:spPr bwMode="auto">
          <a:xfrm flipV="1">
            <a:off x="1989138" y="5105400"/>
            <a:ext cx="0" cy="1146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1863" name="Line 21"/>
          <p:cNvSpPr>
            <a:spLocks noChangeShapeType="1"/>
          </p:cNvSpPr>
          <p:nvPr/>
        </p:nvSpPr>
        <p:spPr bwMode="auto">
          <a:xfrm flipV="1">
            <a:off x="1571625" y="5524500"/>
            <a:ext cx="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1864" name="Line 22"/>
          <p:cNvSpPr>
            <a:spLocks noChangeShapeType="1"/>
          </p:cNvSpPr>
          <p:nvPr/>
        </p:nvSpPr>
        <p:spPr bwMode="auto">
          <a:xfrm flipV="1">
            <a:off x="2419350" y="4719638"/>
            <a:ext cx="0" cy="1554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4631" name="Freeform 23" descr="30%"/>
          <p:cNvSpPr>
            <a:spLocks/>
          </p:cNvSpPr>
          <p:nvPr/>
        </p:nvSpPr>
        <p:spPr bwMode="auto">
          <a:xfrm>
            <a:off x="1217613" y="4400550"/>
            <a:ext cx="1598612" cy="1862138"/>
          </a:xfrm>
          <a:custGeom>
            <a:avLst/>
            <a:gdLst>
              <a:gd name="T0" fmla="*/ 0 w 1007"/>
              <a:gd name="T1" fmla="*/ 2147483646 h 1173"/>
              <a:gd name="T2" fmla="*/ 2147483646 w 1007"/>
              <a:gd name="T3" fmla="*/ 2147483646 h 1173"/>
              <a:gd name="T4" fmla="*/ 2147483646 w 1007"/>
              <a:gd name="T5" fmla="*/ 2147483646 h 1173"/>
              <a:gd name="T6" fmla="*/ 2147483646 w 1007"/>
              <a:gd name="T7" fmla="*/ 2147483646 h 1173"/>
              <a:gd name="T8" fmla="*/ 2147483646 w 1007"/>
              <a:gd name="T9" fmla="*/ 2147483646 h 1173"/>
              <a:gd name="T10" fmla="*/ 2147483646 w 1007"/>
              <a:gd name="T11" fmla="*/ 0 h 1173"/>
              <a:gd name="T12" fmla="*/ 2147483646 w 1007"/>
              <a:gd name="T13" fmla="*/ 2147483646 h 11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07"/>
              <a:gd name="T22" fmla="*/ 0 h 1173"/>
              <a:gd name="T23" fmla="*/ 1007 w 1007"/>
              <a:gd name="T24" fmla="*/ 1173 h 11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07" h="1173">
                <a:moveTo>
                  <a:pt x="0" y="1173"/>
                </a:moveTo>
                <a:lnTo>
                  <a:pt x="14" y="923"/>
                </a:lnTo>
                <a:lnTo>
                  <a:pt x="229" y="708"/>
                </a:lnTo>
                <a:lnTo>
                  <a:pt x="486" y="458"/>
                </a:lnTo>
                <a:lnTo>
                  <a:pt x="778" y="188"/>
                </a:lnTo>
                <a:lnTo>
                  <a:pt x="1007" y="0"/>
                </a:lnTo>
                <a:lnTo>
                  <a:pt x="1007" y="1173"/>
                </a:lnTo>
              </a:path>
            </a:pathLst>
          </a:custGeom>
          <a:pattFill prst="pct30">
            <a:fgClr>
              <a:schemeClr val="bg2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1866" name="Freeform 24"/>
          <p:cNvSpPr>
            <a:spLocks/>
          </p:cNvSpPr>
          <p:nvPr/>
        </p:nvSpPr>
        <p:spPr bwMode="auto">
          <a:xfrm>
            <a:off x="2816225" y="3884613"/>
            <a:ext cx="804863" cy="506412"/>
          </a:xfrm>
          <a:custGeom>
            <a:avLst/>
            <a:gdLst>
              <a:gd name="T0" fmla="*/ 0 w 507"/>
              <a:gd name="T1" fmla="*/ 2147483646 h 319"/>
              <a:gd name="T2" fmla="*/ 2147483646 w 507"/>
              <a:gd name="T3" fmla="*/ 2147483646 h 319"/>
              <a:gd name="T4" fmla="*/ 2147483646 w 507"/>
              <a:gd name="T5" fmla="*/ 0 h 319"/>
              <a:gd name="T6" fmla="*/ 0 60000 65536"/>
              <a:gd name="T7" fmla="*/ 0 60000 65536"/>
              <a:gd name="T8" fmla="*/ 0 60000 65536"/>
              <a:gd name="T9" fmla="*/ 0 w 507"/>
              <a:gd name="T10" fmla="*/ 0 h 319"/>
              <a:gd name="T11" fmla="*/ 507 w 507"/>
              <a:gd name="T12" fmla="*/ 319 h 3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7" h="319">
                <a:moveTo>
                  <a:pt x="0" y="319"/>
                </a:moveTo>
                <a:cubicBezTo>
                  <a:pt x="86" y="262"/>
                  <a:pt x="172" y="206"/>
                  <a:pt x="257" y="153"/>
                </a:cubicBezTo>
                <a:cubicBezTo>
                  <a:pt x="342" y="100"/>
                  <a:pt x="424" y="50"/>
                  <a:pt x="507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1867" name="Freeform 25"/>
          <p:cNvSpPr>
            <a:spLocks/>
          </p:cNvSpPr>
          <p:nvPr/>
        </p:nvSpPr>
        <p:spPr bwMode="auto">
          <a:xfrm>
            <a:off x="3621088" y="3689350"/>
            <a:ext cx="803275" cy="2101850"/>
          </a:xfrm>
          <a:custGeom>
            <a:avLst/>
            <a:gdLst>
              <a:gd name="T0" fmla="*/ 0 w 506"/>
              <a:gd name="T1" fmla="*/ 2147483646 h 1324"/>
              <a:gd name="T2" fmla="*/ 2147483646 w 506"/>
              <a:gd name="T3" fmla="*/ 2147483646 h 1324"/>
              <a:gd name="T4" fmla="*/ 2147483646 w 506"/>
              <a:gd name="T5" fmla="*/ 2147483646 h 1324"/>
              <a:gd name="T6" fmla="*/ 0 60000 65536"/>
              <a:gd name="T7" fmla="*/ 0 60000 65536"/>
              <a:gd name="T8" fmla="*/ 0 60000 65536"/>
              <a:gd name="T9" fmla="*/ 0 w 506"/>
              <a:gd name="T10" fmla="*/ 0 h 1324"/>
              <a:gd name="T11" fmla="*/ 506 w 506"/>
              <a:gd name="T12" fmla="*/ 1324 h 13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6" h="1324">
                <a:moveTo>
                  <a:pt x="0" y="123"/>
                </a:moveTo>
                <a:cubicBezTo>
                  <a:pt x="82" y="61"/>
                  <a:pt x="165" y="0"/>
                  <a:pt x="249" y="200"/>
                </a:cubicBezTo>
                <a:cubicBezTo>
                  <a:pt x="333" y="400"/>
                  <a:pt x="419" y="862"/>
                  <a:pt x="506" y="1324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4634" name="Rectangle 26"/>
          <p:cNvSpPr>
            <a:spLocks noChangeArrowheads="1"/>
          </p:cNvSpPr>
          <p:nvPr/>
        </p:nvSpPr>
        <p:spPr bwMode="auto">
          <a:xfrm>
            <a:off x="4467225" y="3627438"/>
            <a:ext cx="3336925" cy="26003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  <a:alpha val="78999"/>
                </a:schemeClr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324635" name="Object 27"/>
          <p:cNvGraphicFramePr>
            <a:graphicFrameLocks noChangeAspect="1"/>
          </p:cNvGraphicFramePr>
          <p:nvPr/>
        </p:nvGraphicFramePr>
        <p:xfrm>
          <a:off x="3730625" y="2670175"/>
          <a:ext cx="196215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87" name="Equation" r:id="rId3" imgW="1256755" imgH="393529" progId="Equation.DSMT4">
                  <p:embed/>
                </p:oleObj>
              </mc:Choice>
              <mc:Fallback>
                <p:oleObj name="Equation" r:id="rId3" imgW="1256755" imgH="393529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25" y="2670175"/>
                        <a:ext cx="196215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36" name="Line 28"/>
          <p:cNvSpPr>
            <a:spLocks noChangeShapeType="1"/>
          </p:cNvSpPr>
          <p:nvPr/>
        </p:nvSpPr>
        <p:spPr bwMode="auto">
          <a:xfrm flipV="1">
            <a:off x="3932238" y="3390900"/>
            <a:ext cx="87312" cy="1233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24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24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2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2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31" grpId="0" animBg="1"/>
      <p:bldP spid="3246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2685D55-047F-4D87-B900-53FEDF699D40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EDC02F4-DA06-4EF5-84FA-66C1E0868F05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2150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Lower Sums</a:t>
            </a:r>
          </a:p>
        </p:txBody>
      </p:sp>
      <p:sp>
        <p:nvSpPr>
          <p:cNvPr id="2150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Graphically</a:t>
            </a:r>
          </a:p>
        </p:txBody>
      </p:sp>
      <p:sp>
        <p:nvSpPr>
          <p:cNvPr id="21510" name="Rectangle 1028"/>
          <p:cNvSpPr>
            <a:spLocks noChangeArrowheads="1"/>
          </p:cNvSpPr>
          <p:nvPr/>
        </p:nvSpPr>
        <p:spPr bwMode="auto">
          <a:xfrm>
            <a:off x="2057400" y="4638675"/>
            <a:ext cx="1035050" cy="1228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1511" name="Rectangle 1029"/>
          <p:cNvSpPr>
            <a:spLocks noChangeArrowheads="1"/>
          </p:cNvSpPr>
          <p:nvPr/>
        </p:nvSpPr>
        <p:spPr bwMode="auto">
          <a:xfrm>
            <a:off x="3092450" y="4162425"/>
            <a:ext cx="1036638" cy="17049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1512" name="Rectangle 1030"/>
          <p:cNvSpPr>
            <a:spLocks noChangeArrowheads="1"/>
          </p:cNvSpPr>
          <p:nvPr/>
        </p:nvSpPr>
        <p:spPr bwMode="auto">
          <a:xfrm>
            <a:off x="4129088" y="4454525"/>
            <a:ext cx="2073275" cy="14128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1513" name="Rectangle 1031"/>
          <p:cNvSpPr>
            <a:spLocks noChangeArrowheads="1"/>
          </p:cNvSpPr>
          <p:nvPr/>
        </p:nvSpPr>
        <p:spPr bwMode="auto">
          <a:xfrm>
            <a:off x="6202363" y="4019550"/>
            <a:ext cx="1036637" cy="18478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grpSp>
        <p:nvGrpSpPr>
          <p:cNvPr id="21514" name="Group 1032"/>
          <p:cNvGrpSpPr>
            <a:grpSpLocks/>
          </p:cNvGrpSpPr>
          <p:nvPr/>
        </p:nvGrpSpPr>
        <p:grpSpPr bwMode="auto">
          <a:xfrm>
            <a:off x="1295400" y="2667000"/>
            <a:ext cx="6324600" cy="3225800"/>
            <a:chOff x="1104" y="1712"/>
            <a:chExt cx="3984" cy="2032"/>
          </a:xfrm>
        </p:grpSpPr>
        <p:sp>
          <p:nvSpPr>
            <p:cNvPr id="21530" name="Line 1033"/>
            <p:cNvSpPr>
              <a:spLocks noChangeShapeType="1"/>
            </p:cNvSpPr>
            <p:nvPr/>
          </p:nvSpPr>
          <p:spPr bwMode="auto">
            <a:xfrm flipV="1">
              <a:off x="1104" y="2160"/>
              <a:ext cx="0" cy="15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31" name="Line 1034"/>
            <p:cNvSpPr>
              <a:spLocks noChangeShapeType="1"/>
            </p:cNvSpPr>
            <p:nvPr/>
          </p:nvSpPr>
          <p:spPr bwMode="auto">
            <a:xfrm>
              <a:off x="1104" y="3744"/>
              <a:ext cx="39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32" name="Freeform 1035"/>
            <p:cNvSpPr>
              <a:spLocks/>
            </p:cNvSpPr>
            <p:nvPr/>
          </p:nvSpPr>
          <p:spPr bwMode="auto">
            <a:xfrm>
              <a:off x="1104" y="1712"/>
              <a:ext cx="3984" cy="1456"/>
            </a:xfrm>
            <a:custGeom>
              <a:avLst/>
              <a:gdLst>
                <a:gd name="T0" fmla="*/ 0 w 3984"/>
                <a:gd name="T1" fmla="*/ 1456 h 1456"/>
                <a:gd name="T2" fmla="*/ 144 w 3984"/>
                <a:gd name="T3" fmla="*/ 1168 h 1456"/>
                <a:gd name="T4" fmla="*/ 480 w 3984"/>
                <a:gd name="T5" fmla="*/ 832 h 1456"/>
                <a:gd name="T6" fmla="*/ 672 w 3984"/>
                <a:gd name="T7" fmla="*/ 1120 h 1456"/>
                <a:gd name="T8" fmla="*/ 960 w 3984"/>
                <a:gd name="T9" fmla="*/ 1216 h 1456"/>
                <a:gd name="T10" fmla="*/ 1296 w 3984"/>
                <a:gd name="T11" fmla="*/ 688 h 1456"/>
                <a:gd name="T12" fmla="*/ 1680 w 3984"/>
                <a:gd name="T13" fmla="*/ 400 h 1456"/>
                <a:gd name="T14" fmla="*/ 2208 w 3984"/>
                <a:gd name="T15" fmla="*/ 736 h 1456"/>
                <a:gd name="T16" fmla="*/ 2400 w 3984"/>
                <a:gd name="T17" fmla="*/ 1120 h 1456"/>
                <a:gd name="T18" fmla="*/ 2880 w 3984"/>
                <a:gd name="T19" fmla="*/ 784 h 1456"/>
                <a:gd name="T20" fmla="*/ 3264 w 3984"/>
                <a:gd name="T21" fmla="*/ 112 h 1456"/>
                <a:gd name="T22" fmla="*/ 3456 w 3984"/>
                <a:gd name="T23" fmla="*/ 112 h 1456"/>
                <a:gd name="T24" fmla="*/ 3648 w 3984"/>
                <a:gd name="T25" fmla="*/ 736 h 1456"/>
                <a:gd name="T26" fmla="*/ 3792 w 3984"/>
                <a:gd name="T27" fmla="*/ 880 h 1456"/>
                <a:gd name="T28" fmla="*/ 3984 w 3984"/>
                <a:gd name="T29" fmla="*/ 928 h 14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984"/>
                <a:gd name="T46" fmla="*/ 0 h 1456"/>
                <a:gd name="T47" fmla="*/ 3984 w 3984"/>
                <a:gd name="T48" fmla="*/ 1456 h 14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984" h="1456">
                  <a:moveTo>
                    <a:pt x="0" y="1456"/>
                  </a:moveTo>
                  <a:cubicBezTo>
                    <a:pt x="32" y="1364"/>
                    <a:pt x="64" y="1272"/>
                    <a:pt x="144" y="1168"/>
                  </a:cubicBezTo>
                  <a:cubicBezTo>
                    <a:pt x="224" y="1064"/>
                    <a:pt x="392" y="840"/>
                    <a:pt x="480" y="832"/>
                  </a:cubicBezTo>
                  <a:cubicBezTo>
                    <a:pt x="568" y="824"/>
                    <a:pt x="592" y="1056"/>
                    <a:pt x="672" y="1120"/>
                  </a:cubicBezTo>
                  <a:cubicBezTo>
                    <a:pt x="752" y="1184"/>
                    <a:pt x="856" y="1288"/>
                    <a:pt x="960" y="1216"/>
                  </a:cubicBezTo>
                  <a:cubicBezTo>
                    <a:pt x="1064" y="1144"/>
                    <a:pt x="1176" y="824"/>
                    <a:pt x="1296" y="688"/>
                  </a:cubicBezTo>
                  <a:cubicBezTo>
                    <a:pt x="1416" y="552"/>
                    <a:pt x="1528" y="392"/>
                    <a:pt x="1680" y="400"/>
                  </a:cubicBezTo>
                  <a:cubicBezTo>
                    <a:pt x="1832" y="408"/>
                    <a:pt x="2088" y="616"/>
                    <a:pt x="2208" y="736"/>
                  </a:cubicBezTo>
                  <a:cubicBezTo>
                    <a:pt x="2328" y="856"/>
                    <a:pt x="2288" y="1112"/>
                    <a:pt x="2400" y="1120"/>
                  </a:cubicBezTo>
                  <a:cubicBezTo>
                    <a:pt x="2512" y="1128"/>
                    <a:pt x="2736" y="952"/>
                    <a:pt x="2880" y="784"/>
                  </a:cubicBezTo>
                  <a:cubicBezTo>
                    <a:pt x="3024" y="616"/>
                    <a:pt x="3168" y="224"/>
                    <a:pt x="3264" y="112"/>
                  </a:cubicBezTo>
                  <a:cubicBezTo>
                    <a:pt x="3360" y="0"/>
                    <a:pt x="3392" y="8"/>
                    <a:pt x="3456" y="112"/>
                  </a:cubicBezTo>
                  <a:cubicBezTo>
                    <a:pt x="3520" y="216"/>
                    <a:pt x="3592" y="608"/>
                    <a:pt x="3648" y="736"/>
                  </a:cubicBezTo>
                  <a:cubicBezTo>
                    <a:pt x="3704" y="864"/>
                    <a:pt x="3736" y="848"/>
                    <a:pt x="3792" y="880"/>
                  </a:cubicBezTo>
                  <a:cubicBezTo>
                    <a:pt x="3848" y="912"/>
                    <a:pt x="3916" y="920"/>
                    <a:pt x="3984" y="92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21515" name="Group 1036"/>
          <p:cNvGrpSpPr>
            <a:grpSpLocks/>
          </p:cNvGrpSpPr>
          <p:nvPr/>
        </p:nvGrpSpPr>
        <p:grpSpPr bwMode="auto">
          <a:xfrm>
            <a:off x="1905000" y="5867400"/>
            <a:ext cx="352425" cy="381000"/>
            <a:chOff x="1200" y="3696"/>
            <a:chExt cx="222" cy="240"/>
          </a:xfrm>
        </p:grpSpPr>
        <p:sp>
          <p:nvSpPr>
            <p:cNvPr id="21528" name="Line 1037"/>
            <p:cNvSpPr>
              <a:spLocks noChangeShapeType="1"/>
            </p:cNvSpPr>
            <p:nvPr/>
          </p:nvSpPr>
          <p:spPr bwMode="auto">
            <a:xfrm>
              <a:off x="1296" y="369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29" name="Text Box 1038"/>
            <p:cNvSpPr txBox="1">
              <a:spLocks noChangeArrowheads="1"/>
            </p:cNvSpPr>
            <p:nvPr/>
          </p:nvSpPr>
          <p:spPr bwMode="auto">
            <a:xfrm>
              <a:off x="1200" y="3744"/>
              <a:ext cx="2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/>
                <a:t>x0</a:t>
              </a:r>
            </a:p>
          </p:txBody>
        </p:sp>
      </p:grpSp>
      <p:grpSp>
        <p:nvGrpSpPr>
          <p:cNvPr id="21516" name="Group 1039"/>
          <p:cNvGrpSpPr>
            <a:grpSpLocks/>
          </p:cNvGrpSpPr>
          <p:nvPr/>
        </p:nvGrpSpPr>
        <p:grpSpPr bwMode="auto">
          <a:xfrm>
            <a:off x="2940050" y="5867400"/>
            <a:ext cx="352425" cy="381000"/>
            <a:chOff x="1680" y="3696"/>
            <a:chExt cx="222" cy="240"/>
          </a:xfrm>
        </p:grpSpPr>
        <p:sp>
          <p:nvSpPr>
            <p:cNvPr id="21526" name="Line 1040"/>
            <p:cNvSpPr>
              <a:spLocks noChangeShapeType="1"/>
            </p:cNvSpPr>
            <p:nvPr/>
          </p:nvSpPr>
          <p:spPr bwMode="auto">
            <a:xfrm>
              <a:off x="1776" y="369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27" name="Text Box 1041"/>
            <p:cNvSpPr txBox="1">
              <a:spLocks noChangeArrowheads="1"/>
            </p:cNvSpPr>
            <p:nvPr/>
          </p:nvSpPr>
          <p:spPr bwMode="auto">
            <a:xfrm>
              <a:off x="1680" y="3744"/>
              <a:ext cx="2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/>
                <a:t>x1</a:t>
              </a:r>
            </a:p>
          </p:txBody>
        </p:sp>
      </p:grpSp>
      <p:grpSp>
        <p:nvGrpSpPr>
          <p:cNvPr id="21517" name="Group 1042"/>
          <p:cNvGrpSpPr>
            <a:grpSpLocks/>
          </p:cNvGrpSpPr>
          <p:nvPr/>
        </p:nvGrpSpPr>
        <p:grpSpPr bwMode="auto">
          <a:xfrm>
            <a:off x="3976688" y="5867400"/>
            <a:ext cx="352425" cy="381000"/>
            <a:chOff x="2256" y="3696"/>
            <a:chExt cx="222" cy="240"/>
          </a:xfrm>
        </p:grpSpPr>
        <p:sp>
          <p:nvSpPr>
            <p:cNvPr id="21524" name="Line 1043"/>
            <p:cNvSpPr>
              <a:spLocks noChangeShapeType="1"/>
            </p:cNvSpPr>
            <p:nvPr/>
          </p:nvSpPr>
          <p:spPr bwMode="auto">
            <a:xfrm>
              <a:off x="2352" y="369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25" name="Text Box 1044"/>
            <p:cNvSpPr txBox="1">
              <a:spLocks noChangeArrowheads="1"/>
            </p:cNvSpPr>
            <p:nvPr/>
          </p:nvSpPr>
          <p:spPr bwMode="auto">
            <a:xfrm>
              <a:off x="2256" y="3744"/>
              <a:ext cx="2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/>
                <a:t>x2</a:t>
              </a:r>
            </a:p>
          </p:txBody>
        </p:sp>
      </p:grpSp>
      <p:grpSp>
        <p:nvGrpSpPr>
          <p:cNvPr id="21518" name="Group 1045"/>
          <p:cNvGrpSpPr>
            <a:grpSpLocks/>
          </p:cNvGrpSpPr>
          <p:nvPr/>
        </p:nvGrpSpPr>
        <p:grpSpPr bwMode="auto">
          <a:xfrm>
            <a:off x="7086600" y="5867400"/>
            <a:ext cx="352425" cy="381000"/>
            <a:chOff x="4464" y="3696"/>
            <a:chExt cx="222" cy="240"/>
          </a:xfrm>
        </p:grpSpPr>
        <p:sp>
          <p:nvSpPr>
            <p:cNvPr id="21522" name="Line 1046"/>
            <p:cNvSpPr>
              <a:spLocks noChangeShapeType="1"/>
            </p:cNvSpPr>
            <p:nvPr/>
          </p:nvSpPr>
          <p:spPr bwMode="auto">
            <a:xfrm>
              <a:off x="4560" y="369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23" name="Text Box 1047"/>
            <p:cNvSpPr txBox="1">
              <a:spLocks noChangeArrowheads="1"/>
            </p:cNvSpPr>
            <p:nvPr/>
          </p:nvSpPr>
          <p:spPr bwMode="auto">
            <a:xfrm>
              <a:off x="4464" y="3744"/>
              <a:ext cx="2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/>
                <a:t>x4</a:t>
              </a:r>
            </a:p>
          </p:txBody>
        </p:sp>
      </p:grpSp>
      <p:grpSp>
        <p:nvGrpSpPr>
          <p:cNvPr id="21519" name="Group 1048"/>
          <p:cNvGrpSpPr>
            <a:grpSpLocks/>
          </p:cNvGrpSpPr>
          <p:nvPr/>
        </p:nvGrpSpPr>
        <p:grpSpPr bwMode="auto">
          <a:xfrm>
            <a:off x="6049963" y="5867400"/>
            <a:ext cx="352425" cy="381000"/>
            <a:chOff x="3312" y="3744"/>
            <a:chExt cx="222" cy="240"/>
          </a:xfrm>
        </p:grpSpPr>
        <p:sp>
          <p:nvSpPr>
            <p:cNvPr id="21520" name="Line 1049"/>
            <p:cNvSpPr>
              <a:spLocks noChangeShapeType="1"/>
            </p:cNvSpPr>
            <p:nvPr/>
          </p:nvSpPr>
          <p:spPr bwMode="auto">
            <a:xfrm>
              <a:off x="3408" y="374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21" name="Text Box 1050"/>
            <p:cNvSpPr txBox="1">
              <a:spLocks noChangeArrowheads="1"/>
            </p:cNvSpPr>
            <p:nvPr/>
          </p:nvSpPr>
          <p:spPr bwMode="auto">
            <a:xfrm>
              <a:off x="3312" y="3792"/>
              <a:ext cx="2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/>
                <a:t>x3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C601D95-B739-4695-8E11-6834E32DC53A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228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69E978A-BF3C-4E83-A20F-B37F9EAF1CB7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110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id-ID" altLang="en-US" smtClean="0"/>
          </a:p>
        </p:txBody>
      </p:sp>
      <p:sp>
        <p:nvSpPr>
          <p:cNvPr id="326661" name="Freeform 5" descr="Wave"/>
          <p:cNvSpPr>
            <a:spLocks/>
          </p:cNvSpPr>
          <p:nvPr/>
        </p:nvSpPr>
        <p:spPr bwMode="auto">
          <a:xfrm>
            <a:off x="2809875" y="3822700"/>
            <a:ext cx="1619250" cy="2457450"/>
          </a:xfrm>
          <a:custGeom>
            <a:avLst/>
            <a:gdLst>
              <a:gd name="T0" fmla="*/ 0 w 1020"/>
              <a:gd name="T1" fmla="*/ 2147483646 h 1548"/>
              <a:gd name="T2" fmla="*/ 2147483646 w 1020"/>
              <a:gd name="T3" fmla="*/ 2147483646 h 1548"/>
              <a:gd name="T4" fmla="*/ 2147483646 w 1020"/>
              <a:gd name="T5" fmla="*/ 2147483646 h 1548"/>
              <a:gd name="T6" fmla="*/ 2147483646 w 1020"/>
              <a:gd name="T7" fmla="*/ 2147483646 h 1548"/>
              <a:gd name="T8" fmla="*/ 2147483646 w 1020"/>
              <a:gd name="T9" fmla="*/ 0 h 1548"/>
              <a:gd name="T10" fmla="*/ 2147483646 w 1020"/>
              <a:gd name="T11" fmla="*/ 2147483646 h 1548"/>
              <a:gd name="T12" fmla="*/ 2147483646 w 1020"/>
              <a:gd name="T13" fmla="*/ 2147483646 h 1548"/>
              <a:gd name="T14" fmla="*/ 2147483646 w 1020"/>
              <a:gd name="T15" fmla="*/ 2147483646 h 1548"/>
              <a:gd name="T16" fmla="*/ 2147483646 w 1020"/>
              <a:gd name="T17" fmla="*/ 2147483646 h 1548"/>
              <a:gd name="T18" fmla="*/ 2147483646 w 1020"/>
              <a:gd name="T19" fmla="*/ 2147483646 h 1548"/>
              <a:gd name="T20" fmla="*/ 2147483646 w 1020"/>
              <a:gd name="T21" fmla="*/ 2147483646 h 1548"/>
              <a:gd name="T22" fmla="*/ 2147483646 w 1020"/>
              <a:gd name="T23" fmla="*/ 2147483646 h 15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20"/>
              <a:gd name="T37" fmla="*/ 0 h 1548"/>
              <a:gd name="T38" fmla="*/ 1020 w 1020"/>
              <a:gd name="T39" fmla="*/ 1548 h 15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20" h="1548">
                <a:moveTo>
                  <a:pt x="0" y="1541"/>
                </a:moveTo>
                <a:lnTo>
                  <a:pt x="7" y="361"/>
                </a:lnTo>
                <a:lnTo>
                  <a:pt x="340" y="139"/>
                </a:lnTo>
                <a:lnTo>
                  <a:pt x="541" y="14"/>
                </a:lnTo>
                <a:lnTo>
                  <a:pt x="659" y="0"/>
                </a:lnTo>
                <a:lnTo>
                  <a:pt x="770" y="118"/>
                </a:lnTo>
                <a:lnTo>
                  <a:pt x="902" y="986"/>
                </a:lnTo>
                <a:lnTo>
                  <a:pt x="937" y="1215"/>
                </a:lnTo>
                <a:lnTo>
                  <a:pt x="1020" y="1242"/>
                </a:lnTo>
                <a:lnTo>
                  <a:pt x="1006" y="1319"/>
                </a:lnTo>
                <a:lnTo>
                  <a:pt x="1020" y="1541"/>
                </a:lnTo>
                <a:lnTo>
                  <a:pt x="485" y="1548"/>
                </a:lnTo>
              </a:path>
            </a:pathLst>
          </a:custGeom>
          <a:pattFill prst="wave">
            <a:fgClr>
              <a:schemeClr val="bg2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6662" name="Text Box 6"/>
          <p:cNvSpPr txBox="1">
            <a:spLocks noChangeArrowheads="1"/>
          </p:cNvSpPr>
          <p:nvPr/>
        </p:nvSpPr>
        <p:spPr bwMode="auto">
          <a:xfrm>
            <a:off x="1538288" y="3582988"/>
            <a:ext cx="1712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i="1"/>
              <a:t>I=I</a:t>
            </a:r>
            <a:r>
              <a:rPr lang="en-US" altLang="en-US" sz="2400" i="1" baseline="-25000"/>
              <a:t>left</a:t>
            </a:r>
            <a:r>
              <a:rPr lang="en-US" altLang="en-US" sz="2400" i="1"/>
              <a:t> + I</a:t>
            </a:r>
            <a:r>
              <a:rPr lang="en-US" altLang="en-US" sz="2400" i="1" baseline="-25000"/>
              <a:t>right</a:t>
            </a:r>
          </a:p>
        </p:txBody>
      </p:sp>
      <p:sp>
        <p:nvSpPr>
          <p:cNvPr id="326663" name="Line 7"/>
          <p:cNvSpPr>
            <a:spLocks noChangeShapeType="1"/>
          </p:cNvSpPr>
          <p:nvPr/>
        </p:nvSpPr>
        <p:spPr bwMode="auto">
          <a:xfrm>
            <a:off x="2136775" y="4230688"/>
            <a:ext cx="276225" cy="814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6664" name="Line 8"/>
          <p:cNvSpPr>
            <a:spLocks noChangeShapeType="1"/>
          </p:cNvSpPr>
          <p:nvPr/>
        </p:nvSpPr>
        <p:spPr bwMode="auto">
          <a:xfrm>
            <a:off x="2798763" y="4065588"/>
            <a:ext cx="517525" cy="396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22889" name="Group 9"/>
          <p:cNvGrpSpPr>
            <a:grpSpLocks/>
          </p:cNvGrpSpPr>
          <p:nvPr/>
        </p:nvGrpSpPr>
        <p:grpSpPr bwMode="auto">
          <a:xfrm>
            <a:off x="1233488" y="2832100"/>
            <a:ext cx="6705600" cy="3429000"/>
            <a:chOff x="720" y="1728"/>
            <a:chExt cx="4224" cy="2160"/>
          </a:xfrm>
        </p:grpSpPr>
        <p:grpSp>
          <p:nvGrpSpPr>
            <p:cNvPr id="122900" name="Group 10"/>
            <p:cNvGrpSpPr>
              <a:grpSpLocks/>
            </p:cNvGrpSpPr>
            <p:nvPr/>
          </p:nvGrpSpPr>
          <p:grpSpPr bwMode="auto">
            <a:xfrm>
              <a:off x="720" y="1728"/>
              <a:ext cx="4224" cy="2160"/>
              <a:chOff x="720" y="1728"/>
              <a:chExt cx="4224" cy="2160"/>
            </a:xfrm>
          </p:grpSpPr>
          <p:sp>
            <p:nvSpPr>
              <p:cNvPr id="122913" name="Line 11"/>
              <p:cNvSpPr>
                <a:spLocks noChangeShapeType="1"/>
              </p:cNvSpPr>
              <p:nvPr/>
            </p:nvSpPr>
            <p:spPr bwMode="auto">
              <a:xfrm flipV="1">
                <a:off x="720" y="1728"/>
                <a:ext cx="0" cy="2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2914" name="Line 12"/>
              <p:cNvSpPr>
                <a:spLocks noChangeShapeType="1"/>
              </p:cNvSpPr>
              <p:nvPr/>
            </p:nvSpPr>
            <p:spPr bwMode="auto">
              <a:xfrm>
                <a:off x="720" y="3888"/>
                <a:ext cx="42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22901" name="Freeform 13"/>
            <p:cNvSpPr>
              <a:spLocks/>
            </p:cNvSpPr>
            <p:nvPr/>
          </p:nvSpPr>
          <p:spPr bwMode="auto">
            <a:xfrm>
              <a:off x="720" y="2176"/>
              <a:ext cx="4080" cy="1616"/>
            </a:xfrm>
            <a:custGeom>
              <a:avLst/>
              <a:gdLst>
                <a:gd name="T0" fmla="*/ 0 w 4080"/>
                <a:gd name="T1" fmla="*/ 1472 h 1616"/>
                <a:gd name="T2" fmla="*/ 480 w 4080"/>
                <a:gd name="T3" fmla="*/ 992 h 1616"/>
                <a:gd name="T4" fmla="*/ 1104 w 4080"/>
                <a:gd name="T5" fmla="*/ 464 h 1616"/>
                <a:gd name="T6" fmla="*/ 1728 w 4080"/>
                <a:gd name="T7" fmla="*/ 224 h 1616"/>
                <a:gd name="T8" fmla="*/ 1968 w 4080"/>
                <a:gd name="T9" fmla="*/ 1376 h 1616"/>
                <a:gd name="T10" fmla="*/ 2256 w 4080"/>
                <a:gd name="T11" fmla="*/ 1040 h 1616"/>
                <a:gd name="T12" fmla="*/ 2400 w 4080"/>
                <a:gd name="T13" fmla="*/ 80 h 1616"/>
                <a:gd name="T14" fmla="*/ 2544 w 4080"/>
                <a:gd name="T15" fmla="*/ 560 h 1616"/>
                <a:gd name="T16" fmla="*/ 2784 w 4080"/>
                <a:gd name="T17" fmla="*/ 1040 h 1616"/>
                <a:gd name="T18" fmla="*/ 3744 w 4080"/>
                <a:gd name="T19" fmla="*/ 1520 h 1616"/>
                <a:gd name="T20" fmla="*/ 4080 w 4080"/>
                <a:gd name="T21" fmla="*/ 1616 h 16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80"/>
                <a:gd name="T34" fmla="*/ 0 h 1616"/>
                <a:gd name="T35" fmla="*/ 4080 w 4080"/>
                <a:gd name="T36" fmla="*/ 1616 h 16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80" h="1616">
                  <a:moveTo>
                    <a:pt x="0" y="1472"/>
                  </a:moveTo>
                  <a:cubicBezTo>
                    <a:pt x="148" y="1316"/>
                    <a:pt x="296" y="1160"/>
                    <a:pt x="480" y="992"/>
                  </a:cubicBezTo>
                  <a:cubicBezTo>
                    <a:pt x="664" y="824"/>
                    <a:pt x="896" y="592"/>
                    <a:pt x="1104" y="464"/>
                  </a:cubicBezTo>
                  <a:cubicBezTo>
                    <a:pt x="1312" y="336"/>
                    <a:pt x="1584" y="72"/>
                    <a:pt x="1728" y="224"/>
                  </a:cubicBezTo>
                  <a:cubicBezTo>
                    <a:pt x="1872" y="376"/>
                    <a:pt x="1880" y="1240"/>
                    <a:pt x="1968" y="1376"/>
                  </a:cubicBezTo>
                  <a:cubicBezTo>
                    <a:pt x="2056" y="1512"/>
                    <a:pt x="2184" y="1256"/>
                    <a:pt x="2256" y="1040"/>
                  </a:cubicBezTo>
                  <a:cubicBezTo>
                    <a:pt x="2328" y="824"/>
                    <a:pt x="2352" y="160"/>
                    <a:pt x="2400" y="80"/>
                  </a:cubicBezTo>
                  <a:cubicBezTo>
                    <a:pt x="2448" y="0"/>
                    <a:pt x="2480" y="400"/>
                    <a:pt x="2544" y="560"/>
                  </a:cubicBezTo>
                  <a:cubicBezTo>
                    <a:pt x="2608" y="720"/>
                    <a:pt x="2584" y="880"/>
                    <a:pt x="2784" y="1040"/>
                  </a:cubicBezTo>
                  <a:cubicBezTo>
                    <a:pt x="2984" y="1200"/>
                    <a:pt x="3528" y="1424"/>
                    <a:pt x="3744" y="1520"/>
                  </a:cubicBezTo>
                  <a:cubicBezTo>
                    <a:pt x="3960" y="1616"/>
                    <a:pt x="4020" y="1616"/>
                    <a:pt x="4080" y="161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2902" name="Line 14"/>
            <p:cNvSpPr>
              <a:spLocks noChangeShapeType="1"/>
            </p:cNvSpPr>
            <p:nvPr/>
          </p:nvSpPr>
          <p:spPr bwMode="auto">
            <a:xfrm>
              <a:off x="2736" y="360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2903" name="Line 15"/>
            <p:cNvSpPr>
              <a:spLocks noChangeShapeType="1"/>
            </p:cNvSpPr>
            <p:nvPr/>
          </p:nvSpPr>
          <p:spPr bwMode="auto">
            <a:xfrm flipV="1">
              <a:off x="1728" y="268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2904" name="Line 16"/>
            <p:cNvSpPr>
              <a:spLocks noChangeShapeType="1"/>
            </p:cNvSpPr>
            <p:nvPr/>
          </p:nvSpPr>
          <p:spPr bwMode="auto">
            <a:xfrm flipV="1">
              <a:off x="3744" y="3360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2905" name="Line 17"/>
            <p:cNvSpPr>
              <a:spLocks noChangeShapeType="1"/>
            </p:cNvSpPr>
            <p:nvPr/>
          </p:nvSpPr>
          <p:spPr bwMode="auto">
            <a:xfrm flipV="1">
              <a:off x="4752" y="379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2906" name="Line 18"/>
            <p:cNvSpPr>
              <a:spLocks noChangeShapeType="1"/>
            </p:cNvSpPr>
            <p:nvPr/>
          </p:nvSpPr>
          <p:spPr bwMode="auto">
            <a:xfrm flipV="1">
              <a:off x="720" y="364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2907" name="Line 19"/>
            <p:cNvSpPr>
              <a:spLocks noChangeShapeType="1"/>
            </p:cNvSpPr>
            <p:nvPr/>
          </p:nvSpPr>
          <p:spPr bwMode="auto">
            <a:xfrm flipV="1">
              <a:off x="2232" y="240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2908" name="Line 20"/>
            <p:cNvSpPr>
              <a:spLocks noChangeShapeType="1"/>
            </p:cNvSpPr>
            <p:nvPr/>
          </p:nvSpPr>
          <p:spPr bwMode="auto">
            <a:xfrm flipV="1">
              <a:off x="3240" y="268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2909" name="Line 21"/>
            <p:cNvSpPr>
              <a:spLocks noChangeShapeType="1"/>
            </p:cNvSpPr>
            <p:nvPr/>
          </p:nvSpPr>
          <p:spPr bwMode="auto">
            <a:xfrm flipV="1">
              <a:off x="1980" y="2550"/>
              <a:ext cx="0" cy="1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2910" name="Line 22"/>
            <p:cNvSpPr>
              <a:spLocks noChangeShapeType="1"/>
            </p:cNvSpPr>
            <p:nvPr/>
          </p:nvSpPr>
          <p:spPr bwMode="auto">
            <a:xfrm flipV="1">
              <a:off x="2484" y="2454"/>
              <a:ext cx="0" cy="14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2911" name="Line 23"/>
            <p:cNvSpPr>
              <a:spLocks noChangeShapeType="1"/>
            </p:cNvSpPr>
            <p:nvPr/>
          </p:nvSpPr>
          <p:spPr bwMode="auto">
            <a:xfrm flipV="1">
              <a:off x="2988" y="3264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2912" name="Line 24"/>
            <p:cNvSpPr>
              <a:spLocks noChangeShapeType="1"/>
            </p:cNvSpPr>
            <p:nvPr/>
          </p:nvSpPr>
          <p:spPr bwMode="auto">
            <a:xfrm flipV="1">
              <a:off x="3492" y="3216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22890" name="Line 25"/>
          <p:cNvSpPr>
            <a:spLocks noChangeShapeType="1"/>
          </p:cNvSpPr>
          <p:nvPr/>
        </p:nvSpPr>
        <p:spPr bwMode="auto">
          <a:xfrm flipV="1">
            <a:off x="1998663" y="5092700"/>
            <a:ext cx="0" cy="1146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891" name="Line 26"/>
          <p:cNvSpPr>
            <a:spLocks noChangeShapeType="1"/>
          </p:cNvSpPr>
          <p:nvPr/>
        </p:nvSpPr>
        <p:spPr bwMode="auto">
          <a:xfrm flipV="1">
            <a:off x="1581150" y="5511800"/>
            <a:ext cx="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892" name="Line 27"/>
          <p:cNvSpPr>
            <a:spLocks noChangeShapeType="1"/>
          </p:cNvSpPr>
          <p:nvPr/>
        </p:nvSpPr>
        <p:spPr bwMode="auto">
          <a:xfrm flipV="1">
            <a:off x="2428875" y="4706938"/>
            <a:ext cx="0" cy="1554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893" name="Freeform 28" descr="30%"/>
          <p:cNvSpPr>
            <a:spLocks/>
          </p:cNvSpPr>
          <p:nvPr/>
        </p:nvSpPr>
        <p:spPr bwMode="auto">
          <a:xfrm>
            <a:off x="1227138" y="4387850"/>
            <a:ext cx="1598612" cy="1862138"/>
          </a:xfrm>
          <a:custGeom>
            <a:avLst/>
            <a:gdLst>
              <a:gd name="T0" fmla="*/ 0 w 1007"/>
              <a:gd name="T1" fmla="*/ 2147483646 h 1173"/>
              <a:gd name="T2" fmla="*/ 2147483646 w 1007"/>
              <a:gd name="T3" fmla="*/ 2147483646 h 1173"/>
              <a:gd name="T4" fmla="*/ 2147483646 w 1007"/>
              <a:gd name="T5" fmla="*/ 2147483646 h 1173"/>
              <a:gd name="T6" fmla="*/ 2147483646 w 1007"/>
              <a:gd name="T7" fmla="*/ 2147483646 h 1173"/>
              <a:gd name="T8" fmla="*/ 2147483646 w 1007"/>
              <a:gd name="T9" fmla="*/ 2147483646 h 1173"/>
              <a:gd name="T10" fmla="*/ 2147483646 w 1007"/>
              <a:gd name="T11" fmla="*/ 0 h 1173"/>
              <a:gd name="T12" fmla="*/ 2147483646 w 1007"/>
              <a:gd name="T13" fmla="*/ 2147483646 h 11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07"/>
              <a:gd name="T22" fmla="*/ 0 h 1173"/>
              <a:gd name="T23" fmla="*/ 1007 w 1007"/>
              <a:gd name="T24" fmla="*/ 1173 h 11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07" h="1173">
                <a:moveTo>
                  <a:pt x="0" y="1173"/>
                </a:moveTo>
                <a:lnTo>
                  <a:pt x="14" y="923"/>
                </a:lnTo>
                <a:lnTo>
                  <a:pt x="229" y="708"/>
                </a:lnTo>
                <a:lnTo>
                  <a:pt x="486" y="458"/>
                </a:lnTo>
                <a:lnTo>
                  <a:pt x="778" y="188"/>
                </a:lnTo>
                <a:lnTo>
                  <a:pt x="1007" y="0"/>
                </a:lnTo>
                <a:lnTo>
                  <a:pt x="1007" y="1173"/>
                </a:lnTo>
              </a:path>
            </a:pathLst>
          </a:custGeom>
          <a:pattFill prst="pct30">
            <a:fgClr>
              <a:schemeClr val="bg2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894" name="Freeform 29"/>
          <p:cNvSpPr>
            <a:spLocks/>
          </p:cNvSpPr>
          <p:nvPr/>
        </p:nvSpPr>
        <p:spPr bwMode="auto">
          <a:xfrm>
            <a:off x="2825750" y="3871913"/>
            <a:ext cx="804863" cy="506412"/>
          </a:xfrm>
          <a:custGeom>
            <a:avLst/>
            <a:gdLst>
              <a:gd name="T0" fmla="*/ 0 w 507"/>
              <a:gd name="T1" fmla="*/ 2147483646 h 319"/>
              <a:gd name="T2" fmla="*/ 2147483646 w 507"/>
              <a:gd name="T3" fmla="*/ 2147483646 h 319"/>
              <a:gd name="T4" fmla="*/ 2147483646 w 507"/>
              <a:gd name="T5" fmla="*/ 0 h 319"/>
              <a:gd name="T6" fmla="*/ 0 60000 65536"/>
              <a:gd name="T7" fmla="*/ 0 60000 65536"/>
              <a:gd name="T8" fmla="*/ 0 60000 65536"/>
              <a:gd name="T9" fmla="*/ 0 w 507"/>
              <a:gd name="T10" fmla="*/ 0 h 319"/>
              <a:gd name="T11" fmla="*/ 507 w 507"/>
              <a:gd name="T12" fmla="*/ 319 h 3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7" h="319">
                <a:moveTo>
                  <a:pt x="0" y="319"/>
                </a:moveTo>
                <a:cubicBezTo>
                  <a:pt x="86" y="262"/>
                  <a:pt x="172" y="206"/>
                  <a:pt x="257" y="153"/>
                </a:cubicBezTo>
                <a:cubicBezTo>
                  <a:pt x="342" y="100"/>
                  <a:pt x="424" y="50"/>
                  <a:pt x="507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895" name="Freeform 30"/>
          <p:cNvSpPr>
            <a:spLocks/>
          </p:cNvSpPr>
          <p:nvPr/>
        </p:nvSpPr>
        <p:spPr bwMode="auto">
          <a:xfrm>
            <a:off x="3630613" y="3676650"/>
            <a:ext cx="803275" cy="2101850"/>
          </a:xfrm>
          <a:custGeom>
            <a:avLst/>
            <a:gdLst>
              <a:gd name="T0" fmla="*/ 0 w 506"/>
              <a:gd name="T1" fmla="*/ 2147483646 h 1324"/>
              <a:gd name="T2" fmla="*/ 2147483646 w 506"/>
              <a:gd name="T3" fmla="*/ 2147483646 h 1324"/>
              <a:gd name="T4" fmla="*/ 2147483646 w 506"/>
              <a:gd name="T5" fmla="*/ 2147483646 h 1324"/>
              <a:gd name="T6" fmla="*/ 0 60000 65536"/>
              <a:gd name="T7" fmla="*/ 0 60000 65536"/>
              <a:gd name="T8" fmla="*/ 0 60000 65536"/>
              <a:gd name="T9" fmla="*/ 0 w 506"/>
              <a:gd name="T10" fmla="*/ 0 h 1324"/>
              <a:gd name="T11" fmla="*/ 506 w 506"/>
              <a:gd name="T12" fmla="*/ 1324 h 13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6" h="1324">
                <a:moveTo>
                  <a:pt x="0" y="123"/>
                </a:moveTo>
                <a:cubicBezTo>
                  <a:pt x="82" y="61"/>
                  <a:pt x="165" y="0"/>
                  <a:pt x="249" y="200"/>
                </a:cubicBezTo>
                <a:cubicBezTo>
                  <a:pt x="333" y="400"/>
                  <a:pt x="419" y="862"/>
                  <a:pt x="506" y="1324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6687" name="Rectangle 31"/>
          <p:cNvSpPr>
            <a:spLocks noChangeArrowheads="1"/>
          </p:cNvSpPr>
          <p:nvPr/>
        </p:nvSpPr>
        <p:spPr bwMode="auto">
          <a:xfrm>
            <a:off x="4476750" y="3614738"/>
            <a:ext cx="3336925" cy="26003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  <a:alpha val="78999"/>
                </a:schemeClr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26690" name="Text Box 34"/>
          <p:cNvSpPr txBox="1">
            <a:spLocks noChangeArrowheads="1"/>
          </p:cNvSpPr>
          <p:nvPr/>
        </p:nvSpPr>
        <p:spPr bwMode="auto">
          <a:xfrm>
            <a:off x="3144838" y="2843213"/>
            <a:ext cx="2185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i="1"/>
              <a:t>I</a:t>
            </a:r>
            <a:r>
              <a:rPr lang="en-US" altLang="en-US" sz="2400" i="1" baseline="-25000"/>
              <a:t>right</a:t>
            </a:r>
            <a:r>
              <a:rPr lang="en-US" altLang="en-US" sz="2400" i="1"/>
              <a:t> =I</a:t>
            </a:r>
            <a:r>
              <a:rPr lang="en-US" altLang="en-US" sz="2400" i="1" baseline="-25000"/>
              <a:t>left</a:t>
            </a:r>
            <a:r>
              <a:rPr lang="en-US" altLang="en-US" sz="2400" i="1"/>
              <a:t> + I</a:t>
            </a:r>
            <a:r>
              <a:rPr lang="en-US" altLang="en-US" sz="2400" i="1" baseline="-25000"/>
              <a:t>right</a:t>
            </a:r>
          </a:p>
        </p:txBody>
      </p:sp>
      <p:sp>
        <p:nvSpPr>
          <p:cNvPr id="326691" name="Line 35"/>
          <p:cNvSpPr>
            <a:spLocks noChangeShapeType="1"/>
          </p:cNvSpPr>
          <p:nvPr/>
        </p:nvSpPr>
        <p:spPr bwMode="auto">
          <a:xfrm flipV="1">
            <a:off x="3327400" y="3381375"/>
            <a:ext cx="804863" cy="849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6692" name="Line 36"/>
          <p:cNvSpPr>
            <a:spLocks noChangeShapeType="1"/>
          </p:cNvSpPr>
          <p:nvPr/>
        </p:nvSpPr>
        <p:spPr bwMode="auto">
          <a:xfrm flipV="1">
            <a:off x="3878263" y="3370263"/>
            <a:ext cx="1003300" cy="1257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6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6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6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6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6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6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6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6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6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6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6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6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61" grpId="0" animBg="1"/>
      <p:bldP spid="326662" grpId="0"/>
      <p:bldP spid="326663" grpId="0" animBg="1"/>
      <p:bldP spid="326664" grpId="0" animBg="1"/>
      <p:bldP spid="326690" grpId="0"/>
      <p:bldP spid="326691" grpId="0" animBg="1"/>
      <p:bldP spid="326692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A58FE8B-0595-4129-BBA8-E51D496C285C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2390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B0EA12D-375F-4F81-97FB-317DC5B0758A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111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grpSp>
        <p:nvGrpSpPr>
          <p:cNvPr id="123908" name="Group 2"/>
          <p:cNvGrpSpPr>
            <a:grpSpLocks/>
          </p:cNvGrpSpPr>
          <p:nvPr/>
        </p:nvGrpSpPr>
        <p:grpSpPr bwMode="auto">
          <a:xfrm>
            <a:off x="2743200" y="3546475"/>
            <a:ext cx="3200400" cy="2178050"/>
            <a:chOff x="1728" y="2234"/>
            <a:chExt cx="2016" cy="1372"/>
          </a:xfrm>
        </p:grpSpPr>
        <p:sp>
          <p:nvSpPr>
            <p:cNvPr id="123925" name="Freeform 3"/>
            <p:cNvSpPr>
              <a:spLocks/>
            </p:cNvSpPr>
            <p:nvPr/>
          </p:nvSpPr>
          <p:spPr bwMode="auto">
            <a:xfrm>
              <a:off x="1728" y="2234"/>
              <a:ext cx="1008" cy="1372"/>
            </a:xfrm>
            <a:custGeom>
              <a:avLst/>
              <a:gdLst>
                <a:gd name="T0" fmla="*/ 0 w 1008"/>
                <a:gd name="T1" fmla="*/ 448 h 1372"/>
                <a:gd name="T2" fmla="*/ 504 w 1008"/>
                <a:gd name="T3" fmla="*/ 154 h 1372"/>
                <a:gd name="T4" fmla="*/ 1008 w 1008"/>
                <a:gd name="T5" fmla="*/ 1372 h 1372"/>
                <a:gd name="T6" fmla="*/ 0 60000 65536"/>
                <a:gd name="T7" fmla="*/ 0 60000 65536"/>
                <a:gd name="T8" fmla="*/ 0 60000 65536"/>
                <a:gd name="T9" fmla="*/ 0 w 1008"/>
                <a:gd name="T10" fmla="*/ 0 h 1372"/>
                <a:gd name="T11" fmla="*/ 1008 w 1008"/>
                <a:gd name="T12" fmla="*/ 1372 h 13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372">
                  <a:moveTo>
                    <a:pt x="0" y="448"/>
                  </a:moveTo>
                  <a:cubicBezTo>
                    <a:pt x="168" y="224"/>
                    <a:pt x="336" y="0"/>
                    <a:pt x="504" y="154"/>
                  </a:cubicBezTo>
                  <a:cubicBezTo>
                    <a:pt x="672" y="308"/>
                    <a:pt x="840" y="840"/>
                    <a:pt x="1008" y="1372"/>
                  </a:cubicBezTo>
                </a:path>
              </a:pathLst>
            </a:custGeom>
            <a:noFill/>
            <a:ln w="38100">
              <a:solidFill>
                <a:srgbClr val="0066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3926" name="Freeform 4"/>
            <p:cNvSpPr>
              <a:spLocks/>
            </p:cNvSpPr>
            <p:nvPr/>
          </p:nvSpPr>
          <p:spPr bwMode="auto">
            <a:xfrm>
              <a:off x="2736" y="2646"/>
              <a:ext cx="1008" cy="960"/>
            </a:xfrm>
            <a:custGeom>
              <a:avLst/>
              <a:gdLst>
                <a:gd name="T0" fmla="*/ 0 w 1008"/>
                <a:gd name="T1" fmla="*/ 960 h 960"/>
                <a:gd name="T2" fmla="*/ 504 w 1008"/>
                <a:gd name="T3" fmla="*/ 42 h 960"/>
                <a:gd name="T4" fmla="*/ 1008 w 1008"/>
                <a:gd name="T5" fmla="*/ 708 h 960"/>
                <a:gd name="T6" fmla="*/ 0 60000 65536"/>
                <a:gd name="T7" fmla="*/ 0 60000 65536"/>
                <a:gd name="T8" fmla="*/ 0 60000 65536"/>
                <a:gd name="T9" fmla="*/ 0 w 1008"/>
                <a:gd name="T10" fmla="*/ 0 h 960"/>
                <a:gd name="T11" fmla="*/ 1008 w 1008"/>
                <a:gd name="T12" fmla="*/ 960 h 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960">
                  <a:moveTo>
                    <a:pt x="0" y="960"/>
                  </a:moveTo>
                  <a:cubicBezTo>
                    <a:pt x="168" y="522"/>
                    <a:pt x="336" y="84"/>
                    <a:pt x="504" y="42"/>
                  </a:cubicBezTo>
                  <a:cubicBezTo>
                    <a:pt x="672" y="0"/>
                    <a:pt x="840" y="354"/>
                    <a:pt x="1008" y="708"/>
                  </a:cubicBezTo>
                </a:path>
              </a:pathLst>
            </a:custGeom>
            <a:noFill/>
            <a:ln w="38100">
              <a:solidFill>
                <a:srgbClr val="0066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23909" name="Group 10"/>
          <p:cNvGrpSpPr>
            <a:grpSpLocks/>
          </p:cNvGrpSpPr>
          <p:nvPr/>
        </p:nvGrpSpPr>
        <p:grpSpPr bwMode="auto">
          <a:xfrm>
            <a:off x="1143000" y="2743200"/>
            <a:ext cx="6705600" cy="3429000"/>
            <a:chOff x="720" y="1728"/>
            <a:chExt cx="4224" cy="2160"/>
          </a:xfrm>
        </p:grpSpPr>
        <p:grpSp>
          <p:nvGrpSpPr>
            <p:cNvPr id="123910" name="Group 11"/>
            <p:cNvGrpSpPr>
              <a:grpSpLocks/>
            </p:cNvGrpSpPr>
            <p:nvPr/>
          </p:nvGrpSpPr>
          <p:grpSpPr bwMode="auto">
            <a:xfrm>
              <a:off x="720" y="1728"/>
              <a:ext cx="4224" cy="2160"/>
              <a:chOff x="720" y="1728"/>
              <a:chExt cx="4224" cy="2160"/>
            </a:xfrm>
          </p:grpSpPr>
          <p:sp>
            <p:nvSpPr>
              <p:cNvPr id="123923" name="Line 12"/>
              <p:cNvSpPr>
                <a:spLocks noChangeShapeType="1"/>
              </p:cNvSpPr>
              <p:nvPr/>
            </p:nvSpPr>
            <p:spPr bwMode="auto">
              <a:xfrm flipV="1">
                <a:off x="720" y="1728"/>
                <a:ext cx="0" cy="2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924" name="Line 13"/>
              <p:cNvSpPr>
                <a:spLocks noChangeShapeType="1"/>
              </p:cNvSpPr>
              <p:nvPr/>
            </p:nvSpPr>
            <p:spPr bwMode="auto">
              <a:xfrm>
                <a:off x="720" y="3888"/>
                <a:ext cx="42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23911" name="Freeform 14"/>
            <p:cNvSpPr>
              <a:spLocks/>
            </p:cNvSpPr>
            <p:nvPr/>
          </p:nvSpPr>
          <p:spPr bwMode="auto">
            <a:xfrm>
              <a:off x="720" y="2176"/>
              <a:ext cx="4080" cy="1616"/>
            </a:xfrm>
            <a:custGeom>
              <a:avLst/>
              <a:gdLst>
                <a:gd name="T0" fmla="*/ 0 w 4080"/>
                <a:gd name="T1" fmla="*/ 1472 h 1616"/>
                <a:gd name="T2" fmla="*/ 480 w 4080"/>
                <a:gd name="T3" fmla="*/ 992 h 1616"/>
                <a:gd name="T4" fmla="*/ 1104 w 4080"/>
                <a:gd name="T5" fmla="*/ 464 h 1616"/>
                <a:gd name="T6" fmla="*/ 1728 w 4080"/>
                <a:gd name="T7" fmla="*/ 224 h 1616"/>
                <a:gd name="T8" fmla="*/ 1968 w 4080"/>
                <a:gd name="T9" fmla="*/ 1376 h 1616"/>
                <a:gd name="T10" fmla="*/ 2256 w 4080"/>
                <a:gd name="T11" fmla="*/ 1040 h 1616"/>
                <a:gd name="T12" fmla="*/ 2400 w 4080"/>
                <a:gd name="T13" fmla="*/ 80 h 1616"/>
                <a:gd name="T14" fmla="*/ 2544 w 4080"/>
                <a:gd name="T15" fmla="*/ 560 h 1616"/>
                <a:gd name="T16" fmla="*/ 2784 w 4080"/>
                <a:gd name="T17" fmla="*/ 1040 h 1616"/>
                <a:gd name="T18" fmla="*/ 3744 w 4080"/>
                <a:gd name="T19" fmla="*/ 1520 h 1616"/>
                <a:gd name="T20" fmla="*/ 4080 w 4080"/>
                <a:gd name="T21" fmla="*/ 1616 h 16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80"/>
                <a:gd name="T34" fmla="*/ 0 h 1616"/>
                <a:gd name="T35" fmla="*/ 4080 w 4080"/>
                <a:gd name="T36" fmla="*/ 1616 h 16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80" h="1616">
                  <a:moveTo>
                    <a:pt x="0" y="1472"/>
                  </a:moveTo>
                  <a:cubicBezTo>
                    <a:pt x="148" y="1316"/>
                    <a:pt x="296" y="1160"/>
                    <a:pt x="480" y="992"/>
                  </a:cubicBezTo>
                  <a:cubicBezTo>
                    <a:pt x="664" y="824"/>
                    <a:pt x="896" y="592"/>
                    <a:pt x="1104" y="464"/>
                  </a:cubicBezTo>
                  <a:cubicBezTo>
                    <a:pt x="1312" y="336"/>
                    <a:pt x="1584" y="72"/>
                    <a:pt x="1728" y="224"/>
                  </a:cubicBezTo>
                  <a:cubicBezTo>
                    <a:pt x="1872" y="376"/>
                    <a:pt x="1880" y="1240"/>
                    <a:pt x="1968" y="1376"/>
                  </a:cubicBezTo>
                  <a:cubicBezTo>
                    <a:pt x="2056" y="1512"/>
                    <a:pt x="2184" y="1256"/>
                    <a:pt x="2256" y="1040"/>
                  </a:cubicBezTo>
                  <a:cubicBezTo>
                    <a:pt x="2328" y="824"/>
                    <a:pt x="2352" y="160"/>
                    <a:pt x="2400" y="80"/>
                  </a:cubicBezTo>
                  <a:cubicBezTo>
                    <a:pt x="2448" y="0"/>
                    <a:pt x="2480" y="400"/>
                    <a:pt x="2544" y="560"/>
                  </a:cubicBezTo>
                  <a:cubicBezTo>
                    <a:pt x="2608" y="720"/>
                    <a:pt x="2584" y="880"/>
                    <a:pt x="2784" y="1040"/>
                  </a:cubicBezTo>
                  <a:cubicBezTo>
                    <a:pt x="2984" y="1200"/>
                    <a:pt x="3528" y="1424"/>
                    <a:pt x="3744" y="1520"/>
                  </a:cubicBezTo>
                  <a:cubicBezTo>
                    <a:pt x="3960" y="1616"/>
                    <a:pt x="4020" y="1616"/>
                    <a:pt x="4080" y="161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3912" name="Line 15"/>
            <p:cNvSpPr>
              <a:spLocks noChangeShapeType="1"/>
            </p:cNvSpPr>
            <p:nvPr/>
          </p:nvSpPr>
          <p:spPr bwMode="auto">
            <a:xfrm>
              <a:off x="2736" y="360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3913" name="Line 16"/>
            <p:cNvSpPr>
              <a:spLocks noChangeShapeType="1"/>
            </p:cNvSpPr>
            <p:nvPr/>
          </p:nvSpPr>
          <p:spPr bwMode="auto">
            <a:xfrm flipV="1">
              <a:off x="1728" y="268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3914" name="Line 17"/>
            <p:cNvSpPr>
              <a:spLocks noChangeShapeType="1"/>
            </p:cNvSpPr>
            <p:nvPr/>
          </p:nvSpPr>
          <p:spPr bwMode="auto">
            <a:xfrm flipV="1">
              <a:off x="3744" y="3360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3915" name="Line 18"/>
            <p:cNvSpPr>
              <a:spLocks noChangeShapeType="1"/>
            </p:cNvSpPr>
            <p:nvPr/>
          </p:nvSpPr>
          <p:spPr bwMode="auto">
            <a:xfrm flipV="1">
              <a:off x="4752" y="379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3916" name="Line 19"/>
            <p:cNvSpPr>
              <a:spLocks noChangeShapeType="1"/>
            </p:cNvSpPr>
            <p:nvPr/>
          </p:nvSpPr>
          <p:spPr bwMode="auto">
            <a:xfrm flipV="1">
              <a:off x="720" y="364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3917" name="Line 20"/>
            <p:cNvSpPr>
              <a:spLocks noChangeShapeType="1"/>
            </p:cNvSpPr>
            <p:nvPr/>
          </p:nvSpPr>
          <p:spPr bwMode="auto">
            <a:xfrm flipV="1">
              <a:off x="2232" y="240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3918" name="Line 21"/>
            <p:cNvSpPr>
              <a:spLocks noChangeShapeType="1"/>
            </p:cNvSpPr>
            <p:nvPr/>
          </p:nvSpPr>
          <p:spPr bwMode="auto">
            <a:xfrm flipV="1">
              <a:off x="3240" y="268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3919" name="Line 22"/>
            <p:cNvSpPr>
              <a:spLocks noChangeShapeType="1"/>
            </p:cNvSpPr>
            <p:nvPr/>
          </p:nvSpPr>
          <p:spPr bwMode="auto">
            <a:xfrm flipV="1">
              <a:off x="1980" y="2550"/>
              <a:ext cx="0" cy="1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3920" name="Line 23"/>
            <p:cNvSpPr>
              <a:spLocks noChangeShapeType="1"/>
            </p:cNvSpPr>
            <p:nvPr/>
          </p:nvSpPr>
          <p:spPr bwMode="auto">
            <a:xfrm flipV="1">
              <a:off x="2484" y="2454"/>
              <a:ext cx="0" cy="14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3921" name="Line 24"/>
            <p:cNvSpPr>
              <a:spLocks noChangeShapeType="1"/>
            </p:cNvSpPr>
            <p:nvPr/>
          </p:nvSpPr>
          <p:spPr bwMode="auto">
            <a:xfrm flipV="1">
              <a:off x="2988" y="3264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3922" name="Line 25"/>
            <p:cNvSpPr>
              <a:spLocks noChangeShapeType="1"/>
            </p:cNvSpPr>
            <p:nvPr/>
          </p:nvSpPr>
          <p:spPr bwMode="auto">
            <a:xfrm flipV="1">
              <a:off x="3492" y="3216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9A8E4CD-ADCD-4863-87F4-B1699EBFEDC1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249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B5B0327-59DE-43D5-8451-38600B74264F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112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grpSp>
        <p:nvGrpSpPr>
          <p:cNvPr id="124932" name="Group 2"/>
          <p:cNvGrpSpPr>
            <a:grpSpLocks/>
          </p:cNvGrpSpPr>
          <p:nvPr/>
        </p:nvGrpSpPr>
        <p:grpSpPr bwMode="auto">
          <a:xfrm>
            <a:off x="2743200" y="3581400"/>
            <a:ext cx="3200400" cy="2133600"/>
            <a:chOff x="1728" y="2256"/>
            <a:chExt cx="2016" cy="1344"/>
          </a:xfrm>
        </p:grpSpPr>
        <p:sp>
          <p:nvSpPr>
            <p:cNvPr id="124949" name="Freeform 3"/>
            <p:cNvSpPr>
              <a:spLocks/>
            </p:cNvSpPr>
            <p:nvPr/>
          </p:nvSpPr>
          <p:spPr bwMode="auto">
            <a:xfrm>
              <a:off x="1728" y="2382"/>
              <a:ext cx="504" cy="324"/>
            </a:xfrm>
            <a:custGeom>
              <a:avLst/>
              <a:gdLst>
                <a:gd name="T0" fmla="*/ 0 w 504"/>
                <a:gd name="T1" fmla="*/ 324 h 324"/>
                <a:gd name="T2" fmla="*/ 252 w 504"/>
                <a:gd name="T3" fmla="*/ 144 h 324"/>
                <a:gd name="T4" fmla="*/ 504 w 504"/>
                <a:gd name="T5" fmla="*/ 0 h 324"/>
                <a:gd name="T6" fmla="*/ 0 60000 65536"/>
                <a:gd name="T7" fmla="*/ 0 60000 65536"/>
                <a:gd name="T8" fmla="*/ 0 60000 65536"/>
                <a:gd name="T9" fmla="*/ 0 w 504"/>
                <a:gd name="T10" fmla="*/ 0 h 324"/>
                <a:gd name="T11" fmla="*/ 504 w 504"/>
                <a:gd name="T12" fmla="*/ 324 h 3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4" h="324">
                  <a:moveTo>
                    <a:pt x="0" y="324"/>
                  </a:moveTo>
                  <a:cubicBezTo>
                    <a:pt x="84" y="261"/>
                    <a:pt x="168" y="198"/>
                    <a:pt x="252" y="144"/>
                  </a:cubicBezTo>
                  <a:cubicBezTo>
                    <a:pt x="336" y="90"/>
                    <a:pt x="420" y="45"/>
                    <a:pt x="50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4950" name="Freeform 4"/>
            <p:cNvSpPr>
              <a:spLocks/>
            </p:cNvSpPr>
            <p:nvPr/>
          </p:nvSpPr>
          <p:spPr bwMode="auto">
            <a:xfrm>
              <a:off x="2232" y="2256"/>
              <a:ext cx="504" cy="1344"/>
            </a:xfrm>
            <a:custGeom>
              <a:avLst/>
              <a:gdLst>
                <a:gd name="T0" fmla="*/ 0 w 504"/>
                <a:gd name="T1" fmla="*/ 120 h 1344"/>
                <a:gd name="T2" fmla="*/ 252 w 504"/>
                <a:gd name="T3" fmla="*/ 204 h 1344"/>
                <a:gd name="T4" fmla="*/ 504 w 504"/>
                <a:gd name="T5" fmla="*/ 1344 h 1344"/>
                <a:gd name="T6" fmla="*/ 0 60000 65536"/>
                <a:gd name="T7" fmla="*/ 0 60000 65536"/>
                <a:gd name="T8" fmla="*/ 0 60000 65536"/>
                <a:gd name="T9" fmla="*/ 0 w 504"/>
                <a:gd name="T10" fmla="*/ 0 h 1344"/>
                <a:gd name="T11" fmla="*/ 504 w 504"/>
                <a:gd name="T12" fmla="*/ 1344 h 1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4" h="1344">
                  <a:moveTo>
                    <a:pt x="0" y="120"/>
                  </a:moveTo>
                  <a:cubicBezTo>
                    <a:pt x="84" y="60"/>
                    <a:pt x="168" y="0"/>
                    <a:pt x="252" y="204"/>
                  </a:cubicBezTo>
                  <a:cubicBezTo>
                    <a:pt x="336" y="408"/>
                    <a:pt x="420" y="876"/>
                    <a:pt x="504" y="134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4951" name="Freeform 5"/>
            <p:cNvSpPr>
              <a:spLocks/>
            </p:cNvSpPr>
            <p:nvPr/>
          </p:nvSpPr>
          <p:spPr bwMode="auto">
            <a:xfrm>
              <a:off x="2736" y="2676"/>
              <a:ext cx="504" cy="924"/>
            </a:xfrm>
            <a:custGeom>
              <a:avLst/>
              <a:gdLst>
                <a:gd name="T0" fmla="*/ 0 w 504"/>
                <a:gd name="T1" fmla="*/ 924 h 924"/>
                <a:gd name="T2" fmla="*/ 252 w 504"/>
                <a:gd name="T3" fmla="*/ 510 h 924"/>
                <a:gd name="T4" fmla="*/ 504 w 504"/>
                <a:gd name="T5" fmla="*/ 0 h 924"/>
                <a:gd name="T6" fmla="*/ 0 60000 65536"/>
                <a:gd name="T7" fmla="*/ 0 60000 65536"/>
                <a:gd name="T8" fmla="*/ 0 60000 65536"/>
                <a:gd name="T9" fmla="*/ 0 w 504"/>
                <a:gd name="T10" fmla="*/ 0 h 924"/>
                <a:gd name="T11" fmla="*/ 504 w 504"/>
                <a:gd name="T12" fmla="*/ 924 h 9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4" h="924">
                  <a:moveTo>
                    <a:pt x="0" y="924"/>
                  </a:moveTo>
                  <a:cubicBezTo>
                    <a:pt x="84" y="794"/>
                    <a:pt x="168" y="664"/>
                    <a:pt x="252" y="510"/>
                  </a:cubicBezTo>
                  <a:cubicBezTo>
                    <a:pt x="336" y="356"/>
                    <a:pt x="420" y="178"/>
                    <a:pt x="50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4952" name="Freeform 6"/>
            <p:cNvSpPr>
              <a:spLocks/>
            </p:cNvSpPr>
            <p:nvPr/>
          </p:nvSpPr>
          <p:spPr bwMode="auto">
            <a:xfrm>
              <a:off x="3240" y="2670"/>
              <a:ext cx="504" cy="684"/>
            </a:xfrm>
            <a:custGeom>
              <a:avLst/>
              <a:gdLst>
                <a:gd name="T0" fmla="*/ 0 w 504"/>
                <a:gd name="T1" fmla="*/ 0 h 684"/>
                <a:gd name="T2" fmla="*/ 252 w 504"/>
                <a:gd name="T3" fmla="*/ 540 h 684"/>
                <a:gd name="T4" fmla="*/ 504 w 504"/>
                <a:gd name="T5" fmla="*/ 684 h 684"/>
                <a:gd name="T6" fmla="*/ 0 60000 65536"/>
                <a:gd name="T7" fmla="*/ 0 60000 65536"/>
                <a:gd name="T8" fmla="*/ 0 60000 65536"/>
                <a:gd name="T9" fmla="*/ 0 w 504"/>
                <a:gd name="T10" fmla="*/ 0 h 684"/>
                <a:gd name="T11" fmla="*/ 504 w 504"/>
                <a:gd name="T12" fmla="*/ 684 h 6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4" h="684">
                  <a:moveTo>
                    <a:pt x="0" y="0"/>
                  </a:moveTo>
                  <a:cubicBezTo>
                    <a:pt x="84" y="213"/>
                    <a:pt x="168" y="426"/>
                    <a:pt x="252" y="540"/>
                  </a:cubicBezTo>
                  <a:cubicBezTo>
                    <a:pt x="336" y="654"/>
                    <a:pt x="420" y="669"/>
                    <a:pt x="504" y="68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24933" name="Group 7"/>
          <p:cNvGrpSpPr>
            <a:grpSpLocks/>
          </p:cNvGrpSpPr>
          <p:nvPr/>
        </p:nvGrpSpPr>
        <p:grpSpPr bwMode="auto">
          <a:xfrm>
            <a:off x="1143000" y="2743200"/>
            <a:ext cx="6705600" cy="3429000"/>
            <a:chOff x="720" y="1728"/>
            <a:chExt cx="4224" cy="2160"/>
          </a:xfrm>
        </p:grpSpPr>
        <p:grpSp>
          <p:nvGrpSpPr>
            <p:cNvPr id="124934" name="Group 8"/>
            <p:cNvGrpSpPr>
              <a:grpSpLocks/>
            </p:cNvGrpSpPr>
            <p:nvPr/>
          </p:nvGrpSpPr>
          <p:grpSpPr bwMode="auto">
            <a:xfrm>
              <a:off x="720" y="1728"/>
              <a:ext cx="4224" cy="2160"/>
              <a:chOff x="720" y="1728"/>
              <a:chExt cx="4224" cy="2160"/>
            </a:xfrm>
          </p:grpSpPr>
          <p:sp>
            <p:nvSpPr>
              <p:cNvPr id="124947" name="Line 9"/>
              <p:cNvSpPr>
                <a:spLocks noChangeShapeType="1"/>
              </p:cNvSpPr>
              <p:nvPr/>
            </p:nvSpPr>
            <p:spPr bwMode="auto">
              <a:xfrm flipV="1">
                <a:off x="720" y="1728"/>
                <a:ext cx="0" cy="2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4948" name="Line 10"/>
              <p:cNvSpPr>
                <a:spLocks noChangeShapeType="1"/>
              </p:cNvSpPr>
              <p:nvPr/>
            </p:nvSpPr>
            <p:spPr bwMode="auto">
              <a:xfrm>
                <a:off x="720" y="3888"/>
                <a:ext cx="42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24935" name="Freeform 11"/>
            <p:cNvSpPr>
              <a:spLocks/>
            </p:cNvSpPr>
            <p:nvPr/>
          </p:nvSpPr>
          <p:spPr bwMode="auto">
            <a:xfrm>
              <a:off x="720" y="2176"/>
              <a:ext cx="4080" cy="1616"/>
            </a:xfrm>
            <a:custGeom>
              <a:avLst/>
              <a:gdLst>
                <a:gd name="T0" fmla="*/ 0 w 4080"/>
                <a:gd name="T1" fmla="*/ 1472 h 1616"/>
                <a:gd name="T2" fmla="*/ 480 w 4080"/>
                <a:gd name="T3" fmla="*/ 992 h 1616"/>
                <a:gd name="T4" fmla="*/ 1104 w 4080"/>
                <a:gd name="T5" fmla="*/ 464 h 1616"/>
                <a:gd name="T6" fmla="*/ 1728 w 4080"/>
                <a:gd name="T7" fmla="*/ 224 h 1616"/>
                <a:gd name="T8" fmla="*/ 1968 w 4080"/>
                <a:gd name="T9" fmla="*/ 1376 h 1616"/>
                <a:gd name="T10" fmla="*/ 2256 w 4080"/>
                <a:gd name="T11" fmla="*/ 1040 h 1616"/>
                <a:gd name="T12" fmla="*/ 2400 w 4080"/>
                <a:gd name="T13" fmla="*/ 80 h 1616"/>
                <a:gd name="T14" fmla="*/ 2544 w 4080"/>
                <a:gd name="T15" fmla="*/ 560 h 1616"/>
                <a:gd name="T16" fmla="*/ 2784 w 4080"/>
                <a:gd name="T17" fmla="*/ 1040 h 1616"/>
                <a:gd name="T18" fmla="*/ 3744 w 4080"/>
                <a:gd name="T19" fmla="*/ 1520 h 1616"/>
                <a:gd name="T20" fmla="*/ 4080 w 4080"/>
                <a:gd name="T21" fmla="*/ 1616 h 16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80"/>
                <a:gd name="T34" fmla="*/ 0 h 1616"/>
                <a:gd name="T35" fmla="*/ 4080 w 4080"/>
                <a:gd name="T36" fmla="*/ 1616 h 16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80" h="1616">
                  <a:moveTo>
                    <a:pt x="0" y="1472"/>
                  </a:moveTo>
                  <a:cubicBezTo>
                    <a:pt x="148" y="1316"/>
                    <a:pt x="296" y="1160"/>
                    <a:pt x="480" y="992"/>
                  </a:cubicBezTo>
                  <a:cubicBezTo>
                    <a:pt x="664" y="824"/>
                    <a:pt x="896" y="592"/>
                    <a:pt x="1104" y="464"/>
                  </a:cubicBezTo>
                  <a:cubicBezTo>
                    <a:pt x="1312" y="336"/>
                    <a:pt x="1584" y="72"/>
                    <a:pt x="1728" y="224"/>
                  </a:cubicBezTo>
                  <a:cubicBezTo>
                    <a:pt x="1872" y="376"/>
                    <a:pt x="1880" y="1240"/>
                    <a:pt x="1968" y="1376"/>
                  </a:cubicBezTo>
                  <a:cubicBezTo>
                    <a:pt x="2056" y="1512"/>
                    <a:pt x="2184" y="1256"/>
                    <a:pt x="2256" y="1040"/>
                  </a:cubicBezTo>
                  <a:cubicBezTo>
                    <a:pt x="2328" y="824"/>
                    <a:pt x="2352" y="160"/>
                    <a:pt x="2400" y="80"/>
                  </a:cubicBezTo>
                  <a:cubicBezTo>
                    <a:pt x="2448" y="0"/>
                    <a:pt x="2480" y="400"/>
                    <a:pt x="2544" y="560"/>
                  </a:cubicBezTo>
                  <a:cubicBezTo>
                    <a:pt x="2608" y="720"/>
                    <a:pt x="2584" y="880"/>
                    <a:pt x="2784" y="1040"/>
                  </a:cubicBezTo>
                  <a:cubicBezTo>
                    <a:pt x="2984" y="1200"/>
                    <a:pt x="3528" y="1424"/>
                    <a:pt x="3744" y="1520"/>
                  </a:cubicBezTo>
                  <a:cubicBezTo>
                    <a:pt x="3960" y="1616"/>
                    <a:pt x="4020" y="1616"/>
                    <a:pt x="4080" y="161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4936" name="Line 12"/>
            <p:cNvSpPr>
              <a:spLocks noChangeShapeType="1"/>
            </p:cNvSpPr>
            <p:nvPr/>
          </p:nvSpPr>
          <p:spPr bwMode="auto">
            <a:xfrm>
              <a:off x="2736" y="360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4937" name="Line 13"/>
            <p:cNvSpPr>
              <a:spLocks noChangeShapeType="1"/>
            </p:cNvSpPr>
            <p:nvPr/>
          </p:nvSpPr>
          <p:spPr bwMode="auto">
            <a:xfrm flipV="1">
              <a:off x="1728" y="268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4938" name="Line 14"/>
            <p:cNvSpPr>
              <a:spLocks noChangeShapeType="1"/>
            </p:cNvSpPr>
            <p:nvPr/>
          </p:nvSpPr>
          <p:spPr bwMode="auto">
            <a:xfrm flipV="1">
              <a:off x="3744" y="3360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4939" name="Line 15"/>
            <p:cNvSpPr>
              <a:spLocks noChangeShapeType="1"/>
            </p:cNvSpPr>
            <p:nvPr/>
          </p:nvSpPr>
          <p:spPr bwMode="auto">
            <a:xfrm flipV="1">
              <a:off x="4752" y="379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4940" name="Line 16"/>
            <p:cNvSpPr>
              <a:spLocks noChangeShapeType="1"/>
            </p:cNvSpPr>
            <p:nvPr/>
          </p:nvSpPr>
          <p:spPr bwMode="auto">
            <a:xfrm flipV="1">
              <a:off x="720" y="364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4941" name="Line 17"/>
            <p:cNvSpPr>
              <a:spLocks noChangeShapeType="1"/>
            </p:cNvSpPr>
            <p:nvPr/>
          </p:nvSpPr>
          <p:spPr bwMode="auto">
            <a:xfrm flipV="1">
              <a:off x="2232" y="240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4942" name="Line 18"/>
            <p:cNvSpPr>
              <a:spLocks noChangeShapeType="1"/>
            </p:cNvSpPr>
            <p:nvPr/>
          </p:nvSpPr>
          <p:spPr bwMode="auto">
            <a:xfrm flipV="1">
              <a:off x="3240" y="268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4943" name="Line 19"/>
            <p:cNvSpPr>
              <a:spLocks noChangeShapeType="1"/>
            </p:cNvSpPr>
            <p:nvPr/>
          </p:nvSpPr>
          <p:spPr bwMode="auto">
            <a:xfrm flipV="1">
              <a:off x="1980" y="2550"/>
              <a:ext cx="0" cy="1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4944" name="Line 20"/>
            <p:cNvSpPr>
              <a:spLocks noChangeShapeType="1"/>
            </p:cNvSpPr>
            <p:nvPr/>
          </p:nvSpPr>
          <p:spPr bwMode="auto">
            <a:xfrm flipV="1">
              <a:off x="2484" y="2454"/>
              <a:ext cx="0" cy="14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4945" name="Line 21"/>
            <p:cNvSpPr>
              <a:spLocks noChangeShapeType="1"/>
            </p:cNvSpPr>
            <p:nvPr/>
          </p:nvSpPr>
          <p:spPr bwMode="auto">
            <a:xfrm flipV="1">
              <a:off x="2988" y="3264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4946" name="Line 22"/>
            <p:cNvSpPr>
              <a:spLocks noChangeShapeType="1"/>
            </p:cNvSpPr>
            <p:nvPr/>
          </p:nvSpPr>
          <p:spPr bwMode="auto">
            <a:xfrm flipV="1">
              <a:off x="3492" y="3216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634D66B-C468-4B2B-ACE8-5A63E3813D26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2595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A7D16D-984B-4AF1-8C5D-2DFC5433B0E7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113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Adaptive Simpson’s Scheme</a:t>
            </a:r>
          </a:p>
        </p:txBody>
      </p:sp>
      <p:sp>
        <p:nvSpPr>
          <p:cNvPr id="1259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9488" y="2057400"/>
            <a:ext cx="7772400" cy="4114800"/>
          </a:xfrm>
        </p:spPr>
        <p:txBody>
          <a:bodyPr/>
          <a:lstStyle/>
          <a:p>
            <a:r>
              <a:rPr lang="en-US" altLang="en-US" smtClean="0"/>
              <a:t>We gradually capture the difficult spots.</a:t>
            </a:r>
          </a:p>
        </p:txBody>
      </p:sp>
      <p:grpSp>
        <p:nvGrpSpPr>
          <p:cNvPr id="125958" name="Group 4"/>
          <p:cNvGrpSpPr>
            <a:grpSpLocks/>
          </p:cNvGrpSpPr>
          <p:nvPr/>
        </p:nvGrpSpPr>
        <p:grpSpPr bwMode="auto">
          <a:xfrm>
            <a:off x="1143000" y="2743200"/>
            <a:ext cx="6705600" cy="3429000"/>
            <a:chOff x="720" y="1728"/>
            <a:chExt cx="4224" cy="2160"/>
          </a:xfrm>
        </p:grpSpPr>
        <p:sp>
          <p:nvSpPr>
            <p:cNvPr id="125983" name="Line 5"/>
            <p:cNvSpPr>
              <a:spLocks noChangeShapeType="1"/>
            </p:cNvSpPr>
            <p:nvPr/>
          </p:nvSpPr>
          <p:spPr bwMode="auto">
            <a:xfrm flipV="1">
              <a:off x="720" y="1728"/>
              <a:ext cx="0" cy="21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5984" name="Line 6"/>
            <p:cNvSpPr>
              <a:spLocks noChangeShapeType="1"/>
            </p:cNvSpPr>
            <p:nvPr/>
          </p:nvSpPr>
          <p:spPr bwMode="auto">
            <a:xfrm>
              <a:off x="720" y="3888"/>
              <a:ext cx="42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25959" name="Freeform 7"/>
          <p:cNvSpPr>
            <a:spLocks/>
          </p:cNvSpPr>
          <p:nvPr/>
        </p:nvSpPr>
        <p:spPr bwMode="auto">
          <a:xfrm>
            <a:off x="1143000" y="3454400"/>
            <a:ext cx="6477000" cy="2565400"/>
          </a:xfrm>
          <a:custGeom>
            <a:avLst/>
            <a:gdLst>
              <a:gd name="T0" fmla="*/ 0 w 4080"/>
              <a:gd name="T1" fmla="*/ 2147483646 h 1616"/>
              <a:gd name="T2" fmla="*/ 2147483646 w 4080"/>
              <a:gd name="T3" fmla="*/ 2147483646 h 1616"/>
              <a:gd name="T4" fmla="*/ 2147483646 w 4080"/>
              <a:gd name="T5" fmla="*/ 2147483646 h 1616"/>
              <a:gd name="T6" fmla="*/ 2147483646 w 4080"/>
              <a:gd name="T7" fmla="*/ 2147483646 h 1616"/>
              <a:gd name="T8" fmla="*/ 2147483646 w 4080"/>
              <a:gd name="T9" fmla="*/ 2147483646 h 1616"/>
              <a:gd name="T10" fmla="*/ 2147483646 w 4080"/>
              <a:gd name="T11" fmla="*/ 2147483646 h 1616"/>
              <a:gd name="T12" fmla="*/ 2147483646 w 4080"/>
              <a:gd name="T13" fmla="*/ 2147483646 h 1616"/>
              <a:gd name="T14" fmla="*/ 2147483646 w 4080"/>
              <a:gd name="T15" fmla="*/ 2147483646 h 1616"/>
              <a:gd name="T16" fmla="*/ 2147483646 w 4080"/>
              <a:gd name="T17" fmla="*/ 2147483646 h 1616"/>
              <a:gd name="T18" fmla="*/ 2147483646 w 4080"/>
              <a:gd name="T19" fmla="*/ 2147483646 h 1616"/>
              <a:gd name="T20" fmla="*/ 2147483646 w 4080"/>
              <a:gd name="T21" fmla="*/ 2147483646 h 16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080"/>
              <a:gd name="T34" fmla="*/ 0 h 1616"/>
              <a:gd name="T35" fmla="*/ 4080 w 4080"/>
              <a:gd name="T36" fmla="*/ 1616 h 16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080" h="1616">
                <a:moveTo>
                  <a:pt x="0" y="1472"/>
                </a:moveTo>
                <a:cubicBezTo>
                  <a:pt x="148" y="1316"/>
                  <a:pt x="296" y="1160"/>
                  <a:pt x="480" y="992"/>
                </a:cubicBezTo>
                <a:cubicBezTo>
                  <a:pt x="664" y="824"/>
                  <a:pt x="896" y="592"/>
                  <a:pt x="1104" y="464"/>
                </a:cubicBezTo>
                <a:cubicBezTo>
                  <a:pt x="1312" y="336"/>
                  <a:pt x="1584" y="72"/>
                  <a:pt x="1728" y="224"/>
                </a:cubicBezTo>
                <a:cubicBezTo>
                  <a:pt x="1872" y="376"/>
                  <a:pt x="1880" y="1240"/>
                  <a:pt x="1968" y="1376"/>
                </a:cubicBezTo>
                <a:cubicBezTo>
                  <a:pt x="2056" y="1512"/>
                  <a:pt x="2184" y="1256"/>
                  <a:pt x="2256" y="1040"/>
                </a:cubicBezTo>
                <a:cubicBezTo>
                  <a:pt x="2328" y="824"/>
                  <a:pt x="2352" y="160"/>
                  <a:pt x="2400" y="80"/>
                </a:cubicBezTo>
                <a:cubicBezTo>
                  <a:pt x="2448" y="0"/>
                  <a:pt x="2480" y="400"/>
                  <a:pt x="2544" y="560"/>
                </a:cubicBezTo>
                <a:cubicBezTo>
                  <a:pt x="2608" y="720"/>
                  <a:pt x="2584" y="880"/>
                  <a:pt x="2784" y="1040"/>
                </a:cubicBezTo>
                <a:cubicBezTo>
                  <a:pt x="2984" y="1200"/>
                  <a:pt x="3528" y="1424"/>
                  <a:pt x="3744" y="1520"/>
                </a:cubicBezTo>
                <a:cubicBezTo>
                  <a:pt x="3960" y="1616"/>
                  <a:pt x="4020" y="1616"/>
                  <a:pt x="4080" y="161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5960" name="Line 8"/>
          <p:cNvSpPr>
            <a:spLocks noChangeShapeType="1"/>
          </p:cNvSpPr>
          <p:nvPr/>
        </p:nvSpPr>
        <p:spPr bwMode="auto">
          <a:xfrm>
            <a:off x="4343400" y="5715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5961" name="Freeform 9"/>
          <p:cNvSpPr>
            <a:spLocks/>
          </p:cNvSpPr>
          <p:nvPr/>
        </p:nvSpPr>
        <p:spPr bwMode="auto">
          <a:xfrm>
            <a:off x="1143000" y="5676900"/>
            <a:ext cx="6400800" cy="342900"/>
          </a:xfrm>
          <a:custGeom>
            <a:avLst/>
            <a:gdLst>
              <a:gd name="T0" fmla="*/ 0 w 4032"/>
              <a:gd name="T1" fmla="*/ 2147483646 h 216"/>
              <a:gd name="T2" fmla="*/ 2147483646 w 4032"/>
              <a:gd name="T3" fmla="*/ 2147483646 h 216"/>
              <a:gd name="T4" fmla="*/ 2147483646 w 4032"/>
              <a:gd name="T5" fmla="*/ 2147483646 h 216"/>
              <a:gd name="T6" fmla="*/ 0 60000 65536"/>
              <a:gd name="T7" fmla="*/ 0 60000 65536"/>
              <a:gd name="T8" fmla="*/ 0 60000 65536"/>
              <a:gd name="T9" fmla="*/ 0 w 4032"/>
              <a:gd name="T10" fmla="*/ 0 h 216"/>
              <a:gd name="T11" fmla="*/ 4032 w 4032"/>
              <a:gd name="T12" fmla="*/ 216 h 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32" h="216">
                <a:moveTo>
                  <a:pt x="0" y="72"/>
                </a:moveTo>
                <a:cubicBezTo>
                  <a:pt x="672" y="36"/>
                  <a:pt x="1344" y="0"/>
                  <a:pt x="2016" y="24"/>
                </a:cubicBezTo>
                <a:cubicBezTo>
                  <a:pt x="2688" y="48"/>
                  <a:pt x="3360" y="132"/>
                  <a:pt x="4032" y="216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5962" name="Line 10"/>
          <p:cNvSpPr>
            <a:spLocks noChangeShapeType="1"/>
          </p:cNvSpPr>
          <p:nvPr/>
        </p:nvSpPr>
        <p:spPr bwMode="auto">
          <a:xfrm flipV="1">
            <a:off x="2743200" y="4267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5963" name="Line 11"/>
          <p:cNvSpPr>
            <a:spLocks noChangeShapeType="1"/>
          </p:cNvSpPr>
          <p:nvPr/>
        </p:nvSpPr>
        <p:spPr bwMode="auto">
          <a:xfrm flipV="1">
            <a:off x="5943600" y="53340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5964" name="Line 12"/>
          <p:cNvSpPr>
            <a:spLocks noChangeShapeType="1"/>
          </p:cNvSpPr>
          <p:nvPr/>
        </p:nvSpPr>
        <p:spPr bwMode="auto">
          <a:xfrm flipV="1">
            <a:off x="7543800" y="60198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5965" name="Line 13"/>
          <p:cNvSpPr>
            <a:spLocks noChangeShapeType="1"/>
          </p:cNvSpPr>
          <p:nvPr/>
        </p:nvSpPr>
        <p:spPr bwMode="auto">
          <a:xfrm flipV="1">
            <a:off x="1143000" y="5791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25966" name="Group 14"/>
          <p:cNvGrpSpPr>
            <a:grpSpLocks/>
          </p:cNvGrpSpPr>
          <p:nvPr/>
        </p:nvGrpSpPr>
        <p:grpSpPr bwMode="auto">
          <a:xfrm>
            <a:off x="1143000" y="4254500"/>
            <a:ext cx="6400800" cy="1765300"/>
            <a:chOff x="720" y="2680"/>
            <a:chExt cx="4032" cy="1112"/>
          </a:xfrm>
        </p:grpSpPr>
        <p:sp>
          <p:nvSpPr>
            <p:cNvPr id="125981" name="Freeform 15"/>
            <p:cNvSpPr>
              <a:spLocks/>
            </p:cNvSpPr>
            <p:nvPr/>
          </p:nvSpPr>
          <p:spPr bwMode="auto">
            <a:xfrm>
              <a:off x="720" y="2680"/>
              <a:ext cx="2016" cy="968"/>
            </a:xfrm>
            <a:custGeom>
              <a:avLst/>
              <a:gdLst>
                <a:gd name="T0" fmla="*/ 0 w 2016"/>
                <a:gd name="T1" fmla="*/ 968 h 968"/>
                <a:gd name="T2" fmla="*/ 1008 w 2016"/>
                <a:gd name="T3" fmla="*/ 8 h 968"/>
                <a:gd name="T4" fmla="*/ 2016 w 2016"/>
                <a:gd name="T5" fmla="*/ 920 h 968"/>
                <a:gd name="T6" fmla="*/ 0 60000 65536"/>
                <a:gd name="T7" fmla="*/ 0 60000 65536"/>
                <a:gd name="T8" fmla="*/ 0 60000 65536"/>
                <a:gd name="T9" fmla="*/ 0 w 2016"/>
                <a:gd name="T10" fmla="*/ 0 h 968"/>
                <a:gd name="T11" fmla="*/ 2016 w 2016"/>
                <a:gd name="T12" fmla="*/ 968 h 9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16" h="968">
                  <a:moveTo>
                    <a:pt x="0" y="968"/>
                  </a:moveTo>
                  <a:cubicBezTo>
                    <a:pt x="336" y="492"/>
                    <a:pt x="672" y="16"/>
                    <a:pt x="1008" y="8"/>
                  </a:cubicBezTo>
                  <a:cubicBezTo>
                    <a:pt x="1344" y="0"/>
                    <a:pt x="1848" y="768"/>
                    <a:pt x="2016" y="92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5982" name="Freeform 16"/>
            <p:cNvSpPr>
              <a:spLocks/>
            </p:cNvSpPr>
            <p:nvPr/>
          </p:nvSpPr>
          <p:spPr bwMode="auto">
            <a:xfrm>
              <a:off x="2736" y="3328"/>
              <a:ext cx="2016" cy="464"/>
            </a:xfrm>
            <a:custGeom>
              <a:avLst/>
              <a:gdLst>
                <a:gd name="T0" fmla="*/ 0 w 2016"/>
                <a:gd name="T1" fmla="*/ 272 h 464"/>
                <a:gd name="T2" fmla="*/ 1008 w 2016"/>
                <a:gd name="T3" fmla="*/ 32 h 464"/>
                <a:gd name="T4" fmla="*/ 2016 w 2016"/>
                <a:gd name="T5" fmla="*/ 464 h 464"/>
                <a:gd name="T6" fmla="*/ 0 60000 65536"/>
                <a:gd name="T7" fmla="*/ 0 60000 65536"/>
                <a:gd name="T8" fmla="*/ 0 60000 65536"/>
                <a:gd name="T9" fmla="*/ 0 w 2016"/>
                <a:gd name="T10" fmla="*/ 0 h 464"/>
                <a:gd name="T11" fmla="*/ 2016 w 2016"/>
                <a:gd name="T12" fmla="*/ 464 h 4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16" h="464">
                  <a:moveTo>
                    <a:pt x="0" y="272"/>
                  </a:moveTo>
                  <a:cubicBezTo>
                    <a:pt x="336" y="136"/>
                    <a:pt x="672" y="0"/>
                    <a:pt x="1008" y="32"/>
                  </a:cubicBezTo>
                  <a:cubicBezTo>
                    <a:pt x="1344" y="64"/>
                    <a:pt x="1680" y="264"/>
                    <a:pt x="2016" y="464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25967" name="Line 17"/>
          <p:cNvSpPr>
            <a:spLocks noChangeShapeType="1"/>
          </p:cNvSpPr>
          <p:nvPr/>
        </p:nvSpPr>
        <p:spPr bwMode="auto">
          <a:xfrm flipV="1">
            <a:off x="3543300" y="38100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5968" name="Line 18"/>
          <p:cNvSpPr>
            <a:spLocks noChangeShapeType="1"/>
          </p:cNvSpPr>
          <p:nvPr/>
        </p:nvSpPr>
        <p:spPr bwMode="auto">
          <a:xfrm flipV="1">
            <a:off x="5143500" y="4267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25969" name="Group 19"/>
          <p:cNvGrpSpPr>
            <a:grpSpLocks/>
          </p:cNvGrpSpPr>
          <p:nvPr/>
        </p:nvGrpSpPr>
        <p:grpSpPr bwMode="auto">
          <a:xfrm>
            <a:off x="2743200" y="3546475"/>
            <a:ext cx="3200400" cy="2178050"/>
            <a:chOff x="1728" y="2234"/>
            <a:chExt cx="2016" cy="1372"/>
          </a:xfrm>
        </p:grpSpPr>
        <p:sp>
          <p:nvSpPr>
            <p:cNvPr id="125979" name="Freeform 20"/>
            <p:cNvSpPr>
              <a:spLocks/>
            </p:cNvSpPr>
            <p:nvPr/>
          </p:nvSpPr>
          <p:spPr bwMode="auto">
            <a:xfrm>
              <a:off x="1728" y="2234"/>
              <a:ext cx="1008" cy="1372"/>
            </a:xfrm>
            <a:custGeom>
              <a:avLst/>
              <a:gdLst>
                <a:gd name="T0" fmla="*/ 0 w 1008"/>
                <a:gd name="T1" fmla="*/ 448 h 1372"/>
                <a:gd name="T2" fmla="*/ 504 w 1008"/>
                <a:gd name="T3" fmla="*/ 154 h 1372"/>
                <a:gd name="T4" fmla="*/ 1008 w 1008"/>
                <a:gd name="T5" fmla="*/ 1372 h 1372"/>
                <a:gd name="T6" fmla="*/ 0 60000 65536"/>
                <a:gd name="T7" fmla="*/ 0 60000 65536"/>
                <a:gd name="T8" fmla="*/ 0 60000 65536"/>
                <a:gd name="T9" fmla="*/ 0 w 1008"/>
                <a:gd name="T10" fmla="*/ 0 h 1372"/>
                <a:gd name="T11" fmla="*/ 1008 w 1008"/>
                <a:gd name="T12" fmla="*/ 1372 h 13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372">
                  <a:moveTo>
                    <a:pt x="0" y="448"/>
                  </a:moveTo>
                  <a:cubicBezTo>
                    <a:pt x="168" y="224"/>
                    <a:pt x="336" y="0"/>
                    <a:pt x="504" y="154"/>
                  </a:cubicBezTo>
                  <a:cubicBezTo>
                    <a:pt x="672" y="308"/>
                    <a:pt x="840" y="840"/>
                    <a:pt x="1008" y="1372"/>
                  </a:cubicBezTo>
                </a:path>
              </a:pathLst>
            </a:custGeom>
            <a:noFill/>
            <a:ln w="38100">
              <a:solidFill>
                <a:srgbClr val="0066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5980" name="Freeform 21"/>
            <p:cNvSpPr>
              <a:spLocks/>
            </p:cNvSpPr>
            <p:nvPr/>
          </p:nvSpPr>
          <p:spPr bwMode="auto">
            <a:xfrm>
              <a:off x="2736" y="2646"/>
              <a:ext cx="1008" cy="960"/>
            </a:xfrm>
            <a:custGeom>
              <a:avLst/>
              <a:gdLst>
                <a:gd name="T0" fmla="*/ 0 w 1008"/>
                <a:gd name="T1" fmla="*/ 960 h 960"/>
                <a:gd name="T2" fmla="*/ 504 w 1008"/>
                <a:gd name="T3" fmla="*/ 42 h 960"/>
                <a:gd name="T4" fmla="*/ 1008 w 1008"/>
                <a:gd name="T5" fmla="*/ 708 h 960"/>
                <a:gd name="T6" fmla="*/ 0 60000 65536"/>
                <a:gd name="T7" fmla="*/ 0 60000 65536"/>
                <a:gd name="T8" fmla="*/ 0 60000 65536"/>
                <a:gd name="T9" fmla="*/ 0 w 1008"/>
                <a:gd name="T10" fmla="*/ 0 h 960"/>
                <a:gd name="T11" fmla="*/ 1008 w 1008"/>
                <a:gd name="T12" fmla="*/ 960 h 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960">
                  <a:moveTo>
                    <a:pt x="0" y="960"/>
                  </a:moveTo>
                  <a:cubicBezTo>
                    <a:pt x="168" y="522"/>
                    <a:pt x="336" y="84"/>
                    <a:pt x="504" y="42"/>
                  </a:cubicBezTo>
                  <a:cubicBezTo>
                    <a:pt x="672" y="0"/>
                    <a:pt x="840" y="354"/>
                    <a:pt x="1008" y="708"/>
                  </a:cubicBezTo>
                </a:path>
              </a:pathLst>
            </a:custGeom>
            <a:noFill/>
            <a:ln w="38100">
              <a:solidFill>
                <a:srgbClr val="0066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25970" name="Line 22"/>
          <p:cNvSpPr>
            <a:spLocks noChangeShapeType="1"/>
          </p:cNvSpPr>
          <p:nvPr/>
        </p:nvSpPr>
        <p:spPr bwMode="auto">
          <a:xfrm flipV="1">
            <a:off x="3143250" y="4048125"/>
            <a:ext cx="0" cy="2124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5971" name="Line 23"/>
          <p:cNvSpPr>
            <a:spLocks noChangeShapeType="1"/>
          </p:cNvSpPr>
          <p:nvPr/>
        </p:nvSpPr>
        <p:spPr bwMode="auto">
          <a:xfrm flipV="1">
            <a:off x="3943350" y="3895725"/>
            <a:ext cx="0" cy="2276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5972" name="Line 24"/>
          <p:cNvSpPr>
            <a:spLocks noChangeShapeType="1"/>
          </p:cNvSpPr>
          <p:nvPr/>
        </p:nvSpPr>
        <p:spPr bwMode="auto">
          <a:xfrm flipV="1">
            <a:off x="4743450" y="51816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5973" name="Line 25"/>
          <p:cNvSpPr>
            <a:spLocks noChangeShapeType="1"/>
          </p:cNvSpPr>
          <p:nvPr/>
        </p:nvSpPr>
        <p:spPr bwMode="auto">
          <a:xfrm flipV="1">
            <a:off x="5543550" y="51054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25974" name="Group 26"/>
          <p:cNvGrpSpPr>
            <a:grpSpLocks/>
          </p:cNvGrpSpPr>
          <p:nvPr/>
        </p:nvGrpSpPr>
        <p:grpSpPr bwMode="auto">
          <a:xfrm>
            <a:off x="2743200" y="3581400"/>
            <a:ext cx="3200400" cy="2133600"/>
            <a:chOff x="1728" y="2256"/>
            <a:chExt cx="2016" cy="1344"/>
          </a:xfrm>
        </p:grpSpPr>
        <p:sp>
          <p:nvSpPr>
            <p:cNvPr id="125975" name="Freeform 27"/>
            <p:cNvSpPr>
              <a:spLocks/>
            </p:cNvSpPr>
            <p:nvPr/>
          </p:nvSpPr>
          <p:spPr bwMode="auto">
            <a:xfrm>
              <a:off x="1728" y="2382"/>
              <a:ext cx="504" cy="324"/>
            </a:xfrm>
            <a:custGeom>
              <a:avLst/>
              <a:gdLst>
                <a:gd name="T0" fmla="*/ 0 w 504"/>
                <a:gd name="T1" fmla="*/ 324 h 324"/>
                <a:gd name="T2" fmla="*/ 252 w 504"/>
                <a:gd name="T3" fmla="*/ 144 h 324"/>
                <a:gd name="T4" fmla="*/ 504 w 504"/>
                <a:gd name="T5" fmla="*/ 0 h 324"/>
                <a:gd name="T6" fmla="*/ 0 60000 65536"/>
                <a:gd name="T7" fmla="*/ 0 60000 65536"/>
                <a:gd name="T8" fmla="*/ 0 60000 65536"/>
                <a:gd name="T9" fmla="*/ 0 w 504"/>
                <a:gd name="T10" fmla="*/ 0 h 324"/>
                <a:gd name="T11" fmla="*/ 504 w 504"/>
                <a:gd name="T12" fmla="*/ 324 h 3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4" h="324">
                  <a:moveTo>
                    <a:pt x="0" y="324"/>
                  </a:moveTo>
                  <a:cubicBezTo>
                    <a:pt x="84" y="261"/>
                    <a:pt x="168" y="198"/>
                    <a:pt x="252" y="144"/>
                  </a:cubicBezTo>
                  <a:cubicBezTo>
                    <a:pt x="336" y="90"/>
                    <a:pt x="420" y="45"/>
                    <a:pt x="50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5976" name="Freeform 28"/>
            <p:cNvSpPr>
              <a:spLocks/>
            </p:cNvSpPr>
            <p:nvPr/>
          </p:nvSpPr>
          <p:spPr bwMode="auto">
            <a:xfrm>
              <a:off x="2232" y="2256"/>
              <a:ext cx="504" cy="1344"/>
            </a:xfrm>
            <a:custGeom>
              <a:avLst/>
              <a:gdLst>
                <a:gd name="T0" fmla="*/ 0 w 504"/>
                <a:gd name="T1" fmla="*/ 120 h 1344"/>
                <a:gd name="T2" fmla="*/ 252 w 504"/>
                <a:gd name="T3" fmla="*/ 204 h 1344"/>
                <a:gd name="T4" fmla="*/ 504 w 504"/>
                <a:gd name="T5" fmla="*/ 1344 h 1344"/>
                <a:gd name="T6" fmla="*/ 0 60000 65536"/>
                <a:gd name="T7" fmla="*/ 0 60000 65536"/>
                <a:gd name="T8" fmla="*/ 0 60000 65536"/>
                <a:gd name="T9" fmla="*/ 0 w 504"/>
                <a:gd name="T10" fmla="*/ 0 h 1344"/>
                <a:gd name="T11" fmla="*/ 504 w 504"/>
                <a:gd name="T12" fmla="*/ 1344 h 1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4" h="1344">
                  <a:moveTo>
                    <a:pt x="0" y="120"/>
                  </a:moveTo>
                  <a:cubicBezTo>
                    <a:pt x="84" y="60"/>
                    <a:pt x="168" y="0"/>
                    <a:pt x="252" y="204"/>
                  </a:cubicBezTo>
                  <a:cubicBezTo>
                    <a:pt x="336" y="408"/>
                    <a:pt x="420" y="876"/>
                    <a:pt x="504" y="134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5977" name="Freeform 29"/>
            <p:cNvSpPr>
              <a:spLocks/>
            </p:cNvSpPr>
            <p:nvPr/>
          </p:nvSpPr>
          <p:spPr bwMode="auto">
            <a:xfrm>
              <a:off x="2736" y="2676"/>
              <a:ext cx="504" cy="924"/>
            </a:xfrm>
            <a:custGeom>
              <a:avLst/>
              <a:gdLst>
                <a:gd name="T0" fmla="*/ 0 w 504"/>
                <a:gd name="T1" fmla="*/ 924 h 924"/>
                <a:gd name="T2" fmla="*/ 252 w 504"/>
                <a:gd name="T3" fmla="*/ 510 h 924"/>
                <a:gd name="T4" fmla="*/ 504 w 504"/>
                <a:gd name="T5" fmla="*/ 0 h 924"/>
                <a:gd name="T6" fmla="*/ 0 60000 65536"/>
                <a:gd name="T7" fmla="*/ 0 60000 65536"/>
                <a:gd name="T8" fmla="*/ 0 60000 65536"/>
                <a:gd name="T9" fmla="*/ 0 w 504"/>
                <a:gd name="T10" fmla="*/ 0 h 924"/>
                <a:gd name="T11" fmla="*/ 504 w 504"/>
                <a:gd name="T12" fmla="*/ 924 h 9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4" h="924">
                  <a:moveTo>
                    <a:pt x="0" y="924"/>
                  </a:moveTo>
                  <a:cubicBezTo>
                    <a:pt x="84" y="794"/>
                    <a:pt x="168" y="664"/>
                    <a:pt x="252" y="510"/>
                  </a:cubicBezTo>
                  <a:cubicBezTo>
                    <a:pt x="336" y="356"/>
                    <a:pt x="420" y="178"/>
                    <a:pt x="50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5978" name="Freeform 30"/>
            <p:cNvSpPr>
              <a:spLocks/>
            </p:cNvSpPr>
            <p:nvPr/>
          </p:nvSpPr>
          <p:spPr bwMode="auto">
            <a:xfrm>
              <a:off x="3240" y="2670"/>
              <a:ext cx="504" cy="684"/>
            </a:xfrm>
            <a:custGeom>
              <a:avLst/>
              <a:gdLst>
                <a:gd name="T0" fmla="*/ 0 w 504"/>
                <a:gd name="T1" fmla="*/ 0 h 684"/>
                <a:gd name="T2" fmla="*/ 252 w 504"/>
                <a:gd name="T3" fmla="*/ 540 h 684"/>
                <a:gd name="T4" fmla="*/ 504 w 504"/>
                <a:gd name="T5" fmla="*/ 684 h 684"/>
                <a:gd name="T6" fmla="*/ 0 60000 65536"/>
                <a:gd name="T7" fmla="*/ 0 60000 65536"/>
                <a:gd name="T8" fmla="*/ 0 60000 65536"/>
                <a:gd name="T9" fmla="*/ 0 w 504"/>
                <a:gd name="T10" fmla="*/ 0 h 684"/>
                <a:gd name="T11" fmla="*/ 504 w 504"/>
                <a:gd name="T12" fmla="*/ 684 h 6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4" h="684">
                  <a:moveTo>
                    <a:pt x="0" y="0"/>
                  </a:moveTo>
                  <a:cubicBezTo>
                    <a:pt x="84" y="213"/>
                    <a:pt x="168" y="426"/>
                    <a:pt x="252" y="540"/>
                  </a:cubicBezTo>
                  <a:cubicBezTo>
                    <a:pt x="336" y="654"/>
                    <a:pt x="420" y="669"/>
                    <a:pt x="504" y="68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874EFFD-2EEE-4B6C-8EDC-C87C0346820B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2697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31D1E4A-8357-4FA6-89E4-84AEFD6B9AB4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269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Adaptive Simpson’s Code</a:t>
            </a:r>
          </a:p>
        </p:txBody>
      </p:sp>
      <p:sp>
        <p:nvSpPr>
          <p:cNvPr id="1269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088" y="2079625"/>
            <a:ext cx="7772400" cy="4114800"/>
          </a:xfrm>
        </p:spPr>
        <p:txBody>
          <a:bodyPr/>
          <a:lstStyle/>
          <a:p>
            <a:r>
              <a:rPr lang="en-US" altLang="en-US" smtClean="0"/>
              <a:t>Simple Recursive Program</a:t>
            </a:r>
          </a:p>
          <a:p>
            <a:pPr>
              <a:buFontTx/>
              <a:buNone/>
            </a:pPr>
            <a:endParaRPr lang="en-US" altLang="en-US" i="1" smtClean="0"/>
          </a:p>
          <a:p>
            <a:endParaRPr lang="en-US" altLang="en-US" smtClean="0"/>
          </a:p>
        </p:txBody>
      </p:sp>
      <p:sp>
        <p:nvSpPr>
          <p:cNvPr id="126982" name="Text Box 4"/>
          <p:cNvSpPr txBox="1">
            <a:spLocks noChangeArrowheads="1"/>
          </p:cNvSpPr>
          <p:nvPr/>
        </p:nvSpPr>
        <p:spPr bwMode="auto">
          <a:xfrm>
            <a:off x="828675" y="2720975"/>
            <a:ext cx="8024813" cy="35909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static const int m_nMaximum_Divisions = 1000;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Real IntegrationSimpson( const Real (*f) (Real x), const Real start, const Real end, const Real </a:t>
            </a:r>
            <a:br>
              <a:rPr lang="en-US" altLang="en-US" sz="1600">
                <a:latin typeface="Arial Narrow" panose="020B0606020202030204" pitchFamily="34" charset="0"/>
              </a:rPr>
            </a:br>
            <a:r>
              <a:rPr lang="en-US" altLang="en-US" sz="1600">
                <a:latin typeface="Arial Narrow" panose="020B0606020202030204" pitchFamily="34" charset="0"/>
              </a:rPr>
              <a:t>			error_tolerance, int &amp;level )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{</a:t>
            </a:r>
          </a:p>
          <a:p>
            <a:pPr lvl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level += 1;</a:t>
            </a:r>
          </a:p>
          <a:p>
            <a:pPr lvl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Real h = (end – start);</a:t>
            </a:r>
          </a:p>
          <a:p>
            <a:pPr lvl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Real midpoint = (start + end) / 2.0;</a:t>
            </a:r>
          </a:p>
          <a:p>
            <a:pPr lvl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Real f_start = f(start);</a:t>
            </a:r>
          </a:p>
          <a:p>
            <a:pPr lvl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Real f_end = f(end);</a:t>
            </a:r>
          </a:p>
          <a:p>
            <a:pPr lvl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Real f_mid = f(midpoint );</a:t>
            </a:r>
          </a:p>
          <a:p>
            <a:pPr lvl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oneLevel = h*( f_start + 4.0*f_mid + f_end) / 6.0;</a:t>
            </a:r>
          </a:p>
          <a:p>
            <a:pPr lvl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Real leftMidpoint = (start+ midpoint ) / 2.0;</a:t>
            </a:r>
          </a:p>
          <a:p>
            <a:pPr lvl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Real rightMidpoint = (end+ midpoint ) / 2.0</a:t>
            </a:r>
          </a:p>
          <a:p>
            <a:pPr lvl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Real f_midLeft = f(leftMidpoint );</a:t>
            </a:r>
          </a:p>
          <a:p>
            <a:pPr lvl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Real f_midRight = f(rightMidpoint );</a:t>
            </a:r>
          </a:p>
          <a:p>
            <a:pPr lvl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twoLevel = h*(f_start + 4.0* f_midLeft + 2.0* f_mid + 4.0* f_midRight + f_end) / 12.0;</a:t>
            </a:r>
          </a:p>
          <a:p>
            <a:pPr lvl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if( level &gt;= m_nMax_Divisions ) // Terminate the process, converging too slow</a:t>
            </a:r>
          </a:p>
          <a:p>
            <a:pPr lvl="2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return twoLevel;</a:t>
            </a:r>
          </a:p>
          <a:p>
            <a:pPr lvl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60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BC01ECD-104C-4D5C-9BF8-EA9BB4E80E46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2800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7A95AB6-DC59-413F-8536-B7FE637C1909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115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280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Adaptive Simpson’s Code</a:t>
            </a:r>
          </a:p>
        </p:txBody>
      </p:sp>
      <p:sp>
        <p:nvSpPr>
          <p:cNvPr id="1280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775" y="2049463"/>
            <a:ext cx="7772400" cy="4114800"/>
          </a:xfrm>
        </p:spPr>
        <p:txBody>
          <a:bodyPr/>
          <a:lstStyle/>
          <a:p>
            <a:endParaRPr lang="id-ID" altLang="en-US" smtClean="0"/>
          </a:p>
        </p:txBody>
      </p:sp>
      <p:sp>
        <p:nvSpPr>
          <p:cNvPr id="128006" name="Text Box 4"/>
          <p:cNvSpPr txBox="1">
            <a:spLocks noChangeArrowheads="1"/>
          </p:cNvSpPr>
          <p:nvPr/>
        </p:nvSpPr>
        <p:spPr bwMode="auto">
          <a:xfrm>
            <a:off x="828675" y="2720975"/>
            <a:ext cx="8024813" cy="1933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if( absf( twoLevel – oneLevel) &lt; 15.0*error_tolerance) // Desired solution reached</a:t>
            </a:r>
          </a:p>
          <a:p>
            <a:pPr lvl="2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return twoLevel + (twoLevel-oneLevel) / 15.0;</a:t>
            </a:r>
          </a:p>
          <a:p>
            <a:pPr lvl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//</a:t>
            </a:r>
          </a:p>
          <a:p>
            <a:pPr lvl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// Otherwise, split the interval in two and recursively evaluate each half.</a:t>
            </a:r>
          </a:p>
          <a:p>
            <a:pPr lvl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//</a:t>
            </a:r>
          </a:p>
          <a:p>
            <a:pPr lvl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leftIntegral = IntegrationSimpson( f, start, midpoint , error_tolerance/2.0, level );</a:t>
            </a:r>
          </a:p>
          <a:p>
            <a:pPr lvl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rightIntegral = IntegrationSimpson( f, midpoint , end, error_tolerance/2.0, level );</a:t>
            </a:r>
          </a:p>
          <a:p>
            <a:pPr lvl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return leftIntegral + rightIntegral;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}</a:t>
            </a:r>
          </a:p>
          <a:p>
            <a:pPr lvl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B2CCACD-BC70-45D8-BBEC-CC1F23F56E8E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2902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19A597-5FF6-4909-B4E9-1D93D0A7ACDE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116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29028" name="AutoShape 1043"/>
          <p:cNvSpPr>
            <a:spLocks noChangeArrowheads="1"/>
          </p:cNvSpPr>
          <p:nvPr/>
        </p:nvSpPr>
        <p:spPr bwMode="auto">
          <a:xfrm>
            <a:off x="7058025" y="5629275"/>
            <a:ext cx="914400" cy="657225"/>
          </a:xfrm>
          <a:prstGeom prst="irregularSeal1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129029" name="Rectangle 1041"/>
          <p:cNvSpPr>
            <a:spLocks noGrp="1" noChangeArrowheads="1"/>
          </p:cNvSpPr>
          <p:nvPr>
            <p:ph type="body" idx="1"/>
          </p:nvPr>
        </p:nvSpPr>
        <p:spPr>
          <a:xfrm>
            <a:off x="582613" y="2168525"/>
            <a:ext cx="7772400" cy="4114800"/>
          </a:xfrm>
        </p:spPr>
        <p:txBody>
          <a:bodyPr/>
          <a:lstStyle/>
          <a:p>
            <a:r>
              <a:rPr lang="en-US" altLang="en-US" sz="2800" smtClean="0"/>
              <a:t>Idea is that if we evaluate the function at certain points, and sum with certain weights, we will get a more accurate integral</a:t>
            </a:r>
          </a:p>
          <a:p>
            <a:r>
              <a:rPr lang="en-US" altLang="en-US" sz="2800" smtClean="0"/>
              <a:t>Evaluation points and weights are pre-computed and tabulated</a:t>
            </a:r>
          </a:p>
          <a:p>
            <a:r>
              <a:rPr lang="en-US" altLang="en-US" sz="2800" smtClean="0"/>
              <a:t>Basic form:</a:t>
            </a:r>
          </a:p>
          <a:p>
            <a:endParaRPr lang="en-US" altLang="en-US" sz="2800" smtClean="0"/>
          </a:p>
          <a:p>
            <a:endParaRPr lang="en-US" altLang="en-US" sz="2800" smtClean="0"/>
          </a:p>
        </p:txBody>
      </p:sp>
      <p:graphicFrame>
        <p:nvGraphicFramePr>
          <p:cNvPr id="129030" name="Object 1030"/>
          <p:cNvGraphicFramePr>
            <a:graphicFrameLocks noChangeAspect="1"/>
          </p:cNvGraphicFramePr>
          <p:nvPr/>
        </p:nvGraphicFramePr>
        <p:xfrm>
          <a:off x="2917825" y="4381500"/>
          <a:ext cx="3100388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5" name="Equation" r:id="rId3" imgW="1637589" imgH="431613" progId="Equation.3">
                  <p:embed/>
                </p:oleObj>
              </mc:Choice>
              <mc:Fallback>
                <p:oleObj name="Equation" r:id="rId3" imgW="1637589" imgH="431613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25" y="4381500"/>
                        <a:ext cx="3100388" cy="8175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1" name="Text Box 1031"/>
          <p:cNvSpPr txBox="1">
            <a:spLocks noChangeArrowheads="1"/>
          </p:cNvSpPr>
          <p:nvPr/>
        </p:nvSpPr>
        <p:spPr bwMode="auto">
          <a:xfrm>
            <a:off x="1381125" y="5295900"/>
            <a:ext cx="6477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 i="1"/>
              <a:t> </a:t>
            </a:r>
            <a:r>
              <a:rPr lang="en-US" altLang="en-US" sz="2800" i="1">
                <a:solidFill>
                  <a:schemeClr val="accent2"/>
                </a:solidFill>
              </a:rPr>
              <a:t>c</a:t>
            </a:r>
            <a:r>
              <a:rPr lang="en-US" altLang="en-US" sz="2800" i="1" baseline="-25000">
                <a:solidFill>
                  <a:schemeClr val="accent2"/>
                </a:solidFill>
              </a:rPr>
              <a:t>i</a:t>
            </a:r>
            <a:r>
              <a:rPr lang="en-US" altLang="en-US" sz="2800"/>
              <a:t> : weighting factors</a:t>
            </a:r>
            <a:br>
              <a:rPr lang="en-US" altLang="en-US" sz="2800"/>
            </a:br>
            <a:r>
              <a:rPr lang="en-US" altLang="en-US" sz="2800">
                <a:solidFill>
                  <a:schemeClr val="accent1"/>
                </a:solidFill>
              </a:rPr>
              <a:t> </a:t>
            </a:r>
            <a:r>
              <a:rPr lang="en-US" altLang="en-US" sz="2800" i="1">
                <a:solidFill>
                  <a:schemeClr val="accent2"/>
                </a:solidFill>
              </a:rPr>
              <a:t>x</a:t>
            </a:r>
            <a:r>
              <a:rPr lang="en-US" altLang="en-US" sz="2800" i="1" baseline="-25000">
                <a:solidFill>
                  <a:schemeClr val="accent2"/>
                </a:solidFill>
              </a:rPr>
              <a:t>i</a:t>
            </a:r>
            <a:r>
              <a:rPr lang="en-US" altLang="en-US" sz="2800">
                <a:solidFill>
                  <a:schemeClr val="accent1"/>
                </a:solidFill>
              </a:rPr>
              <a:t> </a:t>
            </a:r>
            <a:r>
              <a:rPr lang="en-US" altLang="en-US" sz="2800"/>
              <a:t>: sampling points selected optimally</a:t>
            </a:r>
          </a:p>
        </p:txBody>
      </p:sp>
      <p:sp>
        <p:nvSpPr>
          <p:cNvPr id="129032" name="Rectangle 10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Guassian Quadrature</a:t>
            </a:r>
          </a:p>
        </p:txBody>
      </p:sp>
      <p:sp>
        <p:nvSpPr>
          <p:cNvPr id="129033" name="Text Box 1042"/>
          <p:cNvSpPr txBox="1">
            <a:spLocks noChangeArrowheads="1"/>
          </p:cNvSpPr>
          <p:nvPr/>
        </p:nvSpPr>
        <p:spPr bwMode="auto">
          <a:xfrm>
            <a:off x="7194550" y="5767388"/>
            <a:ext cx="6810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i="1"/>
              <a:t>New!!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3F678A9-2796-4086-B50E-28C6E279B85D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3005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44995C-B7D1-471F-8E7A-7E15E04842E2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117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30052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969963" y="1965325"/>
            <a:ext cx="7772400" cy="4114800"/>
          </a:xfrm>
        </p:spPr>
        <p:txBody>
          <a:bodyPr/>
          <a:lstStyle/>
          <a:p>
            <a:r>
              <a:rPr lang="en-US" altLang="en-US" sz="2800" smtClean="0"/>
              <a:t>Note that the interval is between </a:t>
            </a:r>
            <a:r>
              <a:rPr lang="en-US" altLang="en-US" sz="2800" smtClean="0">
                <a:solidFill>
                  <a:schemeClr val="accent2"/>
                </a:solidFill>
              </a:rPr>
              <a:t>–1</a:t>
            </a:r>
            <a:r>
              <a:rPr lang="en-US" altLang="en-US" sz="2800" smtClean="0"/>
              <a:t> and </a:t>
            </a:r>
            <a:r>
              <a:rPr lang="en-US" altLang="en-US" sz="2800" smtClean="0">
                <a:solidFill>
                  <a:schemeClr val="accent2"/>
                </a:solidFill>
              </a:rPr>
              <a:t>1</a:t>
            </a:r>
          </a:p>
          <a:p>
            <a:r>
              <a:rPr lang="en-US" altLang="en-US" sz="2800" smtClean="0"/>
              <a:t>For other intervals, a change of variables is used to transfer the problem so that it utilizes the interval [-1, 1]</a:t>
            </a:r>
          </a:p>
          <a:p>
            <a:r>
              <a:rPr lang="en-US" altLang="en-US" sz="2800" smtClean="0"/>
              <a:t>This is a linear transform, such that for </a:t>
            </a:r>
            <a:r>
              <a:rPr lang="en-US" altLang="en-US" sz="2800" i="1" smtClean="0"/>
              <a:t>t</a:t>
            </a:r>
            <a:r>
              <a:rPr lang="en-US" altLang="en-US" sz="2800" smtClean="0">
                <a:sym typeface="Symbol" panose="05050102010706020507" pitchFamily="18" charset="2"/>
              </a:rPr>
              <a:t>[a,b]</a:t>
            </a:r>
            <a:r>
              <a:rPr lang="en-US" altLang="en-US" sz="2800" smtClean="0"/>
              <a:t>:</a:t>
            </a:r>
          </a:p>
          <a:p>
            <a:endParaRPr lang="en-US" altLang="en-US" sz="2800" smtClean="0"/>
          </a:p>
          <a:p>
            <a:r>
              <a:rPr lang="en-US" altLang="en-US" sz="2800" smtClean="0"/>
              <a:t>We have for </a:t>
            </a:r>
            <a:r>
              <a:rPr lang="en-US" altLang="en-US" sz="2800" i="1" smtClean="0"/>
              <a:t>x</a:t>
            </a:r>
            <a:r>
              <a:rPr lang="en-US" altLang="en-US" sz="2800" smtClean="0">
                <a:sym typeface="Symbol" panose="05050102010706020507" pitchFamily="18" charset="2"/>
              </a:rPr>
              <a:t>[-1,1]</a:t>
            </a:r>
            <a:r>
              <a:rPr lang="en-US" altLang="en-US" sz="2800" smtClean="0"/>
              <a:t>: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2800" smtClean="0">
              <a:solidFill>
                <a:schemeClr val="accent2"/>
              </a:solidFill>
            </a:endParaRPr>
          </a:p>
        </p:txBody>
      </p:sp>
      <p:graphicFrame>
        <p:nvGraphicFramePr>
          <p:cNvPr id="130053" name="Object 1024"/>
          <p:cNvGraphicFramePr>
            <a:graphicFrameLocks noChangeAspect="1"/>
          </p:cNvGraphicFramePr>
          <p:nvPr/>
        </p:nvGraphicFramePr>
        <p:xfrm>
          <a:off x="1781175" y="4427538"/>
          <a:ext cx="9525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1" name="Equation" r:id="rId3" imgW="571252" imgH="330057" progId="Equation.3">
                  <p:embed/>
                </p:oleObj>
              </mc:Choice>
              <mc:Fallback>
                <p:oleObj name="Equation" r:id="rId3" imgW="571252" imgH="330057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4427538"/>
                        <a:ext cx="952500" cy="5508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4" name="Object 1025"/>
          <p:cNvGraphicFramePr>
            <a:graphicFrameLocks noChangeAspect="1"/>
          </p:cNvGraphicFramePr>
          <p:nvPr/>
        </p:nvGraphicFramePr>
        <p:xfrm>
          <a:off x="1724025" y="5467350"/>
          <a:ext cx="25908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2" name="Equation" r:id="rId5" imgW="1167893" imgH="393529" progId="Equation.3">
                  <p:embed/>
                </p:oleObj>
              </mc:Choice>
              <mc:Fallback>
                <p:oleObj name="Equation" r:id="rId5" imgW="1167893" imgH="393529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5467350"/>
                        <a:ext cx="2590800" cy="873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5" name="Object 1026"/>
          <p:cNvGraphicFramePr>
            <a:graphicFrameLocks noChangeAspect="1"/>
          </p:cNvGraphicFramePr>
          <p:nvPr/>
        </p:nvGraphicFramePr>
        <p:xfrm>
          <a:off x="5734050" y="5495925"/>
          <a:ext cx="19050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3" name="Equation" r:id="rId7" imgW="850531" imgH="393529" progId="Equation.3">
                  <p:embed/>
                </p:oleObj>
              </mc:Choice>
              <mc:Fallback>
                <p:oleObj name="Equation" r:id="rId7" imgW="850531" imgH="393529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050" y="5495925"/>
                        <a:ext cx="1905000" cy="8810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6" name="AutoShape 12"/>
          <p:cNvSpPr>
            <a:spLocks noChangeArrowheads="1"/>
          </p:cNvSpPr>
          <p:nvPr/>
        </p:nvSpPr>
        <p:spPr bwMode="auto">
          <a:xfrm>
            <a:off x="4562475" y="5895975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130057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Guassian Quadrature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80193A-7B38-49F9-9D5F-0C7294F1330D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3107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8936B92-59CC-42B3-9BA2-A10EC0C9B2EB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118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31076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1000125" y="2139950"/>
            <a:ext cx="7772400" cy="4114800"/>
          </a:xfrm>
        </p:spPr>
        <p:txBody>
          <a:bodyPr/>
          <a:lstStyle/>
          <a:p>
            <a:r>
              <a:rPr lang="en-US" altLang="en-US" sz="2800" smtClean="0"/>
              <a:t>As </a:t>
            </a:r>
            <a:r>
              <a:rPr lang="en-US" altLang="en-US" sz="2800" i="1" smtClean="0"/>
              <a:t>t = a</a:t>
            </a:r>
            <a:r>
              <a:rPr lang="en-US" altLang="en-US" sz="2800" smtClean="0"/>
              <a:t> </a:t>
            </a:r>
            <a:r>
              <a:rPr lang="en-US" altLang="en-US" sz="2800" smtClean="0">
                <a:sym typeface="Symbol" panose="05050102010706020507" pitchFamily="18" charset="2"/>
              </a:rPr>
              <a:t> </a:t>
            </a:r>
            <a:r>
              <a:rPr lang="en-US" altLang="en-US" sz="2800" i="1" smtClean="0">
                <a:sym typeface="Symbol" panose="05050102010706020507" pitchFamily="18" charset="2"/>
              </a:rPr>
              <a:t>x</a:t>
            </a:r>
            <a:r>
              <a:rPr lang="en-US" altLang="en-US" sz="2800" smtClean="0">
                <a:sym typeface="Symbol" panose="05050102010706020507" pitchFamily="18" charset="2"/>
              </a:rPr>
              <a:t> = -1</a:t>
            </a:r>
          </a:p>
          <a:p>
            <a:r>
              <a:rPr lang="en-US" altLang="en-US" sz="2800" smtClean="0">
                <a:sym typeface="Symbol" panose="05050102010706020507" pitchFamily="18" charset="2"/>
              </a:rPr>
              <a:t>As </a:t>
            </a:r>
            <a:r>
              <a:rPr lang="en-US" altLang="en-US" sz="2800" i="1" smtClean="0">
                <a:sym typeface="Symbol" panose="05050102010706020507" pitchFamily="18" charset="2"/>
              </a:rPr>
              <a:t>t = b</a:t>
            </a:r>
            <a:r>
              <a:rPr lang="en-US" altLang="en-US" sz="2800" smtClean="0">
                <a:sym typeface="Symbol" panose="05050102010706020507" pitchFamily="18" charset="2"/>
              </a:rPr>
              <a:t>  </a:t>
            </a:r>
            <a:r>
              <a:rPr lang="en-US" altLang="en-US" sz="2800" i="1" smtClean="0">
                <a:sym typeface="Symbol" panose="05050102010706020507" pitchFamily="18" charset="2"/>
              </a:rPr>
              <a:t>x</a:t>
            </a:r>
            <a:r>
              <a:rPr lang="en-US" altLang="en-US" sz="2800" smtClean="0">
                <a:sym typeface="Symbol" panose="05050102010706020507" pitchFamily="18" charset="2"/>
              </a:rPr>
              <a:t> = 1</a:t>
            </a:r>
          </a:p>
          <a:p>
            <a:endParaRPr lang="en-US" altLang="en-US" smtClean="0"/>
          </a:p>
        </p:txBody>
      </p:sp>
      <p:graphicFrame>
        <p:nvGraphicFramePr>
          <p:cNvPr id="360448" name="Object 1024"/>
          <p:cNvGraphicFramePr>
            <a:graphicFrameLocks noChangeAspect="1"/>
          </p:cNvGraphicFramePr>
          <p:nvPr/>
        </p:nvGraphicFramePr>
        <p:xfrm>
          <a:off x="1381125" y="3324225"/>
          <a:ext cx="2027238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4" name="Equation" r:id="rId3" imgW="914400" imgH="393700" progId="Equation.3">
                  <p:embed/>
                </p:oleObj>
              </mc:Choice>
              <mc:Fallback>
                <p:oleObj name="Equation" r:id="rId3" imgW="914400" imgH="3937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3324225"/>
                        <a:ext cx="2027238" cy="873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49" name="Object 1025"/>
          <p:cNvGraphicFramePr>
            <a:graphicFrameLocks noChangeAspect="1"/>
          </p:cNvGraphicFramePr>
          <p:nvPr/>
        </p:nvGraphicFramePr>
        <p:xfrm>
          <a:off x="1381125" y="4273550"/>
          <a:ext cx="38100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5" name="Equation" r:id="rId5" imgW="1637589" imgH="431613" progId="Equation.3">
                  <p:embed/>
                </p:oleObj>
              </mc:Choice>
              <mc:Fallback>
                <p:oleObj name="Equation" r:id="rId5" imgW="1637589" imgH="431613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4273550"/>
                        <a:ext cx="3810000" cy="10033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9" name="Object 1026"/>
          <p:cNvGraphicFramePr>
            <a:graphicFrameLocks noChangeAspect="1"/>
          </p:cNvGraphicFramePr>
          <p:nvPr/>
        </p:nvGraphicFramePr>
        <p:xfrm>
          <a:off x="1381125" y="5353050"/>
          <a:ext cx="5957888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6" name="Equation" r:id="rId7" imgW="2628900" imgH="431800" progId="Equation.3">
                  <p:embed/>
                </p:oleObj>
              </mc:Choice>
              <mc:Fallback>
                <p:oleObj name="Equation" r:id="rId7" imgW="2628900" imgH="4318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5353050"/>
                        <a:ext cx="5957888" cy="9794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0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Guassian Quadrature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2565F91-4181-489A-A954-927615CFC64B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3209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FF632A-C7FC-40E8-BD47-7713987BDA52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119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32100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9163" y="1979613"/>
            <a:ext cx="7772400" cy="3708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Basic form of Gaussian quadrature: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For </a:t>
            </a:r>
            <a:r>
              <a:rPr lang="en-US" altLang="en-US" i="1" smtClean="0"/>
              <a:t>n</a:t>
            </a:r>
            <a:r>
              <a:rPr lang="en-US" altLang="en-US" smtClean="0"/>
              <a:t>=2, we have:</a:t>
            </a:r>
          </a:p>
          <a:p>
            <a:pPr>
              <a:lnSpc>
                <a:spcPct val="90000"/>
              </a:lnSpc>
            </a:pPr>
            <a:endParaRPr lang="en-US" altLang="en-US" sz="2800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This leads to 4 unknowns: </a:t>
            </a:r>
            <a:r>
              <a:rPr lang="en-US" altLang="en-US" i="1" smtClean="0"/>
              <a:t>c</a:t>
            </a:r>
            <a:r>
              <a:rPr lang="en-US" altLang="en-US" i="1" baseline="-25000" smtClean="0"/>
              <a:t>1</a:t>
            </a:r>
            <a:r>
              <a:rPr lang="en-US" altLang="en-US" smtClean="0"/>
              <a:t>, </a:t>
            </a:r>
            <a:r>
              <a:rPr lang="en-US" altLang="en-US" i="1" smtClean="0"/>
              <a:t>c</a:t>
            </a:r>
            <a:r>
              <a:rPr lang="en-US" altLang="en-US" i="1" baseline="-25000" smtClean="0"/>
              <a:t>2</a:t>
            </a:r>
            <a:r>
              <a:rPr lang="en-US" altLang="en-US" smtClean="0"/>
              <a:t>, </a:t>
            </a:r>
            <a:r>
              <a:rPr lang="en-US" altLang="en-US" i="1" smtClean="0"/>
              <a:t>x</a:t>
            </a:r>
            <a:r>
              <a:rPr lang="en-US" altLang="en-US" i="1" baseline="-25000" smtClean="0"/>
              <a:t>1</a:t>
            </a:r>
            <a:r>
              <a:rPr lang="en-US" altLang="en-US" smtClean="0"/>
              <a:t>, and </a:t>
            </a:r>
            <a:r>
              <a:rPr lang="en-US" altLang="en-US" i="1" smtClean="0"/>
              <a:t>x</a:t>
            </a:r>
            <a:r>
              <a:rPr lang="en-US" altLang="en-US" i="1" baseline="-25000" smtClean="0"/>
              <a:t>2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two unknown weights (</a:t>
            </a:r>
            <a:r>
              <a:rPr lang="en-US" altLang="en-US" i="1" smtClean="0"/>
              <a:t>c</a:t>
            </a:r>
            <a:r>
              <a:rPr lang="en-US" altLang="en-US" i="1" baseline="-25000" smtClean="0"/>
              <a:t>1</a:t>
            </a:r>
            <a:r>
              <a:rPr lang="en-US" altLang="en-US" smtClean="0"/>
              <a:t>, </a:t>
            </a:r>
            <a:r>
              <a:rPr lang="en-US" altLang="en-US" i="1" smtClean="0"/>
              <a:t>c</a:t>
            </a:r>
            <a:r>
              <a:rPr lang="en-US" altLang="en-US" i="1" baseline="-25000" smtClean="0"/>
              <a:t>2</a:t>
            </a:r>
            <a:r>
              <a:rPr lang="en-US" altLang="en-US" smtClean="0"/>
              <a:t>)</a:t>
            </a:r>
            <a:r>
              <a:rPr lang="en-US" altLang="en-US" i="1" baseline="-2500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two unknown sampling points (</a:t>
            </a:r>
            <a:r>
              <a:rPr lang="en-US" altLang="en-US" i="1" smtClean="0"/>
              <a:t>x</a:t>
            </a:r>
            <a:r>
              <a:rPr lang="en-US" altLang="en-US" i="1" baseline="-25000" smtClean="0"/>
              <a:t>1</a:t>
            </a:r>
            <a:r>
              <a:rPr lang="en-US" altLang="en-US" smtClean="0"/>
              <a:t>, </a:t>
            </a:r>
            <a:r>
              <a:rPr lang="en-US" altLang="en-US" i="1" smtClean="0"/>
              <a:t>x</a:t>
            </a:r>
            <a:r>
              <a:rPr lang="en-US" altLang="en-US" i="1" baseline="-25000" smtClean="0"/>
              <a:t>2</a:t>
            </a:r>
            <a:r>
              <a:rPr lang="en-US" altLang="en-US" smtClean="0"/>
              <a:t>)</a:t>
            </a:r>
            <a:r>
              <a:rPr lang="en-US" altLang="en-US" i="1" baseline="-25000" smtClean="0"/>
              <a:t> </a:t>
            </a:r>
          </a:p>
        </p:txBody>
      </p:sp>
      <p:graphicFrame>
        <p:nvGraphicFramePr>
          <p:cNvPr id="132101" name="Object 1024"/>
          <p:cNvGraphicFramePr>
            <a:graphicFrameLocks noChangeAspect="1"/>
          </p:cNvGraphicFramePr>
          <p:nvPr/>
        </p:nvGraphicFramePr>
        <p:xfrm>
          <a:off x="1328738" y="2613025"/>
          <a:ext cx="33909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6" name="Equation" r:id="rId3" imgW="1637589" imgH="431613" progId="Equation.3">
                  <p:embed/>
                </p:oleObj>
              </mc:Choice>
              <mc:Fallback>
                <p:oleObj name="Equation" r:id="rId3" imgW="1637589" imgH="431613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2613025"/>
                        <a:ext cx="3390900" cy="8937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2" name="Object 1025"/>
          <p:cNvGraphicFramePr>
            <a:graphicFrameLocks noChangeAspect="1"/>
          </p:cNvGraphicFramePr>
          <p:nvPr/>
        </p:nvGraphicFramePr>
        <p:xfrm>
          <a:off x="1276350" y="4151313"/>
          <a:ext cx="330517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7" name="Equation" r:id="rId5" imgW="1282700" imgH="215900" progId="Equation.3">
                  <p:embed/>
                </p:oleObj>
              </mc:Choice>
              <mc:Fallback>
                <p:oleObj name="Equation" r:id="rId5" imgW="1282700" imgH="2159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4151313"/>
                        <a:ext cx="3305175" cy="5572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Guassian Quadrature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8E6AD5B-AB6C-467F-BABA-3314114EFE73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A2B83C5-CF2E-466A-BAA1-4405ECE81D50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Finer Partitions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We now have a bound on the integral of the function for some partition (</a:t>
            </a:r>
            <a:r>
              <a:rPr lang="en-US" altLang="en-US" sz="2800" i="1" dirty="0" smtClean="0"/>
              <a:t>x</a:t>
            </a:r>
            <a:r>
              <a:rPr lang="en-US" altLang="en-US" sz="2800" i="1" baseline="-25000" dirty="0" smtClean="0"/>
              <a:t>0</a:t>
            </a:r>
            <a:r>
              <a:rPr lang="en-US" altLang="en-US" sz="2800" i="1" dirty="0" smtClean="0"/>
              <a:t>,..,x</a:t>
            </a:r>
            <a:r>
              <a:rPr lang="en-US" altLang="en-US" sz="2800" i="1" baseline="-25000" dirty="0" smtClean="0"/>
              <a:t>n</a:t>
            </a:r>
            <a:r>
              <a:rPr lang="en-US" altLang="en-US" sz="2800" dirty="0" smtClean="0"/>
              <a:t>):</a:t>
            </a:r>
          </a:p>
          <a:p>
            <a:pPr>
              <a:lnSpc>
                <a:spcPct val="90000"/>
              </a:lnSpc>
            </a:pPr>
            <a:endParaRPr lang="en-US" altLang="en-US" sz="2800" dirty="0" smtClean="0"/>
          </a:p>
          <a:p>
            <a:pPr>
              <a:lnSpc>
                <a:spcPct val="90000"/>
              </a:lnSpc>
            </a:pPr>
            <a:endParaRPr lang="en-US" altLang="en-US" sz="2800" dirty="0" smtClean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As </a:t>
            </a:r>
            <a:r>
              <a:rPr lang="en-US" altLang="en-US" sz="2800" i="1" dirty="0" smtClean="0"/>
              <a:t>n</a:t>
            </a:r>
            <a:r>
              <a:rPr lang="en-US" altLang="en-US" sz="2800" dirty="0" smtClean="0">
                <a:sym typeface="Symbol" panose="05050102010706020507" pitchFamily="18" charset="2"/>
              </a:rPr>
              <a:t>, one would assume that the sum of the upper bounds and the sum of the lower bounds approach each other.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sym typeface="Symbol" panose="05050102010706020507" pitchFamily="18" charset="2"/>
              </a:rPr>
              <a:t>This is the case for most functions, and we call these Riemann-</a:t>
            </a:r>
            <a:r>
              <a:rPr lang="en-US" altLang="en-US" sz="2800" dirty="0" err="1" smtClean="0">
                <a:sym typeface="Symbol" panose="05050102010706020507" pitchFamily="18" charset="2"/>
              </a:rPr>
              <a:t>integrable</a:t>
            </a:r>
            <a:r>
              <a:rPr lang="en-US" altLang="en-US" sz="2800" dirty="0" smtClean="0">
                <a:sym typeface="Symbol" panose="05050102010706020507" pitchFamily="18" charset="2"/>
              </a:rPr>
              <a:t> functions.</a:t>
            </a:r>
            <a:endParaRPr lang="en-US" altLang="en-US" sz="2800" dirty="0" smtClean="0"/>
          </a:p>
        </p:txBody>
      </p:sp>
      <p:graphicFrame>
        <p:nvGraphicFramePr>
          <p:cNvPr id="2253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037923"/>
              </p:ext>
            </p:extLst>
          </p:nvPr>
        </p:nvGraphicFramePr>
        <p:xfrm>
          <a:off x="1554163" y="3238269"/>
          <a:ext cx="424497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Equation" r:id="rId3" imgW="2616200" imgH="495300" progId="Equation.DSMT4">
                  <p:embed/>
                </p:oleObj>
              </mc:Choice>
              <mc:Fallback>
                <p:oleObj name="Equation" r:id="rId3" imgW="2616200" imgH="495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3238269"/>
                        <a:ext cx="4244975" cy="8032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1B6753-A7A7-4B1C-8E88-EEE2BE47F5C1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3312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44C59E0-61B7-4CCA-B3A4-22857E3EE582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120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33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Guassian Quadrature</a:t>
            </a:r>
          </a:p>
        </p:txBody>
      </p:sp>
      <p:sp>
        <p:nvSpPr>
          <p:cNvPr id="133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What we need now, are four known values for the equation.</a:t>
            </a:r>
          </a:p>
          <a:p>
            <a:r>
              <a:rPr lang="en-US" altLang="en-US" smtClean="0"/>
              <a:t>If we had these, we could then attempt to solve for the four unknowns.</a:t>
            </a:r>
          </a:p>
          <a:p>
            <a:r>
              <a:rPr lang="en-US" altLang="en-US" smtClean="0"/>
              <a:t>Let’s make it work for polynomials!!!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930068B-5516-4582-8444-91A255BE3038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3414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F3E60E9-6814-49B2-9ABD-F140B251ABB7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121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34148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In particular, let’s look at these simple polynomials: 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Constant</a:t>
            </a:r>
          </a:p>
          <a:p>
            <a:pPr lvl="2">
              <a:lnSpc>
                <a:spcPct val="90000"/>
              </a:lnSpc>
            </a:pPr>
            <a:r>
              <a:rPr lang="en-US" altLang="en-US" sz="2000" i="1" smtClean="0"/>
              <a:t>f(x)=1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Linear</a:t>
            </a:r>
          </a:p>
          <a:p>
            <a:pPr lvl="2">
              <a:lnSpc>
                <a:spcPct val="90000"/>
              </a:lnSpc>
            </a:pPr>
            <a:r>
              <a:rPr lang="en-US" altLang="en-US" sz="2000" i="1" smtClean="0"/>
              <a:t>f(x)=x</a:t>
            </a:r>
            <a:endParaRPr lang="en-US" altLang="en-US" sz="2000" smtClean="0"/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Quadratic</a:t>
            </a:r>
          </a:p>
          <a:p>
            <a:pPr lvl="2">
              <a:lnSpc>
                <a:spcPct val="90000"/>
              </a:lnSpc>
            </a:pPr>
            <a:r>
              <a:rPr lang="en-US" altLang="en-US" sz="2000" i="1" smtClean="0"/>
              <a:t>f(x)=x</a:t>
            </a:r>
            <a:r>
              <a:rPr lang="en-US" altLang="en-US" sz="2000" i="1" baseline="30000" smtClean="0"/>
              <a:t>2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Cubic</a:t>
            </a:r>
          </a:p>
          <a:p>
            <a:pPr lvl="2">
              <a:lnSpc>
                <a:spcPct val="90000"/>
              </a:lnSpc>
            </a:pPr>
            <a:r>
              <a:rPr lang="en-US" altLang="en-US" sz="2000" i="1" smtClean="0"/>
              <a:t>f(x)=x</a:t>
            </a:r>
            <a:r>
              <a:rPr lang="en-US" altLang="en-US" sz="2000" i="1" baseline="30000" smtClean="0"/>
              <a:t>3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</p:txBody>
      </p:sp>
      <p:sp>
        <p:nvSpPr>
          <p:cNvPr id="134149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Guassian Quadrature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5836FF-2B69-4252-8793-6E7138963A08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3517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32D768-2431-4235-8FCF-7229D1798BDD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122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35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Guassian Quadrature</a:t>
            </a:r>
          </a:p>
        </p:txBody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65325"/>
            <a:ext cx="7772400" cy="4114800"/>
          </a:xfrm>
        </p:spPr>
        <p:txBody>
          <a:bodyPr/>
          <a:lstStyle/>
          <a:p>
            <a:r>
              <a:rPr lang="en-US" altLang="en-US" sz="2800" smtClean="0"/>
              <a:t>Recalling the formula: </a:t>
            </a:r>
          </a:p>
          <a:p>
            <a:pPr lvl="1"/>
            <a:r>
              <a:rPr lang="en-US" altLang="en-US" sz="2400" smtClean="0"/>
              <a:t>Constant</a:t>
            </a:r>
          </a:p>
          <a:p>
            <a:pPr lvl="2"/>
            <a:r>
              <a:rPr lang="en-US" altLang="en-US" sz="2000" i="1" smtClean="0"/>
              <a:t>f(x)=1</a:t>
            </a:r>
          </a:p>
          <a:p>
            <a:pPr lvl="1"/>
            <a:r>
              <a:rPr lang="en-US" altLang="en-US" sz="2400" smtClean="0"/>
              <a:t>Linear</a:t>
            </a:r>
          </a:p>
          <a:p>
            <a:pPr lvl="2"/>
            <a:r>
              <a:rPr lang="en-US" altLang="en-US" sz="2000" i="1" smtClean="0"/>
              <a:t>f(x)=x</a:t>
            </a:r>
            <a:endParaRPr lang="en-US" altLang="en-US" sz="2000" smtClean="0"/>
          </a:p>
          <a:p>
            <a:pPr lvl="1"/>
            <a:r>
              <a:rPr lang="en-US" altLang="en-US" sz="2400" smtClean="0"/>
              <a:t>Quadratic</a:t>
            </a:r>
          </a:p>
          <a:p>
            <a:pPr lvl="2"/>
            <a:r>
              <a:rPr lang="en-US" altLang="en-US" sz="2000" i="1" smtClean="0"/>
              <a:t>f(x)=x</a:t>
            </a:r>
            <a:r>
              <a:rPr lang="en-US" altLang="en-US" sz="2000" i="1" baseline="30000" smtClean="0"/>
              <a:t>2</a:t>
            </a:r>
          </a:p>
          <a:p>
            <a:pPr lvl="1"/>
            <a:r>
              <a:rPr lang="en-US" altLang="en-US" sz="2400" smtClean="0"/>
              <a:t>Cubic</a:t>
            </a:r>
          </a:p>
          <a:p>
            <a:pPr lvl="2"/>
            <a:r>
              <a:rPr lang="en-US" altLang="en-US" sz="2000" i="1" smtClean="0"/>
              <a:t>f(x)=x</a:t>
            </a:r>
            <a:r>
              <a:rPr lang="en-US" altLang="en-US" sz="2000" i="1" baseline="30000" smtClean="0"/>
              <a:t>3</a:t>
            </a:r>
          </a:p>
          <a:p>
            <a:pPr>
              <a:buFontTx/>
              <a:buNone/>
            </a:pPr>
            <a:endParaRPr lang="en-US" altLang="en-US" smtClean="0"/>
          </a:p>
        </p:txBody>
      </p:sp>
      <p:graphicFrame>
        <p:nvGraphicFramePr>
          <p:cNvPr id="238596" name="Object 4"/>
          <p:cNvGraphicFramePr>
            <a:graphicFrameLocks noChangeAspect="1"/>
          </p:cNvGraphicFramePr>
          <p:nvPr/>
        </p:nvGraphicFramePr>
        <p:xfrm>
          <a:off x="2732088" y="2628900"/>
          <a:ext cx="6184900" cy="320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8" name="Equation" r:id="rId3" imgW="2743200" imgH="1422400" progId="Equation.3">
                  <p:embed/>
                </p:oleObj>
              </mc:Choice>
              <mc:Fallback>
                <p:oleObj name="Equation" r:id="rId3" imgW="2743200" imgH="142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88" y="2628900"/>
                        <a:ext cx="6184900" cy="32067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5" name="Object 5"/>
          <p:cNvGraphicFramePr>
            <a:graphicFrameLocks noChangeAspect="1"/>
          </p:cNvGraphicFramePr>
          <p:nvPr/>
        </p:nvGraphicFramePr>
        <p:xfrm>
          <a:off x="4448175" y="2066925"/>
          <a:ext cx="243363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9" name="Equation" r:id="rId5" imgW="1282700" imgH="215900" progId="Equation.3">
                  <p:embed/>
                </p:oleObj>
              </mc:Choice>
              <mc:Fallback>
                <p:oleObj name="Equation" r:id="rId5" imgW="12827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175" y="2066925"/>
                        <a:ext cx="2433638" cy="4095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B391BDA-AA71-4F81-8382-90D10FDE3332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3619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E1F9299-22E7-4862-95CA-235486985EB9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123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3619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111250" y="1960563"/>
            <a:ext cx="7772400" cy="4114800"/>
          </a:xfrm>
        </p:spPr>
        <p:txBody>
          <a:bodyPr/>
          <a:lstStyle/>
          <a:p>
            <a:r>
              <a:rPr lang="en-US" altLang="en-US" smtClean="0"/>
              <a:t>We can now solve for our unknowns:</a:t>
            </a:r>
          </a:p>
          <a:p>
            <a:pPr lvl="1"/>
            <a:r>
              <a:rPr lang="en-US" altLang="en-US" sz="2400" i="1" smtClean="0"/>
              <a:t>Note, this is not an easy problem and will not be covered in this class.</a:t>
            </a:r>
          </a:p>
          <a:p>
            <a:pPr lvl="1"/>
            <a:endParaRPr lang="en-US" altLang="en-US" sz="2400" i="1" smtClean="0"/>
          </a:p>
          <a:p>
            <a:pPr>
              <a:spcBef>
                <a:spcPct val="50000"/>
              </a:spcBef>
              <a:buClrTx/>
              <a:buFontTx/>
              <a:buNone/>
            </a:pPr>
            <a:endParaRPr lang="en-US" altLang="en-US" sz="2800" smtClean="0"/>
          </a:p>
        </p:txBody>
      </p:sp>
      <p:graphicFrame>
        <p:nvGraphicFramePr>
          <p:cNvPr id="136197" name="Object 1024"/>
          <p:cNvGraphicFramePr>
            <a:graphicFrameLocks noChangeAspect="1"/>
          </p:cNvGraphicFramePr>
          <p:nvPr/>
        </p:nvGraphicFramePr>
        <p:xfrm>
          <a:off x="1562100" y="3400425"/>
          <a:ext cx="2609850" cy="230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0" name="Equation" r:id="rId3" imgW="1219200" imgH="1079500" progId="Equation.3">
                  <p:embed/>
                </p:oleObj>
              </mc:Choice>
              <mc:Fallback>
                <p:oleObj name="Equation" r:id="rId3" imgW="1219200" imgH="10795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3400425"/>
                        <a:ext cx="2609850" cy="23066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Guassian Quadrature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1E317AE-49A8-4947-9B9A-DDAE5B374BD6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372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40B16B-C7DA-42E5-A28D-186AB5D0D5B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37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Guassian Quadrature</a:t>
            </a:r>
          </a:p>
        </p:txBody>
      </p:sp>
      <p:sp>
        <p:nvSpPr>
          <p:cNvPr id="137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2019300"/>
            <a:ext cx="7772400" cy="4114800"/>
          </a:xfrm>
        </p:spPr>
        <p:txBody>
          <a:bodyPr/>
          <a:lstStyle/>
          <a:p>
            <a:r>
              <a:rPr lang="en-US" altLang="en-US" smtClean="0"/>
              <a:t>This yields the two point </a:t>
            </a:r>
            <a:r>
              <a:rPr lang="en-US" altLang="en-US" b="1" smtClean="0"/>
              <a:t>Gauss-Legendre</a:t>
            </a:r>
            <a:r>
              <a:rPr lang="en-US" altLang="en-US" smtClean="0"/>
              <a:t> formula</a:t>
            </a:r>
          </a:p>
          <a:p>
            <a:endParaRPr lang="en-US" altLang="en-US" smtClean="0"/>
          </a:p>
          <a:p>
            <a:endParaRPr lang="en-US" altLang="en-US" smtClean="0">
              <a:solidFill>
                <a:srgbClr val="FF0000"/>
              </a:solidFill>
            </a:endParaRPr>
          </a:p>
          <a:p>
            <a:endParaRPr lang="en-US" altLang="en-US" smtClean="0"/>
          </a:p>
        </p:txBody>
      </p:sp>
      <p:graphicFrame>
        <p:nvGraphicFramePr>
          <p:cNvPr id="137222" name="Object 4"/>
          <p:cNvGraphicFramePr>
            <a:graphicFrameLocks noChangeAspect="1"/>
          </p:cNvGraphicFramePr>
          <p:nvPr/>
        </p:nvGraphicFramePr>
        <p:xfrm>
          <a:off x="1885950" y="3219450"/>
          <a:ext cx="29495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4" name="Equation" r:id="rId3" imgW="1435100" imgH="457200" progId="Equation.3">
                  <p:embed/>
                </p:oleObj>
              </mc:Choice>
              <mc:Fallback>
                <p:oleObj name="Equation" r:id="rId3" imgW="14351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3219450"/>
                        <a:ext cx="2949575" cy="939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7884FE-07CE-4B73-BA0A-CB90AB46086F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3824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99DF0D-0FBF-4C20-9564-1950ED21ABC5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125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38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Guassian Quadrature</a:t>
            </a:r>
          </a:p>
        </p:txBody>
      </p:sp>
      <p:sp>
        <p:nvSpPr>
          <p:cNvPr id="138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r>
              <a:rPr lang="en-US" altLang="en-US" smtClean="0"/>
              <a:t>This is </a:t>
            </a:r>
            <a:r>
              <a:rPr lang="en-US" altLang="en-US" b="1" u="sng" smtClean="0"/>
              <a:t>exact</a:t>
            </a:r>
            <a:r>
              <a:rPr lang="en-US" altLang="en-US" smtClean="0"/>
              <a:t> for </a:t>
            </a:r>
            <a:r>
              <a:rPr lang="en-US" altLang="en-US" b="1" smtClean="0"/>
              <a:t>all</a:t>
            </a:r>
            <a:r>
              <a:rPr lang="en-US" altLang="en-US" smtClean="0"/>
              <a:t> polynomials up to and including degree 3 (cubics).</a:t>
            </a:r>
          </a:p>
          <a:p>
            <a:endParaRPr lang="en-US" altLang="en-US" smtClean="0"/>
          </a:p>
        </p:txBody>
      </p:sp>
      <p:graphicFrame>
        <p:nvGraphicFramePr>
          <p:cNvPr id="138246" name="Object 4"/>
          <p:cNvGraphicFramePr>
            <a:graphicFrameLocks noChangeAspect="1"/>
          </p:cNvGraphicFramePr>
          <p:nvPr/>
        </p:nvGraphicFramePr>
        <p:xfrm>
          <a:off x="1031875" y="3292475"/>
          <a:ext cx="7618413" cy="278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8" name="Equation" r:id="rId3" imgW="4546600" imgH="1663700" progId="Equation.DSMT4">
                  <p:embed/>
                </p:oleObj>
              </mc:Choice>
              <mc:Fallback>
                <p:oleObj name="Equation" r:id="rId3" imgW="4546600" imgH="166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3292475"/>
                        <a:ext cx="7618413" cy="27876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2FAB65C-CBC3-41E1-90B7-28ED018BBCAB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39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F8AEF2A-673B-4B9D-ABA9-4FDB08BA5A7A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126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grpSp>
        <p:nvGrpSpPr>
          <p:cNvPr id="139268" name="Group 21"/>
          <p:cNvGrpSpPr>
            <a:grpSpLocks/>
          </p:cNvGrpSpPr>
          <p:nvPr/>
        </p:nvGrpSpPr>
        <p:grpSpPr bwMode="auto">
          <a:xfrm>
            <a:off x="2019300" y="2705100"/>
            <a:ext cx="6270625" cy="3568700"/>
            <a:chOff x="1056" y="192"/>
            <a:chExt cx="4112" cy="2528"/>
          </a:xfrm>
        </p:grpSpPr>
        <p:sp>
          <p:nvSpPr>
            <p:cNvPr id="139271" name="Line 2"/>
            <p:cNvSpPr>
              <a:spLocks noChangeShapeType="1"/>
            </p:cNvSpPr>
            <p:nvPr/>
          </p:nvSpPr>
          <p:spPr bwMode="auto">
            <a:xfrm>
              <a:off x="1056" y="2352"/>
              <a:ext cx="3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9272" name="Arc 4"/>
            <p:cNvSpPr>
              <a:spLocks/>
            </p:cNvSpPr>
            <p:nvPr/>
          </p:nvSpPr>
          <p:spPr bwMode="auto">
            <a:xfrm>
              <a:off x="1584" y="864"/>
              <a:ext cx="2640" cy="671"/>
            </a:xfrm>
            <a:custGeom>
              <a:avLst/>
              <a:gdLst>
                <a:gd name="T0" fmla="*/ 0 w 21525"/>
                <a:gd name="T1" fmla="*/ 0 h 21600"/>
                <a:gd name="T2" fmla="*/ 1 w 21525"/>
                <a:gd name="T3" fmla="*/ 0 h 21600"/>
                <a:gd name="T4" fmla="*/ 0 w 2152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25"/>
                <a:gd name="T10" fmla="*/ 0 h 21600"/>
                <a:gd name="T11" fmla="*/ 21525 w 2152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25" h="21600" fill="none" extrusionOk="0">
                  <a:moveTo>
                    <a:pt x="-1" y="0"/>
                  </a:moveTo>
                  <a:cubicBezTo>
                    <a:pt x="11230" y="0"/>
                    <a:pt x="20587" y="8606"/>
                    <a:pt x="21524" y="19798"/>
                  </a:cubicBezTo>
                </a:path>
                <a:path w="21525" h="21600" stroke="0" extrusionOk="0">
                  <a:moveTo>
                    <a:pt x="-1" y="0"/>
                  </a:moveTo>
                  <a:cubicBezTo>
                    <a:pt x="11230" y="0"/>
                    <a:pt x="20587" y="8606"/>
                    <a:pt x="21524" y="1979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9273" name="Line 5"/>
            <p:cNvSpPr>
              <a:spLocks noChangeShapeType="1"/>
            </p:cNvSpPr>
            <p:nvPr/>
          </p:nvSpPr>
          <p:spPr bwMode="auto">
            <a:xfrm flipV="1">
              <a:off x="2928" y="576"/>
              <a:ext cx="0" cy="17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9274" name="Line 7"/>
            <p:cNvSpPr>
              <a:spLocks noChangeShapeType="1"/>
            </p:cNvSpPr>
            <p:nvPr/>
          </p:nvSpPr>
          <p:spPr bwMode="auto">
            <a:xfrm>
              <a:off x="1584" y="864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9275" name="Line 8"/>
            <p:cNvSpPr>
              <a:spLocks noChangeShapeType="1"/>
            </p:cNvSpPr>
            <p:nvPr/>
          </p:nvSpPr>
          <p:spPr bwMode="auto">
            <a:xfrm>
              <a:off x="4224" y="1488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9276" name="Line 9"/>
            <p:cNvSpPr>
              <a:spLocks noChangeShapeType="1"/>
            </p:cNvSpPr>
            <p:nvPr/>
          </p:nvSpPr>
          <p:spPr bwMode="auto">
            <a:xfrm>
              <a:off x="2160" y="864"/>
              <a:ext cx="0" cy="148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9277" name="Line 10"/>
            <p:cNvSpPr>
              <a:spLocks noChangeShapeType="1"/>
            </p:cNvSpPr>
            <p:nvPr/>
          </p:nvSpPr>
          <p:spPr bwMode="auto">
            <a:xfrm>
              <a:off x="3696" y="1152"/>
              <a:ext cx="0" cy="120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9278" name="Text Box 11"/>
            <p:cNvSpPr txBox="1">
              <a:spLocks noChangeArrowheads="1"/>
            </p:cNvSpPr>
            <p:nvPr/>
          </p:nvSpPr>
          <p:spPr bwMode="auto">
            <a:xfrm>
              <a:off x="4886" y="2202"/>
              <a:ext cx="282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800" i="1"/>
                <a:t> x</a:t>
              </a:r>
            </a:p>
          </p:txBody>
        </p:sp>
        <p:sp>
          <p:nvSpPr>
            <p:cNvPr id="139279" name="Text Box 12"/>
            <p:cNvSpPr txBox="1">
              <a:spLocks noChangeArrowheads="1"/>
            </p:cNvSpPr>
            <p:nvPr/>
          </p:nvSpPr>
          <p:spPr bwMode="auto">
            <a:xfrm>
              <a:off x="2784" y="192"/>
              <a:ext cx="50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800"/>
                <a:t> </a:t>
              </a:r>
              <a:r>
                <a:rPr lang="en-US" altLang="en-US" sz="2800" i="1"/>
                <a:t>f</a:t>
              </a:r>
              <a:r>
                <a:rPr lang="en-US" altLang="en-US" sz="2800"/>
                <a:t>(</a:t>
              </a:r>
              <a:r>
                <a:rPr lang="en-US" altLang="en-US" sz="2800" i="1"/>
                <a:t>x</a:t>
              </a:r>
              <a:r>
                <a:rPr lang="en-US" altLang="en-US" sz="2800"/>
                <a:t>)</a:t>
              </a:r>
            </a:p>
          </p:txBody>
        </p:sp>
        <p:sp>
          <p:nvSpPr>
            <p:cNvPr id="139280" name="Text Box 13"/>
            <p:cNvSpPr txBox="1">
              <a:spLocks noChangeArrowheads="1"/>
            </p:cNvSpPr>
            <p:nvPr/>
          </p:nvSpPr>
          <p:spPr bwMode="auto">
            <a:xfrm>
              <a:off x="1440" y="2352"/>
              <a:ext cx="31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800"/>
                <a:t>-1</a:t>
              </a:r>
            </a:p>
          </p:txBody>
        </p:sp>
        <p:sp>
          <p:nvSpPr>
            <p:cNvPr id="139281" name="Text Box 14"/>
            <p:cNvSpPr txBox="1">
              <a:spLocks noChangeArrowheads="1"/>
            </p:cNvSpPr>
            <p:nvPr/>
          </p:nvSpPr>
          <p:spPr bwMode="auto">
            <a:xfrm>
              <a:off x="4128" y="2352"/>
              <a:ext cx="238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800"/>
                <a:t>1</a:t>
              </a:r>
            </a:p>
          </p:txBody>
        </p:sp>
        <p:sp>
          <p:nvSpPr>
            <p:cNvPr id="139282" name="Text Box 15"/>
            <p:cNvSpPr txBox="1">
              <a:spLocks noChangeArrowheads="1"/>
            </p:cNvSpPr>
            <p:nvPr/>
          </p:nvSpPr>
          <p:spPr bwMode="auto">
            <a:xfrm>
              <a:off x="3408" y="768"/>
              <a:ext cx="81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800"/>
                <a:t> </a:t>
              </a:r>
              <a:r>
                <a:rPr lang="en-US" altLang="en-US" sz="2400" i="1"/>
                <a:t>f</a:t>
              </a:r>
              <a:r>
                <a:rPr lang="en-US" altLang="en-US" sz="2400"/>
                <a:t>(0.577)</a:t>
              </a:r>
            </a:p>
          </p:txBody>
        </p:sp>
        <p:sp>
          <p:nvSpPr>
            <p:cNvPr id="139283" name="Text Box 16"/>
            <p:cNvSpPr txBox="1">
              <a:spLocks noChangeArrowheads="1"/>
            </p:cNvSpPr>
            <p:nvPr/>
          </p:nvSpPr>
          <p:spPr bwMode="auto">
            <a:xfrm>
              <a:off x="1776" y="528"/>
              <a:ext cx="88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800"/>
                <a:t> </a:t>
              </a:r>
              <a:r>
                <a:rPr lang="en-US" altLang="en-US" sz="2400" i="1"/>
                <a:t>f</a:t>
              </a:r>
              <a:r>
                <a:rPr lang="en-US" altLang="en-US" sz="2400"/>
                <a:t>(-0.577)</a:t>
              </a:r>
            </a:p>
          </p:txBody>
        </p:sp>
        <p:sp>
          <p:nvSpPr>
            <p:cNvPr id="139284" name="Text Box 17"/>
            <p:cNvSpPr txBox="1">
              <a:spLocks noChangeArrowheads="1"/>
            </p:cNvSpPr>
            <p:nvPr/>
          </p:nvSpPr>
          <p:spPr bwMode="auto">
            <a:xfrm>
              <a:off x="1920" y="2352"/>
              <a:ext cx="637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/>
                <a:t>-0.577</a:t>
              </a:r>
            </a:p>
          </p:txBody>
        </p:sp>
        <p:sp>
          <p:nvSpPr>
            <p:cNvPr id="139285" name="Text Box 18"/>
            <p:cNvSpPr txBox="1">
              <a:spLocks noChangeArrowheads="1"/>
            </p:cNvSpPr>
            <p:nvPr/>
          </p:nvSpPr>
          <p:spPr bwMode="auto">
            <a:xfrm>
              <a:off x="3408" y="2352"/>
              <a:ext cx="570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/>
                <a:t>0.577</a:t>
              </a:r>
            </a:p>
          </p:txBody>
        </p:sp>
      </p:grpSp>
      <p:graphicFrame>
        <p:nvGraphicFramePr>
          <p:cNvPr id="139269" name="Object 1024"/>
          <p:cNvGraphicFramePr>
            <a:graphicFrameLocks noChangeAspect="1"/>
          </p:cNvGraphicFramePr>
          <p:nvPr/>
        </p:nvGraphicFramePr>
        <p:xfrm>
          <a:off x="1004888" y="2076450"/>
          <a:ext cx="45466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7" name="Equation" r:id="rId3" imgW="2133600" imgH="330200" progId="Equation.3">
                  <p:embed/>
                </p:oleObj>
              </mc:Choice>
              <mc:Fallback>
                <p:oleObj name="Equation" r:id="rId3" imgW="2133600" imgH="3302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2076450"/>
                        <a:ext cx="4546600" cy="7032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0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Guassian Quadrature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C876B4-631C-42CF-A070-10E939ECEA5A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402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356C73C-1296-48FC-B453-42AC1AE7DCBD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127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40292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graphicFrame>
        <p:nvGraphicFramePr>
          <p:cNvPr id="140293" name="Object 3"/>
          <p:cNvGraphicFramePr>
            <a:graphicFrameLocks noChangeAspect="1"/>
          </p:cNvGraphicFramePr>
          <p:nvPr/>
        </p:nvGraphicFramePr>
        <p:xfrm>
          <a:off x="1257300" y="2628900"/>
          <a:ext cx="64008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02" name="Equation" r:id="rId3" imgW="3086100" imgH="228600" progId="Equation.3">
                  <p:embed/>
                </p:oleObj>
              </mc:Choice>
              <mc:Fallback>
                <p:oleObj name="Equation" r:id="rId3" imgW="30861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2628900"/>
                        <a:ext cx="6400800" cy="4746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1" name="Object 17"/>
          <p:cNvGraphicFramePr>
            <a:graphicFrameLocks noChangeAspect="1"/>
          </p:cNvGraphicFramePr>
          <p:nvPr/>
        </p:nvGraphicFramePr>
        <p:xfrm>
          <a:off x="1362075" y="3810000"/>
          <a:ext cx="607377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03" name="Equation" r:id="rId5" imgW="2679700" imgH="431800" progId="Equation.3">
                  <p:embed/>
                </p:oleObj>
              </mc:Choice>
              <mc:Fallback>
                <p:oleObj name="Equation" r:id="rId5" imgW="2679700" imgH="431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3810000"/>
                        <a:ext cx="6073775" cy="9794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733425" y="4914900"/>
            <a:ext cx="6964363" cy="1531938"/>
            <a:chOff x="480" y="2544"/>
            <a:chExt cx="4387" cy="965"/>
          </a:xfrm>
        </p:grpSpPr>
        <p:graphicFrame>
          <p:nvGraphicFramePr>
            <p:cNvPr id="140297" name="Object 18"/>
            <p:cNvGraphicFramePr>
              <a:graphicFrameLocks noChangeAspect="1"/>
            </p:cNvGraphicFramePr>
            <p:nvPr/>
          </p:nvGraphicFramePr>
          <p:xfrm>
            <a:off x="869" y="2544"/>
            <a:ext cx="3998" cy="9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304" name="Equation" r:id="rId7" imgW="3276600" imgH="787400" progId="Equation.3">
                    <p:embed/>
                  </p:oleObj>
                </mc:Choice>
                <mc:Fallback>
                  <p:oleObj name="Equation" r:id="rId7" imgW="3276600" imgH="7874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9" y="2544"/>
                          <a:ext cx="3998" cy="965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298" name="AutoShape 19"/>
            <p:cNvSpPr>
              <a:spLocks noChangeArrowheads="1"/>
            </p:cNvSpPr>
            <p:nvPr/>
          </p:nvSpPr>
          <p:spPr bwMode="auto">
            <a:xfrm>
              <a:off x="480" y="2688"/>
              <a:ext cx="192" cy="24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id-ID" altLang="en-US" sz="2400"/>
            </a:p>
          </p:txBody>
        </p:sp>
      </p:grpSp>
      <p:sp>
        <p:nvSpPr>
          <p:cNvPr id="140296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885825" y="2060575"/>
            <a:ext cx="7772400" cy="4114800"/>
          </a:xfrm>
        </p:spPr>
        <p:txBody>
          <a:bodyPr/>
          <a:lstStyle/>
          <a:p>
            <a:r>
              <a:rPr lang="en-US" altLang="en-US" sz="2800" smtClean="0"/>
              <a:t>Integrate </a:t>
            </a:r>
            <a:r>
              <a:rPr lang="en-US" altLang="en-US" sz="2800" i="1" smtClean="0"/>
              <a:t>f(x) </a:t>
            </a:r>
            <a:r>
              <a:rPr lang="en-US" altLang="en-US" sz="2800" smtClean="0"/>
              <a:t>from </a:t>
            </a:r>
            <a:r>
              <a:rPr lang="en-US" altLang="en-US" sz="2800" i="1" smtClean="0"/>
              <a:t>a</a:t>
            </a:r>
            <a:r>
              <a:rPr lang="en-US" altLang="en-US" sz="2800" smtClean="0"/>
              <a:t> = 0 to </a:t>
            </a:r>
            <a:r>
              <a:rPr lang="en-US" altLang="en-US" sz="2800" i="1" smtClean="0"/>
              <a:t>b</a:t>
            </a:r>
            <a:r>
              <a:rPr lang="en-US" altLang="en-US" sz="2800" smtClean="0"/>
              <a:t> = 0.8</a:t>
            </a:r>
          </a:p>
          <a:p>
            <a:endParaRPr lang="en-US" altLang="en-US" sz="2800" smtClean="0"/>
          </a:p>
          <a:p>
            <a:r>
              <a:rPr lang="en-US" altLang="en-US" sz="2800" smtClean="0"/>
              <a:t>Transform from [0, 0.8] to [-1, 1]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F4A9F92-E1DB-4B0C-9B14-A2E03A3CFAE6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4131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29A08C2-C8D6-4726-AD97-7570AA4332A3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128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41316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923925" y="1978025"/>
            <a:ext cx="7772400" cy="4114800"/>
          </a:xfrm>
        </p:spPr>
        <p:txBody>
          <a:bodyPr/>
          <a:lstStyle/>
          <a:p>
            <a:r>
              <a:rPr lang="en-US" altLang="en-US" smtClean="0"/>
              <a:t>Solving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And substituting for the 2-point formula:</a:t>
            </a:r>
          </a:p>
        </p:txBody>
      </p:sp>
      <p:sp>
        <p:nvSpPr>
          <p:cNvPr id="141317" name="Text Box 3"/>
          <p:cNvSpPr txBox="1">
            <a:spLocks noChangeArrowheads="1"/>
          </p:cNvSpPr>
          <p:nvPr/>
        </p:nvSpPr>
        <p:spPr bwMode="auto">
          <a:xfrm>
            <a:off x="5211763" y="6030913"/>
            <a:ext cx="3684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 i="1"/>
              <a:t>Exact integral is </a:t>
            </a:r>
            <a:r>
              <a:rPr lang="en-US" altLang="en-US" sz="2000" b="1"/>
              <a:t>1.64053334</a:t>
            </a:r>
            <a:endParaRPr lang="en-US" altLang="en-US" sz="2400" b="1"/>
          </a:p>
        </p:txBody>
      </p:sp>
      <p:graphicFrame>
        <p:nvGraphicFramePr>
          <p:cNvPr id="141318" name="Object 4"/>
          <p:cNvGraphicFramePr>
            <a:graphicFrameLocks noChangeAspect="1"/>
          </p:cNvGraphicFramePr>
          <p:nvPr/>
        </p:nvGraphicFramePr>
        <p:xfrm>
          <a:off x="1155700" y="2590800"/>
          <a:ext cx="7143750" cy="15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7" name="Equation" r:id="rId3" imgW="4038600" imgH="863600" progId="Equation.3">
                  <p:embed/>
                </p:oleObj>
              </mc:Choice>
              <mc:Fallback>
                <p:oleObj name="Equation" r:id="rId3" imgW="4038600" imgH="863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2590800"/>
                        <a:ext cx="7143750" cy="15319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9" name="Object 8"/>
          <p:cNvGraphicFramePr>
            <a:graphicFrameLocks noChangeAspect="1"/>
          </p:cNvGraphicFramePr>
          <p:nvPr/>
        </p:nvGraphicFramePr>
        <p:xfrm>
          <a:off x="4810125" y="5038725"/>
          <a:ext cx="14478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8" name="Equation" r:id="rId5" imgW="672808" imgH="228501" progId="Equation.3">
                  <p:embed/>
                </p:oleObj>
              </mc:Choice>
              <mc:Fallback>
                <p:oleObj name="Equation" r:id="rId5" imgW="672808" imgH="22850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5" y="5038725"/>
                        <a:ext cx="1447800" cy="492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0" name="Object 10"/>
          <p:cNvGraphicFramePr>
            <a:graphicFrameLocks noChangeAspect="1"/>
          </p:cNvGraphicFramePr>
          <p:nvPr/>
        </p:nvGraphicFramePr>
        <p:xfrm>
          <a:off x="1285875" y="5695950"/>
          <a:ext cx="60960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9" name="Equation" r:id="rId7" imgW="2705100" imgH="177800" progId="Equation.3">
                  <p:embed/>
                </p:oleObj>
              </mc:Choice>
              <mc:Fallback>
                <p:oleObj name="Equation" r:id="rId7" imgW="2705100" imgH="177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5695950"/>
                        <a:ext cx="6096000" cy="3968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1" name="Object 15"/>
          <p:cNvGraphicFramePr>
            <a:graphicFrameLocks noChangeAspect="1"/>
          </p:cNvGraphicFramePr>
          <p:nvPr/>
        </p:nvGraphicFramePr>
        <p:xfrm>
          <a:off x="2476500" y="4924425"/>
          <a:ext cx="19050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0" name="Equation" r:id="rId9" imgW="990170" imgH="330057" progId="Equation.3">
                  <p:embed/>
                </p:oleObj>
              </mc:Choice>
              <mc:Fallback>
                <p:oleObj name="Equation" r:id="rId9" imgW="990170" imgH="33005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4924425"/>
                        <a:ext cx="1905000" cy="6381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2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20E6436-B6F5-44C4-962F-B50183C9AB0C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4233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1F2510-11D6-423D-A8F2-4EA8E041A345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129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4234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919163" y="2093913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Recall the basic form: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Let’s look at </a:t>
            </a:r>
            <a:r>
              <a:rPr lang="en-US" altLang="en-US" i="1" smtClean="0"/>
              <a:t>n</a:t>
            </a:r>
            <a:r>
              <a:rPr lang="en-US" altLang="en-US" smtClean="0"/>
              <a:t>=3.</a:t>
            </a:r>
          </a:p>
          <a:p>
            <a:pPr>
              <a:lnSpc>
                <a:spcPct val="90000"/>
              </a:lnSpc>
            </a:pPr>
            <a:endParaRPr lang="en-US" altLang="en-US" sz="2800" smtClean="0"/>
          </a:p>
          <a:p>
            <a:pPr>
              <a:lnSpc>
                <a:spcPct val="90000"/>
              </a:lnSpc>
            </a:pPr>
            <a:r>
              <a:rPr lang="en-US" altLang="en-US" sz="2800" smtClean="0"/>
              <a:t>We now have 6 unknowns: </a:t>
            </a:r>
            <a:r>
              <a:rPr lang="en-US" altLang="en-US" sz="2800" i="1" smtClean="0"/>
              <a:t>c</a:t>
            </a:r>
            <a:r>
              <a:rPr lang="en-US" altLang="en-US" sz="2800" i="1" baseline="-25000" smtClean="0"/>
              <a:t>1</a:t>
            </a:r>
            <a:r>
              <a:rPr lang="en-US" altLang="en-US" sz="2800" smtClean="0"/>
              <a:t>, </a:t>
            </a:r>
            <a:r>
              <a:rPr lang="en-US" altLang="en-US" sz="2800" i="1" smtClean="0"/>
              <a:t>c</a:t>
            </a:r>
            <a:r>
              <a:rPr lang="en-US" altLang="en-US" sz="2800" i="1" baseline="-25000" smtClean="0"/>
              <a:t>2</a:t>
            </a:r>
            <a:r>
              <a:rPr lang="en-US" altLang="en-US" sz="2800" smtClean="0"/>
              <a:t>, </a:t>
            </a:r>
            <a:r>
              <a:rPr lang="en-US" altLang="en-US" sz="2800" i="1" smtClean="0"/>
              <a:t>c</a:t>
            </a:r>
            <a:r>
              <a:rPr lang="en-US" altLang="en-US" sz="2800" i="1" baseline="-25000" smtClean="0"/>
              <a:t>3</a:t>
            </a:r>
            <a:r>
              <a:rPr lang="en-US" altLang="en-US" sz="2800" smtClean="0"/>
              <a:t>,</a:t>
            </a:r>
            <a:r>
              <a:rPr lang="en-US" altLang="en-US" sz="2800" i="1" smtClean="0"/>
              <a:t>x</a:t>
            </a:r>
            <a:r>
              <a:rPr lang="en-US" altLang="en-US" sz="2800" i="1" baseline="-25000" smtClean="0"/>
              <a:t>1</a:t>
            </a:r>
            <a:r>
              <a:rPr lang="en-US" altLang="en-US" sz="2800" smtClean="0"/>
              <a:t>, </a:t>
            </a:r>
            <a:r>
              <a:rPr lang="en-US" altLang="en-US" sz="2800" i="1" smtClean="0"/>
              <a:t>x</a:t>
            </a:r>
            <a:r>
              <a:rPr lang="en-US" altLang="en-US" sz="2800" i="1" baseline="-25000" smtClean="0"/>
              <a:t>2</a:t>
            </a:r>
            <a:r>
              <a:rPr lang="en-US" altLang="en-US" sz="2800" smtClean="0"/>
              <a:t>, and </a:t>
            </a:r>
            <a:r>
              <a:rPr lang="en-US" altLang="en-US" sz="2800" i="1" smtClean="0"/>
              <a:t>x</a:t>
            </a:r>
            <a:r>
              <a:rPr lang="en-US" altLang="en-US" sz="2800" i="1" baseline="-25000" smtClean="0"/>
              <a:t>3</a:t>
            </a:r>
            <a:endParaRPr lang="en-US" altLang="en-US" sz="2800" smtClean="0"/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three unknown weights (</a:t>
            </a:r>
            <a:r>
              <a:rPr lang="en-US" altLang="en-US" sz="2400" i="1" smtClean="0"/>
              <a:t>c</a:t>
            </a:r>
            <a:r>
              <a:rPr lang="en-US" altLang="en-US" sz="2400" i="1" baseline="-25000" smtClean="0"/>
              <a:t>1</a:t>
            </a:r>
            <a:r>
              <a:rPr lang="en-US" altLang="en-US" sz="2400" smtClean="0"/>
              <a:t>, </a:t>
            </a:r>
            <a:r>
              <a:rPr lang="en-US" altLang="en-US" sz="2400" i="1" smtClean="0"/>
              <a:t>c</a:t>
            </a:r>
            <a:r>
              <a:rPr lang="en-US" altLang="en-US" sz="2400" i="1" baseline="-25000" smtClean="0"/>
              <a:t>2 </a:t>
            </a:r>
            <a:r>
              <a:rPr lang="en-US" altLang="en-US" sz="2400" smtClean="0"/>
              <a:t>, </a:t>
            </a:r>
            <a:r>
              <a:rPr lang="en-US" altLang="en-US" sz="2400" i="1" smtClean="0"/>
              <a:t>c</a:t>
            </a:r>
            <a:r>
              <a:rPr lang="en-US" altLang="en-US" sz="2400" i="1" baseline="-25000" smtClean="0"/>
              <a:t>3</a:t>
            </a:r>
            <a:r>
              <a:rPr lang="en-US" altLang="en-US" sz="2400" smtClean="0"/>
              <a:t>)</a:t>
            </a:r>
            <a:endParaRPr lang="en-US" altLang="en-US" sz="2400" i="1" baseline="-25000" smtClean="0"/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three unknown sampling points (</a:t>
            </a:r>
            <a:r>
              <a:rPr lang="en-US" altLang="en-US" sz="2400" i="1" smtClean="0"/>
              <a:t>x</a:t>
            </a:r>
            <a:r>
              <a:rPr lang="en-US" altLang="en-US" sz="2400" i="1" baseline="-25000" smtClean="0"/>
              <a:t>1</a:t>
            </a:r>
            <a:r>
              <a:rPr lang="en-US" altLang="en-US" sz="2400" smtClean="0"/>
              <a:t>, </a:t>
            </a:r>
            <a:r>
              <a:rPr lang="en-US" altLang="en-US" sz="2400" i="1" smtClean="0"/>
              <a:t>x</a:t>
            </a:r>
            <a:r>
              <a:rPr lang="en-US" altLang="en-US" sz="2400" i="1" baseline="-25000" smtClean="0"/>
              <a:t>2 </a:t>
            </a:r>
            <a:r>
              <a:rPr lang="en-US" altLang="en-US" sz="2400" smtClean="0"/>
              <a:t>, </a:t>
            </a:r>
            <a:r>
              <a:rPr lang="en-US" altLang="en-US" sz="2400" i="1" smtClean="0"/>
              <a:t>x</a:t>
            </a:r>
            <a:r>
              <a:rPr lang="en-US" altLang="en-US" sz="2400" i="1" baseline="-25000" smtClean="0"/>
              <a:t>3</a:t>
            </a:r>
            <a:r>
              <a:rPr lang="en-US" altLang="en-US" sz="2400" smtClean="0"/>
              <a:t>)</a:t>
            </a:r>
            <a:r>
              <a:rPr lang="en-US" altLang="en-US" sz="2400" i="1" baseline="-25000" smtClean="0"/>
              <a:t> </a:t>
            </a:r>
            <a:endParaRPr lang="en-US" altLang="en-US" smtClean="0"/>
          </a:p>
        </p:txBody>
      </p:sp>
      <p:graphicFrame>
        <p:nvGraphicFramePr>
          <p:cNvPr id="142341" name="Object 1024"/>
          <p:cNvGraphicFramePr>
            <a:graphicFrameLocks noChangeAspect="1"/>
          </p:cNvGraphicFramePr>
          <p:nvPr/>
        </p:nvGraphicFramePr>
        <p:xfrm>
          <a:off x="1338263" y="2579688"/>
          <a:ext cx="35528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6" name="Equation" r:id="rId3" imgW="1637589" imgH="431613" progId="Equation.3">
                  <p:embed/>
                </p:oleObj>
              </mc:Choice>
              <mc:Fallback>
                <p:oleObj name="Equation" r:id="rId3" imgW="1637589" imgH="431613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2579688"/>
                        <a:ext cx="3552825" cy="9366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2" name="Object 1025"/>
          <p:cNvGraphicFramePr>
            <a:graphicFrameLocks noChangeAspect="1"/>
          </p:cNvGraphicFramePr>
          <p:nvPr/>
        </p:nvGraphicFramePr>
        <p:xfrm>
          <a:off x="1333500" y="4186238"/>
          <a:ext cx="39258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7" name="Equation" r:id="rId5" imgW="1866900" imgH="228600" progId="Equation.3">
                  <p:embed/>
                </p:oleObj>
              </mc:Choice>
              <mc:Fallback>
                <p:oleObj name="Equation" r:id="rId5" imgW="1866900" imgH="2286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4186238"/>
                        <a:ext cx="3925888" cy="482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Higher-order Gaussian Quadrature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5578C42-2B67-4CBF-9599-213C119C56C1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32BC958-E1AA-4613-B725-2EC0E38C5A7F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057400" y="3990975"/>
            <a:ext cx="1035050" cy="18764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092450" y="3295650"/>
            <a:ext cx="1036638" cy="25717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4129088" y="3359150"/>
            <a:ext cx="2073275" cy="25082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6202363" y="2695575"/>
            <a:ext cx="1036637" cy="31718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3560" name="Rectangle 27"/>
          <p:cNvSpPr>
            <a:spLocks noChangeArrowheads="1"/>
          </p:cNvSpPr>
          <p:nvPr/>
        </p:nvSpPr>
        <p:spPr bwMode="auto">
          <a:xfrm>
            <a:off x="2057400" y="4667250"/>
            <a:ext cx="1035050" cy="120015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3561" name="Rectangle 28"/>
          <p:cNvSpPr>
            <a:spLocks noChangeArrowheads="1"/>
          </p:cNvSpPr>
          <p:nvPr/>
        </p:nvSpPr>
        <p:spPr bwMode="auto">
          <a:xfrm>
            <a:off x="3092450" y="4198938"/>
            <a:ext cx="1036638" cy="166846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3562" name="Rectangle 29"/>
          <p:cNvSpPr>
            <a:spLocks noChangeArrowheads="1"/>
          </p:cNvSpPr>
          <p:nvPr/>
        </p:nvSpPr>
        <p:spPr bwMode="auto">
          <a:xfrm>
            <a:off x="4129088" y="4476750"/>
            <a:ext cx="2073275" cy="139065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3563" name="Rectangle 30"/>
          <p:cNvSpPr>
            <a:spLocks noChangeArrowheads="1"/>
          </p:cNvSpPr>
          <p:nvPr/>
        </p:nvSpPr>
        <p:spPr bwMode="auto">
          <a:xfrm>
            <a:off x="6202363" y="4029075"/>
            <a:ext cx="1036637" cy="183832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3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Bounding the Integral</a:t>
            </a:r>
          </a:p>
        </p:txBody>
      </p:sp>
      <p:sp>
        <p:nvSpPr>
          <p:cNvPr id="235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Graphically</a:t>
            </a:r>
          </a:p>
        </p:txBody>
      </p:sp>
      <p:grpSp>
        <p:nvGrpSpPr>
          <p:cNvPr id="23566" name="Group 8"/>
          <p:cNvGrpSpPr>
            <a:grpSpLocks/>
          </p:cNvGrpSpPr>
          <p:nvPr/>
        </p:nvGrpSpPr>
        <p:grpSpPr bwMode="auto">
          <a:xfrm>
            <a:off x="1295400" y="2667000"/>
            <a:ext cx="6324600" cy="3225800"/>
            <a:chOff x="1104" y="1712"/>
            <a:chExt cx="3984" cy="2032"/>
          </a:xfrm>
        </p:grpSpPr>
        <p:sp>
          <p:nvSpPr>
            <p:cNvPr id="23582" name="Line 9"/>
            <p:cNvSpPr>
              <a:spLocks noChangeShapeType="1"/>
            </p:cNvSpPr>
            <p:nvPr/>
          </p:nvSpPr>
          <p:spPr bwMode="auto">
            <a:xfrm flipV="1">
              <a:off x="1104" y="2160"/>
              <a:ext cx="0" cy="15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583" name="Line 10"/>
            <p:cNvSpPr>
              <a:spLocks noChangeShapeType="1"/>
            </p:cNvSpPr>
            <p:nvPr/>
          </p:nvSpPr>
          <p:spPr bwMode="auto">
            <a:xfrm>
              <a:off x="1104" y="3744"/>
              <a:ext cx="39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584" name="Freeform 11"/>
            <p:cNvSpPr>
              <a:spLocks/>
            </p:cNvSpPr>
            <p:nvPr/>
          </p:nvSpPr>
          <p:spPr bwMode="auto">
            <a:xfrm>
              <a:off x="1104" y="1712"/>
              <a:ext cx="3984" cy="1456"/>
            </a:xfrm>
            <a:custGeom>
              <a:avLst/>
              <a:gdLst>
                <a:gd name="T0" fmla="*/ 0 w 3984"/>
                <a:gd name="T1" fmla="*/ 1456 h 1456"/>
                <a:gd name="T2" fmla="*/ 144 w 3984"/>
                <a:gd name="T3" fmla="*/ 1168 h 1456"/>
                <a:gd name="T4" fmla="*/ 480 w 3984"/>
                <a:gd name="T5" fmla="*/ 832 h 1456"/>
                <a:gd name="T6" fmla="*/ 672 w 3984"/>
                <a:gd name="T7" fmla="*/ 1120 h 1456"/>
                <a:gd name="T8" fmla="*/ 960 w 3984"/>
                <a:gd name="T9" fmla="*/ 1216 h 1456"/>
                <a:gd name="T10" fmla="*/ 1296 w 3984"/>
                <a:gd name="T11" fmla="*/ 688 h 1456"/>
                <a:gd name="T12" fmla="*/ 1680 w 3984"/>
                <a:gd name="T13" fmla="*/ 400 h 1456"/>
                <a:gd name="T14" fmla="*/ 2208 w 3984"/>
                <a:gd name="T15" fmla="*/ 736 h 1456"/>
                <a:gd name="T16" fmla="*/ 2400 w 3984"/>
                <a:gd name="T17" fmla="*/ 1120 h 1456"/>
                <a:gd name="T18" fmla="*/ 2880 w 3984"/>
                <a:gd name="T19" fmla="*/ 784 h 1456"/>
                <a:gd name="T20" fmla="*/ 3264 w 3984"/>
                <a:gd name="T21" fmla="*/ 112 h 1456"/>
                <a:gd name="T22" fmla="*/ 3456 w 3984"/>
                <a:gd name="T23" fmla="*/ 112 h 1456"/>
                <a:gd name="T24" fmla="*/ 3648 w 3984"/>
                <a:gd name="T25" fmla="*/ 736 h 1456"/>
                <a:gd name="T26" fmla="*/ 3792 w 3984"/>
                <a:gd name="T27" fmla="*/ 880 h 1456"/>
                <a:gd name="T28" fmla="*/ 3984 w 3984"/>
                <a:gd name="T29" fmla="*/ 928 h 14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984"/>
                <a:gd name="T46" fmla="*/ 0 h 1456"/>
                <a:gd name="T47" fmla="*/ 3984 w 3984"/>
                <a:gd name="T48" fmla="*/ 1456 h 14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984" h="1456">
                  <a:moveTo>
                    <a:pt x="0" y="1456"/>
                  </a:moveTo>
                  <a:cubicBezTo>
                    <a:pt x="32" y="1364"/>
                    <a:pt x="64" y="1272"/>
                    <a:pt x="144" y="1168"/>
                  </a:cubicBezTo>
                  <a:cubicBezTo>
                    <a:pt x="224" y="1064"/>
                    <a:pt x="392" y="840"/>
                    <a:pt x="480" y="832"/>
                  </a:cubicBezTo>
                  <a:cubicBezTo>
                    <a:pt x="568" y="824"/>
                    <a:pt x="592" y="1056"/>
                    <a:pt x="672" y="1120"/>
                  </a:cubicBezTo>
                  <a:cubicBezTo>
                    <a:pt x="752" y="1184"/>
                    <a:pt x="856" y="1288"/>
                    <a:pt x="960" y="1216"/>
                  </a:cubicBezTo>
                  <a:cubicBezTo>
                    <a:pt x="1064" y="1144"/>
                    <a:pt x="1176" y="824"/>
                    <a:pt x="1296" y="688"/>
                  </a:cubicBezTo>
                  <a:cubicBezTo>
                    <a:pt x="1416" y="552"/>
                    <a:pt x="1528" y="392"/>
                    <a:pt x="1680" y="400"/>
                  </a:cubicBezTo>
                  <a:cubicBezTo>
                    <a:pt x="1832" y="408"/>
                    <a:pt x="2088" y="616"/>
                    <a:pt x="2208" y="736"/>
                  </a:cubicBezTo>
                  <a:cubicBezTo>
                    <a:pt x="2328" y="856"/>
                    <a:pt x="2288" y="1112"/>
                    <a:pt x="2400" y="1120"/>
                  </a:cubicBezTo>
                  <a:cubicBezTo>
                    <a:pt x="2512" y="1128"/>
                    <a:pt x="2736" y="952"/>
                    <a:pt x="2880" y="784"/>
                  </a:cubicBezTo>
                  <a:cubicBezTo>
                    <a:pt x="3024" y="616"/>
                    <a:pt x="3168" y="224"/>
                    <a:pt x="3264" y="112"/>
                  </a:cubicBezTo>
                  <a:cubicBezTo>
                    <a:pt x="3360" y="0"/>
                    <a:pt x="3392" y="8"/>
                    <a:pt x="3456" y="112"/>
                  </a:cubicBezTo>
                  <a:cubicBezTo>
                    <a:pt x="3520" y="216"/>
                    <a:pt x="3592" y="608"/>
                    <a:pt x="3648" y="736"/>
                  </a:cubicBezTo>
                  <a:cubicBezTo>
                    <a:pt x="3704" y="864"/>
                    <a:pt x="3736" y="848"/>
                    <a:pt x="3792" y="880"/>
                  </a:cubicBezTo>
                  <a:cubicBezTo>
                    <a:pt x="3848" y="912"/>
                    <a:pt x="3916" y="920"/>
                    <a:pt x="3984" y="92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23567" name="Group 12"/>
          <p:cNvGrpSpPr>
            <a:grpSpLocks/>
          </p:cNvGrpSpPr>
          <p:nvPr/>
        </p:nvGrpSpPr>
        <p:grpSpPr bwMode="auto">
          <a:xfrm>
            <a:off x="1905000" y="5867400"/>
            <a:ext cx="352425" cy="381000"/>
            <a:chOff x="1200" y="3696"/>
            <a:chExt cx="222" cy="240"/>
          </a:xfrm>
        </p:grpSpPr>
        <p:sp>
          <p:nvSpPr>
            <p:cNvPr id="23580" name="Line 13"/>
            <p:cNvSpPr>
              <a:spLocks noChangeShapeType="1"/>
            </p:cNvSpPr>
            <p:nvPr/>
          </p:nvSpPr>
          <p:spPr bwMode="auto">
            <a:xfrm>
              <a:off x="1296" y="369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581" name="Text Box 14"/>
            <p:cNvSpPr txBox="1">
              <a:spLocks noChangeArrowheads="1"/>
            </p:cNvSpPr>
            <p:nvPr/>
          </p:nvSpPr>
          <p:spPr bwMode="auto">
            <a:xfrm>
              <a:off x="1200" y="3744"/>
              <a:ext cx="2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/>
                <a:t>x0</a:t>
              </a:r>
            </a:p>
          </p:txBody>
        </p:sp>
      </p:grpSp>
      <p:grpSp>
        <p:nvGrpSpPr>
          <p:cNvPr id="23568" name="Group 15"/>
          <p:cNvGrpSpPr>
            <a:grpSpLocks/>
          </p:cNvGrpSpPr>
          <p:nvPr/>
        </p:nvGrpSpPr>
        <p:grpSpPr bwMode="auto">
          <a:xfrm>
            <a:off x="2940050" y="5867400"/>
            <a:ext cx="352425" cy="381000"/>
            <a:chOff x="1680" y="3696"/>
            <a:chExt cx="222" cy="240"/>
          </a:xfrm>
        </p:grpSpPr>
        <p:sp>
          <p:nvSpPr>
            <p:cNvPr id="23578" name="Line 16"/>
            <p:cNvSpPr>
              <a:spLocks noChangeShapeType="1"/>
            </p:cNvSpPr>
            <p:nvPr/>
          </p:nvSpPr>
          <p:spPr bwMode="auto">
            <a:xfrm>
              <a:off x="1776" y="369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579" name="Text Box 17"/>
            <p:cNvSpPr txBox="1">
              <a:spLocks noChangeArrowheads="1"/>
            </p:cNvSpPr>
            <p:nvPr/>
          </p:nvSpPr>
          <p:spPr bwMode="auto">
            <a:xfrm>
              <a:off x="1680" y="3744"/>
              <a:ext cx="2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/>
                <a:t>x1</a:t>
              </a:r>
            </a:p>
          </p:txBody>
        </p:sp>
      </p:grpSp>
      <p:grpSp>
        <p:nvGrpSpPr>
          <p:cNvPr id="23569" name="Group 18"/>
          <p:cNvGrpSpPr>
            <a:grpSpLocks/>
          </p:cNvGrpSpPr>
          <p:nvPr/>
        </p:nvGrpSpPr>
        <p:grpSpPr bwMode="auto">
          <a:xfrm>
            <a:off x="3976688" y="5867400"/>
            <a:ext cx="352425" cy="381000"/>
            <a:chOff x="2256" y="3696"/>
            <a:chExt cx="222" cy="240"/>
          </a:xfrm>
        </p:grpSpPr>
        <p:sp>
          <p:nvSpPr>
            <p:cNvPr id="23576" name="Line 19"/>
            <p:cNvSpPr>
              <a:spLocks noChangeShapeType="1"/>
            </p:cNvSpPr>
            <p:nvPr/>
          </p:nvSpPr>
          <p:spPr bwMode="auto">
            <a:xfrm>
              <a:off x="2352" y="369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577" name="Text Box 20"/>
            <p:cNvSpPr txBox="1">
              <a:spLocks noChangeArrowheads="1"/>
            </p:cNvSpPr>
            <p:nvPr/>
          </p:nvSpPr>
          <p:spPr bwMode="auto">
            <a:xfrm>
              <a:off x="2256" y="3744"/>
              <a:ext cx="2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/>
                <a:t>x2</a:t>
              </a:r>
            </a:p>
          </p:txBody>
        </p:sp>
      </p:grpSp>
      <p:grpSp>
        <p:nvGrpSpPr>
          <p:cNvPr id="23570" name="Group 21"/>
          <p:cNvGrpSpPr>
            <a:grpSpLocks/>
          </p:cNvGrpSpPr>
          <p:nvPr/>
        </p:nvGrpSpPr>
        <p:grpSpPr bwMode="auto">
          <a:xfrm>
            <a:off x="7086600" y="5867400"/>
            <a:ext cx="352425" cy="381000"/>
            <a:chOff x="4464" y="3696"/>
            <a:chExt cx="222" cy="240"/>
          </a:xfrm>
        </p:grpSpPr>
        <p:sp>
          <p:nvSpPr>
            <p:cNvPr id="23574" name="Line 22"/>
            <p:cNvSpPr>
              <a:spLocks noChangeShapeType="1"/>
            </p:cNvSpPr>
            <p:nvPr/>
          </p:nvSpPr>
          <p:spPr bwMode="auto">
            <a:xfrm>
              <a:off x="4560" y="369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575" name="Text Box 23"/>
            <p:cNvSpPr txBox="1">
              <a:spLocks noChangeArrowheads="1"/>
            </p:cNvSpPr>
            <p:nvPr/>
          </p:nvSpPr>
          <p:spPr bwMode="auto">
            <a:xfrm>
              <a:off x="4464" y="3744"/>
              <a:ext cx="2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/>
                <a:t>x4</a:t>
              </a:r>
            </a:p>
          </p:txBody>
        </p:sp>
      </p:grpSp>
      <p:grpSp>
        <p:nvGrpSpPr>
          <p:cNvPr id="23571" name="Group 24"/>
          <p:cNvGrpSpPr>
            <a:grpSpLocks/>
          </p:cNvGrpSpPr>
          <p:nvPr/>
        </p:nvGrpSpPr>
        <p:grpSpPr bwMode="auto">
          <a:xfrm>
            <a:off x="6049963" y="5867400"/>
            <a:ext cx="352425" cy="381000"/>
            <a:chOff x="3312" y="3744"/>
            <a:chExt cx="222" cy="240"/>
          </a:xfrm>
        </p:grpSpPr>
        <p:sp>
          <p:nvSpPr>
            <p:cNvPr id="23572" name="Line 25"/>
            <p:cNvSpPr>
              <a:spLocks noChangeShapeType="1"/>
            </p:cNvSpPr>
            <p:nvPr/>
          </p:nvSpPr>
          <p:spPr bwMode="auto">
            <a:xfrm>
              <a:off x="3408" y="374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573" name="Text Box 26"/>
            <p:cNvSpPr txBox="1">
              <a:spLocks noChangeArrowheads="1"/>
            </p:cNvSpPr>
            <p:nvPr/>
          </p:nvSpPr>
          <p:spPr bwMode="auto">
            <a:xfrm>
              <a:off x="3312" y="3792"/>
              <a:ext cx="2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/>
                <a:t>x3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63C7E80-EA47-4663-9C3C-C6FAE177B503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433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D41410-B3E9-41E2-97CF-EDE854A658FD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130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43364" name="Rectangle 2"/>
          <p:cNvSpPr>
            <a:spLocks noChangeArrowheads="1"/>
          </p:cNvSpPr>
          <p:nvPr/>
        </p:nvSpPr>
        <p:spPr bwMode="auto">
          <a:xfrm>
            <a:off x="971550" y="733425"/>
            <a:ext cx="7696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800"/>
              <a:t>Use 6 equations - constant, linear, quadratic, cubic, 4</a:t>
            </a:r>
            <a:r>
              <a:rPr lang="en-US" altLang="en-US" sz="2800" baseline="30000"/>
              <a:t>th</a:t>
            </a:r>
            <a:r>
              <a:rPr lang="en-US" altLang="en-US" sz="2800"/>
              <a:t> order and 5</a:t>
            </a:r>
            <a:r>
              <a:rPr lang="en-US" altLang="en-US" sz="2800" baseline="30000"/>
              <a:t>th</a:t>
            </a:r>
            <a:r>
              <a:rPr lang="en-US" altLang="en-US" sz="2800"/>
              <a:t> order to find those unknowns</a:t>
            </a:r>
          </a:p>
        </p:txBody>
      </p:sp>
      <p:graphicFrame>
        <p:nvGraphicFramePr>
          <p:cNvPr id="365568" name="Object 1024"/>
          <p:cNvGraphicFramePr>
            <a:graphicFrameLocks noChangeAspect="1"/>
          </p:cNvGraphicFramePr>
          <p:nvPr/>
        </p:nvGraphicFramePr>
        <p:xfrm>
          <a:off x="866775" y="1933575"/>
          <a:ext cx="7467600" cy="428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67" name="Equation" r:id="rId3" imgW="3810000" imgH="2184400" progId="Equation.3">
                  <p:embed/>
                </p:oleObj>
              </mc:Choice>
              <mc:Fallback>
                <p:oleObj name="Equation" r:id="rId3" imgW="3810000" imgH="21844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1933575"/>
                        <a:ext cx="7467600" cy="42814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DB3E1B2-C6D2-4176-B1BA-8D1DF95C636B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4438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4D7896-9B35-4FC3-AEC4-39F42840274A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131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4438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852488" y="1958975"/>
            <a:ext cx="7772400" cy="4114800"/>
          </a:xfrm>
        </p:spPr>
        <p:txBody>
          <a:bodyPr/>
          <a:lstStyle/>
          <a:p>
            <a:r>
              <a:rPr lang="en-US" altLang="en-US" sz="2800" smtClean="0"/>
              <a:t>Can solve these equations (or have some one smarter than us, like Guass solve them).</a:t>
            </a:r>
          </a:p>
          <a:p>
            <a:endParaRPr lang="en-US" altLang="en-US" sz="2800" smtClean="0"/>
          </a:p>
          <a:p>
            <a:endParaRPr lang="en-US" altLang="en-US" sz="2800" smtClean="0"/>
          </a:p>
          <a:p>
            <a:r>
              <a:rPr lang="en-US" altLang="en-US" sz="2800" smtClean="0"/>
              <a:t>Produces the three point Gauss-Legendre formula</a:t>
            </a:r>
          </a:p>
          <a:p>
            <a:endParaRPr lang="en-US" altLang="en-US" sz="2800" smtClean="0"/>
          </a:p>
          <a:p>
            <a:pPr lvl="1"/>
            <a:r>
              <a:rPr lang="en-US" altLang="en-US" sz="2400" smtClean="0"/>
              <a:t>Exact for polynomials up to and including </a:t>
            </a:r>
            <a:r>
              <a:rPr lang="en-US" altLang="en-US" sz="2400" smtClean="0">
                <a:solidFill>
                  <a:schemeClr val="accent2"/>
                </a:solidFill>
              </a:rPr>
              <a:t>degree 5</a:t>
            </a:r>
            <a:br>
              <a:rPr lang="en-US" altLang="en-US" sz="2400" smtClean="0">
                <a:solidFill>
                  <a:schemeClr val="accent2"/>
                </a:solidFill>
              </a:rPr>
            </a:br>
            <a:r>
              <a:rPr lang="en-US" altLang="en-US" sz="2400" smtClean="0"/>
              <a:t>(because using 5</a:t>
            </a:r>
            <a:r>
              <a:rPr lang="en-US" altLang="en-US" sz="2400" baseline="30000" smtClean="0"/>
              <a:t>th</a:t>
            </a:r>
            <a:r>
              <a:rPr lang="en-US" altLang="en-US" sz="2400" smtClean="0"/>
              <a:t> degree polynomial)</a:t>
            </a:r>
            <a:endParaRPr lang="en-US" altLang="en-US" smtClean="0"/>
          </a:p>
        </p:txBody>
      </p:sp>
      <p:graphicFrame>
        <p:nvGraphicFramePr>
          <p:cNvPr id="144389" name="Object 3"/>
          <p:cNvGraphicFramePr>
            <a:graphicFrameLocks noChangeAspect="1"/>
          </p:cNvGraphicFramePr>
          <p:nvPr/>
        </p:nvGraphicFramePr>
        <p:xfrm>
          <a:off x="1069975" y="3000375"/>
          <a:ext cx="755491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4" name="Equation" r:id="rId3" imgW="4292600" imgH="482600" progId="Equation.3">
                  <p:embed/>
                </p:oleObj>
              </mc:Choice>
              <mc:Fallback>
                <p:oleObj name="Equation" r:id="rId3" imgW="42926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3000375"/>
                        <a:ext cx="7554913" cy="8477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0" name="Object 8"/>
          <p:cNvGraphicFramePr>
            <a:graphicFrameLocks noChangeAspect="1"/>
          </p:cNvGraphicFramePr>
          <p:nvPr/>
        </p:nvGraphicFramePr>
        <p:xfrm>
          <a:off x="1733550" y="4518025"/>
          <a:ext cx="4716463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5" name="Equation" r:id="rId5" imgW="1866900" imgH="228600" progId="Equation.3">
                  <p:embed/>
                </p:oleObj>
              </mc:Choice>
              <mc:Fallback>
                <p:oleObj name="Equation" r:id="rId5" imgW="18669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4518025"/>
                        <a:ext cx="4716463" cy="5794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Higher-order Gaussian Quadrature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471BDDE-B163-4E25-849A-9CD5581F74F1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45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B0884EF-21C2-4543-8214-D487856744E1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132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graphicFrame>
        <p:nvGraphicFramePr>
          <p:cNvPr id="145412" name="Object 18"/>
          <p:cNvGraphicFramePr>
            <a:graphicFrameLocks noChangeAspect="1"/>
          </p:cNvGraphicFramePr>
          <p:nvPr/>
        </p:nvGraphicFramePr>
        <p:xfrm>
          <a:off x="1046163" y="2000250"/>
          <a:ext cx="6408737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32" name="Equation" r:id="rId3" imgW="3048000" imgH="393700" progId="Equation.3">
                  <p:embed/>
                </p:oleObj>
              </mc:Choice>
              <mc:Fallback>
                <p:oleObj name="Equation" r:id="rId3" imgW="3048000" imgH="3937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2000250"/>
                        <a:ext cx="6408737" cy="8270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3" name="Text Box 12"/>
          <p:cNvSpPr txBox="1">
            <a:spLocks noChangeArrowheads="1"/>
          </p:cNvSpPr>
          <p:nvPr/>
        </p:nvSpPr>
        <p:spPr bwMode="auto">
          <a:xfrm>
            <a:off x="2105025" y="6143625"/>
            <a:ext cx="481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/>
              <a:t>-1</a:t>
            </a:r>
          </a:p>
        </p:txBody>
      </p:sp>
      <p:sp>
        <p:nvSpPr>
          <p:cNvPr id="145414" name="Text Box 13"/>
          <p:cNvSpPr txBox="1">
            <a:spLocks noChangeArrowheads="1"/>
          </p:cNvSpPr>
          <p:nvPr/>
        </p:nvSpPr>
        <p:spPr bwMode="auto">
          <a:xfrm>
            <a:off x="6524625" y="614362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/>
              <a:t>1</a:t>
            </a:r>
          </a:p>
        </p:txBody>
      </p:sp>
      <p:grpSp>
        <p:nvGrpSpPr>
          <p:cNvPr id="145415" name="Group 23"/>
          <p:cNvGrpSpPr>
            <a:grpSpLocks/>
          </p:cNvGrpSpPr>
          <p:nvPr/>
        </p:nvGrpSpPr>
        <p:grpSpPr bwMode="auto">
          <a:xfrm>
            <a:off x="1524000" y="3057525"/>
            <a:ext cx="6510338" cy="3352800"/>
            <a:chOff x="990" y="2046"/>
            <a:chExt cx="4101" cy="2112"/>
          </a:xfrm>
        </p:grpSpPr>
        <p:sp>
          <p:nvSpPr>
            <p:cNvPr id="145417" name="Line 3"/>
            <p:cNvSpPr>
              <a:spLocks noChangeShapeType="1"/>
            </p:cNvSpPr>
            <p:nvPr/>
          </p:nvSpPr>
          <p:spPr bwMode="auto">
            <a:xfrm>
              <a:off x="990" y="3870"/>
              <a:ext cx="3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5418" name="Arc 4"/>
            <p:cNvSpPr>
              <a:spLocks/>
            </p:cNvSpPr>
            <p:nvPr/>
          </p:nvSpPr>
          <p:spPr bwMode="auto">
            <a:xfrm>
              <a:off x="1518" y="2548"/>
              <a:ext cx="2640" cy="339"/>
            </a:xfrm>
            <a:custGeom>
              <a:avLst/>
              <a:gdLst>
                <a:gd name="T0" fmla="*/ 0 w 21525"/>
                <a:gd name="T1" fmla="*/ 0 h 21600"/>
                <a:gd name="T2" fmla="*/ 1 w 21525"/>
                <a:gd name="T3" fmla="*/ 0 h 21600"/>
                <a:gd name="T4" fmla="*/ 0 w 2152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25"/>
                <a:gd name="T10" fmla="*/ 0 h 21600"/>
                <a:gd name="T11" fmla="*/ 21525 w 2152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25" h="21600" fill="none" extrusionOk="0">
                  <a:moveTo>
                    <a:pt x="-1" y="0"/>
                  </a:moveTo>
                  <a:cubicBezTo>
                    <a:pt x="11230" y="0"/>
                    <a:pt x="20587" y="8606"/>
                    <a:pt x="21524" y="19798"/>
                  </a:cubicBezTo>
                </a:path>
                <a:path w="21525" h="21600" stroke="0" extrusionOk="0">
                  <a:moveTo>
                    <a:pt x="-1" y="0"/>
                  </a:moveTo>
                  <a:cubicBezTo>
                    <a:pt x="11230" y="0"/>
                    <a:pt x="20587" y="8606"/>
                    <a:pt x="21524" y="1979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5419" name="Line 5"/>
            <p:cNvSpPr>
              <a:spLocks noChangeShapeType="1"/>
            </p:cNvSpPr>
            <p:nvPr/>
          </p:nvSpPr>
          <p:spPr bwMode="auto">
            <a:xfrm flipV="1">
              <a:off x="2862" y="2094"/>
              <a:ext cx="0" cy="17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5420" name="Line 6"/>
            <p:cNvSpPr>
              <a:spLocks noChangeShapeType="1"/>
            </p:cNvSpPr>
            <p:nvPr/>
          </p:nvSpPr>
          <p:spPr bwMode="auto">
            <a:xfrm>
              <a:off x="1518" y="2382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5421" name="Line 7"/>
            <p:cNvSpPr>
              <a:spLocks noChangeShapeType="1"/>
            </p:cNvSpPr>
            <p:nvPr/>
          </p:nvSpPr>
          <p:spPr bwMode="auto">
            <a:xfrm>
              <a:off x="4158" y="2910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5422" name="Line 8"/>
            <p:cNvSpPr>
              <a:spLocks noChangeShapeType="1"/>
            </p:cNvSpPr>
            <p:nvPr/>
          </p:nvSpPr>
          <p:spPr bwMode="auto">
            <a:xfrm>
              <a:off x="1854" y="2382"/>
              <a:ext cx="0" cy="148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5423" name="Line 9"/>
            <p:cNvSpPr>
              <a:spLocks noChangeShapeType="1"/>
            </p:cNvSpPr>
            <p:nvPr/>
          </p:nvSpPr>
          <p:spPr bwMode="auto">
            <a:xfrm>
              <a:off x="3870" y="2766"/>
              <a:ext cx="0" cy="110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5424" name="Text Box 10"/>
            <p:cNvSpPr txBox="1">
              <a:spLocks noChangeArrowheads="1"/>
            </p:cNvSpPr>
            <p:nvPr/>
          </p:nvSpPr>
          <p:spPr bwMode="auto">
            <a:xfrm>
              <a:off x="4820" y="3720"/>
              <a:ext cx="27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800" i="1"/>
                <a:t> x</a:t>
              </a:r>
            </a:p>
          </p:txBody>
        </p:sp>
        <p:sp>
          <p:nvSpPr>
            <p:cNvPr id="145425" name="Text Box 14"/>
            <p:cNvSpPr txBox="1">
              <a:spLocks noChangeArrowheads="1"/>
            </p:cNvSpPr>
            <p:nvPr/>
          </p:nvSpPr>
          <p:spPr bwMode="auto">
            <a:xfrm>
              <a:off x="3582" y="2334"/>
              <a:ext cx="7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800"/>
                <a:t> </a:t>
              </a:r>
              <a:r>
                <a:rPr lang="en-US" altLang="en-US" sz="2400" i="1"/>
                <a:t>f</a:t>
              </a:r>
              <a:r>
                <a:rPr lang="en-US" altLang="en-US" sz="2400"/>
                <a:t>(0.775)</a:t>
              </a:r>
            </a:p>
          </p:txBody>
        </p:sp>
        <p:sp>
          <p:nvSpPr>
            <p:cNvPr id="145426" name="Text Box 15"/>
            <p:cNvSpPr txBox="1">
              <a:spLocks noChangeArrowheads="1"/>
            </p:cNvSpPr>
            <p:nvPr/>
          </p:nvSpPr>
          <p:spPr bwMode="auto">
            <a:xfrm>
              <a:off x="1470" y="2046"/>
              <a:ext cx="84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800"/>
                <a:t> </a:t>
              </a:r>
              <a:r>
                <a:rPr lang="en-US" altLang="en-US" sz="2400" i="1"/>
                <a:t>f</a:t>
              </a:r>
              <a:r>
                <a:rPr lang="en-US" altLang="en-US" sz="2400"/>
                <a:t>(-0.775)</a:t>
              </a:r>
            </a:p>
          </p:txBody>
        </p:sp>
        <p:sp>
          <p:nvSpPr>
            <p:cNvPr id="145427" name="Text Box 16"/>
            <p:cNvSpPr txBox="1">
              <a:spLocks noChangeArrowheads="1"/>
            </p:cNvSpPr>
            <p:nvPr/>
          </p:nvSpPr>
          <p:spPr bwMode="auto">
            <a:xfrm>
              <a:off x="1710" y="3870"/>
              <a:ext cx="6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/>
                <a:t>-0.775</a:t>
              </a:r>
            </a:p>
          </p:txBody>
        </p:sp>
        <p:sp>
          <p:nvSpPr>
            <p:cNvPr id="145428" name="Text Box 17"/>
            <p:cNvSpPr txBox="1">
              <a:spLocks noChangeArrowheads="1"/>
            </p:cNvSpPr>
            <p:nvPr/>
          </p:nvSpPr>
          <p:spPr bwMode="auto">
            <a:xfrm>
              <a:off x="3486" y="3870"/>
              <a:ext cx="5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/>
                <a:t>0.775</a:t>
              </a:r>
            </a:p>
          </p:txBody>
        </p:sp>
        <p:sp>
          <p:nvSpPr>
            <p:cNvPr id="145429" name="Line 19"/>
            <p:cNvSpPr>
              <a:spLocks noChangeShapeType="1"/>
            </p:cNvSpPr>
            <p:nvPr/>
          </p:nvSpPr>
          <p:spPr bwMode="auto">
            <a:xfrm>
              <a:off x="2862" y="2478"/>
              <a:ext cx="0" cy="139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5430" name="Text Box 20"/>
            <p:cNvSpPr txBox="1">
              <a:spLocks noChangeArrowheads="1"/>
            </p:cNvSpPr>
            <p:nvPr/>
          </p:nvSpPr>
          <p:spPr bwMode="auto">
            <a:xfrm>
              <a:off x="2814" y="2190"/>
              <a:ext cx="44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800"/>
                <a:t> </a:t>
              </a:r>
              <a:r>
                <a:rPr lang="en-US" altLang="en-US" sz="2400" i="1"/>
                <a:t>f</a:t>
              </a:r>
              <a:r>
                <a:rPr lang="en-US" altLang="en-US" sz="2400"/>
                <a:t>(0)</a:t>
              </a:r>
            </a:p>
          </p:txBody>
        </p:sp>
      </p:grpSp>
      <p:sp>
        <p:nvSpPr>
          <p:cNvPr id="145416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Higher-order Gaussian Quadrature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2279572-49EB-4654-9181-B625D38EB482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46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FFD8CB2-17C2-4C1C-BFAB-DB056903F16E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133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graphicFrame>
        <p:nvGraphicFramePr>
          <p:cNvPr id="146436" name="Object 3"/>
          <p:cNvGraphicFramePr>
            <a:graphicFrameLocks noChangeAspect="1"/>
          </p:cNvGraphicFramePr>
          <p:nvPr/>
        </p:nvGraphicFramePr>
        <p:xfrm>
          <a:off x="1524000" y="2143125"/>
          <a:ext cx="64008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7" name="Equation" r:id="rId3" imgW="3086100" imgH="228600" progId="Equation.3">
                  <p:embed/>
                </p:oleObj>
              </mc:Choice>
              <mc:Fallback>
                <p:oleObj name="Equation" r:id="rId3" imgW="30861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143125"/>
                        <a:ext cx="6400800" cy="4746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37" name="Rectangle 4"/>
          <p:cNvSpPr>
            <a:spLocks noChangeArrowheads="1"/>
          </p:cNvSpPr>
          <p:nvPr/>
        </p:nvSpPr>
        <p:spPr bwMode="auto">
          <a:xfrm>
            <a:off x="1447800" y="2600325"/>
            <a:ext cx="4503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/>
              <a:t>Integrate from </a:t>
            </a:r>
            <a:r>
              <a:rPr lang="en-US" altLang="en-US" sz="2800" i="1"/>
              <a:t>a</a:t>
            </a:r>
            <a:r>
              <a:rPr lang="en-US" altLang="en-US" sz="2800"/>
              <a:t> = 0 to </a:t>
            </a:r>
            <a:r>
              <a:rPr lang="en-US" altLang="en-US" sz="2800" i="1"/>
              <a:t>b</a:t>
            </a:r>
            <a:r>
              <a:rPr lang="en-US" altLang="en-US" sz="2800"/>
              <a:t> = 0.8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990600" y="3133725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/>
              <a:t>Transform from [0, 0.8] to [-1, 1]</a:t>
            </a:r>
          </a:p>
        </p:txBody>
      </p:sp>
      <p:graphicFrame>
        <p:nvGraphicFramePr>
          <p:cNvPr id="104456" name="Object 8"/>
          <p:cNvGraphicFramePr>
            <a:graphicFrameLocks noChangeAspect="1"/>
          </p:cNvGraphicFramePr>
          <p:nvPr/>
        </p:nvGraphicFramePr>
        <p:xfrm>
          <a:off x="1219200" y="3819525"/>
          <a:ext cx="6805613" cy="15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8" name="Equation" r:id="rId5" imgW="3848100" imgH="863600" progId="Equation.3">
                  <p:embed/>
                </p:oleObj>
              </mc:Choice>
              <mc:Fallback>
                <p:oleObj name="Equation" r:id="rId5" imgW="3848100" imgH="863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19525"/>
                        <a:ext cx="6805613" cy="15319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60913" y="3886200"/>
            <a:ext cx="2554287" cy="4000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replace -0.4 with +0.4</a:t>
            </a:r>
          </a:p>
        </p:txBody>
      </p:sp>
      <p:cxnSp>
        <p:nvCxnSpPr>
          <p:cNvPr id="146442" name="Straight Arrow Connector 11"/>
          <p:cNvCxnSpPr>
            <a:cxnSpLocks noChangeShapeType="1"/>
            <a:stCxn id="10" idx="1"/>
          </p:cNvCxnSpPr>
          <p:nvPr/>
        </p:nvCxnSpPr>
        <p:spPr bwMode="auto">
          <a:xfrm rot="10800000" flipV="1">
            <a:off x="3578225" y="4086225"/>
            <a:ext cx="1182688" cy="4460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443" name="Straight Arrow Connector 13"/>
          <p:cNvCxnSpPr>
            <a:cxnSpLocks noChangeShapeType="1"/>
          </p:cNvCxnSpPr>
          <p:nvPr/>
        </p:nvCxnSpPr>
        <p:spPr bwMode="auto">
          <a:xfrm rot="5400000">
            <a:off x="5084763" y="4418013"/>
            <a:ext cx="357187" cy="10953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444" name="Straight Arrow Connector 15"/>
          <p:cNvCxnSpPr>
            <a:cxnSpLocks noChangeShapeType="1"/>
            <a:stCxn id="10" idx="2"/>
          </p:cNvCxnSpPr>
          <p:nvPr/>
        </p:nvCxnSpPr>
        <p:spPr bwMode="auto">
          <a:xfrm rot="16200000" flipH="1">
            <a:off x="6185694" y="4137819"/>
            <a:ext cx="742950" cy="103981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autoUpdateAnimBg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5CAB8DF-C035-4EDC-8DF1-7702B4B84A06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4745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5E8E02A-2817-4E8D-9623-BA3C674F0BE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graphicFrame>
        <p:nvGraphicFramePr>
          <p:cNvPr id="147460" name="Object 1024"/>
          <p:cNvGraphicFramePr>
            <a:graphicFrameLocks noChangeAspect="1"/>
          </p:cNvGraphicFramePr>
          <p:nvPr/>
        </p:nvGraphicFramePr>
        <p:xfrm>
          <a:off x="1619250" y="2987675"/>
          <a:ext cx="4568825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8" name="Equation" r:id="rId3" imgW="2222500" imgH="508000" progId="Equation.3">
                  <p:embed/>
                </p:oleObj>
              </mc:Choice>
              <mc:Fallback>
                <p:oleObj name="Equation" r:id="rId3" imgW="2222500" imgH="5080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987675"/>
                        <a:ext cx="4568825" cy="10429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1" name="Object 1025"/>
          <p:cNvGraphicFramePr>
            <a:graphicFrameLocks noChangeAspect="1"/>
          </p:cNvGraphicFramePr>
          <p:nvPr/>
        </p:nvGraphicFramePr>
        <p:xfrm>
          <a:off x="1295400" y="5124450"/>
          <a:ext cx="66675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9" name="Equation" r:id="rId5" imgW="2959100" imgH="406400" progId="Equation.3">
                  <p:embed/>
                </p:oleObj>
              </mc:Choice>
              <mc:Fallback>
                <p:oleObj name="Equation" r:id="rId5" imgW="2959100" imgH="4064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124450"/>
                        <a:ext cx="6667500" cy="9112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2" name="Text Box 13"/>
          <p:cNvSpPr txBox="1">
            <a:spLocks noChangeArrowheads="1"/>
          </p:cNvSpPr>
          <p:nvPr/>
        </p:nvSpPr>
        <p:spPr bwMode="auto">
          <a:xfrm>
            <a:off x="1050925" y="4276725"/>
            <a:ext cx="6675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/>
              <a:t>Substitute into the transform equation and get</a:t>
            </a:r>
          </a:p>
        </p:txBody>
      </p:sp>
      <p:sp>
        <p:nvSpPr>
          <p:cNvPr id="147463" name="Text Box 15"/>
          <p:cNvSpPr txBox="1">
            <a:spLocks noChangeArrowheads="1"/>
          </p:cNvSpPr>
          <p:nvPr/>
        </p:nvSpPr>
        <p:spPr bwMode="auto">
          <a:xfrm>
            <a:off x="5211763" y="6030913"/>
            <a:ext cx="3684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 i="1"/>
              <a:t>Exact integral is </a:t>
            </a:r>
            <a:r>
              <a:rPr lang="en-US" altLang="en-US" sz="2000" b="1"/>
              <a:t>1.64053334</a:t>
            </a:r>
            <a:endParaRPr lang="en-US" altLang="en-US" sz="2400" b="1"/>
          </a:p>
        </p:txBody>
      </p:sp>
      <p:sp>
        <p:nvSpPr>
          <p:cNvPr id="147464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147465" name="Rectangle 1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Using the 3-point Gauss-Legendre formula: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E6E90AC-0EFC-4472-9CAD-7562AF94BEE3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48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5C331D6-37FA-4806-B65C-035EBC2F7681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135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48484" name="Text Box 2"/>
          <p:cNvSpPr txBox="1">
            <a:spLocks noChangeArrowheads="1"/>
          </p:cNvSpPr>
          <p:nvPr/>
        </p:nvSpPr>
        <p:spPr bwMode="auto">
          <a:xfrm>
            <a:off x="885825" y="2247900"/>
            <a:ext cx="7848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800"/>
              <a:t>Can develop higher order Gauss-Legendre forms using</a:t>
            </a:r>
          </a:p>
        </p:txBody>
      </p:sp>
      <p:graphicFrame>
        <p:nvGraphicFramePr>
          <p:cNvPr id="148485" name="Object 3"/>
          <p:cNvGraphicFramePr>
            <a:graphicFrameLocks noChangeAspect="1"/>
          </p:cNvGraphicFramePr>
          <p:nvPr/>
        </p:nvGraphicFramePr>
        <p:xfrm>
          <a:off x="1543050" y="3314700"/>
          <a:ext cx="5270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89" name="Equation" r:id="rId3" imgW="2108200" imgH="228600" progId="Equation.3">
                  <p:embed/>
                </p:oleObj>
              </mc:Choice>
              <mc:Fallback>
                <p:oleObj name="Equation" r:id="rId3" imgW="21082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3314700"/>
                        <a:ext cx="5270500" cy="571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962025" y="4229100"/>
            <a:ext cx="72390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800"/>
              <a:t>Values for </a:t>
            </a:r>
            <a:r>
              <a:rPr lang="en-US" altLang="en-US" sz="2800" i="1"/>
              <a:t>c</a:t>
            </a:r>
            <a:r>
              <a:rPr lang="en-US" altLang="en-US" sz="2800"/>
              <a:t>’s and </a:t>
            </a:r>
            <a:r>
              <a:rPr lang="en-US" altLang="en-US" sz="2800" i="1"/>
              <a:t>x</a:t>
            </a:r>
            <a:r>
              <a:rPr lang="en-US" altLang="en-US" sz="2800"/>
              <a:t>’s are tabulated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800"/>
              <a:t>Use the same transformation to map interval onto [-1, 1]</a:t>
            </a:r>
          </a:p>
        </p:txBody>
      </p:sp>
      <p:sp>
        <p:nvSpPr>
          <p:cNvPr id="14848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Gaussian Quadrature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autoUpdateAnimBg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CA72783-741A-4E97-8477-8839883B26B6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4950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D816DC-2037-4376-98BC-DB32D773EE92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136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graphicFrame>
        <p:nvGraphicFramePr>
          <p:cNvPr id="149508" name="Object 1024"/>
          <p:cNvGraphicFramePr>
            <a:graphicFrameLocks noChangeAspect="1"/>
          </p:cNvGraphicFramePr>
          <p:nvPr/>
        </p:nvGraphicFramePr>
        <p:xfrm>
          <a:off x="1138238" y="2428875"/>
          <a:ext cx="7229475" cy="194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3" name="Equation" r:id="rId3" imgW="5016500" imgH="1346200" progId="Equation.3">
                  <p:embed/>
                </p:oleObj>
              </mc:Choice>
              <mc:Fallback>
                <p:oleObj name="Equation" r:id="rId3" imgW="5016500" imgH="13462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2428875"/>
                        <a:ext cx="7229475" cy="194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09" name="Object 1025"/>
          <p:cNvGraphicFramePr>
            <a:graphicFrameLocks noChangeAspect="1"/>
          </p:cNvGraphicFramePr>
          <p:nvPr/>
        </p:nvGraphicFramePr>
        <p:xfrm>
          <a:off x="609600" y="4552950"/>
          <a:ext cx="8305800" cy="198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4" name="Equation" r:id="rId5" imgW="5626100" imgH="1346200" progId="Equation.3">
                  <p:embed/>
                </p:oleObj>
              </mc:Choice>
              <mc:Fallback>
                <p:oleObj name="Equation" r:id="rId5" imgW="5626100" imgH="13462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52950"/>
                        <a:ext cx="8305800" cy="198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0" name="Line 4"/>
          <p:cNvSpPr>
            <a:spLocks noChangeShapeType="1"/>
          </p:cNvSpPr>
          <p:nvPr/>
        </p:nvSpPr>
        <p:spPr bwMode="auto">
          <a:xfrm>
            <a:off x="885825" y="2343150"/>
            <a:ext cx="76962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9511" name="Text Box 5"/>
          <p:cNvSpPr txBox="1">
            <a:spLocks noChangeArrowheads="1"/>
          </p:cNvSpPr>
          <p:nvPr/>
        </p:nvSpPr>
        <p:spPr bwMode="auto">
          <a:xfrm>
            <a:off x="1190625" y="180975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49512" name="Text Box 6"/>
          <p:cNvSpPr txBox="1">
            <a:spLocks noChangeArrowheads="1"/>
          </p:cNvSpPr>
          <p:nvPr/>
        </p:nvSpPr>
        <p:spPr bwMode="auto">
          <a:xfrm>
            <a:off x="2790825" y="180975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49513" name="Text Box 7"/>
          <p:cNvSpPr txBox="1">
            <a:spLocks noChangeArrowheads="1"/>
          </p:cNvSpPr>
          <p:nvPr/>
        </p:nvSpPr>
        <p:spPr bwMode="auto">
          <a:xfrm>
            <a:off x="4391025" y="180975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49514" name="Text Box 8"/>
          <p:cNvSpPr txBox="1">
            <a:spLocks noChangeArrowheads="1"/>
          </p:cNvSpPr>
          <p:nvPr/>
        </p:nvSpPr>
        <p:spPr bwMode="auto">
          <a:xfrm>
            <a:off x="5991225" y="180975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149515" name="Text Box 9"/>
          <p:cNvSpPr txBox="1">
            <a:spLocks noChangeArrowheads="1"/>
          </p:cNvSpPr>
          <p:nvPr/>
        </p:nvSpPr>
        <p:spPr bwMode="auto">
          <a:xfrm>
            <a:off x="7591425" y="180975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149516" name="Text Box 10"/>
          <p:cNvSpPr txBox="1">
            <a:spLocks noChangeArrowheads="1"/>
          </p:cNvSpPr>
          <p:nvPr/>
        </p:nvSpPr>
        <p:spPr bwMode="auto">
          <a:xfrm>
            <a:off x="123825" y="180975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 i="1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49517" name="Text Box 11"/>
          <p:cNvSpPr txBox="1">
            <a:spLocks noChangeArrowheads="1"/>
          </p:cNvSpPr>
          <p:nvPr/>
        </p:nvSpPr>
        <p:spPr bwMode="auto">
          <a:xfrm>
            <a:off x="266700" y="229552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 i="1">
                <a:solidFill>
                  <a:srgbClr val="FF0000"/>
                </a:solidFill>
              </a:rPr>
              <a:t>c</a:t>
            </a:r>
            <a:r>
              <a:rPr lang="en-US" altLang="en-US" sz="2800" i="1" baseline="-2500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149518" name="Text Box 12"/>
          <p:cNvSpPr txBox="1">
            <a:spLocks noChangeArrowheads="1"/>
          </p:cNvSpPr>
          <p:nvPr/>
        </p:nvSpPr>
        <p:spPr bwMode="auto">
          <a:xfrm>
            <a:off x="266700" y="488632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 i="1">
                <a:solidFill>
                  <a:srgbClr val="FF0000"/>
                </a:solidFill>
              </a:rPr>
              <a:t>x</a:t>
            </a:r>
            <a:r>
              <a:rPr lang="en-US" altLang="en-US" sz="2800" i="1" baseline="-25000">
                <a:solidFill>
                  <a:srgbClr val="FF0000"/>
                </a:solidFill>
              </a:rPr>
              <a:t>i</a:t>
            </a:r>
          </a:p>
        </p:txBody>
      </p:sp>
      <p:graphicFrame>
        <p:nvGraphicFramePr>
          <p:cNvPr id="149519" name="Object 1026"/>
          <p:cNvGraphicFramePr>
            <a:graphicFrameLocks noChangeAspect="1"/>
          </p:cNvGraphicFramePr>
          <p:nvPr/>
        </p:nvGraphicFramePr>
        <p:xfrm>
          <a:off x="1838325" y="800100"/>
          <a:ext cx="49577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5" name="Equation" r:id="rId7" imgW="2857500" imgH="330200" progId="Equation.3">
                  <p:embed/>
                </p:oleObj>
              </mc:Choice>
              <mc:Fallback>
                <p:oleObj name="Equation" r:id="rId7" imgW="2857500" imgH="3302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800100"/>
                        <a:ext cx="4957763" cy="573088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7B6394E-A098-4F97-A325-91EF46B83A9F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5053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7A52DFA-154D-4472-AB1B-109F7734AFA0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137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Gaussian Quadrature</a:t>
            </a: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2039938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Requires function evaluations at non-uniformly spaced points within the integration interval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not appropriate for cases where the function is unknown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not suited for dealing with tabulated data that appear in many engineering problems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If the function is known, its efficiency can be a decided advantage</a:t>
            </a:r>
            <a:endParaRPr lang="en-US" alt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1DA1DD-6957-4D87-85EA-24419C1D1808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5155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19151A6-8758-4097-80CF-0F142C567B95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138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51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Gaussian Quadrature</a:t>
            </a:r>
          </a:p>
        </p:txBody>
      </p:sp>
      <p:sp>
        <p:nvSpPr>
          <p:cNvPr id="151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Problems:</a:t>
            </a:r>
          </a:p>
          <a:p>
            <a:pPr lvl="1"/>
            <a:r>
              <a:rPr lang="en-US" altLang="en-US" smtClean="0"/>
              <a:t>If we add more data points, like doubling the number of sample points.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DFC4A4-39C9-40B2-9B30-39CA2168BE27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EA1D695-8D56-49B1-BA78-751ACB9EEE0D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24580" name="Rectangle 39"/>
          <p:cNvSpPr>
            <a:spLocks noChangeArrowheads="1"/>
          </p:cNvSpPr>
          <p:nvPr/>
        </p:nvSpPr>
        <p:spPr bwMode="auto">
          <a:xfrm>
            <a:off x="6724650" y="2740025"/>
            <a:ext cx="522288" cy="31527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4581" name="Rectangle 40"/>
          <p:cNvSpPr>
            <a:spLocks noChangeArrowheads="1"/>
          </p:cNvSpPr>
          <p:nvPr/>
        </p:nvSpPr>
        <p:spPr bwMode="auto">
          <a:xfrm>
            <a:off x="6724650" y="4016375"/>
            <a:ext cx="522288" cy="187642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4582" name="Rectangle 37"/>
          <p:cNvSpPr>
            <a:spLocks noChangeArrowheads="1"/>
          </p:cNvSpPr>
          <p:nvPr/>
        </p:nvSpPr>
        <p:spPr bwMode="auto">
          <a:xfrm>
            <a:off x="5159375" y="3378200"/>
            <a:ext cx="1042988" cy="2489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4583" name="Rectangle 38"/>
          <p:cNvSpPr>
            <a:spLocks noChangeArrowheads="1"/>
          </p:cNvSpPr>
          <p:nvPr/>
        </p:nvSpPr>
        <p:spPr bwMode="auto">
          <a:xfrm>
            <a:off x="5159375" y="4448175"/>
            <a:ext cx="1042988" cy="141922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4584" name="Rectangle 4"/>
          <p:cNvSpPr>
            <a:spLocks noChangeArrowheads="1"/>
          </p:cNvSpPr>
          <p:nvPr/>
        </p:nvSpPr>
        <p:spPr bwMode="auto">
          <a:xfrm>
            <a:off x="2057400" y="3990975"/>
            <a:ext cx="514350" cy="18764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4585" name="Rectangle 27"/>
          <p:cNvSpPr>
            <a:spLocks noChangeArrowheads="1"/>
          </p:cNvSpPr>
          <p:nvPr/>
        </p:nvSpPr>
        <p:spPr bwMode="auto">
          <a:xfrm>
            <a:off x="2057400" y="4600575"/>
            <a:ext cx="514350" cy="126682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4586" name="Rectangle 35"/>
          <p:cNvSpPr>
            <a:spLocks noChangeArrowheads="1"/>
          </p:cNvSpPr>
          <p:nvPr/>
        </p:nvSpPr>
        <p:spPr bwMode="auto">
          <a:xfrm>
            <a:off x="3609975" y="3295650"/>
            <a:ext cx="517525" cy="25717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4587" name="Rectangle 36"/>
          <p:cNvSpPr>
            <a:spLocks noChangeArrowheads="1"/>
          </p:cNvSpPr>
          <p:nvPr/>
        </p:nvSpPr>
        <p:spPr bwMode="auto">
          <a:xfrm>
            <a:off x="3609975" y="3495675"/>
            <a:ext cx="517525" cy="237172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4588" name="Rectangle 5"/>
          <p:cNvSpPr>
            <a:spLocks noChangeArrowheads="1"/>
          </p:cNvSpPr>
          <p:nvPr/>
        </p:nvSpPr>
        <p:spPr bwMode="auto">
          <a:xfrm>
            <a:off x="3092450" y="3467100"/>
            <a:ext cx="517525" cy="2400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4589" name="Rectangle 6"/>
          <p:cNvSpPr>
            <a:spLocks noChangeArrowheads="1"/>
          </p:cNvSpPr>
          <p:nvPr/>
        </p:nvSpPr>
        <p:spPr bwMode="auto">
          <a:xfrm>
            <a:off x="4129088" y="3340100"/>
            <a:ext cx="1042987" cy="2527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4590" name="Rectangle 7"/>
          <p:cNvSpPr>
            <a:spLocks noChangeArrowheads="1"/>
          </p:cNvSpPr>
          <p:nvPr/>
        </p:nvSpPr>
        <p:spPr bwMode="auto">
          <a:xfrm>
            <a:off x="6202363" y="2714625"/>
            <a:ext cx="522287" cy="31527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4591" name="Rectangle 28"/>
          <p:cNvSpPr>
            <a:spLocks noChangeArrowheads="1"/>
          </p:cNvSpPr>
          <p:nvPr/>
        </p:nvSpPr>
        <p:spPr bwMode="auto">
          <a:xfrm>
            <a:off x="3092450" y="4198938"/>
            <a:ext cx="517525" cy="166846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4592" name="Rectangle 29"/>
          <p:cNvSpPr>
            <a:spLocks noChangeArrowheads="1"/>
          </p:cNvSpPr>
          <p:nvPr/>
        </p:nvSpPr>
        <p:spPr bwMode="auto">
          <a:xfrm>
            <a:off x="4129088" y="4467225"/>
            <a:ext cx="1042987" cy="14001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4593" name="Rectangle 30"/>
          <p:cNvSpPr>
            <a:spLocks noChangeArrowheads="1"/>
          </p:cNvSpPr>
          <p:nvPr/>
        </p:nvSpPr>
        <p:spPr bwMode="auto">
          <a:xfrm>
            <a:off x="6202363" y="3378200"/>
            <a:ext cx="522287" cy="2489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4594" name="Rectangle 31"/>
          <p:cNvSpPr>
            <a:spLocks noChangeArrowheads="1"/>
          </p:cNvSpPr>
          <p:nvPr/>
        </p:nvSpPr>
        <p:spPr bwMode="auto">
          <a:xfrm>
            <a:off x="2571750" y="4171950"/>
            <a:ext cx="514350" cy="1695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4595" name="Rectangle 32"/>
          <p:cNvSpPr>
            <a:spLocks noChangeArrowheads="1"/>
          </p:cNvSpPr>
          <p:nvPr/>
        </p:nvSpPr>
        <p:spPr bwMode="auto">
          <a:xfrm>
            <a:off x="2571750" y="4667250"/>
            <a:ext cx="514350" cy="120015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45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Bounding the Integral</a:t>
            </a:r>
          </a:p>
        </p:txBody>
      </p:sp>
      <p:sp>
        <p:nvSpPr>
          <p:cNvPr id="245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2114550"/>
            <a:ext cx="7772400" cy="4114800"/>
          </a:xfrm>
        </p:spPr>
        <p:txBody>
          <a:bodyPr/>
          <a:lstStyle/>
          <a:p>
            <a:r>
              <a:rPr lang="en-US" altLang="en-US" dirty="0" smtClean="0"/>
              <a:t>Halving each interval </a:t>
            </a:r>
            <a:r>
              <a:rPr lang="en-US" altLang="en-US" i="1" dirty="0" smtClean="0"/>
              <a:t>(much like Lab1)</a:t>
            </a:r>
            <a:r>
              <a:rPr lang="en-US" altLang="en-US" dirty="0" smtClean="0"/>
              <a:t>:</a:t>
            </a:r>
          </a:p>
        </p:txBody>
      </p:sp>
      <p:grpSp>
        <p:nvGrpSpPr>
          <p:cNvPr id="24598" name="Group 8"/>
          <p:cNvGrpSpPr>
            <a:grpSpLocks/>
          </p:cNvGrpSpPr>
          <p:nvPr/>
        </p:nvGrpSpPr>
        <p:grpSpPr bwMode="auto">
          <a:xfrm>
            <a:off x="1295400" y="2667000"/>
            <a:ext cx="6324600" cy="3225800"/>
            <a:chOff x="1104" y="1712"/>
            <a:chExt cx="3984" cy="2032"/>
          </a:xfrm>
        </p:grpSpPr>
        <p:sp>
          <p:nvSpPr>
            <p:cNvPr id="24614" name="Line 9"/>
            <p:cNvSpPr>
              <a:spLocks noChangeShapeType="1"/>
            </p:cNvSpPr>
            <p:nvPr/>
          </p:nvSpPr>
          <p:spPr bwMode="auto">
            <a:xfrm flipV="1">
              <a:off x="1104" y="2160"/>
              <a:ext cx="0" cy="15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615" name="Line 10"/>
            <p:cNvSpPr>
              <a:spLocks noChangeShapeType="1"/>
            </p:cNvSpPr>
            <p:nvPr/>
          </p:nvSpPr>
          <p:spPr bwMode="auto">
            <a:xfrm>
              <a:off x="1104" y="3744"/>
              <a:ext cx="39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616" name="Freeform 11"/>
            <p:cNvSpPr>
              <a:spLocks/>
            </p:cNvSpPr>
            <p:nvPr/>
          </p:nvSpPr>
          <p:spPr bwMode="auto">
            <a:xfrm>
              <a:off x="1104" y="1712"/>
              <a:ext cx="3984" cy="1456"/>
            </a:xfrm>
            <a:custGeom>
              <a:avLst/>
              <a:gdLst>
                <a:gd name="T0" fmla="*/ 0 w 3984"/>
                <a:gd name="T1" fmla="*/ 1456 h 1456"/>
                <a:gd name="T2" fmla="*/ 144 w 3984"/>
                <a:gd name="T3" fmla="*/ 1168 h 1456"/>
                <a:gd name="T4" fmla="*/ 480 w 3984"/>
                <a:gd name="T5" fmla="*/ 832 h 1456"/>
                <a:gd name="T6" fmla="*/ 672 w 3984"/>
                <a:gd name="T7" fmla="*/ 1120 h 1456"/>
                <a:gd name="T8" fmla="*/ 960 w 3984"/>
                <a:gd name="T9" fmla="*/ 1216 h 1456"/>
                <a:gd name="T10" fmla="*/ 1296 w 3984"/>
                <a:gd name="T11" fmla="*/ 688 h 1456"/>
                <a:gd name="T12" fmla="*/ 1680 w 3984"/>
                <a:gd name="T13" fmla="*/ 400 h 1456"/>
                <a:gd name="T14" fmla="*/ 2208 w 3984"/>
                <a:gd name="T15" fmla="*/ 736 h 1456"/>
                <a:gd name="T16" fmla="*/ 2400 w 3984"/>
                <a:gd name="T17" fmla="*/ 1120 h 1456"/>
                <a:gd name="T18" fmla="*/ 2880 w 3984"/>
                <a:gd name="T19" fmla="*/ 784 h 1456"/>
                <a:gd name="T20" fmla="*/ 3264 w 3984"/>
                <a:gd name="T21" fmla="*/ 112 h 1456"/>
                <a:gd name="T22" fmla="*/ 3456 w 3984"/>
                <a:gd name="T23" fmla="*/ 112 h 1456"/>
                <a:gd name="T24" fmla="*/ 3648 w 3984"/>
                <a:gd name="T25" fmla="*/ 736 h 1456"/>
                <a:gd name="T26" fmla="*/ 3792 w 3984"/>
                <a:gd name="T27" fmla="*/ 880 h 1456"/>
                <a:gd name="T28" fmla="*/ 3984 w 3984"/>
                <a:gd name="T29" fmla="*/ 928 h 14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984"/>
                <a:gd name="T46" fmla="*/ 0 h 1456"/>
                <a:gd name="T47" fmla="*/ 3984 w 3984"/>
                <a:gd name="T48" fmla="*/ 1456 h 14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984" h="1456">
                  <a:moveTo>
                    <a:pt x="0" y="1456"/>
                  </a:moveTo>
                  <a:cubicBezTo>
                    <a:pt x="32" y="1364"/>
                    <a:pt x="64" y="1272"/>
                    <a:pt x="144" y="1168"/>
                  </a:cubicBezTo>
                  <a:cubicBezTo>
                    <a:pt x="224" y="1064"/>
                    <a:pt x="392" y="840"/>
                    <a:pt x="480" y="832"/>
                  </a:cubicBezTo>
                  <a:cubicBezTo>
                    <a:pt x="568" y="824"/>
                    <a:pt x="592" y="1056"/>
                    <a:pt x="672" y="1120"/>
                  </a:cubicBezTo>
                  <a:cubicBezTo>
                    <a:pt x="752" y="1184"/>
                    <a:pt x="856" y="1288"/>
                    <a:pt x="960" y="1216"/>
                  </a:cubicBezTo>
                  <a:cubicBezTo>
                    <a:pt x="1064" y="1144"/>
                    <a:pt x="1176" y="824"/>
                    <a:pt x="1296" y="688"/>
                  </a:cubicBezTo>
                  <a:cubicBezTo>
                    <a:pt x="1416" y="552"/>
                    <a:pt x="1528" y="392"/>
                    <a:pt x="1680" y="400"/>
                  </a:cubicBezTo>
                  <a:cubicBezTo>
                    <a:pt x="1832" y="408"/>
                    <a:pt x="2088" y="616"/>
                    <a:pt x="2208" y="736"/>
                  </a:cubicBezTo>
                  <a:cubicBezTo>
                    <a:pt x="2328" y="856"/>
                    <a:pt x="2288" y="1112"/>
                    <a:pt x="2400" y="1120"/>
                  </a:cubicBezTo>
                  <a:cubicBezTo>
                    <a:pt x="2512" y="1128"/>
                    <a:pt x="2736" y="952"/>
                    <a:pt x="2880" y="784"/>
                  </a:cubicBezTo>
                  <a:cubicBezTo>
                    <a:pt x="3024" y="616"/>
                    <a:pt x="3168" y="224"/>
                    <a:pt x="3264" y="112"/>
                  </a:cubicBezTo>
                  <a:cubicBezTo>
                    <a:pt x="3360" y="0"/>
                    <a:pt x="3392" y="8"/>
                    <a:pt x="3456" y="112"/>
                  </a:cubicBezTo>
                  <a:cubicBezTo>
                    <a:pt x="3520" y="216"/>
                    <a:pt x="3592" y="608"/>
                    <a:pt x="3648" y="736"/>
                  </a:cubicBezTo>
                  <a:cubicBezTo>
                    <a:pt x="3704" y="864"/>
                    <a:pt x="3736" y="848"/>
                    <a:pt x="3792" y="880"/>
                  </a:cubicBezTo>
                  <a:cubicBezTo>
                    <a:pt x="3848" y="912"/>
                    <a:pt x="3916" y="920"/>
                    <a:pt x="3984" y="92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24599" name="Group 12"/>
          <p:cNvGrpSpPr>
            <a:grpSpLocks/>
          </p:cNvGrpSpPr>
          <p:nvPr/>
        </p:nvGrpSpPr>
        <p:grpSpPr bwMode="auto">
          <a:xfrm>
            <a:off x="1905000" y="5867400"/>
            <a:ext cx="352425" cy="381000"/>
            <a:chOff x="1200" y="3696"/>
            <a:chExt cx="222" cy="240"/>
          </a:xfrm>
        </p:grpSpPr>
        <p:sp>
          <p:nvSpPr>
            <p:cNvPr id="24612" name="Line 13"/>
            <p:cNvSpPr>
              <a:spLocks noChangeShapeType="1"/>
            </p:cNvSpPr>
            <p:nvPr/>
          </p:nvSpPr>
          <p:spPr bwMode="auto">
            <a:xfrm>
              <a:off x="1296" y="369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613" name="Text Box 14"/>
            <p:cNvSpPr txBox="1">
              <a:spLocks noChangeArrowheads="1"/>
            </p:cNvSpPr>
            <p:nvPr/>
          </p:nvSpPr>
          <p:spPr bwMode="auto">
            <a:xfrm>
              <a:off x="1200" y="3744"/>
              <a:ext cx="2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/>
                <a:t>x0</a:t>
              </a:r>
            </a:p>
          </p:txBody>
        </p:sp>
      </p:grpSp>
      <p:grpSp>
        <p:nvGrpSpPr>
          <p:cNvPr id="24600" name="Group 15"/>
          <p:cNvGrpSpPr>
            <a:grpSpLocks/>
          </p:cNvGrpSpPr>
          <p:nvPr/>
        </p:nvGrpSpPr>
        <p:grpSpPr bwMode="auto">
          <a:xfrm>
            <a:off x="2940050" y="5867400"/>
            <a:ext cx="352425" cy="381000"/>
            <a:chOff x="1680" y="3696"/>
            <a:chExt cx="222" cy="240"/>
          </a:xfrm>
        </p:grpSpPr>
        <p:sp>
          <p:nvSpPr>
            <p:cNvPr id="24610" name="Line 16"/>
            <p:cNvSpPr>
              <a:spLocks noChangeShapeType="1"/>
            </p:cNvSpPr>
            <p:nvPr/>
          </p:nvSpPr>
          <p:spPr bwMode="auto">
            <a:xfrm>
              <a:off x="1776" y="369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611" name="Text Box 17"/>
            <p:cNvSpPr txBox="1">
              <a:spLocks noChangeArrowheads="1"/>
            </p:cNvSpPr>
            <p:nvPr/>
          </p:nvSpPr>
          <p:spPr bwMode="auto">
            <a:xfrm>
              <a:off x="1680" y="3744"/>
              <a:ext cx="2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/>
                <a:t>x3</a:t>
              </a:r>
            </a:p>
          </p:txBody>
        </p:sp>
      </p:grpSp>
      <p:grpSp>
        <p:nvGrpSpPr>
          <p:cNvPr id="24601" name="Group 18"/>
          <p:cNvGrpSpPr>
            <a:grpSpLocks/>
          </p:cNvGrpSpPr>
          <p:nvPr/>
        </p:nvGrpSpPr>
        <p:grpSpPr bwMode="auto">
          <a:xfrm>
            <a:off x="3976688" y="5867400"/>
            <a:ext cx="352425" cy="381000"/>
            <a:chOff x="2256" y="3696"/>
            <a:chExt cx="222" cy="240"/>
          </a:xfrm>
        </p:grpSpPr>
        <p:sp>
          <p:nvSpPr>
            <p:cNvPr id="24608" name="Line 19"/>
            <p:cNvSpPr>
              <a:spLocks noChangeShapeType="1"/>
            </p:cNvSpPr>
            <p:nvPr/>
          </p:nvSpPr>
          <p:spPr bwMode="auto">
            <a:xfrm>
              <a:off x="2352" y="369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609" name="Text Box 20"/>
            <p:cNvSpPr txBox="1">
              <a:spLocks noChangeArrowheads="1"/>
            </p:cNvSpPr>
            <p:nvPr/>
          </p:nvSpPr>
          <p:spPr bwMode="auto">
            <a:xfrm>
              <a:off x="2256" y="3744"/>
              <a:ext cx="2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/>
                <a:t>x5</a:t>
              </a:r>
            </a:p>
          </p:txBody>
        </p:sp>
      </p:grpSp>
      <p:grpSp>
        <p:nvGrpSpPr>
          <p:cNvPr id="24602" name="Group 21"/>
          <p:cNvGrpSpPr>
            <a:grpSpLocks/>
          </p:cNvGrpSpPr>
          <p:nvPr/>
        </p:nvGrpSpPr>
        <p:grpSpPr bwMode="auto">
          <a:xfrm>
            <a:off x="7086600" y="5867400"/>
            <a:ext cx="352425" cy="381000"/>
            <a:chOff x="4464" y="3696"/>
            <a:chExt cx="200" cy="240"/>
          </a:xfrm>
        </p:grpSpPr>
        <p:sp>
          <p:nvSpPr>
            <p:cNvPr id="24606" name="Line 22"/>
            <p:cNvSpPr>
              <a:spLocks noChangeShapeType="1"/>
            </p:cNvSpPr>
            <p:nvPr/>
          </p:nvSpPr>
          <p:spPr bwMode="auto">
            <a:xfrm>
              <a:off x="4560" y="369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607" name="Text Box 23"/>
            <p:cNvSpPr txBox="1">
              <a:spLocks noChangeArrowheads="1"/>
            </p:cNvSpPr>
            <p:nvPr/>
          </p:nvSpPr>
          <p:spPr bwMode="auto">
            <a:xfrm>
              <a:off x="4464" y="3744"/>
              <a:ext cx="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/>
                <a:t>x9</a:t>
              </a:r>
            </a:p>
          </p:txBody>
        </p:sp>
      </p:grpSp>
      <p:grpSp>
        <p:nvGrpSpPr>
          <p:cNvPr id="24603" name="Group 24"/>
          <p:cNvGrpSpPr>
            <a:grpSpLocks/>
          </p:cNvGrpSpPr>
          <p:nvPr/>
        </p:nvGrpSpPr>
        <p:grpSpPr bwMode="auto">
          <a:xfrm>
            <a:off x="6049963" y="5867400"/>
            <a:ext cx="352425" cy="381000"/>
            <a:chOff x="3312" y="3744"/>
            <a:chExt cx="222" cy="240"/>
          </a:xfrm>
        </p:grpSpPr>
        <p:sp>
          <p:nvSpPr>
            <p:cNvPr id="24604" name="Line 25"/>
            <p:cNvSpPr>
              <a:spLocks noChangeShapeType="1"/>
            </p:cNvSpPr>
            <p:nvPr/>
          </p:nvSpPr>
          <p:spPr bwMode="auto">
            <a:xfrm>
              <a:off x="3408" y="374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605" name="Text Box 26"/>
            <p:cNvSpPr txBox="1">
              <a:spLocks noChangeArrowheads="1"/>
            </p:cNvSpPr>
            <p:nvPr/>
          </p:nvSpPr>
          <p:spPr bwMode="auto">
            <a:xfrm>
              <a:off x="3312" y="3792"/>
              <a:ext cx="2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/>
                <a:t>x7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89D2538-9E4F-4B48-B11A-85D124A170F9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6DD7B7-1615-4405-8C90-5325CE9D352D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25604" name="Rectangle 51"/>
          <p:cNvSpPr>
            <a:spLocks noChangeArrowheads="1"/>
          </p:cNvSpPr>
          <p:nvPr/>
        </p:nvSpPr>
        <p:spPr bwMode="auto">
          <a:xfrm>
            <a:off x="6991350" y="3549650"/>
            <a:ext cx="265113" cy="2343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5605" name="Rectangle 52"/>
          <p:cNvSpPr>
            <a:spLocks noChangeArrowheads="1"/>
          </p:cNvSpPr>
          <p:nvPr/>
        </p:nvSpPr>
        <p:spPr bwMode="auto">
          <a:xfrm>
            <a:off x="6991350" y="4016375"/>
            <a:ext cx="265113" cy="187642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5606" name="Rectangle 53"/>
          <p:cNvSpPr>
            <a:spLocks noChangeArrowheads="1"/>
          </p:cNvSpPr>
          <p:nvPr/>
        </p:nvSpPr>
        <p:spPr bwMode="auto">
          <a:xfrm>
            <a:off x="6469063" y="2714625"/>
            <a:ext cx="265112" cy="31527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5607" name="Rectangle 54"/>
          <p:cNvSpPr>
            <a:spLocks noChangeArrowheads="1"/>
          </p:cNvSpPr>
          <p:nvPr/>
        </p:nvSpPr>
        <p:spPr bwMode="auto">
          <a:xfrm>
            <a:off x="6469063" y="2835275"/>
            <a:ext cx="265112" cy="303212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5608" name="Rectangle 47"/>
          <p:cNvSpPr>
            <a:spLocks noChangeArrowheads="1"/>
          </p:cNvSpPr>
          <p:nvPr/>
        </p:nvSpPr>
        <p:spPr bwMode="auto">
          <a:xfrm>
            <a:off x="5661025" y="3378200"/>
            <a:ext cx="528638" cy="2489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5609" name="Rectangle 48"/>
          <p:cNvSpPr>
            <a:spLocks noChangeArrowheads="1"/>
          </p:cNvSpPr>
          <p:nvPr/>
        </p:nvSpPr>
        <p:spPr bwMode="auto">
          <a:xfrm>
            <a:off x="5661025" y="4057650"/>
            <a:ext cx="528638" cy="180975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5610" name="Rectangle 49"/>
          <p:cNvSpPr>
            <a:spLocks noChangeArrowheads="1"/>
          </p:cNvSpPr>
          <p:nvPr/>
        </p:nvSpPr>
        <p:spPr bwMode="auto">
          <a:xfrm>
            <a:off x="4630738" y="3683000"/>
            <a:ext cx="528637" cy="218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5611" name="Rectangle 50"/>
          <p:cNvSpPr>
            <a:spLocks noChangeArrowheads="1"/>
          </p:cNvSpPr>
          <p:nvPr/>
        </p:nvSpPr>
        <p:spPr bwMode="auto">
          <a:xfrm>
            <a:off x="4630738" y="4467225"/>
            <a:ext cx="528637" cy="14001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5612" name="Rectangle 43"/>
          <p:cNvSpPr>
            <a:spLocks noChangeArrowheads="1"/>
          </p:cNvSpPr>
          <p:nvPr/>
        </p:nvSpPr>
        <p:spPr bwMode="auto">
          <a:xfrm>
            <a:off x="3867150" y="3295650"/>
            <a:ext cx="260350" cy="25717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5613" name="Rectangle 44"/>
          <p:cNvSpPr>
            <a:spLocks noChangeArrowheads="1"/>
          </p:cNvSpPr>
          <p:nvPr/>
        </p:nvSpPr>
        <p:spPr bwMode="auto">
          <a:xfrm>
            <a:off x="3867150" y="3371850"/>
            <a:ext cx="260350" cy="249555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5614" name="Rectangle 45"/>
          <p:cNvSpPr>
            <a:spLocks noChangeArrowheads="1"/>
          </p:cNvSpPr>
          <p:nvPr/>
        </p:nvSpPr>
        <p:spPr bwMode="auto">
          <a:xfrm>
            <a:off x="3349625" y="3467100"/>
            <a:ext cx="260350" cy="2400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5615" name="Rectangle 46"/>
          <p:cNvSpPr>
            <a:spLocks noChangeArrowheads="1"/>
          </p:cNvSpPr>
          <p:nvPr/>
        </p:nvSpPr>
        <p:spPr bwMode="auto">
          <a:xfrm>
            <a:off x="3349625" y="3751263"/>
            <a:ext cx="260350" cy="2116137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5616" name="Rectangle 39"/>
          <p:cNvSpPr>
            <a:spLocks noChangeArrowheads="1"/>
          </p:cNvSpPr>
          <p:nvPr/>
        </p:nvSpPr>
        <p:spPr bwMode="auto">
          <a:xfrm>
            <a:off x="2305050" y="4400550"/>
            <a:ext cx="266700" cy="14763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5617" name="Rectangle 40"/>
          <p:cNvSpPr>
            <a:spLocks noChangeArrowheads="1"/>
          </p:cNvSpPr>
          <p:nvPr/>
        </p:nvSpPr>
        <p:spPr bwMode="auto">
          <a:xfrm>
            <a:off x="2305050" y="4610100"/>
            <a:ext cx="266700" cy="126682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5618" name="Rectangle 41"/>
          <p:cNvSpPr>
            <a:spLocks noChangeArrowheads="1"/>
          </p:cNvSpPr>
          <p:nvPr/>
        </p:nvSpPr>
        <p:spPr bwMode="auto">
          <a:xfrm>
            <a:off x="2819400" y="4181475"/>
            <a:ext cx="266700" cy="1695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5619" name="Rectangle 42"/>
          <p:cNvSpPr>
            <a:spLocks noChangeArrowheads="1"/>
          </p:cNvSpPr>
          <p:nvPr/>
        </p:nvSpPr>
        <p:spPr bwMode="auto">
          <a:xfrm>
            <a:off x="2819400" y="4572000"/>
            <a:ext cx="266700" cy="130492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56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Bounding the Integral</a:t>
            </a:r>
          </a:p>
        </p:txBody>
      </p:sp>
      <p:sp>
        <p:nvSpPr>
          <p:cNvPr id="256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One more time:</a:t>
            </a:r>
          </a:p>
        </p:txBody>
      </p:sp>
      <p:sp>
        <p:nvSpPr>
          <p:cNvPr id="25622" name="Rectangle 4"/>
          <p:cNvSpPr>
            <a:spLocks noChangeArrowheads="1"/>
          </p:cNvSpPr>
          <p:nvPr/>
        </p:nvSpPr>
        <p:spPr bwMode="auto">
          <a:xfrm>
            <a:off x="6724650" y="2740025"/>
            <a:ext cx="265113" cy="31527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5623" name="Rectangle 5"/>
          <p:cNvSpPr>
            <a:spLocks noChangeArrowheads="1"/>
          </p:cNvSpPr>
          <p:nvPr/>
        </p:nvSpPr>
        <p:spPr bwMode="auto">
          <a:xfrm>
            <a:off x="6724650" y="3540125"/>
            <a:ext cx="265113" cy="23526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5624" name="Rectangle 6"/>
          <p:cNvSpPr>
            <a:spLocks noChangeArrowheads="1"/>
          </p:cNvSpPr>
          <p:nvPr/>
        </p:nvSpPr>
        <p:spPr bwMode="auto">
          <a:xfrm>
            <a:off x="5159375" y="4054475"/>
            <a:ext cx="528638" cy="1812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5625" name="Rectangle 7"/>
          <p:cNvSpPr>
            <a:spLocks noChangeArrowheads="1"/>
          </p:cNvSpPr>
          <p:nvPr/>
        </p:nvSpPr>
        <p:spPr bwMode="auto">
          <a:xfrm>
            <a:off x="5159375" y="4448175"/>
            <a:ext cx="528638" cy="141922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5626" name="Rectangle 8"/>
          <p:cNvSpPr>
            <a:spLocks noChangeArrowheads="1"/>
          </p:cNvSpPr>
          <p:nvPr/>
        </p:nvSpPr>
        <p:spPr bwMode="auto">
          <a:xfrm>
            <a:off x="2057400" y="3990975"/>
            <a:ext cx="266700" cy="18764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5627" name="Rectangle 9"/>
          <p:cNvSpPr>
            <a:spLocks noChangeArrowheads="1"/>
          </p:cNvSpPr>
          <p:nvPr/>
        </p:nvSpPr>
        <p:spPr bwMode="auto">
          <a:xfrm>
            <a:off x="2057400" y="4419600"/>
            <a:ext cx="266700" cy="1447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5628" name="Rectangle 10"/>
          <p:cNvSpPr>
            <a:spLocks noChangeArrowheads="1"/>
          </p:cNvSpPr>
          <p:nvPr/>
        </p:nvSpPr>
        <p:spPr bwMode="auto">
          <a:xfrm>
            <a:off x="3609975" y="3295650"/>
            <a:ext cx="260350" cy="25717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5629" name="Rectangle 11"/>
          <p:cNvSpPr>
            <a:spLocks noChangeArrowheads="1"/>
          </p:cNvSpPr>
          <p:nvPr/>
        </p:nvSpPr>
        <p:spPr bwMode="auto">
          <a:xfrm>
            <a:off x="3609975" y="3495675"/>
            <a:ext cx="260350" cy="237172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5630" name="Rectangle 12"/>
          <p:cNvSpPr>
            <a:spLocks noChangeArrowheads="1"/>
          </p:cNvSpPr>
          <p:nvPr/>
        </p:nvSpPr>
        <p:spPr bwMode="auto">
          <a:xfrm>
            <a:off x="3092450" y="3724275"/>
            <a:ext cx="260350" cy="21431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5631" name="Rectangle 13"/>
          <p:cNvSpPr>
            <a:spLocks noChangeArrowheads="1"/>
          </p:cNvSpPr>
          <p:nvPr/>
        </p:nvSpPr>
        <p:spPr bwMode="auto">
          <a:xfrm>
            <a:off x="4129088" y="3340100"/>
            <a:ext cx="528637" cy="2527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5632" name="Rectangle 14"/>
          <p:cNvSpPr>
            <a:spLocks noChangeArrowheads="1"/>
          </p:cNvSpPr>
          <p:nvPr/>
        </p:nvSpPr>
        <p:spPr bwMode="auto">
          <a:xfrm>
            <a:off x="6202363" y="2828925"/>
            <a:ext cx="265112" cy="30384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5633" name="Rectangle 15"/>
          <p:cNvSpPr>
            <a:spLocks noChangeArrowheads="1"/>
          </p:cNvSpPr>
          <p:nvPr/>
        </p:nvSpPr>
        <p:spPr bwMode="auto">
          <a:xfrm>
            <a:off x="3092450" y="4198938"/>
            <a:ext cx="260350" cy="166846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5634" name="Rectangle 16"/>
          <p:cNvSpPr>
            <a:spLocks noChangeArrowheads="1"/>
          </p:cNvSpPr>
          <p:nvPr/>
        </p:nvSpPr>
        <p:spPr bwMode="auto">
          <a:xfrm>
            <a:off x="4129088" y="3705225"/>
            <a:ext cx="528637" cy="21621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5635" name="Rectangle 17"/>
          <p:cNvSpPr>
            <a:spLocks noChangeArrowheads="1"/>
          </p:cNvSpPr>
          <p:nvPr/>
        </p:nvSpPr>
        <p:spPr bwMode="auto">
          <a:xfrm>
            <a:off x="6202363" y="3378200"/>
            <a:ext cx="265112" cy="2489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5636" name="Rectangle 18"/>
          <p:cNvSpPr>
            <a:spLocks noChangeArrowheads="1"/>
          </p:cNvSpPr>
          <p:nvPr/>
        </p:nvSpPr>
        <p:spPr bwMode="auto">
          <a:xfrm>
            <a:off x="2571750" y="4543425"/>
            <a:ext cx="266700" cy="13239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5637" name="Rectangle 19"/>
          <p:cNvSpPr>
            <a:spLocks noChangeArrowheads="1"/>
          </p:cNvSpPr>
          <p:nvPr/>
        </p:nvSpPr>
        <p:spPr bwMode="auto">
          <a:xfrm>
            <a:off x="2571750" y="4667250"/>
            <a:ext cx="266700" cy="120015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grpSp>
        <p:nvGrpSpPr>
          <p:cNvPr id="25638" name="Group 20"/>
          <p:cNvGrpSpPr>
            <a:grpSpLocks/>
          </p:cNvGrpSpPr>
          <p:nvPr/>
        </p:nvGrpSpPr>
        <p:grpSpPr bwMode="auto">
          <a:xfrm>
            <a:off x="1295400" y="2667000"/>
            <a:ext cx="6324600" cy="3225800"/>
            <a:chOff x="1104" y="1712"/>
            <a:chExt cx="3984" cy="2032"/>
          </a:xfrm>
        </p:grpSpPr>
        <p:sp>
          <p:nvSpPr>
            <p:cNvPr id="25654" name="Line 21"/>
            <p:cNvSpPr>
              <a:spLocks noChangeShapeType="1"/>
            </p:cNvSpPr>
            <p:nvPr/>
          </p:nvSpPr>
          <p:spPr bwMode="auto">
            <a:xfrm flipV="1">
              <a:off x="1104" y="2160"/>
              <a:ext cx="0" cy="15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655" name="Line 22"/>
            <p:cNvSpPr>
              <a:spLocks noChangeShapeType="1"/>
            </p:cNvSpPr>
            <p:nvPr/>
          </p:nvSpPr>
          <p:spPr bwMode="auto">
            <a:xfrm>
              <a:off x="1104" y="3744"/>
              <a:ext cx="39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656" name="Freeform 23"/>
            <p:cNvSpPr>
              <a:spLocks/>
            </p:cNvSpPr>
            <p:nvPr/>
          </p:nvSpPr>
          <p:spPr bwMode="auto">
            <a:xfrm>
              <a:off x="1104" y="1712"/>
              <a:ext cx="3984" cy="1456"/>
            </a:xfrm>
            <a:custGeom>
              <a:avLst/>
              <a:gdLst>
                <a:gd name="T0" fmla="*/ 0 w 3984"/>
                <a:gd name="T1" fmla="*/ 1456 h 1456"/>
                <a:gd name="T2" fmla="*/ 144 w 3984"/>
                <a:gd name="T3" fmla="*/ 1168 h 1456"/>
                <a:gd name="T4" fmla="*/ 480 w 3984"/>
                <a:gd name="T5" fmla="*/ 832 h 1456"/>
                <a:gd name="T6" fmla="*/ 672 w 3984"/>
                <a:gd name="T7" fmla="*/ 1120 h 1456"/>
                <a:gd name="T8" fmla="*/ 960 w 3984"/>
                <a:gd name="T9" fmla="*/ 1216 h 1456"/>
                <a:gd name="T10" fmla="*/ 1296 w 3984"/>
                <a:gd name="T11" fmla="*/ 688 h 1456"/>
                <a:gd name="T12" fmla="*/ 1680 w 3984"/>
                <a:gd name="T13" fmla="*/ 400 h 1456"/>
                <a:gd name="T14" fmla="*/ 2208 w 3984"/>
                <a:gd name="T15" fmla="*/ 736 h 1456"/>
                <a:gd name="T16" fmla="*/ 2400 w 3984"/>
                <a:gd name="T17" fmla="*/ 1120 h 1456"/>
                <a:gd name="T18" fmla="*/ 2880 w 3984"/>
                <a:gd name="T19" fmla="*/ 784 h 1456"/>
                <a:gd name="T20" fmla="*/ 3264 w 3984"/>
                <a:gd name="T21" fmla="*/ 112 h 1456"/>
                <a:gd name="T22" fmla="*/ 3456 w 3984"/>
                <a:gd name="T23" fmla="*/ 112 h 1456"/>
                <a:gd name="T24" fmla="*/ 3648 w 3984"/>
                <a:gd name="T25" fmla="*/ 736 h 1456"/>
                <a:gd name="T26" fmla="*/ 3792 w 3984"/>
                <a:gd name="T27" fmla="*/ 880 h 1456"/>
                <a:gd name="T28" fmla="*/ 3984 w 3984"/>
                <a:gd name="T29" fmla="*/ 928 h 14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984"/>
                <a:gd name="T46" fmla="*/ 0 h 1456"/>
                <a:gd name="T47" fmla="*/ 3984 w 3984"/>
                <a:gd name="T48" fmla="*/ 1456 h 14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984" h="1456">
                  <a:moveTo>
                    <a:pt x="0" y="1456"/>
                  </a:moveTo>
                  <a:cubicBezTo>
                    <a:pt x="32" y="1364"/>
                    <a:pt x="64" y="1272"/>
                    <a:pt x="144" y="1168"/>
                  </a:cubicBezTo>
                  <a:cubicBezTo>
                    <a:pt x="224" y="1064"/>
                    <a:pt x="392" y="840"/>
                    <a:pt x="480" y="832"/>
                  </a:cubicBezTo>
                  <a:cubicBezTo>
                    <a:pt x="568" y="824"/>
                    <a:pt x="592" y="1056"/>
                    <a:pt x="672" y="1120"/>
                  </a:cubicBezTo>
                  <a:cubicBezTo>
                    <a:pt x="752" y="1184"/>
                    <a:pt x="856" y="1288"/>
                    <a:pt x="960" y="1216"/>
                  </a:cubicBezTo>
                  <a:cubicBezTo>
                    <a:pt x="1064" y="1144"/>
                    <a:pt x="1176" y="824"/>
                    <a:pt x="1296" y="688"/>
                  </a:cubicBezTo>
                  <a:cubicBezTo>
                    <a:pt x="1416" y="552"/>
                    <a:pt x="1528" y="392"/>
                    <a:pt x="1680" y="400"/>
                  </a:cubicBezTo>
                  <a:cubicBezTo>
                    <a:pt x="1832" y="408"/>
                    <a:pt x="2088" y="616"/>
                    <a:pt x="2208" y="736"/>
                  </a:cubicBezTo>
                  <a:cubicBezTo>
                    <a:pt x="2328" y="856"/>
                    <a:pt x="2288" y="1112"/>
                    <a:pt x="2400" y="1120"/>
                  </a:cubicBezTo>
                  <a:cubicBezTo>
                    <a:pt x="2512" y="1128"/>
                    <a:pt x="2736" y="952"/>
                    <a:pt x="2880" y="784"/>
                  </a:cubicBezTo>
                  <a:cubicBezTo>
                    <a:pt x="3024" y="616"/>
                    <a:pt x="3168" y="224"/>
                    <a:pt x="3264" y="112"/>
                  </a:cubicBezTo>
                  <a:cubicBezTo>
                    <a:pt x="3360" y="0"/>
                    <a:pt x="3392" y="8"/>
                    <a:pt x="3456" y="112"/>
                  </a:cubicBezTo>
                  <a:cubicBezTo>
                    <a:pt x="3520" y="216"/>
                    <a:pt x="3592" y="608"/>
                    <a:pt x="3648" y="736"/>
                  </a:cubicBezTo>
                  <a:cubicBezTo>
                    <a:pt x="3704" y="864"/>
                    <a:pt x="3736" y="848"/>
                    <a:pt x="3792" y="880"/>
                  </a:cubicBezTo>
                  <a:cubicBezTo>
                    <a:pt x="3848" y="912"/>
                    <a:pt x="3916" y="920"/>
                    <a:pt x="3984" y="92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25639" name="Group 24"/>
          <p:cNvGrpSpPr>
            <a:grpSpLocks/>
          </p:cNvGrpSpPr>
          <p:nvPr/>
        </p:nvGrpSpPr>
        <p:grpSpPr bwMode="auto">
          <a:xfrm>
            <a:off x="1905000" y="5867400"/>
            <a:ext cx="352425" cy="381000"/>
            <a:chOff x="1200" y="3696"/>
            <a:chExt cx="222" cy="240"/>
          </a:xfrm>
        </p:grpSpPr>
        <p:sp>
          <p:nvSpPr>
            <p:cNvPr id="25652" name="Line 25"/>
            <p:cNvSpPr>
              <a:spLocks noChangeShapeType="1"/>
            </p:cNvSpPr>
            <p:nvPr/>
          </p:nvSpPr>
          <p:spPr bwMode="auto">
            <a:xfrm>
              <a:off x="1296" y="369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653" name="Text Box 26"/>
            <p:cNvSpPr txBox="1">
              <a:spLocks noChangeArrowheads="1"/>
            </p:cNvSpPr>
            <p:nvPr/>
          </p:nvSpPr>
          <p:spPr bwMode="auto">
            <a:xfrm>
              <a:off x="1200" y="3744"/>
              <a:ext cx="2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/>
                <a:t>x0</a:t>
              </a:r>
            </a:p>
          </p:txBody>
        </p:sp>
      </p:grpSp>
      <p:grpSp>
        <p:nvGrpSpPr>
          <p:cNvPr id="25640" name="Group 27"/>
          <p:cNvGrpSpPr>
            <a:grpSpLocks/>
          </p:cNvGrpSpPr>
          <p:nvPr/>
        </p:nvGrpSpPr>
        <p:grpSpPr bwMode="auto">
          <a:xfrm>
            <a:off x="2940050" y="5867400"/>
            <a:ext cx="352425" cy="381000"/>
            <a:chOff x="1680" y="3696"/>
            <a:chExt cx="222" cy="240"/>
          </a:xfrm>
        </p:grpSpPr>
        <p:sp>
          <p:nvSpPr>
            <p:cNvPr id="25650" name="Line 28"/>
            <p:cNvSpPr>
              <a:spLocks noChangeShapeType="1"/>
            </p:cNvSpPr>
            <p:nvPr/>
          </p:nvSpPr>
          <p:spPr bwMode="auto">
            <a:xfrm>
              <a:off x="1776" y="369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651" name="Text Box 29"/>
            <p:cNvSpPr txBox="1">
              <a:spLocks noChangeArrowheads="1"/>
            </p:cNvSpPr>
            <p:nvPr/>
          </p:nvSpPr>
          <p:spPr bwMode="auto">
            <a:xfrm>
              <a:off x="1680" y="3744"/>
              <a:ext cx="2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/>
                <a:t>x5</a:t>
              </a:r>
            </a:p>
          </p:txBody>
        </p:sp>
      </p:grpSp>
      <p:grpSp>
        <p:nvGrpSpPr>
          <p:cNvPr id="25641" name="Group 30"/>
          <p:cNvGrpSpPr>
            <a:grpSpLocks/>
          </p:cNvGrpSpPr>
          <p:nvPr/>
        </p:nvGrpSpPr>
        <p:grpSpPr bwMode="auto">
          <a:xfrm>
            <a:off x="3976688" y="5867400"/>
            <a:ext cx="352425" cy="381000"/>
            <a:chOff x="2256" y="3696"/>
            <a:chExt cx="222" cy="240"/>
          </a:xfrm>
        </p:grpSpPr>
        <p:sp>
          <p:nvSpPr>
            <p:cNvPr id="25648" name="Line 31"/>
            <p:cNvSpPr>
              <a:spLocks noChangeShapeType="1"/>
            </p:cNvSpPr>
            <p:nvPr/>
          </p:nvSpPr>
          <p:spPr bwMode="auto">
            <a:xfrm>
              <a:off x="2352" y="369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649" name="Text Box 32"/>
            <p:cNvSpPr txBox="1">
              <a:spLocks noChangeArrowheads="1"/>
            </p:cNvSpPr>
            <p:nvPr/>
          </p:nvSpPr>
          <p:spPr bwMode="auto">
            <a:xfrm>
              <a:off x="2256" y="3744"/>
              <a:ext cx="2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/>
                <a:t>x7</a:t>
              </a:r>
            </a:p>
          </p:txBody>
        </p:sp>
      </p:grpSp>
      <p:grpSp>
        <p:nvGrpSpPr>
          <p:cNvPr id="25642" name="Group 33"/>
          <p:cNvGrpSpPr>
            <a:grpSpLocks/>
          </p:cNvGrpSpPr>
          <p:nvPr/>
        </p:nvGrpSpPr>
        <p:grpSpPr bwMode="auto">
          <a:xfrm>
            <a:off x="7086600" y="5867400"/>
            <a:ext cx="441325" cy="381000"/>
            <a:chOff x="4464" y="3696"/>
            <a:chExt cx="250" cy="240"/>
          </a:xfrm>
        </p:grpSpPr>
        <p:sp>
          <p:nvSpPr>
            <p:cNvPr id="25646" name="Line 34"/>
            <p:cNvSpPr>
              <a:spLocks noChangeShapeType="1"/>
            </p:cNvSpPr>
            <p:nvPr/>
          </p:nvSpPr>
          <p:spPr bwMode="auto">
            <a:xfrm>
              <a:off x="4560" y="369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647" name="Text Box 35"/>
            <p:cNvSpPr txBox="1">
              <a:spLocks noChangeArrowheads="1"/>
            </p:cNvSpPr>
            <p:nvPr/>
          </p:nvSpPr>
          <p:spPr bwMode="auto">
            <a:xfrm>
              <a:off x="4464" y="3744"/>
              <a:ext cx="25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/>
                <a:t>x11</a:t>
              </a:r>
            </a:p>
          </p:txBody>
        </p:sp>
      </p:grpSp>
      <p:grpSp>
        <p:nvGrpSpPr>
          <p:cNvPr id="25643" name="Group 36"/>
          <p:cNvGrpSpPr>
            <a:grpSpLocks/>
          </p:cNvGrpSpPr>
          <p:nvPr/>
        </p:nvGrpSpPr>
        <p:grpSpPr bwMode="auto">
          <a:xfrm>
            <a:off x="6049963" y="5867400"/>
            <a:ext cx="352425" cy="381000"/>
            <a:chOff x="3312" y="3744"/>
            <a:chExt cx="222" cy="240"/>
          </a:xfrm>
        </p:grpSpPr>
        <p:sp>
          <p:nvSpPr>
            <p:cNvPr id="25644" name="Line 37"/>
            <p:cNvSpPr>
              <a:spLocks noChangeShapeType="1"/>
            </p:cNvSpPr>
            <p:nvPr/>
          </p:nvSpPr>
          <p:spPr bwMode="auto">
            <a:xfrm>
              <a:off x="3408" y="374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645" name="Text Box 38"/>
            <p:cNvSpPr txBox="1">
              <a:spLocks noChangeArrowheads="1"/>
            </p:cNvSpPr>
            <p:nvPr/>
          </p:nvSpPr>
          <p:spPr bwMode="auto">
            <a:xfrm>
              <a:off x="3312" y="3792"/>
              <a:ext cx="2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/>
                <a:t>x9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5BB25A6-1219-49B2-8324-8B533677712E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C778502-B616-43FF-AB31-E31CA2115667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Monotonic Functions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7244" y="1912125"/>
            <a:ext cx="7772400" cy="4114800"/>
          </a:xfrm>
        </p:spPr>
        <p:txBody>
          <a:bodyPr/>
          <a:lstStyle/>
          <a:p>
            <a:r>
              <a:rPr lang="en-US" altLang="en-US" dirty="0" smtClean="0"/>
              <a:t>Note that if a function is monotonically increasing (or decreasing), then the lower sum corresponds to the left partition values, and the upper sum corresponds to the right partition values. </a:t>
            </a: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6769100" y="4032250"/>
            <a:ext cx="520700" cy="18605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6769100" y="4122738"/>
            <a:ext cx="520700" cy="177006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6632" name="Rectangle 6"/>
          <p:cNvSpPr>
            <a:spLocks noChangeArrowheads="1"/>
          </p:cNvSpPr>
          <p:nvPr/>
        </p:nvSpPr>
        <p:spPr bwMode="auto">
          <a:xfrm>
            <a:off x="5257800" y="4484688"/>
            <a:ext cx="1030288" cy="13827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6633" name="Rectangle 7"/>
          <p:cNvSpPr>
            <a:spLocks noChangeArrowheads="1"/>
          </p:cNvSpPr>
          <p:nvPr/>
        </p:nvSpPr>
        <p:spPr bwMode="auto">
          <a:xfrm>
            <a:off x="5257800" y="4759325"/>
            <a:ext cx="1030288" cy="11080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6634" name="Rectangle 8"/>
          <p:cNvSpPr>
            <a:spLocks noChangeArrowheads="1"/>
          </p:cNvSpPr>
          <p:nvPr/>
        </p:nvSpPr>
        <p:spPr bwMode="auto">
          <a:xfrm>
            <a:off x="2057400" y="5665788"/>
            <a:ext cx="557213" cy="2016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6635" name="Rectangle 9"/>
          <p:cNvSpPr>
            <a:spLocks noChangeArrowheads="1"/>
          </p:cNvSpPr>
          <p:nvPr/>
        </p:nvSpPr>
        <p:spPr bwMode="auto">
          <a:xfrm>
            <a:off x="2057400" y="5730875"/>
            <a:ext cx="557213" cy="13652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6636" name="Rectangle 10"/>
          <p:cNvSpPr>
            <a:spLocks noChangeArrowheads="1"/>
          </p:cNvSpPr>
          <p:nvPr/>
        </p:nvSpPr>
        <p:spPr bwMode="auto">
          <a:xfrm>
            <a:off x="3609975" y="5086350"/>
            <a:ext cx="560388" cy="7810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6637" name="Rectangle 11"/>
          <p:cNvSpPr>
            <a:spLocks noChangeArrowheads="1"/>
          </p:cNvSpPr>
          <p:nvPr/>
        </p:nvSpPr>
        <p:spPr bwMode="auto">
          <a:xfrm>
            <a:off x="3609975" y="5399088"/>
            <a:ext cx="560388" cy="46831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6638" name="Rectangle 12"/>
          <p:cNvSpPr>
            <a:spLocks noChangeArrowheads="1"/>
          </p:cNvSpPr>
          <p:nvPr/>
        </p:nvSpPr>
        <p:spPr bwMode="auto">
          <a:xfrm>
            <a:off x="3136900" y="5402263"/>
            <a:ext cx="460375" cy="4651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6639" name="Rectangle 13"/>
          <p:cNvSpPr>
            <a:spLocks noChangeArrowheads="1"/>
          </p:cNvSpPr>
          <p:nvPr/>
        </p:nvSpPr>
        <p:spPr bwMode="auto">
          <a:xfrm>
            <a:off x="4129088" y="4764088"/>
            <a:ext cx="1128712" cy="11033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6640" name="Rectangle 14"/>
          <p:cNvSpPr>
            <a:spLocks noChangeArrowheads="1"/>
          </p:cNvSpPr>
          <p:nvPr/>
        </p:nvSpPr>
        <p:spPr bwMode="auto">
          <a:xfrm>
            <a:off x="6202363" y="4116388"/>
            <a:ext cx="565150" cy="17510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6641" name="Rectangle 15"/>
          <p:cNvSpPr>
            <a:spLocks noChangeArrowheads="1"/>
          </p:cNvSpPr>
          <p:nvPr/>
        </p:nvSpPr>
        <p:spPr bwMode="auto">
          <a:xfrm>
            <a:off x="3114675" y="5551488"/>
            <a:ext cx="482600" cy="31591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6642" name="Rectangle 16"/>
          <p:cNvSpPr>
            <a:spLocks noChangeArrowheads="1"/>
          </p:cNvSpPr>
          <p:nvPr/>
        </p:nvSpPr>
        <p:spPr bwMode="auto">
          <a:xfrm>
            <a:off x="4129088" y="5080000"/>
            <a:ext cx="1128712" cy="787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6643" name="Rectangle 17"/>
          <p:cNvSpPr>
            <a:spLocks noChangeArrowheads="1"/>
          </p:cNvSpPr>
          <p:nvPr/>
        </p:nvSpPr>
        <p:spPr bwMode="auto">
          <a:xfrm>
            <a:off x="6202363" y="4486275"/>
            <a:ext cx="565150" cy="138112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6644" name="Rectangle 18"/>
          <p:cNvSpPr>
            <a:spLocks noChangeArrowheads="1"/>
          </p:cNvSpPr>
          <p:nvPr/>
        </p:nvSpPr>
        <p:spPr bwMode="auto">
          <a:xfrm>
            <a:off x="2571750" y="5568950"/>
            <a:ext cx="557213" cy="298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6645" name="Rectangle 19"/>
          <p:cNvSpPr>
            <a:spLocks noChangeArrowheads="1"/>
          </p:cNvSpPr>
          <p:nvPr/>
        </p:nvSpPr>
        <p:spPr bwMode="auto">
          <a:xfrm>
            <a:off x="2571750" y="5656263"/>
            <a:ext cx="557213" cy="211137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26646" name="Line 21"/>
          <p:cNvSpPr>
            <a:spLocks noChangeShapeType="1"/>
          </p:cNvSpPr>
          <p:nvPr/>
        </p:nvSpPr>
        <p:spPr bwMode="auto">
          <a:xfrm flipV="1">
            <a:off x="1295400" y="4795838"/>
            <a:ext cx="0" cy="1096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47" name="Line 22"/>
          <p:cNvSpPr>
            <a:spLocks noChangeShapeType="1"/>
          </p:cNvSpPr>
          <p:nvPr/>
        </p:nvSpPr>
        <p:spPr bwMode="auto">
          <a:xfrm>
            <a:off x="1295400" y="5892800"/>
            <a:ext cx="67611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6648" name="Group 24"/>
          <p:cNvGrpSpPr>
            <a:grpSpLocks/>
          </p:cNvGrpSpPr>
          <p:nvPr/>
        </p:nvGrpSpPr>
        <p:grpSpPr bwMode="auto">
          <a:xfrm>
            <a:off x="1905000" y="6081713"/>
            <a:ext cx="352425" cy="338137"/>
            <a:chOff x="1200" y="3696"/>
            <a:chExt cx="205" cy="487"/>
          </a:xfrm>
        </p:grpSpPr>
        <p:sp>
          <p:nvSpPr>
            <p:cNvPr id="26662" name="Line 25"/>
            <p:cNvSpPr>
              <a:spLocks noChangeShapeType="1"/>
            </p:cNvSpPr>
            <p:nvPr/>
          </p:nvSpPr>
          <p:spPr bwMode="auto">
            <a:xfrm>
              <a:off x="1296" y="369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663" name="Text Box 26"/>
            <p:cNvSpPr txBox="1">
              <a:spLocks noChangeArrowheads="1"/>
            </p:cNvSpPr>
            <p:nvPr/>
          </p:nvSpPr>
          <p:spPr bwMode="auto">
            <a:xfrm>
              <a:off x="1200" y="3744"/>
              <a:ext cx="205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/>
                <a:t>x0</a:t>
              </a:r>
            </a:p>
          </p:txBody>
        </p:sp>
      </p:grpSp>
      <p:grpSp>
        <p:nvGrpSpPr>
          <p:cNvPr id="26649" name="Group 27"/>
          <p:cNvGrpSpPr>
            <a:grpSpLocks/>
          </p:cNvGrpSpPr>
          <p:nvPr/>
        </p:nvGrpSpPr>
        <p:grpSpPr bwMode="auto">
          <a:xfrm>
            <a:off x="2940050" y="6081713"/>
            <a:ext cx="352425" cy="338137"/>
            <a:chOff x="1680" y="3696"/>
            <a:chExt cx="205" cy="487"/>
          </a:xfrm>
        </p:grpSpPr>
        <p:sp>
          <p:nvSpPr>
            <p:cNvPr id="26660" name="Line 28"/>
            <p:cNvSpPr>
              <a:spLocks noChangeShapeType="1"/>
            </p:cNvSpPr>
            <p:nvPr/>
          </p:nvSpPr>
          <p:spPr bwMode="auto">
            <a:xfrm>
              <a:off x="1776" y="369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661" name="Text Box 29"/>
            <p:cNvSpPr txBox="1">
              <a:spLocks noChangeArrowheads="1"/>
            </p:cNvSpPr>
            <p:nvPr/>
          </p:nvSpPr>
          <p:spPr bwMode="auto">
            <a:xfrm>
              <a:off x="1680" y="3744"/>
              <a:ext cx="205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/>
                <a:t>x3</a:t>
              </a:r>
            </a:p>
          </p:txBody>
        </p:sp>
      </p:grpSp>
      <p:grpSp>
        <p:nvGrpSpPr>
          <p:cNvPr id="26650" name="Group 30"/>
          <p:cNvGrpSpPr>
            <a:grpSpLocks/>
          </p:cNvGrpSpPr>
          <p:nvPr/>
        </p:nvGrpSpPr>
        <p:grpSpPr bwMode="auto">
          <a:xfrm>
            <a:off x="3976688" y="6081713"/>
            <a:ext cx="352425" cy="338137"/>
            <a:chOff x="2256" y="3696"/>
            <a:chExt cx="205" cy="487"/>
          </a:xfrm>
        </p:grpSpPr>
        <p:sp>
          <p:nvSpPr>
            <p:cNvPr id="26658" name="Line 31"/>
            <p:cNvSpPr>
              <a:spLocks noChangeShapeType="1"/>
            </p:cNvSpPr>
            <p:nvPr/>
          </p:nvSpPr>
          <p:spPr bwMode="auto">
            <a:xfrm>
              <a:off x="2352" y="369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659" name="Text Box 32"/>
            <p:cNvSpPr txBox="1">
              <a:spLocks noChangeArrowheads="1"/>
            </p:cNvSpPr>
            <p:nvPr/>
          </p:nvSpPr>
          <p:spPr bwMode="auto">
            <a:xfrm>
              <a:off x="2256" y="3744"/>
              <a:ext cx="205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/>
                <a:t>x5</a:t>
              </a:r>
            </a:p>
          </p:txBody>
        </p:sp>
      </p:grpSp>
      <p:grpSp>
        <p:nvGrpSpPr>
          <p:cNvPr id="26651" name="Group 33"/>
          <p:cNvGrpSpPr>
            <a:grpSpLocks/>
          </p:cNvGrpSpPr>
          <p:nvPr/>
        </p:nvGrpSpPr>
        <p:grpSpPr bwMode="auto">
          <a:xfrm>
            <a:off x="7086600" y="6081713"/>
            <a:ext cx="352425" cy="338137"/>
            <a:chOff x="4464" y="3696"/>
            <a:chExt cx="185" cy="487"/>
          </a:xfrm>
        </p:grpSpPr>
        <p:sp>
          <p:nvSpPr>
            <p:cNvPr id="26656" name="Line 34"/>
            <p:cNvSpPr>
              <a:spLocks noChangeShapeType="1"/>
            </p:cNvSpPr>
            <p:nvPr/>
          </p:nvSpPr>
          <p:spPr bwMode="auto">
            <a:xfrm>
              <a:off x="4560" y="369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657" name="Text Box 35"/>
            <p:cNvSpPr txBox="1">
              <a:spLocks noChangeArrowheads="1"/>
            </p:cNvSpPr>
            <p:nvPr/>
          </p:nvSpPr>
          <p:spPr bwMode="auto">
            <a:xfrm>
              <a:off x="4464" y="3744"/>
              <a:ext cx="185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/>
                <a:t>x9</a:t>
              </a:r>
            </a:p>
          </p:txBody>
        </p:sp>
      </p:grpSp>
      <p:grpSp>
        <p:nvGrpSpPr>
          <p:cNvPr id="26652" name="Group 36"/>
          <p:cNvGrpSpPr>
            <a:grpSpLocks/>
          </p:cNvGrpSpPr>
          <p:nvPr/>
        </p:nvGrpSpPr>
        <p:grpSpPr bwMode="auto">
          <a:xfrm>
            <a:off x="6049963" y="6081713"/>
            <a:ext cx="352425" cy="338137"/>
            <a:chOff x="3312" y="3744"/>
            <a:chExt cx="205" cy="487"/>
          </a:xfrm>
        </p:grpSpPr>
        <p:sp>
          <p:nvSpPr>
            <p:cNvPr id="26654" name="Line 37"/>
            <p:cNvSpPr>
              <a:spLocks noChangeShapeType="1"/>
            </p:cNvSpPr>
            <p:nvPr/>
          </p:nvSpPr>
          <p:spPr bwMode="auto">
            <a:xfrm>
              <a:off x="3408" y="374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655" name="Text Box 38"/>
            <p:cNvSpPr txBox="1">
              <a:spLocks noChangeArrowheads="1"/>
            </p:cNvSpPr>
            <p:nvPr/>
          </p:nvSpPr>
          <p:spPr bwMode="auto">
            <a:xfrm>
              <a:off x="3312" y="3792"/>
              <a:ext cx="205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/>
                <a:t>x7</a:t>
              </a:r>
            </a:p>
          </p:txBody>
        </p:sp>
      </p:grpSp>
      <p:sp>
        <p:nvSpPr>
          <p:cNvPr id="26653" name="Freeform 39"/>
          <p:cNvSpPr>
            <a:spLocks/>
          </p:cNvSpPr>
          <p:nvPr/>
        </p:nvSpPr>
        <p:spPr bwMode="auto">
          <a:xfrm>
            <a:off x="1619250" y="4021138"/>
            <a:ext cx="6389688" cy="1806575"/>
          </a:xfrm>
          <a:custGeom>
            <a:avLst/>
            <a:gdLst>
              <a:gd name="T0" fmla="*/ 0 w 4025"/>
              <a:gd name="T1" fmla="*/ 2147483646 h 1138"/>
              <a:gd name="T2" fmla="*/ 2147483646 w 4025"/>
              <a:gd name="T3" fmla="*/ 2147483646 h 1138"/>
              <a:gd name="T4" fmla="*/ 2147483646 w 4025"/>
              <a:gd name="T5" fmla="*/ 2147483646 h 1138"/>
              <a:gd name="T6" fmla="*/ 2147483646 w 4025"/>
              <a:gd name="T7" fmla="*/ 2147483646 h 1138"/>
              <a:gd name="T8" fmla="*/ 2147483646 w 4025"/>
              <a:gd name="T9" fmla="*/ 2147483646 h 1138"/>
              <a:gd name="T10" fmla="*/ 2147483646 w 4025"/>
              <a:gd name="T11" fmla="*/ 2147483646 h 1138"/>
              <a:gd name="T12" fmla="*/ 2147483646 w 4025"/>
              <a:gd name="T13" fmla="*/ 2147483646 h 1138"/>
              <a:gd name="T14" fmla="*/ 2147483646 w 4025"/>
              <a:gd name="T15" fmla="*/ 2147483646 h 1138"/>
              <a:gd name="T16" fmla="*/ 2147483646 w 4025"/>
              <a:gd name="T17" fmla="*/ 2147483646 h 1138"/>
              <a:gd name="T18" fmla="*/ 2147483646 w 4025"/>
              <a:gd name="T19" fmla="*/ 2147483646 h 1138"/>
              <a:gd name="T20" fmla="*/ 2147483646 w 4025"/>
              <a:gd name="T21" fmla="*/ 0 h 113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025"/>
              <a:gd name="T34" fmla="*/ 0 h 1138"/>
              <a:gd name="T35" fmla="*/ 4025 w 4025"/>
              <a:gd name="T36" fmla="*/ 1138 h 113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025" h="1138">
                <a:moveTo>
                  <a:pt x="0" y="1138"/>
                </a:moveTo>
                <a:cubicBezTo>
                  <a:pt x="88" y="1115"/>
                  <a:pt x="177" y="1092"/>
                  <a:pt x="278" y="1076"/>
                </a:cubicBezTo>
                <a:cubicBezTo>
                  <a:pt x="379" y="1060"/>
                  <a:pt x="492" y="1059"/>
                  <a:pt x="604" y="1041"/>
                </a:cubicBezTo>
                <a:cubicBezTo>
                  <a:pt x="716" y="1023"/>
                  <a:pt x="844" y="994"/>
                  <a:pt x="951" y="965"/>
                </a:cubicBezTo>
                <a:cubicBezTo>
                  <a:pt x="1058" y="936"/>
                  <a:pt x="1145" y="917"/>
                  <a:pt x="1249" y="867"/>
                </a:cubicBezTo>
                <a:cubicBezTo>
                  <a:pt x="1353" y="817"/>
                  <a:pt x="1400" y="732"/>
                  <a:pt x="1575" y="666"/>
                </a:cubicBezTo>
                <a:cubicBezTo>
                  <a:pt x="1750" y="600"/>
                  <a:pt x="2078" y="534"/>
                  <a:pt x="2297" y="472"/>
                </a:cubicBezTo>
                <a:cubicBezTo>
                  <a:pt x="2516" y="410"/>
                  <a:pt x="2730" y="359"/>
                  <a:pt x="2887" y="291"/>
                </a:cubicBezTo>
                <a:cubicBezTo>
                  <a:pt x="3044" y="223"/>
                  <a:pt x="3126" y="108"/>
                  <a:pt x="3241" y="62"/>
                </a:cubicBezTo>
                <a:cubicBezTo>
                  <a:pt x="3356" y="16"/>
                  <a:pt x="3443" y="24"/>
                  <a:pt x="3574" y="14"/>
                </a:cubicBezTo>
                <a:cubicBezTo>
                  <a:pt x="3705" y="4"/>
                  <a:pt x="3865" y="2"/>
                  <a:pt x="4025" y="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6D0A5B4-2B7B-480E-9393-CE5ECD6A16D7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A0837BD-2295-4BEA-AEA8-32C75B3D7B76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Lab1 and Integration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0763" y="2430463"/>
            <a:ext cx="7772400" cy="4114800"/>
          </a:xfrm>
        </p:spPr>
        <p:txBody>
          <a:bodyPr/>
          <a:lstStyle/>
          <a:p>
            <a:r>
              <a:rPr lang="en-US" altLang="en-US" smtClean="0"/>
              <a:t>Thinking back to lab1, what were the limits or the integration?</a:t>
            </a:r>
          </a:p>
          <a:p>
            <a:r>
              <a:rPr lang="en-US" altLang="en-US" smtClean="0"/>
              <a:t>Is the sin function monotonic on this interval?</a:t>
            </a:r>
          </a:p>
          <a:p>
            <a:r>
              <a:rPr lang="en-US" altLang="en-US" smtClean="0"/>
              <a:t>Should the Reiman sum be an upper or lower sum?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1936723-9755-410C-9C8C-95F7A5F8556C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9CBA37-E911-4217-8294-D76A61336055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Polynomial Approximation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>
                <a:sym typeface="Symbol" panose="05050102010706020507" pitchFamily="18" charset="2"/>
              </a:rPr>
              <a:t>Rather than search for the maximum or minimum, we replace </a:t>
            </a:r>
            <a:r>
              <a:rPr lang="en-US" altLang="en-US" sz="2800" i="1" smtClean="0">
                <a:sym typeface="Symbol" panose="05050102010706020507" pitchFamily="18" charset="2"/>
              </a:rPr>
              <a:t>f(x)</a:t>
            </a:r>
            <a:r>
              <a:rPr lang="en-US" altLang="en-US" sz="2800" smtClean="0">
                <a:sym typeface="Symbol" panose="05050102010706020507" pitchFamily="18" charset="2"/>
              </a:rPr>
              <a:t> with a known and simple function. </a:t>
            </a:r>
          </a:p>
          <a:p>
            <a:r>
              <a:rPr lang="en-US" altLang="en-US" sz="2800" smtClean="0">
                <a:sym typeface="Symbol" panose="05050102010706020507" pitchFamily="18" charset="2"/>
              </a:rPr>
              <a:t>Within each interval we approximate </a:t>
            </a:r>
            <a:r>
              <a:rPr lang="en-US" altLang="en-US" sz="2800" i="1" smtClean="0">
                <a:sym typeface="Symbol" panose="05050102010706020507" pitchFamily="18" charset="2"/>
              </a:rPr>
              <a:t>f</a:t>
            </a:r>
            <a:r>
              <a:rPr lang="en-US" altLang="en-US" sz="2800" smtClean="0">
                <a:sym typeface="Symbol" panose="05050102010706020507" pitchFamily="18" charset="2"/>
              </a:rPr>
              <a:t>(</a:t>
            </a:r>
            <a:r>
              <a:rPr lang="en-US" altLang="en-US" sz="2800" i="1" smtClean="0">
                <a:sym typeface="Symbol" panose="05050102010706020507" pitchFamily="18" charset="2"/>
              </a:rPr>
              <a:t>x</a:t>
            </a:r>
            <a:r>
              <a:rPr lang="en-US" altLang="en-US" sz="2800" smtClean="0">
                <a:sym typeface="Symbol" panose="05050102010706020507" pitchFamily="18" charset="2"/>
              </a:rPr>
              <a:t>) by an </a:t>
            </a:r>
            <a:r>
              <a:rPr lang="en-US" altLang="en-US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en-US" altLang="en-US" sz="2800" u="sng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th</a:t>
            </a:r>
            <a:r>
              <a:rPr lang="en-US" altLang="en-US" sz="2800" smtClean="0">
                <a:solidFill>
                  <a:schemeClr val="accent2"/>
                </a:solidFill>
                <a:sym typeface="Symbol" panose="05050102010706020507" pitchFamily="18" charset="2"/>
              </a:rPr>
              <a:t> order polynomial.</a:t>
            </a:r>
            <a:endParaRPr lang="en-US" altLang="en-US" sz="2800" smtClean="0">
              <a:solidFill>
                <a:schemeClr val="accent2"/>
              </a:solidFill>
            </a:endParaRPr>
          </a:p>
          <a:p>
            <a:endParaRPr lang="en-US" altLang="en-US" smtClean="0"/>
          </a:p>
        </p:txBody>
      </p:sp>
      <p:graphicFrame>
        <p:nvGraphicFramePr>
          <p:cNvPr id="28678" name="Object 4"/>
          <p:cNvGraphicFramePr>
            <a:graphicFrameLocks noChangeAspect="1"/>
          </p:cNvGraphicFramePr>
          <p:nvPr/>
        </p:nvGraphicFramePr>
        <p:xfrm>
          <a:off x="1828800" y="4235450"/>
          <a:ext cx="4800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Equation" r:id="rId3" imgW="2120900" imgH="241300" progId="Equation.3">
                  <p:embed/>
                </p:oleObj>
              </mc:Choice>
              <mc:Fallback>
                <p:oleObj name="Equation" r:id="rId3" imgW="21209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235450"/>
                        <a:ext cx="4800600" cy="5461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394228B-C20D-48FB-B6F5-69BF38C09AD2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CD73717-223D-4C4A-9EAF-D083B917626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29700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1009650" y="1998663"/>
            <a:ext cx="7772400" cy="4114800"/>
          </a:xfrm>
        </p:spPr>
        <p:txBody>
          <a:bodyPr/>
          <a:lstStyle/>
          <a:p>
            <a:r>
              <a:rPr lang="en-US" altLang="en-US" sz="2800" smtClean="0"/>
              <a:t>The </a:t>
            </a:r>
            <a:r>
              <a:rPr lang="en-US" altLang="en-US" sz="2800" i="1" smtClean="0"/>
              <a:t>m</a:t>
            </a:r>
            <a:r>
              <a:rPr lang="en-US" altLang="en-US" sz="2800" smtClean="0"/>
              <a:t>’s (order of the polynomials) may be the same or different.</a:t>
            </a:r>
          </a:p>
          <a:p>
            <a:endParaRPr lang="en-US" altLang="en-US" sz="2000" smtClean="0"/>
          </a:p>
          <a:p>
            <a:endParaRPr lang="en-US" altLang="en-US" sz="2000" smtClean="0"/>
          </a:p>
          <a:p>
            <a:r>
              <a:rPr lang="en-US" altLang="en-US" sz="2800" smtClean="0"/>
              <a:t>Different choices for </a:t>
            </a:r>
            <a:r>
              <a:rPr lang="en-US" altLang="en-US" sz="2800" i="1" smtClean="0"/>
              <a:t>m</a:t>
            </a:r>
            <a:r>
              <a:rPr lang="en-US" altLang="en-US" sz="2800" smtClean="0"/>
              <a:t>’s lead to different formulas:</a:t>
            </a:r>
          </a:p>
          <a:p>
            <a:endParaRPr lang="en-US" altLang="en-US" smtClean="0"/>
          </a:p>
        </p:txBody>
      </p:sp>
      <p:graphicFrame>
        <p:nvGraphicFramePr>
          <p:cNvPr id="29701" name="Object 3"/>
          <p:cNvGraphicFramePr>
            <a:graphicFrameLocks noChangeAspect="1"/>
          </p:cNvGraphicFramePr>
          <p:nvPr/>
        </p:nvGraphicFramePr>
        <p:xfrm>
          <a:off x="525463" y="2965450"/>
          <a:ext cx="8047037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Equation" r:id="rId3" imgW="3962400" imgH="368300" progId="Equation.DSMT4">
                  <p:embed/>
                </p:oleObj>
              </mc:Choice>
              <mc:Fallback>
                <p:oleObj name="Equation" r:id="rId3" imgW="3962400" imgH="368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2965450"/>
                        <a:ext cx="8047037" cy="7445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2" name="Group 18"/>
          <p:cNvGrpSpPr>
            <a:grpSpLocks/>
          </p:cNvGrpSpPr>
          <p:nvPr/>
        </p:nvGrpSpPr>
        <p:grpSpPr bwMode="auto">
          <a:xfrm>
            <a:off x="2849563" y="4214813"/>
            <a:ext cx="5449887" cy="2125662"/>
            <a:chOff x="1795" y="2655"/>
            <a:chExt cx="3433" cy="1339"/>
          </a:xfrm>
        </p:grpSpPr>
        <p:graphicFrame>
          <p:nvGraphicFramePr>
            <p:cNvPr id="29704" name="Object 8"/>
            <p:cNvGraphicFramePr>
              <a:graphicFrameLocks noChangeAspect="1"/>
            </p:cNvGraphicFramePr>
            <p:nvPr/>
          </p:nvGraphicFramePr>
          <p:xfrm>
            <a:off x="1852" y="2714"/>
            <a:ext cx="3339" cy="1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0" name="Equation" r:id="rId5" imgW="2489200" imgH="889000" progId="Equation.3">
                    <p:embed/>
                  </p:oleObj>
                </mc:Choice>
                <mc:Fallback>
                  <p:oleObj name="Equation" r:id="rId5" imgW="2489200" imgH="8890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2" y="2714"/>
                          <a:ext cx="3339" cy="125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5" name="Line 9"/>
            <p:cNvSpPr>
              <a:spLocks noChangeShapeType="1"/>
            </p:cNvSpPr>
            <p:nvPr/>
          </p:nvSpPr>
          <p:spPr bwMode="auto">
            <a:xfrm>
              <a:off x="1852" y="3012"/>
              <a:ext cx="3339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6" name="Rectangle 12"/>
            <p:cNvSpPr>
              <a:spLocks noChangeArrowheads="1"/>
            </p:cNvSpPr>
            <p:nvPr/>
          </p:nvSpPr>
          <p:spPr bwMode="auto">
            <a:xfrm>
              <a:off x="1795" y="2655"/>
              <a:ext cx="3433" cy="1339"/>
            </a:xfrm>
            <a:prstGeom prst="rect">
              <a:avLst/>
            </a:prstGeom>
            <a:noFill/>
            <a:ln w="190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id-ID" altLang="en-US" sz="2400"/>
            </a:p>
          </p:txBody>
        </p:sp>
      </p:grpSp>
      <p:sp>
        <p:nvSpPr>
          <p:cNvPr id="29703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Newton-Cotes Formulas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65738E5-970D-4B0A-86FD-1D2D3E89E161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48F9C3B-EF60-48E3-A133-B9FEA0BC1300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Quadrature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We talk in terms of Quadrature </a:t>
            </a:r>
            <a:r>
              <a:rPr lang="en-US" altLang="en-US" u="sng" smtClean="0"/>
              <a:t>Rules</a:t>
            </a:r>
          </a:p>
          <a:p>
            <a:pPr lvl="1"/>
            <a:r>
              <a:rPr lang="en-US" altLang="en-US" sz="2400" b="1" smtClean="0"/>
              <a:t>1.</a:t>
            </a:r>
            <a:r>
              <a:rPr lang="en-US" altLang="en-US" sz="2400" smtClean="0"/>
              <a:t> The process of making something square. </a:t>
            </a:r>
            <a:r>
              <a:rPr lang="en-US" altLang="en-US" sz="2400" b="1" smtClean="0"/>
              <a:t>2.</a:t>
            </a:r>
            <a:r>
              <a:rPr lang="en-US" altLang="en-US" sz="2400" smtClean="0"/>
              <a:t> </a:t>
            </a:r>
            <a:r>
              <a:rPr lang="en-US" altLang="en-US" sz="2400" i="1" smtClean="0"/>
              <a:t>Mathematics</a:t>
            </a:r>
            <a:r>
              <a:rPr lang="en-US" altLang="en-US" sz="2400" smtClean="0"/>
              <a:t> The process of constructing a square equal in area to a given surface. </a:t>
            </a:r>
            <a:r>
              <a:rPr lang="en-US" altLang="en-US" sz="2400" b="1" smtClean="0"/>
              <a:t>3.</a:t>
            </a:r>
            <a:r>
              <a:rPr lang="en-US" altLang="en-US" sz="2400" smtClean="0"/>
              <a:t> </a:t>
            </a:r>
            <a:r>
              <a:rPr lang="en-US" altLang="en-US" sz="2400" i="1" smtClean="0"/>
              <a:t>Astronomy</a:t>
            </a:r>
            <a:r>
              <a:rPr lang="en-US" altLang="en-US" sz="2400" smtClean="0"/>
              <a:t> A configuration in which the position of one celestial body is 90° from another celestial body, as measured from a third.</a:t>
            </a:r>
          </a:p>
          <a:p>
            <a:pPr lvl="1" algn="ctr"/>
            <a:r>
              <a:rPr lang="en-US" altLang="en-US" sz="2000" smtClean="0"/>
              <a:t>The American Heritage</a:t>
            </a:r>
            <a:r>
              <a:rPr lang="en-US" altLang="en-US" sz="2000" baseline="30000" smtClean="0"/>
              <a:t>®</a:t>
            </a:r>
            <a:r>
              <a:rPr lang="en-US" altLang="en-US" sz="2000" smtClean="0"/>
              <a:t> Dictionary: Fourth Edition.  2000</a:t>
            </a:r>
          </a:p>
          <a:p>
            <a:pPr lvl="1" algn="r"/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618B053-7FE2-4AAC-9D92-E4E6F3C1F351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04F37FA-D52A-40B6-98D6-FCF075EE2CB7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30724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685800" y="2068513"/>
            <a:ext cx="7772400" cy="4114800"/>
          </a:xfrm>
        </p:spPr>
        <p:txBody>
          <a:bodyPr/>
          <a:lstStyle/>
          <a:p>
            <a:r>
              <a:rPr lang="en-US" altLang="en-US" sz="2800" smtClean="0"/>
              <a:t>Simplest way to approximate the area under a curve – using </a:t>
            </a:r>
            <a:r>
              <a:rPr lang="en-US" altLang="en-US" sz="2800" b="1" smtClean="0"/>
              <a:t>first order polynomial </a:t>
            </a:r>
            <a:r>
              <a:rPr lang="en-US" altLang="en-US" sz="2800" smtClean="0"/>
              <a:t>(a straight line)</a:t>
            </a:r>
          </a:p>
          <a:p>
            <a:r>
              <a:rPr lang="en-US" altLang="en-US" sz="2800" smtClean="0"/>
              <a:t>Using Newton’s form of the interpolating polynomial:</a:t>
            </a:r>
          </a:p>
          <a:p>
            <a:endParaRPr lang="en-US" altLang="en-US" sz="2800" smtClean="0"/>
          </a:p>
          <a:p>
            <a:r>
              <a:rPr lang="en-US" altLang="en-US" sz="2800" smtClean="0"/>
              <a:t>Now, solve for the integral:</a:t>
            </a:r>
          </a:p>
        </p:txBody>
      </p:sp>
      <p:graphicFrame>
        <p:nvGraphicFramePr>
          <p:cNvPr id="30725" name="Object 4"/>
          <p:cNvGraphicFramePr>
            <a:graphicFrameLocks noChangeAspect="1"/>
          </p:cNvGraphicFramePr>
          <p:nvPr/>
        </p:nvGraphicFramePr>
        <p:xfrm>
          <a:off x="1819275" y="5505450"/>
          <a:ext cx="35115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Equation" r:id="rId3" imgW="1600200" imgH="330200" progId="Equation.3">
                  <p:embed/>
                </p:oleObj>
              </mc:Choice>
              <mc:Fallback>
                <p:oleObj name="Equation" r:id="rId3" imgW="1600200" imgH="330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5505450"/>
                        <a:ext cx="3511550" cy="7239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9"/>
          <p:cNvGraphicFramePr>
            <a:graphicFrameLocks noChangeAspect="1"/>
          </p:cNvGraphicFramePr>
          <p:nvPr/>
        </p:nvGraphicFramePr>
        <p:xfrm>
          <a:off x="3038475" y="4019550"/>
          <a:ext cx="40386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Equation" r:id="rId5" imgW="2082800" imgH="393700" progId="Equation.3">
                  <p:embed/>
                </p:oleObj>
              </mc:Choice>
              <mc:Fallback>
                <p:oleObj name="Equation" r:id="rId5" imgW="20828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475" y="4019550"/>
                        <a:ext cx="4038600" cy="7604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Trapezoid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6E43917-C180-499C-A991-07E0EC736474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ECE7A-EB39-48D0-8A56-751962FFAEEB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31748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Trapezoid Rule</a:t>
            </a:r>
          </a:p>
        </p:txBody>
      </p:sp>
      <p:graphicFrame>
        <p:nvGraphicFramePr>
          <p:cNvPr id="31749" name="Object 2"/>
          <p:cNvGraphicFramePr>
            <a:graphicFrameLocks noChangeAspect="1"/>
          </p:cNvGraphicFramePr>
          <p:nvPr/>
        </p:nvGraphicFramePr>
        <p:xfrm>
          <a:off x="1895475" y="2162175"/>
          <a:ext cx="484505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name="Equation" r:id="rId3" imgW="2260600" imgH="431800" progId="Equation.3">
                  <p:embed/>
                </p:oleObj>
              </mc:Choice>
              <mc:Fallback>
                <p:oleObj name="Equation" r:id="rId3" imgW="22606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2162175"/>
                        <a:ext cx="4845050" cy="9223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15"/>
          <p:cNvGraphicFramePr>
            <a:graphicFrameLocks noChangeAspect="1"/>
          </p:cNvGraphicFramePr>
          <p:nvPr/>
        </p:nvGraphicFramePr>
        <p:xfrm>
          <a:off x="1181100" y="3832225"/>
          <a:ext cx="33528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8" name="Equation" r:id="rId5" imgW="1473200" imgH="393700" progId="Equation.3">
                  <p:embed/>
                </p:oleObj>
              </mc:Choice>
              <mc:Fallback>
                <p:oleObj name="Equation" r:id="rId5" imgW="1473200" imgH="3937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3832225"/>
                        <a:ext cx="3352800" cy="8937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51" name="Group 14"/>
          <p:cNvGrpSpPr>
            <a:grpSpLocks/>
          </p:cNvGrpSpPr>
          <p:nvPr/>
        </p:nvGrpSpPr>
        <p:grpSpPr bwMode="auto">
          <a:xfrm>
            <a:off x="5638800" y="3276600"/>
            <a:ext cx="2286000" cy="3033713"/>
            <a:chOff x="1104" y="2256"/>
            <a:chExt cx="1440" cy="1911"/>
          </a:xfrm>
        </p:grpSpPr>
        <p:sp>
          <p:nvSpPr>
            <p:cNvPr id="31755" name="AutoShape 3"/>
            <p:cNvSpPr>
              <a:spLocks noChangeArrowheads="1"/>
            </p:cNvSpPr>
            <p:nvPr/>
          </p:nvSpPr>
          <p:spPr bwMode="auto">
            <a:xfrm>
              <a:off x="1488" y="2592"/>
              <a:ext cx="432" cy="1248"/>
            </a:xfrm>
            <a:prstGeom prst="flowChartManualInpu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id-ID" altLang="en-US" sz="2400"/>
            </a:p>
          </p:txBody>
        </p:sp>
        <p:sp>
          <p:nvSpPr>
            <p:cNvPr id="31756" name="Arc 6"/>
            <p:cNvSpPr>
              <a:spLocks/>
            </p:cNvSpPr>
            <p:nvPr/>
          </p:nvSpPr>
          <p:spPr bwMode="auto">
            <a:xfrm rot="5400000" flipH="1" flipV="1">
              <a:off x="1307" y="2485"/>
              <a:ext cx="1008" cy="1126"/>
            </a:xfrm>
            <a:custGeom>
              <a:avLst/>
              <a:gdLst>
                <a:gd name="T0" fmla="*/ 0 w 21600"/>
                <a:gd name="T1" fmla="*/ 0 h 21038"/>
                <a:gd name="T2" fmla="*/ 0 w 21600"/>
                <a:gd name="T3" fmla="*/ 0 h 21038"/>
                <a:gd name="T4" fmla="*/ 0 w 21600"/>
                <a:gd name="T5" fmla="*/ 0 h 2103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038"/>
                <a:gd name="T11" fmla="*/ 21600 w 21600"/>
                <a:gd name="T12" fmla="*/ 21038 h 210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038" fill="none" extrusionOk="0">
                  <a:moveTo>
                    <a:pt x="9099" y="0"/>
                  </a:moveTo>
                  <a:cubicBezTo>
                    <a:pt x="16723" y="3541"/>
                    <a:pt x="21600" y="11184"/>
                    <a:pt x="21600" y="19590"/>
                  </a:cubicBezTo>
                  <a:cubicBezTo>
                    <a:pt x="21600" y="20073"/>
                    <a:pt x="21583" y="20556"/>
                    <a:pt x="21551" y="21038"/>
                  </a:cubicBezTo>
                </a:path>
                <a:path w="21600" h="21038" stroke="0" extrusionOk="0">
                  <a:moveTo>
                    <a:pt x="9099" y="0"/>
                  </a:moveTo>
                  <a:cubicBezTo>
                    <a:pt x="16723" y="3541"/>
                    <a:pt x="21600" y="11184"/>
                    <a:pt x="21600" y="19590"/>
                  </a:cubicBezTo>
                  <a:cubicBezTo>
                    <a:pt x="21600" y="20073"/>
                    <a:pt x="21583" y="20556"/>
                    <a:pt x="21551" y="21038"/>
                  </a:cubicBezTo>
                  <a:lnTo>
                    <a:pt x="0" y="19590"/>
                  </a:lnTo>
                  <a:lnTo>
                    <a:pt x="9099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7" name="Text Box 7"/>
            <p:cNvSpPr txBox="1">
              <a:spLocks noChangeArrowheads="1"/>
            </p:cNvSpPr>
            <p:nvPr/>
          </p:nvSpPr>
          <p:spPr bwMode="auto">
            <a:xfrm>
              <a:off x="1344" y="3840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800" i="1"/>
                <a:t>a</a:t>
              </a:r>
              <a:endParaRPr lang="en-US" altLang="en-US" sz="2800"/>
            </a:p>
          </p:txBody>
        </p:sp>
        <p:sp>
          <p:nvSpPr>
            <p:cNvPr id="31758" name="Text Box 8"/>
            <p:cNvSpPr txBox="1">
              <a:spLocks noChangeArrowheads="1"/>
            </p:cNvSpPr>
            <p:nvPr/>
          </p:nvSpPr>
          <p:spPr bwMode="auto">
            <a:xfrm>
              <a:off x="1872" y="3840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800" i="1"/>
                <a:t>b</a:t>
              </a:r>
              <a:endParaRPr lang="en-US" altLang="en-US" sz="2800"/>
            </a:p>
          </p:txBody>
        </p:sp>
        <p:sp>
          <p:nvSpPr>
            <p:cNvPr id="31759" name="Text Box 9"/>
            <p:cNvSpPr txBox="1">
              <a:spLocks noChangeArrowheads="1"/>
            </p:cNvSpPr>
            <p:nvPr/>
          </p:nvSpPr>
          <p:spPr bwMode="auto">
            <a:xfrm>
              <a:off x="1152" y="2496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800"/>
                <a:t> </a:t>
              </a:r>
              <a:r>
                <a:rPr lang="en-US" altLang="en-US" sz="2800" i="1"/>
                <a:t>f</a:t>
              </a:r>
              <a:r>
                <a:rPr lang="en-US" altLang="en-US" sz="2800"/>
                <a:t>(</a:t>
              </a:r>
              <a:r>
                <a:rPr lang="en-US" altLang="en-US" sz="2800" i="1"/>
                <a:t>a</a:t>
              </a:r>
              <a:r>
                <a:rPr lang="en-US" altLang="en-US" sz="2800"/>
                <a:t>)</a:t>
              </a:r>
            </a:p>
          </p:txBody>
        </p:sp>
        <p:sp>
          <p:nvSpPr>
            <p:cNvPr id="31760" name="Text Box 10"/>
            <p:cNvSpPr txBox="1">
              <a:spLocks noChangeArrowheads="1"/>
            </p:cNvSpPr>
            <p:nvPr/>
          </p:nvSpPr>
          <p:spPr bwMode="auto">
            <a:xfrm>
              <a:off x="1680" y="2256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800"/>
                <a:t> </a:t>
              </a:r>
              <a:r>
                <a:rPr lang="en-US" altLang="en-US" sz="2800" i="1"/>
                <a:t>f</a:t>
              </a:r>
              <a:r>
                <a:rPr lang="en-US" altLang="en-US" sz="2800"/>
                <a:t>(</a:t>
              </a:r>
              <a:r>
                <a:rPr lang="en-US" altLang="en-US" sz="2800" i="1"/>
                <a:t>b</a:t>
              </a:r>
              <a:r>
                <a:rPr lang="en-US" altLang="en-US" sz="2800"/>
                <a:t>)</a:t>
              </a:r>
            </a:p>
          </p:txBody>
        </p:sp>
        <p:sp>
          <p:nvSpPr>
            <p:cNvPr id="31761" name="Oval 11"/>
            <p:cNvSpPr>
              <a:spLocks noChangeArrowheads="1"/>
            </p:cNvSpPr>
            <p:nvPr/>
          </p:nvSpPr>
          <p:spPr bwMode="auto">
            <a:xfrm>
              <a:off x="1440" y="2784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id-ID" altLang="en-US" sz="2400"/>
            </a:p>
          </p:txBody>
        </p:sp>
        <p:sp>
          <p:nvSpPr>
            <p:cNvPr id="31762" name="Oval 12"/>
            <p:cNvSpPr>
              <a:spLocks noChangeArrowheads="1"/>
            </p:cNvSpPr>
            <p:nvPr/>
          </p:nvSpPr>
          <p:spPr bwMode="auto">
            <a:xfrm>
              <a:off x="1872" y="2544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id-ID" altLang="en-US" sz="2400"/>
            </a:p>
          </p:txBody>
        </p:sp>
        <p:sp>
          <p:nvSpPr>
            <p:cNvPr id="31763" name="Line 13"/>
            <p:cNvSpPr>
              <a:spLocks noChangeShapeType="1"/>
            </p:cNvSpPr>
            <p:nvPr/>
          </p:nvSpPr>
          <p:spPr bwMode="auto">
            <a:xfrm>
              <a:off x="1104" y="3840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1752" name="Object 20"/>
          <p:cNvGraphicFramePr>
            <a:graphicFrameLocks noChangeAspect="1"/>
          </p:cNvGraphicFramePr>
          <p:nvPr/>
        </p:nvGraphicFramePr>
        <p:xfrm>
          <a:off x="1362075" y="5372100"/>
          <a:ext cx="40386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9" name="Equation" r:id="rId7" imgW="1637589" imgH="203112" progId="Equation.3">
                  <p:embed/>
                </p:oleObj>
              </mc:Choice>
              <mc:Fallback>
                <p:oleObj name="Equation" r:id="rId7" imgW="1637589" imgH="20311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5372100"/>
                        <a:ext cx="40386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Text Box 26"/>
          <p:cNvSpPr txBox="1">
            <a:spLocks noChangeArrowheads="1"/>
          </p:cNvSpPr>
          <p:nvPr/>
        </p:nvSpPr>
        <p:spPr bwMode="auto">
          <a:xfrm>
            <a:off x="574675" y="3138488"/>
            <a:ext cx="1433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i="1"/>
              <a:t>Trapezoid Rule</a:t>
            </a:r>
          </a:p>
        </p:txBody>
      </p:sp>
      <p:sp>
        <p:nvSpPr>
          <p:cNvPr id="31754" name="Line 27"/>
          <p:cNvSpPr>
            <a:spLocks noChangeShapeType="1"/>
          </p:cNvSpPr>
          <p:nvPr/>
        </p:nvSpPr>
        <p:spPr bwMode="auto">
          <a:xfrm>
            <a:off x="847725" y="3438525"/>
            <a:ext cx="476250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FC6E1F5-8368-42B6-9CF9-FB9DF611C446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9127120-56F2-471B-A2DD-9B3A3E271172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32772" name="Freeform 33"/>
          <p:cNvSpPr>
            <a:spLocks/>
          </p:cNvSpPr>
          <p:nvPr/>
        </p:nvSpPr>
        <p:spPr bwMode="auto">
          <a:xfrm>
            <a:off x="6200775" y="3343275"/>
            <a:ext cx="1066800" cy="2552700"/>
          </a:xfrm>
          <a:custGeom>
            <a:avLst/>
            <a:gdLst>
              <a:gd name="T0" fmla="*/ 0 w 672"/>
              <a:gd name="T1" fmla="*/ 2147483646 h 1608"/>
              <a:gd name="T2" fmla="*/ 0 w 672"/>
              <a:gd name="T3" fmla="*/ 0 h 1608"/>
              <a:gd name="T4" fmla="*/ 2147483646 w 672"/>
              <a:gd name="T5" fmla="*/ 2147483646 h 1608"/>
              <a:gd name="T6" fmla="*/ 2147483646 w 672"/>
              <a:gd name="T7" fmla="*/ 2147483646 h 1608"/>
              <a:gd name="T8" fmla="*/ 0 w 672"/>
              <a:gd name="T9" fmla="*/ 2147483646 h 16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1608"/>
              <a:gd name="T17" fmla="*/ 672 w 672"/>
              <a:gd name="T18" fmla="*/ 1608 h 16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1608">
                <a:moveTo>
                  <a:pt x="0" y="1596"/>
                </a:moveTo>
                <a:lnTo>
                  <a:pt x="0" y="0"/>
                </a:lnTo>
                <a:lnTo>
                  <a:pt x="672" y="438"/>
                </a:lnTo>
                <a:lnTo>
                  <a:pt x="672" y="1608"/>
                </a:lnTo>
                <a:lnTo>
                  <a:pt x="0" y="1596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3" name="Freeform 31"/>
          <p:cNvSpPr>
            <a:spLocks/>
          </p:cNvSpPr>
          <p:nvPr/>
        </p:nvSpPr>
        <p:spPr bwMode="auto">
          <a:xfrm>
            <a:off x="3086100" y="3371850"/>
            <a:ext cx="1047750" cy="2514600"/>
          </a:xfrm>
          <a:custGeom>
            <a:avLst/>
            <a:gdLst>
              <a:gd name="T0" fmla="*/ 0 w 660"/>
              <a:gd name="T1" fmla="*/ 2147483646 h 1584"/>
              <a:gd name="T2" fmla="*/ 0 w 660"/>
              <a:gd name="T3" fmla="*/ 2147483646 h 1584"/>
              <a:gd name="T4" fmla="*/ 2147483646 w 660"/>
              <a:gd name="T5" fmla="*/ 0 h 1584"/>
              <a:gd name="T6" fmla="*/ 2147483646 w 660"/>
              <a:gd name="T7" fmla="*/ 2147483646 h 1584"/>
              <a:gd name="T8" fmla="*/ 0 w 660"/>
              <a:gd name="T9" fmla="*/ 2147483646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0"/>
              <a:gd name="T16" fmla="*/ 0 h 1584"/>
              <a:gd name="T17" fmla="*/ 660 w 660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0" h="1584">
                <a:moveTo>
                  <a:pt x="0" y="1584"/>
                </a:moveTo>
                <a:lnTo>
                  <a:pt x="0" y="510"/>
                </a:lnTo>
                <a:lnTo>
                  <a:pt x="660" y="0"/>
                </a:lnTo>
                <a:lnTo>
                  <a:pt x="660" y="1584"/>
                </a:lnTo>
                <a:lnTo>
                  <a:pt x="0" y="1584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4" name="Freeform 32"/>
          <p:cNvSpPr>
            <a:spLocks/>
          </p:cNvSpPr>
          <p:nvPr/>
        </p:nvSpPr>
        <p:spPr bwMode="auto">
          <a:xfrm>
            <a:off x="4133850" y="3333750"/>
            <a:ext cx="2057400" cy="2552700"/>
          </a:xfrm>
          <a:custGeom>
            <a:avLst/>
            <a:gdLst>
              <a:gd name="T0" fmla="*/ 0 w 1296"/>
              <a:gd name="T1" fmla="*/ 2147483646 h 1608"/>
              <a:gd name="T2" fmla="*/ 0 w 1296"/>
              <a:gd name="T3" fmla="*/ 2147483646 h 1608"/>
              <a:gd name="T4" fmla="*/ 2147483646 w 1296"/>
              <a:gd name="T5" fmla="*/ 0 h 1608"/>
              <a:gd name="T6" fmla="*/ 2147483646 w 1296"/>
              <a:gd name="T7" fmla="*/ 2147483646 h 1608"/>
              <a:gd name="T8" fmla="*/ 0 w 1296"/>
              <a:gd name="T9" fmla="*/ 2147483646 h 16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608"/>
              <a:gd name="T17" fmla="*/ 1296 w 1296"/>
              <a:gd name="T18" fmla="*/ 1608 h 16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608">
                <a:moveTo>
                  <a:pt x="0" y="1608"/>
                </a:moveTo>
                <a:lnTo>
                  <a:pt x="0" y="30"/>
                </a:lnTo>
                <a:lnTo>
                  <a:pt x="1296" y="0"/>
                </a:lnTo>
                <a:lnTo>
                  <a:pt x="1296" y="1608"/>
                </a:lnTo>
                <a:lnTo>
                  <a:pt x="0" y="1608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5" name="Freeform 30"/>
          <p:cNvSpPr>
            <a:spLocks/>
          </p:cNvSpPr>
          <p:nvPr/>
        </p:nvSpPr>
        <p:spPr bwMode="auto">
          <a:xfrm>
            <a:off x="2057400" y="4000500"/>
            <a:ext cx="1028700" cy="1895475"/>
          </a:xfrm>
          <a:custGeom>
            <a:avLst/>
            <a:gdLst>
              <a:gd name="T0" fmla="*/ 0 w 648"/>
              <a:gd name="T1" fmla="*/ 2147483646 h 1194"/>
              <a:gd name="T2" fmla="*/ 0 w 648"/>
              <a:gd name="T3" fmla="*/ 0 h 1194"/>
              <a:gd name="T4" fmla="*/ 2147483646 w 648"/>
              <a:gd name="T5" fmla="*/ 2147483646 h 1194"/>
              <a:gd name="T6" fmla="*/ 2147483646 w 648"/>
              <a:gd name="T7" fmla="*/ 2147483646 h 1194"/>
              <a:gd name="T8" fmla="*/ 0 w 648"/>
              <a:gd name="T9" fmla="*/ 2147483646 h 11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8"/>
              <a:gd name="T16" fmla="*/ 0 h 1194"/>
              <a:gd name="T17" fmla="*/ 648 w 648"/>
              <a:gd name="T18" fmla="*/ 1194 h 11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8" h="1194">
                <a:moveTo>
                  <a:pt x="0" y="1188"/>
                </a:moveTo>
                <a:lnTo>
                  <a:pt x="0" y="0"/>
                </a:lnTo>
                <a:lnTo>
                  <a:pt x="648" y="114"/>
                </a:lnTo>
                <a:lnTo>
                  <a:pt x="648" y="1194"/>
                </a:lnTo>
                <a:lnTo>
                  <a:pt x="0" y="1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Trapezoid Rule</a:t>
            </a:r>
          </a:p>
        </p:txBody>
      </p:sp>
      <p:sp>
        <p:nvSpPr>
          <p:cNvPr id="32777" name="Rectangle 3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Improvement?</a:t>
            </a:r>
          </a:p>
        </p:txBody>
      </p:sp>
      <p:grpSp>
        <p:nvGrpSpPr>
          <p:cNvPr id="32778" name="Group 11"/>
          <p:cNvGrpSpPr>
            <a:grpSpLocks/>
          </p:cNvGrpSpPr>
          <p:nvPr/>
        </p:nvGrpSpPr>
        <p:grpSpPr bwMode="auto">
          <a:xfrm>
            <a:off x="1295400" y="2667000"/>
            <a:ext cx="6324600" cy="3225800"/>
            <a:chOff x="1104" y="1712"/>
            <a:chExt cx="3984" cy="2032"/>
          </a:xfrm>
        </p:grpSpPr>
        <p:sp>
          <p:nvSpPr>
            <p:cNvPr id="32794" name="Line 12"/>
            <p:cNvSpPr>
              <a:spLocks noChangeShapeType="1"/>
            </p:cNvSpPr>
            <p:nvPr/>
          </p:nvSpPr>
          <p:spPr bwMode="auto">
            <a:xfrm flipV="1">
              <a:off x="1104" y="2160"/>
              <a:ext cx="0" cy="15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95" name="Line 13"/>
            <p:cNvSpPr>
              <a:spLocks noChangeShapeType="1"/>
            </p:cNvSpPr>
            <p:nvPr/>
          </p:nvSpPr>
          <p:spPr bwMode="auto">
            <a:xfrm>
              <a:off x="1104" y="3744"/>
              <a:ext cx="39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96" name="Freeform 14"/>
            <p:cNvSpPr>
              <a:spLocks/>
            </p:cNvSpPr>
            <p:nvPr/>
          </p:nvSpPr>
          <p:spPr bwMode="auto">
            <a:xfrm>
              <a:off x="1104" y="1712"/>
              <a:ext cx="3984" cy="1456"/>
            </a:xfrm>
            <a:custGeom>
              <a:avLst/>
              <a:gdLst>
                <a:gd name="T0" fmla="*/ 0 w 3984"/>
                <a:gd name="T1" fmla="*/ 1456 h 1456"/>
                <a:gd name="T2" fmla="*/ 144 w 3984"/>
                <a:gd name="T3" fmla="*/ 1168 h 1456"/>
                <a:gd name="T4" fmla="*/ 480 w 3984"/>
                <a:gd name="T5" fmla="*/ 832 h 1456"/>
                <a:gd name="T6" fmla="*/ 672 w 3984"/>
                <a:gd name="T7" fmla="*/ 1120 h 1456"/>
                <a:gd name="T8" fmla="*/ 960 w 3984"/>
                <a:gd name="T9" fmla="*/ 1216 h 1456"/>
                <a:gd name="T10" fmla="*/ 1296 w 3984"/>
                <a:gd name="T11" fmla="*/ 688 h 1456"/>
                <a:gd name="T12" fmla="*/ 1680 w 3984"/>
                <a:gd name="T13" fmla="*/ 400 h 1456"/>
                <a:gd name="T14" fmla="*/ 2208 w 3984"/>
                <a:gd name="T15" fmla="*/ 736 h 1456"/>
                <a:gd name="T16" fmla="*/ 2400 w 3984"/>
                <a:gd name="T17" fmla="*/ 1120 h 1456"/>
                <a:gd name="T18" fmla="*/ 2880 w 3984"/>
                <a:gd name="T19" fmla="*/ 784 h 1456"/>
                <a:gd name="T20" fmla="*/ 3264 w 3984"/>
                <a:gd name="T21" fmla="*/ 112 h 1456"/>
                <a:gd name="T22" fmla="*/ 3456 w 3984"/>
                <a:gd name="T23" fmla="*/ 112 h 1456"/>
                <a:gd name="T24" fmla="*/ 3648 w 3984"/>
                <a:gd name="T25" fmla="*/ 736 h 1456"/>
                <a:gd name="T26" fmla="*/ 3792 w 3984"/>
                <a:gd name="T27" fmla="*/ 880 h 1456"/>
                <a:gd name="T28" fmla="*/ 3984 w 3984"/>
                <a:gd name="T29" fmla="*/ 928 h 14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984"/>
                <a:gd name="T46" fmla="*/ 0 h 1456"/>
                <a:gd name="T47" fmla="*/ 3984 w 3984"/>
                <a:gd name="T48" fmla="*/ 1456 h 14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984" h="1456">
                  <a:moveTo>
                    <a:pt x="0" y="1456"/>
                  </a:moveTo>
                  <a:cubicBezTo>
                    <a:pt x="32" y="1364"/>
                    <a:pt x="64" y="1272"/>
                    <a:pt x="144" y="1168"/>
                  </a:cubicBezTo>
                  <a:cubicBezTo>
                    <a:pt x="224" y="1064"/>
                    <a:pt x="392" y="840"/>
                    <a:pt x="480" y="832"/>
                  </a:cubicBezTo>
                  <a:cubicBezTo>
                    <a:pt x="568" y="824"/>
                    <a:pt x="592" y="1056"/>
                    <a:pt x="672" y="1120"/>
                  </a:cubicBezTo>
                  <a:cubicBezTo>
                    <a:pt x="752" y="1184"/>
                    <a:pt x="856" y="1288"/>
                    <a:pt x="960" y="1216"/>
                  </a:cubicBezTo>
                  <a:cubicBezTo>
                    <a:pt x="1064" y="1144"/>
                    <a:pt x="1176" y="824"/>
                    <a:pt x="1296" y="688"/>
                  </a:cubicBezTo>
                  <a:cubicBezTo>
                    <a:pt x="1416" y="552"/>
                    <a:pt x="1528" y="392"/>
                    <a:pt x="1680" y="400"/>
                  </a:cubicBezTo>
                  <a:cubicBezTo>
                    <a:pt x="1832" y="408"/>
                    <a:pt x="2088" y="616"/>
                    <a:pt x="2208" y="736"/>
                  </a:cubicBezTo>
                  <a:cubicBezTo>
                    <a:pt x="2328" y="856"/>
                    <a:pt x="2288" y="1112"/>
                    <a:pt x="2400" y="1120"/>
                  </a:cubicBezTo>
                  <a:cubicBezTo>
                    <a:pt x="2512" y="1128"/>
                    <a:pt x="2736" y="952"/>
                    <a:pt x="2880" y="784"/>
                  </a:cubicBezTo>
                  <a:cubicBezTo>
                    <a:pt x="3024" y="616"/>
                    <a:pt x="3168" y="224"/>
                    <a:pt x="3264" y="112"/>
                  </a:cubicBezTo>
                  <a:cubicBezTo>
                    <a:pt x="3360" y="0"/>
                    <a:pt x="3392" y="8"/>
                    <a:pt x="3456" y="112"/>
                  </a:cubicBezTo>
                  <a:cubicBezTo>
                    <a:pt x="3520" y="216"/>
                    <a:pt x="3592" y="608"/>
                    <a:pt x="3648" y="736"/>
                  </a:cubicBezTo>
                  <a:cubicBezTo>
                    <a:pt x="3704" y="864"/>
                    <a:pt x="3736" y="848"/>
                    <a:pt x="3792" y="880"/>
                  </a:cubicBezTo>
                  <a:cubicBezTo>
                    <a:pt x="3848" y="912"/>
                    <a:pt x="3916" y="920"/>
                    <a:pt x="3984" y="92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2779" name="Group 15"/>
          <p:cNvGrpSpPr>
            <a:grpSpLocks/>
          </p:cNvGrpSpPr>
          <p:nvPr/>
        </p:nvGrpSpPr>
        <p:grpSpPr bwMode="auto">
          <a:xfrm>
            <a:off x="1905000" y="5867400"/>
            <a:ext cx="352425" cy="381000"/>
            <a:chOff x="1200" y="3696"/>
            <a:chExt cx="222" cy="240"/>
          </a:xfrm>
        </p:grpSpPr>
        <p:sp>
          <p:nvSpPr>
            <p:cNvPr id="32792" name="Line 16"/>
            <p:cNvSpPr>
              <a:spLocks noChangeShapeType="1"/>
            </p:cNvSpPr>
            <p:nvPr/>
          </p:nvSpPr>
          <p:spPr bwMode="auto">
            <a:xfrm>
              <a:off x="1296" y="369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93" name="Text Box 17"/>
            <p:cNvSpPr txBox="1">
              <a:spLocks noChangeArrowheads="1"/>
            </p:cNvSpPr>
            <p:nvPr/>
          </p:nvSpPr>
          <p:spPr bwMode="auto">
            <a:xfrm>
              <a:off x="1200" y="3744"/>
              <a:ext cx="2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/>
                <a:t>x0</a:t>
              </a:r>
            </a:p>
          </p:txBody>
        </p:sp>
      </p:grpSp>
      <p:grpSp>
        <p:nvGrpSpPr>
          <p:cNvPr id="32780" name="Group 18"/>
          <p:cNvGrpSpPr>
            <a:grpSpLocks/>
          </p:cNvGrpSpPr>
          <p:nvPr/>
        </p:nvGrpSpPr>
        <p:grpSpPr bwMode="auto">
          <a:xfrm>
            <a:off x="2940050" y="5867400"/>
            <a:ext cx="352425" cy="381000"/>
            <a:chOff x="1680" y="3696"/>
            <a:chExt cx="222" cy="240"/>
          </a:xfrm>
        </p:grpSpPr>
        <p:sp>
          <p:nvSpPr>
            <p:cNvPr id="32790" name="Line 19"/>
            <p:cNvSpPr>
              <a:spLocks noChangeShapeType="1"/>
            </p:cNvSpPr>
            <p:nvPr/>
          </p:nvSpPr>
          <p:spPr bwMode="auto">
            <a:xfrm>
              <a:off x="1776" y="369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91" name="Text Box 20"/>
            <p:cNvSpPr txBox="1">
              <a:spLocks noChangeArrowheads="1"/>
            </p:cNvSpPr>
            <p:nvPr/>
          </p:nvSpPr>
          <p:spPr bwMode="auto">
            <a:xfrm>
              <a:off x="1680" y="3744"/>
              <a:ext cx="2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/>
                <a:t>x1</a:t>
              </a:r>
            </a:p>
          </p:txBody>
        </p:sp>
      </p:grpSp>
      <p:grpSp>
        <p:nvGrpSpPr>
          <p:cNvPr id="32781" name="Group 21"/>
          <p:cNvGrpSpPr>
            <a:grpSpLocks/>
          </p:cNvGrpSpPr>
          <p:nvPr/>
        </p:nvGrpSpPr>
        <p:grpSpPr bwMode="auto">
          <a:xfrm>
            <a:off x="3976688" y="5867400"/>
            <a:ext cx="352425" cy="381000"/>
            <a:chOff x="2256" y="3696"/>
            <a:chExt cx="222" cy="240"/>
          </a:xfrm>
        </p:grpSpPr>
        <p:sp>
          <p:nvSpPr>
            <p:cNvPr id="32788" name="Line 22"/>
            <p:cNvSpPr>
              <a:spLocks noChangeShapeType="1"/>
            </p:cNvSpPr>
            <p:nvPr/>
          </p:nvSpPr>
          <p:spPr bwMode="auto">
            <a:xfrm>
              <a:off x="2352" y="369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89" name="Text Box 23"/>
            <p:cNvSpPr txBox="1">
              <a:spLocks noChangeArrowheads="1"/>
            </p:cNvSpPr>
            <p:nvPr/>
          </p:nvSpPr>
          <p:spPr bwMode="auto">
            <a:xfrm>
              <a:off x="2256" y="3744"/>
              <a:ext cx="2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/>
                <a:t>x2</a:t>
              </a:r>
            </a:p>
          </p:txBody>
        </p:sp>
      </p:grpSp>
      <p:grpSp>
        <p:nvGrpSpPr>
          <p:cNvPr id="32782" name="Group 24"/>
          <p:cNvGrpSpPr>
            <a:grpSpLocks/>
          </p:cNvGrpSpPr>
          <p:nvPr/>
        </p:nvGrpSpPr>
        <p:grpSpPr bwMode="auto">
          <a:xfrm>
            <a:off x="7086600" y="5867400"/>
            <a:ext cx="352425" cy="381000"/>
            <a:chOff x="4464" y="3696"/>
            <a:chExt cx="222" cy="240"/>
          </a:xfrm>
        </p:grpSpPr>
        <p:sp>
          <p:nvSpPr>
            <p:cNvPr id="32786" name="Line 25"/>
            <p:cNvSpPr>
              <a:spLocks noChangeShapeType="1"/>
            </p:cNvSpPr>
            <p:nvPr/>
          </p:nvSpPr>
          <p:spPr bwMode="auto">
            <a:xfrm>
              <a:off x="4560" y="369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87" name="Text Box 26"/>
            <p:cNvSpPr txBox="1">
              <a:spLocks noChangeArrowheads="1"/>
            </p:cNvSpPr>
            <p:nvPr/>
          </p:nvSpPr>
          <p:spPr bwMode="auto">
            <a:xfrm>
              <a:off x="4464" y="3744"/>
              <a:ext cx="2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/>
                <a:t>x4</a:t>
              </a:r>
            </a:p>
          </p:txBody>
        </p:sp>
      </p:grpSp>
      <p:grpSp>
        <p:nvGrpSpPr>
          <p:cNvPr id="32783" name="Group 27"/>
          <p:cNvGrpSpPr>
            <a:grpSpLocks/>
          </p:cNvGrpSpPr>
          <p:nvPr/>
        </p:nvGrpSpPr>
        <p:grpSpPr bwMode="auto">
          <a:xfrm>
            <a:off x="6049963" y="5867400"/>
            <a:ext cx="352425" cy="381000"/>
            <a:chOff x="3312" y="3744"/>
            <a:chExt cx="222" cy="240"/>
          </a:xfrm>
        </p:grpSpPr>
        <p:sp>
          <p:nvSpPr>
            <p:cNvPr id="32784" name="Line 28"/>
            <p:cNvSpPr>
              <a:spLocks noChangeShapeType="1"/>
            </p:cNvSpPr>
            <p:nvPr/>
          </p:nvSpPr>
          <p:spPr bwMode="auto">
            <a:xfrm>
              <a:off x="3408" y="374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85" name="Text Box 29"/>
            <p:cNvSpPr txBox="1">
              <a:spLocks noChangeArrowheads="1"/>
            </p:cNvSpPr>
            <p:nvPr/>
          </p:nvSpPr>
          <p:spPr bwMode="auto">
            <a:xfrm>
              <a:off x="3312" y="3792"/>
              <a:ext cx="2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/>
                <a:t>x3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3F30FB6-BA97-4D3C-96C4-B3FDEF064489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5DCE806-9BE6-4066-AD1F-655AB88450E7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3379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990600" y="2074863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The integration error is:</a:t>
            </a:r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Where </a:t>
            </a:r>
            <a:r>
              <a:rPr lang="en-US" sz="2800" i="1" dirty="0" smtClean="0"/>
              <a:t>h = b - a</a:t>
            </a:r>
            <a:r>
              <a:rPr lang="en-US" sz="2800" dirty="0" smtClean="0"/>
              <a:t> and </a:t>
            </a:r>
            <a:r>
              <a:rPr lang="en-US" sz="2800" i="1" dirty="0" smtClean="0">
                <a:sym typeface="Symbol" panose="05050102010706020507" pitchFamily="18" charset="2"/>
              </a:rPr>
              <a:t></a:t>
            </a:r>
            <a:r>
              <a:rPr lang="en-US" sz="2800" dirty="0" smtClean="0">
                <a:sym typeface="Symbol" panose="05050102010706020507" pitchFamily="18" charset="2"/>
              </a:rPr>
              <a:t> is an unknown point where </a:t>
            </a:r>
            <a:r>
              <a:rPr lang="en-US" sz="2800" i="1" dirty="0" smtClean="0"/>
              <a:t>a</a:t>
            </a:r>
            <a:r>
              <a:rPr lang="en-US" sz="2800" dirty="0" smtClean="0"/>
              <a:t> &lt; </a:t>
            </a:r>
            <a:r>
              <a:rPr lang="en-US" sz="2800" i="1" dirty="0" smtClean="0">
                <a:sym typeface="Symbol" panose="05050102010706020507" pitchFamily="18" charset="2"/>
              </a:rPr>
              <a:t></a:t>
            </a:r>
            <a:r>
              <a:rPr lang="en-US" sz="2800" dirty="0" smtClean="0">
                <a:sym typeface="Symbol" panose="05050102010706020507" pitchFamily="18" charset="2"/>
              </a:rPr>
              <a:t> &lt; </a:t>
            </a:r>
            <a:r>
              <a:rPr lang="en-US" sz="2800" i="1" dirty="0" smtClean="0">
                <a:sym typeface="Symbol" panose="05050102010706020507" pitchFamily="18" charset="2"/>
              </a:rPr>
              <a:t>b </a:t>
            </a:r>
            <a:r>
              <a:rPr lang="en-US" sz="2800" dirty="0" smtClean="0">
                <a:sym typeface="Symbol" panose="05050102010706020507" pitchFamily="18" charset="2"/>
              </a:rPr>
              <a:t>(intermediate value theorem)</a:t>
            </a:r>
          </a:p>
          <a:p>
            <a:pPr>
              <a:defRPr/>
            </a:pPr>
            <a:endParaRPr lang="en-US" sz="2800" dirty="0" smtClean="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sz="2800" dirty="0" smtClean="0"/>
              <a:t>You get exact integration if the function, </a:t>
            </a:r>
            <a:r>
              <a:rPr lang="en-US" sz="2800" i="1" dirty="0" smtClean="0"/>
              <a:t>f,</a:t>
            </a:r>
            <a:r>
              <a:rPr lang="en-US" sz="2800" dirty="0" smtClean="0"/>
              <a:t> is linear (</a:t>
            </a:r>
            <a:r>
              <a:rPr lang="en-US" sz="2800" i="1" dirty="0" smtClean="0"/>
              <a:t>f</a:t>
            </a:r>
            <a:r>
              <a:rPr lang="en-US" sz="2800" i="1" dirty="0" smtClean="0">
                <a:sym typeface="Symbol" panose="05050102010706020507" pitchFamily="18" charset="2"/>
              </a:rPr>
              <a:t></a:t>
            </a:r>
            <a:r>
              <a:rPr lang="en-US" sz="2800" dirty="0" smtClean="0">
                <a:sym typeface="Symbol" panose="05050102010706020507" pitchFamily="18" charset="2"/>
              </a:rPr>
              <a:t> = 0)</a:t>
            </a:r>
          </a:p>
          <a:p>
            <a:pPr marL="0" indent="0">
              <a:buFontTx/>
              <a:buNone/>
              <a:defRPr/>
            </a:pPr>
            <a:endParaRPr lang="en-US" sz="2800" dirty="0" smtClean="0"/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4"/>
          <p:cNvGraphicFramePr>
            <a:graphicFrameLocks noChangeAspect="1"/>
          </p:cNvGraphicFramePr>
          <p:nvPr/>
        </p:nvGraphicFramePr>
        <p:xfrm>
          <a:off x="1384300" y="2700338"/>
          <a:ext cx="40005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Equation" r:id="rId5" imgW="2286000" imgH="393700" progId="Equation.3">
                  <p:embed/>
                </p:oleObj>
              </mc:Choice>
              <mc:Fallback>
                <p:oleObj name="Equation" r:id="rId5" imgW="22860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2700338"/>
                        <a:ext cx="4000500" cy="68738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11"/>
          <p:cNvGraphicFramePr>
            <a:graphicFrameLocks noChangeAspect="1"/>
          </p:cNvGraphicFramePr>
          <p:nvPr/>
        </p:nvGraphicFramePr>
        <p:xfrm>
          <a:off x="5827713" y="2751138"/>
          <a:ext cx="10668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Equation" r:id="rId7" imgW="406224" imgH="228501" progId="Equation.3">
                  <p:embed/>
                </p:oleObj>
              </mc:Choice>
              <mc:Fallback>
                <p:oleObj name="Equation" r:id="rId7" imgW="406224" imgH="22850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7713" y="2751138"/>
                        <a:ext cx="1066800" cy="6000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Trapezoid Rule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D155FBC-2BE0-41DB-8579-B013DFF55F7C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E160CD5-066A-422C-B19B-F594181D4CE6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graphicFrame>
        <p:nvGraphicFramePr>
          <p:cNvPr id="34820" name="Object 3"/>
          <p:cNvGraphicFramePr>
            <a:graphicFrameLocks noChangeAspect="1"/>
          </p:cNvGraphicFramePr>
          <p:nvPr/>
        </p:nvGraphicFramePr>
        <p:xfrm>
          <a:off x="3086100" y="1971675"/>
          <a:ext cx="16002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Equation" r:id="rId3" imgW="723586" imgH="253890" progId="Equation.3">
                  <p:embed/>
                </p:oleObj>
              </mc:Choice>
              <mc:Fallback>
                <p:oleObj name="Equation" r:id="rId3" imgW="723586" imgH="25389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1971675"/>
                        <a:ext cx="1600200" cy="5603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Text Box 11"/>
          <p:cNvSpPr txBox="1">
            <a:spLocks noChangeArrowheads="1"/>
          </p:cNvSpPr>
          <p:nvPr/>
        </p:nvSpPr>
        <p:spPr bwMode="auto">
          <a:xfrm>
            <a:off x="852488" y="2066925"/>
            <a:ext cx="60150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/>
              <a:t>Integrate from                     </a:t>
            </a:r>
            <a:r>
              <a:rPr lang="en-US" altLang="en-US" sz="2800" i="1"/>
              <a:t>a </a:t>
            </a:r>
            <a:r>
              <a:rPr lang="en-US" altLang="en-US" sz="2800"/>
              <a:t>= 0 to </a:t>
            </a:r>
            <a:r>
              <a:rPr lang="en-US" altLang="en-US" sz="2800" i="1"/>
              <a:t>b </a:t>
            </a:r>
            <a:r>
              <a:rPr lang="en-US" altLang="en-US" sz="2800"/>
              <a:t>= 2</a:t>
            </a:r>
          </a:p>
        </p:txBody>
      </p:sp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1371600" y="3695700"/>
          <a:ext cx="6532563" cy="223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Equation" r:id="rId5" imgW="2870200" imgH="977900" progId="Equation.3">
                  <p:embed/>
                </p:oleObj>
              </mc:Choice>
              <mc:Fallback>
                <p:oleObj name="Equation" r:id="rId5" imgW="2870200" imgH="977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695700"/>
                        <a:ext cx="6532563" cy="22304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Text Box 13"/>
          <p:cNvSpPr txBox="1">
            <a:spLocks noChangeArrowheads="1"/>
          </p:cNvSpPr>
          <p:nvPr/>
        </p:nvSpPr>
        <p:spPr bwMode="auto">
          <a:xfrm>
            <a:off x="990600" y="2781300"/>
            <a:ext cx="3141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/>
              <a:t>Use trapezoidal rule:</a:t>
            </a:r>
          </a:p>
        </p:txBody>
      </p:sp>
      <p:sp>
        <p:nvSpPr>
          <p:cNvPr id="34824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8A4D523-F6FE-4863-8EDD-0C8A07A94598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B907662-FF0B-4A83-8A8E-0F0F9EF898B2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381125" y="2114550"/>
            <a:ext cx="2305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/>
              <a:t>Estimate error:</a:t>
            </a:r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3763963" y="2076450"/>
          <a:ext cx="224313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9" name="Equation" r:id="rId3" imgW="1091726" imgH="393529" progId="Equation.3">
                  <p:embed/>
                </p:oleObj>
              </mc:Choice>
              <mc:Fallback>
                <p:oleObj name="Equation" r:id="rId3" imgW="1091726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3963" y="2076450"/>
                        <a:ext cx="2243137" cy="8064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1276350" y="2895600"/>
            <a:ext cx="632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/>
              <a:t>Where </a:t>
            </a:r>
            <a:r>
              <a:rPr lang="en-US" altLang="en-US" sz="2800" i="1"/>
              <a:t>h = b - a</a:t>
            </a:r>
            <a:r>
              <a:rPr lang="en-US" altLang="en-US" sz="2800"/>
              <a:t> and </a:t>
            </a:r>
            <a:r>
              <a:rPr lang="en-US" altLang="en-US" sz="2800" i="1"/>
              <a:t>a</a:t>
            </a:r>
            <a:r>
              <a:rPr lang="en-US" altLang="en-US" sz="2800"/>
              <a:t> &lt; </a:t>
            </a:r>
            <a:r>
              <a:rPr lang="en-US" altLang="en-US" sz="2800" i="1">
                <a:sym typeface="Symbol" panose="05050102010706020507" pitchFamily="18" charset="2"/>
              </a:rPr>
              <a:t></a:t>
            </a:r>
            <a:r>
              <a:rPr lang="en-US" altLang="en-US" sz="2800">
                <a:sym typeface="Symbol" panose="05050102010706020507" pitchFamily="18" charset="2"/>
              </a:rPr>
              <a:t> &lt; </a:t>
            </a:r>
            <a:r>
              <a:rPr lang="en-US" altLang="en-US" sz="2800" i="1">
                <a:sym typeface="Symbol" panose="05050102010706020507" pitchFamily="18" charset="2"/>
              </a:rPr>
              <a:t>b</a:t>
            </a:r>
            <a:endParaRPr lang="en-US" altLang="en-US" sz="2800">
              <a:sym typeface="Symbol" panose="05050102010706020507" pitchFamily="18" charset="2"/>
            </a:endParaRP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1276350" y="3733800"/>
            <a:ext cx="4976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/>
              <a:t>Don’t know </a:t>
            </a:r>
            <a:r>
              <a:rPr lang="en-US" altLang="en-US" sz="2800" i="1">
                <a:sym typeface="Symbol" panose="05050102010706020507" pitchFamily="18" charset="2"/>
              </a:rPr>
              <a:t></a:t>
            </a:r>
            <a:r>
              <a:rPr lang="en-US" altLang="en-US" sz="2800">
                <a:sym typeface="Symbol" panose="05050102010706020507" pitchFamily="18" charset="2"/>
              </a:rPr>
              <a:t> - use average value</a:t>
            </a:r>
            <a:endParaRPr lang="en-US" altLang="en-US" sz="280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038350" y="4343400"/>
            <a:ext cx="5715000" cy="2081213"/>
            <a:chOff x="1056" y="2256"/>
            <a:chExt cx="3600" cy="1311"/>
          </a:xfrm>
        </p:grpSpPr>
        <p:graphicFrame>
          <p:nvGraphicFramePr>
            <p:cNvPr id="35850" name="Object 2"/>
            <p:cNvGraphicFramePr>
              <a:graphicFrameLocks noChangeAspect="1"/>
            </p:cNvGraphicFramePr>
            <p:nvPr/>
          </p:nvGraphicFramePr>
          <p:xfrm>
            <a:off x="1056" y="2256"/>
            <a:ext cx="1968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60" name="Equation" r:id="rId5" imgW="1409088" imgH="253890" progId="Equation.3">
                    <p:embed/>
                  </p:oleObj>
                </mc:Choice>
                <mc:Fallback>
                  <p:oleObj name="Equation" r:id="rId5" imgW="1409088" imgH="25389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256"/>
                          <a:ext cx="1968" cy="353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1" name="Object 3"/>
            <p:cNvGraphicFramePr>
              <a:graphicFrameLocks noChangeAspect="1"/>
            </p:cNvGraphicFramePr>
            <p:nvPr/>
          </p:nvGraphicFramePr>
          <p:xfrm>
            <a:off x="3360" y="2304"/>
            <a:ext cx="1296" cy="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61" name="Equation" r:id="rId7" imgW="965200" imgH="431800" progId="Equation.3">
                    <p:embed/>
                  </p:oleObj>
                </mc:Choice>
                <mc:Fallback>
                  <p:oleObj name="Equation" r:id="rId7" imgW="965200" imgH="4318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304"/>
                          <a:ext cx="1296" cy="577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2" name="Object 7"/>
            <p:cNvGraphicFramePr>
              <a:graphicFrameLocks noChangeAspect="1"/>
            </p:cNvGraphicFramePr>
            <p:nvPr/>
          </p:nvGraphicFramePr>
          <p:xfrm>
            <a:off x="1113" y="3024"/>
            <a:ext cx="2924" cy="5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62" name="Equation" r:id="rId9" imgW="2260600" imgH="419100" progId="Equation.3">
                    <p:embed/>
                  </p:oleObj>
                </mc:Choice>
                <mc:Fallback>
                  <p:oleObj name="Equation" r:id="rId9" imgW="2260600" imgH="4191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3" y="3024"/>
                          <a:ext cx="2924" cy="543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3" name="Object 9"/>
            <p:cNvGraphicFramePr>
              <a:graphicFrameLocks noChangeAspect="1"/>
            </p:cNvGraphicFramePr>
            <p:nvPr/>
          </p:nvGraphicFramePr>
          <p:xfrm>
            <a:off x="1462" y="2640"/>
            <a:ext cx="1252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63" name="Equation" r:id="rId11" imgW="799753" imgH="177723" progId="Equation.3">
                    <p:embed/>
                  </p:oleObj>
                </mc:Choice>
                <mc:Fallback>
                  <p:oleObj name="Equation" r:id="rId11" imgW="799753" imgH="177723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2" y="2640"/>
                          <a:ext cx="1252" cy="276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4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84ED683-4DC8-4993-A408-F0FA33831A2D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A0B5110-F1D7-4D7C-B563-876676BFEC8F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1152525" y="1076325"/>
            <a:ext cx="6403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/>
              <a:t>More intervals, better result [error </a:t>
            </a:r>
            <a:r>
              <a:rPr lang="en-US" altLang="en-US" sz="2800">
                <a:sym typeface="Symbol" panose="05050102010706020507" pitchFamily="18" charset="2"/>
              </a:rPr>
              <a:t> </a:t>
            </a:r>
            <a:r>
              <a:rPr lang="en-US" altLang="en-US" sz="2800" i="1">
                <a:sym typeface="Symbol" panose="05050102010706020507" pitchFamily="18" charset="2"/>
              </a:rPr>
              <a:t>O</a:t>
            </a:r>
            <a:r>
              <a:rPr lang="en-US" altLang="en-US" sz="2800">
                <a:sym typeface="Symbol" panose="05050102010706020507" pitchFamily="18" charset="2"/>
              </a:rPr>
              <a:t>(</a:t>
            </a:r>
            <a:r>
              <a:rPr lang="en-US" altLang="en-US" sz="2800" i="1">
                <a:sym typeface="Symbol" panose="05050102010706020507" pitchFamily="18" charset="2"/>
              </a:rPr>
              <a:t>h</a:t>
            </a:r>
            <a:r>
              <a:rPr lang="en-US" altLang="en-US" sz="2800" i="1" baseline="30000">
                <a:sym typeface="Symbol" panose="05050102010706020507" pitchFamily="18" charset="2"/>
              </a:rPr>
              <a:t>2</a:t>
            </a:r>
            <a:r>
              <a:rPr lang="en-US" altLang="en-US" sz="2800">
                <a:sym typeface="Symbol" panose="05050102010706020507" pitchFamily="18" charset="2"/>
              </a:rPr>
              <a:t>)]</a:t>
            </a:r>
            <a:r>
              <a:rPr lang="en-US" altLang="en-US" sz="2800"/>
              <a:t> 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181100" y="2000250"/>
            <a:ext cx="2971800" cy="2274888"/>
            <a:chOff x="768" y="720"/>
            <a:chExt cx="1872" cy="1433"/>
          </a:xfrm>
        </p:grpSpPr>
        <p:graphicFrame>
          <p:nvGraphicFramePr>
            <p:cNvPr id="36879" name="Object 2"/>
            <p:cNvGraphicFramePr>
              <a:graphicFrameLocks noChangeAspect="1"/>
            </p:cNvGraphicFramePr>
            <p:nvPr/>
          </p:nvGraphicFramePr>
          <p:xfrm>
            <a:off x="768" y="720"/>
            <a:ext cx="1872" cy="1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5" name="Worksheet" r:id="rId3" imgW="6134405" imgH="3981907" progId="Excel.Sheet.8">
                    <p:embed/>
                  </p:oleObj>
                </mc:Choice>
                <mc:Fallback>
                  <p:oleObj name="Worksheet" r:id="rId3" imgW="6134405" imgH="3981907" progId="Excel.Sheet.8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720"/>
                          <a:ext cx="1872" cy="14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0" name="Text Box 7"/>
            <p:cNvSpPr txBox="1">
              <a:spLocks noChangeArrowheads="1"/>
            </p:cNvSpPr>
            <p:nvPr/>
          </p:nvSpPr>
          <p:spPr bwMode="auto">
            <a:xfrm>
              <a:off x="912" y="864"/>
              <a:ext cx="4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i="1">
                  <a:solidFill>
                    <a:srgbClr val="CC6600"/>
                  </a:solidFill>
                </a:rPr>
                <a:t>n </a:t>
              </a:r>
              <a:r>
                <a:rPr lang="en-US" altLang="en-US" sz="2000">
                  <a:solidFill>
                    <a:srgbClr val="CC6600"/>
                  </a:solidFill>
                </a:rPr>
                <a:t>= 2</a:t>
              </a:r>
              <a:endParaRPr lang="en-US" altLang="en-US" sz="2800">
                <a:solidFill>
                  <a:schemeClr val="accent2"/>
                </a:solidFill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838700" y="2000250"/>
            <a:ext cx="2971800" cy="2274888"/>
            <a:chOff x="3072" y="720"/>
            <a:chExt cx="1872" cy="1433"/>
          </a:xfrm>
        </p:grpSpPr>
        <p:graphicFrame>
          <p:nvGraphicFramePr>
            <p:cNvPr id="36877" name="Object 3"/>
            <p:cNvGraphicFramePr>
              <a:graphicFrameLocks noChangeAspect="1"/>
            </p:cNvGraphicFramePr>
            <p:nvPr/>
          </p:nvGraphicFramePr>
          <p:xfrm>
            <a:off x="3072" y="720"/>
            <a:ext cx="1872" cy="1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6" name="Worksheet" r:id="rId5" imgW="6077407" imgH="4143756" progId="Excel.Sheet.8">
                    <p:embed/>
                  </p:oleObj>
                </mc:Choice>
                <mc:Fallback>
                  <p:oleObj name="Worksheet" r:id="rId5" imgW="6077407" imgH="4143756" progId="Excel.Sheet.8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720"/>
                          <a:ext cx="1872" cy="14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8" name="Text Box 8"/>
            <p:cNvSpPr txBox="1">
              <a:spLocks noChangeArrowheads="1"/>
            </p:cNvSpPr>
            <p:nvPr/>
          </p:nvSpPr>
          <p:spPr bwMode="auto">
            <a:xfrm>
              <a:off x="3216" y="864"/>
              <a:ext cx="4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i="1">
                  <a:solidFill>
                    <a:srgbClr val="CC6600"/>
                  </a:solidFill>
                </a:rPr>
                <a:t>n </a:t>
              </a:r>
              <a:r>
                <a:rPr lang="en-US" altLang="en-US" sz="2000">
                  <a:solidFill>
                    <a:srgbClr val="CC6600"/>
                  </a:solidFill>
                </a:rPr>
                <a:t>= 3</a:t>
              </a:r>
              <a:endParaRPr lang="en-US" altLang="en-US" sz="2800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181100" y="4240213"/>
            <a:ext cx="2971800" cy="2332037"/>
            <a:chOff x="816" y="2304"/>
            <a:chExt cx="1872" cy="1469"/>
          </a:xfrm>
        </p:grpSpPr>
        <p:graphicFrame>
          <p:nvGraphicFramePr>
            <p:cNvPr id="36875" name="Object 4"/>
            <p:cNvGraphicFramePr>
              <a:graphicFrameLocks noChangeAspect="1"/>
            </p:cNvGraphicFramePr>
            <p:nvPr/>
          </p:nvGraphicFramePr>
          <p:xfrm>
            <a:off x="816" y="2304"/>
            <a:ext cx="1872" cy="1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7" name="Worksheet" r:id="rId7" imgW="6115507" imgH="4067556" progId="Excel.Sheet.8">
                    <p:embed/>
                  </p:oleObj>
                </mc:Choice>
                <mc:Fallback>
                  <p:oleObj name="Worksheet" r:id="rId7" imgW="6115507" imgH="4067556" progId="Excel.Sheet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304"/>
                          <a:ext cx="1872" cy="14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6" name="Text Box 9"/>
            <p:cNvSpPr txBox="1">
              <a:spLocks noChangeArrowheads="1"/>
            </p:cNvSpPr>
            <p:nvPr/>
          </p:nvSpPr>
          <p:spPr bwMode="auto">
            <a:xfrm>
              <a:off x="960" y="2448"/>
              <a:ext cx="4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i="1">
                  <a:solidFill>
                    <a:srgbClr val="CC6600"/>
                  </a:solidFill>
                </a:rPr>
                <a:t>n </a:t>
              </a:r>
              <a:r>
                <a:rPr lang="en-US" altLang="en-US" sz="2000">
                  <a:solidFill>
                    <a:srgbClr val="CC6600"/>
                  </a:solidFill>
                </a:rPr>
                <a:t>= 4</a:t>
              </a:r>
              <a:endParaRPr lang="en-US" altLang="en-US" sz="2800">
                <a:solidFill>
                  <a:schemeClr val="accent2"/>
                </a:solidFill>
              </a:endParaRP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4838700" y="4210050"/>
            <a:ext cx="2971800" cy="2362200"/>
            <a:chOff x="3072" y="2304"/>
            <a:chExt cx="1872" cy="1488"/>
          </a:xfrm>
        </p:grpSpPr>
        <p:graphicFrame>
          <p:nvGraphicFramePr>
            <p:cNvPr id="36873" name="Object 5"/>
            <p:cNvGraphicFramePr>
              <a:graphicFrameLocks noChangeAspect="1"/>
            </p:cNvGraphicFramePr>
            <p:nvPr/>
          </p:nvGraphicFramePr>
          <p:xfrm>
            <a:off x="3072" y="2304"/>
            <a:ext cx="1872" cy="1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8" name="Worksheet" r:id="rId9" imgW="6115507" imgH="4067556" progId="Excel.Sheet.8">
                    <p:embed/>
                  </p:oleObj>
                </mc:Choice>
                <mc:Fallback>
                  <p:oleObj name="Worksheet" r:id="rId9" imgW="6115507" imgH="4067556" progId="Excel.Sheet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304"/>
                          <a:ext cx="1872" cy="1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4" name="Text Box 10"/>
            <p:cNvSpPr txBox="1">
              <a:spLocks noChangeArrowheads="1"/>
            </p:cNvSpPr>
            <p:nvPr/>
          </p:nvSpPr>
          <p:spPr bwMode="auto">
            <a:xfrm>
              <a:off x="3216" y="2448"/>
              <a:ext cx="4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i="1">
                  <a:solidFill>
                    <a:srgbClr val="CC6600"/>
                  </a:solidFill>
                </a:rPr>
                <a:t>n </a:t>
              </a:r>
              <a:r>
                <a:rPr lang="en-US" altLang="en-US" sz="2000">
                  <a:solidFill>
                    <a:srgbClr val="CC6600"/>
                  </a:solidFill>
                </a:rPr>
                <a:t>= 8</a:t>
              </a:r>
              <a:endParaRPr lang="en-US" altLang="en-US" sz="2800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CF6B790-64E7-4339-B991-48D49C05BB3C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1E462EC-8D7E-4E86-8ADA-622C3859B952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3789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538163" y="2090738"/>
            <a:ext cx="7772400" cy="4114800"/>
          </a:xfrm>
        </p:spPr>
        <p:txBody>
          <a:bodyPr/>
          <a:lstStyle/>
          <a:p>
            <a:r>
              <a:rPr lang="en-US" altLang="en-US" sz="2800" smtClean="0"/>
              <a:t>If we do multiple intervals, we can avoid duplicate function evaluations and operations:</a:t>
            </a:r>
          </a:p>
          <a:p>
            <a:r>
              <a:rPr lang="en-US" altLang="en-US" sz="2800" smtClean="0"/>
              <a:t>Use 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+1 </a:t>
            </a:r>
            <a:r>
              <a:rPr lang="en-US" altLang="en-US" sz="2800" u="sng" smtClean="0"/>
              <a:t>equally spaced points</a:t>
            </a:r>
            <a:r>
              <a:rPr lang="en-US" altLang="en-US" sz="2800" smtClean="0"/>
              <a:t>. </a:t>
            </a:r>
          </a:p>
          <a:p>
            <a:r>
              <a:rPr lang="en-US" altLang="en-US" sz="2800" smtClean="0"/>
              <a:t>Each interval has:</a:t>
            </a:r>
          </a:p>
          <a:p>
            <a:r>
              <a:rPr lang="en-US" altLang="en-US" sz="2800" smtClean="0"/>
              <a:t>Break up the limits of integration and expand.</a:t>
            </a:r>
          </a:p>
          <a:p>
            <a:endParaRPr lang="en-US" altLang="en-US" sz="2800" smtClean="0"/>
          </a:p>
        </p:txBody>
      </p:sp>
      <p:graphicFrame>
        <p:nvGraphicFramePr>
          <p:cNvPr id="37893" name="Object 1024"/>
          <p:cNvGraphicFramePr>
            <a:graphicFrameLocks noChangeAspect="1"/>
          </p:cNvGraphicFramePr>
          <p:nvPr/>
        </p:nvGraphicFramePr>
        <p:xfrm>
          <a:off x="3714750" y="3559175"/>
          <a:ext cx="8001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Equation" r:id="rId3" imgW="609336" imgH="393529" progId="Equation.3">
                  <p:embed/>
                </p:oleObj>
              </mc:Choice>
              <mc:Fallback>
                <p:oleObj name="Equation" r:id="rId3" imgW="609336" imgH="393529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3559175"/>
                        <a:ext cx="800100" cy="5159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1025"/>
          <p:cNvGraphicFramePr>
            <a:graphicFrameLocks noChangeAspect="1"/>
          </p:cNvGraphicFramePr>
          <p:nvPr/>
        </p:nvGraphicFramePr>
        <p:xfrm>
          <a:off x="1352550" y="4591050"/>
          <a:ext cx="680243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9" name="Equation" r:id="rId5" imgW="2870200" imgH="330200" progId="Equation.3">
                  <p:embed/>
                </p:oleObj>
              </mc:Choice>
              <mc:Fallback>
                <p:oleObj name="Equation" r:id="rId5" imgW="2870200" imgH="3302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4591050"/>
                        <a:ext cx="6802438" cy="7810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Composite Trapezoid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4E08FBC-390F-448A-9C99-C2188E8C5B9C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7E8888D-7AC9-450D-8B08-9601372CED8B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38916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962025" y="1943100"/>
            <a:ext cx="7772400" cy="4114800"/>
          </a:xfrm>
        </p:spPr>
        <p:txBody>
          <a:bodyPr/>
          <a:lstStyle/>
          <a:p>
            <a:r>
              <a:rPr lang="en-US" altLang="en-US" sz="2800" smtClean="0"/>
              <a:t>Substituting the trapezoid rule for each integral.</a:t>
            </a:r>
          </a:p>
          <a:p>
            <a:endParaRPr lang="en-US" altLang="en-US" sz="2800" smtClean="0"/>
          </a:p>
          <a:p>
            <a:endParaRPr lang="en-US" altLang="en-US" sz="2800" smtClean="0"/>
          </a:p>
          <a:p>
            <a:endParaRPr lang="en-US" altLang="en-US" sz="2800" smtClean="0"/>
          </a:p>
          <a:p>
            <a:endParaRPr lang="en-US" altLang="en-US" sz="2800" smtClean="0"/>
          </a:p>
          <a:p>
            <a:r>
              <a:rPr lang="en-US" altLang="en-US" sz="2800" smtClean="0"/>
              <a:t>Results in the Composite Trapezoid Formula:</a:t>
            </a:r>
          </a:p>
        </p:txBody>
      </p:sp>
      <p:graphicFrame>
        <p:nvGraphicFramePr>
          <p:cNvPr id="38917" name="Object 4"/>
          <p:cNvGraphicFramePr>
            <a:graphicFrameLocks noChangeAspect="1"/>
          </p:cNvGraphicFramePr>
          <p:nvPr/>
        </p:nvGraphicFramePr>
        <p:xfrm>
          <a:off x="1116013" y="2587625"/>
          <a:ext cx="73088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name="Equation" r:id="rId3" imgW="4241800" imgH="1143000" progId="Equation.DSMT4">
                  <p:embed/>
                </p:oleObj>
              </mc:Choice>
              <mc:Fallback>
                <p:oleObj name="Equation" r:id="rId3" imgW="4241800" imgH="1143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587625"/>
                        <a:ext cx="7308850" cy="19653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9"/>
          <p:cNvGraphicFramePr>
            <a:graphicFrameLocks noChangeAspect="1"/>
          </p:cNvGraphicFramePr>
          <p:nvPr/>
        </p:nvGraphicFramePr>
        <p:xfrm>
          <a:off x="2962275" y="605790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" name="Equation" r:id="rId5" imgW="114151" imgH="215619" progId="Equation.3">
                  <p:embed/>
                </p:oleObj>
              </mc:Choice>
              <mc:Fallback>
                <p:oleObj name="Equation" r:id="rId5" imgW="114151" imgH="21561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605790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8"/>
          <p:cNvGraphicFramePr>
            <a:graphicFrameLocks noChangeAspect="1"/>
          </p:cNvGraphicFramePr>
          <p:nvPr/>
        </p:nvGraphicFramePr>
        <p:xfrm>
          <a:off x="1485900" y="5133975"/>
          <a:ext cx="53213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" name="Equation" r:id="rId7" imgW="2171700" imgH="457200" progId="Equation.3">
                  <p:embed/>
                </p:oleObj>
              </mc:Choice>
              <mc:Fallback>
                <p:oleObj name="Equation" r:id="rId7" imgW="21717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5133975"/>
                        <a:ext cx="5321300" cy="11207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Composite Trapezoid Rule</a:t>
            </a:r>
          </a:p>
        </p:txBody>
      </p:sp>
      <p:sp>
        <p:nvSpPr>
          <p:cNvPr id="38921" name="Line 15"/>
          <p:cNvSpPr>
            <a:spLocks noChangeShapeType="1"/>
          </p:cNvSpPr>
          <p:nvPr/>
        </p:nvSpPr>
        <p:spPr bwMode="auto">
          <a:xfrm>
            <a:off x="2171700" y="3057525"/>
            <a:ext cx="87630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922" name="Line 16"/>
          <p:cNvSpPr>
            <a:spLocks noChangeShapeType="1"/>
          </p:cNvSpPr>
          <p:nvPr/>
        </p:nvSpPr>
        <p:spPr bwMode="auto">
          <a:xfrm>
            <a:off x="5724525" y="3086100"/>
            <a:ext cx="1035050" cy="209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923" name="Freeform 18"/>
          <p:cNvSpPr>
            <a:spLocks/>
          </p:cNvSpPr>
          <p:nvPr/>
        </p:nvSpPr>
        <p:spPr bwMode="auto">
          <a:xfrm>
            <a:off x="4848225" y="3114675"/>
            <a:ext cx="4292600" cy="1085850"/>
          </a:xfrm>
          <a:custGeom>
            <a:avLst/>
            <a:gdLst>
              <a:gd name="T0" fmla="*/ 2147483646 w 2704"/>
              <a:gd name="T1" fmla="*/ 0 h 684"/>
              <a:gd name="T2" fmla="*/ 2147483646 w 2704"/>
              <a:gd name="T3" fmla="*/ 2147483646 h 684"/>
              <a:gd name="T4" fmla="*/ 0 w 2704"/>
              <a:gd name="T5" fmla="*/ 2147483646 h 684"/>
              <a:gd name="T6" fmla="*/ 0 60000 65536"/>
              <a:gd name="T7" fmla="*/ 0 60000 65536"/>
              <a:gd name="T8" fmla="*/ 0 60000 65536"/>
              <a:gd name="T9" fmla="*/ 0 w 2704"/>
              <a:gd name="T10" fmla="*/ 0 h 684"/>
              <a:gd name="T11" fmla="*/ 2704 w 2704"/>
              <a:gd name="T12" fmla="*/ 684 h 6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04" h="684">
                <a:moveTo>
                  <a:pt x="2076" y="0"/>
                </a:moveTo>
                <a:cubicBezTo>
                  <a:pt x="2390" y="93"/>
                  <a:pt x="2704" y="186"/>
                  <a:pt x="2358" y="300"/>
                </a:cubicBezTo>
                <a:cubicBezTo>
                  <a:pt x="2012" y="414"/>
                  <a:pt x="1006" y="549"/>
                  <a:pt x="0" y="68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15B11E-E5BC-4018-A93E-8381B1E383B0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E4C720-E4FE-4FFD-A579-ED0100F8B9B0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graphicFrame>
        <p:nvGraphicFramePr>
          <p:cNvPr id="39940" name="Object 3"/>
          <p:cNvGraphicFramePr>
            <a:graphicFrameLocks noChangeAspect="1"/>
          </p:cNvGraphicFramePr>
          <p:nvPr/>
        </p:nvGraphicFramePr>
        <p:xfrm>
          <a:off x="2333625" y="3352800"/>
          <a:ext cx="4224338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" name="Equation" r:id="rId3" imgW="2247900" imgH="1092200" progId="Equation.3">
                  <p:embed/>
                </p:oleObj>
              </mc:Choice>
              <mc:Fallback>
                <p:oleObj name="Equation" r:id="rId3" imgW="2247900" imgH="1092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3352800"/>
                        <a:ext cx="4224338" cy="20478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2533650" y="5400675"/>
            <a:ext cx="752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width</a:t>
            </a:r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3981450" y="5767388"/>
            <a:ext cx="165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Average height</a:t>
            </a:r>
          </a:p>
        </p:txBody>
      </p:sp>
      <p:sp>
        <p:nvSpPr>
          <p:cNvPr id="39943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Composite Trapezoid Rule</a:t>
            </a:r>
          </a:p>
        </p:txBody>
      </p:sp>
      <p:sp>
        <p:nvSpPr>
          <p:cNvPr id="39944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923925" y="2117725"/>
            <a:ext cx="7772400" cy="4114800"/>
          </a:xfrm>
        </p:spPr>
        <p:txBody>
          <a:bodyPr/>
          <a:lstStyle/>
          <a:p>
            <a:r>
              <a:rPr lang="en-US" altLang="en-US" smtClean="0"/>
              <a:t>Think of this as the </a:t>
            </a:r>
            <a:r>
              <a:rPr lang="en-US" altLang="en-US" i="1" smtClean="0"/>
              <a:t>width</a:t>
            </a:r>
            <a:r>
              <a:rPr lang="en-US" altLang="en-US" smtClean="0"/>
              <a:t> times the average </a:t>
            </a:r>
            <a:r>
              <a:rPr lang="en-US" altLang="en-US" i="1" smtClean="0"/>
              <a:t>height.</a:t>
            </a:r>
            <a:endParaRPr lang="en-US" altLang="en-US" smtClean="0"/>
          </a:p>
        </p:txBody>
      </p:sp>
      <p:sp>
        <p:nvSpPr>
          <p:cNvPr id="39945" name="AutoShape 22"/>
          <p:cNvSpPr>
            <a:spLocks/>
          </p:cNvSpPr>
          <p:nvPr/>
        </p:nvSpPr>
        <p:spPr bwMode="auto">
          <a:xfrm rot="-5400000">
            <a:off x="4533900" y="4662488"/>
            <a:ext cx="395288" cy="1814512"/>
          </a:xfrm>
          <a:prstGeom prst="leftBrace">
            <a:avLst>
              <a:gd name="adj1" fmla="val 3825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39946" name="AutoShape 23"/>
          <p:cNvSpPr>
            <a:spLocks/>
          </p:cNvSpPr>
          <p:nvPr/>
        </p:nvSpPr>
        <p:spPr bwMode="auto">
          <a:xfrm rot="-5400000">
            <a:off x="2824163" y="4938712"/>
            <a:ext cx="171450" cy="752475"/>
          </a:xfrm>
          <a:prstGeom prst="leftBrace">
            <a:avLst>
              <a:gd name="adj1" fmla="val 3657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A768A5C-12F9-43EC-B58D-69D15411A15E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F6B2ECA-29A0-4B40-9668-68592C81B69C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Outline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975" y="2009775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Definite Integrals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Lower and Upper Sums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Reimann Integration or Reimann Sums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Uniformly-spaced samples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Trapezoid Rules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Romberg Integration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Simpson’s Rules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Adaptive Simpson’s Scheme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Non-uniformly spaced samples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Gaussian Quadrature Formulas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912FEA-46FD-437D-AC52-4D74E61C7982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DB963B9-7513-4785-9CF1-4EBDE4B2AC4A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40964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979488" y="2070100"/>
            <a:ext cx="7772400" cy="3829050"/>
          </a:xfrm>
        </p:spPr>
        <p:txBody>
          <a:bodyPr/>
          <a:lstStyle/>
          <a:p>
            <a:r>
              <a:rPr lang="en-US" altLang="en-US" smtClean="0"/>
              <a:t>The error can be estimated as:</a:t>
            </a:r>
          </a:p>
          <a:p>
            <a:endParaRPr lang="en-US" altLang="en-US" smtClean="0"/>
          </a:p>
          <a:p>
            <a:endParaRPr lang="en-US" altLang="en-US" sz="2800" smtClean="0"/>
          </a:p>
          <a:p>
            <a:r>
              <a:rPr lang="en-US" altLang="en-US" smtClean="0"/>
              <a:t>Where,      is the average second derivative.</a:t>
            </a:r>
          </a:p>
          <a:p>
            <a:r>
              <a:rPr lang="en-US" altLang="en-US" smtClean="0"/>
              <a:t>If </a:t>
            </a:r>
            <a:r>
              <a:rPr lang="en-US" altLang="en-US" i="1" smtClean="0"/>
              <a:t>n</a:t>
            </a:r>
            <a:r>
              <a:rPr lang="en-US" altLang="en-US" smtClean="0"/>
              <a:t> is doubled, </a:t>
            </a:r>
            <a:r>
              <a:rPr lang="en-US" altLang="en-US" i="1" smtClean="0"/>
              <a:t>h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 </a:t>
            </a:r>
            <a:r>
              <a:rPr lang="en-US" altLang="en-US" i="1" smtClean="0">
                <a:sym typeface="Symbol" panose="05050102010706020507" pitchFamily="18" charset="2"/>
              </a:rPr>
              <a:t>h</a:t>
            </a:r>
            <a:r>
              <a:rPr lang="en-US" altLang="en-US" smtClean="0">
                <a:sym typeface="Symbol" panose="05050102010706020507" pitchFamily="18" charset="2"/>
              </a:rPr>
              <a:t>/2 and </a:t>
            </a:r>
            <a:r>
              <a:rPr lang="en-US" altLang="en-US" i="1" smtClean="0">
                <a:sym typeface="Symbol" panose="05050102010706020507" pitchFamily="18" charset="2"/>
              </a:rPr>
              <a:t>E</a:t>
            </a:r>
            <a:r>
              <a:rPr lang="en-US" altLang="en-US" i="1" baseline="-25000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 </a:t>
            </a:r>
            <a:r>
              <a:rPr lang="en-US" altLang="en-US" i="1" smtClean="0">
                <a:sym typeface="Symbol" panose="05050102010706020507" pitchFamily="18" charset="2"/>
              </a:rPr>
              <a:t>E</a:t>
            </a:r>
            <a:r>
              <a:rPr lang="en-US" altLang="en-US" i="1" baseline="-25000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/4 </a:t>
            </a:r>
          </a:p>
          <a:p>
            <a:r>
              <a:rPr lang="en-US" altLang="en-US" smtClean="0">
                <a:sym typeface="Symbol" panose="05050102010706020507" pitchFamily="18" charset="2"/>
              </a:rPr>
              <a:t>Note, that the error is dependent upon the </a:t>
            </a:r>
            <a:r>
              <a:rPr lang="en-US" altLang="en-US" i="1" smtClean="0">
                <a:sym typeface="Symbol" panose="05050102010706020507" pitchFamily="18" charset="2"/>
              </a:rPr>
              <a:t>width</a:t>
            </a:r>
            <a:r>
              <a:rPr lang="en-US" altLang="en-US" smtClean="0">
                <a:sym typeface="Symbol" panose="05050102010706020507" pitchFamily="18" charset="2"/>
              </a:rPr>
              <a:t> of the area being integrated</a:t>
            </a:r>
            <a:endParaRPr lang="en-US" altLang="en-US" smtClean="0"/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1619250" y="2781300"/>
          <a:ext cx="359092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2" name="Equation" r:id="rId3" imgW="1905000" imgH="431800" progId="Equation.3">
                  <p:embed/>
                </p:oleObj>
              </mc:Choice>
              <mc:Fallback>
                <p:oleObj name="Equation" r:id="rId3" imgW="19050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781300"/>
                        <a:ext cx="3590925" cy="8112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7"/>
          <p:cNvGraphicFramePr>
            <a:graphicFrameLocks noChangeAspect="1"/>
          </p:cNvGraphicFramePr>
          <p:nvPr/>
        </p:nvGraphicFramePr>
        <p:xfrm>
          <a:off x="2663825" y="3787775"/>
          <a:ext cx="4699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3" name="Equation" r:id="rId5" imgW="203112" imgH="228501" progId="Equation.3">
                  <p:embed/>
                </p:oleObj>
              </mc:Choice>
              <mc:Fallback>
                <p:oleObj name="Equation" r:id="rId5" imgW="203112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3787775"/>
                        <a:ext cx="469900" cy="5318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11"/>
          <p:cNvGraphicFramePr>
            <a:graphicFrameLocks noChangeAspect="1"/>
          </p:cNvGraphicFramePr>
          <p:nvPr/>
        </p:nvGraphicFramePr>
        <p:xfrm>
          <a:off x="5337175" y="2887663"/>
          <a:ext cx="10668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4" name="Equation" r:id="rId7" imgW="406224" imgH="228501" progId="Equation.3">
                  <p:embed/>
                </p:oleObj>
              </mc:Choice>
              <mc:Fallback>
                <p:oleObj name="Equation" r:id="rId7" imgW="406224" imgH="22850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175" y="2887663"/>
                        <a:ext cx="1066800" cy="6000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FCC7CAE-0FB5-4384-84E3-4AF15455C77F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3F0F4DF-769E-4DD1-8A69-5B9ACC4BD5DA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graphicFrame>
        <p:nvGraphicFramePr>
          <p:cNvPr id="41988" name="Object 3"/>
          <p:cNvGraphicFramePr>
            <a:graphicFrameLocks noChangeAspect="1"/>
          </p:cNvGraphicFramePr>
          <p:nvPr/>
        </p:nvGraphicFramePr>
        <p:xfrm>
          <a:off x="2171700" y="2628900"/>
          <a:ext cx="6078538" cy="403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" name="Worksheet" r:id="rId3" imgW="6077407" imgH="3715207" progId="Excel.Sheet.8">
                  <p:embed/>
                </p:oleObj>
              </mc:Choice>
              <mc:Fallback>
                <p:oleObj name="Worksheet" r:id="rId3" imgW="6077407" imgH="3715207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2628900"/>
                        <a:ext cx="6078538" cy="403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4199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28650" y="2000250"/>
            <a:ext cx="7772400" cy="4114800"/>
          </a:xfrm>
        </p:spPr>
        <p:txBody>
          <a:bodyPr/>
          <a:lstStyle/>
          <a:p>
            <a:r>
              <a:rPr lang="en-US" altLang="en-US" smtClean="0"/>
              <a:t>Integrate:</a:t>
            </a:r>
          </a:p>
          <a:p>
            <a:r>
              <a:rPr lang="en-US" altLang="en-US" sz="2800" smtClean="0"/>
              <a:t>from </a:t>
            </a:r>
            <a:br>
              <a:rPr lang="en-US" altLang="en-US" sz="2800" smtClean="0"/>
            </a:br>
            <a:r>
              <a:rPr lang="en-US" altLang="en-US" sz="2800" i="1" smtClean="0"/>
              <a:t>a</a:t>
            </a:r>
            <a:r>
              <a:rPr lang="en-US" altLang="en-US" sz="2800" smtClean="0"/>
              <a:t>=0.2 </a:t>
            </a:r>
            <a:br>
              <a:rPr lang="en-US" altLang="en-US" sz="2800" smtClean="0"/>
            </a:br>
            <a:r>
              <a:rPr lang="en-US" altLang="en-US" sz="2800" smtClean="0"/>
              <a:t>to </a:t>
            </a:r>
            <a:br>
              <a:rPr lang="en-US" altLang="en-US" sz="2800" smtClean="0"/>
            </a:br>
            <a:r>
              <a:rPr lang="en-US" altLang="en-US" sz="2800" i="1" smtClean="0"/>
              <a:t>b</a:t>
            </a:r>
            <a:r>
              <a:rPr lang="en-US" altLang="en-US" sz="2800" smtClean="0"/>
              <a:t>=0.8</a:t>
            </a:r>
            <a:endParaRPr lang="en-US" altLang="en-US" smtClean="0"/>
          </a:p>
        </p:txBody>
      </p:sp>
      <p:graphicFrame>
        <p:nvGraphicFramePr>
          <p:cNvPr id="41991" name="Object 4"/>
          <p:cNvGraphicFramePr>
            <a:graphicFrameLocks noChangeAspect="1"/>
          </p:cNvGraphicFramePr>
          <p:nvPr/>
        </p:nvGraphicFramePr>
        <p:xfrm>
          <a:off x="2743200" y="2146300"/>
          <a:ext cx="56578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" name="Equation" r:id="rId5" imgW="3060700" imgH="228600" progId="Equation.3">
                  <p:embed/>
                </p:oleObj>
              </mc:Choice>
              <mc:Fallback>
                <p:oleObj name="Equation" r:id="rId5" imgW="30607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146300"/>
                        <a:ext cx="5657850" cy="4238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11E6F48-2B75-4659-9C28-B625DDC5ECE7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9C33BED-7B0C-4DE6-B02E-02A04C20478A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graphicFrame>
        <p:nvGraphicFramePr>
          <p:cNvPr id="332800" name="Object 1024"/>
          <p:cNvGraphicFramePr>
            <a:graphicFrameLocks noChangeAspect="1"/>
          </p:cNvGraphicFramePr>
          <p:nvPr/>
        </p:nvGraphicFramePr>
        <p:xfrm>
          <a:off x="1831975" y="2781300"/>
          <a:ext cx="3294063" cy="212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Equation" r:id="rId3" imgW="1536700" imgH="990600" progId="Equation.3">
                  <p:embed/>
                </p:oleObj>
              </mc:Choice>
              <mc:Fallback>
                <p:oleObj name="Equation" r:id="rId3" imgW="1536700" imgH="9906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2781300"/>
                        <a:ext cx="3294063" cy="21224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43014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631825" y="2281238"/>
            <a:ext cx="7772400" cy="4114800"/>
          </a:xfrm>
        </p:spPr>
        <p:txBody>
          <a:bodyPr/>
          <a:lstStyle/>
          <a:p>
            <a:r>
              <a:rPr lang="en-US" altLang="en-US" smtClean="0"/>
              <a:t>A single application of the Trapezoid rule.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Error:</a:t>
            </a:r>
          </a:p>
        </p:txBody>
      </p:sp>
      <p:graphicFrame>
        <p:nvGraphicFramePr>
          <p:cNvPr id="332801" name="Object 1025"/>
          <p:cNvGraphicFramePr>
            <a:graphicFrameLocks noChangeAspect="1"/>
          </p:cNvGraphicFramePr>
          <p:nvPr/>
        </p:nvGraphicFramePr>
        <p:xfrm>
          <a:off x="2276475" y="5200650"/>
          <a:ext cx="269081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name="Equation" r:id="rId5" imgW="1409088" imgH="393529" progId="Equation.3">
                  <p:embed/>
                </p:oleObj>
              </mc:Choice>
              <mc:Fallback>
                <p:oleObj name="Equation" r:id="rId5" imgW="1409088" imgH="393529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5200650"/>
                        <a:ext cx="2690813" cy="7493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733DE5F-FFE7-441E-B23D-A0A6D1849010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3F5131-F55E-4E93-A7B4-911EED221692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800" y="2209800"/>
            <a:ext cx="7772400" cy="4114800"/>
          </a:xfrm>
        </p:spPr>
        <p:txBody>
          <a:bodyPr/>
          <a:lstStyle/>
          <a:p>
            <a:r>
              <a:rPr lang="en-US" altLang="en-US" smtClean="0"/>
              <a:t>We don’t know </a:t>
            </a:r>
            <a:r>
              <a:rPr lang="en-US" altLang="en-US" i="1" smtClean="0">
                <a:sym typeface="Symbol" panose="05050102010706020507" pitchFamily="18" charset="2"/>
              </a:rPr>
              <a:t></a:t>
            </a:r>
            <a:r>
              <a:rPr lang="en-US" altLang="en-US" smtClean="0"/>
              <a:t> so approximate with average </a:t>
            </a:r>
            <a:r>
              <a:rPr lang="en-US" altLang="en-US" i="1" smtClean="0"/>
              <a:t>f</a:t>
            </a:r>
            <a:r>
              <a:rPr lang="en-US" altLang="en-US" i="1" smtClean="0">
                <a:sym typeface="Symbol" panose="05050102010706020507" pitchFamily="18" charset="2"/>
              </a:rPr>
              <a:t></a:t>
            </a:r>
            <a:endParaRPr lang="en-US" altLang="en-US" smtClean="0">
              <a:sym typeface="Symbol" panose="05050102010706020507" pitchFamily="18" charset="2"/>
            </a:endParaRPr>
          </a:p>
          <a:p>
            <a:endParaRPr lang="en-US" altLang="en-US" sz="3600" smtClean="0"/>
          </a:p>
        </p:txBody>
      </p:sp>
      <p:graphicFrame>
        <p:nvGraphicFramePr>
          <p:cNvPr id="44038" name="Object 5"/>
          <p:cNvGraphicFramePr>
            <a:graphicFrameLocks noChangeAspect="1"/>
          </p:cNvGraphicFramePr>
          <p:nvPr/>
        </p:nvGraphicFramePr>
        <p:xfrm>
          <a:off x="1752600" y="3933825"/>
          <a:ext cx="480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" name="Equation" r:id="rId3" imgW="2540000" imgH="228600" progId="Equation.3">
                  <p:embed/>
                </p:oleObj>
              </mc:Choice>
              <mc:Fallback>
                <p:oleObj name="Equation" r:id="rId3" imgW="2540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933825"/>
                        <a:ext cx="4800600" cy="431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6"/>
          <p:cNvGraphicFramePr>
            <a:graphicFrameLocks noChangeAspect="1"/>
          </p:cNvGraphicFramePr>
          <p:nvPr/>
        </p:nvGraphicFramePr>
        <p:xfrm>
          <a:off x="1752600" y="3333750"/>
          <a:ext cx="54006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Equation" r:id="rId5" imgW="2857500" imgH="228600" progId="Equation.3">
                  <p:embed/>
                </p:oleObj>
              </mc:Choice>
              <mc:Fallback>
                <p:oleObj name="Equation" r:id="rId5" imgW="28575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333750"/>
                        <a:ext cx="5400675" cy="431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7"/>
          <p:cNvGraphicFramePr>
            <a:graphicFrameLocks noChangeAspect="1"/>
          </p:cNvGraphicFramePr>
          <p:nvPr/>
        </p:nvGraphicFramePr>
        <p:xfrm>
          <a:off x="1752600" y="4495800"/>
          <a:ext cx="4448175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6" name="Equation" r:id="rId7" imgW="2171700" imgH="914400" progId="Equation.3">
                  <p:embed/>
                </p:oleObj>
              </mc:Choice>
              <mc:Fallback>
                <p:oleObj name="Equation" r:id="rId7" imgW="217170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495800"/>
                        <a:ext cx="4448175" cy="18748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D8CFA6E-1F40-4F06-97FD-F14DFF2D09AC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17C396-E031-457B-A584-4B4C9B46176E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graphicFrame>
        <p:nvGraphicFramePr>
          <p:cNvPr id="45060" name="Object 1024"/>
          <p:cNvGraphicFramePr>
            <a:graphicFrameLocks noChangeAspect="1"/>
          </p:cNvGraphicFramePr>
          <p:nvPr/>
        </p:nvGraphicFramePr>
        <p:xfrm>
          <a:off x="1490663" y="2727325"/>
          <a:ext cx="4625975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4" name="Equation" r:id="rId3" imgW="2286000" imgH="863600" progId="Equation.DSMT4">
                  <p:embed/>
                </p:oleObj>
              </mc:Choice>
              <mc:Fallback>
                <p:oleObj name="Equation" r:id="rId3" imgW="2286000" imgH="8636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2727325"/>
                        <a:ext cx="4625975" cy="17430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45062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879475" y="2030413"/>
            <a:ext cx="7772400" cy="4114800"/>
          </a:xfrm>
        </p:spPr>
        <p:txBody>
          <a:bodyPr/>
          <a:lstStyle/>
          <a:p>
            <a:r>
              <a:rPr lang="en-US" altLang="en-US" smtClean="0"/>
              <a:t>The error can thus be estimated as: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6371B0A-F838-4695-91C1-BA2F36D3EBD2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00D2C9-9B10-4820-B19A-8D285E32D63F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graphicFrame>
        <p:nvGraphicFramePr>
          <p:cNvPr id="46084" name="Object 1026"/>
          <p:cNvGraphicFramePr>
            <a:graphicFrameLocks noChangeAspect="1"/>
          </p:cNvGraphicFramePr>
          <p:nvPr/>
        </p:nvGraphicFramePr>
        <p:xfrm>
          <a:off x="1524000" y="1676400"/>
          <a:ext cx="70104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Worksheet" r:id="rId3" imgW="6077407" imgH="3715207" progId="Excel.Sheet.8">
                  <p:embed/>
                </p:oleObj>
              </mc:Choice>
              <mc:Fallback>
                <p:oleObj name="Worksheet" r:id="rId3" imgW="6077407" imgH="3715207" progId="Excel.Sheet.8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7010400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Text Box 1027"/>
          <p:cNvSpPr txBox="1">
            <a:spLocks noChangeArrowheads="1"/>
          </p:cNvSpPr>
          <p:nvPr/>
        </p:nvSpPr>
        <p:spPr bwMode="auto">
          <a:xfrm>
            <a:off x="1066800" y="685800"/>
            <a:ext cx="6705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/>
              <a:t>True value of integral is 12.82.  Trapezoid rule is 11.26 - within approx error - </a:t>
            </a:r>
            <a:r>
              <a:rPr lang="en-US" altLang="en-US" sz="2800" i="1"/>
              <a:t>E</a:t>
            </a:r>
            <a:r>
              <a:rPr lang="en-US" altLang="en-US" sz="2800" i="1" baseline="-25000"/>
              <a:t>t</a:t>
            </a:r>
            <a:r>
              <a:rPr lang="en-US" altLang="en-US" sz="2800"/>
              <a:t> is 12%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3DCB7EA-7B69-4A01-9E8F-4D4BDA4F39E0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AEEBF6B-E3C3-46E0-B946-02480B879FDB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4710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76275" y="2057400"/>
            <a:ext cx="7772400" cy="4114800"/>
          </a:xfrm>
        </p:spPr>
        <p:txBody>
          <a:bodyPr/>
          <a:lstStyle/>
          <a:p>
            <a:r>
              <a:rPr lang="en-US" altLang="en-US" smtClean="0"/>
              <a:t>Use intervals (0.2,0.4),(0.4,0.6),(0.6,0.8):</a:t>
            </a:r>
          </a:p>
          <a:p>
            <a:pPr lvl="1"/>
            <a:r>
              <a:rPr lang="en-US" altLang="en-US" smtClean="0"/>
              <a:t>(</a:t>
            </a:r>
            <a:r>
              <a:rPr lang="en-US" altLang="en-US" i="1" smtClean="0"/>
              <a:t>n</a:t>
            </a:r>
            <a:r>
              <a:rPr lang="en-US" altLang="en-US" smtClean="0"/>
              <a:t> = 3, </a:t>
            </a:r>
            <a:r>
              <a:rPr lang="en-US" altLang="en-US" i="1" smtClean="0"/>
              <a:t>h</a:t>
            </a:r>
            <a:r>
              <a:rPr lang="en-US" altLang="en-US" smtClean="0"/>
              <a:t> = 0.2)</a:t>
            </a:r>
          </a:p>
          <a:p>
            <a:pPr lvl="1"/>
            <a:endParaRPr lang="en-US" altLang="en-US" smtClean="0"/>
          </a:p>
          <a:p>
            <a:endParaRPr lang="en-US" altLang="en-US" smtClean="0"/>
          </a:p>
        </p:txBody>
      </p:sp>
      <p:graphicFrame>
        <p:nvGraphicFramePr>
          <p:cNvPr id="47109" name="Object 3"/>
          <p:cNvGraphicFramePr>
            <a:graphicFrameLocks noChangeAspect="1"/>
          </p:cNvGraphicFramePr>
          <p:nvPr/>
        </p:nvGraphicFramePr>
        <p:xfrm>
          <a:off x="1371600" y="3179763"/>
          <a:ext cx="5151438" cy="277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3" name="Equation" r:id="rId3" imgW="3060700" imgH="1651000" progId="Equation.3">
                  <p:embed/>
                </p:oleObj>
              </mc:Choice>
              <mc:Fallback>
                <p:oleObj name="Equation" r:id="rId3" imgW="3060700" imgH="165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179763"/>
                        <a:ext cx="5151438" cy="27733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Rectangle 4"/>
          <p:cNvSpPr>
            <a:spLocks noChangeArrowheads="1"/>
          </p:cNvSpPr>
          <p:nvPr/>
        </p:nvSpPr>
        <p:spPr bwMode="auto">
          <a:xfrm>
            <a:off x="4597400" y="5918200"/>
            <a:ext cx="3254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/>
              <a:t>True value of integral is 12.82</a:t>
            </a:r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Three Intervals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169A94-D767-49A6-A658-46750924C83E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9CDA82E-053E-421A-B8C4-30CD6BBF6706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graphicFrame>
        <p:nvGraphicFramePr>
          <p:cNvPr id="48132" name="Object 1026"/>
          <p:cNvGraphicFramePr>
            <a:graphicFrameLocks noChangeAspect="1"/>
          </p:cNvGraphicFramePr>
          <p:nvPr/>
        </p:nvGraphicFramePr>
        <p:xfrm>
          <a:off x="1524000" y="1676400"/>
          <a:ext cx="70104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name="Worksheet" r:id="rId3" imgW="6115507" imgH="3705454" progId="Excel.Sheet.8">
                  <p:embed/>
                </p:oleObj>
              </mc:Choice>
              <mc:Fallback>
                <p:oleObj name="Worksheet" r:id="rId3" imgW="6115507" imgH="3705454" progId="Excel.Sheet.8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7010400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Text Box 1027"/>
          <p:cNvSpPr txBox="1">
            <a:spLocks noChangeArrowheads="1"/>
          </p:cNvSpPr>
          <p:nvPr/>
        </p:nvSpPr>
        <p:spPr bwMode="auto">
          <a:xfrm>
            <a:off x="1143000" y="838200"/>
            <a:ext cx="7086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i="1"/>
              <a:t>E</a:t>
            </a:r>
            <a:r>
              <a:rPr lang="en-US" altLang="en-US" i="1" baseline="-25000"/>
              <a:t>t</a:t>
            </a:r>
            <a:r>
              <a:rPr lang="en-US" altLang="en-US"/>
              <a:t> is now 2%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DF015A-8B5C-4A5F-9628-FD0DB363F166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5F876FB-9702-47FE-8533-4E8B28F9C327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graphicFrame>
        <p:nvGraphicFramePr>
          <p:cNvPr id="49156" name="Object 3"/>
          <p:cNvGraphicFramePr>
            <a:graphicFrameLocks noChangeAspect="1"/>
          </p:cNvGraphicFramePr>
          <p:nvPr/>
        </p:nvGraphicFramePr>
        <p:xfrm>
          <a:off x="390525" y="3457575"/>
          <a:ext cx="8383588" cy="184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1" name="Equation" r:id="rId3" imgW="4648200" imgH="1028700" progId="Equation.3">
                  <p:embed/>
                </p:oleObj>
              </mc:Choice>
              <mc:Fallback>
                <p:oleObj name="Equation" r:id="rId3" imgW="4648200" imgH="1028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3457575"/>
                        <a:ext cx="8383588" cy="18494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Six Intervals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Use intervals (0.2,0.3),(0.3,0,4), etc. </a:t>
            </a:r>
          </a:p>
          <a:p>
            <a:pPr lvl="1"/>
            <a:r>
              <a:rPr lang="en-US" altLang="en-US" smtClean="0"/>
              <a:t>(</a:t>
            </a:r>
            <a:r>
              <a:rPr lang="en-US" altLang="en-US" i="1" smtClean="0"/>
              <a:t>n</a:t>
            </a:r>
            <a:r>
              <a:rPr lang="en-US" altLang="en-US" smtClean="0"/>
              <a:t> = 6, </a:t>
            </a:r>
            <a:r>
              <a:rPr lang="en-US" altLang="en-US" i="1" smtClean="0"/>
              <a:t>h</a:t>
            </a:r>
            <a:r>
              <a:rPr lang="en-US" altLang="en-US" smtClean="0"/>
              <a:t> = 0.1)</a:t>
            </a: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4597400" y="5918200"/>
            <a:ext cx="3254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/>
              <a:t>True value of integral is 12.82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827F78-833B-483F-ABA1-BA1B306059EA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05E5F18-8E33-483F-8884-1467D05A4C13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graphicFrame>
        <p:nvGraphicFramePr>
          <p:cNvPr id="50180" name="Object 2"/>
          <p:cNvGraphicFramePr>
            <a:graphicFrameLocks noChangeAspect="1"/>
          </p:cNvGraphicFramePr>
          <p:nvPr/>
        </p:nvGraphicFramePr>
        <p:xfrm>
          <a:off x="1057275" y="1552575"/>
          <a:ext cx="70104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name="Worksheet" r:id="rId3" imgW="6077407" imgH="3743554" progId="Excel.Sheet.8">
                  <p:embed/>
                </p:oleObj>
              </mc:Choice>
              <mc:Fallback>
                <p:oleObj name="Worksheet" r:id="rId3" imgW="6077407" imgH="3743554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1552575"/>
                        <a:ext cx="7010400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Text Box 3"/>
          <p:cNvSpPr txBox="1">
            <a:spLocks noChangeArrowheads="1"/>
          </p:cNvSpPr>
          <p:nvPr/>
        </p:nvSpPr>
        <p:spPr bwMode="auto">
          <a:xfrm>
            <a:off x="1200150" y="914400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 i="1"/>
              <a:t>E</a:t>
            </a:r>
            <a:r>
              <a:rPr lang="en-US" altLang="en-US" sz="2800" i="1" baseline="-25000"/>
              <a:t>t</a:t>
            </a:r>
            <a:r>
              <a:rPr lang="en-US" altLang="en-US" sz="2800"/>
              <a:t> is now 0.5%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9B3A76C-3E4B-4F18-97A6-DE87BA2DE36F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7708D5-4EB7-4D50-A22F-102F22A6FD73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1268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939800" y="1943100"/>
            <a:ext cx="7772400" cy="41148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 smtClean="0"/>
              <a:t>What does an integral represent?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 smtClean="0"/>
              <a:t/>
            </a:r>
            <a:br>
              <a:rPr lang="en-US" altLang="en-US" sz="2800" smtClean="0"/>
            </a:br>
            <a:r>
              <a:rPr lang="en-US" altLang="en-US" sz="2800" smtClean="0"/>
              <a:t>Basic definition of an integral: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2800" smtClean="0"/>
          </a:p>
          <a:p>
            <a:endParaRPr lang="en-US" altLang="en-US" smtClean="0"/>
          </a:p>
        </p:txBody>
      </p:sp>
      <p:sp>
        <p:nvSpPr>
          <p:cNvPr id="11269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Motivation</a:t>
            </a:r>
          </a:p>
        </p:txBody>
      </p:sp>
      <p:graphicFrame>
        <p:nvGraphicFramePr>
          <p:cNvPr id="328704" name="Object 1024"/>
          <p:cNvGraphicFramePr>
            <a:graphicFrameLocks noChangeAspect="1"/>
          </p:cNvGraphicFramePr>
          <p:nvPr/>
        </p:nvGraphicFramePr>
        <p:xfrm>
          <a:off x="1524000" y="2514600"/>
          <a:ext cx="19050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quation" r:id="rId4" imgW="1040948" imgH="330057" progId="Equation.DSMT4">
                  <p:embed/>
                </p:oleObj>
              </mc:Choice>
              <mc:Fallback>
                <p:oleObj name="Equation" r:id="rId4" imgW="1040948" imgH="330057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14600"/>
                        <a:ext cx="19050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05" name="Object 1025"/>
          <p:cNvGraphicFramePr>
            <a:graphicFrameLocks noChangeAspect="1"/>
          </p:cNvGraphicFramePr>
          <p:nvPr/>
        </p:nvGraphicFramePr>
        <p:xfrm>
          <a:off x="4343400" y="2438400"/>
          <a:ext cx="3048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6" imgW="1524000" imgH="330200" progId="Equation.3">
                  <p:embed/>
                </p:oleObj>
              </mc:Choice>
              <mc:Fallback>
                <p:oleObj name="Equation" r:id="rId6" imgW="1524000" imgH="3302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438400"/>
                        <a:ext cx="3048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066800" y="2971800"/>
            <a:ext cx="7543800" cy="3352800"/>
            <a:chOff x="672" y="1872"/>
            <a:chExt cx="4752" cy="2112"/>
          </a:xfrm>
        </p:grpSpPr>
        <p:sp>
          <p:nvSpPr>
            <p:cNvPr id="11273" name="Text Box 6"/>
            <p:cNvSpPr txBox="1">
              <a:spLocks noChangeArrowheads="1"/>
            </p:cNvSpPr>
            <p:nvPr/>
          </p:nvSpPr>
          <p:spPr bwMode="auto">
            <a:xfrm>
              <a:off x="672" y="1872"/>
              <a:ext cx="33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endParaRPr lang="id-ID" altLang="en-US" sz="2800"/>
            </a:p>
          </p:txBody>
        </p:sp>
        <p:graphicFrame>
          <p:nvGraphicFramePr>
            <p:cNvPr id="11274" name="Object 1026"/>
            <p:cNvGraphicFramePr>
              <a:graphicFrameLocks noChangeAspect="1"/>
            </p:cNvGraphicFramePr>
            <p:nvPr/>
          </p:nvGraphicFramePr>
          <p:xfrm>
            <a:off x="960" y="2304"/>
            <a:ext cx="2322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2" name="Equation" r:id="rId8" imgW="1701800" imgH="431800" progId="Equation.3">
                    <p:embed/>
                  </p:oleObj>
                </mc:Choice>
                <mc:Fallback>
                  <p:oleObj name="Equation" r:id="rId8" imgW="1701800" imgH="431800" progId="Equation.3">
                    <p:embed/>
                    <p:pic>
                      <p:nvPicPr>
                        <p:cNvPr id="0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304"/>
                          <a:ext cx="2322" cy="58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5" name="Text Box 8"/>
            <p:cNvSpPr txBox="1">
              <a:spLocks noChangeArrowheads="1"/>
            </p:cNvSpPr>
            <p:nvPr/>
          </p:nvSpPr>
          <p:spPr bwMode="auto">
            <a:xfrm>
              <a:off x="960" y="3648"/>
              <a:ext cx="24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800">
                  <a:solidFill>
                    <a:schemeClr val="accent2"/>
                  </a:solidFill>
                </a:rPr>
                <a:t>sum of height </a:t>
              </a:r>
              <a:r>
                <a:rPr lang="en-US" altLang="en-US" sz="2800">
                  <a:solidFill>
                    <a:schemeClr val="accent2"/>
                  </a:solidFill>
                  <a:sym typeface="Symbol" panose="05050102010706020507" pitchFamily="18" charset="2"/>
                </a:rPr>
                <a:t> width</a:t>
              </a:r>
              <a:endParaRPr lang="en-US" altLang="en-US" sz="2800">
                <a:solidFill>
                  <a:schemeClr val="accent2"/>
                </a:solidFill>
              </a:endParaRPr>
            </a:p>
          </p:txBody>
        </p:sp>
        <p:grpSp>
          <p:nvGrpSpPr>
            <p:cNvPr id="11276" name="Group 28"/>
            <p:cNvGrpSpPr>
              <a:grpSpLocks/>
            </p:cNvGrpSpPr>
            <p:nvPr/>
          </p:nvGrpSpPr>
          <p:grpSpPr bwMode="auto">
            <a:xfrm>
              <a:off x="3648" y="1920"/>
              <a:ext cx="1776" cy="2064"/>
              <a:chOff x="3648" y="1920"/>
              <a:chExt cx="1776" cy="2064"/>
            </a:xfrm>
          </p:grpSpPr>
          <p:sp>
            <p:nvSpPr>
              <p:cNvPr id="11279" name="Rectangle 12"/>
              <p:cNvSpPr>
                <a:spLocks noChangeArrowheads="1"/>
              </p:cNvSpPr>
              <p:nvPr/>
            </p:nvSpPr>
            <p:spPr bwMode="auto">
              <a:xfrm>
                <a:off x="3648" y="2832"/>
                <a:ext cx="336" cy="86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id-ID" altLang="en-US" sz="2400"/>
              </a:p>
            </p:txBody>
          </p:sp>
          <p:sp>
            <p:nvSpPr>
              <p:cNvPr id="11280" name="Rectangle 13"/>
              <p:cNvSpPr>
                <a:spLocks noChangeArrowheads="1"/>
              </p:cNvSpPr>
              <p:nvPr/>
            </p:nvSpPr>
            <p:spPr bwMode="auto">
              <a:xfrm>
                <a:off x="3984" y="2640"/>
                <a:ext cx="336" cy="105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id-ID" altLang="en-US" sz="2400"/>
              </a:p>
            </p:txBody>
          </p:sp>
          <p:sp>
            <p:nvSpPr>
              <p:cNvPr id="11281" name="Rectangle 14"/>
              <p:cNvSpPr>
                <a:spLocks noChangeArrowheads="1"/>
              </p:cNvSpPr>
              <p:nvPr/>
            </p:nvSpPr>
            <p:spPr bwMode="auto">
              <a:xfrm>
                <a:off x="4320" y="2496"/>
                <a:ext cx="336" cy="12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id-ID" altLang="en-US" sz="2400"/>
              </a:p>
            </p:txBody>
          </p:sp>
          <p:sp>
            <p:nvSpPr>
              <p:cNvPr id="11282" name="Rectangle 15"/>
              <p:cNvSpPr>
                <a:spLocks noChangeArrowheads="1"/>
              </p:cNvSpPr>
              <p:nvPr/>
            </p:nvSpPr>
            <p:spPr bwMode="auto">
              <a:xfrm>
                <a:off x="4656" y="2400"/>
                <a:ext cx="336" cy="12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id-ID" altLang="en-US" sz="2400"/>
              </a:p>
            </p:txBody>
          </p:sp>
          <p:sp>
            <p:nvSpPr>
              <p:cNvPr id="11283" name="Rectangle 16"/>
              <p:cNvSpPr>
                <a:spLocks noChangeArrowheads="1"/>
              </p:cNvSpPr>
              <p:nvPr/>
            </p:nvSpPr>
            <p:spPr bwMode="auto">
              <a:xfrm>
                <a:off x="4992" y="2352"/>
                <a:ext cx="384" cy="13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id-ID" altLang="en-US" sz="2400"/>
              </a:p>
            </p:txBody>
          </p:sp>
          <p:sp>
            <p:nvSpPr>
              <p:cNvPr id="11284" name="Freeform 11"/>
              <p:cNvSpPr>
                <a:spLocks/>
              </p:cNvSpPr>
              <p:nvPr/>
            </p:nvSpPr>
            <p:spPr bwMode="auto">
              <a:xfrm>
                <a:off x="3648" y="2352"/>
                <a:ext cx="1728" cy="624"/>
              </a:xfrm>
              <a:custGeom>
                <a:avLst/>
                <a:gdLst>
                  <a:gd name="T0" fmla="*/ 0 w 1728"/>
                  <a:gd name="T1" fmla="*/ 624 h 624"/>
                  <a:gd name="T2" fmla="*/ 432 w 1728"/>
                  <a:gd name="T3" fmla="*/ 336 h 624"/>
                  <a:gd name="T4" fmla="*/ 1008 w 1728"/>
                  <a:gd name="T5" fmla="*/ 96 h 624"/>
                  <a:gd name="T6" fmla="*/ 1728 w 1728"/>
                  <a:gd name="T7" fmla="*/ 0 h 6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28"/>
                  <a:gd name="T13" fmla="*/ 0 h 624"/>
                  <a:gd name="T14" fmla="*/ 1728 w 1728"/>
                  <a:gd name="T15" fmla="*/ 624 h 6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28" h="624">
                    <a:moveTo>
                      <a:pt x="0" y="624"/>
                    </a:moveTo>
                    <a:cubicBezTo>
                      <a:pt x="132" y="524"/>
                      <a:pt x="264" y="424"/>
                      <a:pt x="432" y="336"/>
                    </a:cubicBezTo>
                    <a:cubicBezTo>
                      <a:pt x="600" y="248"/>
                      <a:pt x="792" y="152"/>
                      <a:pt x="1008" y="96"/>
                    </a:cubicBezTo>
                    <a:cubicBezTo>
                      <a:pt x="1224" y="40"/>
                      <a:pt x="1608" y="16"/>
                      <a:pt x="1728" y="0"/>
                    </a:cubicBezTo>
                  </a:path>
                </a:pathLst>
              </a:custGeom>
              <a:noFill/>
              <a:ln w="28575">
                <a:solidFill>
                  <a:srgbClr val="CC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5" name="Oval 17"/>
              <p:cNvSpPr>
                <a:spLocks noChangeArrowheads="1"/>
              </p:cNvSpPr>
              <p:nvPr/>
            </p:nvSpPr>
            <p:spPr bwMode="auto">
              <a:xfrm>
                <a:off x="3744" y="2784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id-ID" altLang="en-US" sz="2400"/>
              </a:p>
            </p:txBody>
          </p:sp>
          <p:sp>
            <p:nvSpPr>
              <p:cNvPr id="11286" name="Oval 18"/>
              <p:cNvSpPr>
                <a:spLocks noChangeArrowheads="1"/>
              </p:cNvSpPr>
              <p:nvPr/>
            </p:nvSpPr>
            <p:spPr bwMode="auto">
              <a:xfrm>
                <a:off x="4080" y="2592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id-ID" altLang="en-US" sz="2400"/>
              </a:p>
            </p:txBody>
          </p:sp>
          <p:sp>
            <p:nvSpPr>
              <p:cNvPr id="11287" name="Oval 19"/>
              <p:cNvSpPr>
                <a:spLocks noChangeArrowheads="1"/>
              </p:cNvSpPr>
              <p:nvPr/>
            </p:nvSpPr>
            <p:spPr bwMode="auto">
              <a:xfrm>
                <a:off x="4416" y="2448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id-ID" altLang="en-US" sz="2400"/>
              </a:p>
            </p:txBody>
          </p:sp>
          <p:sp>
            <p:nvSpPr>
              <p:cNvPr id="11288" name="Oval 20"/>
              <p:cNvSpPr>
                <a:spLocks noChangeArrowheads="1"/>
              </p:cNvSpPr>
              <p:nvPr/>
            </p:nvSpPr>
            <p:spPr bwMode="auto">
              <a:xfrm>
                <a:off x="4752" y="2352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id-ID" altLang="en-US" sz="2400"/>
              </a:p>
            </p:txBody>
          </p:sp>
          <p:sp>
            <p:nvSpPr>
              <p:cNvPr id="11289" name="Oval 21"/>
              <p:cNvSpPr>
                <a:spLocks noChangeArrowheads="1"/>
              </p:cNvSpPr>
              <p:nvPr/>
            </p:nvSpPr>
            <p:spPr bwMode="auto">
              <a:xfrm>
                <a:off x="5088" y="2304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id-ID" altLang="en-US" sz="2400"/>
              </a:p>
            </p:txBody>
          </p:sp>
          <p:sp>
            <p:nvSpPr>
              <p:cNvPr id="11290" name="Text Box 22"/>
              <p:cNvSpPr txBox="1">
                <a:spLocks noChangeArrowheads="1"/>
              </p:cNvSpPr>
              <p:nvPr/>
            </p:nvSpPr>
            <p:spPr bwMode="auto">
              <a:xfrm>
                <a:off x="4848" y="1920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800"/>
                  <a:t> </a:t>
                </a:r>
                <a:r>
                  <a:rPr lang="en-US" altLang="en-US" sz="2400" i="1">
                    <a:solidFill>
                      <a:srgbClr val="CC6600"/>
                    </a:solidFill>
                  </a:rPr>
                  <a:t>f</a:t>
                </a:r>
                <a:r>
                  <a:rPr lang="en-US" altLang="en-US" sz="2400">
                    <a:solidFill>
                      <a:srgbClr val="CC6600"/>
                    </a:solidFill>
                  </a:rPr>
                  <a:t>(</a:t>
                </a:r>
                <a:r>
                  <a:rPr lang="en-US" altLang="en-US" sz="2400" i="1">
                    <a:solidFill>
                      <a:srgbClr val="CC6600"/>
                    </a:solidFill>
                  </a:rPr>
                  <a:t>x</a:t>
                </a:r>
                <a:r>
                  <a:rPr lang="en-US" altLang="en-US" sz="2400">
                    <a:solidFill>
                      <a:srgbClr val="CC6600"/>
                    </a:solidFill>
                  </a:rPr>
                  <a:t>)</a:t>
                </a:r>
              </a:p>
            </p:txBody>
          </p:sp>
          <p:sp>
            <p:nvSpPr>
              <p:cNvPr id="11291" name="Text Box 23"/>
              <p:cNvSpPr txBox="1">
                <a:spLocks noChangeArrowheads="1"/>
              </p:cNvSpPr>
              <p:nvPr/>
            </p:nvSpPr>
            <p:spPr bwMode="auto">
              <a:xfrm>
                <a:off x="3984" y="3696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400">
                    <a:sym typeface="Symbol" panose="05050102010706020507" pitchFamily="18" charset="2"/>
                  </a:rPr>
                  <a:t></a:t>
                </a:r>
                <a:r>
                  <a:rPr lang="en-US" altLang="en-US" sz="2400" i="1">
                    <a:sym typeface="Symbol" panose="05050102010706020507" pitchFamily="18" charset="2"/>
                  </a:rPr>
                  <a:t>x</a:t>
                </a:r>
                <a:endParaRPr lang="en-US" altLang="en-US" sz="2400" i="1"/>
              </a:p>
            </p:txBody>
          </p:sp>
          <p:sp>
            <p:nvSpPr>
              <p:cNvPr id="11292" name="Line 24"/>
              <p:cNvSpPr>
                <a:spLocks noChangeShapeType="1"/>
              </p:cNvSpPr>
              <p:nvPr/>
            </p:nvSpPr>
            <p:spPr bwMode="auto">
              <a:xfrm>
                <a:off x="4320" y="379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3" name="Line 25"/>
              <p:cNvSpPr>
                <a:spLocks noChangeShapeType="1"/>
              </p:cNvSpPr>
              <p:nvPr/>
            </p:nvSpPr>
            <p:spPr bwMode="auto">
              <a:xfrm>
                <a:off x="3984" y="379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4" name="Line 26"/>
              <p:cNvSpPr>
                <a:spLocks noChangeShapeType="1"/>
              </p:cNvSpPr>
              <p:nvPr/>
            </p:nvSpPr>
            <p:spPr bwMode="auto">
              <a:xfrm>
                <a:off x="3792" y="388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5" name="Line 27"/>
              <p:cNvSpPr>
                <a:spLocks noChangeShapeType="1"/>
              </p:cNvSpPr>
              <p:nvPr/>
            </p:nvSpPr>
            <p:spPr bwMode="auto">
              <a:xfrm flipH="1">
                <a:off x="4320" y="388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11277" name="Object 1027"/>
            <p:cNvGraphicFramePr>
              <a:graphicFrameLocks noChangeAspect="1"/>
            </p:cNvGraphicFramePr>
            <p:nvPr/>
          </p:nvGraphicFramePr>
          <p:xfrm>
            <a:off x="1488" y="3024"/>
            <a:ext cx="864" cy="4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3" name="Equation" r:id="rId10" imgW="698197" imgH="393529" progId="Equation.3">
                    <p:embed/>
                  </p:oleObj>
                </mc:Choice>
                <mc:Fallback>
                  <p:oleObj name="Equation" r:id="rId10" imgW="698197" imgH="393529" progId="Equation.3">
                    <p:embed/>
                    <p:pic>
                      <p:nvPicPr>
                        <p:cNvPr id="0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024"/>
                          <a:ext cx="864" cy="4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8" name="Text Box 30"/>
            <p:cNvSpPr txBox="1">
              <a:spLocks noChangeArrowheads="1"/>
            </p:cNvSpPr>
            <p:nvPr/>
          </p:nvSpPr>
          <p:spPr bwMode="auto">
            <a:xfrm>
              <a:off x="710" y="2970"/>
              <a:ext cx="6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800"/>
                <a:t>where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C17AC5-04DB-445C-9617-EFC91AA16522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822AE14-F728-4CAD-8656-5B3518699601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5120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Multi-dimensional Integration</a:t>
            </a:r>
          </a:p>
        </p:txBody>
      </p:sp>
      <p:sp>
        <p:nvSpPr>
          <p:cNvPr id="5120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939925"/>
            <a:ext cx="7772400" cy="4114800"/>
          </a:xfrm>
        </p:spPr>
        <p:txBody>
          <a:bodyPr/>
          <a:lstStyle/>
          <a:p>
            <a:r>
              <a:rPr lang="en-US" altLang="en-US" smtClean="0"/>
              <a:t>Consider a two-dimensional case.</a:t>
            </a:r>
          </a:p>
        </p:txBody>
      </p:sp>
      <p:graphicFrame>
        <p:nvGraphicFramePr>
          <p:cNvPr id="51206" name="Object 1024"/>
          <p:cNvGraphicFramePr>
            <a:graphicFrameLocks noChangeAspect="1"/>
          </p:cNvGraphicFramePr>
          <p:nvPr/>
        </p:nvGraphicFramePr>
        <p:xfrm>
          <a:off x="1292225" y="2646363"/>
          <a:ext cx="4673600" cy="373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8" name="Equation" r:id="rId3" imgW="2349500" imgH="1879600" progId="Equation.DSMT4">
                  <p:embed/>
                </p:oleObj>
              </mc:Choice>
              <mc:Fallback>
                <p:oleObj name="Equation" r:id="rId3" imgW="2349500" imgH="18796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2646363"/>
                        <a:ext cx="4673600" cy="37385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38E6BA6-A3DC-422F-A4D3-4A3DB0EE921E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3B3E208-85CE-4C80-BB49-A7FBACBFE07C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5222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Multi-dimensional Integration</a:t>
            </a:r>
          </a:p>
        </p:txBody>
      </p:sp>
      <p:sp>
        <p:nvSpPr>
          <p:cNvPr id="5222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57213" y="1989138"/>
            <a:ext cx="7772400" cy="4114800"/>
          </a:xfrm>
        </p:spPr>
        <p:txBody>
          <a:bodyPr/>
          <a:lstStyle/>
          <a:p>
            <a:r>
              <a:rPr lang="en-US" altLang="en-US" smtClean="0"/>
              <a:t>For the Trapezoid Rule, this leads to weights in the following pattern:</a:t>
            </a:r>
          </a:p>
        </p:txBody>
      </p:sp>
      <p:graphicFrame>
        <p:nvGraphicFramePr>
          <p:cNvPr id="178258" name="Group 1106"/>
          <p:cNvGraphicFramePr>
            <a:graphicFrameLocks noGrp="1"/>
          </p:cNvGraphicFramePr>
          <p:nvPr/>
        </p:nvGraphicFramePr>
        <p:xfrm>
          <a:off x="1266825" y="3178175"/>
          <a:ext cx="2771775" cy="2346498"/>
        </p:xfrm>
        <a:graphic>
          <a:graphicData uri="http://schemas.openxmlformats.org/drawingml/2006/table">
            <a:tbl>
              <a:tblPr/>
              <a:tblGrid>
                <a:gridCol w="396875"/>
                <a:gridCol w="395288"/>
                <a:gridCol w="396875"/>
                <a:gridCol w="393700"/>
                <a:gridCol w="396875"/>
                <a:gridCol w="395287"/>
                <a:gridCol w="396875"/>
              </a:tblGrid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296" name="Object 1024"/>
          <p:cNvGraphicFramePr>
            <a:graphicFrameLocks noChangeAspect="1"/>
          </p:cNvGraphicFramePr>
          <p:nvPr/>
        </p:nvGraphicFramePr>
        <p:xfrm>
          <a:off x="4041775" y="3425825"/>
          <a:ext cx="4976813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4" name="Equation" r:id="rId3" imgW="2857500" imgH="965200" progId="Equation.DSMT4">
                  <p:embed/>
                </p:oleObj>
              </mc:Choice>
              <mc:Fallback>
                <p:oleObj name="Equation" r:id="rId3" imgW="2857500" imgH="9652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775" y="3425825"/>
                        <a:ext cx="4976813" cy="16811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906" name="Group 1754"/>
          <p:cNvGraphicFramePr>
            <a:graphicFrameLocks noGrp="1"/>
          </p:cNvGraphicFramePr>
          <p:nvPr/>
        </p:nvGraphicFramePr>
        <p:xfrm>
          <a:off x="695325" y="3178175"/>
          <a:ext cx="396875" cy="2346498"/>
        </p:xfrm>
        <a:graphic>
          <a:graphicData uri="http://schemas.openxmlformats.org/drawingml/2006/table">
            <a:tbl>
              <a:tblPr/>
              <a:tblGrid>
                <a:gridCol w="396875"/>
              </a:tblGrid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9034" name="Group 1882"/>
          <p:cNvGraphicFramePr>
            <a:graphicFrameLocks noGrp="1"/>
          </p:cNvGraphicFramePr>
          <p:nvPr/>
        </p:nvGraphicFramePr>
        <p:xfrm>
          <a:off x="1257300" y="5635625"/>
          <a:ext cx="2771775" cy="335052"/>
        </p:xfrm>
        <a:graphic>
          <a:graphicData uri="http://schemas.openxmlformats.org/drawingml/2006/table">
            <a:tbl>
              <a:tblPr/>
              <a:tblGrid>
                <a:gridCol w="396875"/>
                <a:gridCol w="395288"/>
                <a:gridCol w="396875"/>
                <a:gridCol w="393700"/>
                <a:gridCol w="396875"/>
                <a:gridCol w="395287"/>
                <a:gridCol w="396875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06" marB="456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606" marB="456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606" marB="456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606" marB="456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606" marB="456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606" marB="456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06" marB="456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D317E85-5823-478C-A76C-2B871D0E4406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0C2AD14-7C84-4009-8CCE-D1F7B83AFD2E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5325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Multi-dimensional Integration</a:t>
            </a:r>
          </a:p>
        </p:txBody>
      </p:sp>
      <p:sp>
        <p:nvSpPr>
          <p:cNvPr id="5325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If we use the weights from the Trapezoid rule, the error is still </a:t>
            </a:r>
            <a:r>
              <a:rPr lang="en-US" altLang="en-US" i="1" smtClean="0"/>
              <a:t>O</a:t>
            </a:r>
            <a:r>
              <a:rPr lang="en-US" altLang="en-US" smtClean="0"/>
              <a:t>(</a:t>
            </a:r>
            <a:r>
              <a:rPr lang="en-US" altLang="en-US" i="1" smtClean="0"/>
              <a:t>h</a:t>
            </a:r>
            <a:r>
              <a:rPr lang="en-US" altLang="en-US" baseline="30000" smtClean="0"/>
              <a:t>2</a:t>
            </a:r>
            <a:r>
              <a:rPr lang="en-US" altLang="en-US" smtClean="0"/>
              <a:t>).</a:t>
            </a:r>
          </a:p>
          <a:p>
            <a:r>
              <a:rPr lang="en-US" altLang="en-US" smtClean="0"/>
              <a:t>However, there are now </a:t>
            </a:r>
            <a:r>
              <a:rPr lang="en-US" altLang="en-US" i="1" smtClean="0"/>
              <a:t>n</a:t>
            </a:r>
            <a:r>
              <a:rPr lang="en-US" altLang="en-US" baseline="30000" smtClean="0"/>
              <a:t>2</a:t>
            </a:r>
            <a:r>
              <a:rPr lang="en-US" altLang="en-US" smtClean="0"/>
              <a:t> function evaluations.</a:t>
            </a:r>
          </a:p>
          <a:p>
            <a:pPr lvl="1"/>
            <a:r>
              <a:rPr lang="en-US" altLang="en-US" smtClean="0"/>
              <a:t>Equally-spaced samples on a square region.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4CAEE35-204A-4F1D-9324-0A5E24A07E73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D62A0E1-8787-4719-BB6B-788D21A1E802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Multi-dimensional Integration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2022475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In general, given </a:t>
            </a:r>
            <a:r>
              <a:rPr lang="en-US" altLang="en-US" i="1" smtClean="0"/>
              <a:t>k</a:t>
            </a:r>
            <a:r>
              <a:rPr lang="en-US" altLang="en-US" smtClean="0"/>
              <a:t> dimensions, we have </a:t>
            </a:r>
            <a:br>
              <a:rPr lang="en-US" altLang="en-US" smtClean="0"/>
            </a:br>
            <a:r>
              <a:rPr lang="en-US" altLang="en-US" i="1" smtClean="0"/>
              <a:t>N= n</a:t>
            </a:r>
            <a:r>
              <a:rPr lang="en-US" altLang="en-US" i="1" baseline="30000" smtClean="0"/>
              <a:t>k</a:t>
            </a:r>
            <a:r>
              <a:rPr lang="en-US" altLang="en-US" i="1" smtClean="0"/>
              <a:t> </a:t>
            </a:r>
            <a:r>
              <a:rPr lang="en-US" altLang="en-US" smtClean="0"/>
              <a:t>function evaluations: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If the dimension is high, this leads to a significant amount of additional work in going from </a:t>
            </a:r>
            <a:r>
              <a:rPr lang="en-US" altLang="en-US" i="1" smtClean="0"/>
              <a:t>h</a:t>
            </a:r>
            <a:r>
              <a:rPr lang="en-US" altLang="en-US" i="1" smtClean="0">
                <a:sym typeface="Symbol" panose="05050102010706020507" pitchFamily="18" charset="2"/>
              </a:rPr>
              <a:t></a:t>
            </a:r>
            <a:r>
              <a:rPr lang="en-US" altLang="en-US" i="1" smtClean="0"/>
              <a:t>h</a:t>
            </a:r>
            <a:r>
              <a:rPr lang="en-US" altLang="en-US" smtClean="0"/>
              <a:t>/2.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Remember this for Monte-Carlo Integration</a:t>
            </a:r>
          </a:p>
        </p:txBody>
      </p:sp>
      <p:graphicFrame>
        <p:nvGraphicFramePr>
          <p:cNvPr id="54278" name="Object 4"/>
          <p:cNvGraphicFramePr>
            <a:graphicFrameLocks noChangeAspect="1"/>
          </p:cNvGraphicFramePr>
          <p:nvPr/>
        </p:nvGraphicFramePr>
        <p:xfrm>
          <a:off x="1244600" y="2982913"/>
          <a:ext cx="5775325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0" name="Equation" r:id="rId3" imgW="2540000" imgH="482600" progId="Equation.DSMT4">
                  <p:embed/>
                </p:oleObj>
              </mc:Choice>
              <mc:Fallback>
                <p:oleObj name="Equation" r:id="rId3" imgW="25400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2982913"/>
                        <a:ext cx="5775325" cy="10969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9C26F3E-38AE-4A1E-A373-D48008AA2619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7EE07A3-B97D-4D31-B897-AD424340FD5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Reducing the Error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To improve the estimate of the integral, we can either:</a:t>
            </a:r>
          </a:p>
          <a:p>
            <a:pPr lvl="1"/>
            <a:r>
              <a:rPr lang="en-US" altLang="en-US" smtClean="0"/>
              <a:t>Add more intervals</a:t>
            </a:r>
          </a:p>
          <a:p>
            <a:pPr lvl="1"/>
            <a:r>
              <a:rPr lang="en-US" altLang="en-US" smtClean="0"/>
              <a:t>Use a higher order polynomial</a:t>
            </a:r>
          </a:p>
          <a:p>
            <a:pPr lvl="1"/>
            <a:r>
              <a:rPr lang="en-US" altLang="en-US" smtClean="0"/>
              <a:t>Use Richardson Extrapolation to examine the limit as h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/>
              <a:t>0.</a:t>
            </a:r>
          </a:p>
          <a:p>
            <a:pPr lvl="2"/>
            <a:r>
              <a:rPr lang="en-US" altLang="en-US" smtClean="0"/>
              <a:t>Called Romberg Integration</a:t>
            </a:r>
          </a:p>
          <a:p>
            <a:endParaRPr lang="en-US" alt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BA90DB4-C8A4-4CA5-ACD6-D63092E9CA64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7B2A38D-0D03-4DF5-9514-26CDB6C9C5DF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Adding More Intervals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If we have an estimate for one value of </a:t>
            </a:r>
            <a:r>
              <a:rPr lang="en-US" altLang="en-US" i="1" smtClean="0"/>
              <a:t>h</a:t>
            </a:r>
            <a:r>
              <a:rPr lang="en-US" altLang="en-US" smtClean="0"/>
              <a:t>, do we need to recompute everything for a value of </a:t>
            </a:r>
            <a:r>
              <a:rPr lang="en-US" altLang="en-US" i="1" smtClean="0"/>
              <a:t>h</a:t>
            </a:r>
            <a:r>
              <a:rPr lang="en-US" altLang="en-US" smtClean="0"/>
              <a:t>/2? </a:t>
            </a:r>
          </a:p>
        </p:txBody>
      </p:sp>
      <p:graphicFrame>
        <p:nvGraphicFramePr>
          <p:cNvPr id="56326" name="Object 1024"/>
          <p:cNvGraphicFramePr>
            <a:graphicFrameLocks noChangeAspect="1"/>
          </p:cNvGraphicFramePr>
          <p:nvPr/>
        </p:nvGraphicFramePr>
        <p:xfrm>
          <a:off x="1169988" y="3676650"/>
          <a:ext cx="5726112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8" name="Equation" r:id="rId3" imgW="2336800" imgH="457200" progId="Equation.DSMT4">
                  <p:embed/>
                </p:oleObj>
              </mc:Choice>
              <mc:Fallback>
                <p:oleObj name="Equation" r:id="rId3" imgW="2336800" imgH="4572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3676650"/>
                        <a:ext cx="5726112" cy="11207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D39D42A-499F-4DF4-B9D2-F5017085C312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A96247-257A-43FD-981F-54248C178D27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Adding More Intervals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This is called the </a:t>
            </a:r>
            <a:r>
              <a:rPr lang="en-US" altLang="en-US" b="1" smtClean="0"/>
              <a:t>Recursive Trapezoid Rule</a:t>
            </a:r>
            <a:r>
              <a:rPr lang="en-US" altLang="en-US" smtClean="0"/>
              <a:t> in the book.</a:t>
            </a:r>
          </a:p>
          <a:p>
            <a:r>
              <a:rPr lang="en-US" altLang="en-US" smtClean="0"/>
              <a:t>We have </a:t>
            </a:r>
            <a:r>
              <a:rPr lang="en-US" altLang="en-US" i="1" smtClean="0"/>
              <a:t>n</a:t>
            </a:r>
            <a:r>
              <a:rPr lang="en-US" altLang="en-US" i="1" smtClean="0">
                <a:sym typeface="Symbol" panose="05050102010706020507" pitchFamily="18" charset="2"/>
              </a:rPr>
              <a:t></a:t>
            </a:r>
            <a:r>
              <a:rPr lang="en-US" altLang="en-US" smtClean="0"/>
              <a:t> 2</a:t>
            </a:r>
            <a:r>
              <a:rPr lang="en-US" altLang="en-US" i="1" smtClean="0"/>
              <a:t>n</a:t>
            </a:r>
            <a:r>
              <a:rPr lang="en-US" altLang="en-US" smtClean="0"/>
              <a:t> and </a:t>
            </a:r>
            <a:r>
              <a:rPr lang="en-US" altLang="en-US" i="1" smtClean="0"/>
              <a:t>h</a:t>
            </a:r>
            <a:r>
              <a:rPr lang="en-US" altLang="en-US" i="1" smtClean="0">
                <a:sym typeface="Symbol" panose="05050102010706020507" pitchFamily="18" charset="2"/>
              </a:rPr>
              <a:t></a:t>
            </a:r>
            <a:r>
              <a:rPr lang="en-US" altLang="en-US" i="1" smtClean="0"/>
              <a:t>h</a:t>
            </a:r>
            <a:r>
              <a:rPr lang="en-US" altLang="en-US" smtClean="0"/>
              <a:t>/2.</a:t>
            </a:r>
          </a:p>
        </p:txBody>
      </p:sp>
      <p:graphicFrame>
        <p:nvGraphicFramePr>
          <p:cNvPr id="57350" name="Object 1024"/>
          <p:cNvGraphicFramePr>
            <a:graphicFrameLocks noChangeAspect="1"/>
          </p:cNvGraphicFramePr>
          <p:nvPr/>
        </p:nvGraphicFramePr>
        <p:xfrm>
          <a:off x="1017588" y="3727450"/>
          <a:ext cx="6921500" cy="273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2" name="Equation" r:id="rId3" imgW="3530600" imgH="1397000" progId="Equation.DSMT4">
                  <p:embed/>
                </p:oleObj>
              </mc:Choice>
              <mc:Fallback>
                <p:oleObj name="Equation" r:id="rId3" imgW="3530600" imgH="13970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3727450"/>
                        <a:ext cx="6921500" cy="27384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39E36F-5025-4592-8687-9035E92B6248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A0A56C8-E06B-42A0-8A27-5BD8EA018C3A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5837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944563" y="2066925"/>
            <a:ext cx="7772400" cy="4114800"/>
          </a:xfrm>
        </p:spPr>
        <p:txBody>
          <a:bodyPr/>
          <a:lstStyle/>
          <a:p>
            <a:r>
              <a:rPr lang="en-US" altLang="en-US" smtClean="0"/>
              <a:t>Given two numerical estimates obtained using different </a:t>
            </a:r>
            <a:r>
              <a:rPr lang="en-US" altLang="en-US" i="1" smtClean="0"/>
              <a:t>h</a:t>
            </a:r>
            <a:r>
              <a:rPr lang="en-US" altLang="en-US" smtClean="0"/>
              <a:t>’s, compute higher-order estimate</a:t>
            </a:r>
          </a:p>
          <a:p>
            <a:r>
              <a:rPr lang="en-US" altLang="en-US" sz="2800" smtClean="0"/>
              <a:t>Starting with a step size </a:t>
            </a:r>
            <a:r>
              <a:rPr lang="en-US" altLang="en-US" sz="2800" i="1" smtClean="0"/>
              <a:t>h</a:t>
            </a:r>
            <a:r>
              <a:rPr lang="en-US" altLang="en-US" sz="2800" i="1" baseline="-25000" smtClean="0"/>
              <a:t>1</a:t>
            </a:r>
            <a:r>
              <a:rPr lang="en-US" altLang="en-US" sz="2800" smtClean="0"/>
              <a:t>, the exact value is</a:t>
            </a:r>
          </a:p>
          <a:p>
            <a:endParaRPr lang="en-US" altLang="en-US" sz="2800" smtClean="0"/>
          </a:p>
          <a:p>
            <a:r>
              <a:rPr lang="en-US" altLang="en-US" sz="2800" smtClean="0"/>
              <a:t>Suppose we reduce step size to </a:t>
            </a:r>
            <a:r>
              <a:rPr lang="en-US" altLang="en-US" sz="2800" i="1" smtClean="0"/>
              <a:t>h</a:t>
            </a:r>
            <a:r>
              <a:rPr lang="en-US" altLang="en-US" sz="2800" i="1" baseline="-25000" smtClean="0"/>
              <a:t>2</a:t>
            </a:r>
            <a:endParaRPr lang="en-US" altLang="en-US" smtClean="0"/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1885950" y="4124325"/>
          <a:ext cx="28956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8" name="Equation" r:id="rId3" imgW="1155700" imgH="241300" progId="Equation.DSMT4">
                  <p:embed/>
                </p:oleObj>
              </mc:Choice>
              <mc:Fallback>
                <p:oleObj name="Equation" r:id="rId3" imgW="11557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4124325"/>
                        <a:ext cx="2895600" cy="6000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7"/>
          <p:cNvGraphicFramePr>
            <a:graphicFrameLocks noChangeAspect="1"/>
          </p:cNvGraphicFramePr>
          <p:nvPr/>
        </p:nvGraphicFramePr>
        <p:xfrm>
          <a:off x="1838325" y="5200650"/>
          <a:ext cx="299243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9" name="Equation" r:id="rId5" imgW="1193800" imgH="241300" progId="Equation.3">
                  <p:embed/>
                </p:oleObj>
              </mc:Choice>
              <mc:Fallback>
                <p:oleObj name="Equation" r:id="rId5" imgW="11938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5200650"/>
                        <a:ext cx="2992438" cy="6000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Recall Richardson Extrapolation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80F5E34-4204-44A3-9678-2E9BFC1BE62D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821E7B6-3365-4430-8CEB-A8DCD2387B9D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30288" y="2005013"/>
            <a:ext cx="7772400" cy="4114800"/>
          </a:xfrm>
        </p:spPr>
        <p:txBody>
          <a:bodyPr/>
          <a:lstStyle/>
          <a:p>
            <a:r>
              <a:rPr lang="en-US" altLang="en-US" smtClean="0"/>
              <a:t>Multiplying the 2</a:t>
            </a:r>
            <a:r>
              <a:rPr lang="en-US" altLang="en-US" u="sng" baseline="30000" smtClean="0"/>
              <a:t>nd</a:t>
            </a:r>
            <a:r>
              <a:rPr lang="en-US" altLang="en-US" smtClean="0"/>
              <a:t> eqn by (</a:t>
            </a:r>
            <a:r>
              <a:rPr lang="en-US" altLang="en-US" i="1" smtClean="0"/>
              <a:t>h</a:t>
            </a:r>
            <a:r>
              <a:rPr lang="en-US" altLang="en-US" i="1" baseline="-25000" smtClean="0"/>
              <a:t>1</a:t>
            </a:r>
            <a:r>
              <a:rPr lang="en-US" altLang="en-US" smtClean="0"/>
              <a:t>/</a:t>
            </a:r>
            <a:r>
              <a:rPr lang="en-US" altLang="en-US" i="1" smtClean="0"/>
              <a:t>h</a:t>
            </a:r>
            <a:r>
              <a:rPr lang="en-US" altLang="en-US" i="1" baseline="-25000" smtClean="0"/>
              <a:t>2</a:t>
            </a:r>
            <a:r>
              <a:rPr lang="en-US" altLang="en-US" smtClean="0"/>
              <a:t>)</a:t>
            </a:r>
            <a:r>
              <a:rPr lang="en-US" altLang="en-US" i="1" baseline="40000" smtClean="0"/>
              <a:t>n</a:t>
            </a:r>
            <a:r>
              <a:rPr lang="en-US" altLang="en-US" smtClean="0"/>
              <a:t> and subtracting from the 1</a:t>
            </a:r>
            <a:r>
              <a:rPr lang="en-US" altLang="en-US" u="sng" baseline="30000" smtClean="0"/>
              <a:t>st</a:t>
            </a:r>
            <a:r>
              <a:rPr lang="en-US" altLang="en-US" smtClean="0"/>
              <a:t> eqn: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The new error term is generally </a:t>
            </a:r>
            <a:r>
              <a:rPr lang="en-US" altLang="en-US" i="1" smtClean="0"/>
              <a:t>O</a:t>
            </a:r>
            <a:r>
              <a:rPr lang="en-US" altLang="en-US" smtClean="0"/>
              <a:t>(</a:t>
            </a:r>
            <a:r>
              <a:rPr lang="en-US" altLang="en-US" i="1" smtClean="0"/>
              <a:t>h</a:t>
            </a:r>
            <a:r>
              <a:rPr lang="en-US" altLang="en-US" i="1" baseline="-25000" smtClean="0"/>
              <a:t>1</a:t>
            </a:r>
            <a:r>
              <a:rPr lang="en-US" altLang="en-US" i="1" baseline="40000" smtClean="0"/>
              <a:t>n+1</a:t>
            </a:r>
            <a:r>
              <a:rPr lang="en-US" altLang="en-US" smtClean="0"/>
              <a:t>) or </a:t>
            </a:r>
            <a:r>
              <a:rPr lang="en-US" altLang="en-US" i="1" smtClean="0"/>
              <a:t>O</a:t>
            </a:r>
            <a:r>
              <a:rPr lang="en-US" altLang="en-US" smtClean="0"/>
              <a:t>(</a:t>
            </a:r>
            <a:r>
              <a:rPr lang="en-US" altLang="en-US" i="1" smtClean="0"/>
              <a:t>h</a:t>
            </a:r>
            <a:r>
              <a:rPr lang="en-US" altLang="en-US" i="1" baseline="-25000" smtClean="0"/>
              <a:t>1</a:t>
            </a:r>
            <a:r>
              <a:rPr lang="en-US" altLang="en-US" i="1" baseline="40000" smtClean="0"/>
              <a:t>n+2</a:t>
            </a:r>
            <a:r>
              <a:rPr lang="en-US" altLang="en-US" smtClean="0"/>
              <a:t>).</a:t>
            </a:r>
            <a:endParaRPr lang="en-US" altLang="en-US" sz="3600" smtClean="0"/>
          </a:p>
        </p:txBody>
      </p:sp>
      <p:graphicFrame>
        <p:nvGraphicFramePr>
          <p:cNvPr id="77827" name="Object 3"/>
          <p:cNvGraphicFramePr>
            <a:graphicFrameLocks noChangeAspect="1"/>
          </p:cNvGraphicFramePr>
          <p:nvPr/>
        </p:nvGraphicFramePr>
        <p:xfrm>
          <a:off x="2114550" y="3105150"/>
          <a:ext cx="2971800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0" name="Equation" r:id="rId3" imgW="1498600" imgH="965200" progId="Equation.3">
                  <p:embed/>
                </p:oleObj>
              </mc:Choice>
              <mc:Fallback>
                <p:oleObj name="Equation" r:id="rId3" imgW="1498600" imgH="965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3105150"/>
                        <a:ext cx="2971800" cy="19145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Richardson Extrapolation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AFCF522-6B0D-409D-BF66-B393EB803DA1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7D3077E-68E2-40FC-90DB-22BE787CCF70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60420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1009650" y="2049463"/>
            <a:ext cx="7772400" cy="4114800"/>
          </a:xfrm>
        </p:spPr>
        <p:txBody>
          <a:bodyPr/>
          <a:lstStyle/>
          <a:p>
            <a:r>
              <a:rPr lang="en-US" altLang="en-US" smtClean="0"/>
              <a:t>The true integral value can be written</a:t>
            </a:r>
          </a:p>
          <a:p>
            <a:endParaRPr lang="en-US" altLang="en-US" smtClean="0"/>
          </a:p>
          <a:p>
            <a:r>
              <a:rPr lang="en-US" altLang="en-US" smtClean="0"/>
              <a:t>This is true for any iteration</a:t>
            </a:r>
            <a:endParaRPr lang="en-US" altLang="en-US" sz="3600" smtClean="0"/>
          </a:p>
        </p:txBody>
      </p:sp>
      <p:sp>
        <p:nvSpPr>
          <p:cNvPr id="60421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Richardson Extrapolation</a:t>
            </a:r>
          </a:p>
        </p:txBody>
      </p:sp>
      <p:graphicFrame>
        <p:nvGraphicFramePr>
          <p:cNvPr id="60422" name="Object 3"/>
          <p:cNvGraphicFramePr>
            <a:graphicFrameLocks noChangeAspect="1"/>
          </p:cNvGraphicFramePr>
          <p:nvPr/>
        </p:nvGraphicFramePr>
        <p:xfrm>
          <a:off x="1609725" y="2676525"/>
          <a:ext cx="242728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6" name="Equation" r:id="rId3" imgW="952087" imgH="215806" progId="Equation.3">
                  <p:embed/>
                </p:oleObj>
              </mc:Choice>
              <mc:Fallback>
                <p:oleObj name="Equation" r:id="rId3" imgW="952087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2676525"/>
                        <a:ext cx="2427288" cy="5461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5"/>
          <p:cNvGraphicFramePr>
            <a:graphicFrameLocks noChangeAspect="1"/>
          </p:cNvGraphicFramePr>
          <p:nvPr/>
        </p:nvGraphicFramePr>
        <p:xfrm>
          <a:off x="1543050" y="3952875"/>
          <a:ext cx="498316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7" name="Equation" r:id="rId5" imgW="1954951" imgH="215806" progId="Equation.3">
                  <p:embed/>
                </p:oleObj>
              </mc:Choice>
              <mc:Fallback>
                <p:oleObj name="Equation" r:id="rId5" imgW="1954951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3952875"/>
                        <a:ext cx="4983163" cy="5461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3CA0427-33BE-46CC-8D6C-945AEAFD41DE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94E2C5C-133A-4A15-9611-2DB1ACAAF891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331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979488" y="2109788"/>
            <a:ext cx="77724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</a:pPr>
            <a:r>
              <a:rPr lang="en-US" altLang="en-US" sz="2800" smtClean="0"/>
              <a:t>Evaluate the integral,                  without doing the calculation analytically.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</a:pPr>
            <a:r>
              <a:rPr lang="en-US" altLang="en-US" sz="2800" smtClean="0"/>
              <a:t>Necessary when either: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Tx/>
            </a:pPr>
            <a:r>
              <a:rPr lang="en-US" altLang="en-US" sz="2400" smtClean="0"/>
              <a:t>Integrand is too complicated to integrate analytically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Tx/>
            </a:pPr>
            <a:endParaRPr lang="en-US" altLang="en-US" sz="2400" smtClean="0"/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Tx/>
            </a:pPr>
            <a:endParaRPr lang="en-US" altLang="en-US" sz="2400" smtClean="0"/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Tx/>
            </a:pPr>
            <a:r>
              <a:rPr lang="en-US" altLang="en-US" sz="2400" smtClean="0"/>
              <a:t>Integrand is not precisely defined by an equation, i.e., we are given a set of data (</a:t>
            </a:r>
            <a:r>
              <a:rPr lang="en-US" altLang="en-US" sz="2400" i="1" smtClean="0"/>
              <a:t>x</a:t>
            </a:r>
            <a:r>
              <a:rPr lang="en-US" altLang="en-US" sz="2400" i="1" baseline="-25000" smtClean="0"/>
              <a:t>i</a:t>
            </a:r>
            <a:r>
              <a:rPr lang="en-US" altLang="en-US" sz="2400" i="1" smtClean="0"/>
              <a:t>, y</a:t>
            </a:r>
            <a:r>
              <a:rPr lang="en-US" altLang="en-US" sz="2400" i="1" baseline="-25000" smtClean="0"/>
              <a:t>i</a:t>
            </a:r>
            <a:r>
              <a:rPr lang="en-US" altLang="en-US" sz="2400" smtClean="0"/>
              <a:t>), </a:t>
            </a:r>
            <a:r>
              <a:rPr lang="en-US" altLang="en-US" sz="2400" i="1" smtClean="0"/>
              <a:t>i</a:t>
            </a:r>
            <a:r>
              <a:rPr lang="en-US" altLang="en-US" sz="2400" smtClean="0"/>
              <a:t> = 1, 2, 3, …,</a:t>
            </a:r>
            <a:r>
              <a:rPr lang="en-US" altLang="en-US" sz="2400" i="1" smtClean="0"/>
              <a:t>n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</p:txBody>
      </p:sp>
      <p:sp>
        <p:nvSpPr>
          <p:cNvPr id="1331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Motivation</a:t>
            </a:r>
          </a:p>
        </p:txBody>
      </p:sp>
      <p:graphicFrame>
        <p:nvGraphicFramePr>
          <p:cNvPr id="13318" name="Object 1024"/>
          <p:cNvGraphicFramePr>
            <a:graphicFrameLocks noChangeAspect="1"/>
          </p:cNvGraphicFramePr>
          <p:nvPr/>
        </p:nvGraphicFramePr>
        <p:xfrm>
          <a:off x="4572000" y="2109788"/>
          <a:ext cx="12954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4" imgW="850531" imgH="330057" progId="Equation.3">
                  <p:embed/>
                </p:oleObj>
              </mc:Choice>
              <mc:Fallback>
                <p:oleObj name="Equation" r:id="rId4" imgW="850531" imgH="330057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109788"/>
                        <a:ext cx="1295400" cy="5016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1025"/>
          <p:cNvGraphicFramePr>
            <a:graphicFrameLocks noChangeAspect="1"/>
          </p:cNvGraphicFramePr>
          <p:nvPr/>
        </p:nvGraphicFramePr>
        <p:xfrm>
          <a:off x="2016125" y="4408488"/>
          <a:ext cx="266700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6" imgW="1485900" imgH="457200" progId="Equation.3">
                  <p:embed/>
                </p:oleObj>
              </mc:Choice>
              <mc:Fallback>
                <p:oleObj name="Equation" r:id="rId6" imgW="1485900" imgH="4572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4408488"/>
                        <a:ext cx="2667000" cy="8207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BF1F1DE-7BA0-46FF-B4DB-68A9FA2FF21A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6144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6EC049A-1CE7-4E9D-BC0A-7F09B3AE1166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Richardson Extrapolation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700" y="1978025"/>
            <a:ext cx="7772400" cy="4114800"/>
          </a:xfrm>
        </p:spPr>
        <p:txBody>
          <a:bodyPr/>
          <a:lstStyle/>
          <a:p>
            <a:r>
              <a:rPr lang="en-US" altLang="en-US" smtClean="0"/>
              <a:t>For example:</a:t>
            </a:r>
            <a:r>
              <a:rPr lang="en-US" altLang="en-US" sz="3600" smtClean="0"/>
              <a:t> </a:t>
            </a:r>
            <a:r>
              <a:rPr lang="en-US" altLang="en-US" smtClean="0"/>
              <a:t>Using (</a:t>
            </a:r>
            <a:r>
              <a:rPr lang="en-US" altLang="en-US" i="1" smtClean="0"/>
              <a:t>n </a:t>
            </a:r>
            <a:r>
              <a:rPr lang="en-US" altLang="en-US" smtClean="0"/>
              <a:t>= 2) 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where</a:t>
            </a:r>
            <a:r>
              <a:rPr lang="en-US" altLang="en-US" i="1" smtClean="0"/>
              <a:t> c</a:t>
            </a:r>
            <a:r>
              <a:rPr lang="en-US" altLang="en-US" smtClean="0"/>
              <a:t> is a constant</a:t>
            </a:r>
          </a:p>
          <a:p>
            <a:r>
              <a:rPr lang="en-US" altLang="en-US" smtClean="0"/>
              <a:t>Therefore:</a:t>
            </a:r>
          </a:p>
          <a:p>
            <a:endParaRPr lang="en-US" altLang="en-US" sz="3600" smtClean="0"/>
          </a:p>
        </p:txBody>
      </p:sp>
      <p:graphicFrame>
        <p:nvGraphicFramePr>
          <p:cNvPr id="200708" name="Object 4"/>
          <p:cNvGraphicFramePr>
            <a:graphicFrameLocks noChangeAspect="1"/>
          </p:cNvGraphicFramePr>
          <p:nvPr/>
        </p:nvGraphicFramePr>
        <p:xfrm>
          <a:off x="1809750" y="5010150"/>
          <a:ext cx="17526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3" name="Equation" r:id="rId3" imgW="761669" imgH="469696" progId="Equation.3">
                  <p:embed/>
                </p:oleObj>
              </mc:Choice>
              <mc:Fallback>
                <p:oleObj name="Equation" r:id="rId3" imgW="761669" imgH="46969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5010150"/>
                        <a:ext cx="1752600" cy="10826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1743075" y="2809875"/>
          <a:ext cx="1752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4" name="Equation" r:id="rId5" imgW="672808" imgH="228501" progId="Equation.3">
                  <p:embed/>
                </p:oleObj>
              </mc:Choice>
              <mc:Fallback>
                <p:oleObj name="Equation" r:id="rId5" imgW="672808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2809875"/>
                        <a:ext cx="1752600" cy="5969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8" name="Text Box 9"/>
          <p:cNvSpPr txBox="1">
            <a:spLocks noChangeArrowheads="1"/>
          </p:cNvSpPr>
          <p:nvPr/>
        </p:nvSpPr>
        <p:spPr bwMode="auto">
          <a:xfrm>
            <a:off x="3867150" y="2857500"/>
            <a:ext cx="2286000" cy="5191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/>
              <a:t>[error = </a:t>
            </a:r>
            <a:r>
              <a:rPr lang="en-US" altLang="en-US" sz="2800" i="1"/>
              <a:t>O</a:t>
            </a:r>
            <a:r>
              <a:rPr lang="en-US" altLang="en-US" sz="2800"/>
              <a:t>(</a:t>
            </a:r>
            <a:r>
              <a:rPr lang="en-US" altLang="en-US" sz="2800" i="1"/>
              <a:t>h</a:t>
            </a:r>
            <a:r>
              <a:rPr lang="en-US" altLang="en-US" sz="2800" i="1" baseline="30000"/>
              <a:t>2</a:t>
            </a:r>
            <a:r>
              <a:rPr lang="en-US" altLang="en-US" sz="2800"/>
              <a:t>)]</a:t>
            </a:r>
          </a:p>
        </p:txBody>
      </p:sp>
      <p:sp>
        <p:nvSpPr>
          <p:cNvPr id="61449" name="Line 11"/>
          <p:cNvSpPr>
            <a:spLocks noChangeShapeType="1"/>
          </p:cNvSpPr>
          <p:nvPr/>
        </p:nvSpPr>
        <p:spPr bwMode="auto">
          <a:xfrm flipH="1" flipV="1">
            <a:off x="4038600" y="3419475"/>
            <a:ext cx="1752600" cy="8382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450" name="Text Box 12"/>
          <p:cNvSpPr txBox="1">
            <a:spLocks noChangeArrowheads="1"/>
          </p:cNvSpPr>
          <p:nvPr/>
        </p:nvSpPr>
        <p:spPr bwMode="auto">
          <a:xfrm>
            <a:off x="5867400" y="3800475"/>
            <a:ext cx="2667000" cy="841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i="1"/>
              <a:t>order of error in trapezoidal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9774E85-6714-446B-B7CC-6EC235434CDF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46ABE75-DA7F-40A9-88EF-02BBF8DDB03A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62468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020763" y="1993900"/>
            <a:ext cx="7772400" cy="4114800"/>
          </a:xfrm>
        </p:spPr>
        <p:txBody>
          <a:bodyPr/>
          <a:lstStyle/>
          <a:p>
            <a:r>
              <a:rPr lang="en-US" altLang="en-US" smtClean="0"/>
              <a:t>This leads to: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For integration, we have:</a:t>
            </a:r>
          </a:p>
        </p:txBody>
      </p:sp>
      <p:graphicFrame>
        <p:nvGraphicFramePr>
          <p:cNvPr id="62469" name="Object 3"/>
          <p:cNvGraphicFramePr>
            <a:graphicFrameLocks noChangeAspect="1"/>
          </p:cNvGraphicFramePr>
          <p:nvPr/>
        </p:nvGraphicFramePr>
        <p:xfrm>
          <a:off x="1714500" y="2676525"/>
          <a:ext cx="274955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4" name="Equation" r:id="rId3" imgW="1079500" imgH="469900" progId="Equation.3">
                  <p:embed/>
                </p:oleObj>
              </mc:Choice>
              <mc:Fallback>
                <p:oleObj name="Equation" r:id="rId3" imgW="1079500" imgH="469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676525"/>
                        <a:ext cx="2749550" cy="11969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5"/>
          <p:cNvGraphicFramePr>
            <a:graphicFrameLocks noChangeAspect="1"/>
          </p:cNvGraphicFramePr>
          <p:nvPr/>
        </p:nvGraphicFramePr>
        <p:xfrm>
          <a:off x="1581150" y="4476750"/>
          <a:ext cx="4983163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5" name="Equation" r:id="rId5" imgW="1955800" imgH="469900" progId="Equation.3">
                  <p:embed/>
                </p:oleObj>
              </mc:Choice>
              <mc:Fallback>
                <p:oleObj name="Equation" r:id="rId5" imgW="19558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4476750"/>
                        <a:ext cx="4983163" cy="11969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1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Richardson Extrapolation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A875D32-65A8-477E-BD27-7BFAF79EEECA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634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3CC347C-6103-4B80-8908-4F4A05E68752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Richardson Extrapolation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089150"/>
            <a:ext cx="7772400" cy="4114800"/>
          </a:xfrm>
        </p:spPr>
        <p:txBody>
          <a:bodyPr/>
          <a:lstStyle/>
          <a:p>
            <a:r>
              <a:rPr lang="en-US" altLang="en-US" smtClean="0"/>
              <a:t>Solving for </a:t>
            </a:r>
            <a:r>
              <a:rPr lang="en-US" altLang="en-US" i="1" smtClean="0"/>
              <a:t>E</a:t>
            </a:r>
            <a:r>
              <a:rPr lang="en-US" altLang="en-US" smtClean="0"/>
              <a:t>(</a:t>
            </a:r>
            <a:r>
              <a:rPr lang="en-US" altLang="en-US" i="1" smtClean="0"/>
              <a:t>h</a:t>
            </a:r>
            <a:r>
              <a:rPr lang="en-US" altLang="en-US" i="1" baseline="-25000" smtClean="0"/>
              <a:t>2</a:t>
            </a:r>
            <a:r>
              <a:rPr lang="en-US" altLang="en-US" smtClean="0"/>
              <a:t>):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And plugging back into the estimated integral.</a:t>
            </a:r>
          </a:p>
        </p:txBody>
      </p:sp>
      <p:graphicFrame>
        <p:nvGraphicFramePr>
          <p:cNvPr id="63494" name="Object 4"/>
          <p:cNvGraphicFramePr>
            <a:graphicFrameLocks noChangeAspect="1"/>
          </p:cNvGraphicFramePr>
          <p:nvPr/>
        </p:nvGraphicFramePr>
        <p:xfrm>
          <a:off x="1714500" y="2790825"/>
          <a:ext cx="3268663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8" name="Equation" r:id="rId3" imgW="1282700" imgH="647700" progId="Equation.3">
                  <p:embed/>
                </p:oleObj>
              </mc:Choice>
              <mc:Fallback>
                <p:oleObj name="Equation" r:id="rId3" imgW="1282700" imgH="647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790825"/>
                        <a:ext cx="3268663" cy="1651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5"/>
          <p:cNvGraphicFramePr>
            <a:graphicFrameLocks noChangeAspect="1"/>
          </p:cNvGraphicFramePr>
          <p:nvPr/>
        </p:nvGraphicFramePr>
        <p:xfrm>
          <a:off x="1665288" y="5505450"/>
          <a:ext cx="339566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9" name="Equation" r:id="rId5" imgW="1040948" imgH="215806" progId="Equation.3">
                  <p:embed/>
                </p:oleObj>
              </mc:Choice>
              <mc:Fallback>
                <p:oleObj name="Equation" r:id="rId5" imgW="1040948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5505450"/>
                        <a:ext cx="3395662" cy="698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8B75796-9CBC-4AEC-B63D-A879B8CF73E4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6451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48037A-7FDE-432D-AB10-763CF0D8E855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64516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1009650" y="2058988"/>
            <a:ext cx="7772400" cy="4114800"/>
          </a:xfrm>
        </p:spPr>
        <p:txBody>
          <a:bodyPr/>
          <a:lstStyle/>
          <a:p>
            <a:r>
              <a:rPr lang="en-US" altLang="en-US" smtClean="0"/>
              <a:t>Leads to: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Letting </a:t>
            </a:r>
            <a:r>
              <a:rPr lang="en-US" altLang="en-US" i="1" smtClean="0"/>
              <a:t>h</a:t>
            </a:r>
            <a:r>
              <a:rPr lang="en-US" altLang="en-US" i="1" baseline="-25000" smtClean="0"/>
              <a:t>2</a:t>
            </a:r>
            <a:r>
              <a:rPr lang="en-US" altLang="en-US" smtClean="0"/>
              <a:t> = </a:t>
            </a:r>
            <a:r>
              <a:rPr lang="en-US" altLang="en-US" i="1" smtClean="0"/>
              <a:t>h</a:t>
            </a:r>
            <a:r>
              <a:rPr lang="en-US" altLang="en-US" i="1" baseline="-25000" smtClean="0"/>
              <a:t>1</a:t>
            </a:r>
            <a:r>
              <a:rPr lang="en-US" altLang="en-US" smtClean="0"/>
              <a:t> /2</a:t>
            </a:r>
          </a:p>
        </p:txBody>
      </p:sp>
      <p:sp>
        <p:nvSpPr>
          <p:cNvPr id="6451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Richardson Extrapolation</a:t>
            </a:r>
          </a:p>
        </p:txBody>
      </p:sp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1485900" y="2705100"/>
          <a:ext cx="51816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3" name="Equation" r:id="rId3" imgW="2235200" imgH="431800" progId="Equation.3">
                  <p:embed/>
                </p:oleObj>
              </mc:Choice>
              <mc:Fallback>
                <p:oleObj name="Equation" r:id="rId3" imgW="22352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2705100"/>
                        <a:ext cx="5181600" cy="9985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7" name="Object 7"/>
          <p:cNvGraphicFramePr>
            <a:graphicFrameLocks noChangeAspect="1"/>
          </p:cNvGraphicFramePr>
          <p:nvPr/>
        </p:nvGraphicFramePr>
        <p:xfrm>
          <a:off x="1752600" y="4419600"/>
          <a:ext cx="4191000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4" name="Equation" r:id="rId5" imgW="1892300" imgH="812800" progId="Equation.3">
                  <p:embed/>
                </p:oleObj>
              </mc:Choice>
              <mc:Fallback>
                <p:oleObj name="Equation" r:id="rId5" imgW="1892300" imgH="812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419600"/>
                        <a:ext cx="4191000" cy="17954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6" name="Rectangle 16"/>
          <p:cNvSpPr>
            <a:spLocks noChangeArrowheads="1"/>
          </p:cNvSpPr>
          <p:nvPr/>
        </p:nvSpPr>
        <p:spPr bwMode="auto">
          <a:xfrm>
            <a:off x="1743075" y="5334000"/>
            <a:ext cx="2867025" cy="8763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30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B16FCC-F878-415A-AE79-1B53394F4BEB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6553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45A319-0BC1-452A-8B92-CC99825F2430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65540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839788" y="2070100"/>
            <a:ext cx="7772400" cy="4114800"/>
          </a:xfrm>
        </p:spPr>
        <p:txBody>
          <a:bodyPr/>
          <a:lstStyle/>
          <a:p>
            <a:r>
              <a:rPr lang="en-US" altLang="en-US" smtClean="0"/>
              <a:t>We combined two </a:t>
            </a:r>
            <a:r>
              <a:rPr lang="en-US" altLang="en-US" i="1" smtClean="0"/>
              <a:t>O</a:t>
            </a:r>
            <a:r>
              <a:rPr lang="en-US" altLang="en-US" smtClean="0"/>
              <a:t>(</a:t>
            </a:r>
            <a:r>
              <a:rPr lang="en-US" altLang="en-US" i="1" smtClean="0"/>
              <a:t>h</a:t>
            </a:r>
            <a:r>
              <a:rPr lang="en-US" altLang="en-US" i="1" baseline="30000" smtClean="0"/>
              <a:t>2</a:t>
            </a:r>
            <a:r>
              <a:rPr lang="en-US" altLang="en-US" smtClean="0"/>
              <a:t>) estimates to get an </a:t>
            </a:r>
            <a:r>
              <a:rPr lang="en-US" altLang="en-US" i="1" smtClean="0"/>
              <a:t>O</a:t>
            </a:r>
            <a:r>
              <a:rPr lang="en-US" altLang="en-US" smtClean="0"/>
              <a:t>(</a:t>
            </a:r>
            <a:r>
              <a:rPr lang="en-US" altLang="en-US" i="1" smtClean="0"/>
              <a:t>h</a:t>
            </a:r>
            <a:r>
              <a:rPr lang="en-US" altLang="en-US" i="1" baseline="30000" smtClean="0"/>
              <a:t>4</a:t>
            </a:r>
            <a:r>
              <a:rPr lang="en-US" altLang="en-US" smtClean="0"/>
              <a:t>) estimate.</a:t>
            </a:r>
          </a:p>
          <a:p>
            <a:r>
              <a:rPr lang="en-US" altLang="en-US" smtClean="0"/>
              <a:t>Can also combine two </a:t>
            </a:r>
            <a:r>
              <a:rPr lang="en-US" altLang="en-US" i="1" smtClean="0"/>
              <a:t>O</a:t>
            </a:r>
            <a:r>
              <a:rPr lang="en-US" altLang="en-US" smtClean="0"/>
              <a:t>(</a:t>
            </a:r>
            <a:r>
              <a:rPr lang="en-US" altLang="en-US" i="1" smtClean="0"/>
              <a:t>h</a:t>
            </a:r>
            <a:r>
              <a:rPr lang="en-US" altLang="en-US" i="1" baseline="30000" smtClean="0"/>
              <a:t>4</a:t>
            </a:r>
            <a:r>
              <a:rPr lang="en-US" altLang="en-US" smtClean="0"/>
              <a:t>) estimates to get an </a:t>
            </a:r>
            <a:r>
              <a:rPr lang="en-US" altLang="en-US" i="1" smtClean="0"/>
              <a:t>O</a:t>
            </a:r>
            <a:r>
              <a:rPr lang="en-US" altLang="en-US" smtClean="0"/>
              <a:t>(</a:t>
            </a:r>
            <a:r>
              <a:rPr lang="en-US" altLang="en-US" i="1" smtClean="0"/>
              <a:t>h</a:t>
            </a:r>
            <a:r>
              <a:rPr lang="en-US" altLang="en-US" i="1" baseline="30000" smtClean="0"/>
              <a:t>6</a:t>
            </a:r>
            <a:r>
              <a:rPr lang="en-US" altLang="en-US" smtClean="0"/>
              <a:t>) estimate.</a:t>
            </a:r>
          </a:p>
        </p:txBody>
      </p:sp>
      <p:graphicFrame>
        <p:nvGraphicFramePr>
          <p:cNvPr id="65541" name="Object 3"/>
          <p:cNvGraphicFramePr>
            <a:graphicFrameLocks noChangeAspect="1"/>
          </p:cNvGraphicFramePr>
          <p:nvPr/>
        </p:nvGraphicFramePr>
        <p:xfrm>
          <a:off x="1719263" y="4381500"/>
          <a:ext cx="309562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4" name="Equation" r:id="rId3" imgW="1371600" imgH="393700" progId="Equation.3">
                  <p:embed/>
                </p:oleObj>
              </mc:Choice>
              <mc:Fallback>
                <p:oleObj name="Equation" r:id="rId3" imgW="13716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4381500"/>
                        <a:ext cx="3095625" cy="8842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2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Romberg Integration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8C88C6F-4D78-4425-8C20-E4579244E3BC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6656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B3827A5-35B6-465F-BECA-B46AE811968E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6656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Romberg Integration</a:t>
            </a:r>
          </a:p>
        </p:txBody>
      </p:sp>
      <p:sp>
        <p:nvSpPr>
          <p:cNvPr id="6656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00125" y="1989138"/>
            <a:ext cx="7772400" cy="4114800"/>
          </a:xfrm>
        </p:spPr>
        <p:txBody>
          <a:bodyPr/>
          <a:lstStyle/>
          <a:p>
            <a:r>
              <a:rPr lang="en-US" altLang="en-US" smtClean="0"/>
              <a:t>Greater weight is placed on the more accurate estimate.</a:t>
            </a:r>
          </a:p>
          <a:p>
            <a:r>
              <a:rPr lang="en-US" altLang="en-US" smtClean="0"/>
              <a:t>Weighting coefficients sum to unity</a:t>
            </a:r>
          </a:p>
          <a:p>
            <a:pPr lvl="1"/>
            <a:r>
              <a:rPr lang="en-US" altLang="en-US" smtClean="0"/>
              <a:t>i.e, (16-1)/15=1</a:t>
            </a:r>
          </a:p>
          <a:p>
            <a:r>
              <a:rPr lang="en-US" altLang="en-US" smtClean="0"/>
              <a:t>Can continue, by combining two </a:t>
            </a:r>
            <a:r>
              <a:rPr lang="en-US" altLang="en-US" i="1" smtClean="0"/>
              <a:t>O</a:t>
            </a:r>
            <a:r>
              <a:rPr lang="en-US" altLang="en-US" smtClean="0"/>
              <a:t>(</a:t>
            </a:r>
            <a:r>
              <a:rPr lang="en-US" altLang="en-US" i="1" smtClean="0"/>
              <a:t>h</a:t>
            </a:r>
            <a:r>
              <a:rPr lang="en-US" altLang="en-US" i="1" baseline="30000" smtClean="0"/>
              <a:t>6</a:t>
            </a:r>
            <a:r>
              <a:rPr lang="en-US" altLang="en-US" smtClean="0"/>
              <a:t>) estimates to get an </a:t>
            </a:r>
            <a:r>
              <a:rPr lang="en-US" altLang="en-US" i="1" smtClean="0"/>
              <a:t>O</a:t>
            </a:r>
            <a:r>
              <a:rPr lang="en-US" altLang="en-US" smtClean="0"/>
              <a:t>(</a:t>
            </a:r>
            <a:r>
              <a:rPr lang="en-US" altLang="en-US" i="1" smtClean="0"/>
              <a:t>h</a:t>
            </a:r>
            <a:r>
              <a:rPr lang="en-US" altLang="en-US" i="1" baseline="30000" smtClean="0"/>
              <a:t>8</a:t>
            </a:r>
            <a:r>
              <a:rPr lang="en-US" altLang="en-US" smtClean="0"/>
              <a:t>) estimate.</a:t>
            </a:r>
          </a:p>
          <a:p>
            <a:endParaRPr lang="en-US" altLang="en-US" smtClean="0"/>
          </a:p>
        </p:txBody>
      </p:sp>
      <p:graphicFrame>
        <p:nvGraphicFramePr>
          <p:cNvPr id="66566" name="Object 1031"/>
          <p:cNvGraphicFramePr>
            <a:graphicFrameLocks noChangeAspect="1"/>
          </p:cNvGraphicFramePr>
          <p:nvPr/>
        </p:nvGraphicFramePr>
        <p:xfrm>
          <a:off x="2212975" y="5381625"/>
          <a:ext cx="3097213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8" name="Equation" r:id="rId3" imgW="1396394" imgH="393529" progId="Equation.3">
                  <p:embed/>
                </p:oleObj>
              </mc:Choice>
              <mc:Fallback>
                <p:oleObj name="Equation" r:id="rId3" imgW="1396394" imgH="393529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5381625"/>
                        <a:ext cx="3097213" cy="8683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658243A-E85C-4D26-B2BA-335EBF2AD814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6758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CAD6BBA-3B12-4EF1-8426-6D059CD786B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6758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8067675" cy="4114800"/>
          </a:xfrm>
        </p:spPr>
        <p:txBody>
          <a:bodyPr/>
          <a:lstStyle/>
          <a:p>
            <a:r>
              <a:rPr lang="en-US" altLang="en-US" smtClean="0"/>
              <a:t>General pattern is called </a:t>
            </a:r>
            <a:r>
              <a:rPr lang="en-US" altLang="en-US" smtClean="0">
                <a:solidFill>
                  <a:srgbClr val="FF0000"/>
                </a:solidFill>
              </a:rPr>
              <a:t>Romberg Integration</a:t>
            </a:r>
          </a:p>
          <a:p>
            <a:endParaRPr lang="en-US" altLang="en-US" i="1" smtClean="0"/>
          </a:p>
          <a:p>
            <a:endParaRPr lang="en-US" altLang="en-US" i="1" smtClean="0"/>
          </a:p>
          <a:p>
            <a:pPr lvl="1"/>
            <a:r>
              <a:rPr lang="en-US" altLang="en-US" i="1" smtClean="0"/>
              <a:t>j</a:t>
            </a:r>
            <a:r>
              <a:rPr lang="en-US" altLang="en-US" smtClean="0"/>
              <a:t> : level of subdivision, </a:t>
            </a:r>
            <a:r>
              <a:rPr lang="en-US" altLang="en-US" i="1" smtClean="0"/>
              <a:t>j</a:t>
            </a:r>
            <a:r>
              <a:rPr lang="en-US" altLang="en-US" smtClean="0"/>
              <a:t>+1 has more intervals.</a:t>
            </a:r>
          </a:p>
          <a:p>
            <a:pPr lvl="1"/>
            <a:r>
              <a:rPr lang="en-US" altLang="en-US" i="1" smtClean="0"/>
              <a:t>k</a:t>
            </a:r>
            <a:r>
              <a:rPr lang="en-US" altLang="en-US" smtClean="0"/>
              <a:t> : level of integration, </a:t>
            </a:r>
            <a:r>
              <a:rPr lang="en-US" altLang="en-US" i="1" smtClean="0"/>
              <a:t>k </a:t>
            </a:r>
            <a:r>
              <a:rPr lang="en-US" altLang="en-US" smtClean="0"/>
              <a:t>= 1 is original trapezoid estimate [</a:t>
            </a:r>
            <a:r>
              <a:rPr lang="en-US" altLang="en-US" i="1" smtClean="0"/>
              <a:t>O</a:t>
            </a:r>
            <a:r>
              <a:rPr lang="en-US" altLang="en-US" smtClean="0"/>
              <a:t>(</a:t>
            </a:r>
            <a:r>
              <a:rPr lang="en-US" altLang="en-US" i="1" smtClean="0"/>
              <a:t>h</a:t>
            </a:r>
            <a:r>
              <a:rPr lang="en-US" altLang="en-US" i="1" baseline="30000" smtClean="0"/>
              <a:t>2</a:t>
            </a:r>
            <a:r>
              <a:rPr lang="en-US" altLang="en-US" smtClean="0"/>
              <a:t>)], </a:t>
            </a:r>
            <a:r>
              <a:rPr lang="en-US" altLang="en-US" i="1" smtClean="0"/>
              <a:t>k </a:t>
            </a:r>
            <a:r>
              <a:rPr lang="en-US" altLang="en-US" smtClean="0"/>
              <a:t>= 2 is improved [</a:t>
            </a:r>
            <a:r>
              <a:rPr lang="en-US" altLang="en-US" i="1" smtClean="0"/>
              <a:t>O</a:t>
            </a:r>
            <a:r>
              <a:rPr lang="en-US" altLang="en-US" smtClean="0"/>
              <a:t>(</a:t>
            </a:r>
            <a:r>
              <a:rPr lang="en-US" altLang="en-US" i="1" smtClean="0"/>
              <a:t>h</a:t>
            </a:r>
            <a:r>
              <a:rPr lang="en-US" altLang="en-US" i="1" baseline="30000" smtClean="0"/>
              <a:t>4</a:t>
            </a:r>
            <a:r>
              <a:rPr lang="en-US" altLang="en-US" smtClean="0"/>
              <a:t>)], etc.</a:t>
            </a:r>
          </a:p>
        </p:txBody>
      </p:sp>
      <p:graphicFrame>
        <p:nvGraphicFramePr>
          <p:cNvPr id="67589" name="Object 3"/>
          <p:cNvGraphicFramePr>
            <a:graphicFrameLocks noChangeAspect="1"/>
          </p:cNvGraphicFramePr>
          <p:nvPr/>
        </p:nvGraphicFramePr>
        <p:xfrm>
          <a:off x="1071563" y="2663825"/>
          <a:ext cx="7350125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2" name="Equation" r:id="rId3" imgW="2882900" imgH="431800" progId="Equation.DSMT4">
                  <p:embed/>
                </p:oleObj>
              </mc:Choice>
              <mc:Fallback>
                <p:oleObj name="Equation" r:id="rId3" imgW="28829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2663825"/>
                        <a:ext cx="7350125" cy="10969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Romberg Integration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BE9F606-ABD5-4F23-9365-718FEFEC059C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36472A-04E2-4117-A469-620DB1812BAB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Romberg Integration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800" y="2209800"/>
            <a:ext cx="7772400" cy="4114800"/>
          </a:xfrm>
        </p:spPr>
        <p:txBody>
          <a:bodyPr/>
          <a:lstStyle/>
          <a:p>
            <a:r>
              <a:rPr lang="en-US" altLang="en-US" smtClean="0"/>
              <a:t>For example, </a:t>
            </a:r>
            <a:r>
              <a:rPr lang="en-US" altLang="en-US" i="1" smtClean="0"/>
              <a:t>j </a:t>
            </a:r>
            <a:r>
              <a:rPr lang="en-US" altLang="en-US" smtClean="0"/>
              <a:t>= 1, </a:t>
            </a:r>
            <a:r>
              <a:rPr lang="en-US" altLang="en-US" i="1" smtClean="0"/>
              <a:t>k </a:t>
            </a:r>
            <a:r>
              <a:rPr lang="en-US" altLang="en-US" smtClean="0"/>
              <a:t>= 1 leads to</a:t>
            </a:r>
          </a:p>
          <a:p>
            <a:endParaRPr lang="en-US" altLang="en-US" sz="3600" smtClean="0"/>
          </a:p>
        </p:txBody>
      </p:sp>
      <p:graphicFrame>
        <p:nvGraphicFramePr>
          <p:cNvPr id="68614" name="Object 6"/>
          <p:cNvGraphicFramePr>
            <a:graphicFrameLocks noChangeAspect="1"/>
          </p:cNvGraphicFramePr>
          <p:nvPr/>
        </p:nvGraphicFramePr>
        <p:xfrm>
          <a:off x="1460500" y="2819400"/>
          <a:ext cx="4522788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6" name="Equation" r:id="rId3" imgW="2197100" imgH="431800" progId="Equation.DSMT4">
                  <p:embed/>
                </p:oleObj>
              </mc:Choice>
              <mc:Fallback>
                <p:oleObj name="Equation" r:id="rId3" imgW="21971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2819400"/>
                        <a:ext cx="4522788" cy="8874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F8E56E6-E959-4411-B9A1-EE6152E1BBD1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6963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B0C31E-801B-4EE0-8E7C-CB84D392C7E0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69636" name="Rectangle 40"/>
          <p:cNvSpPr>
            <a:spLocks noGrp="1" noChangeArrowheads="1"/>
          </p:cNvSpPr>
          <p:nvPr>
            <p:ph type="body" idx="1"/>
          </p:nvPr>
        </p:nvSpPr>
        <p:spPr>
          <a:xfrm>
            <a:off x="1030288" y="2009775"/>
            <a:ext cx="7772400" cy="4114800"/>
          </a:xfrm>
        </p:spPr>
        <p:txBody>
          <a:bodyPr/>
          <a:lstStyle/>
          <a:p>
            <a:r>
              <a:rPr lang="en-US" altLang="en-US" smtClean="0"/>
              <a:t>Consider the function:</a:t>
            </a:r>
          </a:p>
          <a:p>
            <a:endParaRPr lang="en-US" altLang="en-US" smtClean="0"/>
          </a:p>
          <a:p>
            <a:r>
              <a:rPr lang="en-US" altLang="en-US" smtClean="0"/>
              <a:t>Integrate from </a:t>
            </a:r>
            <a:r>
              <a:rPr lang="en-US" altLang="en-US" i="1" smtClean="0"/>
              <a:t>a</a:t>
            </a:r>
            <a:r>
              <a:rPr lang="en-US" altLang="en-US" smtClean="0"/>
              <a:t> = 0 to </a:t>
            </a:r>
            <a:r>
              <a:rPr lang="en-US" altLang="en-US" i="1" smtClean="0"/>
              <a:t>b</a:t>
            </a:r>
            <a:r>
              <a:rPr lang="en-US" altLang="en-US" smtClean="0"/>
              <a:t> = 0.8</a:t>
            </a:r>
          </a:p>
          <a:p>
            <a:r>
              <a:rPr lang="en-US" altLang="en-US" smtClean="0"/>
              <a:t>Using the trapezoidal rule yields the following results:</a:t>
            </a:r>
          </a:p>
          <a:p>
            <a:endParaRPr lang="en-US" altLang="en-US" sz="3600" smtClean="0"/>
          </a:p>
        </p:txBody>
      </p:sp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1314450" y="2628900"/>
          <a:ext cx="64008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0" name="Equation" r:id="rId3" imgW="3086100" imgH="228600" progId="Equation.3">
                  <p:embed/>
                </p:oleObj>
              </mc:Choice>
              <mc:Fallback>
                <p:oleObj name="Equation" r:id="rId3" imgW="30861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2628900"/>
                        <a:ext cx="6400800" cy="4746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8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3829BC6-0101-40AF-9FC2-FC02FC2FF219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7065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17B0ED7-B4EF-4AB8-88BB-7ADB75D9E800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graphicFrame>
        <p:nvGraphicFramePr>
          <p:cNvPr id="70660" name="Object 14"/>
          <p:cNvGraphicFramePr>
            <a:graphicFrameLocks noChangeAspect="1"/>
          </p:cNvGraphicFramePr>
          <p:nvPr/>
        </p:nvGraphicFramePr>
        <p:xfrm>
          <a:off x="2171700" y="3276600"/>
          <a:ext cx="3965575" cy="174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1" name="Equation" r:id="rId3" imgW="1955800" imgH="863600" progId="Equation.DSMT4">
                  <p:embed/>
                </p:oleObj>
              </mc:Choice>
              <mc:Fallback>
                <p:oleObj name="Equation" r:id="rId3" imgW="1955800" imgH="863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3276600"/>
                        <a:ext cx="3965575" cy="17478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2438400"/>
            <a:ext cx="7772400" cy="4114800"/>
          </a:xfrm>
        </p:spPr>
        <p:txBody>
          <a:bodyPr/>
          <a:lstStyle/>
          <a:p>
            <a:r>
              <a:rPr lang="en-US" altLang="en-US" smtClean="0"/>
              <a:t>Trapezoid Rules:</a:t>
            </a:r>
          </a:p>
        </p:txBody>
      </p:sp>
      <p:sp>
        <p:nvSpPr>
          <p:cNvPr id="70663" name="Text Box 4"/>
          <p:cNvSpPr txBox="1">
            <a:spLocks noChangeArrowheads="1"/>
          </p:cNvSpPr>
          <p:nvPr/>
        </p:nvSpPr>
        <p:spPr bwMode="auto">
          <a:xfrm>
            <a:off x="5059363" y="5973763"/>
            <a:ext cx="3684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 i="1"/>
              <a:t>Exact integral is 1.64053334</a:t>
            </a:r>
            <a:endParaRPr lang="en-US" altLang="en-US" sz="2400" i="1"/>
          </a:p>
        </p:txBody>
      </p:sp>
      <p:sp>
        <p:nvSpPr>
          <p:cNvPr id="70664" name="Line 7"/>
          <p:cNvSpPr>
            <a:spLocks noChangeShapeType="1"/>
          </p:cNvSpPr>
          <p:nvPr/>
        </p:nvSpPr>
        <p:spPr bwMode="auto">
          <a:xfrm>
            <a:off x="6019800" y="41910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0665" name="Object 9"/>
          <p:cNvGraphicFramePr>
            <a:graphicFrameLocks noChangeAspect="1"/>
          </p:cNvGraphicFramePr>
          <p:nvPr/>
        </p:nvGraphicFramePr>
        <p:xfrm>
          <a:off x="2362200" y="5181600"/>
          <a:ext cx="42576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2" name="Equation" r:id="rId5" imgW="2476500" imgH="393700" progId="Equation.3">
                  <p:embed/>
                </p:oleObj>
              </mc:Choice>
              <mc:Fallback>
                <p:oleObj name="Equation" r:id="rId5" imgW="24765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181600"/>
                        <a:ext cx="4257675" cy="6762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6" name="AutoShape 10"/>
          <p:cNvSpPr>
            <a:spLocks/>
          </p:cNvSpPr>
          <p:nvPr/>
        </p:nvSpPr>
        <p:spPr bwMode="auto">
          <a:xfrm flipH="1">
            <a:off x="5791200" y="37338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70667" name="Line 11"/>
          <p:cNvSpPr>
            <a:spLocks noChangeShapeType="1"/>
          </p:cNvSpPr>
          <p:nvPr/>
        </p:nvSpPr>
        <p:spPr bwMode="auto">
          <a:xfrm>
            <a:off x="6400800" y="4191000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6677025" y="539115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/>
              <a:t>(</a:t>
            </a:r>
            <a:r>
              <a:rPr lang="en-US" altLang="en-US" sz="2400" i="1"/>
              <a:t>j</a:t>
            </a:r>
            <a:r>
              <a:rPr lang="en-US" altLang="en-US" sz="2400"/>
              <a:t>=1, </a:t>
            </a:r>
            <a:r>
              <a:rPr lang="en-US" altLang="en-US" sz="2400" i="1"/>
              <a:t>k</a:t>
            </a:r>
            <a:r>
              <a:rPr lang="en-US" altLang="en-US" sz="2400"/>
              <a:t>=1)</a:t>
            </a:r>
          </a:p>
        </p:txBody>
      </p:sp>
      <p:sp>
        <p:nvSpPr>
          <p:cNvPr id="70669" name="Line 15"/>
          <p:cNvSpPr>
            <a:spLocks noChangeShapeType="1"/>
          </p:cNvSpPr>
          <p:nvPr/>
        </p:nvSpPr>
        <p:spPr bwMode="auto">
          <a:xfrm>
            <a:off x="1981200" y="3657600"/>
            <a:ext cx="42672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70" name="Line 17"/>
          <p:cNvSpPr>
            <a:spLocks noChangeShapeType="1"/>
          </p:cNvSpPr>
          <p:nvPr/>
        </p:nvSpPr>
        <p:spPr bwMode="auto">
          <a:xfrm>
            <a:off x="838200" y="3581400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0671" name="Line 18"/>
          <p:cNvSpPr>
            <a:spLocks noChangeShapeType="1"/>
          </p:cNvSpPr>
          <p:nvPr/>
        </p:nvSpPr>
        <p:spPr bwMode="auto">
          <a:xfrm>
            <a:off x="838200" y="35814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0672" name="Text Box 19"/>
          <p:cNvSpPr txBox="1">
            <a:spLocks noChangeArrowheads="1"/>
          </p:cNvSpPr>
          <p:nvPr/>
        </p:nvSpPr>
        <p:spPr bwMode="auto">
          <a:xfrm>
            <a:off x="1066800" y="3124200"/>
            <a:ext cx="430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 i="1"/>
              <a:t> k</a:t>
            </a:r>
          </a:p>
        </p:txBody>
      </p:sp>
      <p:sp>
        <p:nvSpPr>
          <p:cNvPr id="70673" name="Text Box 20"/>
          <p:cNvSpPr txBox="1">
            <a:spLocks noChangeArrowheads="1"/>
          </p:cNvSpPr>
          <p:nvPr/>
        </p:nvSpPr>
        <p:spPr bwMode="auto">
          <a:xfrm>
            <a:off x="381000" y="36576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 i="1"/>
              <a:t> j</a:t>
            </a:r>
          </a:p>
        </p:txBody>
      </p:sp>
      <p:sp>
        <p:nvSpPr>
          <p:cNvPr id="70674" name="Text Box 21"/>
          <p:cNvSpPr txBox="1">
            <a:spLocks noChangeArrowheads="1"/>
          </p:cNvSpPr>
          <p:nvPr/>
        </p:nvSpPr>
        <p:spPr bwMode="auto">
          <a:xfrm>
            <a:off x="4800600" y="2971800"/>
            <a:ext cx="693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 i="1"/>
              <a:t>k</a:t>
            </a:r>
            <a:r>
              <a:rPr lang="en-US" altLang="en-US" sz="2000"/>
              <a:t> = 0</a:t>
            </a:r>
            <a:endParaRPr lang="en-US" altLang="en-US" sz="2800"/>
          </a:p>
        </p:txBody>
      </p:sp>
      <p:sp>
        <p:nvSpPr>
          <p:cNvPr id="70675" name="Text Box 22"/>
          <p:cNvSpPr txBox="1">
            <a:spLocks noChangeArrowheads="1"/>
          </p:cNvSpPr>
          <p:nvPr/>
        </p:nvSpPr>
        <p:spPr bwMode="auto">
          <a:xfrm>
            <a:off x="6324600" y="2971800"/>
            <a:ext cx="693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 i="1"/>
              <a:t>k</a:t>
            </a:r>
            <a:r>
              <a:rPr lang="en-US" altLang="en-US" sz="2000"/>
              <a:t> = 1</a:t>
            </a:r>
            <a:endParaRPr lang="en-US" altLang="en-US" sz="2800"/>
          </a:p>
        </p:txBody>
      </p:sp>
      <p:sp>
        <p:nvSpPr>
          <p:cNvPr id="70676" name="Text Box 23"/>
          <p:cNvSpPr txBox="1">
            <a:spLocks noChangeArrowheads="1"/>
          </p:cNvSpPr>
          <p:nvPr/>
        </p:nvSpPr>
        <p:spPr bwMode="auto">
          <a:xfrm>
            <a:off x="1524000" y="3657600"/>
            <a:ext cx="650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 i="1"/>
              <a:t>j</a:t>
            </a:r>
            <a:r>
              <a:rPr lang="en-US" altLang="en-US" sz="2000"/>
              <a:t> = 0</a:t>
            </a:r>
            <a:endParaRPr lang="en-US" altLang="en-US" sz="2800"/>
          </a:p>
        </p:txBody>
      </p:sp>
      <p:sp>
        <p:nvSpPr>
          <p:cNvPr id="70677" name="Text Box 24"/>
          <p:cNvSpPr txBox="1">
            <a:spLocks noChangeArrowheads="1"/>
          </p:cNvSpPr>
          <p:nvPr/>
        </p:nvSpPr>
        <p:spPr bwMode="auto">
          <a:xfrm>
            <a:off x="1524000" y="4114800"/>
            <a:ext cx="650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 i="1"/>
              <a:t>j</a:t>
            </a:r>
            <a:r>
              <a:rPr lang="en-US" altLang="en-US" sz="2000"/>
              <a:t> = 1</a:t>
            </a:r>
            <a:endParaRPr lang="en-US" altLang="en-US" sz="2800"/>
          </a:p>
        </p:txBody>
      </p:sp>
      <p:sp>
        <p:nvSpPr>
          <p:cNvPr id="70678" name="Text Box 25"/>
          <p:cNvSpPr txBox="1">
            <a:spLocks noChangeArrowheads="1"/>
          </p:cNvSpPr>
          <p:nvPr/>
        </p:nvSpPr>
        <p:spPr bwMode="auto">
          <a:xfrm>
            <a:off x="1524000" y="4648200"/>
            <a:ext cx="650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 i="1"/>
              <a:t>j</a:t>
            </a:r>
            <a:r>
              <a:rPr lang="en-US" altLang="en-US" sz="2000"/>
              <a:t> = 2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D73ABDB-F031-458B-BFB9-618CD45F368B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9F1FBDC-8ABC-4FED-B6EE-4E58BAE33DCA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009650" y="2090738"/>
            <a:ext cx="7772400" cy="3636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</a:pPr>
            <a:r>
              <a:rPr lang="en-US" altLang="en-US" sz="2800" smtClean="0"/>
              <a:t>Integration is a </a:t>
            </a:r>
            <a:r>
              <a:rPr lang="en-US" altLang="en-US" sz="2800" u="sng" smtClean="0"/>
              <a:t>summing</a:t>
            </a:r>
            <a:r>
              <a:rPr lang="en-US" altLang="en-US" sz="2800" smtClean="0"/>
              <a:t> process.  Thus virtually all numerical approximations can be represented by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2800" smtClean="0"/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mtClean="0"/>
              <a:t>in which </a:t>
            </a:r>
            <a:r>
              <a:rPr lang="en-US" altLang="en-US" i="1" smtClean="0">
                <a:solidFill>
                  <a:srgbClr val="008000"/>
                </a:solidFill>
              </a:rPr>
              <a:t>w</a:t>
            </a:r>
            <a:r>
              <a:rPr lang="en-US" altLang="en-US" i="1" baseline="-25000" smtClean="0">
                <a:solidFill>
                  <a:srgbClr val="008000"/>
                </a:solidFill>
              </a:rPr>
              <a:t>i</a:t>
            </a:r>
            <a:r>
              <a:rPr lang="en-US" altLang="en-US" smtClean="0"/>
              <a:t> are the weights,</a:t>
            </a:r>
            <a:r>
              <a:rPr lang="en-US" altLang="en-US" smtClean="0">
                <a:solidFill>
                  <a:srgbClr val="008000"/>
                </a:solidFill>
              </a:rPr>
              <a:t> </a:t>
            </a:r>
            <a:r>
              <a:rPr lang="en-US" altLang="en-US" i="1" smtClean="0">
                <a:solidFill>
                  <a:srgbClr val="008000"/>
                </a:solidFill>
              </a:rPr>
              <a:t>x</a:t>
            </a:r>
            <a:r>
              <a:rPr lang="en-US" altLang="en-US" i="1" baseline="-25000" smtClean="0">
                <a:solidFill>
                  <a:srgbClr val="008000"/>
                </a:solidFill>
              </a:rPr>
              <a:t>i</a:t>
            </a:r>
            <a:r>
              <a:rPr lang="en-US" altLang="en-US" smtClean="0"/>
              <a:t> are the sampling points, and </a:t>
            </a:r>
            <a:r>
              <a:rPr lang="en-US" altLang="en-US" i="1" smtClean="0">
                <a:solidFill>
                  <a:srgbClr val="008000"/>
                </a:solidFill>
              </a:rPr>
              <a:t>E</a:t>
            </a:r>
            <a:r>
              <a:rPr lang="en-US" altLang="en-US" i="1" baseline="-25000" smtClean="0">
                <a:solidFill>
                  <a:srgbClr val="008000"/>
                </a:solidFill>
              </a:rPr>
              <a:t>t</a:t>
            </a:r>
            <a:r>
              <a:rPr lang="en-US" altLang="en-US" smtClean="0"/>
              <a:t> is the truncation error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</a:pPr>
            <a:r>
              <a:rPr lang="en-US" altLang="en-US" sz="2800" smtClean="0"/>
              <a:t>Valid for any function that is continuous on the closed and bounded interval of integration.</a:t>
            </a:r>
          </a:p>
        </p:txBody>
      </p:sp>
      <p:graphicFrame>
        <p:nvGraphicFramePr>
          <p:cNvPr id="15365" name="Object 1024"/>
          <p:cNvGraphicFramePr>
            <a:graphicFrameLocks noChangeAspect="1"/>
          </p:cNvGraphicFramePr>
          <p:nvPr/>
        </p:nvGraphicFramePr>
        <p:xfrm>
          <a:off x="1981200" y="3124200"/>
          <a:ext cx="417036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4" imgW="1943100" imgH="431800" progId="Equation.3">
                  <p:embed/>
                </p:oleObj>
              </mc:Choice>
              <mc:Fallback>
                <p:oleObj name="Equation" r:id="rId4" imgW="1943100" imgH="4318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124200"/>
                        <a:ext cx="4170363" cy="9271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Reimann Integral Theorem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C3C8C15-9156-4A9F-817F-46373559D2E2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716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A2CEC9F-EE61-4A2F-ABE2-8D07A347200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graphicFrame>
        <p:nvGraphicFramePr>
          <p:cNvPr id="71684" name="Object 2"/>
          <p:cNvGraphicFramePr>
            <a:graphicFrameLocks noChangeAspect="1"/>
          </p:cNvGraphicFramePr>
          <p:nvPr/>
        </p:nvGraphicFramePr>
        <p:xfrm>
          <a:off x="1514475" y="2846388"/>
          <a:ext cx="5667375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1" name="Equation" r:id="rId3" imgW="2794000" imgH="889000" progId="Equation.DSMT4">
                  <p:embed/>
                </p:oleObj>
              </mc:Choice>
              <mc:Fallback>
                <p:oleObj name="Equation" r:id="rId3" imgW="2794000" imgH="889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2846388"/>
                        <a:ext cx="5667375" cy="1803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Line 6"/>
          <p:cNvSpPr>
            <a:spLocks noChangeShapeType="1"/>
          </p:cNvSpPr>
          <p:nvPr/>
        </p:nvSpPr>
        <p:spPr bwMode="auto">
          <a:xfrm>
            <a:off x="1514475" y="3324225"/>
            <a:ext cx="57912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686" name="Line 14"/>
          <p:cNvSpPr>
            <a:spLocks noChangeShapeType="1"/>
          </p:cNvSpPr>
          <p:nvPr/>
        </p:nvSpPr>
        <p:spPr bwMode="auto">
          <a:xfrm>
            <a:off x="828675" y="2867025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687" name="Line 15"/>
          <p:cNvSpPr>
            <a:spLocks noChangeShapeType="1"/>
          </p:cNvSpPr>
          <p:nvPr/>
        </p:nvSpPr>
        <p:spPr bwMode="auto">
          <a:xfrm>
            <a:off x="828675" y="286702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688" name="Text Box 16"/>
          <p:cNvSpPr txBox="1">
            <a:spLocks noChangeArrowheads="1"/>
          </p:cNvSpPr>
          <p:nvPr/>
        </p:nvSpPr>
        <p:spPr bwMode="auto">
          <a:xfrm>
            <a:off x="1046163" y="2481263"/>
            <a:ext cx="430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 i="1"/>
              <a:t> k</a:t>
            </a:r>
          </a:p>
        </p:txBody>
      </p:sp>
      <p:sp>
        <p:nvSpPr>
          <p:cNvPr id="71689" name="Text Box 17"/>
          <p:cNvSpPr txBox="1">
            <a:spLocks noChangeArrowheads="1"/>
          </p:cNvSpPr>
          <p:nvPr/>
        </p:nvSpPr>
        <p:spPr bwMode="auto">
          <a:xfrm>
            <a:off x="371475" y="2943225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 i="1"/>
              <a:t> j</a:t>
            </a:r>
          </a:p>
        </p:txBody>
      </p:sp>
      <p:graphicFrame>
        <p:nvGraphicFramePr>
          <p:cNvPr id="71690" name="Object 3"/>
          <p:cNvGraphicFramePr>
            <a:graphicFrameLocks noChangeAspect="1"/>
          </p:cNvGraphicFramePr>
          <p:nvPr/>
        </p:nvGraphicFramePr>
        <p:xfrm>
          <a:off x="2047875" y="5229225"/>
          <a:ext cx="436403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2" name="Equation" r:id="rId5" imgW="2540000" imgH="393700" progId="Equation.3">
                  <p:embed/>
                </p:oleObj>
              </mc:Choice>
              <mc:Fallback>
                <p:oleObj name="Equation" r:id="rId5" imgW="25400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5229225"/>
                        <a:ext cx="4364038" cy="6762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1" name="AutoShape 7"/>
          <p:cNvSpPr>
            <a:spLocks/>
          </p:cNvSpPr>
          <p:nvPr/>
        </p:nvSpPr>
        <p:spPr bwMode="auto">
          <a:xfrm flipH="1">
            <a:off x="5172075" y="3857625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71692" name="Line 8"/>
          <p:cNvSpPr>
            <a:spLocks noChangeShapeType="1"/>
          </p:cNvSpPr>
          <p:nvPr/>
        </p:nvSpPr>
        <p:spPr bwMode="auto">
          <a:xfrm>
            <a:off x="5476875" y="4238625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693" name="Line 9"/>
          <p:cNvSpPr>
            <a:spLocks noChangeShapeType="1"/>
          </p:cNvSpPr>
          <p:nvPr/>
        </p:nvSpPr>
        <p:spPr bwMode="auto">
          <a:xfrm>
            <a:off x="5857875" y="4238625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694" name="Rectangle 18"/>
          <p:cNvSpPr>
            <a:spLocks noChangeArrowheads="1"/>
          </p:cNvSpPr>
          <p:nvPr/>
        </p:nvSpPr>
        <p:spPr bwMode="auto">
          <a:xfrm>
            <a:off x="6772275" y="5305425"/>
            <a:ext cx="1406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/>
              <a:t>(</a:t>
            </a:r>
            <a:r>
              <a:rPr lang="en-US" altLang="en-US" sz="2400" i="1"/>
              <a:t>j</a:t>
            </a:r>
            <a:r>
              <a:rPr lang="en-US" altLang="en-US" sz="2400"/>
              <a:t>=2, </a:t>
            </a:r>
            <a:r>
              <a:rPr lang="en-US" altLang="en-US" sz="2400" i="1"/>
              <a:t>k</a:t>
            </a:r>
            <a:r>
              <a:rPr lang="en-US" altLang="en-US" sz="2400"/>
              <a:t>=1)</a:t>
            </a:r>
          </a:p>
        </p:txBody>
      </p:sp>
      <p:sp>
        <p:nvSpPr>
          <p:cNvPr id="71695" name="Text Box 22"/>
          <p:cNvSpPr txBox="1">
            <a:spLocks noChangeArrowheads="1"/>
          </p:cNvSpPr>
          <p:nvPr/>
        </p:nvSpPr>
        <p:spPr bwMode="auto">
          <a:xfrm>
            <a:off x="6238875" y="2333625"/>
            <a:ext cx="693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 i="1"/>
              <a:t>k</a:t>
            </a:r>
            <a:r>
              <a:rPr lang="en-US" altLang="en-US" sz="2000"/>
              <a:t> = 1</a:t>
            </a:r>
            <a:endParaRPr lang="en-US" altLang="en-US" sz="2800"/>
          </a:p>
        </p:txBody>
      </p:sp>
      <p:sp>
        <p:nvSpPr>
          <p:cNvPr id="71696" name="Text Box 23"/>
          <p:cNvSpPr txBox="1">
            <a:spLocks noChangeArrowheads="1"/>
          </p:cNvSpPr>
          <p:nvPr/>
        </p:nvSpPr>
        <p:spPr bwMode="auto">
          <a:xfrm>
            <a:off x="4257675" y="2333625"/>
            <a:ext cx="693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 i="1"/>
              <a:t>k</a:t>
            </a:r>
            <a:r>
              <a:rPr lang="en-US" altLang="en-US" sz="2000"/>
              <a:t> = 0</a:t>
            </a:r>
            <a:endParaRPr lang="en-US" altLang="en-US" sz="2800"/>
          </a:p>
        </p:txBody>
      </p:sp>
      <p:sp>
        <p:nvSpPr>
          <p:cNvPr id="71697" name="Text Box 24"/>
          <p:cNvSpPr txBox="1">
            <a:spLocks noChangeArrowheads="1"/>
          </p:cNvSpPr>
          <p:nvPr/>
        </p:nvSpPr>
        <p:spPr bwMode="auto">
          <a:xfrm>
            <a:off x="5059363" y="5973763"/>
            <a:ext cx="3684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 i="1"/>
              <a:t>Exact integral is 1.64053334</a:t>
            </a:r>
            <a:endParaRPr lang="en-US" altLang="en-US" sz="2400" i="1"/>
          </a:p>
        </p:txBody>
      </p:sp>
      <p:sp>
        <p:nvSpPr>
          <p:cNvPr id="71698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F8D746C-FBA8-4AEB-B6C9-7FB76E466C2B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727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ACAB45-DE51-4E84-9D6D-9DB101B96B6F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graphicFrame>
        <p:nvGraphicFramePr>
          <p:cNvPr id="72709" name="Object 3"/>
          <p:cNvGraphicFramePr>
            <a:graphicFrameLocks noChangeAspect="1"/>
          </p:cNvGraphicFramePr>
          <p:nvPr/>
        </p:nvGraphicFramePr>
        <p:xfrm>
          <a:off x="1601788" y="2994025"/>
          <a:ext cx="5872162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6" name="Equation" r:id="rId3" imgW="2895600" imgH="914400" progId="Equation.DSMT4">
                  <p:embed/>
                </p:oleObj>
              </mc:Choice>
              <mc:Fallback>
                <p:oleObj name="Equation" r:id="rId3" imgW="2895600" imgH="914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2994025"/>
                        <a:ext cx="5872162" cy="1854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0" name="Line 4"/>
          <p:cNvSpPr>
            <a:spLocks noChangeShapeType="1"/>
          </p:cNvSpPr>
          <p:nvPr/>
        </p:nvSpPr>
        <p:spPr bwMode="auto">
          <a:xfrm>
            <a:off x="1666875" y="3476625"/>
            <a:ext cx="57912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11" name="Line 5"/>
          <p:cNvSpPr>
            <a:spLocks noChangeShapeType="1"/>
          </p:cNvSpPr>
          <p:nvPr/>
        </p:nvSpPr>
        <p:spPr bwMode="auto">
          <a:xfrm>
            <a:off x="981075" y="3019425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2712" name="Line 6"/>
          <p:cNvSpPr>
            <a:spLocks noChangeShapeType="1"/>
          </p:cNvSpPr>
          <p:nvPr/>
        </p:nvSpPr>
        <p:spPr bwMode="auto">
          <a:xfrm>
            <a:off x="981075" y="301942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2713" name="Text Box 7"/>
          <p:cNvSpPr txBox="1">
            <a:spLocks noChangeArrowheads="1"/>
          </p:cNvSpPr>
          <p:nvPr/>
        </p:nvSpPr>
        <p:spPr bwMode="auto">
          <a:xfrm>
            <a:off x="1209675" y="2562225"/>
            <a:ext cx="430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 i="1"/>
              <a:t> k</a:t>
            </a:r>
          </a:p>
        </p:txBody>
      </p:sp>
      <p:sp>
        <p:nvSpPr>
          <p:cNvPr id="72714" name="Text Box 8"/>
          <p:cNvSpPr txBox="1">
            <a:spLocks noChangeArrowheads="1"/>
          </p:cNvSpPr>
          <p:nvPr/>
        </p:nvSpPr>
        <p:spPr bwMode="auto">
          <a:xfrm>
            <a:off x="523875" y="3095625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 i="1"/>
              <a:t> j</a:t>
            </a:r>
          </a:p>
        </p:txBody>
      </p:sp>
      <p:sp>
        <p:nvSpPr>
          <p:cNvPr id="72715" name="AutoShape 10"/>
          <p:cNvSpPr>
            <a:spLocks/>
          </p:cNvSpPr>
          <p:nvPr/>
        </p:nvSpPr>
        <p:spPr bwMode="auto">
          <a:xfrm flipH="1">
            <a:off x="7480300" y="404495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grpSp>
        <p:nvGrpSpPr>
          <p:cNvPr id="72716" name="Group 19"/>
          <p:cNvGrpSpPr>
            <a:grpSpLocks/>
          </p:cNvGrpSpPr>
          <p:nvPr/>
        </p:nvGrpSpPr>
        <p:grpSpPr bwMode="auto">
          <a:xfrm>
            <a:off x="7673975" y="4437063"/>
            <a:ext cx="412750" cy="668337"/>
            <a:chOff x="3546" y="2766"/>
            <a:chExt cx="240" cy="672"/>
          </a:xfrm>
        </p:grpSpPr>
        <p:sp>
          <p:nvSpPr>
            <p:cNvPr id="72722" name="Line 11"/>
            <p:cNvSpPr>
              <a:spLocks noChangeShapeType="1"/>
            </p:cNvSpPr>
            <p:nvPr/>
          </p:nvSpPr>
          <p:spPr bwMode="auto">
            <a:xfrm>
              <a:off x="3546" y="276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2723" name="Line 12"/>
            <p:cNvSpPr>
              <a:spLocks noChangeShapeType="1"/>
            </p:cNvSpPr>
            <p:nvPr/>
          </p:nvSpPr>
          <p:spPr bwMode="auto">
            <a:xfrm>
              <a:off x="3786" y="2766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2717" name="Rectangle 13"/>
          <p:cNvSpPr>
            <a:spLocks noChangeArrowheads="1"/>
          </p:cNvSpPr>
          <p:nvPr/>
        </p:nvSpPr>
        <p:spPr bwMode="auto">
          <a:xfrm>
            <a:off x="1571625" y="5381625"/>
            <a:ext cx="1406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/>
              <a:t>(</a:t>
            </a:r>
            <a:r>
              <a:rPr lang="en-US" altLang="en-US" sz="2400" i="1"/>
              <a:t>j</a:t>
            </a:r>
            <a:r>
              <a:rPr lang="en-US" altLang="en-US" sz="2400"/>
              <a:t>=2, </a:t>
            </a:r>
            <a:r>
              <a:rPr lang="en-US" altLang="en-US" sz="2400" i="1"/>
              <a:t>k</a:t>
            </a:r>
            <a:r>
              <a:rPr lang="en-US" altLang="en-US" sz="2400"/>
              <a:t>=2)</a:t>
            </a:r>
          </a:p>
        </p:txBody>
      </p:sp>
      <p:sp>
        <p:nvSpPr>
          <p:cNvPr id="72718" name="Text Box 14"/>
          <p:cNvSpPr txBox="1">
            <a:spLocks noChangeArrowheads="1"/>
          </p:cNvSpPr>
          <p:nvPr/>
        </p:nvSpPr>
        <p:spPr bwMode="auto">
          <a:xfrm>
            <a:off x="6391275" y="2486025"/>
            <a:ext cx="693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 i="1"/>
              <a:t>k</a:t>
            </a:r>
            <a:r>
              <a:rPr lang="en-US" altLang="en-US" sz="2000"/>
              <a:t> = 2</a:t>
            </a:r>
            <a:endParaRPr lang="en-US" altLang="en-US" sz="2800"/>
          </a:p>
        </p:txBody>
      </p:sp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4410075" y="2486025"/>
            <a:ext cx="693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 i="1"/>
              <a:t>k</a:t>
            </a:r>
            <a:r>
              <a:rPr lang="en-US" altLang="en-US" sz="2000"/>
              <a:t> = 1</a:t>
            </a:r>
            <a:endParaRPr lang="en-US" altLang="en-US" sz="2800"/>
          </a:p>
        </p:txBody>
      </p:sp>
      <p:sp>
        <p:nvSpPr>
          <p:cNvPr id="72720" name="Text Box 16"/>
          <p:cNvSpPr txBox="1">
            <a:spLocks noChangeArrowheads="1"/>
          </p:cNvSpPr>
          <p:nvPr/>
        </p:nvSpPr>
        <p:spPr bwMode="auto">
          <a:xfrm>
            <a:off x="5211763" y="6126163"/>
            <a:ext cx="3684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 i="1"/>
              <a:t>Exact integral is 1.64053334</a:t>
            </a:r>
            <a:endParaRPr lang="en-US" altLang="en-US" sz="2400" i="1"/>
          </a:p>
        </p:txBody>
      </p:sp>
      <p:graphicFrame>
        <p:nvGraphicFramePr>
          <p:cNvPr id="72721" name="Object 18"/>
          <p:cNvGraphicFramePr>
            <a:graphicFrameLocks noChangeAspect="1"/>
          </p:cNvGraphicFramePr>
          <p:nvPr/>
        </p:nvGraphicFramePr>
        <p:xfrm>
          <a:off x="3067050" y="5181600"/>
          <a:ext cx="549751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7" name="Equation" r:id="rId5" imgW="3200400" imgH="393700" progId="Equation.3">
                  <p:embed/>
                </p:oleObj>
              </mc:Choice>
              <mc:Fallback>
                <p:oleObj name="Equation" r:id="rId5" imgW="3200400" imgH="3937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5181600"/>
                        <a:ext cx="5497513" cy="6762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C4B3703-D133-40D6-B9DC-1EAB0EE3A02A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737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60505E-E316-48A2-9278-61CBCFBDAA27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graphicFrame>
        <p:nvGraphicFramePr>
          <p:cNvPr id="73732" name="Object 1024"/>
          <p:cNvGraphicFramePr>
            <a:graphicFrameLocks noChangeAspect="1"/>
          </p:cNvGraphicFramePr>
          <p:nvPr/>
        </p:nvGraphicFramePr>
        <p:xfrm>
          <a:off x="747713" y="3295650"/>
          <a:ext cx="7961312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3" name="Equation" r:id="rId3" imgW="3924300" imgH="889000" progId="Equation.DSMT4">
                  <p:embed/>
                </p:oleObj>
              </mc:Choice>
              <mc:Fallback>
                <p:oleObj name="Equation" r:id="rId3" imgW="3924300" imgH="8890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3295650"/>
                        <a:ext cx="7961312" cy="18018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3" name="Line 3"/>
          <p:cNvSpPr>
            <a:spLocks noChangeShapeType="1"/>
          </p:cNvSpPr>
          <p:nvPr/>
        </p:nvSpPr>
        <p:spPr bwMode="auto">
          <a:xfrm>
            <a:off x="800100" y="3752850"/>
            <a:ext cx="77724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34" name="Line 8"/>
          <p:cNvSpPr>
            <a:spLocks noChangeShapeType="1"/>
          </p:cNvSpPr>
          <p:nvPr/>
        </p:nvSpPr>
        <p:spPr bwMode="auto">
          <a:xfrm>
            <a:off x="647700" y="3219450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3735" name="Line 9"/>
          <p:cNvSpPr>
            <a:spLocks noChangeShapeType="1"/>
          </p:cNvSpPr>
          <p:nvPr/>
        </p:nvSpPr>
        <p:spPr bwMode="auto">
          <a:xfrm>
            <a:off x="647700" y="321945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3736" name="Text Box 10"/>
          <p:cNvSpPr txBox="1">
            <a:spLocks noChangeArrowheads="1"/>
          </p:cNvSpPr>
          <p:nvPr/>
        </p:nvSpPr>
        <p:spPr bwMode="auto">
          <a:xfrm>
            <a:off x="876300" y="2762250"/>
            <a:ext cx="430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 i="1"/>
              <a:t> k</a:t>
            </a:r>
          </a:p>
        </p:txBody>
      </p:sp>
      <p:sp>
        <p:nvSpPr>
          <p:cNvPr id="73737" name="Text Box 11"/>
          <p:cNvSpPr txBox="1">
            <a:spLocks noChangeArrowheads="1"/>
          </p:cNvSpPr>
          <p:nvPr/>
        </p:nvSpPr>
        <p:spPr bwMode="auto">
          <a:xfrm>
            <a:off x="190500" y="329565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 i="1"/>
              <a:t> j</a:t>
            </a:r>
          </a:p>
        </p:txBody>
      </p:sp>
      <p:sp>
        <p:nvSpPr>
          <p:cNvPr id="73738" name="Text Box 13"/>
          <p:cNvSpPr txBox="1">
            <a:spLocks noChangeArrowheads="1"/>
          </p:cNvSpPr>
          <p:nvPr/>
        </p:nvSpPr>
        <p:spPr bwMode="auto">
          <a:xfrm>
            <a:off x="7429500" y="2914650"/>
            <a:ext cx="693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 i="1"/>
              <a:t>k</a:t>
            </a:r>
            <a:r>
              <a:rPr lang="en-US" altLang="en-US" sz="2000"/>
              <a:t> = 3</a:t>
            </a:r>
            <a:endParaRPr lang="en-US" altLang="en-US" sz="2800"/>
          </a:p>
        </p:txBody>
      </p:sp>
      <p:sp>
        <p:nvSpPr>
          <p:cNvPr id="73739" name="Text Box 14"/>
          <p:cNvSpPr txBox="1">
            <a:spLocks noChangeArrowheads="1"/>
          </p:cNvSpPr>
          <p:nvPr/>
        </p:nvSpPr>
        <p:spPr bwMode="auto">
          <a:xfrm>
            <a:off x="5600700" y="2914650"/>
            <a:ext cx="693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 i="1"/>
              <a:t>k</a:t>
            </a:r>
            <a:r>
              <a:rPr lang="en-US" altLang="en-US" sz="2000"/>
              <a:t> = 2</a:t>
            </a:r>
            <a:endParaRPr lang="en-US" altLang="en-US" sz="2800"/>
          </a:p>
        </p:txBody>
      </p:sp>
      <p:sp>
        <p:nvSpPr>
          <p:cNvPr id="73740" name="Text Box 15"/>
          <p:cNvSpPr txBox="1">
            <a:spLocks noChangeArrowheads="1"/>
          </p:cNvSpPr>
          <p:nvPr/>
        </p:nvSpPr>
        <p:spPr bwMode="auto">
          <a:xfrm>
            <a:off x="3543300" y="2838450"/>
            <a:ext cx="693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 i="1"/>
              <a:t>k</a:t>
            </a:r>
            <a:r>
              <a:rPr lang="en-US" altLang="en-US" sz="2000"/>
              <a:t> = 1</a:t>
            </a:r>
            <a:endParaRPr lang="en-US" altLang="en-US" sz="2800"/>
          </a:p>
        </p:txBody>
      </p:sp>
      <p:sp>
        <p:nvSpPr>
          <p:cNvPr id="73741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13E4690-0B94-4F48-BC0A-77B40A7F59EA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7475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F5B3104-2446-4A55-9ECE-28D59842C60C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63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graphicFrame>
        <p:nvGraphicFramePr>
          <p:cNvPr id="74756" name="Object 5"/>
          <p:cNvGraphicFramePr>
            <a:graphicFrameLocks noChangeAspect="1"/>
          </p:cNvGraphicFramePr>
          <p:nvPr/>
        </p:nvGraphicFramePr>
        <p:xfrm>
          <a:off x="836613" y="3381375"/>
          <a:ext cx="8080375" cy="19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3" name="Equation" r:id="rId3" imgW="4610100" imgH="1117600" progId="Equation.DSMT4">
                  <p:embed/>
                </p:oleObj>
              </mc:Choice>
              <mc:Fallback>
                <p:oleObj name="Equation" r:id="rId3" imgW="4610100" imgH="1117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3381375"/>
                        <a:ext cx="8080375" cy="19573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7" name="Line 6"/>
          <p:cNvSpPr>
            <a:spLocks noChangeShapeType="1"/>
          </p:cNvSpPr>
          <p:nvPr/>
        </p:nvSpPr>
        <p:spPr bwMode="auto">
          <a:xfrm>
            <a:off x="762000" y="3762375"/>
            <a:ext cx="80772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8" name="AutoShape 7"/>
          <p:cNvSpPr>
            <a:spLocks/>
          </p:cNvSpPr>
          <p:nvPr/>
        </p:nvSpPr>
        <p:spPr bwMode="auto">
          <a:xfrm flipH="1">
            <a:off x="7824788" y="4687888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graphicFrame>
        <p:nvGraphicFramePr>
          <p:cNvPr id="74759" name="Object 8"/>
          <p:cNvGraphicFramePr>
            <a:graphicFrameLocks noChangeAspect="1"/>
          </p:cNvGraphicFramePr>
          <p:nvPr/>
        </p:nvGraphicFramePr>
        <p:xfrm>
          <a:off x="3048000" y="5514975"/>
          <a:ext cx="368776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4" name="Equation" r:id="rId5" imgW="2145369" imgH="393529" progId="Equation.3">
                  <p:embed/>
                </p:oleObj>
              </mc:Choice>
              <mc:Fallback>
                <p:oleObj name="Equation" r:id="rId5" imgW="2145369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514975"/>
                        <a:ext cx="3687763" cy="6762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0" name="Line 9"/>
          <p:cNvSpPr>
            <a:spLocks noChangeShapeType="1"/>
          </p:cNvSpPr>
          <p:nvPr/>
        </p:nvSpPr>
        <p:spPr bwMode="auto">
          <a:xfrm>
            <a:off x="8054975" y="5059363"/>
            <a:ext cx="336550" cy="461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61" name="Line 10"/>
          <p:cNvSpPr>
            <a:spLocks noChangeShapeType="1"/>
          </p:cNvSpPr>
          <p:nvPr/>
        </p:nvSpPr>
        <p:spPr bwMode="auto">
          <a:xfrm flipH="1">
            <a:off x="6815138" y="5510213"/>
            <a:ext cx="1576387" cy="33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62" name="Text Box 12"/>
          <p:cNvSpPr txBox="1">
            <a:spLocks noChangeArrowheads="1"/>
          </p:cNvSpPr>
          <p:nvPr/>
        </p:nvSpPr>
        <p:spPr bwMode="auto">
          <a:xfrm>
            <a:off x="7543800" y="551497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/>
              <a:t>(</a:t>
            </a:r>
            <a:r>
              <a:rPr lang="en-US" altLang="en-US" sz="2400" i="1"/>
              <a:t>j</a:t>
            </a:r>
            <a:r>
              <a:rPr lang="en-US" altLang="en-US" sz="2400"/>
              <a:t>=3, </a:t>
            </a:r>
            <a:r>
              <a:rPr lang="en-US" altLang="en-US" sz="2400" i="1"/>
              <a:t>k</a:t>
            </a:r>
            <a:r>
              <a:rPr lang="en-US" altLang="en-US" sz="2400"/>
              <a:t>=3)</a:t>
            </a:r>
            <a:endParaRPr lang="en-US" altLang="en-US" sz="2800"/>
          </a:p>
        </p:txBody>
      </p:sp>
      <p:grpSp>
        <p:nvGrpSpPr>
          <p:cNvPr id="74763" name="Group 24"/>
          <p:cNvGrpSpPr>
            <a:grpSpLocks/>
          </p:cNvGrpSpPr>
          <p:nvPr/>
        </p:nvGrpSpPr>
        <p:grpSpPr bwMode="auto">
          <a:xfrm>
            <a:off x="238125" y="2838450"/>
            <a:ext cx="1447800" cy="1295400"/>
            <a:chOff x="96" y="1698"/>
            <a:chExt cx="912" cy="816"/>
          </a:xfrm>
        </p:grpSpPr>
        <p:sp>
          <p:nvSpPr>
            <p:cNvPr id="74767" name="Line 17"/>
            <p:cNvSpPr>
              <a:spLocks noChangeShapeType="1"/>
            </p:cNvSpPr>
            <p:nvPr/>
          </p:nvSpPr>
          <p:spPr bwMode="auto">
            <a:xfrm>
              <a:off x="384" y="1986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4768" name="Line 18"/>
            <p:cNvSpPr>
              <a:spLocks noChangeShapeType="1"/>
            </p:cNvSpPr>
            <p:nvPr/>
          </p:nvSpPr>
          <p:spPr bwMode="auto">
            <a:xfrm>
              <a:off x="384" y="1986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4769" name="Text Box 19"/>
            <p:cNvSpPr txBox="1">
              <a:spLocks noChangeArrowheads="1"/>
            </p:cNvSpPr>
            <p:nvPr/>
          </p:nvSpPr>
          <p:spPr bwMode="auto">
            <a:xfrm>
              <a:off x="528" y="1698"/>
              <a:ext cx="27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800" i="1"/>
                <a:t> k</a:t>
              </a:r>
            </a:p>
          </p:txBody>
        </p:sp>
        <p:sp>
          <p:nvSpPr>
            <p:cNvPr id="74770" name="Text Box 20"/>
            <p:cNvSpPr txBox="1">
              <a:spLocks noChangeArrowheads="1"/>
            </p:cNvSpPr>
            <p:nvPr/>
          </p:nvSpPr>
          <p:spPr bwMode="auto">
            <a:xfrm>
              <a:off x="96" y="2034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800" i="1"/>
                <a:t> j</a:t>
              </a:r>
            </a:p>
          </p:txBody>
        </p:sp>
      </p:grpSp>
      <p:sp>
        <p:nvSpPr>
          <p:cNvPr id="74764" name="Text Box 21"/>
          <p:cNvSpPr txBox="1">
            <a:spLocks noChangeArrowheads="1"/>
          </p:cNvSpPr>
          <p:nvPr/>
        </p:nvSpPr>
        <p:spPr bwMode="auto">
          <a:xfrm>
            <a:off x="8001000" y="2924175"/>
            <a:ext cx="693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 i="1"/>
              <a:t>k</a:t>
            </a:r>
            <a:r>
              <a:rPr lang="en-US" altLang="en-US" sz="2000"/>
              <a:t> = 3</a:t>
            </a:r>
            <a:endParaRPr lang="en-US" altLang="en-US" sz="2800"/>
          </a:p>
        </p:txBody>
      </p:sp>
      <p:sp>
        <p:nvSpPr>
          <p:cNvPr id="74765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74766" name="Rectangle 2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/>
              <a:t>Better and better results can be obtained by continuing this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160662-A112-4C61-9892-EE1CEB94E643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7577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63B6C14-DAF3-4A36-B6FD-FEBD4ED708D6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Romberg Integration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Is this </a:t>
            </a:r>
            <a:r>
              <a:rPr lang="en-US" altLang="en-US" b="1" i="1" smtClean="0"/>
              <a:t>that</a:t>
            </a:r>
            <a:r>
              <a:rPr lang="en-US" altLang="en-US" smtClean="0"/>
              <a:t> significant?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Consider the cost of computing the Trapezoid Rule for 1000 data points.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Refinement would lead to 2000 data points.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Implies an additional 1003 operations using the Recursive Trapezoid Rule.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Not to mention the 1000 (expensive) function evals.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Romberg Integration cost: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Three additional operations – no function evals!!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3F5B9BB-5B76-48C1-A786-4AF501D8CC2B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7680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5D7AAB6-9B1F-489F-AF4B-446CDA82BC30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65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Higher-Order Polynomials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9650" y="2065338"/>
            <a:ext cx="7772400" cy="4114800"/>
          </a:xfrm>
        </p:spPr>
        <p:txBody>
          <a:bodyPr/>
          <a:lstStyle/>
          <a:p>
            <a:r>
              <a:rPr lang="en-US" altLang="en-US" smtClean="0"/>
              <a:t>Recall:</a:t>
            </a:r>
          </a:p>
        </p:txBody>
      </p:sp>
      <p:grpSp>
        <p:nvGrpSpPr>
          <p:cNvPr id="76806" name="Group 4"/>
          <p:cNvGrpSpPr>
            <a:grpSpLocks/>
          </p:cNvGrpSpPr>
          <p:nvPr/>
        </p:nvGrpSpPr>
        <p:grpSpPr bwMode="auto">
          <a:xfrm>
            <a:off x="1752600" y="3556000"/>
            <a:ext cx="5449888" cy="2125663"/>
            <a:chOff x="1770" y="2690"/>
            <a:chExt cx="3433" cy="1339"/>
          </a:xfrm>
        </p:grpSpPr>
        <p:grpSp>
          <p:nvGrpSpPr>
            <p:cNvPr id="76808" name="Group 5"/>
            <p:cNvGrpSpPr>
              <a:grpSpLocks/>
            </p:cNvGrpSpPr>
            <p:nvPr/>
          </p:nvGrpSpPr>
          <p:grpSpPr bwMode="auto">
            <a:xfrm>
              <a:off x="1827" y="2749"/>
              <a:ext cx="3339" cy="1258"/>
              <a:chOff x="1152" y="2544"/>
              <a:chExt cx="3408" cy="1217"/>
            </a:xfrm>
          </p:grpSpPr>
          <p:graphicFrame>
            <p:nvGraphicFramePr>
              <p:cNvPr id="76810" name="Object 6"/>
              <p:cNvGraphicFramePr>
                <a:graphicFrameLocks noChangeAspect="1"/>
              </p:cNvGraphicFramePr>
              <p:nvPr/>
            </p:nvGraphicFramePr>
            <p:xfrm>
              <a:off x="1152" y="2544"/>
              <a:ext cx="3408" cy="1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814" name="Equation" r:id="rId3" imgW="2489200" imgH="889000" progId="Equation.3">
                      <p:embed/>
                    </p:oleObj>
                  </mc:Choice>
                  <mc:Fallback>
                    <p:oleObj name="Equation" r:id="rId3" imgW="2489200" imgH="88900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2544"/>
                            <a:ext cx="3408" cy="1217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6811" name="Line 7"/>
              <p:cNvSpPr>
                <a:spLocks noChangeShapeType="1"/>
              </p:cNvSpPr>
              <p:nvPr/>
            </p:nvSpPr>
            <p:spPr bwMode="auto">
              <a:xfrm>
                <a:off x="1152" y="2832"/>
                <a:ext cx="3408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6809" name="Rectangle 8"/>
            <p:cNvSpPr>
              <a:spLocks noChangeArrowheads="1"/>
            </p:cNvSpPr>
            <p:nvPr/>
          </p:nvSpPr>
          <p:spPr bwMode="auto">
            <a:xfrm>
              <a:off x="1770" y="2690"/>
              <a:ext cx="3433" cy="1339"/>
            </a:xfrm>
            <a:prstGeom prst="rect">
              <a:avLst/>
            </a:prstGeom>
            <a:noFill/>
            <a:ln w="190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id-ID" altLang="en-US" sz="2400"/>
            </a:p>
          </p:txBody>
        </p:sp>
      </p:grpSp>
      <p:graphicFrame>
        <p:nvGraphicFramePr>
          <p:cNvPr id="76807" name="Object 10"/>
          <p:cNvGraphicFramePr>
            <a:graphicFrameLocks noChangeAspect="1"/>
          </p:cNvGraphicFramePr>
          <p:nvPr/>
        </p:nvGraphicFramePr>
        <p:xfrm>
          <a:off x="612775" y="2674938"/>
          <a:ext cx="8047038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5" name="Equation" r:id="rId5" imgW="3962400" imgH="368300" progId="Equation.DSMT4">
                  <p:embed/>
                </p:oleObj>
              </mc:Choice>
              <mc:Fallback>
                <p:oleObj name="Equation" r:id="rId5" imgW="3962400" imgH="368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2674938"/>
                        <a:ext cx="8047038" cy="7445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C24D9E-22A0-4939-AAE6-DE636BA8D3EA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7782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3DC47B2-B676-4EB4-9386-A5F2579564C1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66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77828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495300" y="2209800"/>
            <a:ext cx="7772400" cy="4114800"/>
          </a:xfrm>
        </p:spPr>
        <p:txBody>
          <a:bodyPr/>
          <a:lstStyle/>
          <a:p>
            <a:r>
              <a:rPr lang="en-US" altLang="en-US" smtClean="0"/>
              <a:t>If we use a 2nd order polynomial (need 3 points or 2 intervals):</a:t>
            </a:r>
          </a:p>
          <a:p>
            <a:pPr lvl="1"/>
            <a:r>
              <a:rPr lang="en-US" altLang="en-US" smtClean="0"/>
              <a:t>Lagrange form.</a:t>
            </a:r>
          </a:p>
        </p:txBody>
      </p:sp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1409700" y="4057650"/>
          <a:ext cx="6858000" cy="197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4" name="Equation" r:id="rId3" imgW="3352800" imgH="965200" progId="Equation.3">
                  <p:embed/>
                </p:oleObj>
              </mc:Choice>
              <mc:Fallback>
                <p:oleObj name="Equation" r:id="rId3" imgW="3352800" imgH="965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4057650"/>
                        <a:ext cx="6858000" cy="19748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6"/>
          <p:cNvGraphicFramePr>
            <a:graphicFrameLocks noChangeAspect="1"/>
          </p:cNvGraphicFramePr>
          <p:nvPr/>
        </p:nvGraphicFramePr>
        <p:xfrm>
          <a:off x="4651375" y="2835275"/>
          <a:ext cx="125412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5" name="Equation" r:id="rId5" imgW="901309" imgH="431613" progId="Equation.3">
                  <p:embed/>
                </p:oleObj>
              </mc:Choice>
              <mc:Fallback>
                <p:oleObj name="Equation" r:id="rId5" imgW="901309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75" y="2835275"/>
                        <a:ext cx="1254125" cy="5984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1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Simpson’s 1/3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F05F3D4-0677-4846-80C8-163EF45CA357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7885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F9A99CB-BA36-410A-9E30-5DFF33F39BA5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67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Simpson’s 1/3 Rule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1400" y="2209800"/>
            <a:ext cx="7772400" cy="4114800"/>
          </a:xfrm>
        </p:spPr>
        <p:txBody>
          <a:bodyPr/>
          <a:lstStyle/>
          <a:p>
            <a:r>
              <a:rPr lang="en-US" altLang="en-US" b="1" smtClean="0"/>
              <a:t>Requiring</a:t>
            </a:r>
            <a:r>
              <a:rPr lang="en-US" altLang="en-US" smtClean="0"/>
              <a:t> equally-spaced intervals:</a:t>
            </a:r>
          </a:p>
        </p:txBody>
      </p:sp>
      <p:graphicFrame>
        <p:nvGraphicFramePr>
          <p:cNvPr id="78854" name="Object 1024"/>
          <p:cNvGraphicFramePr>
            <a:graphicFrameLocks noChangeAspect="1"/>
          </p:cNvGraphicFramePr>
          <p:nvPr/>
        </p:nvGraphicFramePr>
        <p:xfrm>
          <a:off x="292100" y="2863850"/>
          <a:ext cx="8521700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6" name="Equation" r:id="rId3" imgW="4165600" imgH="1016000" progId="Equation.DSMT4">
                  <p:embed/>
                </p:oleObj>
              </mc:Choice>
              <mc:Fallback>
                <p:oleObj name="Equation" r:id="rId3" imgW="4165600" imgH="10160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" y="2863850"/>
                        <a:ext cx="8521700" cy="20780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DE74F7-1B88-452A-8FFD-DAFD02E64C5A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7987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0CD9F25-BF7B-4A87-A250-9F6D98E4ABEB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68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79876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1081088" y="1990725"/>
            <a:ext cx="7772400" cy="4114800"/>
          </a:xfrm>
        </p:spPr>
        <p:txBody>
          <a:bodyPr/>
          <a:lstStyle/>
          <a:p>
            <a:r>
              <a:rPr lang="en-US" altLang="en-US" smtClean="0"/>
              <a:t>Integrate and simplify:</a:t>
            </a:r>
          </a:p>
        </p:txBody>
      </p:sp>
      <p:graphicFrame>
        <p:nvGraphicFramePr>
          <p:cNvPr id="79877" name="Object 4"/>
          <p:cNvGraphicFramePr>
            <a:graphicFrameLocks noChangeAspect="1"/>
          </p:cNvGraphicFramePr>
          <p:nvPr/>
        </p:nvGraphicFramePr>
        <p:xfrm>
          <a:off x="1600200" y="3105150"/>
          <a:ext cx="5476875" cy="335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6" name="Worksheet" r:id="rId3" imgW="6105754" imgH="3972154" progId="Excel.Sheet.8">
                  <p:embed/>
                </p:oleObj>
              </mc:Choice>
              <mc:Fallback>
                <p:oleObj name="Worksheet" r:id="rId3" imgW="6105754" imgH="3972154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105150"/>
                        <a:ext cx="5476875" cy="335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3"/>
          <p:cNvGraphicFramePr>
            <a:graphicFrameLocks noChangeAspect="1"/>
          </p:cNvGraphicFramePr>
          <p:nvPr/>
        </p:nvGraphicFramePr>
        <p:xfrm>
          <a:off x="2133600" y="2667000"/>
          <a:ext cx="37893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7" name="Equation" r:id="rId5" imgW="1828800" imgH="393700" progId="Equation.3">
                  <p:embed/>
                </p:oleObj>
              </mc:Choice>
              <mc:Fallback>
                <p:oleObj name="Equation" r:id="rId5" imgW="18288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667000"/>
                        <a:ext cx="3789363" cy="812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9" name="Object 5"/>
          <p:cNvGraphicFramePr>
            <a:graphicFrameLocks noChangeAspect="1"/>
          </p:cNvGraphicFramePr>
          <p:nvPr/>
        </p:nvGraphicFramePr>
        <p:xfrm>
          <a:off x="6572250" y="2695575"/>
          <a:ext cx="12192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8" name="Equation" r:id="rId7" imgW="609336" imgH="393529" progId="Equation.3">
                  <p:embed/>
                </p:oleObj>
              </mc:Choice>
              <mc:Fallback>
                <p:oleObj name="Equation" r:id="rId7" imgW="609336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2695575"/>
                        <a:ext cx="1219200" cy="7842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0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Simpson’s 1/3 Rule</a:t>
            </a:r>
          </a:p>
        </p:txBody>
      </p:sp>
      <p:sp>
        <p:nvSpPr>
          <p:cNvPr id="79881" name="Line 15"/>
          <p:cNvSpPr>
            <a:spLocks noChangeShapeType="1"/>
          </p:cNvSpPr>
          <p:nvPr/>
        </p:nvSpPr>
        <p:spPr bwMode="auto">
          <a:xfrm flipV="1">
            <a:off x="5591175" y="4010025"/>
            <a:ext cx="1495425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9882" name="Text Box 16"/>
          <p:cNvSpPr txBox="1">
            <a:spLocks noChangeArrowheads="1"/>
          </p:cNvSpPr>
          <p:nvPr/>
        </p:nvSpPr>
        <p:spPr bwMode="auto">
          <a:xfrm>
            <a:off x="7023100" y="3824288"/>
            <a:ext cx="11223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600" i="1"/>
              <a:t>Quadratic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600" i="1"/>
              <a:t>Polynomial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35F3F59-B963-4A93-A17F-EC5BB29EB0AA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8089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DD57D6-F689-4DD0-A7E7-C8E5B158E47A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69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80900" name="Rectangle 1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If we use </a:t>
            </a:r>
            <a:r>
              <a:rPr lang="en-US" altLang="en-US" i="1" smtClean="0"/>
              <a:t>a = x</a:t>
            </a:r>
            <a:r>
              <a:rPr lang="en-US" altLang="en-US" i="1" baseline="-25000" smtClean="0"/>
              <a:t>0</a:t>
            </a:r>
            <a:r>
              <a:rPr lang="en-US" altLang="en-US" smtClean="0"/>
              <a:t> and </a:t>
            </a:r>
            <a:r>
              <a:rPr lang="en-US" altLang="en-US" i="1" smtClean="0"/>
              <a:t>b = x</a:t>
            </a:r>
            <a:r>
              <a:rPr lang="en-US" altLang="en-US" i="1" baseline="-25000" smtClean="0"/>
              <a:t>2</a:t>
            </a:r>
            <a:r>
              <a:rPr lang="en-US" altLang="en-US" smtClean="0"/>
              <a:t>, and </a:t>
            </a:r>
            <a:br>
              <a:rPr lang="en-US" altLang="en-US" smtClean="0"/>
            </a:br>
            <a:r>
              <a:rPr lang="en-US" altLang="en-US" i="1" smtClean="0"/>
              <a:t>x</a:t>
            </a:r>
            <a:r>
              <a:rPr lang="en-US" altLang="en-US" i="1" baseline="-25000" smtClean="0"/>
              <a:t>1</a:t>
            </a:r>
            <a:r>
              <a:rPr lang="en-US" altLang="en-US" i="1" smtClean="0"/>
              <a:t> = </a:t>
            </a:r>
            <a:r>
              <a:rPr lang="en-US" altLang="en-US" smtClean="0"/>
              <a:t>(</a:t>
            </a:r>
            <a:r>
              <a:rPr lang="en-US" altLang="en-US" i="1" smtClean="0"/>
              <a:t>b+a</a:t>
            </a:r>
            <a:r>
              <a:rPr lang="en-US" altLang="en-US" smtClean="0"/>
              <a:t>)/2</a:t>
            </a:r>
          </a:p>
          <a:p>
            <a:endParaRPr lang="en-US" altLang="en-US" sz="3600" smtClean="0"/>
          </a:p>
        </p:txBody>
      </p:sp>
      <p:sp>
        <p:nvSpPr>
          <p:cNvPr id="80901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Simpson’s 1/3 Rule</a:t>
            </a:r>
          </a:p>
        </p:txBody>
      </p:sp>
      <p:grpSp>
        <p:nvGrpSpPr>
          <p:cNvPr id="80902" name="Group 20"/>
          <p:cNvGrpSpPr>
            <a:grpSpLocks/>
          </p:cNvGrpSpPr>
          <p:nvPr/>
        </p:nvGrpSpPr>
        <p:grpSpPr bwMode="auto">
          <a:xfrm>
            <a:off x="1304925" y="3481388"/>
            <a:ext cx="4667250" cy="1401762"/>
            <a:chOff x="822" y="2193"/>
            <a:chExt cx="2940" cy="883"/>
          </a:xfrm>
        </p:grpSpPr>
        <p:graphicFrame>
          <p:nvGraphicFramePr>
            <p:cNvPr id="80903" name="Object 1024"/>
            <p:cNvGraphicFramePr>
              <a:graphicFrameLocks noChangeAspect="1"/>
            </p:cNvGraphicFramePr>
            <p:nvPr/>
          </p:nvGraphicFramePr>
          <p:xfrm>
            <a:off x="822" y="2193"/>
            <a:ext cx="2940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09" name="Equation" r:id="rId3" imgW="2070100" imgH="393700" progId="Equation.3">
                    <p:embed/>
                  </p:oleObj>
                </mc:Choice>
                <mc:Fallback>
                  <p:oleObj name="Equation" r:id="rId3" imgW="2070100" imgH="393700" progId="Equation.3">
                    <p:embed/>
                    <p:pic>
                      <p:nvPicPr>
                        <p:cNvPr id="0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2" y="2193"/>
                          <a:ext cx="2940" cy="5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04" name="Text Box 4"/>
            <p:cNvSpPr txBox="1">
              <a:spLocks noChangeArrowheads="1"/>
            </p:cNvSpPr>
            <p:nvPr/>
          </p:nvSpPr>
          <p:spPr bwMode="auto">
            <a:xfrm>
              <a:off x="1176" y="2736"/>
              <a:ext cx="5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width</a:t>
              </a:r>
              <a:endParaRPr lang="en-US" altLang="en-US" sz="1800"/>
            </a:p>
          </p:txBody>
        </p:sp>
        <p:sp>
          <p:nvSpPr>
            <p:cNvPr id="80905" name="Text Box 5"/>
            <p:cNvSpPr txBox="1">
              <a:spLocks noChangeArrowheads="1"/>
            </p:cNvSpPr>
            <p:nvPr/>
          </p:nvSpPr>
          <p:spPr bwMode="auto">
            <a:xfrm>
              <a:off x="2196" y="2826"/>
              <a:ext cx="10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average height</a:t>
              </a:r>
              <a:endParaRPr lang="en-US" altLang="en-US" sz="1800"/>
            </a:p>
          </p:txBody>
        </p:sp>
        <p:sp>
          <p:nvSpPr>
            <p:cNvPr id="80906" name="AutoShape 18"/>
            <p:cNvSpPr>
              <a:spLocks/>
            </p:cNvSpPr>
            <p:nvPr/>
          </p:nvSpPr>
          <p:spPr bwMode="auto">
            <a:xfrm rot="-5400000">
              <a:off x="2616" y="1902"/>
              <a:ext cx="204" cy="1740"/>
            </a:xfrm>
            <a:prstGeom prst="leftBrace">
              <a:avLst>
                <a:gd name="adj1" fmla="val 7107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id-ID" altLang="en-US" sz="2400"/>
            </a:p>
          </p:txBody>
        </p:sp>
        <p:sp>
          <p:nvSpPr>
            <p:cNvPr id="80907" name="AutoShape 19"/>
            <p:cNvSpPr>
              <a:spLocks/>
            </p:cNvSpPr>
            <p:nvPr/>
          </p:nvSpPr>
          <p:spPr bwMode="auto">
            <a:xfrm rot="-5400000">
              <a:off x="1368" y="2400"/>
              <a:ext cx="126" cy="642"/>
            </a:xfrm>
            <a:prstGeom prst="leftBrace">
              <a:avLst>
                <a:gd name="adj1" fmla="val 4246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id-ID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178E2EC-54B8-4250-816D-25890BB11686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5442B70-E6DA-4983-BCC8-175BDC9CB73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7412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839788" y="2076450"/>
            <a:ext cx="7772400" cy="4114800"/>
          </a:xfrm>
        </p:spPr>
        <p:txBody>
          <a:bodyPr/>
          <a:lstStyle/>
          <a:p>
            <a:r>
              <a:rPr lang="en-US" altLang="en-US" sz="2800" smtClean="0"/>
              <a:t>The most common numerical integration formula is based on </a:t>
            </a:r>
            <a:r>
              <a:rPr lang="en-US" altLang="en-US" sz="2800" smtClean="0">
                <a:solidFill>
                  <a:schemeClr val="accent2"/>
                </a:solidFill>
              </a:rPr>
              <a:t>equally spaced data points.</a:t>
            </a:r>
          </a:p>
          <a:p>
            <a:endParaRPr lang="en-US" altLang="en-US" sz="2800" smtClean="0"/>
          </a:p>
          <a:p>
            <a:endParaRPr lang="en-US" altLang="en-US" sz="2800" smtClean="0"/>
          </a:p>
          <a:p>
            <a:r>
              <a:rPr lang="en-US" altLang="en-US" sz="2800" smtClean="0"/>
              <a:t>Divide [</a:t>
            </a:r>
            <a:r>
              <a:rPr lang="en-US" altLang="en-US" sz="2800" i="1" smtClean="0"/>
              <a:t>x</a:t>
            </a:r>
            <a:r>
              <a:rPr lang="en-US" altLang="en-US" sz="2800" i="1" baseline="-25000" smtClean="0"/>
              <a:t>0 </a:t>
            </a:r>
            <a:r>
              <a:rPr lang="en-US" altLang="en-US" sz="2800" i="1" smtClean="0"/>
              <a:t>, x</a:t>
            </a:r>
            <a:r>
              <a:rPr lang="en-US" altLang="en-US" sz="2800" i="1" baseline="-25000" smtClean="0"/>
              <a:t>n</a:t>
            </a:r>
            <a:r>
              <a:rPr lang="en-US" altLang="en-US" sz="2800" smtClean="0"/>
              <a:t>] into 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 </a:t>
            </a:r>
            <a:r>
              <a:rPr lang="en-US" altLang="en-US" sz="2800" b="1" i="1" smtClean="0"/>
              <a:t>intervals</a:t>
            </a:r>
            <a:r>
              <a:rPr lang="en-US" altLang="en-US" sz="2800" smtClean="0"/>
              <a:t> (</a:t>
            </a:r>
            <a:r>
              <a:rPr lang="en-US" altLang="en-US" sz="2800" i="1" smtClean="0"/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1)</a:t>
            </a:r>
            <a:endParaRPr lang="en-US" altLang="en-US" smtClean="0"/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1882775" y="3178175"/>
          <a:ext cx="141446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3" imgW="647419" imgH="355446" progId="Equation.DSMT4">
                  <p:embed/>
                </p:oleObj>
              </mc:Choice>
              <mc:Fallback>
                <p:oleObj name="Equation" r:id="rId3" imgW="647419" imgH="35544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775" y="3178175"/>
                        <a:ext cx="1414463" cy="7747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Partitioning the Integral</a:t>
            </a:r>
          </a:p>
        </p:txBody>
      </p:sp>
      <p:graphicFrame>
        <p:nvGraphicFramePr>
          <p:cNvPr id="17415" name="Object 14"/>
          <p:cNvGraphicFramePr>
            <a:graphicFrameLocks noChangeAspect="1"/>
          </p:cNvGraphicFramePr>
          <p:nvPr/>
        </p:nvGraphicFramePr>
        <p:xfrm>
          <a:off x="1438275" y="4686300"/>
          <a:ext cx="57404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5" imgW="2628900" imgH="495300" progId="Equation.DSMT4">
                  <p:embed/>
                </p:oleObj>
              </mc:Choice>
              <mc:Fallback>
                <p:oleObj name="Equation" r:id="rId5" imgW="2628900" imgH="4953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4686300"/>
                        <a:ext cx="5740400" cy="1079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C592EF0-5CB4-4A7A-B9F2-2709D8205208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8192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1506FDC-C1F8-4AAB-8546-127CB49ADF6F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70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81924" name="Rectangle 1036"/>
          <p:cNvSpPr>
            <a:spLocks noGrp="1" noChangeArrowheads="1"/>
          </p:cNvSpPr>
          <p:nvPr>
            <p:ph type="body" idx="1"/>
          </p:nvPr>
        </p:nvSpPr>
        <p:spPr>
          <a:xfrm>
            <a:off x="936625" y="2090738"/>
            <a:ext cx="7772400" cy="4114800"/>
          </a:xfrm>
        </p:spPr>
        <p:txBody>
          <a:bodyPr/>
          <a:lstStyle/>
          <a:p>
            <a:r>
              <a:rPr lang="en-US" altLang="en-US" smtClean="0"/>
              <a:t>Error for Simpson’s 1/3 rule</a:t>
            </a:r>
          </a:p>
          <a:p>
            <a:endParaRPr lang="en-US" altLang="en-US" sz="3600" smtClean="0"/>
          </a:p>
        </p:txBody>
      </p:sp>
      <p:sp>
        <p:nvSpPr>
          <p:cNvPr id="81925" name="Text Box 1027"/>
          <p:cNvSpPr txBox="1">
            <a:spLocks noChangeArrowheads="1"/>
          </p:cNvSpPr>
          <p:nvPr/>
        </p:nvSpPr>
        <p:spPr bwMode="auto">
          <a:xfrm>
            <a:off x="977900" y="5057775"/>
            <a:ext cx="4249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</a:t>
            </a:r>
            <a:r>
              <a:rPr lang="en-US" altLang="en-US" sz="2800"/>
              <a:t>Integrates a cubic exactly:</a:t>
            </a:r>
          </a:p>
        </p:txBody>
      </p:sp>
      <p:graphicFrame>
        <p:nvGraphicFramePr>
          <p:cNvPr id="81926" name="Object 1024"/>
          <p:cNvGraphicFramePr>
            <a:graphicFrameLocks noChangeAspect="1"/>
          </p:cNvGraphicFramePr>
          <p:nvPr/>
        </p:nvGraphicFramePr>
        <p:xfrm>
          <a:off x="5191125" y="5057775"/>
          <a:ext cx="1524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5" name="Equation" r:id="rId3" imgW="685800" imgH="228600" progId="Equation.3">
                  <p:embed/>
                </p:oleObj>
              </mc:Choice>
              <mc:Fallback>
                <p:oleObj name="Equation" r:id="rId3" imgW="685800" imgH="2286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25" y="5057775"/>
                        <a:ext cx="1524000" cy="508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7" name="Object 1025"/>
          <p:cNvGraphicFramePr>
            <a:graphicFrameLocks noChangeAspect="1"/>
          </p:cNvGraphicFramePr>
          <p:nvPr/>
        </p:nvGraphicFramePr>
        <p:xfrm>
          <a:off x="1281113" y="2790825"/>
          <a:ext cx="456882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6" name="Equation" r:id="rId5" imgW="2222500" imgH="431800" progId="Equation.3">
                  <p:embed/>
                </p:oleObj>
              </mc:Choice>
              <mc:Fallback>
                <p:oleObj name="Equation" r:id="rId5" imgW="2222500" imgH="4318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2790825"/>
                        <a:ext cx="4568825" cy="8842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8" name="Object 1026"/>
          <p:cNvGraphicFramePr>
            <a:graphicFrameLocks noChangeAspect="1"/>
          </p:cNvGraphicFramePr>
          <p:nvPr/>
        </p:nvGraphicFramePr>
        <p:xfrm>
          <a:off x="2219325" y="4010025"/>
          <a:ext cx="12192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7" name="Equation" r:id="rId7" imgW="609336" imgH="393529" progId="Equation.3">
                  <p:embed/>
                </p:oleObj>
              </mc:Choice>
              <mc:Fallback>
                <p:oleObj name="Equation" r:id="rId7" imgW="609336" imgH="393529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4010025"/>
                        <a:ext cx="1219200" cy="7842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9" name="Object 1027"/>
          <p:cNvGraphicFramePr>
            <a:graphicFrameLocks noChangeAspect="1"/>
          </p:cNvGraphicFramePr>
          <p:nvPr/>
        </p:nvGraphicFramePr>
        <p:xfrm>
          <a:off x="6353175" y="2990850"/>
          <a:ext cx="10668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8" name="Equation" r:id="rId9" imgW="406224" imgH="228501" progId="Equation.3">
                  <p:embed/>
                </p:oleObj>
              </mc:Choice>
              <mc:Fallback>
                <p:oleObj name="Equation" r:id="rId9" imgW="406224" imgH="228501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3175" y="2990850"/>
                        <a:ext cx="1066800" cy="6000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0" name="Rectangle 10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Simpson’s 1/3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34D88B-67D9-459C-A280-930AE669ED75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8294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D598209-3446-41C7-9404-082E8F4917AA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71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8294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Composite Simpson’s 1/3 Rule</a:t>
            </a:r>
          </a:p>
        </p:txBody>
      </p:sp>
      <p:sp>
        <p:nvSpPr>
          <p:cNvPr id="82949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As with Trapezoidal rule, can use multiple applications of Simpson’s 1/3 rule.</a:t>
            </a:r>
          </a:p>
          <a:p>
            <a:r>
              <a:rPr lang="en-US" altLang="en-US" smtClean="0"/>
              <a:t>Need </a:t>
            </a:r>
            <a:r>
              <a:rPr lang="en-US" altLang="en-US" smtClean="0">
                <a:solidFill>
                  <a:srgbClr val="FF5050"/>
                </a:solidFill>
              </a:rPr>
              <a:t>even</a:t>
            </a:r>
            <a:r>
              <a:rPr lang="en-US" altLang="en-US" smtClean="0"/>
              <a:t> number of intervals</a:t>
            </a:r>
          </a:p>
          <a:p>
            <a:pPr lvl="1"/>
            <a:r>
              <a:rPr lang="en-US" altLang="en-US" smtClean="0"/>
              <a:t>An odd number of points are required.</a:t>
            </a:r>
          </a:p>
          <a:p>
            <a:endParaRPr lang="en-US" altLang="en-US" sz="3600" smtClean="0"/>
          </a:p>
          <a:p>
            <a:endParaRPr lang="en-US" alt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B2B9F0-CC50-4F87-82BC-FD3A1AFCABC6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8397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3FCC042-5C66-48E8-B990-F85321ED1206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72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Composite Simpson’s 1/3 Rule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0775" y="1944688"/>
            <a:ext cx="7772400" cy="4114800"/>
          </a:xfrm>
        </p:spPr>
        <p:txBody>
          <a:bodyPr/>
          <a:lstStyle/>
          <a:p>
            <a:r>
              <a:rPr lang="en-US" altLang="en-US" smtClean="0"/>
              <a:t>Example: 9 points, 4 intervals</a:t>
            </a:r>
          </a:p>
          <a:p>
            <a:endParaRPr lang="en-US" altLang="en-US" smtClean="0"/>
          </a:p>
        </p:txBody>
      </p:sp>
      <p:graphicFrame>
        <p:nvGraphicFramePr>
          <p:cNvPr id="83974" name="Object 1024"/>
          <p:cNvGraphicFramePr>
            <a:graphicFrameLocks noChangeAspect="1"/>
          </p:cNvGraphicFramePr>
          <p:nvPr/>
        </p:nvGraphicFramePr>
        <p:xfrm>
          <a:off x="1228725" y="2419350"/>
          <a:ext cx="6107113" cy="405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6" name="Worksheet" r:id="rId3" imgW="6077407" imgH="4029456" progId="Excel.Sheet.8">
                  <p:embed/>
                </p:oleObj>
              </mc:Choice>
              <mc:Fallback>
                <p:oleObj name="Worksheet" r:id="rId3" imgW="6077407" imgH="4029456" progId="Excel.Shee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2419350"/>
                        <a:ext cx="6107113" cy="405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027F8F2-2E54-4ECD-B1F3-4CAC43CF953A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74FA595-8A85-4B2A-A220-5B18B53305F4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73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84996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979488" y="2041525"/>
            <a:ext cx="7772400" cy="4114800"/>
          </a:xfrm>
        </p:spPr>
        <p:txBody>
          <a:bodyPr/>
          <a:lstStyle/>
          <a:p>
            <a:r>
              <a:rPr lang="en-US" altLang="en-US" smtClean="0"/>
              <a:t>As in composite trapezoid, break integral up into </a:t>
            </a:r>
            <a:r>
              <a:rPr lang="en-US" altLang="en-US" i="1" smtClean="0"/>
              <a:t>n</a:t>
            </a:r>
            <a:r>
              <a:rPr lang="en-US" altLang="en-US" smtClean="0"/>
              <a:t>/2 sub-integrals:</a:t>
            </a:r>
          </a:p>
          <a:p>
            <a:endParaRPr lang="en-US" altLang="en-US" smtClean="0"/>
          </a:p>
          <a:p>
            <a:r>
              <a:rPr lang="en-US" altLang="en-US" smtClean="0"/>
              <a:t>Substitute Simpson’s 1/3 rule for each integral and collect terms.</a:t>
            </a:r>
          </a:p>
          <a:p>
            <a:endParaRPr lang="en-US" altLang="en-US" sz="3600" smtClean="0"/>
          </a:p>
        </p:txBody>
      </p:sp>
      <p:sp>
        <p:nvSpPr>
          <p:cNvPr id="84997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Composite Simpson’s 1/3 Rule</a:t>
            </a:r>
          </a:p>
        </p:txBody>
      </p:sp>
      <p:graphicFrame>
        <p:nvGraphicFramePr>
          <p:cNvPr id="84998" name="Object 4"/>
          <p:cNvGraphicFramePr>
            <a:graphicFrameLocks noChangeAspect="1"/>
          </p:cNvGraphicFramePr>
          <p:nvPr/>
        </p:nvGraphicFramePr>
        <p:xfrm>
          <a:off x="1504950" y="3095625"/>
          <a:ext cx="5218113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3" name="Equation" r:id="rId3" imgW="2654300" imgH="355600" progId="Equation.3">
                  <p:embed/>
                </p:oleObj>
              </mc:Choice>
              <mc:Fallback>
                <p:oleObj name="Equation" r:id="rId3" imgW="2654300" imgH="355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3095625"/>
                        <a:ext cx="5218113" cy="6969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2"/>
          <p:cNvGraphicFramePr>
            <a:graphicFrameLocks noChangeAspect="1"/>
          </p:cNvGraphicFramePr>
          <p:nvPr/>
        </p:nvGraphicFramePr>
        <p:xfrm>
          <a:off x="1109663" y="4819650"/>
          <a:ext cx="6335712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4" name="Equation" r:id="rId5" imgW="3365500" imgH="622300" progId="Equation.DSMT4">
                  <p:embed/>
                </p:oleObj>
              </mc:Choice>
              <mc:Fallback>
                <p:oleObj name="Equation" r:id="rId5" imgW="3365500" imgH="622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4819650"/>
                        <a:ext cx="6335712" cy="1168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0" name="Text Box 39"/>
          <p:cNvSpPr txBox="1">
            <a:spLocks noChangeArrowheads="1"/>
          </p:cNvSpPr>
          <p:nvPr/>
        </p:nvSpPr>
        <p:spPr bwMode="auto">
          <a:xfrm>
            <a:off x="6070600" y="6053138"/>
            <a:ext cx="2798763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i="1"/>
              <a:t>n+</a:t>
            </a:r>
            <a:r>
              <a:rPr lang="en-US" altLang="en-US" sz="1600"/>
              <a:t>1 data points, an odd number</a:t>
            </a:r>
            <a:endParaRPr lang="en-US" altLang="en-US" sz="16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F86300D-808F-4099-B692-2C1FCD9B596E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860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ECC3C48-4B99-4FCE-9964-BCB213CF85CB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86020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Odd coefficients receive a weight of 4, even receive a weight of 2.</a:t>
            </a:r>
          </a:p>
          <a:p>
            <a:r>
              <a:rPr lang="en-US" altLang="en-US" smtClean="0"/>
              <a:t>Doesn’t seem very fair, does it?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800225" y="4162425"/>
            <a:ext cx="5948363" cy="1570038"/>
            <a:chOff x="1200" y="3024"/>
            <a:chExt cx="3747" cy="989"/>
          </a:xfrm>
        </p:grpSpPr>
        <p:sp>
          <p:nvSpPr>
            <p:cNvPr id="86023" name="Text Box 3"/>
            <p:cNvSpPr txBox="1">
              <a:spLocks noChangeArrowheads="1"/>
            </p:cNvSpPr>
            <p:nvPr/>
          </p:nvSpPr>
          <p:spPr bwMode="auto">
            <a:xfrm>
              <a:off x="3600" y="3024"/>
              <a:ext cx="1347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/>
                <a:t>coefficients on numerator</a:t>
              </a:r>
            </a:p>
          </p:txBody>
        </p:sp>
        <p:grpSp>
          <p:nvGrpSpPr>
            <p:cNvPr id="86024" name="Group 4"/>
            <p:cNvGrpSpPr>
              <a:grpSpLocks/>
            </p:cNvGrpSpPr>
            <p:nvPr/>
          </p:nvGrpSpPr>
          <p:grpSpPr bwMode="auto">
            <a:xfrm>
              <a:off x="1200" y="3024"/>
              <a:ext cx="2208" cy="989"/>
              <a:chOff x="1248" y="3168"/>
              <a:chExt cx="2208" cy="989"/>
            </a:xfrm>
          </p:grpSpPr>
          <p:sp>
            <p:nvSpPr>
              <p:cNvPr id="86025" name="Oval 5"/>
              <p:cNvSpPr>
                <a:spLocks noChangeArrowheads="1"/>
              </p:cNvSpPr>
              <p:nvPr/>
            </p:nvSpPr>
            <p:spPr bwMode="auto">
              <a:xfrm>
                <a:off x="1488" y="3792"/>
                <a:ext cx="96" cy="96"/>
              </a:xfrm>
              <a:prstGeom prst="ellipse">
                <a:avLst/>
              </a:prstGeom>
              <a:solidFill>
                <a:srgbClr val="8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id-ID" altLang="en-US" sz="2400"/>
              </a:p>
            </p:txBody>
          </p:sp>
          <p:sp>
            <p:nvSpPr>
              <p:cNvPr id="86026" name="Oval 6"/>
              <p:cNvSpPr>
                <a:spLocks noChangeArrowheads="1"/>
              </p:cNvSpPr>
              <p:nvPr/>
            </p:nvSpPr>
            <p:spPr bwMode="auto">
              <a:xfrm>
                <a:off x="1776" y="3696"/>
                <a:ext cx="96" cy="96"/>
              </a:xfrm>
              <a:prstGeom prst="ellipse">
                <a:avLst/>
              </a:prstGeom>
              <a:solidFill>
                <a:srgbClr val="8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id-ID" altLang="en-US" sz="2400"/>
              </a:p>
            </p:txBody>
          </p:sp>
          <p:sp>
            <p:nvSpPr>
              <p:cNvPr id="86027" name="Oval 7"/>
              <p:cNvSpPr>
                <a:spLocks noChangeArrowheads="1"/>
              </p:cNvSpPr>
              <p:nvPr/>
            </p:nvSpPr>
            <p:spPr bwMode="auto">
              <a:xfrm>
                <a:off x="2064" y="3648"/>
                <a:ext cx="96" cy="96"/>
              </a:xfrm>
              <a:prstGeom prst="ellipse">
                <a:avLst/>
              </a:prstGeom>
              <a:solidFill>
                <a:srgbClr val="8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id-ID" altLang="en-US" sz="2400"/>
              </a:p>
            </p:txBody>
          </p:sp>
          <p:sp>
            <p:nvSpPr>
              <p:cNvPr id="86028" name="Oval 8"/>
              <p:cNvSpPr>
                <a:spLocks noChangeArrowheads="1"/>
              </p:cNvSpPr>
              <p:nvPr/>
            </p:nvSpPr>
            <p:spPr bwMode="auto">
              <a:xfrm>
                <a:off x="2352" y="3600"/>
                <a:ext cx="96" cy="96"/>
              </a:xfrm>
              <a:prstGeom prst="ellipse">
                <a:avLst/>
              </a:prstGeom>
              <a:solidFill>
                <a:srgbClr val="8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id-ID" altLang="en-US" sz="2400"/>
              </a:p>
            </p:txBody>
          </p:sp>
          <p:sp>
            <p:nvSpPr>
              <p:cNvPr id="86029" name="Oval 9"/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96" cy="96"/>
              </a:xfrm>
              <a:prstGeom prst="ellipse">
                <a:avLst/>
              </a:prstGeom>
              <a:solidFill>
                <a:srgbClr val="8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id-ID" altLang="en-US" sz="2400"/>
              </a:p>
            </p:txBody>
          </p:sp>
          <p:sp>
            <p:nvSpPr>
              <p:cNvPr id="86030" name="Text Box 10"/>
              <p:cNvSpPr txBox="1">
                <a:spLocks noChangeArrowheads="1"/>
              </p:cNvSpPr>
              <p:nvPr/>
            </p:nvSpPr>
            <p:spPr bwMode="auto">
              <a:xfrm>
                <a:off x="1392" y="360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/>
                  <a:t>1</a:t>
                </a:r>
                <a:endParaRPr lang="en-US" altLang="en-US" sz="2800"/>
              </a:p>
            </p:txBody>
          </p:sp>
          <p:sp>
            <p:nvSpPr>
              <p:cNvPr id="86031" name="Text Box 11"/>
              <p:cNvSpPr txBox="1">
                <a:spLocks noChangeArrowheads="1"/>
              </p:cNvSpPr>
              <p:nvPr/>
            </p:nvSpPr>
            <p:spPr bwMode="auto">
              <a:xfrm>
                <a:off x="1680" y="350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/>
                  <a:t>4</a:t>
                </a:r>
                <a:endParaRPr lang="en-US" altLang="en-US" sz="2800"/>
              </a:p>
            </p:txBody>
          </p:sp>
          <p:sp>
            <p:nvSpPr>
              <p:cNvPr id="86032" name="Text Box 12"/>
              <p:cNvSpPr txBox="1">
                <a:spLocks noChangeArrowheads="1"/>
              </p:cNvSpPr>
              <p:nvPr/>
            </p:nvSpPr>
            <p:spPr bwMode="auto">
              <a:xfrm>
                <a:off x="1968" y="345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/>
                  <a:t>1</a:t>
                </a:r>
                <a:endParaRPr lang="en-US" altLang="en-US" sz="2800"/>
              </a:p>
            </p:txBody>
          </p:sp>
          <p:sp>
            <p:nvSpPr>
              <p:cNvPr id="86033" name="Text Box 13"/>
              <p:cNvSpPr txBox="1">
                <a:spLocks noChangeArrowheads="1"/>
              </p:cNvSpPr>
              <p:nvPr/>
            </p:nvSpPr>
            <p:spPr bwMode="auto">
              <a:xfrm>
                <a:off x="2016" y="369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solidFill>
                      <a:schemeClr val="accent2"/>
                    </a:solidFill>
                  </a:rPr>
                  <a:t>1</a:t>
                </a:r>
                <a:endParaRPr lang="en-US" altLang="en-US" sz="2800"/>
              </a:p>
            </p:txBody>
          </p:sp>
          <p:sp>
            <p:nvSpPr>
              <p:cNvPr id="86034" name="Text Box 14"/>
              <p:cNvSpPr txBox="1">
                <a:spLocks noChangeArrowheads="1"/>
              </p:cNvSpPr>
              <p:nvPr/>
            </p:nvSpPr>
            <p:spPr bwMode="auto">
              <a:xfrm>
                <a:off x="2256" y="364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solidFill>
                      <a:schemeClr val="accent2"/>
                    </a:solidFill>
                  </a:rPr>
                  <a:t>4</a:t>
                </a:r>
                <a:endParaRPr lang="en-US" altLang="en-US" sz="2800"/>
              </a:p>
            </p:txBody>
          </p:sp>
          <p:sp>
            <p:nvSpPr>
              <p:cNvPr id="86035" name="Text Box 15"/>
              <p:cNvSpPr txBox="1">
                <a:spLocks noChangeArrowheads="1"/>
              </p:cNvSpPr>
              <p:nvPr/>
            </p:nvSpPr>
            <p:spPr bwMode="auto">
              <a:xfrm>
                <a:off x="2544" y="355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>
                    <a:solidFill>
                      <a:schemeClr val="accent2"/>
                    </a:solidFill>
                  </a:rPr>
                  <a:t>1</a:t>
                </a:r>
                <a:endParaRPr lang="en-US" altLang="en-US" sz="2800"/>
              </a:p>
            </p:txBody>
          </p:sp>
          <p:sp>
            <p:nvSpPr>
              <p:cNvPr id="86036" name="Oval 16"/>
              <p:cNvSpPr>
                <a:spLocks noChangeArrowheads="1"/>
              </p:cNvSpPr>
              <p:nvPr/>
            </p:nvSpPr>
            <p:spPr bwMode="auto">
              <a:xfrm>
                <a:off x="2880" y="3408"/>
                <a:ext cx="96" cy="96"/>
              </a:xfrm>
              <a:prstGeom prst="ellipse">
                <a:avLst/>
              </a:prstGeom>
              <a:solidFill>
                <a:srgbClr val="8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id-ID" altLang="en-US" sz="2400"/>
              </a:p>
            </p:txBody>
          </p:sp>
          <p:sp>
            <p:nvSpPr>
              <p:cNvPr id="86037" name="Oval 17"/>
              <p:cNvSpPr>
                <a:spLocks noChangeArrowheads="1"/>
              </p:cNvSpPr>
              <p:nvPr/>
            </p:nvSpPr>
            <p:spPr bwMode="auto">
              <a:xfrm>
                <a:off x="3120" y="3360"/>
                <a:ext cx="96" cy="96"/>
              </a:xfrm>
              <a:prstGeom prst="ellipse">
                <a:avLst/>
              </a:prstGeom>
              <a:solidFill>
                <a:srgbClr val="8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id-ID" altLang="en-US" sz="2400"/>
              </a:p>
            </p:txBody>
          </p:sp>
          <p:sp>
            <p:nvSpPr>
              <p:cNvPr id="86038" name="Text Box 18"/>
              <p:cNvSpPr txBox="1">
                <a:spLocks noChangeArrowheads="1"/>
              </p:cNvSpPr>
              <p:nvPr/>
            </p:nvSpPr>
            <p:spPr bwMode="auto">
              <a:xfrm>
                <a:off x="2544" y="331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/>
                  <a:t>1</a:t>
                </a:r>
                <a:endParaRPr lang="en-US" altLang="en-US" sz="2800"/>
              </a:p>
            </p:txBody>
          </p:sp>
          <p:sp>
            <p:nvSpPr>
              <p:cNvPr id="86039" name="Text Box 19"/>
              <p:cNvSpPr txBox="1">
                <a:spLocks noChangeArrowheads="1"/>
              </p:cNvSpPr>
              <p:nvPr/>
            </p:nvSpPr>
            <p:spPr bwMode="auto">
              <a:xfrm>
                <a:off x="2784" y="321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/>
                  <a:t>4</a:t>
                </a:r>
                <a:endParaRPr lang="en-US" altLang="en-US" sz="2800"/>
              </a:p>
            </p:txBody>
          </p:sp>
          <p:sp>
            <p:nvSpPr>
              <p:cNvPr id="86040" name="Text Box 20"/>
              <p:cNvSpPr txBox="1">
                <a:spLocks noChangeArrowheads="1"/>
              </p:cNvSpPr>
              <p:nvPr/>
            </p:nvSpPr>
            <p:spPr bwMode="auto">
              <a:xfrm>
                <a:off x="3024" y="316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/>
                  <a:t>1</a:t>
                </a:r>
                <a:endParaRPr lang="en-US" altLang="en-US" sz="2800"/>
              </a:p>
            </p:txBody>
          </p:sp>
          <p:sp>
            <p:nvSpPr>
              <p:cNvPr id="86041" name="Text Box 21"/>
              <p:cNvSpPr txBox="1">
                <a:spLocks noChangeArrowheads="1"/>
              </p:cNvSpPr>
              <p:nvPr/>
            </p:nvSpPr>
            <p:spPr bwMode="auto">
              <a:xfrm>
                <a:off x="1248" y="3869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 i="1"/>
                  <a:t>i</a:t>
                </a:r>
                <a:r>
                  <a:rPr lang="en-US" altLang="en-US" sz="2000"/>
                  <a:t> = 0</a:t>
                </a:r>
                <a:r>
                  <a:rPr lang="en-US" altLang="en-US" sz="2400"/>
                  <a:t> </a:t>
                </a:r>
              </a:p>
            </p:txBody>
          </p:sp>
          <p:sp>
            <p:nvSpPr>
              <p:cNvPr id="86042" name="Text Box 22"/>
              <p:cNvSpPr txBox="1">
                <a:spLocks noChangeArrowheads="1"/>
              </p:cNvSpPr>
              <p:nvPr/>
            </p:nvSpPr>
            <p:spPr bwMode="auto">
              <a:xfrm>
                <a:off x="2976" y="3389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000" i="1"/>
                  <a:t>i</a:t>
                </a:r>
                <a:r>
                  <a:rPr lang="en-US" altLang="en-US" sz="2000"/>
                  <a:t> = </a:t>
                </a:r>
                <a:r>
                  <a:rPr lang="en-US" altLang="en-US" sz="2000" i="1"/>
                  <a:t>n</a:t>
                </a:r>
                <a:r>
                  <a:rPr lang="en-US" altLang="en-US" sz="2400"/>
                  <a:t> </a:t>
                </a:r>
              </a:p>
            </p:txBody>
          </p:sp>
        </p:grpSp>
      </p:grpSp>
      <p:sp>
        <p:nvSpPr>
          <p:cNvPr id="86022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Composite Simpson’s 1/3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2D6FB54-6031-463A-A30A-55F7DE624774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8704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CDC6676-C7E4-4F64-81A3-CCD6AF4EE151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75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87044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869950" y="2095500"/>
            <a:ext cx="7772400" cy="4114800"/>
          </a:xfrm>
        </p:spPr>
        <p:txBody>
          <a:bodyPr/>
          <a:lstStyle/>
          <a:p>
            <a:r>
              <a:rPr lang="en-US" altLang="en-US" sz="2800" smtClean="0"/>
              <a:t>The error can be estimated by:</a:t>
            </a:r>
          </a:p>
          <a:p>
            <a:endParaRPr lang="en-US" altLang="en-US" sz="2800" smtClean="0"/>
          </a:p>
          <a:p>
            <a:endParaRPr lang="en-US" altLang="en-US" sz="2800" smtClean="0"/>
          </a:p>
          <a:p>
            <a:r>
              <a:rPr lang="en-US" altLang="en-US" sz="2800" smtClean="0"/>
              <a:t>If 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 is doubled, </a:t>
            </a:r>
            <a:r>
              <a:rPr lang="en-US" altLang="en-US" sz="2800" i="1" smtClean="0"/>
              <a:t>h</a:t>
            </a:r>
            <a:r>
              <a:rPr lang="en-US" altLang="en-US" sz="2800" smtClean="0"/>
              <a:t> </a:t>
            </a:r>
            <a:r>
              <a:rPr lang="en-US" altLang="en-US" sz="2800" smtClean="0">
                <a:sym typeface="Symbol" panose="05050102010706020507" pitchFamily="18" charset="2"/>
              </a:rPr>
              <a:t> </a:t>
            </a:r>
            <a:r>
              <a:rPr lang="en-US" altLang="en-US" sz="2800" i="1" smtClean="0">
                <a:sym typeface="Symbol" panose="05050102010706020507" pitchFamily="18" charset="2"/>
              </a:rPr>
              <a:t>h</a:t>
            </a:r>
            <a:r>
              <a:rPr lang="en-US" altLang="en-US" sz="2800" smtClean="0">
                <a:sym typeface="Symbol" panose="05050102010706020507" pitchFamily="18" charset="2"/>
              </a:rPr>
              <a:t>/2 and </a:t>
            </a:r>
            <a:r>
              <a:rPr lang="en-US" altLang="en-US" sz="2800" i="1" smtClean="0">
                <a:sym typeface="Symbol" panose="05050102010706020507" pitchFamily="18" charset="2"/>
              </a:rPr>
              <a:t>E</a:t>
            </a:r>
            <a:r>
              <a:rPr lang="en-US" altLang="en-US" sz="2800" i="1" baseline="-25000" smtClean="0">
                <a:sym typeface="Symbol" panose="05050102010706020507" pitchFamily="18" charset="2"/>
              </a:rPr>
              <a:t>a</a:t>
            </a:r>
            <a:r>
              <a:rPr lang="en-US" altLang="en-US" sz="2800" smtClean="0">
                <a:sym typeface="Symbol" panose="05050102010706020507" pitchFamily="18" charset="2"/>
              </a:rPr>
              <a:t>  </a:t>
            </a:r>
            <a:r>
              <a:rPr lang="en-US" altLang="en-US" sz="2800" i="1" smtClean="0">
                <a:sym typeface="Symbol" panose="05050102010706020507" pitchFamily="18" charset="2"/>
              </a:rPr>
              <a:t>E</a:t>
            </a:r>
            <a:r>
              <a:rPr lang="en-US" altLang="en-US" sz="2800" i="1" baseline="-25000" smtClean="0">
                <a:sym typeface="Symbol" panose="05050102010706020507" pitchFamily="18" charset="2"/>
              </a:rPr>
              <a:t>a</a:t>
            </a:r>
            <a:r>
              <a:rPr lang="en-US" altLang="en-US" sz="2800" smtClean="0">
                <a:sym typeface="Symbol" panose="05050102010706020507" pitchFamily="18" charset="2"/>
              </a:rPr>
              <a:t>/16 </a:t>
            </a:r>
          </a:p>
          <a:p>
            <a:endParaRPr lang="en-US" altLang="en-US" sz="2800" smtClean="0"/>
          </a:p>
        </p:txBody>
      </p:sp>
      <p:graphicFrame>
        <p:nvGraphicFramePr>
          <p:cNvPr id="87045" name="Object 1024"/>
          <p:cNvGraphicFramePr>
            <a:graphicFrameLocks noChangeAspect="1"/>
          </p:cNvGraphicFramePr>
          <p:nvPr/>
        </p:nvGraphicFramePr>
        <p:xfrm>
          <a:off x="1285875" y="2571750"/>
          <a:ext cx="41148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3" name="Equation" r:id="rId3" imgW="1828800" imgH="419100" progId="Equation.3">
                  <p:embed/>
                </p:oleObj>
              </mc:Choice>
              <mc:Fallback>
                <p:oleObj name="Equation" r:id="rId3" imgW="1828800" imgH="4191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2571750"/>
                        <a:ext cx="4114800" cy="9429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1025"/>
          <p:cNvGraphicFramePr>
            <a:graphicFrameLocks noChangeAspect="1"/>
          </p:cNvGraphicFramePr>
          <p:nvPr/>
        </p:nvGraphicFramePr>
        <p:xfrm>
          <a:off x="1504950" y="4419600"/>
          <a:ext cx="6508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4" name="Equation" r:id="rId5" imgW="279400" imgH="228600" progId="Equation.3">
                  <p:embed/>
                </p:oleObj>
              </mc:Choice>
              <mc:Fallback>
                <p:oleObj name="Equation" r:id="rId5" imgW="279400" imgH="2286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4419600"/>
                        <a:ext cx="650875" cy="5318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7" name="Text Box 6"/>
          <p:cNvSpPr txBox="1">
            <a:spLocks noChangeArrowheads="1"/>
          </p:cNvSpPr>
          <p:nvPr/>
        </p:nvSpPr>
        <p:spPr bwMode="auto">
          <a:xfrm>
            <a:off x="2138363" y="4495800"/>
            <a:ext cx="4186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is the average 4th derivative</a:t>
            </a:r>
          </a:p>
        </p:txBody>
      </p:sp>
      <p:graphicFrame>
        <p:nvGraphicFramePr>
          <p:cNvPr id="87048" name="Object 1026"/>
          <p:cNvGraphicFramePr>
            <a:graphicFrameLocks noChangeAspect="1"/>
          </p:cNvGraphicFramePr>
          <p:nvPr/>
        </p:nvGraphicFramePr>
        <p:xfrm>
          <a:off x="5581650" y="2724150"/>
          <a:ext cx="10668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5" name="Equation" r:id="rId7" imgW="406224" imgH="228501" progId="Equation.3">
                  <p:embed/>
                </p:oleObj>
              </mc:Choice>
              <mc:Fallback>
                <p:oleObj name="Equation" r:id="rId7" imgW="406224" imgH="228501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2724150"/>
                        <a:ext cx="1066800" cy="6000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9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Error Estimate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915AEF-9735-476A-A137-186CBB79630D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8806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0BBF716-226F-4293-AA4E-6192CB8475DF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76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88068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5800" y="2038350"/>
            <a:ext cx="7772400" cy="4114800"/>
          </a:xfrm>
        </p:spPr>
        <p:txBody>
          <a:bodyPr/>
          <a:lstStyle/>
          <a:p>
            <a:r>
              <a:rPr lang="en-US" altLang="en-US" sz="2800" smtClean="0"/>
              <a:t>Integrate                    from </a:t>
            </a:r>
            <a:r>
              <a:rPr lang="en-US" altLang="en-US" sz="2800" i="1" smtClean="0"/>
              <a:t>a </a:t>
            </a:r>
            <a:r>
              <a:rPr lang="en-US" altLang="en-US" sz="2800" smtClean="0"/>
              <a:t>= 0 to </a:t>
            </a:r>
            <a:r>
              <a:rPr lang="en-US" altLang="en-US" sz="2800" i="1" smtClean="0"/>
              <a:t>b </a:t>
            </a:r>
            <a:r>
              <a:rPr lang="en-US" altLang="en-US" sz="2800" smtClean="0"/>
              <a:t>= 2.</a:t>
            </a:r>
          </a:p>
          <a:p>
            <a:r>
              <a:rPr lang="en-US" altLang="en-US" sz="2800" smtClean="0"/>
              <a:t>Use Simpson’s 1/3 rule:</a:t>
            </a:r>
          </a:p>
          <a:p>
            <a:endParaRPr lang="en-US" altLang="en-US" sz="2800" smtClean="0"/>
          </a:p>
        </p:txBody>
      </p:sp>
      <p:graphicFrame>
        <p:nvGraphicFramePr>
          <p:cNvPr id="345088" name="Object 1024"/>
          <p:cNvGraphicFramePr>
            <a:graphicFrameLocks noChangeAspect="1"/>
          </p:cNvGraphicFramePr>
          <p:nvPr/>
        </p:nvGraphicFramePr>
        <p:xfrm>
          <a:off x="1616075" y="3913188"/>
          <a:ext cx="5273675" cy="232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6" name="Equation" r:id="rId3" imgW="2768600" imgH="1219200" progId="Equation.DSMT4">
                  <p:embed/>
                </p:oleObj>
              </mc:Choice>
              <mc:Fallback>
                <p:oleObj name="Equation" r:id="rId3" imgW="2768600" imgH="12192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3913188"/>
                        <a:ext cx="5273675" cy="232568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0" name="Object 1025"/>
          <p:cNvGraphicFramePr>
            <a:graphicFrameLocks noChangeAspect="1"/>
          </p:cNvGraphicFramePr>
          <p:nvPr/>
        </p:nvGraphicFramePr>
        <p:xfrm>
          <a:off x="2505075" y="2038350"/>
          <a:ext cx="16002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7" name="Equation" r:id="rId5" imgW="723586" imgH="253890" progId="Equation.3">
                  <p:embed/>
                </p:oleObj>
              </mc:Choice>
              <mc:Fallback>
                <p:oleObj name="Equation" r:id="rId5" imgW="723586" imgH="25389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2038350"/>
                        <a:ext cx="1600200" cy="5603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090" name="Object 1026"/>
          <p:cNvGraphicFramePr>
            <a:graphicFrameLocks noChangeAspect="1"/>
          </p:cNvGraphicFramePr>
          <p:nvPr/>
        </p:nvGraphicFramePr>
        <p:xfrm>
          <a:off x="1143000" y="3133725"/>
          <a:ext cx="70104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8" name="Equation" r:id="rId7" imgW="3822700" imgH="393700" progId="Equation.3">
                  <p:embed/>
                </p:oleObj>
              </mc:Choice>
              <mc:Fallback>
                <p:oleObj name="Equation" r:id="rId7" imgW="3822700" imgH="3937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33725"/>
                        <a:ext cx="7010400" cy="7191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EF11EE-A828-49C0-BB08-1C99D6F479B4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890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6C92B61-33BB-4EA5-9C68-ED2243697D09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77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89092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r>
              <a:rPr lang="en-US" altLang="en-US" smtClean="0"/>
              <a:t>Error estimate:</a:t>
            </a:r>
          </a:p>
          <a:p>
            <a:endParaRPr lang="en-US" altLang="en-US" smtClean="0"/>
          </a:p>
          <a:p>
            <a:r>
              <a:rPr lang="en-US" altLang="en-US" sz="2800" smtClean="0"/>
              <a:t>Where </a:t>
            </a:r>
            <a:r>
              <a:rPr lang="en-US" altLang="en-US" sz="2800" i="1" smtClean="0"/>
              <a:t>h = b - a</a:t>
            </a:r>
            <a:r>
              <a:rPr lang="en-US" altLang="en-US" sz="2800" smtClean="0"/>
              <a:t> and </a:t>
            </a:r>
            <a:r>
              <a:rPr lang="en-US" altLang="en-US" sz="2800" i="1" smtClean="0"/>
              <a:t>a</a:t>
            </a:r>
            <a:r>
              <a:rPr lang="en-US" altLang="en-US" sz="2800" smtClean="0"/>
              <a:t> &lt; </a:t>
            </a:r>
            <a:r>
              <a:rPr lang="en-US" altLang="en-US" sz="2800" i="1" smtClean="0">
                <a:sym typeface="Symbol" panose="05050102010706020507" pitchFamily="18" charset="2"/>
              </a:rPr>
              <a:t></a:t>
            </a:r>
            <a:r>
              <a:rPr lang="en-US" altLang="en-US" sz="2800" smtClean="0">
                <a:sym typeface="Symbol" panose="05050102010706020507" pitchFamily="18" charset="2"/>
              </a:rPr>
              <a:t> &lt; </a:t>
            </a:r>
            <a:r>
              <a:rPr lang="en-US" altLang="en-US" sz="2800" i="1" smtClean="0">
                <a:sym typeface="Symbol" panose="05050102010706020507" pitchFamily="18" charset="2"/>
              </a:rPr>
              <a:t>b</a:t>
            </a:r>
          </a:p>
          <a:p>
            <a:r>
              <a:rPr lang="en-US" altLang="en-US" sz="2800" smtClean="0"/>
              <a:t>Don’t know </a:t>
            </a:r>
            <a:r>
              <a:rPr lang="en-US" altLang="en-US" sz="2800" i="1" smtClean="0">
                <a:sym typeface="Symbol" panose="05050102010706020507" pitchFamily="18" charset="2"/>
              </a:rPr>
              <a:t></a:t>
            </a:r>
            <a:r>
              <a:rPr lang="en-US" altLang="en-US" sz="2800" smtClean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en-US" sz="2400" smtClean="0">
                <a:sym typeface="Symbol" panose="05050102010706020507" pitchFamily="18" charset="2"/>
              </a:rPr>
              <a:t>use average value</a:t>
            </a:r>
            <a:endParaRPr lang="en-US" altLang="en-US" sz="2400" smtClean="0"/>
          </a:p>
          <a:p>
            <a:endParaRPr lang="en-US" altLang="en-US" sz="2800" i="1" smtClean="0">
              <a:sym typeface="Symbol" panose="05050102010706020507" pitchFamily="18" charset="2"/>
            </a:endParaRPr>
          </a:p>
        </p:txBody>
      </p:sp>
      <p:graphicFrame>
        <p:nvGraphicFramePr>
          <p:cNvPr id="89093" name="Object 1024"/>
          <p:cNvGraphicFramePr>
            <a:graphicFrameLocks noChangeAspect="1"/>
          </p:cNvGraphicFramePr>
          <p:nvPr/>
        </p:nvGraphicFramePr>
        <p:xfrm>
          <a:off x="3648075" y="2076450"/>
          <a:ext cx="2166938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9" name="Equation" r:id="rId3" imgW="1054100" imgH="419100" progId="Equation.3">
                  <p:embed/>
                </p:oleObj>
              </mc:Choice>
              <mc:Fallback>
                <p:oleObj name="Equation" r:id="rId3" imgW="1054100" imgH="4191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2076450"/>
                        <a:ext cx="2166938" cy="8620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4" name="Text Box 8"/>
          <p:cNvSpPr txBox="1">
            <a:spLocks noChangeArrowheads="1"/>
          </p:cNvSpPr>
          <p:nvPr/>
        </p:nvSpPr>
        <p:spPr bwMode="auto">
          <a:xfrm>
            <a:off x="3462338" y="3381375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id-ID" altLang="en-US" sz="2800"/>
          </a:p>
        </p:txBody>
      </p:sp>
      <p:graphicFrame>
        <p:nvGraphicFramePr>
          <p:cNvPr id="89095" name="Object 1025"/>
          <p:cNvGraphicFramePr>
            <a:graphicFrameLocks noChangeAspect="1"/>
          </p:cNvGraphicFramePr>
          <p:nvPr/>
        </p:nvGraphicFramePr>
        <p:xfrm>
          <a:off x="1379538" y="4895850"/>
          <a:ext cx="6383337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0" name="Equation" r:id="rId5" imgW="3581400" imgH="495300" progId="Equation.DSMT4">
                  <p:embed/>
                </p:oleObj>
              </mc:Choice>
              <mc:Fallback>
                <p:oleObj name="Equation" r:id="rId5" imgW="3581400" imgH="49530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4895850"/>
                        <a:ext cx="6383337" cy="8842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6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FF23B44-5913-43D6-992D-73FB6BF00044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9011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DD9E38-6508-4DFE-A478-E561461F3463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78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90116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919163" y="2052638"/>
            <a:ext cx="7772400" cy="3776662"/>
          </a:xfrm>
        </p:spPr>
        <p:txBody>
          <a:bodyPr/>
          <a:lstStyle/>
          <a:p>
            <a:r>
              <a:rPr lang="en-US" altLang="en-US" smtClean="0"/>
              <a:t>Let’s look at the polynomial again:</a:t>
            </a:r>
          </a:p>
          <a:p>
            <a:endParaRPr lang="en-US" altLang="en-US" smtClean="0"/>
          </a:p>
          <a:p>
            <a:pPr lvl="1"/>
            <a:r>
              <a:rPr lang="en-US" altLang="en-US" smtClean="0"/>
              <a:t>From </a:t>
            </a:r>
            <a:r>
              <a:rPr lang="en-US" altLang="en-US" i="1" smtClean="0"/>
              <a:t>a</a:t>
            </a:r>
            <a:r>
              <a:rPr lang="en-US" altLang="en-US" smtClean="0"/>
              <a:t> = 0 to </a:t>
            </a:r>
            <a:r>
              <a:rPr lang="en-US" altLang="en-US" i="1" smtClean="0"/>
              <a:t>b</a:t>
            </a:r>
            <a:r>
              <a:rPr lang="en-US" altLang="en-US" smtClean="0"/>
              <a:t> = 0.8</a:t>
            </a:r>
          </a:p>
        </p:txBody>
      </p:sp>
      <p:graphicFrame>
        <p:nvGraphicFramePr>
          <p:cNvPr id="90117" name="Object 1024"/>
          <p:cNvGraphicFramePr>
            <a:graphicFrameLocks noChangeAspect="1"/>
          </p:cNvGraphicFramePr>
          <p:nvPr/>
        </p:nvGraphicFramePr>
        <p:xfrm>
          <a:off x="1409700" y="2667000"/>
          <a:ext cx="64008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5" name="Equation" r:id="rId3" imgW="3086100" imgH="228600" progId="Equation.3">
                  <p:embed/>
                </p:oleObj>
              </mc:Choice>
              <mc:Fallback>
                <p:oleObj name="Equation" r:id="rId3" imgW="3086100" imgH="2286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2667000"/>
                        <a:ext cx="6400800" cy="4746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37" name="Object 1025"/>
          <p:cNvGraphicFramePr>
            <a:graphicFrameLocks noChangeAspect="1"/>
          </p:cNvGraphicFramePr>
          <p:nvPr/>
        </p:nvGraphicFramePr>
        <p:xfrm>
          <a:off x="1279525" y="3692525"/>
          <a:ext cx="630872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6" name="Equation" r:id="rId5" imgW="4203700" imgH="393700" progId="Equation.3">
                  <p:embed/>
                </p:oleObj>
              </mc:Choice>
              <mc:Fallback>
                <p:oleObj name="Equation" r:id="rId5" imgW="4203700" imgH="3937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3692525"/>
                        <a:ext cx="6308725" cy="5889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9" name="Object 1026"/>
          <p:cNvGraphicFramePr>
            <a:graphicFrameLocks noChangeAspect="1"/>
          </p:cNvGraphicFramePr>
          <p:nvPr/>
        </p:nvGraphicFramePr>
        <p:xfrm>
          <a:off x="1543050" y="4364038"/>
          <a:ext cx="4510088" cy="171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7" name="Equation" r:id="rId7" imgW="2603500" imgH="990600" progId="Equation.3">
                  <p:embed/>
                </p:oleObj>
              </mc:Choice>
              <mc:Fallback>
                <p:oleObj name="Equation" r:id="rId7" imgW="2603500" imgH="9906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4364038"/>
                        <a:ext cx="4510088" cy="17192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0" name="Text Box 10"/>
          <p:cNvSpPr txBox="1">
            <a:spLocks noChangeArrowheads="1"/>
          </p:cNvSpPr>
          <p:nvPr/>
        </p:nvSpPr>
        <p:spPr bwMode="auto">
          <a:xfrm>
            <a:off x="5226050" y="5994400"/>
            <a:ext cx="3128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 i="1"/>
              <a:t>Exact integral is 1.64053334</a:t>
            </a:r>
          </a:p>
        </p:txBody>
      </p:sp>
      <p:sp>
        <p:nvSpPr>
          <p:cNvPr id="90121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Another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04C3321-290F-46CF-A483-BD18B1FE0E67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9113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9466C59-3707-4A3C-89F8-A7B4CD08AF57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79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91140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685800" y="2085975"/>
            <a:ext cx="7772400" cy="4114800"/>
          </a:xfrm>
        </p:spPr>
        <p:txBody>
          <a:bodyPr/>
          <a:lstStyle/>
          <a:p>
            <a:r>
              <a:rPr lang="en-US" altLang="en-US" smtClean="0"/>
              <a:t>Actual Error: (using the known exact value)</a:t>
            </a:r>
          </a:p>
          <a:p>
            <a:endParaRPr lang="en-US" altLang="en-US" smtClean="0"/>
          </a:p>
          <a:p>
            <a:r>
              <a:rPr lang="en-US" altLang="en-US" smtClean="0"/>
              <a:t>Estimate error: (if the exact value is not available)</a:t>
            </a:r>
          </a:p>
          <a:p>
            <a:endParaRPr lang="en-US" altLang="en-US" smtClean="0"/>
          </a:p>
          <a:p>
            <a:r>
              <a:rPr lang="en-US" altLang="en-US" smtClean="0"/>
              <a:t>Where </a:t>
            </a:r>
            <a:r>
              <a:rPr lang="en-US" altLang="en-US" i="1" smtClean="0"/>
              <a:t>a</a:t>
            </a:r>
            <a:r>
              <a:rPr lang="en-US" altLang="en-US" smtClean="0"/>
              <a:t> &lt; </a:t>
            </a:r>
            <a:r>
              <a:rPr lang="en-US" altLang="en-US" i="1" smtClean="0">
                <a:sym typeface="Symbol" panose="05050102010706020507" pitchFamily="18" charset="2"/>
              </a:rPr>
              <a:t></a:t>
            </a:r>
            <a:r>
              <a:rPr lang="en-US" altLang="en-US" smtClean="0">
                <a:sym typeface="Symbol" panose="05050102010706020507" pitchFamily="18" charset="2"/>
              </a:rPr>
              <a:t> &lt; </a:t>
            </a:r>
            <a:r>
              <a:rPr lang="en-US" altLang="en-US" i="1" smtClean="0">
                <a:sym typeface="Symbol" panose="05050102010706020507" pitchFamily="18" charset="2"/>
              </a:rPr>
              <a:t>b.</a:t>
            </a:r>
            <a:endParaRPr lang="en-US" altLang="en-US" smtClean="0">
              <a:sym typeface="Symbol" panose="05050102010706020507" pitchFamily="18" charset="2"/>
            </a:endParaRPr>
          </a:p>
          <a:p>
            <a:endParaRPr lang="en-US" altLang="en-US" sz="3600" smtClean="0"/>
          </a:p>
        </p:txBody>
      </p:sp>
      <p:graphicFrame>
        <p:nvGraphicFramePr>
          <p:cNvPr id="91141" name="Object 7"/>
          <p:cNvGraphicFramePr>
            <a:graphicFrameLocks noChangeAspect="1"/>
          </p:cNvGraphicFramePr>
          <p:nvPr/>
        </p:nvGraphicFramePr>
        <p:xfrm>
          <a:off x="2867025" y="4075113"/>
          <a:ext cx="20732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7" name="Equation" r:id="rId3" imgW="1054100" imgH="419100" progId="Equation.3">
                  <p:embed/>
                </p:oleObj>
              </mc:Choice>
              <mc:Fallback>
                <p:oleObj name="Equation" r:id="rId3" imgW="10541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4075113"/>
                        <a:ext cx="2073275" cy="825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Object 11"/>
          <p:cNvGraphicFramePr>
            <a:graphicFrameLocks noChangeAspect="1"/>
          </p:cNvGraphicFramePr>
          <p:nvPr/>
        </p:nvGraphicFramePr>
        <p:xfrm>
          <a:off x="1285875" y="2657475"/>
          <a:ext cx="57912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8" name="Equation" r:id="rId5" imgW="2705100" imgH="177800" progId="Equation.3">
                  <p:embed/>
                </p:oleObj>
              </mc:Choice>
              <mc:Fallback>
                <p:oleObj name="Equation" r:id="rId5" imgW="2705100" imgH="177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2657475"/>
                        <a:ext cx="5791200" cy="3778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3" name="Text Box 12"/>
          <p:cNvSpPr txBox="1">
            <a:spLocks noChangeArrowheads="1"/>
          </p:cNvSpPr>
          <p:nvPr/>
        </p:nvSpPr>
        <p:spPr bwMode="auto">
          <a:xfrm>
            <a:off x="7248525" y="2600325"/>
            <a:ext cx="836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solidFill>
                  <a:srgbClr val="009900"/>
                </a:solidFill>
              </a:rPr>
              <a:t>16%</a:t>
            </a:r>
            <a:endParaRPr lang="en-US" altLang="en-US" sz="2800"/>
          </a:p>
        </p:txBody>
      </p:sp>
      <p:sp>
        <p:nvSpPr>
          <p:cNvPr id="91144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99AFE44-E28E-4AD3-A205-3F73B20C14B0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E8E7C2B-360C-4A25-B386-A22A15C16FAC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Upper Sums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2371725"/>
            <a:ext cx="7772400" cy="3687763"/>
          </a:xfrm>
        </p:spPr>
        <p:txBody>
          <a:bodyPr/>
          <a:lstStyle/>
          <a:p>
            <a:r>
              <a:rPr lang="en-US" altLang="en-US" smtClean="0"/>
              <a:t>Assume that </a:t>
            </a:r>
            <a:r>
              <a:rPr lang="en-US" altLang="en-US" i="1" smtClean="0"/>
              <a:t>f(x)&gt;0 </a:t>
            </a:r>
            <a:r>
              <a:rPr lang="en-US" altLang="en-US" smtClean="0"/>
              <a:t>everywhere</a:t>
            </a:r>
            <a:r>
              <a:rPr lang="en-US" altLang="en-US" i="1" smtClean="0"/>
              <a:t>.</a:t>
            </a:r>
          </a:p>
          <a:p>
            <a:r>
              <a:rPr lang="en-US" altLang="en-US" smtClean="0"/>
              <a:t>If within each interval, we could determine the maximum value of the function, then we have:</a:t>
            </a:r>
          </a:p>
          <a:p>
            <a:endParaRPr lang="en-US" altLang="en-US" smtClean="0"/>
          </a:p>
          <a:p>
            <a:r>
              <a:rPr lang="en-US" altLang="en-US" smtClean="0"/>
              <a:t>where</a:t>
            </a:r>
          </a:p>
        </p:txBody>
      </p:sp>
      <p:graphicFrame>
        <p:nvGraphicFramePr>
          <p:cNvPr id="18438" name="Object 4"/>
          <p:cNvGraphicFramePr>
            <a:graphicFrameLocks noChangeAspect="1"/>
          </p:cNvGraphicFramePr>
          <p:nvPr/>
        </p:nvGraphicFramePr>
        <p:xfrm>
          <a:off x="2286000" y="3886200"/>
          <a:ext cx="25146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3" imgW="1548728" imgH="495085" progId="Equation.DSMT4">
                  <p:embed/>
                </p:oleObj>
              </mc:Choice>
              <mc:Fallback>
                <p:oleObj name="Equation" r:id="rId3" imgW="1548728" imgH="49508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886200"/>
                        <a:ext cx="2514600" cy="8032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5"/>
          <p:cNvGraphicFramePr>
            <a:graphicFrameLocks noChangeAspect="1"/>
          </p:cNvGraphicFramePr>
          <p:nvPr/>
        </p:nvGraphicFramePr>
        <p:xfrm>
          <a:off x="2028825" y="5673725"/>
          <a:ext cx="46482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5" imgW="1815312" imgH="253890" progId="Equation.DSMT4">
                  <p:embed/>
                </p:oleObj>
              </mc:Choice>
              <mc:Fallback>
                <p:oleObj name="Equation" r:id="rId5" imgW="1815312" imgH="25389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5" y="5673725"/>
                        <a:ext cx="4648200" cy="6508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6"/>
          <p:cNvSpPr txBox="1">
            <a:spLocks noChangeArrowheads="1"/>
          </p:cNvSpPr>
          <p:nvPr/>
        </p:nvSpPr>
        <p:spPr bwMode="auto">
          <a:xfrm>
            <a:off x="7019925" y="5534025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 i="1"/>
              <a:t>Supremum - least upper bound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F90005-EFDD-49F0-A729-E8F1CC94580A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9216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46FA183-4245-4697-AB28-1288E7F0D287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80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2058988"/>
            <a:ext cx="7772400" cy="4114800"/>
          </a:xfrm>
        </p:spPr>
        <p:txBody>
          <a:bodyPr/>
          <a:lstStyle/>
          <a:p>
            <a:r>
              <a:rPr lang="en-US" altLang="en-US" smtClean="0"/>
              <a:t>Compute the fourth-derivative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Matches actual error pretty well.</a:t>
            </a:r>
          </a:p>
        </p:txBody>
      </p:sp>
      <p:sp>
        <p:nvSpPr>
          <p:cNvPr id="921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Error</a:t>
            </a:r>
          </a:p>
        </p:txBody>
      </p:sp>
      <p:graphicFrame>
        <p:nvGraphicFramePr>
          <p:cNvPr id="92166" name="Object 1024"/>
          <p:cNvGraphicFramePr>
            <a:graphicFrameLocks noChangeAspect="1"/>
          </p:cNvGraphicFramePr>
          <p:nvPr/>
        </p:nvGraphicFramePr>
        <p:xfrm>
          <a:off x="1192213" y="2724150"/>
          <a:ext cx="579437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2" name="Equation" r:id="rId3" imgW="1714500" imgH="228600" progId="Equation.3">
                  <p:embed/>
                </p:oleObj>
              </mc:Choice>
              <mc:Fallback>
                <p:oleObj name="Equation" r:id="rId3" imgW="1714500" imgH="2286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2724150"/>
                        <a:ext cx="5794375" cy="4905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7" name="Object 1025"/>
          <p:cNvGraphicFramePr>
            <a:graphicFrameLocks noChangeAspect="1"/>
          </p:cNvGraphicFramePr>
          <p:nvPr/>
        </p:nvGraphicFramePr>
        <p:xfrm>
          <a:off x="646113" y="3814763"/>
          <a:ext cx="78343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3" name="Equation" r:id="rId5" imgW="3454400" imgH="419100" progId="Equation.3">
                  <p:embed/>
                </p:oleObj>
              </mc:Choice>
              <mc:Fallback>
                <p:oleObj name="Equation" r:id="rId5" imgW="3454400" imgH="4191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3814763"/>
                        <a:ext cx="7834312" cy="6032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8" name="Text Box 6"/>
          <p:cNvSpPr txBox="1">
            <a:spLocks noChangeArrowheads="1"/>
          </p:cNvSpPr>
          <p:nvPr/>
        </p:nvSpPr>
        <p:spPr bwMode="auto">
          <a:xfrm>
            <a:off x="5199063" y="4913313"/>
            <a:ext cx="171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i="1"/>
              <a:t>middle point</a:t>
            </a:r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 flipV="1">
            <a:off x="5772150" y="4314825"/>
            <a:ext cx="342900" cy="704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E872E8-D57B-456C-9733-710FA36F2B98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9318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6D2E4C-20AB-4A3C-B269-46138F7F2CE3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81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93188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smtClean="0"/>
              <a:t>If we use 4 segments instead of 1:</a:t>
            </a:r>
          </a:p>
          <a:p>
            <a:pPr lvl="1"/>
            <a:r>
              <a:rPr lang="en-US" altLang="en-US" sz="2000" b="1" smtClean="0"/>
              <a:t>x</a:t>
            </a:r>
            <a:r>
              <a:rPr lang="en-US" altLang="en-US" sz="2000" smtClean="0"/>
              <a:t> = [0.0  0.2  0.4  0.6  0.8]</a:t>
            </a:r>
          </a:p>
          <a:p>
            <a:pPr lvl="1"/>
            <a:endParaRPr lang="en-US" altLang="en-US" sz="2000" smtClean="0"/>
          </a:p>
        </p:txBody>
      </p:sp>
      <p:graphicFrame>
        <p:nvGraphicFramePr>
          <p:cNvPr id="93189" name="Object 1024"/>
          <p:cNvGraphicFramePr>
            <a:graphicFrameLocks noChangeAspect="1"/>
          </p:cNvGraphicFramePr>
          <p:nvPr/>
        </p:nvGraphicFramePr>
        <p:xfrm>
          <a:off x="5568950" y="2203450"/>
          <a:ext cx="12541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7" name="Equation" r:id="rId3" imgW="926698" imgH="393529" progId="Equation.DSMT4">
                  <p:embed/>
                </p:oleObj>
              </mc:Choice>
              <mc:Fallback>
                <p:oleObj name="Equation" r:id="rId3" imgW="926698" imgH="393529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950" y="2203450"/>
                        <a:ext cx="1254125" cy="5302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85" name="Object 1025"/>
          <p:cNvGraphicFramePr>
            <a:graphicFrameLocks noChangeAspect="1"/>
          </p:cNvGraphicFramePr>
          <p:nvPr/>
        </p:nvGraphicFramePr>
        <p:xfrm>
          <a:off x="1360488" y="2890838"/>
          <a:ext cx="556418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8" name="Equation" r:id="rId5" imgW="3784600" imgH="431800" progId="Equation.3">
                  <p:embed/>
                </p:oleObj>
              </mc:Choice>
              <mc:Fallback>
                <p:oleObj name="Equation" r:id="rId5" imgW="3784600" imgH="4318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2890838"/>
                        <a:ext cx="5564187" cy="6318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1" name="Object 1026"/>
          <p:cNvGraphicFramePr>
            <a:graphicFrameLocks noChangeAspect="1"/>
          </p:cNvGraphicFramePr>
          <p:nvPr/>
        </p:nvGraphicFramePr>
        <p:xfrm>
          <a:off x="1133475" y="3633788"/>
          <a:ext cx="5622925" cy="267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9" name="Equation" r:id="rId7" imgW="3530600" imgH="1676400" progId="Equation.3">
                  <p:embed/>
                </p:oleObj>
              </mc:Choice>
              <mc:Fallback>
                <p:oleObj name="Equation" r:id="rId7" imgW="3530600" imgH="16764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3633788"/>
                        <a:ext cx="5622925" cy="26701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2" name="Text Box 9"/>
          <p:cNvSpPr txBox="1">
            <a:spLocks noChangeArrowheads="1"/>
          </p:cNvSpPr>
          <p:nvPr/>
        </p:nvSpPr>
        <p:spPr bwMode="auto">
          <a:xfrm>
            <a:off x="4932363" y="5956300"/>
            <a:ext cx="3128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 i="1"/>
              <a:t>Exact integral is 1.64053334</a:t>
            </a:r>
          </a:p>
        </p:txBody>
      </p:sp>
      <p:sp>
        <p:nvSpPr>
          <p:cNvPr id="93193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Continued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DE868DB-6DC1-4D6C-A97A-1B258C686FB2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9421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DB506B5-7685-4E70-B6AF-99FC2704FB9D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82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94212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900113" y="1943100"/>
            <a:ext cx="7772400" cy="4114800"/>
          </a:xfrm>
        </p:spPr>
        <p:txBody>
          <a:bodyPr/>
          <a:lstStyle/>
          <a:p>
            <a:r>
              <a:rPr lang="en-US" altLang="en-US" smtClean="0"/>
              <a:t>Actual Error: (using the known exact value)</a:t>
            </a:r>
          </a:p>
          <a:p>
            <a:endParaRPr lang="en-US" altLang="en-US" smtClean="0"/>
          </a:p>
          <a:p>
            <a:r>
              <a:rPr lang="en-US" altLang="en-US" smtClean="0"/>
              <a:t>Estimate error: (if the exact value is not available)</a:t>
            </a:r>
          </a:p>
        </p:txBody>
      </p:sp>
      <p:graphicFrame>
        <p:nvGraphicFramePr>
          <p:cNvPr id="94213" name="Object 1024"/>
          <p:cNvGraphicFramePr>
            <a:graphicFrameLocks noChangeAspect="1"/>
          </p:cNvGraphicFramePr>
          <p:nvPr/>
        </p:nvGraphicFramePr>
        <p:xfrm>
          <a:off x="1524000" y="2638425"/>
          <a:ext cx="56546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1" name="Equation" r:id="rId3" imgW="2641600" imgH="177800" progId="Equation.3">
                  <p:embed/>
                </p:oleObj>
              </mc:Choice>
              <mc:Fallback>
                <p:oleObj name="Equation" r:id="rId3" imgW="2641600" imgH="1778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638425"/>
                        <a:ext cx="5654675" cy="3778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4" name="Text Box 9"/>
          <p:cNvSpPr txBox="1">
            <a:spLocks noChangeArrowheads="1"/>
          </p:cNvSpPr>
          <p:nvPr/>
        </p:nvSpPr>
        <p:spPr bwMode="auto">
          <a:xfrm>
            <a:off x="7634288" y="2620963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solidFill>
                  <a:srgbClr val="009900"/>
                </a:solidFill>
              </a:rPr>
              <a:t>1%</a:t>
            </a:r>
            <a:endParaRPr lang="en-US" altLang="en-US" sz="2400"/>
          </a:p>
        </p:txBody>
      </p:sp>
      <p:graphicFrame>
        <p:nvGraphicFramePr>
          <p:cNvPr id="94215" name="Object 1025"/>
          <p:cNvGraphicFramePr>
            <a:graphicFrameLocks noChangeAspect="1"/>
          </p:cNvGraphicFramePr>
          <p:nvPr/>
        </p:nvGraphicFramePr>
        <p:xfrm>
          <a:off x="1274763" y="4257675"/>
          <a:ext cx="667385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2" name="Equation" r:id="rId5" imgW="3251200" imgH="419100" progId="Equation.3">
                  <p:embed/>
                </p:oleObj>
              </mc:Choice>
              <mc:Fallback>
                <p:oleObj name="Equation" r:id="rId5" imgW="3251200" imgH="4191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4257675"/>
                        <a:ext cx="6673850" cy="8620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6" name="Line 10"/>
          <p:cNvSpPr>
            <a:spLocks noChangeShapeType="1"/>
          </p:cNvSpPr>
          <p:nvPr/>
        </p:nvSpPr>
        <p:spPr bwMode="auto">
          <a:xfrm flipV="1">
            <a:off x="6372225" y="4914900"/>
            <a:ext cx="0" cy="304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217" name="Text Box 11"/>
          <p:cNvSpPr txBox="1">
            <a:spLocks noChangeArrowheads="1"/>
          </p:cNvSpPr>
          <p:nvPr/>
        </p:nvSpPr>
        <p:spPr bwMode="auto">
          <a:xfrm>
            <a:off x="5597525" y="5327650"/>
            <a:ext cx="1458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 i="1"/>
              <a:t>middle point</a:t>
            </a:r>
          </a:p>
        </p:txBody>
      </p:sp>
      <p:sp>
        <p:nvSpPr>
          <p:cNvPr id="94218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B010EEA-4CD2-405F-B8E1-9A61E7845A0A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9523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12B2C1E-64BF-46AE-BA9D-EFE18F0A943C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83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Error</a:t>
            </a: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9963" y="2068513"/>
            <a:ext cx="7772400" cy="4114800"/>
          </a:xfrm>
        </p:spPr>
        <p:txBody>
          <a:bodyPr/>
          <a:lstStyle/>
          <a:p>
            <a:r>
              <a:rPr lang="en-US" altLang="en-US" smtClean="0"/>
              <a:t>Actual is twice the estimated, why?</a:t>
            </a:r>
          </a:p>
          <a:p>
            <a:r>
              <a:rPr lang="en-US" altLang="en-US" smtClean="0"/>
              <a:t>Recall:</a:t>
            </a:r>
          </a:p>
        </p:txBody>
      </p:sp>
      <p:graphicFrame>
        <p:nvGraphicFramePr>
          <p:cNvPr id="95238" name="Object 1024"/>
          <p:cNvGraphicFramePr>
            <a:graphicFrameLocks noChangeAspect="1"/>
          </p:cNvGraphicFramePr>
          <p:nvPr/>
        </p:nvGraphicFramePr>
        <p:xfrm>
          <a:off x="1316038" y="3228975"/>
          <a:ext cx="579437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2" name="Equation" r:id="rId3" imgW="1714500" imgH="228600" progId="Equation.3">
                  <p:embed/>
                </p:oleObj>
              </mc:Choice>
              <mc:Fallback>
                <p:oleObj name="Equation" r:id="rId3" imgW="1714500" imgH="2286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3228975"/>
                        <a:ext cx="5794375" cy="4905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Object 1025"/>
          <p:cNvGraphicFramePr>
            <a:graphicFrameLocks noChangeAspect="1"/>
          </p:cNvGraphicFramePr>
          <p:nvPr/>
        </p:nvGraphicFramePr>
        <p:xfrm>
          <a:off x="1290638" y="4125913"/>
          <a:ext cx="57404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3" name="Equation" r:id="rId5" imgW="2247900" imgH="635000" progId="Equation.DSMT4">
                  <p:embed/>
                </p:oleObj>
              </mc:Choice>
              <mc:Fallback>
                <p:oleObj name="Equation" r:id="rId5" imgW="2247900" imgH="63500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4125913"/>
                        <a:ext cx="5740400" cy="10318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98BF746-8382-400C-B399-AF428429067B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9625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3E6A98C-0A97-436D-AEF4-202107DC23F5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Error</a:t>
            </a:r>
          </a:p>
        </p:txBody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2079625"/>
            <a:ext cx="7772400" cy="4114800"/>
          </a:xfrm>
        </p:spPr>
        <p:txBody>
          <a:bodyPr/>
          <a:lstStyle/>
          <a:p>
            <a:r>
              <a:rPr lang="en-US" altLang="en-US" smtClean="0"/>
              <a:t>Rather than estimate, we can bound the absolute value of the error: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Five times the actual, but provides a safer error metric.</a:t>
            </a:r>
          </a:p>
        </p:txBody>
      </p:sp>
      <p:graphicFrame>
        <p:nvGraphicFramePr>
          <p:cNvPr id="96262" name="Object 1024"/>
          <p:cNvGraphicFramePr>
            <a:graphicFrameLocks noChangeAspect="1"/>
          </p:cNvGraphicFramePr>
          <p:nvPr/>
        </p:nvGraphicFramePr>
        <p:xfrm>
          <a:off x="1736725" y="3221038"/>
          <a:ext cx="5786438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4" name="Equation" r:id="rId3" imgW="2819400" imgH="482600" progId="Equation.DSMT4">
                  <p:embed/>
                </p:oleObj>
              </mc:Choice>
              <mc:Fallback>
                <p:oleObj name="Equation" r:id="rId3" imgW="2819400" imgH="4826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3221038"/>
                        <a:ext cx="5786438" cy="99218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9244C7-C6D6-4677-9C99-0F91BF333991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9728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156980B-A60D-416F-995A-71109DE8690C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85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9728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Simpon’s 1/3 Rule</a:t>
            </a:r>
          </a:p>
        </p:txBody>
      </p:sp>
      <p:sp>
        <p:nvSpPr>
          <p:cNvPr id="9728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9325" y="2209800"/>
            <a:ext cx="7772400" cy="4114800"/>
          </a:xfrm>
        </p:spPr>
        <p:txBody>
          <a:bodyPr/>
          <a:lstStyle/>
          <a:p>
            <a:pPr marL="533400" indent="-533400"/>
            <a:r>
              <a:rPr lang="en-US" altLang="en-US" sz="2800" smtClean="0"/>
              <a:t>Simpson’s 1/3 rule uses a 2nd order polynomial</a:t>
            </a:r>
          </a:p>
          <a:p>
            <a:pPr marL="914400" lvl="1" indent="-457200"/>
            <a:r>
              <a:rPr lang="en-US" altLang="en-US" sz="2400" smtClean="0"/>
              <a:t>need 3 points or 2 intervals</a:t>
            </a:r>
          </a:p>
          <a:p>
            <a:pPr marL="914400" lvl="1" indent="-457200"/>
            <a:r>
              <a:rPr lang="en-US" altLang="en-US" sz="2400" smtClean="0"/>
              <a:t>This implies we need an even number of intervals.</a:t>
            </a:r>
          </a:p>
          <a:p>
            <a:pPr marL="533400" indent="-533400"/>
            <a:r>
              <a:rPr lang="en-US" altLang="en-US" sz="2800" smtClean="0"/>
              <a:t>What if you don’t have an even number of intervals? Two choices: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400" smtClean="0"/>
              <a:t>Use Simpson’s 1/3 on all the segments except the last (or first) one, and use trapezoidal rule on the one left.</a:t>
            </a:r>
          </a:p>
          <a:p>
            <a:pPr marL="1295400" lvl="2" indent="-381000">
              <a:buFontTx/>
              <a:buChar char="–"/>
            </a:pPr>
            <a:r>
              <a:rPr lang="en-US" altLang="en-US" sz="2000" smtClean="0"/>
              <a:t>Pitfall - larger error on the segment using trapezoid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400" smtClean="0"/>
              <a:t>Use Simpson’s 3/8 rule.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B8009AD-49DF-4976-8FDB-C27818E10F25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9830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50E95B-56CE-4A37-928B-A1262BA3DC37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86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98308" name="Rectangle 1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/>
              <a:t>Simpson’s 3/8 rule uses a </a:t>
            </a:r>
            <a:r>
              <a:rPr lang="en-US" altLang="en-US" sz="2800" smtClean="0">
                <a:solidFill>
                  <a:schemeClr val="accent2"/>
                </a:solidFill>
              </a:rPr>
              <a:t>third order polynomial</a:t>
            </a:r>
          </a:p>
          <a:p>
            <a:pPr lvl="1"/>
            <a:r>
              <a:rPr lang="en-US" altLang="en-US" sz="2400" smtClean="0"/>
              <a:t>need 3 intervals (4 data points) </a:t>
            </a:r>
          </a:p>
          <a:p>
            <a:endParaRPr lang="en-US" altLang="en-US" smtClean="0"/>
          </a:p>
        </p:txBody>
      </p:sp>
      <p:graphicFrame>
        <p:nvGraphicFramePr>
          <p:cNvPr id="98309" name="Object 1024"/>
          <p:cNvGraphicFramePr>
            <a:graphicFrameLocks noChangeAspect="1"/>
          </p:cNvGraphicFramePr>
          <p:nvPr/>
        </p:nvGraphicFramePr>
        <p:xfrm>
          <a:off x="1416050" y="3676650"/>
          <a:ext cx="44450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4" name="Equation" r:id="rId3" imgW="2247900" imgH="241300" progId="Equation.3">
                  <p:embed/>
                </p:oleObj>
              </mc:Choice>
              <mc:Fallback>
                <p:oleObj name="Equation" r:id="rId3" imgW="2247900" imgH="2413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3676650"/>
                        <a:ext cx="4445000" cy="4730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0" name="Object 1025"/>
          <p:cNvGraphicFramePr>
            <a:graphicFrameLocks noChangeAspect="1"/>
          </p:cNvGraphicFramePr>
          <p:nvPr/>
        </p:nvGraphicFramePr>
        <p:xfrm>
          <a:off x="1438275" y="4505325"/>
          <a:ext cx="3646488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5" name="Equation" r:id="rId5" imgW="1651000" imgH="355600" progId="Equation.3">
                  <p:embed/>
                </p:oleObj>
              </mc:Choice>
              <mc:Fallback>
                <p:oleObj name="Equation" r:id="rId5" imgW="1651000" imgH="3556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4505325"/>
                        <a:ext cx="3646488" cy="7826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1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Simpson’s 3/8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45BDFA-6025-4F4A-9BA8-1AD3B190AA62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9933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26DA6D-2F80-44ED-A0F8-30F1FBC0A540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87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Simpson’s 3/8 Rule</a:t>
            </a:r>
          </a:p>
        </p:txBody>
      </p:sp>
      <p:sp>
        <p:nvSpPr>
          <p:cNvPr id="993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638" y="2016125"/>
            <a:ext cx="7772400" cy="4114800"/>
          </a:xfrm>
        </p:spPr>
        <p:txBody>
          <a:bodyPr/>
          <a:lstStyle/>
          <a:p>
            <a:r>
              <a:rPr lang="en-US" altLang="en-US" sz="2800" smtClean="0"/>
              <a:t>Determine </a:t>
            </a:r>
            <a:r>
              <a:rPr lang="en-US" altLang="en-US" sz="2800" i="1" smtClean="0"/>
              <a:t>a</a:t>
            </a:r>
            <a:r>
              <a:rPr lang="en-US" altLang="en-US" sz="2800" smtClean="0"/>
              <a:t>’s with Lagrange polynomial</a:t>
            </a:r>
          </a:p>
          <a:p>
            <a:r>
              <a:rPr lang="en-US" altLang="en-US" sz="2800" smtClean="0"/>
              <a:t>For evenly spaced points</a:t>
            </a:r>
          </a:p>
          <a:p>
            <a:endParaRPr lang="en-US" altLang="en-US" smtClean="0"/>
          </a:p>
        </p:txBody>
      </p:sp>
      <p:graphicFrame>
        <p:nvGraphicFramePr>
          <p:cNvPr id="99334" name="Object 8"/>
          <p:cNvGraphicFramePr>
            <a:graphicFrameLocks noChangeAspect="1"/>
          </p:cNvGraphicFramePr>
          <p:nvPr/>
        </p:nvGraphicFramePr>
        <p:xfrm>
          <a:off x="1457325" y="4467225"/>
          <a:ext cx="127317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8" name="Equation" r:id="rId3" imgW="609336" imgH="393529" progId="Equation.3">
                  <p:embed/>
                </p:oleObj>
              </mc:Choice>
              <mc:Fallback>
                <p:oleObj name="Equation" r:id="rId3" imgW="609336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4467225"/>
                        <a:ext cx="1273175" cy="8175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9"/>
          <p:cNvGraphicFramePr>
            <a:graphicFrameLocks noChangeAspect="1"/>
          </p:cNvGraphicFramePr>
          <p:nvPr/>
        </p:nvGraphicFramePr>
        <p:xfrm>
          <a:off x="1428750" y="3238500"/>
          <a:ext cx="49530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9" name="Equation" r:id="rId5" imgW="2324100" imgH="393700" progId="Equation.3">
                  <p:embed/>
                </p:oleObj>
              </mc:Choice>
              <mc:Fallback>
                <p:oleObj name="Equation" r:id="rId5" imgW="23241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3238500"/>
                        <a:ext cx="4953000" cy="8350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E5ED419-94C5-4781-8254-70718464F294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92A39CC-FD84-427E-911D-A60833EDE255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88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00356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974725" y="2070100"/>
            <a:ext cx="7772400" cy="4114800"/>
          </a:xfrm>
        </p:spPr>
        <p:txBody>
          <a:bodyPr/>
          <a:lstStyle/>
          <a:p>
            <a:r>
              <a:rPr lang="en-US" altLang="en-US" smtClean="0"/>
              <a:t>Same order as 1/3 Rule.</a:t>
            </a:r>
          </a:p>
          <a:p>
            <a:pPr lvl="1"/>
            <a:r>
              <a:rPr lang="en-US" altLang="en-US" smtClean="0"/>
              <a:t>More function evaluations.</a:t>
            </a:r>
          </a:p>
          <a:p>
            <a:pPr lvl="1"/>
            <a:r>
              <a:rPr lang="en-US" altLang="en-US" smtClean="0"/>
              <a:t>Interval width, </a:t>
            </a:r>
            <a:r>
              <a:rPr lang="en-US" altLang="en-US" i="1" smtClean="0"/>
              <a:t>h</a:t>
            </a:r>
            <a:r>
              <a:rPr lang="en-US" altLang="en-US" smtClean="0"/>
              <a:t>, is smaller.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Integrates a cubic exactly: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743075" y="5495925"/>
            <a:ext cx="3879850" cy="519113"/>
            <a:chOff x="2164" y="3600"/>
            <a:chExt cx="2444" cy="327"/>
          </a:xfrm>
        </p:grpSpPr>
        <p:sp>
          <p:nvSpPr>
            <p:cNvPr id="100361" name="Text Box 20"/>
            <p:cNvSpPr txBox="1">
              <a:spLocks noChangeArrowheads="1"/>
            </p:cNvSpPr>
            <p:nvPr/>
          </p:nvSpPr>
          <p:spPr bwMode="auto">
            <a:xfrm>
              <a:off x="2164" y="3600"/>
              <a:ext cx="337" cy="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800">
                  <a:sym typeface="Symbol" panose="05050102010706020507" pitchFamily="18" charset="2"/>
                </a:rPr>
                <a:t></a:t>
              </a:r>
              <a:endParaRPr lang="en-US" altLang="en-US" sz="2800"/>
            </a:p>
          </p:txBody>
        </p:sp>
        <p:graphicFrame>
          <p:nvGraphicFramePr>
            <p:cNvPr id="100362" name="Object 21"/>
            <p:cNvGraphicFramePr>
              <a:graphicFrameLocks noChangeAspect="1"/>
            </p:cNvGraphicFramePr>
            <p:nvPr/>
          </p:nvGraphicFramePr>
          <p:xfrm>
            <a:off x="3648" y="3600"/>
            <a:ext cx="96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66" name="Equation" r:id="rId3" imgW="685800" imgH="228600" progId="Equation.3">
                    <p:embed/>
                  </p:oleObj>
                </mc:Choice>
                <mc:Fallback>
                  <p:oleObj name="Equation" r:id="rId3" imgW="685800" imgH="2286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600"/>
                          <a:ext cx="960" cy="320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0358" name="Object 17"/>
          <p:cNvGraphicFramePr>
            <a:graphicFrameLocks noChangeAspect="1"/>
          </p:cNvGraphicFramePr>
          <p:nvPr/>
        </p:nvGraphicFramePr>
        <p:xfrm>
          <a:off x="2671763" y="3722688"/>
          <a:ext cx="25050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7" name="Equation" r:id="rId5" imgW="1218671" imgH="393529" progId="Equation.DSMT4">
                  <p:embed/>
                </p:oleObj>
              </mc:Choice>
              <mc:Fallback>
                <p:oleObj name="Equation" r:id="rId5" imgW="1218671" imgH="393529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3722688"/>
                        <a:ext cx="2505075" cy="8096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9" name="Object 28"/>
          <p:cNvGraphicFramePr>
            <a:graphicFrameLocks noChangeAspect="1"/>
          </p:cNvGraphicFramePr>
          <p:nvPr/>
        </p:nvGraphicFramePr>
        <p:xfrm>
          <a:off x="5524500" y="3819525"/>
          <a:ext cx="10668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8" name="Equation" r:id="rId7" imgW="406224" imgH="228501" progId="Equation.3">
                  <p:embed/>
                </p:oleObj>
              </mc:Choice>
              <mc:Fallback>
                <p:oleObj name="Equation" r:id="rId7" imgW="406224" imgH="228501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3819525"/>
                        <a:ext cx="1066800" cy="6000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0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326379-9553-49E2-8710-6092F3AB210B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0137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215C20F-5088-4A49-82B3-3ED9CA637431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89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01380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Comparison</a:t>
            </a:r>
          </a:p>
        </p:txBody>
      </p:sp>
      <p:sp>
        <p:nvSpPr>
          <p:cNvPr id="101381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879475" y="1939925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Simpson’s 1/3 rule and Simpson’s 3/8 rule have the same order of error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smtClean="0"/>
              <a:t>O</a:t>
            </a:r>
            <a:r>
              <a:rPr lang="en-US" altLang="en-US" sz="2400" smtClean="0"/>
              <a:t>(</a:t>
            </a:r>
            <a:r>
              <a:rPr lang="en-US" altLang="en-US" sz="2400" i="1" smtClean="0"/>
              <a:t>h</a:t>
            </a:r>
            <a:r>
              <a:rPr lang="en-US" altLang="en-US" sz="2400" i="1" baseline="30000" smtClean="0"/>
              <a:t>4</a:t>
            </a:r>
            <a:r>
              <a:rPr lang="en-US" altLang="en-US" sz="240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trapezoidal rule has an error of </a:t>
            </a:r>
            <a:r>
              <a:rPr lang="en-US" altLang="en-US" sz="2400" i="1" smtClean="0"/>
              <a:t>O</a:t>
            </a:r>
            <a:r>
              <a:rPr lang="en-US" altLang="en-US" sz="2400" smtClean="0"/>
              <a:t>(</a:t>
            </a:r>
            <a:r>
              <a:rPr lang="en-US" altLang="en-US" sz="2400" i="1" smtClean="0"/>
              <a:t>h</a:t>
            </a:r>
            <a:r>
              <a:rPr lang="en-US" altLang="en-US" sz="2400" i="1" baseline="30000" smtClean="0"/>
              <a:t>2</a:t>
            </a:r>
            <a:r>
              <a:rPr lang="en-US" altLang="en-US" sz="2400" smtClean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Simpson’s 1/3 rule requires </a:t>
            </a:r>
            <a:r>
              <a:rPr lang="en-US" altLang="en-US" sz="2800" b="1" smtClean="0"/>
              <a:t>even number</a:t>
            </a:r>
            <a:r>
              <a:rPr lang="en-US" altLang="en-US" sz="2800" smtClean="0"/>
              <a:t> of segments.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Simpson’s 3/8 rule requires multiples of </a:t>
            </a:r>
            <a:r>
              <a:rPr lang="en-US" altLang="en-US" sz="2800" b="1" smtClean="0"/>
              <a:t>three segments.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Both Simpson’s methods require </a:t>
            </a:r>
            <a:r>
              <a:rPr lang="en-US" altLang="en-US" sz="2800" b="1" smtClean="0"/>
              <a:t>evenly spaced</a:t>
            </a:r>
            <a:r>
              <a:rPr lang="en-US" altLang="en-US" sz="2800" smtClean="0"/>
              <a:t> data points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FBD8739-E237-4BD8-8DFD-012AD06B7328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A6F27D-2B4E-4DD0-A4BD-EC4A98D981AB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9460" name="Rectangle 1052"/>
          <p:cNvSpPr>
            <a:spLocks noChangeArrowheads="1"/>
          </p:cNvSpPr>
          <p:nvPr/>
        </p:nvSpPr>
        <p:spPr bwMode="auto">
          <a:xfrm>
            <a:off x="2057400" y="3990975"/>
            <a:ext cx="1035050" cy="18764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19461" name="Rectangle 1053"/>
          <p:cNvSpPr>
            <a:spLocks noChangeArrowheads="1"/>
          </p:cNvSpPr>
          <p:nvPr/>
        </p:nvSpPr>
        <p:spPr bwMode="auto">
          <a:xfrm>
            <a:off x="3092450" y="3257550"/>
            <a:ext cx="1036638" cy="26098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19462" name="Rectangle 1054"/>
          <p:cNvSpPr>
            <a:spLocks noChangeArrowheads="1"/>
          </p:cNvSpPr>
          <p:nvPr/>
        </p:nvSpPr>
        <p:spPr bwMode="auto">
          <a:xfrm>
            <a:off x="4129088" y="3378200"/>
            <a:ext cx="2073275" cy="2489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19463" name="Rectangle 1055"/>
          <p:cNvSpPr>
            <a:spLocks noChangeArrowheads="1"/>
          </p:cNvSpPr>
          <p:nvPr/>
        </p:nvSpPr>
        <p:spPr bwMode="auto">
          <a:xfrm>
            <a:off x="6202363" y="2667000"/>
            <a:ext cx="1036637" cy="3200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d-ID" altLang="en-US" sz="2400"/>
          </a:p>
        </p:txBody>
      </p:sp>
      <p:sp>
        <p:nvSpPr>
          <p:cNvPr id="1946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Upper Sums</a:t>
            </a:r>
          </a:p>
        </p:txBody>
      </p:sp>
      <p:sp>
        <p:nvSpPr>
          <p:cNvPr id="1946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Graphically:</a:t>
            </a:r>
          </a:p>
        </p:txBody>
      </p:sp>
      <p:grpSp>
        <p:nvGrpSpPr>
          <p:cNvPr id="19466" name="Group 1031"/>
          <p:cNvGrpSpPr>
            <a:grpSpLocks/>
          </p:cNvGrpSpPr>
          <p:nvPr/>
        </p:nvGrpSpPr>
        <p:grpSpPr bwMode="auto">
          <a:xfrm>
            <a:off x="1295400" y="2667000"/>
            <a:ext cx="6324600" cy="3225800"/>
            <a:chOff x="1104" y="1712"/>
            <a:chExt cx="3984" cy="2032"/>
          </a:xfrm>
        </p:grpSpPr>
        <p:sp>
          <p:nvSpPr>
            <p:cNvPr id="19482" name="Line 1028"/>
            <p:cNvSpPr>
              <a:spLocks noChangeShapeType="1"/>
            </p:cNvSpPr>
            <p:nvPr/>
          </p:nvSpPr>
          <p:spPr bwMode="auto">
            <a:xfrm flipV="1">
              <a:off x="1104" y="2160"/>
              <a:ext cx="0" cy="15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83" name="Line 1029"/>
            <p:cNvSpPr>
              <a:spLocks noChangeShapeType="1"/>
            </p:cNvSpPr>
            <p:nvPr/>
          </p:nvSpPr>
          <p:spPr bwMode="auto">
            <a:xfrm>
              <a:off x="1104" y="3744"/>
              <a:ext cx="39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84" name="Freeform 1030"/>
            <p:cNvSpPr>
              <a:spLocks/>
            </p:cNvSpPr>
            <p:nvPr/>
          </p:nvSpPr>
          <p:spPr bwMode="auto">
            <a:xfrm>
              <a:off x="1104" y="1712"/>
              <a:ext cx="3984" cy="1456"/>
            </a:xfrm>
            <a:custGeom>
              <a:avLst/>
              <a:gdLst>
                <a:gd name="T0" fmla="*/ 0 w 3984"/>
                <a:gd name="T1" fmla="*/ 1456 h 1456"/>
                <a:gd name="T2" fmla="*/ 144 w 3984"/>
                <a:gd name="T3" fmla="*/ 1168 h 1456"/>
                <a:gd name="T4" fmla="*/ 480 w 3984"/>
                <a:gd name="T5" fmla="*/ 832 h 1456"/>
                <a:gd name="T6" fmla="*/ 672 w 3984"/>
                <a:gd name="T7" fmla="*/ 1120 h 1456"/>
                <a:gd name="T8" fmla="*/ 960 w 3984"/>
                <a:gd name="T9" fmla="*/ 1216 h 1456"/>
                <a:gd name="T10" fmla="*/ 1296 w 3984"/>
                <a:gd name="T11" fmla="*/ 688 h 1456"/>
                <a:gd name="T12" fmla="*/ 1680 w 3984"/>
                <a:gd name="T13" fmla="*/ 400 h 1456"/>
                <a:gd name="T14" fmla="*/ 2208 w 3984"/>
                <a:gd name="T15" fmla="*/ 736 h 1456"/>
                <a:gd name="T16" fmla="*/ 2400 w 3984"/>
                <a:gd name="T17" fmla="*/ 1120 h 1456"/>
                <a:gd name="T18" fmla="*/ 2880 w 3984"/>
                <a:gd name="T19" fmla="*/ 784 h 1456"/>
                <a:gd name="T20" fmla="*/ 3264 w 3984"/>
                <a:gd name="T21" fmla="*/ 112 h 1456"/>
                <a:gd name="T22" fmla="*/ 3456 w 3984"/>
                <a:gd name="T23" fmla="*/ 112 h 1456"/>
                <a:gd name="T24" fmla="*/ 3648 w 3984"/>
                <a:gd name="T25" fmla="*/ 736 h 1456"/>
                <a:gd name="T26" fmla="*/ 3792 w 3984"/>
                <a:gd name="T27" fmla="*/ 880 h 1456"/>
                <a:gd name="T28" fmla="*/ 3984 w 3984"/>
                <a:gd name="T29" fmla="*/ 928 h 14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984"/>
                <a:gd name="T46" fmla="*/ 0 h 1456"/>
                <a:gd name="T47" fmla="*/ 3984 w 3984"/>
                <a:gd name="T48" fmla="*/ 1456 h 14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984" h="1456">
                  <a:moveTo>
                    <a:pt x="0" y="1456"/>
                  </a:moveTo>
                  <a:cubicBezTo>
                    <a:pt x="32" y="1364"/>
                    <a:pt x="64" y="1272"/>
                    <a:pt x="144" y="1168"/>
                  </a:cubicBezTo>
                  <a:cubicBezTo>
                    <a:pt x="224" y="1064"/>
                    <a:pt x="392" y="840"/>
                    <a:pt x="480" y="832"/>
                  </a:cubicBezTo>
                  <a:cubicBezTo>
                    <a:pt x="568" y="824"/>
                    <a:pt x="592" y="1056"/>
                    <a:pt x="672" y="1120"/>
                  </a:cubicBezTo>
                  <a:cubicBezTo>
                    <a:pt x="752" y="1184"/>
                    <a:pt x="856" y="1288"/>
                    <a:pt x="960" y="1216"/>
                  </a:cubicBezTo>
                  <a:cubicBezTo>
                    <a:pt x="1064" y="1144"/>
                    <a:pt x="1176" y="824"/>
                    <a:pt x="1296" y="688"/>
                  </a:cubicBezTo>
                  <a:cubicBezTo>
                    <a:pt x="1416" y="552"/>
                    <a:pt x="1528" y="392"/>
                    <a:pt x="1680" y="400"/>
                  </a:cubicBezTo>
                  <a:cubicBezTo>
                    <a:pt x="1832" y="408"/>
                    <a:pt x="2088" y="616"/>
                    <a:pt x="2208" y="736"/>
                  </a:cubicBezTo>
                  <a:cubicBezTo>
                    <a:pt x="2328" y="856"/>
                    <a:pt x="2288" y="1112"/>
                    <a:pt x="2400" y="1120"/>
                  </a:cubicBezTo>
                  <a:cubicBezTo>
                    <a:pt x="2512" y="1128"/>
                    <a:pt x="2736" y="952"/>
                    <a:pt x="2880" y="784"/>
                  </a:cubicBezTo>
                  <a:cubicBezTo>
                    <a:pt x="3024" y="616"/>
                    <a:pt x="3168" y="224"/>
                    <a:pt x="3264" y="112"/>
                  </a:cubicBezTo>
                  <a:cubicBezTo>
                    <a:pt x="3360" y="0"/>
                    <a:pt x="3392" y="8"/>
                    <a:pt x="3456" y="112"/>
                  </a:cubicBezTo>
                  <a:cubicBezTo>
                    <a:pt x="3520" y="216"/>
                    <a:pt x="3592" y="608"/>
                    <a:pt x="3648" y="736"/>
                  </a:cubicBezTo>
                  <a:cubicBezTo>
                    <a:pt x="3704" y="864"/>
                    <a:pt x="3736" y="848"/>
                    <a:pt x="3792" y="880"/>
                  </a:cubicBezTo>
                  <a:cubicBezTo>
                    <a:pt x="3848" y="912"/>
                    <a:pt x="3916" y="920"/>
                    <a:pt x="3984" y="92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9467" name="Group 1044"/>
          <p:cNvGrpSpPr>
            <a:grpSpLocks/>
          </p:cNvGrpSpPr>
          <p:nvPr/>
        </p:nvGrpSpPr>
        <p:grpSpPr bwMode="auto">
          <a:xfrm>
            <a:off x="1905000" y="5867400"/>
            <a:ext cx="352425" cy="381000"/>
            <a:chOff x="1200" y="3696"/>
            <a:chExt cx="222" cy="240"/>
          </a:xfrm>
        </p:grpSpPr>
        <p:sp>
          <p:nvSpPr>
            <p:cNvPr id="19480" name="Line 1032"/>
            <p:cNvSpPr>
              <a:spLocks noChangeShapeType="1"/>
            </p:cNvSpPr>
            <p:nvPr/>
          </p:nvSpPr>
          <p:spPr bwMode="auto">
            <a:xfrm>
              <a:off x="1296" y="369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81" name="Text Box 1033"/>
            <p:cNvSpPr txBox="1">
              <a:spLocks noChangeArrowheads="1"/>
            </p:cNvSpPr>
            <p:nvPr/>
          </p:nvSpPr>
          <p:spPr bwMode="auto">
            <a:xfrm>
              <a:off x="1200" y="3744"/>
              <a:ext cx="2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/>
                <a:t>x0</a:t>
              </a:r>
            </a:p>
          </p:txBody>
        </p:sp>
      </p:grpSp>
      <p:grpSp>
        <p:nvGrpSpPr>
          <p:cNvPr id="19468" name="Group 1045"/>
          <p:cNvGrpSpPr>
            <a:grpSpLocks/>
          </p:cNvGrpSpPr>
          <p:nvPr/>
        </p:nvGrpSpPr>
        <p:grpSpPr bwMode="auto">
          <a:xfrm>
            <a:off x="2940050" y="5867400"/>
            <a:ext cx="352425" cy="381000"/>
            <a:chOff x="1680" y="3696"/>
            <a:chExt cx="222" cy="240"/>
          </a:xfrm>
        </p:grpSpPr>
        <p:sp>
          <p:nvSpPr>
            <p:cNvPr id="19478" name="Line 1034"/>
            <p:cNvSpPr>
              <a:spLocks noChangeShapeType="1"/>
            </p:cNvSpPr>
            <p:nvPr/>
          </p:nvSpPr>
          <p:spPr bwMode="auto">
            <a:xfrm>
              <a:off x="1776" y="369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79" name="Text Box 1035"/>
            <p:cNvSpPr txBox="1">
              <a:spLocks noChangeArrowheads="1"/>
            </p:cNvSpPr>
            <p:nvPr/>
          </p:nvSpPr>
          <p:spPr bwMode="auto">
            <a:xfrm>
              <a:off x="1680" y="3744"/>
              <a:ext cx="2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/>
                <a:t>x1</a:t>
              </a:r>
            </a:p>
          </p:txBody>
        </p:sp>
      </p:grpSp>
      <p:grpSp>
        <p:nvGrpSpPr>
          <p:cNvPr id="19469" name="Group 1046"/>
          <p:cNvGrpSpPr>
            <a:grpSpLocks/>
          </p:cNvGrpSpPr>
          <p:nvPr/>
        </p:nvGrpSpPr>
        <p:grpSpPr bwMode="auto">
          <a:xfrm>
            <a:off x="3976688" y="5867400"/>
            <a:ext cx="352425" cy="381000"/>
            <a:chOff x="2256" y="3696"/>
            <a:chExt cx="222" cy="240"/>
          </a:xfrm>
        </p:grpSpPr>
        <p:sp>
          <p:nvSpPr>
            <p:cNvPr id="19476" name="Line 1036"/>
            <p:cNvSpPr>
              <a:spLocks noChangeShapeType="1"/>
            </p:cNvSpPr>
            <p:nvPr/>
          </p:nvSpPr>
          <p:spPr bwMode="auto">
            <a:xfrm>
              <a:off x="2352" y="369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77" name="Text Box 1037"/>
            <p:cNvSpPr txBox="1">
              <a:spLocks noChangeArrowheads="1"/>
            </p:cNvSpPr>
            <p:nvPr/>
          </p:nvSpPr>
          <p:spPr bwMode="auto">
            <a:xfrm>
              <a:off x="2256" y="3744"/>
              <a:ext cx="2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/>
                <a:t>x2</a:t>
              </a:r>
            </a:p>
          </p:txBody>
        </p:sp>
      </p:grpSp>
      <p:grpSp>
        <p:nvGrpSpPr>
          <p:cNvPr id="19470" name="Group 1049"/>
          <p:cNvGrpSpPr>
            <a:grpSpLocks/>
          </p:cNvGrpSpPr>
          <p:nvPr/>
        </p:nvGrpSpPr>
        <p:grpSpPr bwMode="auto">
          <a:xfrm>
            <a:off x="7086600" y="5867400"/>
            <a:ext cx="352425" cy="381000"/>
            <a:chOff x="4464" y="3696"/>
            <a:chExt cx="222" cy="240"/>
          </a:xfrm>
        </p:grpSpPr>
        <p:sp>
          <p:nvSpPr>
            <p:cNvPr id="19474" name="Line 1040"/>
            <p:cNvSpPr>
              <a:spLocks noChangeShapeType="1"/>
            </p:cNvSpPr>
            <p:nvPr/>
          </p:nvSpPr>
          <p:spPr bwMode="auto">
            <a:xfrm>
              <a:off x="4560" y="369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75" name="Text Box 1041"/>
            <p:cNvSpPr txBox="1">
              <a:spLocks noChangeArrowheads="1"/>
            </p:cNvSpPr>
            <p:nvPr/>
          </p:nvSpPr>
          <p:spPr bwMode="auto">
            <a:xfrm>
              <a:off x="4464" y="3744"/>
              <a:ext cx="2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/>
                <a:t>x4</a:t>
              </a:r>
            </a:p>
          </p:txBody>
        </p:sp>
      </p:grpSp>
      <p:grpSp>
        <p:nvGrpSpPr>
          <p:cNvPr id="19471" name="Group 1048"/>
          <p:cNvGrpSpPr>
            <a:grpSpLocks/>
          </p:cNvGrpSpPr>
          <p:nvPr/>
        </p:nvGrpSpPr>
        <p:grpSpPr bwMode="auto">
          <a:xfrm>
            <a:off x="6049963" y="5867400"/>
            <a:ext cx="352425" cy="381000"/>
            <a:chOff x="3312" y="3744"/>
            <a:chExt cx="222" cy="240"/>
          </a:xfrm>
        </p:grpSpPr>
        <p:sp>
          <p:nvSpPr>
            <p:cNvPr id="19472" name="Line 1042"/>
            <p:cNvSpPr>
              <a:spLocks noChangeShapeType="1"/>
            </p:cNvSpPr>
            <p:nvPr/>
          </p:nvSpPr>
          <p:spPr bwMode="auto">
            <a:xfrm>
              <a:off x="3408" y="374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73" name="Text Box 1043"/>
            <p:cNvSpPr txBox="1">
              <a:spLocks noChangeArrowheads="1"/>
            </p:cNvSpPr>
            <p:nvPr/>
          </p:nvSpPr>
          <p:spPr bwMode="auto">
            <a:xfrm>
              <a:off x="3312" y="3792"/>
              <a:ext cx="2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/>
                <a:t>x3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97AA6-AAFF-4D7F-9B64-23F688A0AB33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0240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7420816-7084-488F-9A53-E3823DFEB230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90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02404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066800" y="2281238"/>
            <a:ext cx="7772400" cy="4114800"/>
          </a:xfrm>
        </p:spPr>
        <p:txBody>
          <a:bodyPr/>
          <a:lstStyle/>
          <a:p>
            <a:r>
              <a:rPr lang="en-US" altLang="en-US" sz="2800" i="1" smtClean="0"/>
              <a:t>n</a:t>
            </a:r>
            <a:r>
              <a:rPr lang="en-US" altLang="en-US" sz="2800" smtClean="0"/>
              <a:t> = 10 points </a:t>
            </a:r>
            <a:r>
              <a:rPr lang="en-US" altLang="en-US" sz="2800" smtClean="0">
                <a:sym typeface="Symbol" panose="05050102010706020507" pitchFamily="18" charset="2"/>
              </a:rPr>
              <a:t> 9 intervals</a:t>
            </a:r>
          </a:p>
          <a:p>
            <a:pPr lvl="1"/>
            <a:r>
              <a:rPr lang="en-US" altLang="en-US" sz="2400" smtClean="0"/>
              <a:t>First 6 intervals - Simpson’s 1/3</a:t>
            </a:r>
          </a:p>
          <a:p>
            <a:pPr lvl="1"/>
            <a:r>
              <a:rPr lang="en-US" altLang="en-US" sz="2400" smtClean="0"/>
              <a:t>Last 3 intervals - Simpson’s 3/8</a:t>
            </a:r>
          </a:p>
          <a:p>
            <a:endParaRPr lang="en-US" altLang="en-US" sz="2800" smtClean="0"/>
          </a:p>
          <a:p>
            <a:endParaRPr lang="en-US" altLang="en-US" smtClean="0"/>
          </a:p>
        </p:txBody>
      </p:sp>
      <p:grpSp>
        <p:nvGrpSpPr>
          <p:cNvPr id="102405" name="Group 37"/>
          <p:cNvGrpSpPr>
            <a:grpSpLocks/>
          </p:cNvGrpSpPr>
          <p:nvPr/>
        </p:nvGrpSpPr>
        <p:grpSpPr bwMode="auto">
          <a:xfrm>
            <a:off x="1905000" y="3819525"/>
            <a:ext cx="4895850" cy="2043113"/>
            <a:chOff x="1164" y="1530"/>
            <a:chExt cx="3084" cy="1287"/>
          </a:xfrm>
        </p:grpSpPr>
        <p:grpSp>
          <p:nvGrpSpPr>
            <p:cNvPr id="102407" name="Group 32"/>
            <p:cNvGrpSpPr>
              <a:grpSpLocks/>
            </p:cNvGrpSpPr>
            <p:nvPr/>
          </p:nvGrpSpPr>
          <p:grpSpPr bwMode="auto">
            <a:xfrm>
              <a:off x="1212" y="2058"/>
              <a:ext cx="2448" cy="624"/>
              <a:chOff x="912" y="1536"/>
              <a:chExt cx="2448" cy="624"/>
            </a:xfrm>
          </p:grpSpPr>
          <p:sp>
            <p:nvSpPr>
              <p:cNvPr id="102414" name="Oval 4"/>
              <p:cNvSpPr>
                <a:spLocks noChangeArrowheads="1"/>
              </p:cNvSpPr>
              <p:nvPr/>
            </p:nvSpPr>
            <p:spPr bwMode="auto">
              <a:xfrm>
                <a:off x="912" y="2064"/>
                <a:ext cx="96" cy="96"/>
              </a:xfrm>
              <a:prstGeom prst="ellipse">
                <a:avLst/>
              </a:prstGeom>
              <a:solidFill>
                <a:srgbClr val="8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id-ID" altLang="en-US" sz="2400"/>
              </a:p>
            </p:txBody>
          </p:sp>
          <p:sp>
            <p:nvSpPr>
              <p:cNvPr id="102415" name="Oval 5"/>
              <p:cNvSpPr>
                <a:spLocks noChangeArrowheads="1"/>
              </p:cNvSpPr>
              <p:nvPr/>
            </p:nvSpPr>
            <p:spPr bwMode="auto">
              <a:xfrm>
                <a:off x="1200" y="1968"/>
                <a:ext cx="96" cy="96"/>
              </a:xfrm>
              <a:prstGeom prst="ellipse">
                <a:avLst/>
              </a:prstGeom>
              <a:solidFill>
                <a:srgbClr val="8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id-ID" altLang="en-US" sz="2400"/>
              </a:p>
            </p:txBody>
          </p:sp>
          <p:sp>
            <p:nvSpPr>
              <p:cNvPr id="102416" name="Oval 6"/>
              <p:cNvSpPr>
                <a:spLocks noChangeArrowheads="1"/>
              </p:cNvSpPr>
              <p:nvPr/>
            </p:nvSpPr>
            <p:spPr bwMode="auto">
              <a:xfrm>
                <a:off x="1488" y="1920"/>
                <a:ext cx="96" cy="96"/>
              </a:xfrm>
              <a:prstGeom prst="ellipse">
                <a:avLst/>
              </a:prstGeom>
              <a:solidFill>
                <a:srgbClr val="8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id-ID" altLang="en-US" sz="2400"/>
              </a:p>
            </p:txBody>
          </p:sp>
          <p:sp>
            <p:nvSpPr>
              <p:cNvPr id="102417" name="Oval 7"/>
              <p:cNvSpPr>
                <a:spLocks noChangeArrowheads="1"/>
              </p:cNvSpPr>
              <p:nvPr/>
            </p:nvSpPr>
            <p:spPr bwMode="auto">
              <a:xfrm>
                <a:off x="1776" y="1872"/>
                <a:ext cx="96" cy="96"/>
              </a:xfrm>
              <a:prstGeom prst="ellipse">
                <a:avLst/>
              </a:prstGeom>
              <a:solidFill>
                <a:srgbClr val="8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id-ID" altLang="en-US" sz="2400"/>
              </a:p>
            </p:txBody>
          </p:sp>
          <p:sp>
            <p:nvSpPr>
              <p:cNvPr id="102418" name="Oval 8"/>
              <p:cNvSpPr>
                <a:spLocks noChangeArrowheads="1"/>
              </p:cNvSpPr>
              <p:nvPr/>
            </p:nvSpPr>
            <p:spPr bwMode="auto">
              <a:xfrm>
                <a:off x="2064" y="1776"/>
                <a:ext cx="96" cy="96"/>
              </a:xfrm>
              <a:prstGeom prst="ellipse">
                <a:avLst/>
              </a:prstGeom>
              <a:solidFill>
                <a:srgbClr val="8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id-ID" altLang="en-US" sz="2400"/>
              </a:p>
            </p:txBody>
          </p:sp>
          <p:sp>
            <p:nvSpPr>
              <p:cNvPr id="102419" name="Oval 15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96" cy="96"/>
              </a:xfrm>
              <a:prstGeom prst="ellipse">
                <a:avLst/>
              </a:prstGeom>
              <a:solidFill>
                <a:srgbClr val="8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id-ID" altLang="en-US" sz="2400"/>
              </a:p>
            </p:txBody>
          </p:sp>
          <p:sp>
            <p:nvSpPr>
              <p:cNvPr id="102420" name="Oval 16"/>
              <p:cNvSpPr>
                <a:spLocks noChangeArrowheads="1"/>
              </p:cNvSpPr>
              <p:nvPr/>
            </p:nvSpPr>
            <p:spPr bwMode="auto">
              <a:xfrm>
                <a:off x="2544" y="1632"/>
                <a:ext cx="96" cy="96"/>
              </a:xfrm>
              <a:prstGeom prst="ellipse">
                <a:avLst/>
              </a:prstGeom>
              <a:solidFill>
                <a:srgbClr val="8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id-ID" altLang="en-US" sz="2400"/>
              </a:p>
            </p:txBody>
          </p:sp>
          <p:sp>
            <p:nvSpPr>
              <p:cNvPr id="102421" name="Oval 22"/>
              <p:cNvSpPr>
                <a:spLocks noChangeArrowheads="1"/>
              </p:cNvSpPr>
              <p:nvPr/>
            </p:nvSpPr>
            <p:spPr bwMode="auto">
              <a:xfrm flipV="1">
                <a:off x="2784" y="1536"/>
                <a:ext cx="96" cy="96"/>
              </a:xfrm>
              <a:prstGeom prst="ellipse">
                <a:avLst/>
              </a:prstGeom>
              <a:solidFill>
                <a:srgbClr val="8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id-ID" altLang="en-US" sz="2400"/>
              </a:p>
            </p:txBody>
          </p:sp>
          <p:sp>
            <p:nvSpPr>
              <p:cNvPr id="102422" name="Oval 23"/>
              <p:cNvSpPr>
                <a:spLocks noChangeArrowheads="1"/>
              </p:cNvSpPr>
              <p:nvPr/>
            </p:nvSpPr>
            <p:spPr bwMode="auto">
              <a:xfrm flipV="1">
                <a:off x="3024" y="1584"/>
                <a:ext cx="96" cy="96"/>
              </a:xfrm>
              <a:prstGeom prst="ellipse">
                <a:avLst/>
              </a:prstGeom>
              <a:solidFill>
                <a:srgbClr val="8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id-ID" altLang="en-US" sz="2400"/>
              </a:p>
            </p:txBody>
          </p:sp>
          <p:sp>
            <p:nvSpPr>
              <p:cNvPr id="102423" name="Oval 24"/>
              <p:cNvSpPr>
                <a:spLocks noChangeArrowheads="1"/>
              </p:cNvSpPr>
              <p:nvPr/>
            </p:nvSpPr>
            <p:spPr bwMode="auto">
              <a:xfrm flipV="1">
                <a:off x="3264" y="1632"/>
                <a:ext cx="96" cy="96"/>
              </a:xfrm>
              <a:prstGeom prst="ellipse">
                <a:avLst/>
              </a:prstGeom>
              <a:solidFill>
                <a:srgbClr val="8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id-ID" altLang="en-US" sz="2400"/>
              </a:p>
            </p:txBody>
          </p:sp>
        </p:grpSp>
        <p:grpSp>
          <p:nvGrpSpPr>
            <p:cNvPr id="102408" name="Group 33"/>
            <p:cNvGrpSpPr>
              <a:grpSpLocks/>
            </p:cNvGrpSpPr>
            <p:nvPr/>
          </p:nvGrpSpPr>
          <p:grpSpPr bwMode="auto">
            <a:xfrm>
              <a:off x="1164" y="1530"/>
              <a:ext cx="1728" cy="528"/>
              <a:chOff x="864" y="1008"/>
              <a:chExt cx="1728" cy="528"/>
            </a:xfrm>
          </p:grpSpPr>
          <p:sp>
            <p:nvSpPr>
              <p:cNvPr id="102412" name="AutoShape 27"/>
              <p:cNvSpPr>
                <a:spLocks/>
              </p:cNvSpPr>
              <p:nvPr/>
            </p:nvSpPr>
            <p:spPr bwMode="auto">
              <a:xfrm rot="-5400000">
                <a:off x="1608" y="552"/>
                <a:ext cx="240" cy="1728"/>
              </a:xfrm>
              <a:prstGeom prst="rightBrace">
                <a:avLst>
                  <a:gd name="adj1" fmla="val 60000"/>
                  <a:gd name="adj2" fmla="val 50000"/>
                </a:avLst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id-ID" altLang="en-US" sz="2400"/>
              </a:p>
            </p:txBody>
          </p:sp>
          <p:sp>
            <p:nvSpPr>
              <p:cNvPr id="102413" name="Text Box 28"/>
              <p:cNvSpPr txBox="1">
                <a:spLocks noChangeArrowheads="1"/>
              </p:cNvSpPr>
              <p:nvPr/>
            </p:nvSpPr>
            <p:spPr bwMode="auto">
              <a:xfrm>
                <a:off x="1008" y="1008"/>
                <a:ext cx="140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800"/>
                  <a:t>Simpson’s 1/3</a:t>
                </a:r>
              </a:p>
            </p:txBody>
          </p:sp>
        </p:grpSp>
        <p:grpSp>
          <p:nvGrpSpPr>
            <p:cNvPr id="102409" name="Group 34"/>
            <p:cNvGrpSpPr>
              <a:grpSpLocks/>
            </p:cNvGrpSpPr>
            <p:nvPr/>
          </p:nvGrpSpPr>
          <p:grpSpPr bwMode="auto">
            <a:xfrm>
              <a:off x="2844" y="2346"/>
              <a:ext cx="1404" cy="471"/>
              <a:chOff x="2544" y="1824"/>
              <a:chExt cx="1404" cy="471"/>
            </a:xfrm>
          </p:grpSpPr>
          <p:sp>
            <p:nvSpPr>
              <p:cNvPr id="102410" name="AutoShape 26"/>
              <p:cNvSpPr>
                <a:spLocks/>
              </p:cNvSpPr>
              <p:nvPr/>
            </p:nvSpPr>
            <p:spPr bwMode="auto">
              <a:xfrm rot="5400000">
                <a:off x="2904" y="1512"/>
                <a:ext cx="144" cy="768"/>
              </a:xfrm>
              <a:prstGeom prst="rightBrace">
                <a:avLst>
                  <a:gd name="adj1" fmla="val 44444"/>
                  <a:gd name="adj2" fmla="val 50000"/>
                </a:avLst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id-ID" altLang="en-US" sz="2400"/>
              </a:p>
            </p:txBody>
          </p:sp>
          <p:sp>
            <p:nvSpPr>
              <p:cNvPr id="102411" name="Text Box 29"/>
              <p:cNvSpPr txBox="1">
                <a:spLocks noChangeArrowheads="1"/>
              </p:cNvSpPr>
              <p:nvPr/>
            </p:nvSpPr>
            <p:spPr bwMode="auto">
              <a:xfrm>
                <a:off x="2544" y="1968"/>
                <a:ext cx="140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800"/>
                  <a:t>Simpson’s 3/8</a:t>
                </a:r>
              </a:p>
            </p:txBody>
          </p:sp>
        </p:grpSp>
      </p:grpSp>
      <p:sp>
        <p:nvSpPr>
          <p:cNvPr id="102406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Mixing Techniques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940E5B9-3861-477D-A329-996766B79449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0342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DBF139D-BE53-4D03-8D08-FCDB643D8943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91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034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We can examine even higher-order polynomials.</a:t>
            </a:r>
          </a:p>
          <a:p>
            <a:pPr lvl="1"/>
            <a:r>
              <a:rPr lang="en-US" altLang="en-US" sz="2400" smtClean="0"/>
              <a:t>Simpson’s 1/3 - 2nd order Lagrange (3 pts)</a:t>
            </a:r>
          </a:p>
          <a:p>
            <a:pPr lvl="1"/>
            <a:r>
              <a:rPr lang="en-US" altLang="en-US" sz="2400" smtClean="0"/>
              <a:t>Simpson’s 3/8 - 3rd order Lagrange (4 pts)</a:t>
            </a:r>
          </a:p>
          <a:p>
            <a:r>
              <a:rPr lang="en-US" altLang="en-US" smtClean="0"/>
              <a:t>Usually do not go higher. </a:t>
            </a:r>
          </a:p>
          <a:p>
            <a:r>
              <a:rPr lang="en-US" altLang="en-US" smtClean="0"/>
              <a:t>Use multiple segments.</a:t>
            </a:r>
          </a:p>
          <a:p>
            <a:pPr lvl="1"/>
            <a:r>
              <a:rPr lang="en-US" altLang="en-US" sz="2400" smtClean="0"/>
              <a:t>But only where needed.</a:t>
            </a:r>
          </a:p>
          <a:p>
            <a:endParaRPr lang="en-US" altLang="en-US" smtClean="0"/>
          </a:p>
        </p:txBody>
      </p:sp>
      <p:sp>
        <p:nvSpPr>
          <p:cNvPr id="1034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Newton-Cotes Formulas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256086-7919-4E89-8F08-B9922900C04E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0445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0866BAD-31D7-4A6F-917F-D6C020F841BF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92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044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Adaptive Simpson’s Scheme</a:t>
            </a:r>
          </a:p>
        </p:txBody>
      </p:sp>
      <p:sp>
        <p:nvSpPr>
          <p:cNvPr id="1044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0138" y="1973263"/>
            <a:ext cx="7772400" cy="4114800"/>
          </a:xfrm>
        </p:spPr>
        <p:txBody>
          <a:bodyPr/>
          <a:lstStyle/>
          <a:p>
            <a:r>
              <a:rPr lang="en-US" altLang="en-US" smtClean="0"/>
              <a:t>Recall Simpson’s 1/3 Rule: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Where initially, we have </a:t>
            </a:r>
            <a:r>
              <a:rPr lang="en-US" altLang="en-US" i="1" smtClean="0"/>
              <a:t>a</a:t>
            </a:r>
            <a:r>
              <a:rPr lang="en-US" altLang="en-US" smtClean="0"/>
              <a:t>=</a:t>
            </a:r>
            <a:r>
              <a:rPr lang="en-US" altLang="en-US" i="1" smtClean="0"/>
              <a:t>x</a:t>
            </a:r>
            <a:r>
              <a:rPr lang="en-US" altLang="en-US" i="1" baseline="-25000" smtClean="0"/>
              <a:t>0</a:t>
            </a:r>
            <a:r>
              <a:rPr lang="en-US" altLang="en-US" smtClean="0"/>
              <a:t> and </a:t>
            </a:r>
            <a:r>
              <a:rPr lang="en-US" altLang="en-US" i="1" smtClean="0"/>
              <a:t>b</a:t>
            </a:r>
            <a:r>
              <a:rPr lang="en-US" altLang="en-US" smtClean="0"/>
              <a:t>=</a:t>
            </a:r>
            <a:r>
              <a:rPr lang="en-US" altLang="en-US" i="1" smtClean="0"/>
              <a:t>x</a:t>
            </a:r>
            <a:r>
              <a:rPr lang="en-US" altLang="en-US" i="1" baseline="-25000" smtClean="0"/>
              <a:t>2</a:t>
            </a:r>
            <a:r>
              <a:rPr lang="en-US" altLang="en-US" smtClean="0"/>
              <a:t>.</a:t>
            </a:r>
          </a:p>
          <a:p>
            <a:r>
              <a:rPr lang="en-US" altLang="en-US" smtClean="0"/>
              <a:t>Subdividing the integral into two:</a:t>
            </a:r>
          </a:p>
        </p:txBody>
      </p:sp>
      <p:graphicFrame>
        <p:nvGraphicFramePr>
          <p:cNvPr id="104454" name="Object 4"/>
          <p:cNvGraphicFramePr>
            <a:graphicFrameLocks noChangeAspect="1"/>
          </p:cNvGraphicFramePr>
          <p:nvPr/>
        </p:nvGraphicFramePr>
        <p:xfrm>
          <a:off x="1781175" y="2705100"/>
          <a:ext cx="37893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8" name="Equation" r:id="rId3" imgW="1828800" imgH="393700" progId="Equation.3">
                  <p:embed/>
                </p:oleObj>
              </mc:Choice>
              <mc:Fallback>
                <p:oleObj name="Equation" r:id="rId3" imgW="18288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2705100"/>
                        <a:ext cx="3789363" cy="812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5"/>
          <p:cNvGraphicFramePr>
            <a:graphicFrameLocks noChangeAspect="1"/>
          </p:cNvGraphicFramePr>
          <p:nvPr/>
        </p:nvGraphicFramePr>
        <p:xfrm>
          <a:off x="1714500" y="5038725"/>
          <a:ext cx="63420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9" name="Equation" r:id="rId5" imgW="3060700" imgH="393700" progId="Equation.DSMT4">
                  <p:embed/>
                </p:oleObj>
              </mc:Choice>
              <mc:Fallback>
                <p:oleObj name="Equation" r:id="rId5" imgW="30607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5038725"/>
                        <a:ext cx="6342063" cy="812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E529FF5-AFDE-42EE-98BD-F4DFA8A0C0FB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0547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BF53F1C-79CC-453E-82DD-521B8B215BB6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93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054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Adaptive Simpson’s Scheme</a:t>
            </a:r>
          </a:p>
        </p:txBody>
      </p:sp>
      <p:sp>
        <p:nvSpPr>
          <p:cNvPr id="1054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85963"/>
            <a:ext cx="7772400" cy="4114800"/>
          </a:xfrm>
        </p:spPr>
        <p:txBody>
          <a:bodyPr/>
          <a:lstStyle/>
          <a:p>
            <a:r>
              <a:rPr lang="en-US" altLang="en-US" smtClean="0"/>
              <a:t>We want to keep subdividing, until we reach a desired error tolerance, </a:t>
            </a:r>
            <a:r>
              <a:rPr lang="en-US" altLang="en-US" smtClean="0">
                <a:sym typeface="Symbol" panose="05050102010706020507" pitchFamily="18" charset="2"/>
              </a:rPr>
              <a:t></a:t>
            </a:r>
            <a:r>
              <a:rPr lang="en-US" altLang="en-US" smtClean="0"/>
              <a:t>.</a:t>
            </a:r>
          </a:p>
          <a:p>
            <a:r>
              <a:rPr lang="en-US" altLang="en-US" smtClean="0"/>
              <a:t>Mathematically:</a:t>
            </a:r>
          </a:p>
        </p:txBody>
      </p:sp>
      <p:graphicFrame>
        <p:nvGraphicFramePr>
          <p:cNvPr id="105478" name="Object 1024"/>
          <p:cNvGraphicFramePr>
            <a:graphicFrameLocks noChangeAspect="1"/>
          </p:cNvGraphicFramePr>
          <p:nvPr/>
        </p:nvGraphicFramePr>
        <p:xfrm>
          <a:off x="552450" y="3832225"/>
          <a:ext cx="821055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0" name="Equation" r:id="rId3" imgW="3962400" imgH="990600" progId="Equation.DSMT4">
                  <p:embed/>
                </p:oleObj>
              </mc:Choice>
              <mc:Fallback>
                <p:oleObj name="Equation" r:id="rId3" imgW="3962400" imgH="9906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3832225"/>
                        <a:ext cx="8210550" cy="20447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35AE269-4558-42B9-AD79-E3E2244F7C80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0649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761A6FA-4E0B-4385-BEC1-6591667D3F42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Adaptive Simpson’s Scheme</a:t>
            </a:r>
          </a:p>
        </p:txBody>
      </p:sp>
      <p:sp>
        <p:nvSpPr>
          <p:cNvPr id="1065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20193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This will be satisfied if:</a:t>
            </a:r>
          </a:p>
          <a:p>
            <a:pPr>
              <a:lnSpc>
                <a:spcPct val="90000"/>
              </a:lnSpc>
            </a:pPr>
            <a:endParaRPr lang="en-US" altLang="en-US" sz="2800" smtClean="0"/>
          </a:p>
          <a:p>
            <a:pPr>
              <a:lnSpc>
                <a:spcPct val="90000"/>
              </a:lnSpc>
            </a:pPr>
            <a:endParaRPr lang="en-US" altLang="en-US" sz="2800" smtClean="0"/>
          </a:p>
          <a:p>
            <a:pPr>
              <a:lnSpc>
                <a:spcPct val="90000"/>
              </a:lnSpc>
            </a:pPr>
            <a:endParaRPr lang="en-US" altLang="en-US" sz="2800" smtClean="0"/>
          </a:p>
          <a:p>
            <a:pPr>
              <a:lnSpc>
                <a:spcPct val="90000"/>
              </a:lnSpc>
            </a:pPr>
            <a:endParaRPr lang="en-US" altLang="en-US" sz="2800" smtClean="0"/>
          </a:p>
          <a:p>
            <a:pPr>
              <a:lnSpc>
                <a:spcPct val="90000"/>
              </a:lnSpc>
            </a:pPr>
            <a:endParaRPr lang="en-US" altLang="en-US" sz="2800" smtClean="0"/>
          </a:p>
          <a:p>
            <a:pPr>
              <a:lnSpc>
                <a:spcPct val="90000"/>
              </a:lnSpc>
            </a:pPr>
            <a:endParaRPr lang="en-US" altLang="en-US" sz="2800" smtClean="0"/>
          </a:p>
          <a:p>
            <a:pPr>
              <a:lnSpc>
                <a:spcPct val="90000"/>
              </a:lnSpc>
            </a:pPr>
            <a:r>
              <a:rPr lang="en-US" altLang="en-US" sz="2800" smtClean="0"/>
              <a:t>The left and the right are within one-half of the error.</a:t>
            </a:r>
          </a:p>
        </p:txBody>
      </p:sp>
      <p:graphicFrame>
        <p:nvGraphicFramePr>
          <p:cNvPr id="106502" name="Object 1024"/>
          <p:cNvGraphicFramePr>
            <a:graphicFrameLocks noChangeAspect="1"/>
          </p:cNvGraphicFramePr>
          <p:nvPr/>
        </p:nvGraphicFramePr>
        <p:xfrm>
          <a:off x="1149350" y="2486025"/>
          <a:ext cx="7053263" cy="290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4" name="Equation" r:id="rId3" imgW="3403600" imgH="1409700" progId="Equation.DSMT4">
                  <p:embed/>
                </p:oleObj>
              </mc:Choice>
              <mc:Fallback>
                <p:oleObj name="Equation" r:id="rId3" imgW="3403600" imgH="14097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2486025"/>
                        <a:ext cx="7053263" cy="29098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06B8513-30A3-4D6D-BFCC-CCFD3E5BC96B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0752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EB4AD15-44A4-4727-B242-26D569855DC0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95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Adaptive Simpson’s Scheme</a:t>
            </a:r>
          </a:p>
        </p:txBody>
      </p:sp>
      <p:sp>
        <p:nvSpPr>
          <p:cNvPr id="1075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2000250"/>
            <a:ext cx="7772400" cy="4114800"/>
          </a:xfrm>
        </p:spPr>
        <p:txBody>
          <a:bodyPr/>
          <a:lstStyle/>
          <a:p>
            <a:r>
              <a:rPr lang="en-US" altLang="en-US" smtClean="0"/>
              <a:t>Okay, now we have two separate intervals to integrate.</a:t>
            </a:r>
          </a:p>
          <a:p>
            <a:r>
              <a:rPr lang="en-US" altLang="en-US" smtClean="0"/>
              <a:t>What if one can be solved accurately with an </a:t>
            </a:r>
            <a:r>
              <a:rPr lang="en-US" altLang="en-US" i="1" smtClean="0"/>
              <a:t>h</a:t>
            </a:r>
            <a:r>
              <a:rPr lang="en-US" altLang="en-US" smtClean="0"/>
              <a:t>=10</a:t>
            </a:r>
            <a:r>
              <a:rPr lang="en-US" altLang="en-US" baseline="30000" smtClean="0"/>
              <a:t>-3</a:t>
            </a:r>
            <a:r>
              <a:rPr lang="en-US" altLang="en-US" smtClean="0"/>
              <a:t>, but the other requires many, many more intervals, </a:t>
            </a:r>
            <a:r>
              <a:rPr lang="en-US" altLang="en-US" i="1" smtClean="0"/>
              <a:t>h</a:t>
            </a:r>
            <a:r>
              <a:rPr lang="en-US" altLang="en-US" smtClean="0"/>
              <a:t>=10</a:t>
            </a:r>
            <a:r>
              <a:rPr lang="en-US" altLang="en-US" baseline="30000" smtClean="0"/>
              <a:t>-6</a:t>
            </a:r>
            <a:r>
              <a:rPr lang="en-US" altLang="en-US" smtClean="0"/>
              <a:t>?</a:t>
            </a:r>
          </a:p>
        </p:txBody>
      </p:sp>
      <p:sp>
        <p:nvSpPr>
          <p:cNvPr id="107526" name="Line 4"/>
          <p:cNvSpPr>
            <a:spLocks noChangeShapeType="1"/>
          </p:cNvSpPr>
          <p:nvPr/>
        </p:nvSpPr>
        <p:spPr bwMode="auto">
          <a:xfrm flipV="1">
            <a:off x="2517775" y="4668838"/>
            <a:ext cx="0" cy="1635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527" name="Line 5"/>
          <p:cNvSpPr>
            <a:spLocks noChangeShapeType="1"/>
          </p:cNvSpPr>
          <p:nvPr/>
        </p:nvSpPr>
        <p:spPr bwMode="auto">
          <a:xfrm>
            <a:off x="2517775" y="6315075"/>
            <a:ext cx="5216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528" name="Freeform 6"/>
          <p:cNvSpPr>
            <a:spLocks/>
          </p:cNvSpPr>
          <p:nvPr/>
        </p:nvSpPr>
        <p:spPr bwMode="auto">
          <a:xfrm>
            <a:off x="2506663" y="4445000"/>
            <a:ext cx="4603750" cy="1822450"/>
          </a:xfrm>
          <a:custGeom>
            <a:avLst/>
            <a:gdLst>
              <a:gd name="T0" fmla="*/ 0 w 3226"/>
              <a:gd name="T1" fmla="*/ 2147483646 h 1148"/>
              <a:gd name="T2" fmla="*/ 2147483646 w 3226"/>
              <a:gd name="T3" fmla="*/ 2147483646 h 1148"/>
              <a:gd name="T4" fmla="*/ 2147483646 w 3226"/>
              <a:gd name="T5" fmla="*/ 2147483646 h 1148"/>
              <a:gd name="T6" fmla="*/ 2147483646 w 3226"/>
              <a:gd name="T7" fmla="*/ 2147483646 h 1148"/>
              <a:gd name="T8" fmla="*/ 2147483646 w 3226"/>
              <a:gd name="T9" fmla="*/ 2147483646 h 1148"/>
              <a:gd name="T10" fmla="*/ 2147483646 w 3226"/>
              <a:gd name="T11" fmla="*/ 2147483646 h 1148"/>
              <a:gd name="T12" fmla="*/ 2147483646 w 3226"/>
              <a:gd name="T13" fmla="*/ 2147483646 h 1148"/>
              <a:gd name="T14" fmla="*/ 2147483646 w 3226"/>
              <a:gd name="T15" fmla="*/ 2147483646 h 1148"/>
              <a:gd name="T16" fmla="*/ 2147483646 w 3226"/>
              <a:gd name="T17" fmla="*/ 2147483646 h 1148"/>
              <a:gd name="T18" fmla="*/ 2147483646 w 3226"/>
              <a:gd name="T19" fmla="*/ 2147483646 h 1148"/>
              <a:gd name="T20" fmla="*/ 2147483646 w 3226"/>
              <a:gd name="T21" fmla="*/ 2147483646 h 1148"/>
              <a:gd name="T22" fmla="*/ 2147483646 w 3226"/>
              <a:gd name="T23" fmla="*/ 2147483646 h 11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226"/>
              <a:gd name="T37" fmla="*/ 0 h 1148"/>
              <a:gd name="T38" fmla="*/ 3226 w 3226"/>
              <a:gd name="T39" fmla="*/ 1148 h 11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226" h="1148">
                <a:moveTo>
                  <a:pt x="0" y="1029"/>
                </a:moveTo>
                <a:cubicBezTo>
                  <a:pt x="98" y="1036"/>
                  <a:pt x="197" y="1043"/>
                  <a:pt x="318" y="1002"/>
                </a:cubicBezTo>
                <a:cubicBezTo>
                  <a:pt x="439" y="961"/>
                  <a:pt x="608" y="856"/>
                  <a:pt x="725" y="785"/>
                </a:cubicBezTo>
                <a:cubicBezTo>
                  <a:pt x="842" y="714"/>
                  <a:pt x="894" y="657"/>
                  <a:pt x="1023" y="575"/>
                </a:cubicBezTo>
                <a:cubicBezTo>
                  <a:pt x="1152" y="493"/>
                  <a:pt x="1368" y="290"/>
                  <a:pt x="1498" y="290"/>
                </a:cubicBezTo>
                <a:cubicBezTo>
                  <a:pt x="1628" y="290"/>
                  <a:pt x="1705" y="455"/>
                  <a:pt x="1802" y="575"/>
                </a:cubicBezTo>
                <a:cubicBezTo>
                  <a:pt x="1899" y="695"/>
                  <a:pt x="2002" y="956"/>
                  <a:pt x="2080" y="1008"/>
                </a:cubicBezTo>
                <a:cubicBezTo>
                  <a:pt x="2158" y="1060"/>
                  <a:pt x="2202" y="1034"/>
                  <a:pt x="2270" y="886"/>
                </a:cubicBezTo>
                <a:cubicBezTo>
                  <a:pt x="2338" y="738"/>
                  <a:pt x="2433" y="242"/>
                  <a:pt x="2487" y="121"/>
                </a:cubicBezTo>
                <a:cubicBezTo>
                  <a:pt x="2541" y="0"/>
                  <a:pt x="2571" y="17"/>
                  <a:pt x="2595" y="161"/>
                </a:cubicBezTo>
                <a:cubicBezTo>
                  <a:pt x="2619" y="305"/>
                  <a:pt x="2524" y="828"/>
                  <a:pt x="2629" y="988"/>
                </a:cubicBezTo>
                <a:cubicBezTo>
                  <a:pt x="2734" y="1148"/>
                  <a:pt x="2980" y="1136"/>
                  <a:pt x="3226" y="1124"/>
                </a:cubicBezTo>
              </a:path>
            </a:pathLst>
          </a:cu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FCFD22-C7B0-462E-8D4B-C955813C44E0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0854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609E675-215C-4647-AE28-1955629D90FE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96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085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Adaptive Simpson’s Scheme</a:t>
            </a:r>
          </a:p>
        </p:txBody>
      </p:sp>
      <p:sp>
        <p:nvSpPr>
          <p:cNvPr id="1085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9475" y="1958975"/>
            <a:ext cx="7772400" cy="4114800"/>
          </a:xfrm>
        </p:spPr>
        <p:txBody>
          <a:bodyPr/>
          <a:lstStyle/>
          <a:p>
            <a:r>
              <a:rPr lang="en-US" altLang="en-US" smtClean="0"/>
              <a:t>Adaptive Simpson’s method provides a divide and conquer scheme until the appropriate error is satisfied everywhere.</a:t>
            </a:r>
          </a:p>
          <a:p>
            <a:r>
              <a:rPr lang="en-US" altLang="en-US" smtClean="0"/>
              <a:t>Very popular method in practice.</a:t>
            </a:r>
          </a:p>
          <a:p>
            <a:r>
              <a:rPr lang="en-US" altLang="en-US" smtClean="0"/>
              <a:t>Problem:</a:t>
            </a:r>
          </a:p>
          <a:p>
            <a:pPr lvl="1"/>
            <a:r>
              <a:rPr lang="en-US" altLang="en-US" smtClean="0"/>
              <a:t>We do not know the exact value, and hence do not know the error.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270999-B422-485A-8DAD-EC307281CA8A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0957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2239684-BFCA-48E0-8435-3374DDB7824D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97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095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Adaptive Simpson’s Scheme</a:t>
            </a:r>
          </a:p>
        </p:txBody>
      </p:sp>
      <p:sp>
        <p:nvSpPr>
          <p:cNvPr id="1095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9650" y="2097088"/>
            <a:ext cx="7772400" cy="4114800"/>
          </a:xfrm>
        </p:spPr>
        <p:txBody>
          <a:bodyPr/>
          <a:lstStyle/>
          <a:p>
            <a:r>
              <a:rPr lang="en-US" altLang="en-US" smtClean="0"/>
              <a:t>How do we know whether to continue to subdivide or terminate?</a:t>
            </a:r>
          </a:p>
        </p:txBody>
      </p:sp>
      <p:graphicFrame>
        <p:nvGraphicFramePr>
          <p:cNvPr id="109574" name="Object 1024"/>
          <p:cNvGraphicFramePr>
            <a:graphicFrameLocks noChangeAspect="1"/>
          </p:cNvGraphicFramePr>
          <p:nvPr/>
        </p:nvGraphicFramePr>
        <p:xfrm>
          <a:off x="1498600" y="3170238"/>
          <a:ext cx="6299200" cy="292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6" name="Equation" r:id="rId3" imgW="3060700" imgH="1422400" progId="Equation.DSMT4">
                  <p:embed/>
                </p:oleObj>
              </mc:Choice>
              <mc:Fallback>
                <p:oleObj name="Equation" r:id="rId3" imgW="3060700" imgH="14224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3170238"/>
                        <a:ext cx="6299200" cy="29273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BD43369-C4C4-4603-9D7E-9BA5341B21D4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1059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2165B6F-D667-427E-BE44-733E8567054E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98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105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Adaptive Simpson’s Scheme</a:t>
            </a:r>
          </a:p>
        </p:txBody>
      </p:sp>
      <p:sp>
        <p:nvSpPr>
          <p:cNvPr id="1105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2019300"/>
            <a:ext cx="7772400" cy="4114800"/>
          </a:xfrm>
        </p:spPr>
        <p:txBody>
          <a:bodyPr/>
          <a:lstStyle/>
          <a:p>
            <a:r>
              <a:rPr lang="en-US" altLang="en-US" smtClean="0"/>
              <a:t>The first iteration can then be defined as: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Subsequent subdivision can be defined as:</a:t>
            </a:r>
          </a:p>
        </p:txBody>
      </p:sp>
      <p:graphicFrame>
        <p:nvGraphicFramePr>
          <p:cNvPr id="110598" name="Object 4"/>
          <p:cNvGraphicFramePr>
            <a:graphicFrameLocks noChangeAspect="1"/>
          </p:cNvGraphicFramePr>
          <p:nvPr/>
        </p:nvGraphicFramePr>
        <p:xfrm>
          <a:off x="1828800" y="4495800"/>
          <a:ext cx="37084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2" name="Equation" r:id="rId3" imgW="1422400" imgH="266700" progId="Equation.DSMT4">
                  <p:embed/>
                </p:oleObj>
              </mc:Choice>
              <mc:Fallback>
                <p:oleObj name="Equation" r:id="rId3" imgW="1422400" imgH="266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495800"/>
                        <a:ext cx="3708400" cy="6953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9" name="Object 5"/>
          <p:cNvGraphicFramePr>
            <a:graphicFrameLocks noChangeAspect="1"/>
          </p:cNvGraphicFramePr>
          <p:nvPr/>
        </p:nvGraphicFramePr>
        <p:xfrm>
          <a:off x="1828800" y="2667000"/>
          <a:ext cx="4064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3" name="Equation" r:id="rId5" imgW="1777229" imgH="533169" progId="Equation.DSMT4">
                  <p:embed/>
                </p:oleObj>
              </mc:Choice>
              <mc:Fallback>
                <p:oleObj name="Equation" r:id="rId5" imgW="1777229" imgH="53316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667000"/>
                        <a:ext cx="4064000" cy="1219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4835325-354B-4DA2-9AE0-3E2B0C5421F3}" type="datetime4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September 18, 2024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116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99775E-1321-4E33-90BC-245FB9D28C9D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99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116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Adaptive Simpson’s Scheme</a:t>
            </a:r>
          </a:p>
        </p:txBody>
      </p:sp>
      <p:sp>
        <p:nvSpPr>
          <p:cNvPr id="1116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838" y="2009775"/>
            <a:ext cx="7772400" cy="4114800"/>
          </a:xfrm>
        </p:spPr>
        <p:txBody>
          <a:bodyPr/>
          <a:lstStyle/>
          <a:p>
            <a:r>
              <a:rPr lang="en-US" altLang="en-US" smtClean="0"/>
              <a:t>Now, since</a:t>
            </a:r>
          </a:p>
          <a:p>
            <a:endParaRPr lang="en-US" altLang="en-US" smtClean="0"/>
          </a:p>
          <a:p>
            <a:r>
              <a:rPr lang="en-US" altLang="en-US" smtClean="0"/>
              <a:t>We can solve for </a:t>
            </a:r>
            <a:r>
              <a:rPr lang="en-US" altLang="en-US" i="1" smtClean="0"/>
              <a:t>E</a:t>
            </a:r>
            <a:r>
              <a:rPr lang="en-US" altLang="en-US" baseline="30000" smtClean="0"/>
              <a:t>(2)</a:t>
            </a:r>
            <a:r>
              <a:rPr lang="en-US" altLang="en-US" smtClean="0"/>
              <a:t> in terms of </a:t>
            </a:r>
            <a:r>
              <a:rPr lang="en-US" altLang="en-US" i="1" smtClean="0"/>
              <a:t>E</a:t>
            </a:r>
            <a:r>
              <a:rPr lang="en-US" altLang="en-US" baseline="30000" smtClean="0"/>
              <a:t>(1)</a:t>
            </a:r>
            <a:r>
              <a:rPr lang="en-US" altLang="en-US" smtClean="0"/>
              <a:t>.</a:t>
            </a:r>
            <a:endParaRPr lang="en-US" altLang="en-US" baseline="30000" smtClean="0"/>
          </a:p>
        </p:txBody>
      </p:sp>
      <p:graphicFrame>
        <p:nvGraphicFramePr>
          <p:cNvPr id="111622" name="Object 5"/>
          <p:cNvGraphicFramePr>
            <a:graphicFrameLocks noChangeAspect="1"/>
          </p:cNvGraphicFramePr>
          <p:nvPr/>
        </p:nvGraphicFramePr>
        <p:xfrm>
          <a:off x="1600200" y="3886200"/>
          <a:ext cx="50292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6" name="Equation" r:id="rId3" imgW="2514600" imgH="939800" progId="Equation.DSMT4">
                  <p:embed/>
                </p:oleObj>
              </mc:Choice>
              <mc:Fallback>
                <p:oleObj name="Equation" r:id="rId3" imgW="2514600" imgH="939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86200"/>
                        <a:ext cx="5029200" cy="1879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3" name="Object 6"/>
          <p:cNvGraphicFramePr>
            <a:graphicFrameLocks noChangeAspect="1"/>
          </p:cNvGraphicFramePr>
          <p:nvPr/>
        </p:nvGraphicFramePr>
        <p:xfrm>
          <a:off x="1447800" y="2590800"/>
          <a:ext cx="34290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7" name="Equation" r:id="rId5" imgW="1459866" imgH="266584" progId="Equation.DSMT4">
                  <p:embed/>
                </p:oleObj>
              </mc:Choice>
              <mc:Fallback>
                <p:oleObj name="Equation" r:id="rId5" imgW="1459866" imgH="26658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90800"/>
                        <a:ext cx="3429000" cy="6270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U_Template">
  <a:themeElements>
    <a:clrScheme name="OSU_Template 4">
      <a:dk1>
        <a:srgbClr val="000000"/>
      </a:dk1>
      <a:lt1>
        <a:srgbClr val="FFFFFF"/>
      </a:lt1>
      <a:dk2>
        <a:srgbClr val="FF9900"/>
      </a:dk2>
      <a:lt2>
        <a:srgbClr val="5F5F5F"/>
      </a:lt2>
      <a:accent1>
        <a:srgbClr val="FFEBD7"/>
      </a:accent1>
      <a:accent2>
        <a:srgbClr val="CC0066"/>
      </a:accent2>
      <a:accent3>
        <a:srgbClr val="FFFFFF"/>
      </a:accent3>
      <a:accent4>
        <a:srgbClr val="000000"/>
      </a:accent4>
      <a:accent5>
        <a:srgbClr val="FFF3E8"/>
      </a:accent5>
      <a:accent6>
        <a:srgbClr val="B9005C"/>
      </a:accent6>
      <a:hlink>
        <a:srgbClr val="CC00CC"/>
      </a:hlink>
      <a:folHlink>
        <a:srgbClr val="990099"/>
      </a:folHlink>
    </a:clrScheme>
    <a:fontScheme name="OSU_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SU_Template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U_Template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U_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U_Template 4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EBD7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F3E8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Data\Microsoft\Templates\OSU_Template.pot</Template>
  <TotalTime>9403</TotalTime>
  <Words>3625</Words>
  <Application>Microsoft Office PowerPoint</Application>
  <PresentationFormat>On-screen Show (4:3)</PresentationFormat>
  <Paragraphs>1024</Paragraphs>
  <Slides>138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138</vt:i4>
      </vt:variant>
    </vt:vector>
  </HeadingPairs>
  <TitlesOfParts>
    <vt:vector size="145" baseType="lpstr">
      <vt:lpstr>Arial</vt:lpstr>
      <vt:lpstr>Arial Narrow</vt:lpstr>
      <vt:lpstr>Symbol</vt:lpstr>
      <vt:lpstr>Times New Roman</vt:lpstr>
      <vt:lpstr>OSU_Template</vt:lpstr>
      <vt:lpstr>Equation</vt:lpstr>
      <vt:lpstr>Worksheet</vt:lpstr>
      <vt:lpstr>Numerical Integration</vt:lpstr>
      <vt:lpstr>Quadrature</vt:lpstr>
      <vt:lpstr>Outline</vt:lpstr>
      <vt:lpstr>Motivation</vt:lpstr>
      <vt:lpstr>Motivation</vt:lpstr>
      <vt:lpstr>Reimann Integral Theorem</vt:lpstr>
      <vt:lpstr>Partitioning the Integral</vt:lpstr>
      <vt:lpstr>Upper Sums</vt:lpstr>
      <vt:lpstr>Upper Sums</vt:lpstr>
      <vt:lpstr>Lower Sums</vt:lpstr>
      <vt:lpstr>Lower Sums</vt:lpstr>
      <vt:lpstr>Finer Partitions</vt:lpstr>
      <vt:lpstr>Bounding the Integral</vt:lpstr>
      <vt:lpstr>Bounding the Integral</vt:lpstr>
      <vt:lpstr>Bounding the Integral</vt:lpstr>
      <vt:lpstr>Monotonic Functions</vt:lpstr>
      <vt:lpstr>Lab1 and Integration</vt:lpstr>
      <vt:lpstr>Polynomial Approximation</vt:lpstr>
      <vt:lpstr>Newton-Cotes Formulas</vt:lpstr>
      <vt:lpstr>Trapezoid Rule</vt:lpstr>
      <vt:lpstr>Trapezoid Rule</vt:lpstr>
      <vt:lpstr>Trapezoid Rule</vt:lpstr>
      <vt:lpstr>Trapezoid Rule Error</vt:lpstr>
      <vt:lpstr>Example</vt:lpstr>
      <vt:lpstr>Example</vt:lpstr>
      <vt:lpstr>PowerPoint Presentation</vt:lpstr>
      <vt:lpstr>Composite Trapezoid Rule</vt:lpstr>
      <vt:lpstr>Composite Trapezoid Rule</vt:lpstr>
      <vt:lpstr>Composite Trapezoid Rule</vt:lpstr>
      <vt:lpstr>Error</vt:lpstr>
      <vt:lpstr>Example</vt:lpstr>
      <vt:lpstr>Example</vt:lpstr>
      <vt:lpstr>Example</vt:lpstr>
      <vt:lpstr>Example</vt:lpstr>
      <vt:lpstr>PowerPoint Presentation</vt:lpstr>
      <vt:lpstr>Using Three Intervals</vt:lpstr>
      <vt:lpstr>PowerPoint Presentation</vt:lpstr>
      <vt:lpstr>Using Six Intervals</vt:lpstr>
      <vt:lpstr>PowerPoint Presentation</vt:lpstr>
      <vt:lpstr>Multi-dimensional Integration</vt:lpstr>
      <vt:lpstr>Multi-dimensional Integration</vt:lpstr>
      <vt:lpstr>Multi-dimensional Integration</vt:lpstr>
      <vt:lpstr>Multi-dimensional Integration</vt:lpstr>
      <vt:lpstr>Reducing the Error</vt:lpstr>
      <vt:lpstr>Adding More Intervals</vt:lpstr>
      <vt:lpstr>Adding More Intervals</vt:lpstr>
      <vt:lpstr>Recall Richardson Extrapolation</vt:lpstr>
      <vt:lpstr>Richardson Extrapolation</vt:lpstr>
      <vt:lpstr>Richardson Extrapolation</vt:lpstr>
      <vt:lpstr>Richardson Extrapolation</vt:lpstr>
      <vt:lpstr>Richardson Extrapolation</vt:lpstr>
      <vt:lpstr>Richardson Extrapolation</vt:lpstr>
      <vt:lpstr>Richardson Extrapolation</vt:lpstr>
      <vt:lpstr>Romberg Integration</vt:lpstr>
      <vt:lpstr>Romberg Integration</vt:lpstr>
      <vt:lpstr>Romberg Integration</vt:lpstr>
      <vt:lpstr>Romberg Integration</vt:lpstr>
      <vt:lpstr>Example</vt:lpstr>
      <vt:lpstr>Example</vt:lpstr>
      <vt:lpstr>Example</vt:lpstr>
      <vt:lpstr>Example</vt:lpstr>
      <vt:lpstr>Example</vt:lpstr>
      <vt:lpstr>Example</vt:lpstr>
      <vt:lpstr>Romberg Integration</vt:lpstr>
      <vt:lpstr>Higher-Order Polynomials</vt:lpstr>
      <vt:lpstr>Simpson’s 1/3 Rule</vt:lpstr>
      <vt:lpstr>Simpson’s 1/3 Rule</vt:lpstr>
      <vt:lpstr>Simpson’s 1/3 Rule</vt:lpstr>
      <vt:lpstr>Simpson’s 1/3 Rule</vt:lpstr>
      <vt:lpstr>Simpson’s 1/3 Rule</vt:lpstr>
      <vt:lpstr>Composite Simpson’s 1/3 Rule</vt:lpstr>
      <vt:lpstr>Composite Simpson’s 1/3 Rule</vt:lpstr>
      <vt:lpstr>Composite Simpson’s 1/3 Rule</vt:lpstr>
      <vt:lpstr>Composite Simpson’s 1/3 Rule</vt:lpstr>
      <vt:lpstr>Error Estimate</vt:lpstr>
      <vt:lpstr>Example</vt:lpstr>
      <vt:lpstr>Example</vt:lpstr>
      <vt:lpstr>Another Example</vt:lpstr>
      <vt:lpstr>Error</vt:lpstr>
      <vt:lpstr>Error</vt:lpstr>
      <vt:lpstr>Example Continued</vt:lpstr>
      <vt:lpstr>Error</vt:lpstr>
      <vt:lpstr>Error</vt:lpstr>
      <vt:lpstr>Error</vt:lpstr>
      <vt:lpstr>Simpon’s 1/3 Rule</vt:lpstr>
      <vt:lpstr>Simpson’s 3/8 Rule</vt:lpstr>
      <vt:lpstr>Simpson’s 3/8 Rule</vt:lpstr>
      <vt:lpstr>Error</vt:lpstr>
      <vt:lpstr>Comparison</vt:lpstr>
      <vt:lpstr>Mixing Techniques</vt:lpstr>
      <vt:lpstr>Newton-Cotes Formulas</vt:lpstr>
      <vt:lpstr>Adaptive Simpson’s Scheme</vt:lpstr>
      <vt:lpstr>Adaptive Simpson’s Scheme</vt:lpstr>
      <vt:lpstr>Adaptive Simpson’s Scheme</vt:lpstr>
      <vt:lpstr>Adaptive Simpson’s Scheme</vt:lpstr>
      <vt:lpstr>Adaptive Simpson’s Scheme</vt:lpstr>
      <vt:lpstr>Adaptive Simpson’s Scheme</vt:lpstr>
      <vt:lpstr>Adaptive Simpson’s Scheme</vt:lpstr>
      <vt:lpstr>Adaptive Simpson’s Scheme</vt:lpstr>
      <vt:lpstr>Adaptive Simpson’s Scheme</vt:lpstr>
      <vt:lpstr>Adaptive Simpson’s Scheme</vt:lpstr>
      <vt:lpstr>Adaptive Simpson’s Scheme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Adaptive Simpson’s Scheme</vt:lpstr>
      <vt:lpstr>Adaptive Simpson’s Code</vt:lpstr>
      <vt:lpstr>Adaptive Simpson’s Code</vt:lpstr>
      <vt:lpstr>Guassian Quadrature</vt:lpstr>
      <vt:lpstr>Guassian Quadrature</vt:lpstr>
      <vt:lpstr>Guassian Quadrature</vt:lpstr>
      <vt:lpstr>Guassian Quadrature</vt:lpstr>
      <vt:lpstr>Guassian Quadrature</vt:lpstr>
      <vt:lpstr>Guassian Quadrature</vt:lpstr>
      <vt:lpstr>Guassian Quadrature</vt:lpstr>
      <vt:lpstr>Guassian Quadrature</vt:lpstr>
      <vt:lpstr>Guassian Quadrature</vt:lpstr>
      <vt:lpstr>Guassian Quadrature</vt:lpstr>
      <vt:lpstr>Guassian Quadrature</vt:lpstr>
      <vt:lpstr>Example</vt:lpstr>
      <vt:lpstr>Example</vt:lpstr>
      <vt:lpstr>Higher-order Gaussian Quadrature</vt:lpstr>
      <vt:lpstr>PowerPoint Presentation</vt:lpstr>
      <vt:lpstr>Higher-order Gaussian Quadrature</vt:lpstr>
      <vt:lpstr>Higher-order Gaussian Quadrature</vt:lpstr>
      <vt:lpstr>Example</vt:lpstr>
      <vt:lpstr>Example</vt:lpstr>
      <vt:lpstr>Gaussian Quadrature</vt:lpstr>
      <vt:lpstr>PowerPoint Presentation</vt:lpstr>
      <vt:lpstr>Gaussian Quadrature</vt:lpstr>
      <vt:lpstr>Gaussian Quadrature</vt:lpstr>
    </vt:vector>
  </TitlesOfParts>
  <Company>Texas A&amp;M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pss</dc:creator>
  <cp:lastModifiedBy>priyoss</cp:lastModifiedBy>
  <cp:revision>581</cp:revision>
  <dcterms:created xsi:type="dcterms:W3CDTF">2000-10-24T01:56:33Z</dcterms:created>
  <dcterms:modified xsi:type="dcterms:W3CDTF">2024-09-17T17:05:29Z</dcterms:modified>
</cp:coreProperties>
</file>