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4"/>
  </p:notesMasterIdLst>
  <p:sldIdLst>
    <p:sldId id="256" r:id="rId2"/>
    <p:sldId id="257" r:id="rId3"/>
    <p:sldId id="258" r:id="rId4"/>
    <p:sldId id="263" r:id="rId5"/>
    <p:sldId id="260" r:id="rId6"/>
    <p:sldId id="291" r:id="rId7"/>
    <p:sldId id="293" r:id="rId8"/>
    <p:sldId id="262" r:id="rId9"/>
    <p:sldId id="296" r:id="rId10"/>
    <p:sldId id="264" r:id="rId11"/>
    <p:sldId id="265" r:id="rId12"/>
    <p:sldId id="295" r:id="rId13"/>
    <p:sldId id="266" r:id="rId14"/>
    <p:sldId id="274" r:id="rId15"/>
    <p:sldId id="294" r:id="rId16"/>
    <p:sldId id="267" r:id="rId17"/>
    <p:sldId id="268" r:id="rId18"/>
    <p:sldId id="269" r:id="rId19"/>
    <p:sldId id="275" r:id="rId20"/>
    <p:sldId id="285" r:id="rId21"/>
    <p:sldId id="270" r:id="rId22"/>
    <p:sldId id="271" r:id="rId23"/>
    <p:sldId id="272" r:id="rId24"/>
    <p:sldId id="273" r:id="rId25"/>
    <p:sldId id="276" r:id="rId26"/>
    <p:sldId id="277" r:id="rId27"/>
    <p:sldId id="278" r:id="rId28"/>
    <p:sldId id="279" r:id="rId29"/>
    <p:sldId id="297" r:id="rId30"/>
    <p:sldId id="281" r:id="rId31"/>
    <p:sldId id="283" r:id="rId32"/>
    <p:sldId id="288" r:id="rId33"/>
    <p:sldId id="289" r:id="rId34"/>
    <p:sldId id="290" r:id="rId35"/>
    <p:sldId id="287" r:id="rId36"/>
    <p:sldId id="298" r:id="rId37"/>
    <p:sldId id="300" r:id="rId38"/>
    <p:sldId id="301" r:id="rId39"/>
    <p:sldId id="302" r:id="rId40"/>
    <p:sldId id="303" r:id="rId41"/>
    <p:sldId id="304" r:id="rId42"/>
    <p:sldId id="305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13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2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41D1B-4C08-4C3B-920F-C4837493007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E1727-92B3-4AD4-AECB-A41FB61F1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9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fld id="{569FD75B-ACBD-4314-8064-84D68A60E828}" type="slidenum">
              <a:rPr lang="en-US" altLang="id-ID" sz="1000">
                <a:latin typeface="Times New Roman" panose="02020603050405020304" pitchFamily="18" charset="0"/>
              </a:rPr>
              <a:pPr/>
              <a:t>37</a:t>
            </a:fld>
            <a:endParaRPr lang="en-US" altLang="id-ID" sz="100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6913"/>
            <a:ext cx="4587875" cy="3441700"/>
          </a:xfrm>
          <a:ln cap="flat"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5250" tIns="49212" rIns="95250" bIns="49212"/>
          <a:lstStyle/>
          <a:p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245043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fld id="{A0D67085-5827-490B-B487-B2BA0758D3D0}" type="slidenum">
              <a:rPr lang="en-US" altLang="id-ID" sz="1000">
                <a:latin typeface="Times New Roman" panose="02020603050405020304" pitchFamily="18" charset="0"/>
              </a:rPr>
              <a:pPr/>
              <a:t>41</a:t>
            </a:fld>
            <a:endParaRPr lang="en-US" altLang="id-ID" sz="10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6913"/>
            <a:ext cx="4589462" cy="3441700"/>
          </a:xfrm>
          <a:ln cap="flat"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75150"/>
            <a:ext cx="5119688" cy="4144963"/>
          </a:xfrm>
          <a:noFill/>
        </p:spPr>
        <p:txBody>
          <a:bodyPr lIns="93161" tIns="46581" rIns="93161" bIns="46581"/>
          <a:lstStyle/>
          <a:p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172137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 defTabSz="94615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defTabSz="9461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fld id="{9AE5CAE4-ABF5-4378-9897-A633244743EF}" type="slidenum">
              <a:rPr lang="en-US" altLang="id-ID" sz="1000">
                <a:latin typeface="Times New Roman" panose="02020603050405020304" pitchFamily="18" charset="0"/>
              </a:rPr>
              <a:pPr/>
              <a:t>42</a:t>
            </a:fld>
            <a:endParaRPr lang="en-US" altLang="id-ID" sz="10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696913"/>
            <a:ext cx="4589462" cy="3441700"/>
          </a:xfrm>
          <a:ln cap="flat"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275" y="4375150"/>
            <a:ext cx="5119688" cy="4144963"/>
          </a:xfrm>
          <a:noFill/>
        </p:spPr>
        <p:txBody>
          <a:bodyPr lIns="93161" tIns="46581" rIns="93161" bIns="46581"/>
          <a:lstStyle/>
          <a:p>
            <a:endParaRPr lang="id-ID" altLang="id-ID" smtClean="0"/>
          </a:p>
        </p:txBody>
      </p:sp>
    </p:spTree>
    <p:extLst>
      <p:ext uri="{BB962C8B-B14F-4D97-AF65-F5344CB8AC3E}">
        <p14:creationId xmlns:p14="http://schemas.microsoft.com/office/powerpoint/2010/main" val="37201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ar-SA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ar-SA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ar-SA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ar-SA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ar-SA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ar-SA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ar-SA" smtClean="0"/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370B17-0838-4482-907A-1EAEE90C9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A80AC-0341-420C-809F-0E116F4897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7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7096A-D634-49B6-A585-0D8D961485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4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2BF08-C13B-4F6E-B1FA-8224EAAC30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2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457BC73-223C-43A4-84B3-7BB29C117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458331"/>
      </p:ext>
    </p:extLst>
  </p:cSld>
  <p:clrMapOvr>
    <a:masterClrMapping/>
  </p:clrMapOvr>
  <p:transition spd="med">
    <p:split orient="vert"/>
    <p:sndAc>
      <p:stSnd>
        <p:snd r:embed="rId1" name="camera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d-ID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1EE36-A930-42CE-A5E4-646025E054A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1326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B13A2-4F76-4C56-B263-0AD89B9C6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6FF5C-4F91-421C-B036-CA9122642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72F3B-7360-48EE-9CE5-D6ACE6F99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C5B45-F673-47A3-B1BC-83229444B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02315-AF59-4357-8529-E395C474D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D15B-17AA-4837-9B0F-2B2370B10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49C1B-9D46-429B-9820-DADBC9E18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FB0C7-50E6-4353-AEFE-32A716522D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id-ID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C7C4681-3F7C-4DF8-B921-591A2DA3A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5" r:id="rId13"/>
    <p:sldLayoutId id="214748370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2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73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7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DIFFERENSIASI NUMERIK</a:t>
            </a:r>
          </a:p>
        </p:txBody>
      </p:sp>
      <p:sp>
        <p:nvSpPr>
          <p:cNvPr id="30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MIK16242205</a:t>
            </a:r>
            <a:endParaRPr lang="ar-SA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smtClean="0"/>
              <a:t>2:</a:t>
            </a:r>
            <a:endParaRPr lang="en-US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57400"/>
            <a:ext cx="24384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Hitung differensial </a:t>
            </a:r>
          </a:p>
          <a:p>
            <a:pPr eaLnBrk="1" hangingPunct="1"/>
            <a:r>
              <a:rPr lang="en-US" altLang="en-US" sz="2000" i="1" smtClean="0"/>
              <a:t>f(x)=e-</a:t>
            </a:r>
            <a:r>
              <a:rPr lang="en-US" altLang="en-US" sz="2000" i="1" baseline="30000" smtClean="0"/>
              <a:t>x</a:t>
            </a:r>
            <a:r>
              <a:rPr lang="en-US" altLang="en-US" sz="2000" i="1" smtClean="0"/>
              <a:t>sin(2x)</a:t>
            </a:r>
          </a:p>
          <a:p>
            <a:pPr eaLnBrk="1" hangingPunct="1"/>
            <a:r>
              <a:rPr lang="en-US" altLang="en-US" sz="2000" i="1" smtClean="0"/>
              <a:t>+1</a:t>
            </a:r>
            <a:r>
              <a:rPr lang="en-US" altLang="en-US" sz="2000" smtClean="0"/>
              <a:t> dari range x=[0,1] dengan h=0.05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743200" y="1752600"/>
          <a:ext cx="5562600" cy="498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Bitmap Image" r:id="rId3" imgW="4153480" imgH="3723810" progId="Paint.Picture">
                  <p:embed/>
                </p:oleObj>
              </mc:Choice>
              <mc:Fallback>
                <p:oleObj name="Bitmap Image" r:id="rId3" imgW="4153480" imgH="37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52600"/>
                        <a:ext cx="5562600" cy="498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Selisih Tengahan</a:t>
            </a:r>
            <a:r>
              <a:rPr lang="en-US" altLang="en-US" smtClean="0"/>
              <a:t> 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>
            <a:off x="2438400" y="2209800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2438400" y="6324600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60525" y="2251075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f(x)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994525" y="64420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auto">
          <a:xfrm flipH="1">
            <a:off x="2819400" y="3581400"/>
            <a:ext cx="4806950" cy="2286000"/>
          </a:xfrm>
          <a:custGeom>
            <a:avLst/>
            <a:gdLst>
              <a:gd name="T0" fmla="*/ 0 w 27252"/>
              <a:gd name="T1" fmla="*/ 98637 h 21600"/>
              <a:gd name="T2" fmla="*/ 4806950 w 27252"/>
              <a:gd name="T3" fmla="*/ 1740429 h 21600"/>
              <a:gd name="T4" fmla="*/ 1107017 w 27252"/>
              <a:gd name="T5" fmla="*/ 2286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52" h="21600" fill="none" extrusionOk="0">
                <a:moveTo>
                  <a:pt x="-1" y="931"/>
                </a:moveTo>
                <a:cubicBezTo>
                  <a:pt x="2034" y="314"/>
                  <a:pt x="4149" y="0"/>
                  <a:pt x="6276" y="0"/>
                </a:cubicBezTo>
                <a:cubicBezTo>
                  <a:pt x="16219" y="0"/>
                  <a:pt x="24878" y="6788"/>
                  <a:pt x="27251" y="16445"/>
                </a:cubicBezTo>
              </a:path>
              <a:path w="27252" h="21600" stroke="0" extrusionOk="0">
                <a:moveTo>
                  <a:pt x="-1" y="931"/>
                </a:moveTo>
                <a:cubicBezTo>
                  <a:pt x="2034" y="314"/>
                  <a:pt x="4149" y="0"/>
                  <a:pt x="6276" y="0"/>
                </a:cubicBezTo>
                <a:cubicBezTo>
                  <a:pt x="16219" y="0"/>
                  <a:pt x="24878" y="6788"/>
                  <a:pt x="27251" y="16445"/>
                </a:cubicBezTo>
                <a:lnTo>
                  <a:pt x="6276" y="21600"/>
                </a:lnTo>
                <a:lnTo>
                  <a:pt x="-1" y="93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7"/>
          <p:cNvSpPr>
            <a:spLocks noChangeArrowheads="1"/>
          </p:cNvSpPr>
          <p:nvPr/>
        </p:nvSpPr>
        <p:spPr bwMode="auto">
          <a:xfrm>
            <a:off x="3048000" y="4876800"/>
            <a:ext cx="76200" cy="76200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8" name="Oval 8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2514600" y="3429000"/>
            <a:ext cx="5105400" cy="1676400"/>
          </a:xfrm>
          <a:prstGeom prst="line">
            <a:avLst/>
          </a:prstGeom>
          <a:noFill/>
          <a:ln w="12700">
            <a:solidFill>
              <a:srgbClr val="6F7B3B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V="1">
            <a:off x="3886200" y="3429000"/>
            <a:ext cx="2286000" cy="609600"/>
          </a:xfrm>
          <a:prstGeom prst="line">
            <a:avLst/>
          </a:prstGeom>
          <a:noFill/>
          <a:ln w="12700">
            <a:solidFill>
              <a:srgbClr val="9009F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 rot="20682258">
            <a:off x="4724400" y="42672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solidFill>
                  <a:srgbClr val="6F7B3B"/>
                </a:solidFill>
                <a:latin typeface="Times New Roman" panose="02020603050405020304" pitchFamily="18" charset="0"/>
              </a:rPr>
              <a:t>estimate</a:t>
            </a:r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 rot="20647610">
            <a:off x="4648200" y="3276600"/>
            <a:ext cx="90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solidFill>
                  <a:srgbClr val="9009F5"/>
                </a:solidFill>
                <a:latin typeface="Times New Roman" panose="02020603050405020304" pitchFamily="18" charset="0"/>
              </a:rPr>
              <a:t>actual</a:t>
            </a:r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572000" y="3810000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</a:t>
            </a:r>
            <a:r>
              <a:rPr lang="en-US" altLang="id-ID" baseline="-25000">
                <a:latin typeface="Times New Roman" panose="02020603050405020304" pitchFamily="18" charset="0"/>
              </a:rPr>
              <a:t>i</a:t>
            </a:r>
            <a:r>
              <a:rPr lang="en-US" altLang="id-ID">
                <a:latin typeface="Times New Roman" panose="02020603050405020304" pitchFamily="18" charset="0"/>
              </a:rPr>
              <a:t>,y</a:t>
            </a:r>
            <a:r>
              <a:rPr lang="en-US" altLang="id-ID" baseline="-25000">
                <a:latin typeface="Times New Roman" panose="02020603050405020304" pitchFamily="18" charset="0"/>
              </a:rPr>
              <a:t>i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124200" y="5029200"/>
            <a:ext cx="122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</a:t>
            </a:r>
            <a:r>
              <a:rPr lang="en-US" altLang="id-ID" baseline="-25000">
                <a:latin typeface="Times New Roman" panose="02020603050405020304" pitchFamily="18" charset="0"/>
              </a:rPr>
              <a:t>i-1</a:t>
            </a:r>
            <a:r>
              <a:rPr lang="en-US" altLang="id-ID">
                <a:latin typeface="Times New Roman" panose="02020603050405020304" pitchFamily="18" charset="0"/>
              </a:rPr>
              <a:t>,y</a:t>
            </a:r>
            <a:r>
              <a:rPr lang="en-US" altLang="id-ID" baseline="-25000">
                <a:latin typeface="Times New Roman" panose="02020603050405020304" pitchFamily="18" charset="0"/>
              </a:rPr>
              <a:t>i-1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6934200" y="3657600"/>
            <a:ext cx="131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</a:t>
            </a:r>
            <a:r>
              <a:rPr lang="en-US" altLang="id-ID" baseline="-25000">
                <a:latin typeface="Times New Roman" panose="02020603050405020304" pitchFamily="18" charset="0"/>
              </a:rPr>
              <a:t>i+1</a:t>
            </a:r>
            <a:r>
              <a:rPr lang="en-US" altLang="id-ID">
                <a:latin typeface="Times New Roman" panose="02020603050405020304" pitchFamily="18" charset="0"/>
              </a:rPr>
              <a:t>,y</a:t>
            </a:r>
            <a:r>
              <a:rPr lang="en-US" altLang="id-ID" baseline="-25000">
                <a:latin typeface="Times New Roman" panose="02020603050405020304" pitchFamily="18" charset="0"/>
              </a:rPr>
              <a:t>i+1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6934200" y="3581400"/>
            <a:ext cx="76200" cy="76200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47609"/>
              </p:ext>
            </p:extLst>
          </p:nvPr>
        </p:nvGraphicFramePr>
        <p:xfrm>
          <a:off x="3048000" y="2133600"/>
          <a:ext cx="3937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3" imgW="3937000" imgH="723900" progId="Equation.3">
                  <p:embed/>
                </p:oleObj>
              </mc:Choice>
              <mc:Fallback>
                <p:oleObj name="Equation" r:id="rId3" imgW="3937000" imgH="72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3937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Selisih Tengahan</a:t>
            </a:r>
            <a:r>
              <a:rPr lang="en-US" altLang="en-US" smtClean="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Metode selisih tengahan merupakan metode pengambilan perubahan dari dua titik sekitar dari titik yang diukur.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Perhatikan selisih maju pada titik x-h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selisih maju pada titik x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Metode selisih tengahan merupakan rata-rata dari dua selisih maju pada titik x-h dan titik x: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0245" name="Object 4"/>
          <p:cNvGraphicFramePr>
            <a:graphicFrameLocks noChangeAspect="1"/>
          </p:cNvGraphicFramePr>
          <p:nvPr/>
        </p:nvGraphicFramePr>
        <p:xfrm>
          <a:off x="4724400" y="3581400"/>
          <a:ext cx="2743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6" name="Equation" r:id="rId3" imgW="1714500" imgH="393700" progId="Equation.3">
                  <p:embed/>
                </p:oleObj>
              </mc:Choice>
              <mc:Fallback>
                <p:oleObj name="Equation" r:id="rId3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81400"/>
                        <a:ext cx="2743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0247" name="Object 6"/>
          <p:cNvGraphicFramePr>
            <a:graphicFrameLocks noChangeAspect="1"/>
          </p:cNvGraphicFramePr>
          <p:nvPr/>
        </p:nvGraphicFramePr>
        <p:xfrm>
          <a:off x="4648200" y="4419600"/>
          <a:ext cx="2514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7" name="Equation" r:id="rId5" imgW="1497950" imgH="393529" progId="Equation.3">
                  <p:embed/>
                </p:oleObj>
              </mc:Choice>
              <mc:Fallback>
                <p:oleObj name="Equation" r:id="rId5" imgW="149795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419600"/>
                        <a:ext cx="2514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0249" name="Object 8"/>
          <p:cNvGraphicFramePr>
            <a:graphicFrameLocks noChangeAspect="1"/>
          </p:cNvGraphicFramePr>
          <p:nvPr/>
        </p:nvGraphicFramePr>
        <p:xfrm>
          <a:off x="1701800" y="5791200"/>
          <a:ext cx="307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8" name="Equation" r:id="rId7" imgW="1536700" imgH="419100" progId="Equation.3">
                  <p:embed/>
                </p:oleObj>
              </mc:Choice>
              <mc:Fallback>
                <p:oleObj name="Equation" r:id="rId7" imgW="1536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791200"/>
                        <a:ext cx="307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1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0251" name="Object 10"/>
          <p:cNvGraphicFramePr>
            <a:graphicFrameLocks noChangeAspect="1"/>
          </p:cNvGraphicFramePr>
          <p:nvPr/>
        </p:nvGraphicFramePr>
        <p:xfrm>
          <a:off x="5257800" y="5715000"/>
          <a:ext cx="3276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9" name="Equation" r:id="rId9" imgW="1714500" imgH="393700" progId="Equation.3">
                  <p:embed/>
                </p:oleObj>
              </mc:Choice>
              <mc:Fallback>
                <p:oleObj name="Equation" r:id="rId9" imgW="1714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3276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17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Selisih Tengahan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2 titik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3 titik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5562600" y="2808288"/>
          <a:ext cx="23622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3" imgW="1193800" imgH="419100" progId="Equation.3">
                  <p:embed/>
                </p:oleObj>
              </mc:Choice>
              <mc:Fallback>
                <p:oleObj name="Equation" r:id="rId3" imgW="119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08288"/>
                        <a:ext cx="23622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141413" y="4865688"/>
          <a:ext cx="51990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5" imgW="2844800" imgH="609600" progId="Equation.3">
                  <p:embed/>
                </p:oleObj>
              </mc:Choice>
              <mc:Fallback>
                <p:oleObj name="Equation" r:id="rId5" imgW="28448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4865688"/>
                        <a:ext cx="519906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"/>
          <p:cNvGraphicFramePr>
            <a:graphicFrameLocks noChangeAspect="1"/>
          </p:cNvGraphicFramePr>
          <p:nvPr/>
        </p:nvGraphicFramePr>
        <p:xfrm>
          <a:off x="1447800" y="2808288"/>
          <a:ext cx="3276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7" imgW="1714500" imgH="393700" progId="Equation.3">
                  <p:embed/>
                </p:oleObj>
              </mc:Choice>
              <mc:Fallback>
                <p:oleObj name="Equation" r:id="rId7" imgW="17145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08288"/>
                        <a:ext cx="3276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Selisih Mundur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335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37" name="Line 2"/>
          <p:cNvSpPr>
            <a:spLocks noChangeShapeType="1"/>
          </p:cNvSpPr>
          <p:nvPr/>
        </p:nvSpPr>
        <p:spPr bwMode="auto">
          <a:xfrm>
            <a:off x="1981200" y="1870075"/>
            <a:ext cx="0" cy="411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"/>
          <p:cNvSpPr>
            <a:spLocks noChangeShapeType="1"/>
          </p:cNvSpPr>
          <p:nvPr/>
        </p:nvSpPr>
        <p:spPr bwMode="auto">
          <a:xfrm>
            <a:off x="1981200" y="5984875"/>
            <a:ext cx="487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1339850" y="2095927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f(x)</a:t>
            </a: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6544567" y="586739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 dirty="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41" name="Arc 6"/>
          <p:cNvSpPr>
            <a:spLocks/>
          </p:cNvSpPr>
          <p:nvPr/>
        </p:nvSpPr>
        <p:spPr bwMode="auto">
          <a:xfrm flipH="1">
            <a:off x="2362200" y="2895600"/>
            <a:ext cx="4806950" cy="2286000"/>
          </a:xfrm>
          <a:custGeom>
            <a:avLst/>
            <a:gdLst>
              <a:gd name="T0" fmla="*/ 0 w 27252"/>
              <a:gd name="T1" fmla="*/ 98637 h 21600"/>
              <a:gd name="T2" fmla="*/ 4806950 w 27252"/>
              <a:gd name="T3" fmla="*/ 1740429 h 21600"/>
              <a:gd name="T4" fmla="*/ 1107017 w 27252"/>
              <a:gd name="T5" fmla="*/ 2286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52" h="21600" fill="none" extrusionOk="0">
                <a:moveTo>
                  <a:pt x="-1" y="931"/>
                </a:moveTo>
                <a:cubicBezTo>
                  <a:pt x="2034" y="314"/>
                  <a:pt x="4149" y="0"/>
                  <a:pt x="6276" y="0"/>
                </a:cubicBezTo>
                <a:cubicBezTo>
                  <a:pt x="16219" y="0"/>
                  <a:pt x="24878" y="6788"/>
                  <a:pt x="27251" y="16445"/>
                </a:cubicBezTo>
              </a:path>
              <a:path w="27252" h="21600" stroke="0" extrusionOk="0">
                <a:moveTo>
                  <a:pt x="-1" y="931"/>
                </a:moveTo>
                <a:cubicBezTo>
                  <a:pt x="2034" y="314"/>
                  <a:pt x="4149" y="0"/>
                  <a:pt x="6276" y="0"/>
                </a:cubicBezTo>
                <a:cubicBezTo>
                  <a:pt x="16219" y="0"/>
                  <a:pt x="24878" y="6788"/>
                  <a:pt x="27251" y="16445"/>
                </a:cubicBezTo>
                <a:lnTo>
                  <a:pt x="6276" y="21600"/>
                </a:lnTo>
                <a:lnTo>
                  <a:pt x="-1" y="93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7"/>
          <p:cNvSpPr>
            <a:spLocks noChangeArrowheads="1"/>
          </p:cNvSpPr>
          <p:nvPr/>
        </p:nvSpPr>
        <p:spPr bwMode="auto">
          <a:xfrm>
            <a:off x="2590800" y="4191000"/>
            <a:ext cx="76200" cy="76200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3" name="Oval 8"/>
          <p:cNvSpPr>
            <a:spLocks noChangeArrowheads="1"/>
          </p:cNvSpPr>
          <p:nvPr/>
        </p:nvSpPr>
        <p:spPr bwMode="auto">
          <a:xfrm>
            <a:off x="4495800" y="3048000"/>
            <a:ext cx="76200" cy="76200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 flipH="1">
            <a:off x="2362200" y="2895600"/>
            <a:ext cx="2514600" cy="1524000"/>
          </a:xfrm>
          <a:prstGeom prst="line">
            <a:avLst/>
          </a:prstGeom>
          <a:noFill/>
          <a:ln w="12700">
            <a:solidFill>
              <a:srgbClr val="6F7B3B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flipV="1">
            <a:off x="3505200" y="2743200"/>
            <a:ext cx="2362200" cy="609600"/>
          </a:xfrm>
          <a:prstGeom prst="line">
            <a:avLst/>
          </a:prstGeom>
          <a:noFill/>
          <a:ln w="12700">
            <a:solidFill>
              <a:srgbClr val="9009F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 rot="-1911338">
            <a:off x="3200400" y="3581400"/>
            <a:ext cx="119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solidFill>
                  <a:srgbClr val="6F7B3B"/>
                </a:solidFill>
                <a:latin typeface="Times New Roman" panose="02020603050405020304" pitchFamily="18" charset="0"/>
              </a:rPr>
              <a:t>estimate</a:t>
            </a:r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47" name="Text Box 12"/>
          <p:cNvSpPr txBox="1">
            <a:spLocks noChangeArrowheads="1"/>
          </p:cNvSpPr>
          <p:nvPr/>
        </p:nvSpPr>
        <p:spPr bwMode="auto">
          <a:xfrm rot="-952390">
            <a:off x="4191000" y="2514600"/>
            <a:ext cx="90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solidFill>
                  <a:srgbClr val="9009F5"/>
                </a:solidFill>
                <a:latin typeface="Times New Roman" panose="02020603050405020304" pitchFamily="18" charset="0"/>
              </a:rPr>
              <a:t>actual</a:t>
            </a:r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48" name="Text Box 13"/>
          <p:cNvSpPr txBox="1">
            <a:spLocks noChangeArrowheads="1"/>
          </p:cNvSpPr>
          <p:nvPr/>
        </p:nvSpPr>
        <p:spPr bwMode="auto">
          <a:xfrm>
            <a:off x="4708525" y="3241675"/>
            <a:ext cx="88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</a:t>
            </a:r>
            <a:r>
              <a:rPr lang="en-US" altLang="id-ID" baseline="-25000">
                <a:latin typeface="Times New Roman" panose="02020603050405020304" pitchFamily="18" charset="0"/>
              </a:rPr>
              <a:t>i</a:t>
            </a:r>
            <a:r>
              <a:rPr lang="en-US" altLang="id-ID">
                <a:latin typeface="Times New Roman" panose="02020603050405020304" pitchFamily="18" charset="0"/>
              </a:rPr>
              <a:t>,y</a:t>
            </a:r>
            <a:r>
              <a:rPr lang="en-US" altLang="id-ID" baseline="-25000">
                <a:latin typeface="Times New Roman" panose="02020603050405020304" pitchFamily="18" charset="0"/>
              </a:rPr>
              <a:t>i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667000" y="4343400"/>
            <a:ext cx="1222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</a:t>
            </a:r>
            <a:r>
              <a:rPr lang="en-US" altLang="id-ID" baseline="-25000">
                <a:latin typeface="Times New Roman" panose="02020603050405020304" pitchFamily="18" charset="0"/>
              </a:rPr>
              <a:t>i-1</a:t>
            </a:r>
            <a:r>
              <a:rPr lang="en-US" altLang="id-ID">
                <a:latin typeface="Times New Roman" panose="02020603050405020304" pitchFamily="18" charset="0"/>
              </a:rPr>
              <a:t>,y</a:t>
            </a:r>
            <a:r>
              <a:rPr lang="en-US" altLang="id-ID" baseline="-25000">
                <a:latin typeface="Times New Roman" panose="02020603050405020304" pitchFamily="18" charset="0"/>
              </a:rPr>
              <a:t>i-1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Selisih Mundur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 </a:t>
            </a:r>
            <a:r>
              <a:rPr lang="en-US" dirty="0" err="1" smtClean="0"/>
              <a:t>titik</a:t>
            </a:r>
            <a:endParaRPr lang="en-US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3 </a:t>
            </a:r>
            <a:r>
              <a:rPr lang="en-US" dirty="0" err="1" smtClean="0"/>
              <a:t>Titik</a:t>
            </a:r>
            <a:endParaRPr lang="id-ID" dirty="0" smtClean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676400" y="2728913"/>
          <a:ext cx="3810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3" imgW="1473200" imgH="393700" progId="Equation.3">
                  <p:embed/>
                </p:oleObj>
              </mc:Choice>
              <mc:Fallback>
                <p:oleObj name="Equation" r:id="rId3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28913"/>
                        <a:ext cx="38100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1800225" y="4648200"/>
          <a:ext cx="71437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5" imgW="5219700" imgH="673100" progId="Equation.3">
                  <p:embed/>
                </p:oleObj>
              </mc:Choice>
              <mc:Fallback>
                <p:oleObj name="Equation" r:id="rId5" imgW="5219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648200"/>
                        <a:ext cx="71437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30857"/>
              </p:ext>
            </p:extLst>
          </p:nvPr>
        </p:nvGraphicFramePr>
        <p:xfrm>
          <a:off x="6258612" y="2856592"/>
          <a:ext cx="18669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7" imgW="1040948" imgH="393529" progId="Equation.3">
                  <p:embed/>
                </p:oleObj>
              </mc:Choice>
              <mc:Fallback>
                <p:oleObj name="Equation" r:id="rId7" imgW="104094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8612" y="2856592"/>
                        <a:ext cx="18669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1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Hitung differensial </a:t>
            </a:r>
            <a:r>
              <a:rPr lang="en-US" altLang="en-US" sz="2000" i="1" smtClean="0"/>
              <a:t>f(x)=e-</a:t>
            </a:r>
            <a:r>
              <a:rPr lang="en-US" altLang="en-US" sz="2000" i="1" baseline="30000" smtClean="0"/>
              <a:t>x</a:t>
            </a:r>
            <a:r>
              <a:rPr lang="en-US" altLang="en-US" sz="2000" i="1" smtClean="0"/>
              <a:t>sin(2x)+1</a:t>
            </a:r>
            <a:r>
              <a:rPr lang="en-US" altLang="en-US" sz="2000" smtClean="0"/>
              <a:t> dari range x=[0,1] dengan h=0.05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52800" y="1905000"/>
          <a:ext cx="57912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Bitmap Image" r:id="rId3" imgW="5219048" imgH="3685714" progId="Paint.Picture">
                  <p:embed/>
                </p:oleObj>
              </mc:Choice>
              <mc:Fallback>
                <p:oleObj name="Bitmap Image" r:id="rId3" imgW="5219048" imgH="36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0"/>
                        <a:ext cx="57912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Differensiasi tingkat tinggi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smtClean="0"/>
              <a:t>Differensiasi tingkat tinggi merupakan proses pendifferensialan secara terus-menerus, hingga tingkatan yang ditentukan.</a:t>
            </a:r>
          </a:p>
          <a:p>
            <a:pPr eaLnBrk="1" hangingPunct="1"/>
            <a:r>
              <a:rPr lang="en-US" altLang="en-US" sz="2400" smtClean="0"/>
              <a:t>Differensial tingkat 2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Differensial tingkat 3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Differensial tingkat n 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4953000" y="3352800"/>
          <a:ext cx="2209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3" imgW="1117115" imgH="215806" progId="Equation.3">
                  <p:embed/>
                </p:oleObj>
              </mc:Choice>
              <mc:Fallback>
                <p:oleObj name="Equation" r:id="rId3" imgW="1117115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2209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4343" name="Object 6"/>
          <p:cNvGraphicFramePr>
            <a:graphicFrameLocks noChangeAspect="1"/>
          </p:cNvGraphicFramePr>
          <p:nvPr/>
        </p:nvGraphicFramePr>
        <p:xfrm>
          <a:off x="5029200" y="4191000"/>
          <a:ext cx="2438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5" imgW="1218671" imgH="241195" progId="Equation.3">
                  <p:embed/>
                </p:oleObj>
              </mc:Choice>
              <mc:Fallback>
                <p:oleObj name="Equation" r:id="rId5" imgW="1218671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2438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4345" name="Object 8"/>
          <p:cNvGraphicFramePr>
            <a:graphicFrameLocks noChangeAspect="1"/>
          </p:cNvGraphicFramePr>
          <p:nvPr/>
        </p:nvGraphicFramePr>
        <p:xfrm>
          <a:off x="5029200" y="5029200"/>
          <a:ext cx="28194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7" imgW="1346200" imgH="241300" progId="Equation.3">
                  <p:embed/>
                </p:oleObj>
              </mc:Choice>
              <mc:Fallback>
                <p:oleObj name="Equation" r:id="rId7" imgW="1346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029200"/>
                        <a:ext cx="28194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4347" name="Object 10"/>
          <p:cNvGraphicFramePr>
            <a:graphicFrameLocks noChangeAspect="1"/>
          </p:cNvGraphicFramePr>
          <p:nvPr/>
        </p:nvGraphicFramePr>
        <p:xfrm>
          <a:off x="2362200" y="5638800"/>
          <a:ext cx="2590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9" imgW="1244600" imgH="508000" progId="Equation.3">
                  <p:embed/>
                </p:oleObj>
              </mc:Choice>
              <mc:Fallback>
                <p:oleObj name="Equation" r:id="rId9" imgW="1244600" imgH="50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38800"/>
                        <a:ext cx="259080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Differensiasi tingkat tinggi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Differensiasi tingkat 2 untuk M. Selisih Maju 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5366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981200" y="2743200"/>
          <a:ext cx="5181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3" imgW="2971800" imgH="1409700" progId="Equation.3">
                  <p:embed/>
                </p:oleObj>
              </mc:Choice>
              <mc:Fallback>
                <p:oleObj name="Equation" r:id="rId3" imgW="2971800" imgH="1409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5181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/>
          <p:cNvGraphicFramePr>
            <a:graphicFrameLocks noChangeAspect="1"/>
          </p:cNvGraphicFramePr>
          <p:nvPr/>
        </p:nvGraphicFramePr>
        <p:xfrm>
          <a:off x="1905000" y="5518150"/>
          <a:ext cx="63563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5" imgW="4800600" imgH="635000" progId="Equation.3">
                  <p:embed/>
                </p:oleObj>
              </mc:Choice>
              <mc:Fallback>
                <p:oleObj name="Equation" r:id="rId5" imgW="4800600" imgH="6350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518150"/>
                        <a:ext cx="63563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Differensiasi tingkat tinggi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656512" cy="41148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Differensiasi tingkat 2 untuk M. Selisih Tengahan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33600" y="3200400"/>
          <a:ext cx="5105400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2832100" imgH="1409700" progId="Equation.3">
                  <p:embed/>
                </p:oleObj>
              </mc:Choice>
              <mc:Fallback>
                <p:oleObj name="Equation" r:id="rId3" imgW="2832100" imgH="140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00400"/>
                        <a:ext cx="5105400" cy="254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1752600" y="5856288"/>
          <a:ext cx="6827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5257800" imgH="635000" progId="Equation.3">
                  <p:embed/>
                </p:oleObj>
              </mc:Choice>
              <mc:Fallback>
                <p:oleObj name="Equation" r:id="rId5" imgW="5257800" imgH="635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856288"/>
                        <a:ext cx="68278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DIFFERENSIASI NUMERIK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580312" cy="4114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Perhitungan kalkulus banyak digunakan untuk keperluan perhitungan geometrik, yang berhubungan dengan perubahan nilai per-satuan waktu atau jarak.</a:t>
            </a:r>
          </a:p>
          <a:p>
            <a:pPr eaLnBrk="1" hangingPunct="1"/>
            <a:r>
              <a:rPr lang="en-US" altLang="en-US" sz="2400" smtClean="0"/>
              <a:t>Secara kalkulus, didefinisikan sebagai perbandingan perubahan tinggi (selisih tinggi) dan perubahan jarak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penentuan titik puncak kurva y = f(x) </a:t>
            </a:r>
            <a:r>
              <a:rPr lang="en-US" altLang="en-US" sz="2400" smtClean="0">
                <a:sym typeface="Wingdings" panose="05000000000000000000" pitchFamily="2" charset="2"/>
              </a:rPr>
              <a:t> dy/dx = 0</a:t>
            </a:r>
            <a:endParaRPr lang="en-US" altLang="en-US" sz="2400" smtClean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4101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3505200" y="4572000"/>
          <a:ext cx="16764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863225" imgH="393529" progId="Equation.3">
                  <p:embed/>
                </p:oleObj>
              </mc:Choice>
              <mc:Fallback>
                <p:oleObj name="Equation" r:id="rId3" imgW="8632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572000"/>
                        <a:ext cx="16764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Differensiasi tingkat tinggi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Differensiasi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2 </a:t>
            </a:r>
            <a:r>
              <a:rPr lang="en-US" dirty="0" err="1" smtClean="0"/>
              <a:t>untuk</a:t>
            </a:r>
            <a:r>
              <a:rPr lang="en-US" dirty="0" smtClean="0"/>
              <a:t> M. 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Mundur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990600" y="3429000"/>
          <a:ext cx="7315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3" imgW="4394200" imgH="635000" progId="Equation.3">
                  <p:embed/>
                </p:oleObj>
              </mc:Choice>
              <mc:Fallback>
                <p:oleObj name="Equation" r:id="rId3" imgW="4394200" imgH="635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73152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: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017713"/>
            <a:ext cx="31242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Hitung differensial kedua dari </a:t>
            </a:r>
            <a:r>
              <a:rPr lang="en-US" altLang="en-US" sz="2000" i="1" smtClean="0"/>
              <a:t>f(x)=e</a:t>
            </a:r>
            <a:r>
              <a:rPr lang="en-US" altLang="en-US" sz="2000" i="1" baseline="30000" smtClean="0"/>
              <a:t>-x</a:t>
            </a:r>
            <a:r>
              <a:rPr lang="en-US" altLang="en-US" sz="2000" i="1" smtClean="0"/>
              <a:t>sin(2x)+1</a:t>
            </a:r>
            <a:r>
              <a:rPr lang="en-US" altLang="en-US" sz="2000" smtClean="0"/>
              <a:t> dari range x=[0,1] dengan h=0.05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088534"/>
              </p:ext>
            </p:extLst>
          </p:nvPr>
        </p:nvGraphicFramePr>
        <p:xfrm>
          <a:off x="3123912" y="1816100"/>
          <a:ext cx="5843180" cy="504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Bitmap Image" r:id="rId3" imgW="4238095" imgH="3657143" progId="Paint.Picture">
                  <p:embed/>
                </p:oleObj>
              </mc:Choice>
              <mc:Fallback>
                <p:oleObj name="Bitmap Image" r:id="rId3" imgW="4238095" imgH="36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912" y="1816100"/>
                        <a:ext cx="5843180" cy="504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Pemakaian Differensiasi Untuk Menentukan Titik Puncak Kurva</a:t>
            </a:r>
            <a:r>
              <a:rPr lang="en-US" altLang="en-US" sz="2800" smtClean="0"/>
              <a:t> 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>
            <p:ph idx="1"/>
          </p:nvPr>
        </p:nvGraphicFramePr>
        <p:xfrm>
          <a:off x="1600200" y="1981200"/>
          <a:ext cx="541020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Bitmap Image" r:id="rId3" imgW="4057143" imgH="2771429" progId="Paint.Picture">
                  <p:embed/>
                </p:oleObj>
              </mc:Choice>
              <mc:Fallback>
                <p:oleObj name="Bitmap Image" r:id="rId3" imgW="4057143" imgH="277142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410200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19"/>
          <p:cNvSpPr txBox="1">
            <a:spLocks noChangeArrowheads="1"/>
          </p:cNvSpPr>
          <p:nvPr/>
        </p:nvSpPr>
        <p:spPr bwMode="auto">
          <a:xfrm>
            <a:off x="838200" y="5715000"/>
            <a:ext cx="7391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Kurva tersebut mempunyai 7 titik puncak, yaitu  dan .Titik puncak  dan  dinamakan titik puncak maksimum.Titik puncak  dan  dinamakan titik puncak minimum.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smtClean="0"/>
              <a:t>Pemakaian Differensiasi Untuk Menentukan Titik Puncak Kurva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Definisi 5.1.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Suatu titik a pada kurva y = f(x) dinamakan titik puncak bila dan hanya bila : f</a:t>
            </a:r>
            <a:r>
              <a:rPr lang="en-US" altLang="en-US" sz="2400" baseline="30000" smtClean="0"/>
              <a:t>1</a:t>
            </a:r>
            <a:r>
              <a:rPr lang="en-US" altLang="en-US" sz="2400" smtClean="0"/>
              <a:t>(a) = 0.</a:t>
            </a:r>
            <a:endParaRPr lang="en-US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Definisi 5.2.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Sebuah titik puncak a dikatakan titik maksimum pada kurva y = f(x) bila : f</a:t>
            </a:r>
            <a:r>
              <a:rPr lang="en-US" altLang="en-US" sz="2400" baseline="30000" smtClean="0"/>
              <a:t>11</a:t>
            </a:r>
            <a:r>
              <a:rPr lang="en-US" altLang="en-US" sz="2400" smtClean="0"/>
              <a:t>(a) &lt; 0.</a:t>
            </a:r>
            <a:endParaRPr lang="en-US" alt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Definisi 5.3.</a:t>
            </a: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Sebuah titik puncak a dikatakan titik minimum pada kurva y = F(x) bila : f</a:t>
            </a:r>
            <a:r>
              <a:rPr lang="en-US" altLang="en-US" sz="2400" baseline="30000" smtClean="0"/>
              <a:t>11</a:t>
            </a:r>
            <a:r>
              <a:rPr lang="en-US" altLang="en-US" sz="2400" smtClean="0"/>
              <a:t>(a) &gt;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Contoh 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Tentukan titik-titik puncak dari kurva </a:t>
            </a:r>
            <a:r>
              <a:rPr lang="en-US" altLang="en-US" sz="2000" i="1" smtClean="0"/>
              <a:t>y = x</a:t>
            </a:r>
            <a:r>
              <a:rPr lang="en-US" altLang="en-US" sz="2000" i="1" baseline="30000" smtClean="0"/>
              <a:t>3</a:t>
            </a:r>
            <a:r>
              <a:rPr lang="en-US" altLang="en-US" sz="2000" i="1" smtClean="0"/>
              <a:t>-2x</a:t>
            </a:r>
            <a:r>
              <a:rPr lang="en-US" altLang="en-US" sz="2000" i="1" baseline="30000" smtClean="0"/>
              <a:t>2</a:t>
            </a:r>
            <a:r>
              <a:rPr lang="en-US" altLang="en-US" sz="2000" i="1" smtClean="0"/>
              <a:t>-x</a:t>
            </a:r>
            <a:r>
              <a:rPr lang="en-US" altLang="en-US" sz="2000" smtClean="0"/>
              <a:t> dengan mengambil range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733800" y="2438400"/>
          <a:ext cx="4800600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Bitmap Image" r:id="rId3" imgW="3723810" imgH="3352381" progId="Paint.Picture">
                  <p:embed/>
                </p:oleObj>
              </mc:Choice>
              <mc:Fallback>
                <p:oleObj name="Bitmap Image" r:id="rId3" imgW="3723810" imgH="33523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4800600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6"/>
          <p:cNvSpPr txBox="1">
            <a:spLocks noChangeArrowheads="1"/>
          </p:cNvSpPr>
          <p:nvPr/>
        </p:nvSpPr>
        <p:spPr bwMode="auto">
          <a:xfrm>
            <a:off x="457200" y="4267200"/>
            <a:ext cx="2971800" cy="2298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Terlihat bahwa nilai puncak terjadi antara 0.75 dan 0.8, karena nilai f’(x) mendekati nol. Pada nilai tersebut terlihat nilai f”(x)&lt;0 maka nilai puncak tersebut adalah nilai puncak maksimum.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762000"/>
            <a:ext cx="83820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1524000"/>
            <a:ext cx="8639176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886200"/>
            <a:ext cx="83820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246063" y="304800"/>
            <a:ext cx="1576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Deret Taylor 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1066800" y="685800"/>
            <a:ext cx="6400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Differensial Numerik pendekatan Beda Maju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6762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381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19400"/>
            <a:ext cx="495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4295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4400"/>
            <a:ext cx="49530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1371600" y="533400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Differensial  Numerik Pendekatan beda Sentral</a:t>
            </a: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40862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68961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753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2199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>
            <a:spLocks noChangeArrowheads="1"/>
          </p:cNvSpPr>
          <p:nvPr/>
        </p:nvSpPr>
        <p:spPr bwMode="auto">
          <a:xfrm>
            <a:off x="1066800" y="12954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Differensial Numerik Pendekatan beda Mundur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3638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909888"/>
            <a:ext cx="7267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919162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altLang="en-US" kern="0" dirty="0" smtClean="0"/>
              <a:t>FORMULA LIMA TITIK</a:t>
            </a:r>
            <a:endParaRPr lang="en-US" altLang="en-US" kern="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008187"/>
            <a:ext cx="7772400" cy="68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2212"/>
            <a:ext cx="62484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17525" y="2819400"/>
            <a:ext cx="443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dimana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l-GR" altLang="en-US" sz="1800" dirty="0">
                <a:latin typeface="StarSymbol" pitchFamily="2" charset="0"/>
              </a:rPr>
              <a:t>ξ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diantara</a:t>
            </a:r>
            <a:r>
              <a:rPr lang="en-US" altLang="en-US" sz="1800" dirty="0">
                <a:latin typeface="Trebuchet MS" panose="020B0603020202020204" pitchFamily="34" charset="0"/>
              </a:rPr>
              <a:t> x</a:t>
            </a:r>
            <a:r>
              <a:rPr lang="en-US" altLang="en-US" sz="18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1800" dirty="0">
                <a:latin typeface="Trebuchet MS" panose="020B0603020202020204" pitchFamily="34" charset="0"/>
              </a:rPr>
              <a:t>-2h </a:t>
            </a:r>
            <a:r>
              <a:rPr lang="en-US" altLang="en-US" sz="1800" dirty="0" err="1">
                <a:latin typeface="Trebuchet MS" panose="020B0603020202020204" pitchFamily="34" charset="0"/>
              </a:rPr>
              <a:t>dan</a:t>
            </a:r>
            <a:r>
              <a:rPr lang="en-US" altLang="en-US" sz="1800" dirty="0">
                <a:latin typeface="Trebuchet MS" panose="020B0603020202020204" pitchFamily="34" charset="0"/>
              </a:rPr>
              <a:t> x</a:t>
            </a:r>
            <a:r>
              <a:rPr lang="en-US" altLang="en-US" sz="18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1800" dirty="0">
                <a:latin typeface="Trebuchet MS" panose="020B0603020202020204" pitchFamily="34" charset="0"/>
              </a:rPr>
              <a:t>+2h</a:t>
            </a:r>
            <a:r>
              <a:rPr lang="en-US" altLang="en-US" sz="1800" dirty="0" smtClean="0">
                <a:latin typeface="Trebuchet MS" panose="020B0603020202020204" pitchFamily="34" charset="0"/>
              </a:rPr>
              <a:t>. </a:t>
            </a:r>
            <a:endParaRPr lang="el-GR" altLang="en-US" sz="1800" dirty="0">
              <a:latin typeface="StarSymbol" pitchFamily="2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125" y="2159000"/>
            <a:ext cx="525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1. 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81000" y="3775075"/>
            <a:ext cx="5254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2. 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09600" y="4918075"/>
            <a:ext cx="3457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dimana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l-GR" altLang="en-US" sz="1800" dirty="0">
                <a:latin typeface="StarSymbol" pitchFamily="2" charset="0"/>
              </a:rPr>
              <a:t>ξ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diantara</a:t>
            </a:r>
            <a:r>
              <a:rPr lang="en-US" altLang="en-US" sz="1800" dirty="0">
                <a:latin typeface="Trebuchet MS" panose="020B0603020202020204" pitchFamily="34" charset="0"/>
              </a:rPr>
              <a:t> x</a:t>
            </a:r>
            <a:r>
              <a:rPr lang="en-US" altLang="en-US" sz="18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dan</a:t>
            </a:r>
            <a:r>
              <a:rPr lang="en-US" altLang="en-US" sz="1800" dirty="0">
                <a:latin typeface="Trebuchet MS" panose="020B0603020202020204" pitchFamily="34" charset="0"/>
              </a:rPr>
              <a:t> x</a:t>
            </a:r>
            <a:r>
              <a:rPr lang="en-US" altLang="en-US" sz="1800" baseline="-25000" dirty="0">
                <a:latin typeface="Trebuchet MS" panose="020B0603020202020204" pitchFamily="34" charset="0"/>
              </a:rPr>
              <a:t>0</a:t>
            </a:r>
            <a:r>
              <a:rPr lang="en-US" altLang="en-US" sz="1800" dirty="0">
                <a:latin typeface="Trebuchet MS" panose="020B0603020202020204" pitchFamily="34" charset="0"/>
              </a:rPr>
              <a:t>+4h.</a:t>
            </a:r>
            <a:endParaRPr lang="el-GR" altLang="en-US" sz="1800" dirty="0">
              <a:latin typeface="StarSym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0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Mengapa perlu Metode Numerik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Terkadang terdapat suatu fungsi yang sulit dihitung secara manual</a:t>
            </a:r>
          </a:p>
          <a:p>
            <a:pPr eaLnBrk="1" hangingPunct="1"/>
            <a:r>
              <a:rPr lang="en-US" altLang="en-US" smtClean="0"/>
              <a:t>Untuk mengotomatiskan, tanpa harus menghitung manualnya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146175" y="214313"/>
            <a:ext cx="7797800" cy="1462087"/>
          </a:xfrm>
        </p:spPr>
        <p:txBody>
          <a:bodyPr/>
          <a:lstStyle/>
          <a:p>
            <a:r>
              <a:rPr lang="en-US" altLang="en-US" sz="3600" smtClean="0"/>
              <a:t>Differensial Numerik pendekatan Beda Maju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2271713"/>
            <a:ext cx="5876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3810000"/>
            <a:ext cx="7772400" cy="136842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7200"/>
            <a:ext cx="58769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3419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586038"/>
            <a:ext cx="7848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381375"/>
            <a:ext cx="59150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1638"/>
            <a:ext cx="762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>
              <a:buFontTx/>
              <a:buNone/>
              <a:defRPr/>
            </a:pPr>
            <a:r>
              <a:rPr lang="en-US" sz="2800" b="1" kern="0" dirty="0" err="1" smtClean="0"/>
              <a:t>Diberikan</a:t>
            </a:r>
            <a:r>
              <a:rPr lang="en-US" sz="2800" b="1" kern="0" dirty="0" smtClean="0"/>
              <a:t> data </a:t>
            </a:r>
            <a:r>
              <a:rPr lang="en-US" sz="2800" b="1" kern="0" dirty="0" err="1" smtClean="0"/>
              <a:t>sbb</a:t>
            </a:r>
            <a:r>
              <a:rPr lang="en-US" sz="2800" b="1" kern="0" dirty="0" smtClean="0"/>
              <a:t>:</a:t>
            </a:r>
          </a:p>
          <a:p>
            <a:pPr marL="609600" indent="-609600">
              <a:buFontTx/>
              <a:buNone/>
              <a:defRPr/>
            </a:pPr>
            <a:endParaRPr lang="en-US" b="1" kern="0" dirty="0" smtClean="0"/>
          </a:p>
          <a:p>
            <a:pPr marL="609600" indent="-609600">
              <a:buFontTx/>
              <a:buNone/>
              <a:defRPr/>
            </a:pPr>
            <a:endParaRPr lang="en-US" b="1" kern="0" dirty="0" smtClean="0"/>
          </a:p>
          <a:p>
            <a:pPr marL="609600" indent="-609600">
              <a:buFontTx/>
              <a:buNone/>
              <a:defRPr/>
            </a:pPr>
            <a:endParaRPr lang="en-US" kern="0" dirty="0" smtClean="0"/>
          </a:p>
          <a:p>
            <a:pPr marL="609600" indent="-609600">
              <a:buFontTx/>
              <a:buNone/>
              <a:defRPr/>
            </a:pPr>
            <a:endParaRPr lang="en-US" b="1" kern="0" dirty="0" smtClean="0">
              <a:solidFill>
                <a:srgbClr val="FF0000"/>
              </a:solidFill>
            </a:endParaRPr>
          </a:p>
          <a:p>
            <a:pPr marL="609600" indent="-609600">
              <a:buFontTx/>
              <a:buNone/>
              <a:defRPr/>
            </a:pPr>
            <a:r>
              <a:rPr lang="en-US" b="1" kern="0" dirty="0" err="1" smtClean="0">
                <a:solidFill>
                  <a:srgbClr val="FF0000"/>
                </a:solidFill>
              </a:rPr>
              <a:t>Pertanyaan</a:t>
            </a:r>
            <a:r>
              <a:rPr lang="en-US" b="1" kern="0" dirty="0" smtClean="0">
                <a:solidFill>
                  <a:srgbClr val="FF0000"/>
                </a:solidFill>
              </a:rPr>
              <a:t>: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  <a:defRPr/>
            </a:pPr>
            <a:r>
              <a:rPr lang="en-US" sz="2800" kern="0" dirty="0" err="1" smtClean="0"/>
              <a:t>Hitung</a:t>
            </a:r>
            <a:r>
              <a:rPr lang="en-US" sz="2800" kern="0" dirty="0" smtClean="0"/>
              <a:t>          </a:t>
            </a:r>
            <a:r>
              <a:rPr lang="en-US" sz="2800" kern="0" dirty="0" err="1" smtClean="0"/>
              <a:t>dengan</a:t>
            </a:r>
            <a:r>
              <a:rPr lang="en-US" sz="2800" kern="0" dirty="0" smtClean="0"/>
              <a:t> formula </a:t>
            </a:r>
            <a:r>
              <a:rPr lang="en-US" sz="2800" kern="0" dirty="0" err="1" smtClean="0"/>
              <a:t>beda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hingga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Sentral</a:t>
            </a:r>
            <a:r>
              <a:rPr lang="en-US" sz="2800" kern="0" dirty="0" smtClean="0"/>
              <a:t> !</a:t>
            </a:r>
            <a:endParaRPr lang="en-US" sz="2800" kern="0" dirty="0"/>
          </a:p>
        </p:txBody>
      </p:sp>
      <p:graphicFrame>
        <p:nvGraphicFramePr>
          <p:cNvPr id="3" name="Group 49"/>
          <p:cNvGraphicFramePr>
            <a:graphicFrameLocks/>
          </p:cNvGraphicFramePr>
          <p:nvPr/>
        </p:nvGraphicFramePr>
        <p:xfrm>
          <a:off x="3048000" y="1833563"/>
          <a:ext cx="3352800" cy="1973261"/>
        </p:xfrm>
        <a:graphic>
          <a:graphicData uri="http://schemas.openxmlformats.org/drawingml/2006/table">
            <a:tbl>
              <a:tblPr/>
              <a:tblGrid>
                <a:gridCol w="1677988"/>
                <a:gridCol w="1674812"/>
              </a:tblGrid>
              <a:tr h="493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x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-0.1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4.157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2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4.020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0.2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4.441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28"/>
          <p:cNvGraphicFramePr>
            <a:graphicFrameLocks noChangeAspect="1"/>
          </p:cNvGraphicFramePr>
          <p:nvPr/>
        </p:nvGraphicFramePr>
        <p:xfrm>
          <a:off x="2286000" y="4800600"/>
          <a:ext cx="838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3" imgW="583947" imgH="304668" progId="Equation.3">
                  <p:embed/>
                </p:oleObj>
              </mc:Choice>
              <mc:Fallback>
                <p:oleObj name="Equation" r:id="rId3" imgW="583947" imgH="304668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00600"/>
                        <a:ext cx="838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57200" y="381000"/>
            <a:ext cx="8458200" cy="57451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b="1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Jawaban</a:t>
            </a:r>
            <a:r>
              <a:rPr lang="en-US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>
              <a:buFontTx/>
              <a:buNone/>
              <a:defRPr/>
            </a:pPr>
            <a:r>
              <a:rPr lang="en-US" sz="2800" kern="0" dirty="0" smtClean="0"/>
              <a:t>      Formula </a:t>
            </a:r>
            <a:r>
              <a:rPr lang="en-US" sz="2800" kern="0" dirty="0" err="1" smtClean="0"/>
              <a:t>beda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hingga</a:t>
            </a:r>
            <a:r>
              <a:rPr lang="en-US" sz="2800" kern="0" dirty="0" smtClean="0"/>
              <a:t> </a:t>
            </a:r>
            <a:r>
              <a:rPr lang="en-US" sz="2800" kern="0" dirty="0" err="1" smtClean="0"/>
              <a:t>sentral</a:t>
            </a:r>
            <a:r>
              <a:rPr lang="en-US" sz="2800" kern="0" dirty="0" smtClean="0"/>
              <a:t> 3 </a:t>
            </a:r>
            <a:r>
              <a:rPr lang="en-US" sz="2800" kern="0" dirty="0" err="1" smtClean="0"/>
              <a:t>titik</a:t>
            </a:r>
            <a:endParaRPr lang="en-US" sz="2800" kern="0" dirty="0" smtClean="0"/>
          </a:p>
          <a:p>
            <a:pPr>
              <a:buFontTx/>
              <a:buNone/>
              <a:defRPr/>
            </a:pPr>
            <a:r>
              <a:rPr lang="en-US" sz="2800" kern="0" dirty="0" smtClean="0"/>
              <a:t>	</a:t>
            </a:r>
            <a:endParaRPr lang="en-US" sz="2800" b="1" kern="0" dirty="0"/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295400" y="2252663"/>
          <a:ext cx="51990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3" imgW="2844800" imgH="609600" progId="Equation.3">
                  <p:embed/>
                </p:oleObj>
              </mc:Choice>
              <mc:Fallback>
                <p:oleObj name="Equation" r:id="rId3" imgW="2844800" imgH="609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52663"/>
                        <a:ext cx="51990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4191000"/>
            <a:ext cx="8229600" cy="55927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  <a:defRPr/>
            </a:pPr>
            <a:r>
              <a:rPr lang="en-US" kern="0" dirty="0" smtClean="0"/>
              <a:t>	</a:t>
            </a:r>
            <a:endParaRPr lang="en-US" sz="2800" b="1" kern="0" dirty="0" smtClean="0"/>
          </a:p>
          <a:p>
            <a:pPr>
              <a:buFontTx/>
              <a:buNone/>
              <a:defRPr/>
            </a:pPr>
            <a:r>
              <a:rPr lang="en-US" sz="2800" kern="0" dirty="0" smtClean="0"/>
              <a:t>	</a:t>
            </a:r>
            <a:endParaRPr lang="en-US" sz="2800" kern="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914400" y="3519488"/>
          <a:ext cx="6511925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5" imgW="3771900" imgH="660400" progId="Equation.3">
                  <p:embed/>
                </p:oleObj>
              </mc:Choice>
              <mc:Fallback>
                <p:oleObj name="Equation" r:id="rId5" imgW="3771900" imgH="66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19488"/>
                        <a:ext cx="6511925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1851025" y="5140325"/>
          <a:ext cx="2057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7" imgW="1079032" imgH="241195" progId="Equation.3">
                  <p:embed/>
                </p:oleObj>
              </mc:Choice>
              <mc:Fallback>
                <p:oleObj name="Equation" r:id="rId7" imgW="1079032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140325"/>
                        <a:ext cx="2057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7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77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0" dur="77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2" dur="77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2" dur="1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3" dur="400" decel="5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4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5" dur="400" decel="100000" autoRev="1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8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268288" y="355600"/>
            <a:ext cx="562768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Contoh: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Estimasi derifatif dengan 2 titik:</a:t>
            </a:r>
          </a:p>
        </p:txBody>
      </p:sp>
      <p:graphicFrame>
        <p:nvGraphicFramePr>
          <p:cNvPr id="3" name="Group 83"/>
          <p:cNvGraphicFramePr>
            <a:graphicFrameLocks noGrp="1"/>
          </p:cNvGraphicFramePr>
          <p:nvPr/>
        </p:nvGraphicFramePr>
        <p:xfrm>
          <a:off x="6515100" y="439738"/>
          <a:ext cx="1695450" cy="1685926"/>
        </p:xfrm>
        <a:graphic>
          <a:graphicData uri="http://schemas.openxmlformats.org/drawingml/2006/table">
            <a:tbl>
              <a:tblPr/>
              <a:tblGrid>
                <a:gridCol w="565150"/>
                <a:gridCol w="565150"/>
                <a:gridCol w="565150"/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</a:t>
                      </a:r>
                      <a:r>
                        <a:rPr kumimoji="0" lang="en-US" sz="1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Object 84"/>
          <p:cNvGraphicFramePr>
            <a:graphicFrameLocks noChangeAspect="1"/>
          </p:cNvGraphicFramePr>
          <p:nvPr/>
        </p:nvGraphicFramePr>
        <p:xfrm>
          <a:off x="352425" y="2216150"/>
          <a:ext cx="15716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5" name="Equation" r:id="rId3" imgW="1167893" imgH="812447" progId="Equation.3">
                  <p:embed/>
                </p:oleObj>
              </mc:Choice>
              <mc:Fallback>
                <p:oleObj name="Equation" r:id="rId3" imgW="1167893" imgH="81244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2216150"/>
                        <a:ext cx="15716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5"/>
          <p:cNvGraphicFramePr>
            <a:graphicFrameLocks noChangeAspect="1"/>
          </p:cNvGraphicFramePr>
          <p:nvPr/>
        </p:nvGraphicFramePr>
        <p:xfrm>
          <a:off x="2749550" y="2292350"/>
          <a:ext cx="13541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5" imgW="1167893" imgH="812447" progId="Equation.3">
                  <p:embed/>
                </p:oleObj>
              </mc:Choice>
              <mc:Fallback>
                <p:oleObj name="Equation" r:id="rId5" imgW="1167893" imgH="812447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292350"/>
                        <a:ext cx="13541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6"/>
          <p:cNvSpPr txBox="1">
            <a:spLocks noChangeArrowheads="1"/>
          </p:cNvSpPr>
          <p:nvPr/>
        </p:nvSpPr>
        <p:spPr bwMode="auto">
          <a:xfrm>
            <a:off x="582613" y="3398838"/>
            <a:ext cx="1031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Maju</a:t>
            </a:r>
          </a:p>
        </p:txBody>
      </p:sp>
      <p:sp>
        <p:nvSpPr>
          <p:cNvPr id="7" name="Text Box 87"/>
          <p:cNvSpPr txBox="1">
            <a:spLocks noChangeArrowheads="1"/>
          </p:cNvSpPr>
          <p:nvPr/>
        </p:nvSpPr>
        <p:spPr bwMode="auto">
          <a:xfrm>
            <a:off x="2887663" y="3421063"/>
            <a:ext cx="1203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Mundur</a:t>
            </a:r>
          </a:p>
        </p:txBody>
      </p:sp>
      <p:graphicFrame>
        <p:nvGraphicFramePr>
          <p:cNvPr id="8" name="Object 88"/>
          <p:cNvGraphicFramePr>
            <a:graphicFrameLocks noChangeAspect="1"/>
          </p:cNvGraphicFramePr>
          <p:nvPr/>
        </p:nvGraphicFramePr>
        <p:xfrm>
          <a:off x="5162550" y="2457450"/>
          <a:ext cx="17319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7" imgW="1333500" imgH="393700" progId="Equation.3">
                  <p:embed/>
                </p:oleObj>
              </mc:Choice>
              <mc:Fallback>
                <p:oleObj name="Equation" r:id="rId7" imgW="1333500" imgH="3937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2457450"/>
                        <a:ext cx="17319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9"/>
          <p:cNvSpPr txBox="1">
            <a:spLocks noChangeArrowheads="1"/>
          </p:cNvSpPr>
          <p:nvPr/>
        </p:nvSpPr>
        <p:spPr bwMode="auto">
          <a:xfrm>
            <a:off x="5461000" y="3390900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sentral</a:t>
            </a:r>
          </a:p>
        </p:txBody>
      </p:sp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209550" y="4206875"/>
            <a:ext cx="2719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Estimasi 3 titik: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173038" y="3894138"/>
            <a:ext cx="8648700" cy="11112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92"/>
          <p:cNvGraphicFramePr>
            <a:graphicFrameLocks noChangeAspect="1"/>
          </p:cNvGraphicFramePr>
          <p:nvPr/>
        </p:nvGraphicFramePr>
        <p:xfrm>
          <a:off x="182563" y="4760913"/>
          <a:ext cx="26050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9" imgW="2044700" imgH="393700" progId="Equation.3">
                  <p:embed/>
                </p:oleObj>
              </mc:Choice>
              <mc:Fallback>
                <p:oleObj name="Equation" r:id="rId9" imgW="2044700" imgH="3937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4760913"/>
                        <a:ext cx="26050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3"/>
          <p:cNvGraphicFramePr>
            <a:graphicFrameLocks noChangeAspect="1"/>
          </p:cNvGraphicFramePr>
          <p:nvPr/>
        </p:nvGraphicFramePr>
        <p:xfrm>
          <a:off x="3105150" y="4770438"/>
          <a:ext cx="26828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11" imgW="2247900" imgH="393700" progId="Equation.3">
                  <p:embed/>
                </p:oleObj>
              </mc:Choice>
              <mc:Fallback>
                <p:oleObj name="Equation" r:id="rId11" imgW="2247900" imgH="3937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770438"/>
                        <a:ext cx="26828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94"/>
          <p:cNvSpPr txBox="1">
            <a:spLocks noChangeArrowheads="1"/>
          </p:cNvSpPr>
          <p:nvPr/>
        </p:nvSpPr>
        <p:spPr bwMode="auto">
          <a:xfrm>
            <a:off x="917575" y="5499100"/>
            <a:ext cx="1031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maju</a:t>
            </a:r>
          </a:p>
        </p:txBody>
      </p:sp>
      <p:sp>
        <p:nvSpPr>
          <p:cNvPr id="15" name="Text Box 95"/>
          <p:cNvSpPr txBox="1">
            <a:spLocks noChangeArrowheads="1"/>
          </p:cNvSpPr>
          <p:nvPr/>
        </p:nvSpPr>
        <p:spPr bwMode="auto">
          <a:xfrm>
            <a:off x="3911600" y="5519738"/>
            <a:ext cx="12033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mundur</a:t>
            </a:r>
          </a:p>
        </p:txBody>
      </p:sp>
      <p:graphicFrame>
        <p:nvGraphicFramePr>
          <p:cNvPr id="16" name="Object 96"/>
          <p:cNvGraphicFramePr>
            <a:graphicFrameLocks noChangeAspect="1"/>
          </p:cNvGraphicFramePr>
          <p:nvPr/>
        </p:nvGraphicFramePr>
        <p:xfrm>
          <a:off x="6100763" y="4684713"/>
          <a:ext cx="27352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13" imgW="2145369" imgH="393529" progId="Equation.3">
                  <p:embed/>
                </p:oleObj>
              </mc:Choice>
              <mc:Fallback>
                <p:oleObj name="Equation" r:id="rId13" imgW="2145369" imgH="393529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763" y="4684713"/>
                        <a:ext cx="27352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7"/>
          <p:cNvSpPr txBox="1">
            <a:spLocks noChangeArrowheads="1"/>
          </p:cNvSpPr>
          <p:nvPr/>
        </p:nvSpPr>
        <p:spPr bwMode="auto">
          <a:xfrm>
            <a:off x="6376988" y="5510213"/>
            <a:ext cx="21510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Turunan ke-2</a:t>
            </a:r>
          </a:p>
          <a:p>
            <a:pPr algn="ctr">
              <a:spcBef>
                <a:spcPct val="50000"/>
              </a:spcBef>
            </a:pPr>
            <a:r>
              <a:rPr lang="en-US" altLang="en-US"/>
              <a:t>(</a:t>
            </a:r>
            <a:r>
              <a:rPr lang="en-US" altLang="en-US" i="1">
                <a:latin typeface="Times New Roman" panose="02020603050405020304" pitchFamily="18" charset="0"/>
              </a:rPr>
              <a:t>h</a:t>
            </a:r>
            <a:r>
              <a:rPr lang="en-US" altLang="en-US"/>
              <a:t>=2)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 animBg="1"/>
      <p:bldP spid="14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31660" y="2531297"/>
            <a:ext cx="7380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rebuchet MS" panose="020B0603020202020204" pitchFamily="34" charset="0"/>
              </a:rPr>
              <a:t>CONTOH : </a:t>
            </a:r>
            <a:r>
              <a:rPr lang="en-US" altLang="en-US" sz="1800" dirty="0" err="1">
                <a:latin typeface="Trebuchet MS" panose="020B0603020202020204" pitchFamily="34" charset="0"/>
              </a:rPr>
              <a:t>Beberapa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nilai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dari</a:t>
            </a:r>
            <a:r>
              <a:rPr lang="en-US" altLang="en-US" sz="1800" dirty="0">
                <a:latin typeface="Trebuchet MS" panose="020B0603020202020204" pitchFamily="34" charset="0"/>
              </a:rPr>
              <a:t> f(x) = x e</a:t>
            </a:r>
            <a:r>
              <a:rPr lang="en-US" altLang="en-US" sz="1800" baseline="30000" dirty="0">
                <a:latin typeface="Trebuchet MS" panose="020B0603020202020204" pitchFamily="34" charset="0"/>
              </a:rPr>
              <a:t>x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diberikan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pada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tabel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berikut</a:t>
            </a:r>
            <a:r>
              <a:rPr lang="en-US" altLang="en-US" sz="1800" dirty="0"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40" y="2883434"/>
            <a:ext cx="19050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357563" y="287496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d-ID" altLang="en-US" sz="1800">
              <a:latin typeface="Trebuchet MS" panose="020B0603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990850" y="2963602"/>
            <a:ext cx="61531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Karena</a:t>
            </a:r>
            <a:r>
              <a:rPr lang="en-US" altLang="en-US" sz="1800" dirty="0">
                <a:latin typeface="Trebuchet MS" panose="020B0603020202020204" pitchFamily="34" charset="0"/>
              </a:rPr>
              <a:t> f’(x) = (x+1)e</a:t>
            </a:r>
            <a:r>
              <a:rPr lang="en-US" altLang="en-US" sz="1800" baseline="30000" dirty="0">
                <a:latin typeface="Trebuchet MS" panose="020B0603020202020204" pitchFamily="34" charset="0"/>
              </a:rPr>
              <a:t>x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maka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nilai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eksak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derivatif</a:t>
            </a:r>
            <a:r>
              <a:rPr lang="en-US" altLang="en-US" sz="1800" dirty="0">
                <a:latin typeface="Trebuchet MS" panose="020B0603020202020204" pitchFamily="34" charset="0"/>
              </a:rPr>
              <a:t> f di x=0.2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adalah</a:t>
            </a:r>
            <a:r>
              <a:rPr lang="en-US" altLang="en-US" sz="1800" dirty="0">
                <a:latin typeface="Trebuchet MS" panose="020B0603020202020204" pitchFamily="34" charset="0"/>
              </a:rPr>
              <a:t> f’(2.0) = 22.167168.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Gunakan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berbagai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macam</a:t>
            </a:r>
            <a:r>
              <a:rPr lang="en-US" altLang="en-US" sz="1800" dirty="0">
                <a:latin typeface="Trebuchet MS" panose="020B0603020202020204" pitchFamily="34" charset="0"/>
              </a:rPr>
              <a:t> formula </a:t>
            </a:r>
            <a:r>
              <a:rPr lang="en-US" altLang="en-US" sz="1800" dirty="0" err="1">
                <a:latin typeface="Trebuchet MS" panose="020B0603020202020204" pitchFamily="34" charset="0"/>
              </a:rPr>
              <a:t>untuk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menghitung</a:t>
            </a:r>
            <a:endParaRPr lang="en-US" altLang="en-US" sz="18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aproksimasi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derivatifnya</a:t>
            </a:r>
            <a:r>
              <a:rPr lang="en-US" altLang="en-US" sz="1800" dirty="0">
                <a:latin typeface="Trebuchet MS" panose="020B0603020202020204" pitchFamily="34" charset="0"/>
              </a:rPr>
              <a:t>. Banding </a:t>
            </a:r>
            <a:r>
              <a:rPr lang="en-US" altLang="en-US" sz="1800" dirty="0" err="1">
                <a:latin typeface="Trebuchet MS" panose="020B0603020202020204" pitchFamily="34" charset="0"/>
              </a:rPr>
              <a:t>errornya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dan</a:t>
            </a:r>
            <a:r>
              <a:rPr lang="en-US" altLang="en-US" sz="1800" dirty="0">
                <a:latin typeface="Trebuchet MS" panose="020B0603020202020204" pitchFamily="34" charset="0"/>
              </a:rPr>
              <a:t> formula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rebuchet MS" panose="020B0603020202020204" pitchFamily="34" charset="0"/>
              </a:rPr>
              <a:t>mana yang paling </a:t>
            </a:r>
            <a:r>
              <a:rPr lang="en-US" altLang="en-US" sz="1800" dirty="0" err="1">
                <a:latin typeface="Trebuchet MS" panose="020B0603020202020204" pitchFamily="34" charset="0"/>
              </a:rPr>
              <a:t>akurat</a:t>
            </a:r>
            <a:r>
              <a:rPr lang="en-US" altLang="en-US" sz="18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6763" y="4932362"/>
            <a:ext cx="79200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rebuchet MS" panose="020B0603020202020204" pitchFamily="34" charset="0"/>
              </a:rPr>
              <a:t>PENYELESAIAN: </a:t>
            </a:r>
            <a:r>
              <a:rPr lang="en-US" altLang="en-US" sz="1800" dirty="0" err="1">
                <a:latin typeface="Trebuchet MS" panose="020B0603020202020204" pitchFamily="34" charset="0"/>
              </a:rPr>
              <a:t>Gunakan</a:t>
            </a:r>
            <a:r>
              <a:rPr lang="en-US" altLang="en-US" sz="1800" dirty="0">
                <a:latin typeface="Trebuchet MS" panose="020B0603020202020204" pitchFamily="34" charset="0"/>
              </a:rPr>
              <a:t> h = 0.1, </a:t>
            </a:r>
            <a:r>
              <a:rPr lang="en-US" altLang="en-US" sz="1800" dirty="0" err="1">
                <a:latin typeface="Trebuchet MS" panose="020B0603020202020204" pitchFamily="34" charset="0"/>
              </a:rPr>
              <a:t>terapkan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dua</a:t>
            </a:r>
            <a:r>
              <a:rPr lang="en-US" altLang="en-US" sz="1800" dirty="0">
                <a:latin typeface="Trebuchet MS" panose="020B0603020202020204" pitchFamily="34" charset="0"/>
              </a:rPr>
              <a:t> formula 2 </a:t>
            </a:r>
            <a:r>
              <a:rPr lang="en-US" altLang="en-US" sz="1800" dirty="0" err="1">
                <a:latin typeface="Trebuchet MS" panose="020B0603020202020204" pitchFamily="34" charset="0"/>
              </a:rPr>
              <a:t>titik</a:t>
            </a:r>
            <a:r>
              <a:rPr lang="en-US" altLang="en-US" sz="1800" dirty="0">
                <a:latin typeface="Trebuchet MS" panose="020B0603020202020204" pitchFamily="34" charset="0"/>
              </a:rPr>
              <a:t> (</a:t>
            </a:r>
            <a:r>
              <a:rPr lang="en-US" altLang="en-US" sz="1800" dirty="0" err="1">
                <a:latin typeface="Trebuchet MS" panose="020B0603020202020204" pitchFamily="34" charset="0"/>
              </a:rPr>
              <a:t>selisih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maju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 smtClean="0">
                <a:latin typeface="Trebuchet MS" panose="020B0603020202020204" pitchFamily="34" charset="0"/>
              </a:rPr>
              <a:t>dan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 smtClean="0">
                <a:latin typeface="Trebuchet MS" panose="020B0603020202020204" pitchFamily="34" charset="0"/>
              </a:rPr>
              <a:t>selisih</a:t>
            </a:r>
            <a:r>
              <a:rPr lang="en-US" altLang="en-US" sz="180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mundur</a:t>
            </a:r>
            <a:r>
              <a:rPr lang="en-US" altLang="en-US" sz="1800" dirty="0">
                <a:latin typeface="Trebuchet MS" panose="020B0603020202020204" pitchFamily="34" charset="0"/>
              </a:rPr>
              <a:t>), </a:t>
            </a:r>
            <a:r>
              <a:rPr lang="en-US" altLang="en-US" sz="1800" dirty="0" err="1">
                <a:latin typeface="Trebuchet MS" panose="020B0603020202020204" pitchFamily="34" charset="0"/>
              </a:rPr>
              <a:t>dua</a:t>
            </a:r>
            <a:r>
              <a:rPr lang="en-US" altLang="en-US" sz="1800" dirty="0">
                <a:latin typeface="Trebuchet MS" panose="020B0603020202020204" pitchFamily="34" charset="0"/>
              </a:rPr>
              <a:t> formula 3 </a:t>
            </a:r>
            <a:r>
              <a:rPr lang="en-US" altLang="en-US" sz="1800" dirty="0" err="1">
                <a:latin typeface="Trebuchet MS" panose="020B0603020202020204" pitchFamily="34" charset="0"/>
              </a:rPr>
              <a:t>titik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dan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dua</a:t>
            </a:r>
            <a:r>
              <a:rPr lang="en-US" altLang="en-US" sz="1800" dirty="0">
                <a:latin typeface="Trebuchet MS" panose="020B0603020202020204" pitchFamily="34" charset="0"/>
              </a:rPr>
              <a:t> formula 5 </a:t>
            </a:r>
            <a:r>
              <a:rPr lang="en-US" altLang="en-US" sz="1800" dirty="0" err="1">
                <a:latin typeface="Trebuchet MS" panose="020B0603020202020204" pitchFamily="34" charset="0"/>
              </a:rPr>
              <a:t>titik</a:t>
            </a:r>
            <a:r>
              <a:rPr lang="en-US" altLang="en-US" sz="1800" dirty="0"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19201" y="230981"/>
            <a:ext cx="7696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rebuchet MS" panose="020B0603020202020204" pitchFamily="34" charset="0"/>
              </a:rPr>
              <a:t>Order </a:t>
            </a:r>
            <a:r>
              <a:rPr lang="en-US" altLang="en-US" sz="1800" dirty="0" err="1">
                <a:latin typeface="Trebuchet MS" panose="020B0603020202020204" pitchFamily="34" charset="0"/>
              </a:rPr>
              <a:t>kesalahan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aproksimasi</a:t>
            </a:r>
            <a:r>
              <a:rPr lang="en-US" altLang="en-US" sz="1800" dirty="0">
                <a:latin typeface="Trebuchet MS" panose="020B0603020202020204" pitchFamily="34" charset="0"/>
              </a:rPr>
              <a:t>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Trebuchet MS" panose="020B0603020202020204" pitchFamily="34" charset="0"/>
              </a:rPr>
              <a:t>Formula 2 </a:t>
            </a:r>
            <a:r>
              <a:rPr lang="en-US" altLang="en-US" sz="1800" dirty="0" err="1">
                <a:latin typeface="Trebuchet MS" panose="020B0603020202020204" pitchFamily="34" charset="0"/>
              </a:rPr>
              <a:t>titik</a:t>
            </a:r>
            <a:r>
              <a:rPr lang="en-US" altLang="en-US" sz="1800" dirty="0">
                <a:latin typeface="Trebuchet MS" panose="020B0603020202020204" pitchFamily="34" charset="0"/>
              </a:rPr>
              <a:t> (</a:t>
            </a:r>
            <a:r>
              <a:rPr lang="en-US" altLang="en-US" sz="1800" dirty="0" err="1">
                <a:latin typeface="Trebuchet MS" panose="020B0603020202020204" pitchFamily="34" charset="0"/>
              </a:rPr>
              <a:t>selisih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maju</a:t>
            </a:r>
            <a:r>
              <a:rPr lang="en-US" altLang="en-US" sz="1800" dirty="0">
                <a:latin typeface="Trebuchet MS" panose="020B0603020202020204" pitchFamily="34" charset="0"/>
              </a:rPr>
              <a:t>, </a:t>
            </a:r>
            <a:r>
              <a:rPr lang="en-US" altLang="en-US" sz="1800" dirty="0" err="1">
                <a:latin typeface="Trebuchet MS" panose="020B0603020202020204" pitchFamily="34" charset="0"/>
              </a:rPr>
              <a:t>selisih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mundur</a:t>
            </a:r>
            <a:r>
              <a:rPr lang="en-US" altLang="en-US" sz="1800" dirty="0">
                <a:latin typeface="Trebuchet MS" panose="020B0603020202020204" pitchFamily="34" charset="0"/>
              </a:rPr>
              <a:t>) </a:t>
            </a:r>
            <a:r>
              <a:rPr lang="en-US" altLang="en-US" sz="1800" dirty="0" err="1">
                <a:latin typeface="Trebuchet MS" panose="020B0603020202020204" pitchFamily="34" charset="0"/>
              </a:rPr>
              <a:t>mempunyai</a:t>
            </a:r>
            <a:r>
              <a:rPr lang="en-US" altLang="en-US" sz="1800" dirty="0">
                <a:latin typeface="Trebuchet MS" panose="020B0603020202020204" pitchFamily="34" charset="0"/>
              </a:rPr>
              <a:t> order 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Trebuchet MS" panose="020B0603020202020204" pitchFamily="34" charset="0"/>
              </a:rPr>
              <a:t>Formula 3 </a:t>
            </a:r>
            <a:r>
              <a:rPr lang="en-US" altLang="en-US" sz="1800" dirty="0" err="1">
                <a:latin typeface="Trebuchet MS" panose="020B0603020202020204" pitchFamily="34" charset="0"/>
              </a:rPr>
              <a:t>titik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mempunyai</a:t>
            </a:r>
            <a:r>
              <a:rPr lang="en-US" altLang="en-US" sz="1800" dirty="0">
                <a:latin typeface="Trebuchet MS" panose="020B0603020202020204" pitchFamily="34" charset="0"/>
              </a:rPr>
              <a:t> order 2.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Trebuchet MS" panose="020B0603020202020204" pitchFamily="34" charset="0"/>
              </a:rPr>
              <a:t>Formula 5 </a:t>
            </a:r>
            <a:r>
              <a:rPr lang="en-US" altLang="en-US" sz="1800" dirty="0" err="1">
                <a:latin typeface="Trebuchet MS" panose="020B0603020202020204" pitchFamily="34" charset="0"/>
              </a:rPr>
              <a:t>titik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mempunyai</a:t>
            </a:r>
            <a:r>
              <a:rPr lang="en-US" altLang="en-US" sz="1800" dirty="0">
                <a:latin typeface="Trebuchet MS" panose="020B0603020202020204" pitchFamily="34" charset="0"/>
              </a:rPr>
              <a:t> order 4.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Trebuchet MS" panose="020B0603020202020204" pitchFamily="34" charset="0"/>
              </a:rPr>
              <a:t>Semakin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tinggi</a:t>
            </a:r>
            <a:r>
              <a:rPr lang="en-US" altLang="en-US" sz="1800" dirty="0">
                <a:latin typeface="Trebuchet MS" panose="020B0603020202020204" pitchFamily="34" charset="0"/>
              </a:rPr>
              <a:t> order </a:t>
            </a:r>
            <a:r>
              <a:rPr lang="en-US" altLang="en-US" sz="1800" dirty="0" err="1">
                <a:latin typeface="Trebuchet MS" panose="020B0603020202020204" pitchFamily="34" charset="0"/>
              </a:rPr>
              <a:t>aproksimasi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semakin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akurat</a:t>
            </a:r>
            <a:r>
              <a:rPr lang="en-US" altLang="en-US" sz="1800" dirty="0">
                <a:latin typeface="Trebuchet MS" panose="020B0603020202020204" pitchFamily="34" charset="0"/>
              </a:rPr>
              <a:t> </a:t>
            </a:r>
            <a:r>
              <a:rPr lang="en-US" altLang="en-US" sz="1800" dirty="0" err="1">
                <a:latin typeface="Trebuchet MS" panose="020B0603020202020204" pitchFamily="34" charset="0"/>
              </a:rPr>
              <a:t>aproksimasi</a:t>
            </a:r>
            <a:r>
              <a:rPr lang="en-US" altLang="en-US" sz="1800" dirty="0">
                <a:latin typeface="Trebuchet MS" panose="020B0603020202020204" pitchFamily="34" charset="0"/>
              </a:rPr>
              <a:t> yang </a:t>
            </a:r>
            <a:r>
              <a:rPr lang="en-US" altLang="en-US" sz="1800" dirty="0" err="1">
                <a:latin typeface="Trebuchet MS" panose="020B0603020202020204" pitchFamily="34" charset="0"/>
              </a:rPr>
              <a:t>dihasilkan</a:t>
            </a:r>
            <a:r>
              <a:rPr lang="en-US" altLang="en-US" sz="1800" dirty="0">
                <a:latin typeface="Trebuchet MS" panose="020B0603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80590" y="914717"/>
            <a:ext cx="6772810" cy="63658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 sz="3800" kern="0" dirty="0" err="1" smtClean="0"/>
              <a:t>Aproksimasi</a:t>
            </a:r>
            <a:r>
              <a:rPr lang="en-US" altLang="en-US" sz="3800" kern="0" dirty="0" smtClean="0"/>
              <a:t> </a:t>
            </a:r>
            <a:r>
              <a:rPr lang="en-US" altLang="en-US" sz="3800" kern="0" dirty="0" err="1" smtClean="0"/>
              <a:t>derivatif</a:t>
            </a:r>
            <a:r>
              <a:rPr lang="en-US" altLang="en-US" sz="3800" kern="0" dirty="0" smtClean="0"/>
              <a:t> </a:t>
            </a:r>
            <a:r>
              <a:rPr lang="en-US" altLang="en-US" sz="3800" kern="0" dirty="0" err="1" smtClean="0"/>
              <a:t>kedua</a:t>
            </a:r>
            <a:endParaRPr lang="en-US" altLang="en-US" sz="3800" kern="0" dirty="0" smtClean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85290" y="2008187"/>
            <a:ext cx="8229600" cy="4987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1800" kern="0" dirty="0" err="1" smtClean="0">
                <a:latin typeface="Trebuchet MS" panose="020B0603020202020204" pitchFamily="34" charset="0"/>
              </a:rPr>
              <a:t>Diperoleh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:</a:t>
            </a:r>
          </a:p>
          <a:p>
            <a:pPr eaLnBrk="1" hangingPunct="1"/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sz="1800" kern="0" dirty="0" smtClean="0">
                <a:latin typeface="Trebuchet MS" panose="020B0603020202020204" pitchFamily="34" charset="0"/>
              </a:rPr>
              <a:t>CONTOH: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Kembali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perhatikan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fungsi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f(x) =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xe</a:t>
            </a:r>
            <a:r>
              <a:rPr lang="en-US" altLang="en-US" sz="1800" kern="0" baseline="30000" dirty="0" err="1" smtClean="0">
                <a:latin typeface="Trebuchet MS" panose="020B0603020202020204" pitchFamily="34" charset="0"/>
              </a:rPr>
              <a:t>x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.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Fungsi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ini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mempunyai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derivatif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kedua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f’’(x) = (x+2)e</a:t>
            </a:r>
            <a:r>
              <a:rPr lang="en-US" altLang="en-US" sz="1800" kern="0" baseline="30000" dirty="0" smtClean="0">
                <a:latin typeface="Trebuchet MS" panose="020B0603020202020204" pitchFamily="34" charset="0"/>
              </a:rPr>
              <a:t>x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.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Untuk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x</a:t>
            </a:r>
            <a:r>
              <a:rPr lang="en-US" altLang="en-US" sz="1800" kern="0" baseline="-25000" dirty="0" smtClean="0">
                <a:latin typeface="Trebuchet MS" panose="020B0603020202020204" pitchFamily="34" charset="0"/>
              </a:rPr>
              <a:t>0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=2.0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diperoleh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derivatif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eksak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adalah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f’’(2.0) = 29.556224.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Hitunglah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aproksimasi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derivatif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kedua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dengan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menggunakan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h=0.1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h=0.2.</a:t>
            </a:r>
          </a:p>
          <a:p>
            <a:pPr eaLnBrk="1" hangingPunct="1"/>
            <a:r>
              <a:rPr lang="en-US" altLang="en-US" sz="1800" kern="0" dirty="0" smtClean="0">
                <a:latin typeface="Trebuchet MS" panose="020B0603020202020204" pitchFamily="34" charset="0"/>
              </a:rPr>
              <a:t>PENYELESIAN :</a:t>
            </a:r>
          </a:p>
          <a:p>
            <a:pPr lvl="1" eaLnBrk="1" hangingPunct="1"/>
            <a:r>
              <a:rPr lang="en-US" altLang="en-US" sz="1600" kern="0" dirty="0" smtClean="0">
                <a:latin typeface="Trebuchet MS" panose="020B0603020202020204" pitchFamily="34" charset="0"/>
              </a:rPr>
              <a:t>h = 0.1 </a:t>
            </a:r>
            <a:r>
              <a:rPr lang="en-US" altLang="en-US" sz="1600" kern="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1600" kern="0" dirty="0" smtClean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1600" kern="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h = 0.2   </a:t>
            </a:r>
          </a:p>
          <a:p>
            <a:pPr lvl="1" eaLnBrk="1" hangingPunct="1"/>
            <a:endParaRPr lang="en-US" altLang="en-US" sz="1600" kern="0" dirty="0" smtClean="0">
              <a:latin typeface="Trebuchet MS" panose="020B0603020202020204" pitchFamily="34" charset="0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1600" kern="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Error </a:t>
            </a:r>
            <a:r>
              <a:rPr lang="en-US" altLang="en-US" sz="1600" kern="0" dirty="0" err="1" smtClean="0">
                <a:latin typeface="Trebuchet MS" panose="020B0603020202020204" pitchFamily="34" charset="0"/>
                <a:sym typeface="Wingdings" panose="05000000000000000000" pitchFamily="2" charset="2"/>
              </a:rPr>
              <a:t>masing-masing</a:t>
            </a:r>
            <a:r>
              <a:rPr lang="en-US" altLang="en-US" sz="1600" kern="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600" kern="0" dirty="0" err="1" smtClean="0">
                <a:latin typeface="Trebuchet MS" panose="020B0603020202020204" pitchFamily="34" charset="0"/>
                <a:sym typeface="Wingdings" panose="05000000000000000000" pitchFamily="2" charset="2"/>
              </a:rPr>
              <a:t>adalah</a:t>
            </a:r>
            <a:r>
              <a:rPr lang="en-US" altLang="en-US" sz="1600" kern="0" dirty="0" smtClean="0">
                <a:latin typeface="Trebuchet MS" panose="020B0603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600" kern="0" dirty="0" smtClean="0">
                <a:latin typeface="Trebuchet MS" panose="020B0603020202020204" pitchFamily="34" charset="0"/>
              </a:rPr>
              <a:t>                                          .</a:t>
            </a:r>
            <a:endParaRPr lang="en-US" altLang="en-US" sz="1600" kern="0" dirty="0" smtClean="0">
              <a:latin typeface="Trebuchet MS" panose="020B0603020202020204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854623"/>
            <a:ext cx="523875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5"/>
          <p:cNvSpPr>
            <a:spLocks/>
          </p:cNvSpPr>
          <p:nvPr/>
        </p:nvSpPr>
        <p:spPr bwMode="auto">
          <a:xfrm rot="5400000">
            <a:off x="4923890" y="1093787"/>
            <a:ext cx="152400" cy="28956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1600">
              <a:latin typeface="Trebuchet MS" panose="020B0603020202020204" pitchFamily="34" charset="0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 rot="5400000">
            <a:off x="7025740" y="1976437"/>
            <a:ext cx="139700" cy="1143000"/>
          </a:xfrm>
          <a:prstGeom prst="rightBrace">
            <a:avLst>
              <a:gd name="adj1" fmla="val 6818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ar-SA" altLang="en-US" sz="1600">
              <a:latin typeface="Trebuchet MS" panose="020B0603020202020204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66690" y="2667000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tarSymbol" pitchFamily="2" charset="0"/>
              </a:rPr>
              <a:t>≈ </a:t>
            </a:r>
            <a:r>
              <a:rPr lang="en-US" altLang="en-US" sz="1800">
                <a:latin typeface="Trebuchet MS" panose="020B0603020202020204" pitchFamily="34" charset="0"/>
              </a:rPr>
              <a:t>f’’(x</a:t>
            </a:r>
            <a:r>
              <a:rPr lang="en-US" altLang="en-US" sz="1800" baseline="-25000">
                <a:latin typeface="Trebuchet MS" panose="020B0603020202020204" pitchFamily="34" charset="0"/>
              </a:rPr>
              <a:t>0</a:t>
            </a:r>
            <a:r>
              <a:rPr lang="en-US" altLang="en-US" sz="1800">
                <a:latin typeface="Trebuchet MS" panose="020B0603020202020204" pitchFamily="34" charset="0"/>
              </a:rPr>
              <a:t>)</a:t>
            </a:r>
            <a:endParaRPr lang="en-US" altLang="en-US" sz="1800">
              <a:latin typeface="StarSymbol" pitchFamily="2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755865" y="2706687"/>
            <a:ext cx="695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rebuchet MS" panose="020B0603020202020204" pitchFamily="34" charset="0"/>
              </a:rPr>
              <a:t>Error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90" y="4675187"/>
            <a:ext cx="46482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90" y="5292725"/>
            <a:ext cx="48006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90" y="5995987"/>
            <a:ext cx="2514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023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Ekstrapolasi</a:t>
            </a:r>
            <a:r>
              <a:rPr lang="en-US" dirty="0" smtClean="0"/>
              <a:t> Richardson</a:t>
            </a:r>
            <a:endParaRPr lang="en-US" altLang="id-ID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perkiraan</a:t>
            </a:r>
            <a:r>
              <a:rPr lang="en-US" sz="2800" dirty="0"/>
              <a:t> </a:t>
            </a:r>
            <a:r>
              <a:rPr lang="en-US" sz="2800" dirty="0" err="1" smtClean="0"/>
              <a:t>turunan</a:t>
            </a:r>
            <a:endParaRPr lang="en-US" sz="2800" dirty="0"/>
          </a:p>
          <a:p>
            <a:pPr lvl="1"/>
            <a:r>
              <a:rPr lang="en-US" sz="2400" dirty="0" err="1" smtClean="0"/>
              <a:t>Kurangi</a:t>
            </a:r>
            <a:r>
              <a:rPr lang="en-US" sz="2400" dirty="0" smtClean="0"/>
              <a:t> </a:t>
            </a:r>
            <a:r>
              <a:rPr lang="en-US" sz="2400" dirty="0" err="1"/>
              <a:t>ukuran</a:t>
            </a:r>
            <a:r>
              <a:rPr lang="en-US" sz="2400" dirty="0"/>
              <a:t> </a:t>
            </a:r>
            <a:r>
              <a:rPr lang="en-US" sz="2400" dirty="0" err="1" smtClean="0"/>
              <a:t>langkah</a:t>
            </a:r>
            <a:endParaRPr lang="en-US" sz="2400" dirty="0"/>
          </a:p>
          <a:p>
            <a:pPr lvl="1"/>
            <a:r>
              <a:rPr lang="en-US" sz="2400" dirty="0" err="1" smtClean="0"/>
              <a:t>Gunakan</a:t>
            </a:r>
            <a:r>
              <a:rPr lang="en-US" sz="2400" dirty="0" smtClean="0"/>
              <a:t> </a:t>
            </a:r>
            <a:r>
              <a:rPr lang="en-US" sz="2400" dirty="0" err="1"/>
              <a:t>rumus</a:t>
            </a:r>
            <a:r>
              <a:rPr lang="en-US" sz="2400" dirty="0"/>
              <a:t> </a:t>
            </a:r>
            <a:r>
              <a:rPr lang="en-US" sz="2400" dirty="0" err="1"/>
              <a:t>urutan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r>
              <a:rPr lang="en-US" sz="2400" dirty="0"/>
              <a:t>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 smtClean="0"/>
              <a:t>titik</a:t>
            </a:r>
            <a:endParaRPr lang="en-US" sz="2400" dirty="0" smtClean="0"/>
          </a:p>
          <a:p>
            <a:r>
              <a:rPr lang="en-US" altLang="id-ID" sz="2800" dirty="0" err="1" smtClean="0"/>
              <a:t>Pendekatan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ketiga</a:t>
            </a:r>
            <a:r>
              <a:rPr lang="en-US" altLang="id-ID" sz="2800" dirty="0" smtClean="0"/>
              <a:t>, </a:t>
            </a:r>
            <a:r>
              <a:rPr lang="en-US" altLang="id-ID" sz="2800" dirty="0" err="1" smtClean="0"/>
              <a:t>berdasarkan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ekstrapolasi</a:t>
            </a:r>
            <a:r>
              <a:rPr lang="en-US" altLang="id-ID" sz="2800" dirty="0" smtClean="0"/>
              <a:t> Richardson, </a:t>
            </a:r>
            <a:r>
              <a:rPr lang="en-US" altLang="id-ID" sz="2800" dirty="0" err="1" smtClean="0"/>
              <a:t>menggunakan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dua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perkiraan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turunan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untuk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menghitung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perkiraan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ketiga</a:t>
            </a:r>
            <a:r>
              <a:rPr lang="en-US" altLang="id-ID" sz="2800" dirty="0" smtClean="0"/>
              <a:t> yang </a:t>
            </a:r>
            <a:r>
              <a:rPr lang="en-US" altLang="id-ID" sz="2800" dirty="0" err="1" smtClean="0"/>
              <a:t>lebih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akurat</a:t>
            </a:r>
            <a:endParaRPr lang="en-US" altLang="id-ID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Ekstrapolasi</a:t>
            </a:r>
            <a:r>
              <a:rPr lang="en-US" dirty="0" smtClean="0"/>
              <a:t> Richardson</a:t>
            </a:r>
            <a:endParaRPr lang="en-US" altLang="id-ID" dirty="0" smtClean="0"/>
          </a:p>
        </p:txBody>
      </p:sp>
      <p:graphicFrame>
        <p:nvGraphicFramePr>
          <p:cNvPr id="99331" name="Object 3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7772400" imgH="4114800" progId="Equation.3">
                  <p:embed/>
                </p:oleObj>
              </mc:Choice>
              <mc:Fallback>
                <p:oleObj name="Equation" r:id="rId3" imgW="7772400" imgH="4114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7724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724400" y="3048000"/>
            <a:ext cx="4177426" cy="2308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perbedaan</a:t>
            </a:r>
            <a:r>
              <a:rPr lang="en-US" altLang="id-ID" dirty="0"/>
              <a:t> </a:t>
            </a:r>
            <a:r>
              <a:rPr lang="en-US" altLang="id-ID" dirty="0" err="1"/>
              <a:t>terpusat</a:t>
            </a:r>
            <a:endParaRPr lang="en-US" altLang="id-ID" dirty="0"/>
          </a:p>
          <a:p>
            <a:r>
              <a:rPr lang="en-US" altLang="id-ID" dirty="0" err="1"/>
              <a:t>perkiraan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endParaRPr lang="en-US" altLang="id-ID" dirty="0"/>
          </a:p>
          <a:p>
            <a:r>
              <a:rPr lang="en-US" altLang="id-ID" dirty="0" smtClean="0"/>
              <a:t>O(h</a:t>
            </a:r>
            <a:r>
              <a:rPr lang="en-US" altLang="id-ID" baseline="30000" dirty="0" smtClean="0"/>
              <a:t>2</a:t>
            </a:r>
            <a:r>
              <a:rPr lang="en-US" altLang="id-ID" dirty="0"/>
              <a:t>) </a:t>
            </a:r>
            <a:r>
              <a:rPr lang="en-US" altLang="id-ID" dirty="0" err="1"/>
              <a:t>penerapan</a:t>
            </a:r>
            <a:endParaRPr lang="en-US" altLang="id-ID" dirty="0"/>
          </a:p>
          <a:p>
            <a:r>
              <a:rPr lang="en-US" altLang="id-ID" dirty="0" err="1"/>
              <a:t>rumus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menghasilkan</a:t>
            </a:r>
            <a:endParaRPr lang="en-US" altLang="id-ID" dirty="0"/>
          </a:p>
          <a:p>
            <a:r>
              <a:rPr lang="en-US" altLang="id-ID" dirty="0" err="1"/>
              <a:t>perkiraan</a:t>
            </a:r>
            <a:r>
              <a:rPr lang="en-US" altLang="id-ID" dirty="0"/>
              <a:t> </a:t>
            </a:r>
            <a:r>
              <a:rPr lang="en-US" altLang="id-ID" dirty="0" err="1"/>
              <a:t>turunan</a:t>
            </a:r>
            <a:r>
              <a:rPr lang="en-US" altLang="id-ID" dirty="0"/>
              <a:t> </a:t>
            </a:r>
            <a:r>
              <a:rPr lang="en-US" altLang="id-ID" dirty="0" err="1"/>
              <a:t>baru</a:t>
            </a:r>
            <a:endParaRPr lang="en-US" altLang="id-ID" dirty="0"/>
          </a:p>
          <a:p>
            <a:r>
              <a:rPr lang="en-US" altLang="id-ID" dirty="0" err="1" smtClean="0"/>
              <a:t>dari</a:t>
            </a:r>
            <a:r>
              <a:rPr lang="en-US" altLang="id-ID" dirty="0" smtClean="0"/>
              <a:t> </a:t>
            </a:r>
            <a:r>
              <a:rPr lang="en-US" altLang="id-ID" dirty="0"/>
              <a:t>O(h</a:t>
            </a:r>
            <a:r>
              <a:rPr lang="en-US" altLang="id-ID" baseline="30000" dirty="0"/>
              <a:t>4</a:t>
            </a:r>
            <a:r>
              <a:rPr lang="en-US" altLang="id-ID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id-ID" dirty="0" err="1" smtClean="0"/>
              <a:t>Contoh</a:t>
            </a:r>
            <a:endParaRPr lang="en-US" altLang="id-ID" dirty="0" smtClean="0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1050925" y="1822450"/>
            <a:ext cx="7407275" cy="4524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ekstrapolasi</a:t>
            </a:r>
            <a:r>
              <a:rPr lang="en-US" dirty="0"/>
              <a:t> Richardson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0,5.</a:t>
            </a:r>
            <a:r>
              <a:rPr lang="en-US" dirty="0"/>
              <a:t/>
            </a:r>
            <a:br>
              <a:rPr lang="en-US" dirty="0"/>
            </a:br>
            <a:endParaRPr lang="en-US" altLang="id-ID" dirty="0"/>
          </a:p>
          <a:p>
            <a:r>
              <a:rPr lang="en-US" altLang="id-ID" dirty="0"/>
              <a:t>f(x) = -0.1x</a:t>
            </a:r>
            <a:r>
              <a:rPr lang="en-US" altLang="id-ID" baseline="30000" dirty="0"/>
              <a:t>4  </a:t>
            </a:r>
            <a:r>
              <a:rPr lang="en-US" altLang="id-ID" dirty="0"/>
              <a:t>- 0.15x</a:t>
            </a:r>
            <a:r>
              <a:rPr lang="en-US" altLang="id-ID" baseline="30000" dirty="0"/>
              <a:t>3 </a:t>
            </a:r>
            <a:r>
              <a:rPr lang="en-US" altLang="id-ID" dirty="0"/>
              <a:t>- 0.5x</a:t>
            </a:r>
            <a:r>
              <a:rPr lang="en-US" altLang="id-ID" baseline="30000" dirty="0"/>
              <a:t>2</a:t>
            </a:r>
            <a:r>
              <a:rPr lang="en-US" altLang="id-ID" dirty="0"/>
              <a:t> - 0.25x +1.2</a:t>
            </a:r>
          </a:p>
          <a:p>
            <a:endParaRPr lang="en-US" altLang="id-ID" dirty="0"/>
          </a:p>
          <a:p>
            <a:r>
              <a:rPr lang="en-US" altLang="id-ID" dirty="0" err="1" smtClean="0"/>
              <a:t>Catatan</a:t>
            </a:r>
            <a:r>
              <a:rPr lang="en-US" altLang="id-ID" dirty="0" smtClean="0"/>
              <a:t>:</a:t>
            </a:r>
            <a:endParaRPr lang="en-US" altLang="id-ID" dirty="0"/>
          </a:p>
          <a:p>
            <a:endParaRPr lang="en-US" altLang="id-ID" dirty="0"/>
          </a:p>
          <a:p>
            <a:r>
              <a:rPr lang="en-US" altLang="id-ID" dirty="0"/>
              <a:t>f(0) = 1.2</a:t>
            </a:r>
          </a:p>
          <a:p>
            <a:r>
              <a:rPr lang="en-US" altLang="id-ID" dirty="0"/>
              <a:t>f(0.25) =1.1035</a:t>
            </a:r>
          </a:p>
          <a:p>
            <a:r>
              <a:rPr lang="en-US" altLang="id-ID" dirty="0"/>
              <a:t>f(0.75) = 0.636</a:t>
            </a:r>
          </a:p>
          <a:p>
            <a:r>
              <a:rPr lang="en-US" altLang="id-ID" dirty="0"/>
              <a:t>f(1) = 0.2</a:t>
            </a:r>
          </a:p>
          <a:p>
            <a:endParaRPr lang="en-US" altLang="id-ID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DIFFERENSIASI NUMERIK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Hubungan antara nilai fungsi dan perubahan fungsi untuk setiap titiknya didefinisikan :</a:t>
            </a:r>
            <a:endParaRPr lang="en-US" altLang="en-US" sz="2800" i="1" smtClean="0"/>
          </a:p>
          <a:p>
            <a:pPr lvl="1" eaLnBrk="1" hangingPunct="1"/>
            <a:r>
              <a:rPr lang="en-US" altLang="en-US" sz="2400" i="1" smtClean="0"/>
              <a:t>y = f(X) + f</a:t>
            </a:r>
            <a:r>
              <a:rPr lang="en-US" altLang="en-US" sz="2400" i="1" baseline="30000" smtClean="0"/>
              <a:t>1</a:t>
            </a:r>
            <a:r>
              <a:rPr lang="en-US" altLang="en-US" sz="2400" i="1" smtClean="0"/>
              <a:t>(x).h(x)</a:t>
            </a:r>
            <a:endParaRPr lang="en-US" altLang="en-US" sz="2400" smtClean="0"/>
          </a:p>
          <a:p>
            <a:pPr eaLnBrk="1" hangingPunct="1"/>
            <a:endParaRPr lang="en-US" altLang="en-US" sz="2800" i="1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514600" y="4191000"/>
          <a:ext cx="32766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1701800" imgH="393700" progId="Equation.3">
                  <p:embed/>
                </p:oleObj>
              </mc:Choice>
              <mc:Fallback>
                <p:oleObj name="Equation" r:id="rId3" imgW="1701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32766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14425" y="685800"/>
            <a:ext cx="7772400" cy="1143000"/>
          </a:xfrm>
          <a:noFill/>
        </p:spPr>
        <p:txBody>
          <a:bodyPr/>
          <a:lstStyle/>
          <a:p>
            <a:r>
              <a:rPr lang="nn-NO" altLang="id-ID" dirty="0" smtClean="0"/>
              <a:t>Turunan dari Data dengan Jarak Tidak Sama</a:t>
            </a:r>
            <a:endParaRPr lang="nn-NO" altLang="id-ID" dirty="0" smtClean="0"/>
          </a:p>
        </p:txBody>
      </p:sp>
      <p:sp>
        <p:nvSpPr>
          <p:cNvPr id="101379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685799" y="1981200"/>
            <a:ext cx="8201025" cy="22479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dirty="0" err="1" smtClean="0"/>
              <a:t>Umum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dalam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dari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eksperimen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atau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studi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lapangan</a:t>
            </a:r>
            <a:endParaRPr lang="en-US" altLang="id-ID" sz="2400" dirty="0" smtClean="0"/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Sesuaikan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polinomial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interpolasi</a:t>
            </a:r>
            <a:r>
              <a:rPr lang="en-US" altLang="id-ID" sz="2400" dirty="0" smtClean="0"/>
              <a:t> Lagrange </a:t>
            </a:r>
            <a:r>
              <a:rPr lang="en-US" altLang="id-ID" sz="2400" dirty="0" err="1" smtClean="0"/>
              <a:t>orde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kedua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setiap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himpunan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tiga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titik</a:t>
            </a:r>
            <a:r>
              <a:rPr lang="en-US" altLang="id-ID" sz="2400" dirty="0" smtClean="0"/>
              <a:t> yang </a:t>
            </a:r>
            <a:r>
              <a:rPr lang="en-US" altLang="id-ID" sz="2400" dirty="0" err="1" smtClean="0"/>
              <a:t>berdekatan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karena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polinomial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tidak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mengharuskan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titik-titik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tersebut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berjarak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sama</a:t>
            </a:r>
            <a:endParaRPr lang="en-US" altLang="id-ID" sz="2400" dirty="0" smtClean="0"/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Diferensiasi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secara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analitik</a:t>
            </a:r>
            <a:endParaRPr lang="en-US" altLang="id-ID" sz="2400" dirty="0" smtClean="0"/>
          </a:p>
          <a:p>
            <a:pPr>
              <a:lnSpc>
                <a:spcPct val="90000"/>
              </a:lnSpc>
            </a:pPr>
            <a:endParaRPr lang="en-US" altLang="id-ID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id-ID" sz="2400" dirty="0" smtClean="0"/>
          </a:p>
          <a:p>
            <a:pPr marL="0" indent="0">
              <a:lnSpc>
                <a:spcPct val="90000"/>
              </a:lnSpc>
              <a:buNone/>
            </a:pPr>
            <a:endParaRPr lang="en-US" altLang="id-ID" sz="2400" dirty="0" smtClean="0"/>
          </a:p>
        </p:txBody>
      </p:sp>
      <p:graphicFrame>
        <p:nvGraphicFramePr>
          <p:cNvPr id="101380" name="Object 205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55498519"/>
              </p:ext>
            </p:extLst>
          </p:nvPr>
        </p:nvGraphicFramePr>
        <p:xfrm>
          <a:off x="706347" y="4381500"/>
          <a:ext cx="82867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1" name="Equation" r:id="rId3" imgW="8283948" imgH="1960902" progId="Equation.3">
                  <p:embed/>
                </p:oleObj>
              </mc:Choice>
              <mc:Fallback>
                <p:oleObj name="Equation" r:id="rId3" imgW="8283948" imgH="196090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347" y="4381500"/>
                        <a:ext cx="82867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7772400" cy="1143000"/>
          </a:xfrm>
          <a:noFill/>
        </p:spPr>
        <p:txBody>
          <a:bodyPr/>
          <a:lstStyle/>
          <a:p>
            <a:r>
              <a:rPr lang="en-US" altLang="id-ID" sz="4000" dirty="0" err="1" smtClean="0"/>
              <a:t>Perkiraan</a:t>
            </a:r>
            <a:r>
              <a:rPr lang="en-US" altLang="id-ID" sz="4000" dirty="0" smtClean="0"/>
              <a:t> </a:t>
            </a:r>
            <a:r>
              <a:rPr lang="en-US" altLang="id-ID" sz="4000" dirty="0" err="1" smtClean="0"/>
              <a:t>Turunan</a:t>
            </a:r>
            <a:r>
              <a:rPr lang="en-US" altLang="id-ID" sz="4000" dirty="0" smtClean="0"/>
              <a:t> </a:t>
            </a:r>
            <a:r>
              <a:rPr lang="en-US" altLang="id-ID" sz="4000" dirty="0" err="1" smtClean="0"/>
              <a:t>dan</a:t>
            </a:r>
            <a:r>
              <a:rPr lang="en-US" altLang="id-ID" sz="4000" dirty="0" smtClean="0"/>
              <a:t> Integral </a:t>
            </a:r>
            <a:r>
              <a:rPr lang="en-US" altLang="id-ID" sz="4000" dirty="0" err="1" smtClean="0"/>
              <a:t>untuk</a:t>
            </a:r>
            <a:r>
              <a:rPr lang="en-US" altLang="id-ID" sz="4000" dirty="0" smtClean="0"/>
              <a:t> Data </a:t>
            </a:r>
            <a:r>
              <a:rPr lang="en-US" altLang="id-ID" sz="4000" dirty="0" err="1" smtClean="0"/>
              <a:t>dengan</a:t>
            </a:r>
            <a:r>
              <a:rPr lang="en-US" altLang="id-ID" sz="4000" dirty="0" smtClean="0"/>
              <a:t> </a:t>
            </a:r>
            <a:r>
              <a:rPr lang="en-US" altLang="id-ID" sz="4000" dirty="0" err="1" smtClean="0"/>
              <a:t>Kesalahan</a:t>
            </a:r>
            <a:endParaRPr lang="en-US" altLang="id-ID" sz="4000" dirty="0" smtClean="0"/>
          </a:p>
        </p:txBody>
      </p:sp>
      <p:sp>
        <p:nvSpPr>
          <p:cNvPr id="285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0" y="1981200"/>
            <a:ext cx="7772400" cy="387667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d-ID" sz="2400" dirty="0" err="1" smtClean="0"/>
              <a:t>Selain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jarak</a:t>
            </a:r>
            <a:r>
              <a:rPr lang="en-US" altLang="id-ID" sz="2400" dirty="0" smtClean="0"/>
              <a:t> yang </a:t>
            </a:r>
            <a:r>
              <a:rPr lang="en-US" altLang="id-ID" sz="2400" dirty="0" err="1" smtClean="0"/>
              <a:t>tidak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sama</a:t>
            </a:r>
            <a:r>
              <a:rPr lang="en-US" altLang="id-ID" sz="2400" dirty="0" smtClean="0"/>
              <a:t>, </a:t>
            </a:r>
            <a:r>
              <a:rPr lang="en-US" altLang="id-ID" sz="2400" dirty="0" err="1" smtClean="0"/>
              <a:t>masalah</a:t>
            </a:r>
            <a:r>
              <a:rPr lang="en-US" altLang="id-ID" sz="2400" dirty="0" smtClean="0"/>
              <a:t> lain yang </a:t>
            </a:r>
            <a:r>
              <a:rPr lang="en-US" altLang="id-ID" sz="2400" dirty="0" err="1" smtClean="0"/>
              <a:t>terkait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dengan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membedakan</a:t>
            </a:r>
            <a:r>
              <a:rPr lang="en-US" altLang="id-ID" sz="2400" dirty="0" smtClean="0"/>
              <a:t> data </a:t>
            </a:r>
            <a:r>
              <a:rPr lang="en-US" altLang="id-ID" sz="2400" dirty="0" err="1" smtClean="0"/>
              <a:t>empiris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adalah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kesalahan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pengukuran</a:t>
            </a:r>
            <a:endParaRPr lang="en-US" altLang="id-ID" sz="2400" dirty="0" smtClean="0"/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Diferensiasi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memperkuat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kesalahan</a:t>
            </a:r>
            <a:endParaRPr lang="en-US" altLang="id-ID" sz="2400" dirty="0" smtClean="0"/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Integrasi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cenderung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lebih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memaafkan</a:t>
            </a:r>
            <a:endParaRPr lang="en-US" altLang="id-ID" sz="2400" dirty="0" smtClean="0"/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Pendekatan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utama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menentukan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turunan</a:t>
            </a:r>
            <a:r>
              <a:rPr lang="en-US" altLang="id-ID" sz="2400" dirty="0" smtClean="0"/>
              <a:t> data yang </a:t>
            </a:r>
            <a:r>
              <a:rPr lang="en-US" altLang="id-ID" sz="2400" dirty="0" err="1" smtClean="0"/>
              <a:t>tidak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tepat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adalah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dengan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menggunakan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regresi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kuadrat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terkecil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untuk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menyesuaikan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fungsi</a:t>
            </a:r>
            <a:r>
              <a:rPr lang="en-US" altLang="id-ID" sz="2400" dirty="0" smtClean="0"/>
              <a:t> yang </a:t>
            </a:r>
            <a:r>
              <a:rPr lang="en-US" altLang="id-ID" sz="2400" dirty="0" err="1" smtClean="0"/>
              <a:t>halus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dapat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dibedakan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ke</a:t>
            </a:r>
            <a:r>
              <a:rPr lang="en-US" altLang="id-ID" sz="2400" dirty="0" smtClean="0"/>
              <a:t> data</a:t>
            </a:r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Dengan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tidak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adanya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informasi</a:t>
            </a:r>
            <a:r>
              <a:rPr lang="en-US" altLang="id-ID" sz="2400" dirty="0" smtClean="0"/>
              <a:t> lain, </a:t>
            </a:r>
            <a:r>
              <a:rPr lang="en-US" altLang="id-ID" sz="2400" dirty="0" err="1" smtClean="0"/>
              <a:t>regresi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polinomial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orde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rendah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adalah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pilihan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pertama</a:t>
            </a:r>
            <a:r>
              <a:rPr lang="en-US" altLang="id-ID" sz="2400" dirty="0" smtClean="0"/>
              <a:t> yang </a:t>
            </a:r>
            <a:r>
              <a:rPr lang="en-US" altLang="id-ID" sz="2400" dirty="0" err="1" smtClean="0"/>
              <a:t>baik</a:t>
            </a:r>
            <a:endParaRPr lang="en-US" altLang="id-ID" sz="2400" dirty="0" smtClean="0"/>
          </a:p>
        </p:txBody>
      </p:sp>
    </p:spTree>
  </p:cSld>
  <p:clrMapOvr>
    <a:masterClrMapping/>
  </p:clrMapOvr>
  <p:transition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AutoShape 6"/>
          <p:cNvSpPr>
            <a:spLocks noChangeArrowheads="1"/>
          </p:cNvSpPr>
          <p:nvPr/>
        </p:nvSpPr>
        <p:spPr bwMode="auto">
          <a:xfrm>
            <a:off x="4464050" y="1577975"/>
            <a:ext cx="644525" cy="301625"/>
          </a:xfrm>
          <a:prstGeom prst="rightArrow">
            <a:avLst>
              <a:gd name="adj1" fmla="val 50000"/>
              <a:gd name="adj2" fmla="val 10685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04451" name="AutoShape 7"/>
          <p:cNvSpPr>
            <a:spLocks noChangeArrowheads="1"/>
          </p:cNvSpPr>
          <p:nvPr/>
        </p:nvSpPr>
        <p:spPr bwMode="auto">
          <a:xfrm>
            <a:off x="4502150" y="3673475"/>
            <a:ext cx="644525" cy="301625"/>
          </a:xfrm>
          <a:prstGeom prst="rightArrow">
            <a:avLst>
              <a:gd name="adj1" fmla="val 50000"/>
              <a:gd name="adj2" fmla="val 10685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04452" name="Object 8"/>
          <p:cNvGraphicFramePr>
            <a:graphicFrameLocks/>
          </p:cNvGraphicFramePr>
          <p:nvPr/>
        </p:nvGraphicFramePr>
        <p:xfrm>
          <a:off x="1409700" y="809625"/>
          <a:ext cx="274955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Chart" r:id="rId4" imgW="1819275" imgH="1190625" progId="Excel.Chart.8">
                  <p:embed followColorScheme="full"/>
                </p:oleObj>
              </mc:Choice>
              <mc:Fallback>
                <p:oleObj name="Chart" r:id="rId4" imgW="1819275" imgH="1190625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809625"/>
                        <a:ext cx="274955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9"/>
          <p:cNvGraphicFramePr>
            <a:graphicFrameLocks/>
          </p:cNvGraphicFramePr>
          <p:nvPr/>
        </p:nvGraphicFramePr>
        <p:xfrm>
          <a:off x="5591175" y="828675"/>
          <a:ext cx="272415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Chart" r:id="rId6" imgW="1905000" imgH="1200150" progId="Excel.Chart.8">
                  <p:embed followColorScheme="full"/>
                </p:oleObj>
              </mc:Choice>
              <mc:Fallback>
                <p:oleObj name="Chart" r:id="rId6" imgW="1905000" imgH="1200150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828675"/>
                        <a:ext cx="272415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10"/>
          <p:cNvGraphicFramePr>
            <a:graphicFrameLocks/>
          </p:cNvGraphicFramePr>
          <p:nvPr/>
        </p:nvGraphicFramePr>
        <p:xfrm>
          <a:off x="1409700" y="3019425"/>
          <a:ext cx="27336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Chart" r:id="rId8" imgW="2200275" imgH="1504950" progId="Excel.Chart.8">
                  <p:embed followColorScheme="full"/>
                </p:oleObj>
              </mc:Choice>
              <mc:Fallback>
                <p:oleObj name="Chart" r:id="rId8" imgW="2200275" imgH="1504950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019425"/>
                        <a:ext cx="27336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1"/>
          <p:cNvGraphicFramePr>
            <a:graphicFrameLocks/>
          </p:cNvGraphicFramePr>
          <p:nvPr/>
        </p:nvGraphicFramePr>
        <p:xfrm>
          <a:off x="5591175" y="3000375"/>
          <a:ext cx="2705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Chart" r:id="rId10" imgW="2038350" imgH="1485900" progId="Excel.Chart.8">
                  <p:embed followColorScheme="full"/>
                </p:oleObj>
              </mc:Choice>
              <mc:Fallback>
                <p:oleObj name="Chart" r:id="rId10" imgW="2038350" imgH="1485900" progId="Excel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000375"/>
                        <a:ext cx="27051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err="1" smtClean="0"/>
              <a:t>Diferensiasi</a:t>
            </a:r>
            <a:r>
              <a:rPr lang="en-US" altLang="en-US" sz="4000" dirty="0" smtClean="0"/>
              <a:t> dg </a:t>
            </a:r>
            <a:r>
              <a:rPr lang="en-US" altLang="en-US" sz="4000" dirty="0" err="1" smtClean="0"/>
              <a:t>Metode</a:t>
            </a:r>
            <a:r>
              <a:rPr lang="en-US" altLang="en-US" sz="4000" dirty="0" smtClean="0"/>
              <a:t> </a:t>
            </a:r>
            <a:r>
              <a:rPr lang="en-US" altLang="en-US" sz="4000" dirty="0" err="1" smtClean="0"/>
              <a:t>Numerik</a:t>
            </a:r>
            <a:endParaRPr lang="en-US" alt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6387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Metode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Selisih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Maju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Metode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Selisih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Tengahan</a:t>
            </a:r>
            <a:endParaRPr lang="en-US" altLang="en-US" dirty="0" smtClean="0"/>
          </a:p>
          <a:p>
            <a:pPr eaLnBrk="1" hangingPunct="1"/>
            <a:r>
              <a:rPr lang="en-US" altLang="en-US" dirty="0" err="1" smtClean="0"/>
              <a:t>Metode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Selisih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Mundur</a:t>
            </a:r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r>
              <a:rPr lang="en-US" altLang="en-US" dirty="0" err="1" smtClean="0"/>
              <a:t>Semua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berdasarkan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deret</a:t>
            </a:r>
            <a:r>
              <a:rPr lang="en-US" altLang="en-US" dirty="0" smtClean="0"/>
              <a:t> Taylor</a:t>
            </a:r>
          </a:p>
          <a:p>
            <a:pPr eaLnBrk="1" hangingPunct="1"/>
            <a:endParaRPr lang="en-US" alt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63002"/>
              </p:ext>
            </p:extLst>
          </p:nvPr>
        </p:nvGraphicFramePr>
        <p:xfrm>
          <a:off x="825170" y="4953000"/>
          <a:ext cx="8143617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5320136" imgH="721032" progId="Equation.DSMT4">
                  <p:embed/>
                </p:oleObj>
              </mc:Choice>
              <mc:Fallback>
                <p:oleObj name="Equation" r:id="rId3" imgW="5320136" imgH="72103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170" y="4953000"/>
                        <a:ext cx="8143617" cy="1103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Metode Selisih Maju</a:t>
            </a:r>
            <a:r>
              <a:rPr lang="en-US" altLang="en-US" smtClean="0"/>
              <a:t> 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150919"/>
              </p:ext>
            </p:extLst>
          </p:nvPr>
        </p:nvGraphicFramePr>
        <p:xfrm>
          <a:off x="1447800" y="2057399"/>
          <a:ext cx="5867400" cy="35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3" imgW="5321300" imgH="3263900" progId="Equation.3">
                  <p:embed/>
                </p:oleObj>
              </mc:Choice>
              <mc:Fallback>
                <p:oleObj name="Equation" r:id="rId3" imgW="5321300" imgH="3263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399"/>
                        <a:ext cx="5867400" cy="359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7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4725" y="108326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id-ID" kern="0" dirty="0" err="1" smtClean="0"/>
              <a:t>Metode</a:t>
            </a:r>
            <a:r>
              <a:rPr lang="en-US" altLang="id-ID" kern="0" dirty="0" smtClean="0"/>
              <a:t> </a:t>
            </a:r>
            <a:r>
              <a:rPr lang="en-US" altLang="id-ID" kern="0" dirty="0" err="1" smtClean="0"/>
              <a:t>Selisih</a:t>
            </a:r>
            <a:r>
              <a:rPr lang="en-US" altLang="id-ID" kern="0" dirty="0" smtClean="0"/>
              <a:t> </a:t>
            </a:r>
            <a:r>
              <a:rPr lang="en-US" altLang="id-ID" kern="0" dirty="0" err="1" smtClean="0"/>
              <a:t>Maju</a:t>
            </a:r>
            <a:endParaRPr lang="en-US" altLang="id-ID" kern="0" dirty="0" smtClean="0"/>
          </a:p>
        </p:txBody>
      </p:sp>
      <p:graphicFrame>
        <p:nvGraphicFramePr>
          <p:cNvPr id="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764747"/>
              </p:ext>
            </p:extLst>
          </p:nvPr>
        </p:nvGraphicFramePr>
        <p:xfrm>
          <a:off x="1066800" y="2286000"/>
          <a:ext cx="711517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4" imgW="7125891" imgH="1528763" progId="Equation.3">
                  <p:embed/>
                </p:oleObj>
              </mc:Choice>
              <mc:Fallback>
                <p:oleObj name="Equation" r:id="rId4" imgW="7125891" imgH="152876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86000"/>
                        <a:ext cx="711517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38400" y="3581400"/>
            <a:ext cx="0" cy="2279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438400" y="58674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76400" y="35814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f(x)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4413" y="5918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8" name="Arc 8"/>
          <p:cNvSpPr>
            <a:spLocks/>
          </p:cNvSpPr>
          <p:nvPr/>
        </p:nvSpPr>
        <p:spPr bwMode="auto">
          <a:xfrm rot="11520000">
            <a:off x="3048000" y="3886200"/>
            <a:ext cx="2333625" cy="2022475"/>
          </a:xfrm>
          <a:custGeom>
            <a:avLst/>
            <a:gdLst>
              <a:gd name="T0" fmla="*/ 2333625 w 21321"/>
              <a:gd name="T1" fmla="*/ 323971 h 21600"/>
              <a:gd name="T2" fmla="*/ 0 w 21321"/>
              <a:gd name="T3" fmla="*/ 2022475 h 21600"/>
              <a:gd name="T4" fmla="*/ 0 w 21321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321" h="21600" fill="none" extrusionOk="0">
                <a:moveTo>
                  <a:pt x="21321" y="3460"/>
                </a:moveTo>
                <a:cubicBezTo>
                  <a:pt x="19624" y="13917"/>
                  <a:pt x="10593" y="21600"/>
                  <a:pt x="0" y="21600"/>
                </a:cubicBezTo>
              </a:path>
              <a:path w="21321" h="21600" stroke="0" extrusionOk="0">
                <a:moveTo>
                  <a:pt x="21321" y="3460"/>
                </a:moveTo>
                <a:cubicBezTo>
                  <a:pt x="19624" y="13917"/>
                  <a:pt x="10593" y="21600"/>
                  <a:pt x="0" y="21600"/>
                </a:cubicBezTo>
                <a:lnTo>
                  <a:pt x="0" y="0"/>
                </a:lnTo>
                <a:lnTo>
                  <a:pt x="21321" y="346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200400" y="4800600"/>
            <a:ext cx="42863" cy="49213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48000" y="3962400"/>
            <a:ext cx="213360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2895600" y="4114800"/>
            <a:ext cx="990600" cy="1066800"/>
          </a:xfrm>
          <a:prstGeom prst="line">
            <a:avLst/>
          </a:prstGeom>
          <a:noFill/>
          <a:ln w="12700">
            <a:solidFill>
              <a:srgbClr val="9009F5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4953000" y="4038600"/>
            <a:ext cx="42863" cy="49213"/>
          </a:xfrm>
          <a:prstGeom prst="ellipse">
            <a:avLst/>
          </a:prstGeom>
          <a:solidFill>
            <a:srgbClr val="E70742"/>
          </a:solidFill>
          <a:ln w="12700">
            <a:solidFill>
              <a:srgbClr val="E7074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048000" y="4876800"/>
            <a:ext cx="958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</a:t>
            </a:r>
            <a:r>
              <a:rPr lang="en-US" altLang="id-ID" baseline="-25000">
                <a:latin typeface="Times New Roman" panose="02020603050405020304" pitchFamily="18" charset="0"/>
              </a:rPr>
              <a:t>i</a:t>
            </a:r>
            <a:r>
              <a:rPr lang="en-US" altLang="id-ID">
                <a:latin typeface="Times New Roman" panose="02020603050405020304" pitchFamily="18" charset="0"/>
              </a:rPr>
              <a:t>, y</a:t>
            </a:r>
            <a:r>
              <a:rPr lang="en-US" altLang="id-ID" baseline="-25000">
                <a:latin typeface="Times New Roman" panose="02020603050405020304" pitchFamily="18" charset="0"/>
              </a:rPr>
              <a:t>i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860925" y="4079875"/>
            <a:ext cx="146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>
                <a:latin typeface="Times New Roman" panose="02020603050405020304" pitchFamily="18" charset="0"/>
              </a:rPr>
              <a:t>(x </a:t>
            </a:r>
            <a:r>
              <a:rPr lang="en-US" altLang="id-ID" baseline="-25000">
                <a:latin typeface="Times New Roman" panose="02020603050405020304" pitchFamily="18" charset="0"/>
              </a:rPr>
              <a:t>i+1</a:t>
            </a:r>
            <a:r>
              <a:rPr lang="en-US" altLang="id-ID">
                <a:latin typeface="Times New Roman" panose="02020603050405020304" pitchFamily="18" charset="0"/>
              </a:rPr>
              <a:t>,y </a:t>
            </a:r>
            <a:r>
              <a:rPr lang="en-US" altLang="id-ID" baseline="-25000">
                <a:latin typeface="Times New Roman" panose="02020603050405020304" pitchFamily="18" charset="0"/>
              </a:rPr>
              <a:t>i+1</a:t>
            </a:r>
            <a:r>
              <a:rPr lang="en-US" altLang="id-ID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 rot="20039699">
            <a:off x="3733800" y="44196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 sz="1800">
                <a:solidFill>
                  <a:srgbClr val="E70742"/>
                </a:solidFill>
                <a:latin typeface="Times New Roman" panose="02020603050405020304" pitchFamily="18" charset="0"/>
              </a:rPr>
              <a:t>estimate</a:t>
            </a:r>
            <a:endParaRPr lang="en-US" altLang="id-ID">
              <a:latin typeface="Times New Roman" panose="02020603050405020304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 rot="18925401">
            <a:off x="2819400" y="4267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pprplGoth Bd B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pprplGoth Bd B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pprplGoth Bd B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pprplGoth Bd BT" pitchFamily="34" charset="0"/>
              </a:defRPr>
            </a:lvl9pPr>
          </a:lstStyle>
          <a:p>
            <a:r>
              <a:rPr lang="en-US" altLang="id-ID" sz="1800">
                <a:solidFill>
                  <a:srgbClr val="9009F5"/>
                </a:solidFill>
                <a:latin typeface="Times New Roman" panose="02020603050405020304" pitchFamily="18" charset="0"/>
              </a:rPr>
              <a:t>actual</a:t>
            </a:r>
            <a:endParaRPr lang="en-US" altLang="id-ID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88426"/>
      </p:ext>
    </p:extLst>
  </p:cSld>
  <p:clrMapOvr>
    <a:masterClrMapping/>
  </p:clrMapOvr>
  <p:transition spd="med">
    <p:split orient="vert"/>
    <p:sndAc>
      <p:stSnd>
        <p:snd r:embed="rId3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 smtClean="0"/>
              <a:t>Metode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Selisih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Maju</a:t>
            </a:r>
            <a:r>
              <a:rPr lang="en-US" altLang="en-US" dirty="0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057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selisih</a:t>
            </a:r>
            <a:r>
              <a:rPr lang="en-US" sz="2400" dirty="0" smtClean="0"/>
              <a:t> </a:t>
            </a:r>
            <a:r>
              <a:rPr lang="en-US" sz="2400" dirty="0" err="1" smtClean="0"/>
              <a:t>maju</a:t>
            </a:r>
            <a:r>
              <a:rPr lang="en-US" sz="2400" dirty="0" smtClean="0"/>
              <a:t> 2 </a:t>
            </a:r>
            <a:r>
              <a:rPr lang="en-US" sz="2400" dirty="0" err="1" smtClean="0"/>
              <a:t>titik</a:t>
            </a:r>
            <a:r>
              <a:rPr lang="en-US" sz="2400" dirty="0" smtClean="0"/>
              <a:t> </a:t>
            </a:r>
            <a:r>
              <a:rPr lang="en-US" sz="2400" dirty="0" err="1" smtClean="0"/>
              <a:t>merupakan</a:t>
            </a:r>
            <a:r>
              <a:rPr lang="en-US" sz="2400" dirty="0" smtClean="0"/>
              <a:t> </a:t>
            </a:r>
            <a:r>
              <a:rPr lang="en-US" sz="2400" dirty="0" err="1" smtClean="0"/>
              <a:t>metode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mengadopsi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definisi</a:t>
            </a:r>
            <a:r>
              <a:rPr lang="en-US" sz="2400" dirty="0" smtClean="0"/>
              <a:t> </a:t>
            </a:r>
            <a:r>
              <a:rPr lang="en-US" sz="2400" dirty="0" err="1" smtClean="0"/>
              <a:t>differensial</a:t>
            </a:r>
            <a:r>
              <a:rPr lang="en-US" sz="2400" dirty="0" smtClean="0"/>
              <a:t> 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 err="1" smtClean="0"/>
              <a:t>Metode</a:t>
            </a:r>
            <a:r>
              <a:rPr lang="en-US" sz="2400" dirty="0" smtClean="0"/>
              <a:t> </a:t>
            </a:r>
            <a:r>
              <a:rPr lang="en-US" sz="2400" dirty="0" err="1" smtClean="0"/>
              <a:t>selisih</a:t>
            </a:r>
            <a:r>
              <a:rPr lang="en-US" sz="2400" dirty="0" smtClean="0"/>
              <a:t> </a:t>
            </a:r>
            <a:r>
              <a:rPr lang="en-US" sz="2400" dirty="0" err="1" smtClean="0"/>
              <a:t>maju</a:t>
            </a:r>
            <a:r>
              <a:rPr lang="en-US" sz="2400" dirty="0" smtClean="0"/>
              <a:t> 3 </a:t>
            </a:r>
            <a:r>
              <a:rPr lang="en-US" sz="2400" dirty="0" err="1" smtClean="0"/>
              <a:t>titik</a:t>
            </a: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sz="2400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2819400" y="2971800"/>
          <a:ext cx="2819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3" imgW="1524000" imgH="393700" progId="Equation.3">
                  <p:embed/>
                </p:oleObj>
              </mc:Choice>
              <mc:Fallback>
                <p:oleObj name="Equation" r:id="rId3" imgW="15240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971800"/>
                        <a:ext cx="28194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ar-SA" altLang="en-US" sz="1800"/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229350" y="2982913"/>
          <a:ext cx="18669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5" imgW="1040948" imgH="393529" progId="Equation.3">
                  <p:embed/>
                </p:oleObj>
              </mc:Choice>
              <mc:Fallback>
                <p:oleObj name="Equation" r:id="rId5" imgW="104094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2982913"/>
                        <a:ext cx="18669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2341563" y="4759325"/>
          <a:ext cx="5410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7" imgW="5410200" imgH="673100" progId="Equation.3">
                  <p:embed/>
                </p:oleObj>
              </mc:Choice>
              <mc:Fallback>
                <p:oleObj name="Equation" r:id="rId7" imgW="5410200" imgH="673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4759325"/>
                        <a:ext cx="5410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05000"/>
            <a:ext cx="7772400" cy="5715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1800" kern="0" dirty="0" err="1" smtClean="0">
                <a:latin typeface="Trebuchet MS" panose="020B0603020202020204" pitchFamily="34" charset="0"/>
              </a:rPr>
              <a:t>Tentukan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aproksimasi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derivatif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fungsi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f(x) = ln x di x</a:t>
            </a:r>
            <a:r>
              <a:rPr lang="en-US" altLang="en-US" sz="1800" kern="0" baseline="-25000" dirty="0" smtClean="0">
                <a:latin typeface="Trebuchet MS" panose="020B0603020202020204" pitchFamily="34" charset="0"/>
              </a:rPr>
              <a:t>0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=1.8.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Gunakan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formula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selisih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maju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dengan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h = 0.1, 0.01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0.001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berikan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analisis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kesalahannya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sz="1800" kern="0" dirty="0" smtClean="0">
                <a:latin typeface="Trebuchet MS" panose="020B0603020202020204" pitchFamily="34" charset="0"/>
              </a:rPr>
              <a:t>PENYELESAIAN : formula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selisih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maju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diberikan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oleh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kern="0" dirty="0" smtClean="0">
                <a:latin typeface="Trebuchet MS" panose="020B0603020202020204" pitchFamily="34" charset="0"/>
              </a:rPr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kern="0" dirty="0" smtClean="0">
                <a:latin typeface="Trebuchet MS" panose="020B0603020202020204" pitchFamily="34" charset="0"/>
              </a:rPr>
              <a:t>    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dengan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error	                                    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dimana</a:t>
            </a:r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sz="1800" kern="0" dirty="0" err="1" smtClean="0">
                <a:latin typeface="Trebuchet MS" panose="020B0603020202020204" pitchFamily="34" charset="0"/>
              </a:rPr>
              <a:t>Diperoleh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tabel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:</a:t>
            </a:r>
          </a:p>
          <a:p>
            <a:pPr eaLnBrk="1" hangingPunct="1"/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marL="0" indent="0" eaLnBrk="1" hangingPunct="1">
              <a:buNone/>
            </a:pPr>
            <a:endParaRPr lang="en-US" altLang="en-US" sz="1800" kern="0" dirty="0" smtClean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sz="1800" kern="0" dirty="0" err="1" smtClean="0">
                <a:latin typeface="Trebuchet MS" panose="020B0603020202020204" pitchFamily="34" charset="0"/>
              </a:rPr>
              <a:t>Bandingkan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dengan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error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sesungguhnya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dimana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derivatif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</a:t>
            </a:r>
            <a:r>
              <a:rPr lang="en-US" altLang="en-US" sz="1800" kern="0" dirty="0" err="1" smtClean="0">
                <a:latin typeface="Trebuchet MS" panose="020B0603020202020204" pitchFamily="34" charset="0"/>
              </a:rPr>
              <a:t>eksaknya</a:t>
            </a:r>
            <a:r>
              <a:rPr lang="en-US" altLang="en-US" sz="1800" kern="0" dirty="0" smtClean="0">
                <a:latin typeface="Trebuchet MS" panose="020B0603020202020204" pitchFamily="34" charset="0"/>
              </a:rPr>
              <a:t> f’(1.8) = 0.55555 . . .</a:t>
            </a:r>
            <a:endParaRPr lang="en-US" altLang="en-US" sz="1800" kern="0" dirty="0" smtClean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0"/>
            <a:ext cx="180975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3738563"/>
            <a:ext cx="25146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762375"/>
            <a:ext cx="1752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5791200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214313"/>
            <a:ext cx="7307262" cy="1462087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Contoh</a:t>
            </a:r>
            <a:r>
              <a:rPr lang="en-US" altLang="en-US" dirty="0" smtClean="0"/>
              <a:t> </a:t>
            </a:r>
            <a:r>
              <a:rPr lang="en-US" altLang="en-US" dirty="0" smtClean="0"/>
              <a:t>1: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36152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375</TotalTime>
  <Words>1052</Words>
  <Application>Microsoft Office PowerPoint</Application>
  <PresentationFormat>On-screen Show (4:3)</PresentationFormat>
  <Paragraphs>237</Paragraphs>
  <Slides>42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Tahoma</vt:lpstr>
      <vt:lpstr>Arial</vt:lpstr>
      <vt:lpstr>Wingdings</vt:lpstr>
      <vt:lpstr>Calibri</vt:lpstr>
      <vt:lpstr>Verdana</vt:lpstr>
      <vt:lpstr>Times New Roman</vt:lpstr>
      <vt:lpstr>Blends</vt:lpstr>
      <vt:lpstr>Microsoft Equation 3.0</vt:lpstr>
      <vt:lpstr>Bitmap Image</vt:lpstr>
      <vt:lpstr>MathType 7.0 Equation</vt:lpstr>
      <vt:lpstr>Equation</vt:lpstr>
      <vt:lpstr>Chart</vt:lpstr>
      <vt:lpstr>DIFFERENSIASI NUMERIK</vt:lpstr>
      <vt:lpstr>DIFFERENSIASI NUMERIK</vt:lpstr>
      <vt:lpstr>Mengapa perlu Metode Numerik ?</vt:lpstr>
      <vt:lpstr>DIFFERENSIASI NUMERIK</vt:lpstr>
      <vt:lpstr>Diferensiasi dg Metode Numerik</vt:lpstr>
      <vt:lpstr>Metode Selisih Maju </vt:lpstr>
      <vt:lpstr>PowerPoint Presentation</vt:lpstr>
      <vt:lpstr>Metode Selisih Maju </vt:lpstr>
      <vt:lpstr>Contoh 1:</vt:lpstr>
      <vt:lpstr>Contoh 2:</vt:lpstr>
      <vt:lpstr>Metode Selisih Tengahan </vt:lpstr>
      <vt:lpstr>Metode Selisih Tengahan </vt:lpstr>
      <vt:lpstr>Metode Selisih Tengahan</vt:lpstr>
      <vt:lpstr>Metode Selisih Mundur</vt:lpstr>
      <vt:lpstr>Metode Selisih Mundur</vt:lpstr>
      <vt:lpstr>Contoh</vt:lpstr>
      <vt:lpstr>Differensiasi tingkat tinggi</vt:lpstr>
      <vt:lpstr>Differensiasi tingkat tinggi</vt:lpstr>
      <vt:lpstr>Differensiasi tingkat tinggi</vt:lpstr>
      <vt:lpstr>Differensiasi tingkat tinggi</vt:lpstr>
      <vt:lpstr>Contoh :</vt:lpstr>
      <vt:lpstr>Pemakaian Differensiasi Untuk Menentukan Titik Puncak Kurva </vt:lpstr>
      <vt:lpstr>Pemakaian Differensiasi Untuk Menentukan Titik Puncak Kurva</vt:lpstr>
      <vt:lpstr>Contoh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Differensial Numerik pendekatan Beda Maju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Ekstrapolasi Richardson</vt:lpstr>
      <vt:lpstr>Ekstrapolasi Richardson</vt:lpstr>
      <vt:lpstr>Contoh</vt:lpstr>
      <vt:lpstr>Turunan dari Data dengan Jarak Tidak Sama</vt:lpstr>
      <vt:lpstr>Perkiraan Turunan dan Integral untuk Data dengan Kesalahan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priyoss</cp:lastModifiedBy>
  <cp:revision>67</cp:revision>
  <dcterms:created xsi:type="dcterms:W3CDTF">1601-01-01T00:00:00Z</dcterms:created>
  <dcterms:modified xsi:type="dcterms:W3CDTF">2025-03-18T04:49:25Z</dcterms:modified>
</cp:coreProperties>
</file>