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2" r:id="rId3"/>
    <p:sldId id="293" r:id="rId4"/>
    <p:sldId id="257" r:id="rId5"/>
    <p:sldId id="303" r:id="rId6"/>
    <p:sldId id="304" r:id="rId7"/>
    <p:sldId id="305" r:id="rId8"/>
    <p:sldId id="306" r:id="rId9"/>
    <p:sldId id="307" r:id="rId10"/>
    <p:sldId id="308" r:id="rId11"/>
    <p:sldId id="258" r:id="rId12"/>
    <p:sldId id="259" r:id="rId13"/>
    <p:sldId id="260" r:id="rId14"/>
    <p:sldId id="261" r:id="rId15"/>
    <p:sldId id="264" r:id="rId16"/>
    <p:sldId id="263" r:id="rId17"/>
    <p:sldId id="265" r:id="rId18"/>
    <p:sldId id="331" r:id="rId19"/>
    <p:sldId id="332" r:id="rId20"/>
    <p:sldId id="309" r:id="rId21"/>
    <p:sldId id="316" r:id="rId22"/>
    <p:sldId id="312" r:id="rId23"/>
    <p:sldId id="314" r:id="rId24"/>
    <p:sldId id="333" r:id="rId25"/>
    <p:sldId id="339" r:id="rId26"/>
    <p:sldId id="294" r:id="rId27"/>
    <p:sldId id="334" r:id="rId28"/>
    <p:sldId id="335" r:id="rId29"/>
    <p:sldId id="295" r:id="rId30"/>
    <p:sldId id="296" r:id="rId31"/>
    <p:sldId id="297" r:id="rId32"/>
    <p:sldId id="302" r:id="rId33"/>
    <p:sldId id="337" r:id="rId34"/>
    <p:sldId id="317" r:id="rId35"/>
    <p:sldId id="318" r:id="rId36"/>
    <p:sldId id="319" r:id="rId37"/>
    <p:sldId id="340" r:id="rId38"/>
    <p:sldId id="299" r:id="rId39"/>
    <p:sldId id="338" r:id="rId40"/>
    <p:sldId id="300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342" r:id="rId49"/>
    <p:sldId id="343" r:id="rId50"/>
    <p:sldId id="344" r:id="rId51"/>
    <p:sldId id="341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21" r:id="rId76"/>
    <p:sldId id="322" r:id="rId77"/>
    <p:sldId id="323" r:id="rId78"/>
    <p:sldId id="324" r:id="rId79"/>
    <p:sldId id="274" r:id="rId80"/>
    <p:sldId id="320" r:id="rId81"/>
    <p:sldId id="276" r:id="rId82"/>
    <p:sldId id="325" r:id="rId83"/>
    <p:sldId id="328" r:id="rId84"/>
    <p:sldId id="329" r:id="rId85"/>
    <p:sldId id="326" r:id="rId86"/>
    <p:sldId id="327" r:id="rId87"/>
    <p:sldId id="284" r:id="rId88"/>
    <p:sldId id="330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>
      <p:cViewPr varScale="1">
        <p:scale>
          <a:sx n="62" d="100"/>
          <a:sy n="62" d="100"/>
        </p:scale>
        <p:origin x="13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png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png"/><Relationship Id="rId4" Type="http://schemas.openxmlformats.org/officeDocument/2006/relationships/image" Target="../media/image8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4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12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19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png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png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ar-SA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ar-SA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ar-SA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ar-SA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ar-SA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BA4D12-061D-4770-8C4E-26698D942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EC3B-8A2D-4478-A78C-AC6FDAC0D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2AA2-4C49-4082-9589-94B3D983B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85E8-B211-453C-9870-62ACDB077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3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DF65-64A7-4A71-8902-0DAD776F7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C77A-C402-476F-B442-ECECB92E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E8021-76F5-431E-AD80-50D753D27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95AF-84F8-4ED9-A949-E16028EC4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4D30-45D4-47C5-91FA-1D46A17F6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239E-1010-41D7-836E-13472A3AD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F06AF-83E5-409E-AD8C-B516E1A08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7A077-D948-4B52-BDD6-7240B01FA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21D04-837C-4EF6-B2C1-05AA0BCFF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F3336E6-7457-4B38-88D4-1A14EF351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11" Type="http://schemas.openxmlformats.org/officeDocument/2006/relationships/image" Target="../media/image34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9.emf"/><Relationship Id="rId3" Type="http://schemas.openxmlformats.org/officeDocument/2006/relationships/slide" Target="slide86.xml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8.emf"/><Relationship Id="rId5" Type="http://schemas.openxmlformats.org/officeDocument/2006/relationships/slide" Target="slide85.xml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41.jpeg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7.wmf"/><Relationship Id="rId9" Type="http://schemas.openxmlformats.org/officeDocument/2006/relationships/image" Target="../media/image5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2.emf"/><Relationship Id="rId18" Type="http://schemas.openxmlformats.org/officeDocument/2006/relationships/oleObject" Target="../embeddings/oleObject53.bin"/><Relationship Id="rId3" Type="http://schemas.openxmlformats.org/officeDocument/2006/relationships/slide" Target="slide86.xml"/><Relationship Id="rId21" Type="http://schemas.openxmlformats.org/officeDocument/2006/relationships/image" Target="../media/image66.e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emf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56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65.emf"/><Relationship Id="rId4" Type="http://schemas.openxmlformats.org/officeDocument/2006/relationships/image" Target="../media/image41.jpeg"/><Relationship Id="rId9" Type="http://schemas.openxmlformats.org/officeDocument/2006/relationships/slide" Target="slide85.xml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84.jpeg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slide" Target="slide86.xml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4.emf"/><Relationship Id="rId5" Type="http://schemas.openxmlformats.org/officeDocument/2006/relationships/slide" Target="slide85.xml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41.jpeg"/><Relationship Id="rId9" Type="http://schemas.openxmlformats.org/officeDocument/2006/relationships/image" Target="../media/image9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99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103.emf"/><Relationship Id="rId3" Type="http://schemas.openxmlformats.org/officeDocument/2006/relationships/slide" Target="slide86.xml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2.emf"/><Relationship Id="rId5" Type="http://schemas.openxmlformats.org/officeDocument/2006/relationships/slide" Target="slide85.xml"/><Relationship Id="rId15" Type="http://schemas.openxmlformats.org/officeDocument/2006/relationships/image" Target="../media/image104.emf"/><Relationship Id="rId10" Type="http://schemas.openxmlformats.org/officeDocument/2006/relationships/oleObject" Target="../embeddings/oleObject89.bin"/><Relationship Id="rId4" Type="http://schemas.openxmlformats.org/officeDocument/2006/relationships/image" Target="../media/image41.jpeg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9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0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2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1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1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18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27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29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1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3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34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7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8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4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4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44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148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9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5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3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15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5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1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INTEGRASI NUMERIK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3962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MIK1624205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2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" b="3429"/>
          <a:stretch>
            <a:fillRect/>
          </a:stretch>
        </p:blipFill>
        <p:spPr bwMode="auto">
          <a:xfrm>
            <a:off x="1581150" y="944563"/>
            <a:ext cx="6273800" cy="568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76288" y="20161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/>
              <a:t>Polinomial dapat didasarkan pada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INTEGRASI NUMERIK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Luas daerah yang diarsir L dapat dihitung dengan :</a:t>
            </a:r>
          </a:p>
          <a:p>
            <a:pPr eaLnBrk="1" hangingPunct="1"/>
            <a:r>
              <a:rPr lang="en-US" altLang="en-US" sz="2800" smtClean="0"/>
              <a:t>L = 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2362200" y="3581400"/>
          <a:ext cx="1143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558558" imgH="482391" progId="Equation.3">
                  <p:embed/>
                </p:oleObj>
              </mc:Choice>
              <mc:Fallback>
                <p:oleObj name="Equation" r:id="rId3" imgW="558558" imgH="4823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1143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3962400"/>
            <a:ext cx="4495800" cy="21605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Integral Reimann</a:t>
            </a:r>
            <a:r>
              <a:rPr lang="en-US" altLang="en-US" smtClean="0"/>
              <a:t> 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5538" y="2063750"/>
            <a:ext cx="7391400" cy="4794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Integral Reimann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Luasan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dibatasi</a:t>
            </a:r>
            <a:r>
              <a:rPr lang="en-US" altLang="en-US" dirty="0" smtClean="0"/>
              <a:t> y = f(x)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sumbu</a:t>
            </a:r>
            <a:r>
              <a:rPr lang="en-US" altLang="en-US" dirty="0" smtClean="0"/>
              <a:t> x </a:t>
            </a:r>
          </a:p>
          <a:p>
            <a:pPr eaLnBrk="1" hangingPunct="1"/>
            <a:r>
              <a:rPr lang="en-US" altLang="en-US" dirty="0" err="1" smtClean="0"/>
              <a:t>Luasan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dibagi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menjadi</a:t>
            </a:r>
            <a:r>
              <a:rPr lang="en-US" altLang="en-US" dirty="0" smtClean="0"/>
              <a:t> N </a:t>
            </a:r>
            <a:r>
              <a:rPr lang="en-US" altLang="en-US" dirty="0" err="1" smtClean="0"/>
              <a:t>bagian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range x = [</a:t>
            </a:r>
            <a:r>
              <a:rPr lang="en-US" altLang="en-US" dirty="0" err="1" smtClean="0"/>
              <a:t>a,b</a:t>
            </a:r>
            <a:r>
              <a:rPr lang="en-US" altLang="en-US" dirty="0" smtClean="0"/>
              <a:t>]</a:t>
            </a:r>
          </a:p>
          <a:p>
            <a:pPr eaLnBrk="1" hangingPunct="1"/>
            <a:r>
              <a:rPr lang="en-US" altLang="en-US" dirty="0" err="1" smtClean="0"/>
              <a:t>Kemudian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dihitung</a:t>
            </a:r>
            <a:r>
              <a:rPr lang="en-US" altLang="en-US" dirty="0" smtClean="0"/>
              <a:t> L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: </a:t>
            </a:r>
            <a:r>
              <a:rPr lang="en-US" altLang="en-US" dirty="0" err="1" smtClean="0"/>
              <a:t>luas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persegi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panjang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dimana</a:t>
            </a:r>
            <a:r>
              <a:rPr lang="en-US" altLang="en-US" dirty="0" smtClean="0"/>
              <a:t> L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=f(x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).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7620000" y="4724400"/>
          <a:ext cx="533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241300" imgH="228600" progId="Equation.3">
                  <p:embed/>
                </p:oleObj>
              </mc:Choice>
              <mc:Fallback>
                <p:oleObj name="Equation" r:id="rId3" imgW="241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724400"/>
                        <a:ext cx="533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Integral Reimann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Luas keseluruhan adalah jumlah Li dan dituliskan 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Dimana </a:t>
            </a:r>
          </a:p>
          <a:p>
            <a:pPr eaLnBrk="1" hangingPunct="1"/>
            <a:r>
              <a:rPr lang="en-US" altLang="en-US" sz="2800" smtClean="0"/>
              <a:t>Didapat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1676400" y="2971800"/>
          <a:ext cx="68580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3175000" imgH="901700" progId="Equation.3">
                  <p:embed/>
                </p:oleObj>
              </mc:Choice>
              <mc:Fallback>
                <p:oleObj name="Equation" r:id="rId3" imgW="31750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6858000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276600" y="5562600"/>
          <a:ext cx="3124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5" imgW="1282700" imgH="482600" progId="Equation.3">
                  <p:embed/>
                </p:oleObj>
              </mc:Choice>
              <mc:Fallback>
                <p:oleObj name="Equation" r:id="rId5" imgW="12827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3124200" cy="1190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3048000" y="5029200"/>
          <a:ext cx="4572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7" imgW="1943100" imgH="228600" progId="Equation.3">
                  <p:embed/>
                </p:oleObj>
              </mc:Choice>
              <mc:Fallback>
                <p:oleObj name="Equation" r:id="rId7" imgW="1943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4572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pPr eaLnBrk="1" hangingPunct="1"/>
            <a:r>
              <a:rPr lang="es-ES" altLang="en-US" sz="2800" smtClean="0"/>
              <a:t>Hitung luas yang dibatasi y = x</a:t>
            </a:r>
            <a:r>
              <a:rPr lang="es-ES" altLang="en-US" sz="2800" baseline="30000" smtClean="0"/>
              <a:t>2</a:t>
            </a:r>
            <a:r>
              <a:rPr lang="es-ES" altLang="en-US" sz="2800" smtClean="0"/>
              <a:t> dan sumbu x untuk range x = [0,1]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971800"/>
            <a:ext cx="6858000" cy="3690938"/>
          </a:xfrm>
          <a:noFill/>
        </p:spPr>
      </p:pic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7620000" y="685800"/>
          <a:ext cx="1109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418918" imgH="482391" progId="Equation.3">
                  <p:embed/>
                </p:oleObj>
              </mc:Choice>
              <mc:Fallback>
                <p:oleObj name="Equation" r:id="rId4" imgW="418918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85800"/>
                        <a:ext cx="1109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781800" y="7620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L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Dengan mengambil h=0.1 maka diperoleh tabel : 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Secara  kalkulus :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Terdapat kesalahan e = 0,385-0,333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                                   = 0,052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33400" y="3200400"/>
          <a:ext cx="86106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3" imgW="4559300" imgH="889000" progId="Equation.3">
                  <p:embed/>
                </p:oleObj>
              </mc:Choice>
              <mc:Fallback>
                <p:oleObj name="Equation" r:id="rId3" imgW="45593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8610600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886200" y="4648200"/>
          <a:ext cx="3581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5" imgW="1943100" imgH="482600" progId="Equation.3">
                  <p:embed/>
                </p:oleObj>
              </mc:Choice>
              <mc:Fallback>
                <p:oleObj name="Equation" r:id="rId5" imgW="19431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35814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2667000"/>
          <a:ext cx="914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Bitmap Image" r:id="rId7" imgW="5601482" imgH="314286" progId="Paint.Picture">
                  <p:embed/>
                </p:oleObj>
              </mc:Choice>
              <mc:Fallback>
                <p:oleObj name="Bitmap Image" r:id="rId7" imgW="5601482" imgH="314286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914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Algoritma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Metode</a:t>
            </a:r>
            <a:r>
              <a:rPr lang="en-US" altLang="en-US" b="1" dirty="0" smtClean="0"/>
              <a:t> Integral </a:t>
            </a:r>
            <a:r>
              <a:rPr lang="en-US" altLang="en-US" b="1" dirty="0" err="1" smtClean="0"/>
              <a:t>Reimann</a:t>
            </a:r>
            <a:r>
              <a:rPr lang="en-US" altLang="en-US" b="1" dirty="0" smtClean="0"/>
              <a:t>: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Definisikan fungsi f(x)</a:t>
            </a:r>
            <a:endParaRPr lang="es-ES" altLang="en-US" smtClean="0"/>
          </a:p>
          <a:p>
            <a:pPr eaLnBrk="1" hangingPunct="1"/>
            <a:r>
              <a:rPr lang="es-ES" altLang="en-US" smtClean="0"/>
              <a:t>Tentukan batas bawah dan batas ata integrasi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Tentukan jumlah pembagi area N</a:t>
            </a:r>
          </a:p>
          <a:p>
            <a:pPr eaLnBrk="1" hangingPunct="1"/>
            <a:r>
              <a:rPr lang="en-US" altLang="en-US" smtClean="0"/>
              <a:t>Hitung h=(b-a)/N</a:t>
            </a:r>
          </a:p>
          <a:p>
            <a:pPr eaLnBrk="1" hangingPunct="1"/>
            <a:r>
              <a:rPr lang="en-US" altLang="en-US" smtClean="0"/>
              <a:t>Hitung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3048000" y="4953000"/>
          <a:ext cx="28194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914400" imgH="431800" progId="Equation.3">
                  <p:embed/>
                </p:oleObj>
              </mc:Choice>
              <mc:Fallback>
                <p:oleObj name="Equation" r:id="rId3" imgW="914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28194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r>
              <a:rPr lang="en-US" altLang="en-US" sz="4000" b="1" dirty="0" err="1">
                <a:solidFill>
                  <a:schemeClr val="hlink"/>
                </a:solidFill>
              </a:rPr>
              <a:t>Integrasi</a:t>
            </a:r>
            <a:r>
              <a:rPr lang="en-US" altLang="en-US" sz="4000" b="1" dirty="0">
                <a:solidFill>
                  <a:schemeClr val="hlink"/>
                </a:solidFill>
              </a:rPr>
              <a:t> </a:t>
            </a:r>
            <a:r>
              <a:rPr lang="en-US" altLang="en-US" sz="4000" b="1" dirty="0" err="1" smtClean="0">
                <a:solidFill>
                  <a:schemeClr val="hlink"/>
                </a:solidFill>
              </a:rPr>
              <a:t>Metode</a:t>
            </a:r>
            <a:r>
              <a:rPr lang="en-US" altLang="en-US" sz="40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4000" b="1" dirty="0" err="1" smtClean="0">
                <a:solidFill>
                  <a:schemeClr val="hlink"/>
                </a:solidFill>
              </a:rPr>
              <a:t>Trapesium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Pertama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err="1"/>
              <a:t>rumus</a:t>
            </a:r>
            <a:r>
              <a:rPr lang="en-US" altLang="id-ID" dirty="0"/>
              <a:t> </a:t>
            </a:r>
            <a:r>
              <a:rPr lang="en-US" altLang="id-ID" dirty="0" err="1"/>
              <a:t>integrasi</a:t>
            </a:r>
            <a:r>
              <a:rPr lang="en-US" altLang="id-ID" dirty="0"/>
              <a:t> </a:t>
            </a:r>
            <a:r>
              <a:rPr lang="en-US" altLang="id-ID" dirty="0" err="1"/>
              <a:t>tertutup</a:t>
            </a:r>
            <a:r>
              <a:rPr lang="en-US" altLang="id-ID" dirty="0"/>
              <a:t> Newton-Cotes</a:t>
            </a:r>
          </a:p>
          <a:p>
            <a:r>
              <a:rPr lang="en-US" altLang="id-ID" dirty="0" err="1"/>
              <a:t>Sesuai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kasus</a:t>
            </a:r>
            <a:r>
              <a:rPr lang="en-US" altLang="id-ID" dirty="0"/>
              <a:t> di mana </a:t>
            </a:r>
            <a:r>
              <a:rPr lang="en-US" altLang="id-ID" dirty="0" err="1"/>
              <a:t>polinomial</a:t>
            </a:r>
            <a:r>
              <a:rPr lang="en-US" altLang="id-ID" dirty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orde</a:t>
            </a:r>
            <a:r>
              <a:rPr lang="en-US" altLang="id-ID" dirty="0"/>
              <a:t> </a:t>
            </a:r>
            <a:r>
              <a:rPr lang="en-US" altLang="id-ID" dirty="0" err="1"/>
              <a:t>pertama</a:t>
            </a:r>
            <a:endParaRPr lang="en-US" altLang="id-ID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1897"/>
              </p:ext>
            </p:extLst>
          </p:nvPr>
        </p:nvGraphicFramePr>
        <p:xfrm>
          <a:off x="1905000" y="4343400"/>
          <a:ext cx="5105400" cy="245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3" imgW="4064677" imgH="1956882" progId="Equation.DSMT4">
                  <p:embed/>
                </p:oleObj>
              </mc:Choice>
              <mc:Fallback>
                <p:oleObj name="Equation" r:id="rId3" imgW="4064677" imgH="19568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4343400"/>
                        <a:ext cx="5105400" cy="2458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1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>
                <a:solidFill>
                  <a:schemeClr val="hlink"/>
                </a:solidFill>
              </a:rPr>
              <a:t>Integrasi</a:t>
            </a:r>
            <a:r>
              <a:rPr lang="en-US" altLang="en-US" sz="3600" b="1" dirty="0">
                <a:solidFill>
                  <a:schemeClr val="hlink"/>
                </a:solidFill>
              </a:rPr>
              <a:t> </a:t>
            </a:r>
            <a:r>
              <a:rPr lang="en-US" altLang="en-US" sz="3600" b="1" dirty="0" err="1">
                <a:solidFill>
                  <a:schemeClr val="hlink"/>
                </a:solidFill>
              </a:rPr>
              <a:t>Metode</a:t>
            </a:r>
            <a:r>
              <a:rPr lang="en-US" altLang="en-US" sz="3600" b="1" dirty="0">
                <a:solidFill>
                  <a:schemeClr val="hlink"/>
                </a:solidFill>
              </a:rPr>
              <a:t> </a:t>
            </a:r>
            <a:r>
              <a:rPr lang="en-US" altLang="en-US" sz="3600" b="1" dirty="0" err="1" smtClean="0">
                <a:solidFill>
                  <a:schemeClr val="hlink"/>
                </a:solidFill>
              </a:rPr>
              <a:t>Trapesium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38600"/>
            <a:ext cx="7772400" cy="93807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Integrasikan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trapesium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146713"/>
              </p:ext>
            </p:extLst>
          </p:nvPr>
        </p:nvGraphicFramePr>
        <p:xfrm>
          <a:off x="1150939" y="2001838"/>
          <a:ext cx="58420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3" imgW="4841917" imgH="2852764" progId="Equation.DSMT4">
                  <p:embed/>
                </p:oleObj>
              </mc:Choice>
              <mc:Fallback>
                <p:oleObj name="Equation" r:id="rId3" imgW="4841917" imgH="28527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0939" y="2001838"/>
                        <a:ext cx="5842000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519" y="5334000"/>
            <a:ext cx="6437281" cy="1164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319" y="5334000"/>
            <a:ext cx="6168961" cy="14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4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INTEGRASI NUMERIK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Di dalam kalkulus, terdapat dua hal penting yaitu integral dan turunan(derivative)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Pengintegralan numerik merupakan alat atau cara yang digunakan oleh ilmuwan untuk memperoleh jawaban hampiran (aproksimasi) dari pengintegralan yang tidak dapat diselesaikan secara analitik.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reeform 2" descr="Dark upward diagonal"/>
          <p:cNvSpPr>
            <a:spLocks/>
          </p:cNvSpPr>
          <p:nvPr/>
        </p:nvSpPr>
        <p:spPr bwMode="auto">
          <a:xfrm>
            <a:off x="2286000" y="3429000"/>
            <a:ext cx="5943600" cy="2743200"/>
          </a:xfrm>
          <a:custGeom>
            <a:avLst/>
            <a:gdLst>
              <a:gd name="T0" fmla="*/ 0 w 3696"/>
              <a:gd name="T1" fmla="*/ 2743200 h 1728"/>
              <a:gd name="T2" fmla="*/ 0 w 3696"/>
              <a:gd name="T3" fmla="*/ 1905000 h 1728"/>
              <a:gd name="T4" fmla="*/ 5943600 w 3696"/>
              <a:gd name="T5" fmla="*/ 0 h 1728"/>
              <a:gd name="T6" fmla="*/ 5943600 w 3696"/>
              <a:gd name="T7" fmla="*/ 2743200 h 1728"/>
              <a:gd name="T8" fmla="*/ 0 w 3696"/>
              <a:gd name="T9" fmla="*/ 27432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1728"/>
              <a:gd name="T17" fmla="*/ 3696 w 3696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1728">
                <a:moveTo>
                  <a:pt x="0" y="1728"/>
                </a:moveTo>
                <a:lnTo>
                  <a:pt x="0" y="1200"/>
                </a:lnTo>
                <a:lnTo>
                  <a:pt x="3696" y="0"/>
                </a:lnTo>
                <a:lnTo>
                  <a:pt x="3696" y="1728"/>
                </a:lnTo>
                <a:lnTo>
                  <a:pt x="0" y="1728"/>
                </a:lnTo>
                <a:close/>
              </a:path>
            </a:pathLst>
          </a:custGeom>
          <a:pattFill prst="dkUpDiag">
            <a:fgClr>
              <a:srgbClr val="3366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79438" y="306388"/>
            <a:ext cx="7764462" cy="769937"/>
          </a:xfrm>
        </p:spPr>
        <p:txBody>
          <a:bodyPr/>
          <a:lstStyle/>
          <a:p>
            <a:pPr eaLnBrk="1" hangingPunct="1"/>
            <a:r>
              <a:rPr lang="en-US" altLang="en-US" sz="3600" b="1" dirty="0" err="1" smtClean="0">
                <a:solidFill>
                  <a:schemeClr val="hlink"/>
                </a:solidFill>
              </a:rPr>
              <a:t>Metode</a:t>
            </a:r>
            <a:r>
              <a:rPr lang="en-US" altLang="en-US" sz="36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3600" b="1" dirty="0" err="1" smtClean="0">
                <a:solidFill>
                  <a:schemeClr val="hlink"/>
                </a:solidFill>
              </a:rPr>
              <a:t>Integrasi</a:t>
            </a:r>
            <a:r>
              <a:rPr lang="en-US" altLang="en-US" sz="36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3600" b="1" dirty="0" err="1" smtClean="0">
                <a:solidFill>
                  <a:schemeClr val="hlink"/>
                </a:solidFill>
              </a:rPr>
              <a:t>Trapezoida</a:t>
            </a:r>
            <a:endParaRPr lang="en-US" altLang="en-US" sz="3600" b="1" dirty="0" smtClean="0">
              <a:solidFill>
                <a:schemeClr val="hlink"/>
              </a:solidFill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7288" y="1084263"/>
            <a:ext cx="7758112" cy="61595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99"/>
                </a:solidFill>
              </a:rPr>
              <a:t>Aproksimasi garis lurus (linier)</a:t>
            </a:r>
            <a:endParaRPr lang="en-US" altLang="en-US" smtClean="0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885950" y="1706563"/>
          <a:ext cx="61277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3" imgW="2819400" imgH="838200" progId="Equation.3">
                  <p:embed/>
                </p:oleObj>
              </mc:Choice>
              <mc:Fallback>
                <p:oleObj name="Equation" r:id="rId3" imgW="28194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706563"/>
                        <a:ext cx="61277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1600200" y="3190875"/>
            <a:ext cx="0" cy="2981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905000 h 1104"/>
              <a:gd name="T2" fmla="*/ 547437 w 3648"/>
              <a:gd name="T3" fmla="*/ 993913 h 1104"/>
              <a:gd name="T4" fmla="*/ 1251284 w 3648"/>
              <a:gd name="T5" fmla="*/ 496957 h 1104"/>
              <a:gd name="T6" fmla="*/ 1955132 w 3648"/>
              <a:gd name="T7" fmla="*/ 248478 h 1104"/>
              <a:gd name="T8" fmla="*/ 2580774 w 3648"/>
              <a:gd name="T9" fmla="*/ 248478 h 1104"/>
              <a:gd name="T10" fmla="*/ 3284621 w 3648"/>
              <a:gd name="T11" fmla="*/ 496957 h 1104"/>
              <a:gd name="T12" fmla="*/ 4144879 w 3648"/>
              <a:gd name="T13" fmla="*/ 828261 h 1104"/>
              <a:gd name="T14" fmla="*/ 5083342 w 3648"/>
              <a:gd name="T15" fmla="*/ 662609 h 1104"/>
              <a:gd name="T16" fmla="*/ 5630779 w 3648"/>
              <a:gd name="T17" fmla="*/ 331304 h 1104"/>
              <a:gd name="T18" fmla="*/ 5943600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0010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122738" y="36274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V="1">
            <a:off x="2362200" y="3429000"/>
            <a:ext cx="5867400" cy="19050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3276600" y="4267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3366FF"/>
                </a:solidFill>
                <a:latin typeface="Times New Roman" panose="02020603050405020304" pitchFamily="18" charset="0"/>
              </a:rPr>
              <a:t>L(x)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75792" grpId="0" animBg="1"/>
      <p:bldP spid="7579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reeform 2" descr="Dark downward diagonal"/>
          <p:cNvSpPr>
            <a:spLocks/>
          </p:cNvSpPr>
          <p:nvPr/>
        </p:nvSpPr>
        <p:spPr bwMode="auto">
          <a:xfrm>
            <a:off x="2286000" y="3810000"/>
            <a:ext cx="1524000" cy="2362200"/>
          </a:xfrm>
          <a:custGeom>
            <a:avLst/>
            <a:gdLst>
              <a:gd name="T0" fmla="*/ 0 w 960"/>
              <a:gd name="T1" fmla="*/ 2362200 h 1488"/>
              <a:gd name="T2" fmla="*/ 0 w 960"/>
              <a:gd name="T3" fmla="*/ 1524000 h 1488"/>
              <a:gd name="T4" fmla="*/ 1524000 w 960"/>
              <a:gd name="T5" fmla="*/ 0 h 1488"/>
              <a:gd name="T6" fmla="*/ 1524000 w 960"/>
              <a:gd name="T7" fmla="*/ 2362200 h 1488"/>
              <a:gd name="T8" fmla="*/ 0 w 960"/>
              <a:gd name="T9" fmla="*/ 2362200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488"/>
              <a:gd name="T17" fmla="*/ 960 w 960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488">
                <a:moveTo>
                  <a:pt x="0" y="1488"/>
                </a:moveTo>
                <a:lnTo>
                  <a:pt x="0" y="960"/>
                </a:lnTo>
                <a:lnTo>
                  <a:pt x="960" y="0"/>
                </a:lnTo>
                <a:lnTo>
                  <a:pt x="960" y="1488"/>
                </a:lnTo>
                <a:lnTo>
                  <a:pt x="0" y="1488"/>
                </a:lnTo>
                <a:close/>
              </a:path>
            </a:pathLst>
          </a:custGeom>
          <a:pattFill prst="dkDn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Freeform 3" descr="Dark upward diagonal"/>
          <p:cNvSpPr>
            <a:spLocks/>
          </p:cNvSpPr>
          <p:nvPr/>
        </p:nvSpPr>
        <p:spPr bwMode="auto">
          <a:xfrm>
            <a:off x="3810000" y="3810000"/>
            <a:ext cx="1600200" cy="2362200"/>
          </a:xfrm>
          <a:custGeom>
            <a:avLst/>
            <a:gdLst>
              <a:gd name="T0" fmla="*/ 0 w 1008"/>
              <a:gd name="T1" fmla="*/ 2362200 h 1488"/>
              <a:gd name="T2" fmla="*/ 0 w 1008"/>
              <a:gd name="T3" fmla="*/ 0 h 1488"/>
              <a:gd name="T4" fmla="*/ 1600200 w 1008"/>
              <a:gd name="T5" fmla="*/ 76200 h 1488"/>
              <a:gd name="T6" fmla="*/ 1600200 w 1008"/>
              <a:gd name="T7" fmla="*/ 2362200 h 1488"/>
              <a:gd name="T8" fmla="*/ 0 w 1008"/>
              <a:gd name="T9" fmla="*/ 2362200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488"/>
              <a:gd name="T17" fmla="*/ 1008 w 1008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488">
                <a:moveTo>
                  <a:pt x="0" y="1488"/>
                </a:moveTo>
                <a:lnTo>
                  <a:pt x="0" y="0"/>
                </a:lnTo>
                <a:lnTo>
                  <a:pt x="1008" y="48"/>
                </a:lnTo>
                <a:lnTo>
                  <a:pt x="1008" y="1488"/>
                </a:lnTo>
                <a:lnTo>
                  <a:pt x="0" y="1488"/>
                </a:lnTo>
                <a:close/>
              </a:path>
            </a:pathLst>
          </a:custGeom>
          <a:pattFill prst="dkUp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Freeform 4" descr="Dark downward diagonal"/>
          <p:cNvSpPr>
            <a:spLocks/>
          </p:cNvSpPr>
          <p:nvPr/>
        </p:nvSpPr>
        <p:spPr bwMode="auto">
          <a:xfrm>
            <a:off x="5410200" y="3886200"/>
            <a:ext cx="1447800" cy="2286000"/>
          </a:xfrm>
          <a:custGeom>
            <a:avLst/>
            <a:gdLst>
              <a:gd name="T0" fmla="*/ 0 w 912"/>
              <a:gd name="T1" fmla="*/ 2286000 h 1440"/>
              <a:gd name="T2" fmla="*/ 0 w 912"/>
              <a:gd name="T3" fmla="*/ 0 h 1440"/>
              <a:gd name="T4" fmla="*/ 1447800 w 912"/>
              <a:gd name="T5" fmla="*/ 304800 h 1440"/>
              <a:gd name="T6" fmla="*/ 1447800 w 912"/>
              <a:gd name="T7" fmla="*/ 2286000 h 1440"/>
              <a:gd name="T8" fmla="*/ 0 w 912"/>
              <a:gd name="T9" fmla="*/ 228600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1440"/>
              <a:gd name="T17" fmla="*/ 912 w 91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1440">
                <a:moveTo>
                  <a:pt x="0" y="1440"/>
                </a:moveTo>
                <a:lnTo>
                  <a:pt x="0" y="0"/>
                </a:lnTo>
                <a:lnTo>
                  <a:pt x="912" y="192"/>
                </a:lnTo>
                <a:lnTo>
                  <a:pt x="912" y="1440"/>
                </a:lnTo>
                <a:lnTo>
                  <a:pt x="0" y="1440"/>
                </a:lnTo>
                <a:close/>
              </a:path>
            </a:pathLst>
          </a:custGeom>
          <a:pattFill prst="dkDn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Freeform 5" descr="Dark upward diagonal"/>
          <p:cNvSpPr>
            <a:spLocks/>
          </p:cNvSpPr>
          <p:nvPr/>
        </p:nvSpPr>
        <p:spPr bwMode="auto">
          <a:xfrm>
            <a:off x="6858000" y="3429000"/>
            <a:ext cx="1371600" cy="2743200"/>
          </a:xfrm>
          <a:custGeom>
            <a:avLst/>
            <a:gdLst>
              <a:gd name="T0" fmla="*/ 0 w 864"/>
              <a:gd name="T1" fmla="*/ 2743200 h 1728"/>
              <a:gd name="T2" fmla="*/ 0 w 864"/>
              <a:gd name="T3" fmla="*/ 762000 h 1728"/>
              <a:gd name="T4" fmla="*/ 1371600 w 864"/>
              <a:gd name="T5" fmla="*/ 0 h 1728"/>
              <a:gd name="T6" fmla="*/ 1371600 w 864"/>
              <a:gd name="T7" fmla="*/ 2743200 h 1728"/>
              <a:gd name="T8" fmla="*/ 0 w 864"/>
              <a:gd name="T9" fmla="*/ 27432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728"/>
              <a:gd name="T17" fmla="*/ 864 w 864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728">
                <a:moveTo>
                  <a:pt x="0" y="1728"/>
                </a:moveTo>
                <a:lnTo>
                  <a:pt x="0" y="480"/>
                </a:lnTo>
                <a:lnTo>
                  <a:pt x="864" y="0"/>
                </a:lnTo>
                <a:lnTo>
                  <a:pt x="864" y="1728"/>
                </a:lnTo>
                <a:lnTo>
                  <a:pt x="0" y="1728"/>
                </a:lnTo>
                <a:close/>
              </a:path>
            </a:pathLst>
          </a:custGeom>
          <a:pattFill prst="dkUp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46323" y="477837"/>
            <a:ext cx="8097677" cy="5683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</a:t>
            </a:r>
            <a:r>
              <a:rPr lang="en-U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Komposisi</a:t>
            </a:r>
            <a:r>
              <a:rPr lang="en-U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Trapesium</a:t>
            </a:r>
            <a:endParaRPr lang="en-US" sz="40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581150" y="1222375"/>
          <a:ext cx="7173913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3" imgW="4216400" imgH="1181100" progId="Equation.3">
                  <p:embed/>
                </p:oleObj>
              </mc:Choice>
              <mc:Fallback>
                <p:oleObj name="Equation" r:id="rId3" imgW="4216400" imgH="1181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222375"/>
                        <a:ext cx="7173913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600200" y="37338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905000 h 1104"/>
              <a:gd name="T2" fmla="*/ 547437 w 3648"/>
              <a:gd name="T3" fmla="*/ 993913 h 1104"/>
              <a:gd name="T4" fmla="*/ 1251284 w 3648"/>
              <a:gd name="T5" fmla="*/ 496957 h 1104"/>
              <a:gd name="T6" fmla="*/ 1955132 w 3648"/>
              <a:gd name="T7" fmla="*/ 248478 h 1104"/>
              <a:gd name="T8" fmla="*/ 2580774 w 3648"/>
              <a:gd name="T9" fmla="*/ 248478 h 1104"/>
              <a:gd name="T10" fmla="*/ 3284621 w 3648"/>
              <a:gd name="T11" fmla="*/ 496957 h 1104"/>
              <a:gd name="T12" fmla="*/ 4144879 w 3648"/>
              <a:gd name="T13" fmla="*/ 828261 h 1104"/>
              <a:gd name="T14" fmla="*/ 5083342 w 3648"/>
              <a:gd name="T15" fmla="*/ 662609 h 1104"/>
              <a:gd name="T16" fmla="*/ 5630779 w 3648"/>
              <a:gd name="T17" fmla="*/ 331304 h 1104"/>
              <a:gd name="T18" fmla="*/ 5943600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505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105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410200" y="3886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181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8956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8674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6858000" y="42672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65532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3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3810000" y="38100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2390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80010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152400" y="5181600"/>
          <a:ext cx="1295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5" imgW="622030" imgH="393529" progId="Equation.3">
                  <p:embed/>
                </p:oleObj>
              </mc:Choice>
              <mc:Fallback>
                <p:oleObj name="Equation" r:id="rId5" imgW="62203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81600"/>
                        <a:ext cx="1295400" cy="8191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6" name="Line 28"/>
          <p:cNvSpPr>
            <a:spLocks noChangeShapeType="1"/>
          </p:cNvSpPr>
          <p:nvPr/>
        </p:nvSpPr>
        <p:spPr bwMode="auto">
          <a:xfrm flipV="1">
            <a:off x="2286000" y="3810000"/>
            <a:ext cx="1524000" cy="1524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3810000" y="3810000"/>
            <a:ext cx="1600200" cy="76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5410200" y="3886200"/>
            <a:ext cx="1447800" cy="304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V="1">
            <a:off x="6858000" y="3429000"/>
            <a:ext cx="1371600" cy="762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3733800" y="3733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5334000" y="38100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  <p:bldP spid="83971" grpId="0" animBg="1"/>
      <p:bldP spid="83972" grpId="0" animBg="1"/>
      <p:bldP spid="83973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en-US" altLang="en-US" sz="4000" b="1" dirty="0" err="1" smtClean="0"/>
              <a:t>Metode</a:t>
            </a:r>
            <a:r>
              <a:rPr lang="en-US" altLang="en-US" sz="4000" b="1" dirty="0" smtClean="0"/>
              <a:t> </a:t>
            </a:r>
            <a:r>
              <a:rPr lang="en-US" altLang="en-US" sz="4000" b="1" dirty="0" err="1" smtClean="0"/>
              <a:t>Integrasi</a:t>
            </a:r>
            <a:r>
              <a:rPr lang="en-US" altLang="en-US" sz="4000" b="1" dirty="0" smtClean="0"/>
              <a:t> </a:t>
            </a:r>
            <a:r>
              <a:rPr lang="en-US" altLang="en-US" sz="4000" b="1" dirty="0" err="1" smtClean="0"/>
              <a:t>Trapezoida</a:t>
            </a:r>
            <a:endParaRPr lang="en-US" altLang="en-US" sz="4000" b="1" dirty="0" smtClean="0"/>
          </a:p>
        </p:txBody>
      </p:sp>
      <p:sp>
        <p:nvSpPr>
          <p:cNvPr id="22531" name="Rectangle 40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22532" name="Object 41"/>
          <p:cNvGraphicFramePr>
            <a:graphicFrameLocks noChangeAspect="1"/>
          </p:cNvGraphicFramePr>
          <p:nvPr/>
        </p:nvGraphicFramePr>
        <p:xfrm>
          <a:off x="1524000" y="1905000"/>
          <a:ext cx="30480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3" imgW="1676400" imgH="1028700" progId="Equation.3">
                  <p:embed/>
                </p:oleObj>
              </mc:Choice>
              <mc:Fallback>
                <p:oleObj name="Equation" r:id="rId3" imgW="1676400" imgH="1028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048000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3"/>
          <p:cNvGraphicFramePr>
            <a:graphicFrameLocks noChangeAspect="1"/>
          </p:cNvGraphicFramePr>
          <p:nvPr/>
        </p:nvGraphicFramePr>
        <p:xfrm>
          <a:off x="4953000" y="2743200"/>
          <a:ext cx="14478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5" imgW="609336" imgH="444307" progId="Equation.3">
                  <p:embed/>
                </p:oleObj>
              </mc:Choice>
              <mc:Fallback>
                <p:oleObj name="Equation" r:id="rId5" imgW="609336" imgH="44430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43200"/>
                        <a:ext cx="14478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44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22535" name="Object 45"/>
          <p:cNvGraphicFramePr>
            <a:graphicFrameLocks noChangeAspect="1"/>
          </p:cNvGraphicFramePr>
          <p:nvPr/>
        </p:nvGraphicFramePr>
        <p:xfrm>
          <a:off x="685800" y="4114800"/>
          <a:ext cx="7467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7" imgW="3568700" imgH="431800" progId="Equation.3">
                  <p:embed/>
                </p:oleObj>
              </mc:Choice>
              <mc:Fallback>
                <p:oleObj name="Equation" r:id="rId7" imgW="3568700" imgH="431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7467600" cy="895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46"/>
          <p:cNvGraphicFramePr>
            <a:graphicFrameLocks noGrp="1" noChangeAspect="1"/>
          </p:cNvGraphicFramePr>
          <p:nvPr>
            <p:ph idx="1"/>
          </p:nvPr>
        </p:nvGraphicFramePr>
        <p:xfrm>
          <a:off x="1905000" y="5334000"/>
          <a:ext cx="3581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9" imgW="1549400" imgH="457200" progId="Equation.3">
                  <p:embed/>
                </p:oleObj>
              </mc:Choice>
              <mc:Fallback>
                <p:oleObj name="Equation" r:id="rId9" imgW="1549400" imgH="457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3581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5410200"/>
            <a:ext cx="3136320" cy="1308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b="1" dirty="0" err="1" smtClean="0"/>
              <a:t>Algoritma</a:t>
            </a:r>
            <a:r>
              <a:rPr lang="es-ES" altLang="en-US" b="1" dirty="0" smtClean="0"/>
              <a:t> </a:t>
            </a:r>
            <a:r>
              <a:rPr lang="es-ES" altLang="en-US" b="1" dirty="0" err="1" smtClean="0"/>
              <a:t>Metode</a:t>
            </a:r>
            <a:r>
              <a:rPr lang="es-ES" altLang="en-US" b="1" dirty="0" smtClean="0"/>
              <a:t> </a:t>
            </a:r>
            <a:r>
              <a:rPr lang="es-ES" altLang="en-US" b="1" dirty="0" err="1" smtClean="0"/>
              <a:t>Integrasi</a:t>
            </a:r>
            <a:r>
              <a:rPr lang="es-ES" altLang="en-US" b="1" dirty="0" smtClean="0"/>
              <a:t> </a:t>
            </a:r>
            <a:r>
              <a:rPr lang="es-ES" altLang="en-US" b="1" dirty="0" err="1" smtClean="0"/>
              <a:t>Trapezoida</a:t>
            </a:r>
            <a:endParaRPr lang="en-US" altLang="en-US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Definisikan</a:t>
            </a:r>
            <a:r>
              <a:rPr lang="en-US" altLang="en-US" dirty="0" smtClean="0"/>
              <a:t> y=f(x)</a:t>
            </a:r>
            <a:endParaRPr lang="es-ES" altLang="en-US" dirty="0" smtClean="0"/>
          </a:p>
          <a:p>
            <a:pPr eaLnBrk="1" hangingPunct="1"/>
            <a:r>
              <a:rPr lang="es-ES" altLang="en-US" dirty="0" err="1" smtClean="0"/>
              <a:t>Tentukan</a:t>
            </a:r>
            <a:r>
              <a:rPr lang="es-ES" altLang="en-US" dirty="0" smtClean="0"/>
              <a:t> batas </a:t>
            </a:r>
            <a:r>
              <a:rPr lang="es-ES" altLang="en-US" dirty="0" err="1" smtClean="0"/>
              <a:t>bawah</a:t>
            </a:r>
            <a:r>
              <a:rPr lang="es-ES" altLang="en-US" dirty="0" smtClean="0"/>
              <a:t> (a) dan batas atas </a:t>
            </a:r>
            <a:r>
              <a:rPr lang="es-ES" altLang="en-US" dirty="0" err="1" smtClean="0"/>
              <a:t>integrasi</a:t>
            </a:r>
            <a:r>
              <a:rPr lang="es-ES" altLang="en-US" dirty="0" smtClean="0"/>
              <a:t> (b)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Tentukan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pembagi</a:t>
            </a:r>
            <a:r>
              <a:rPr lang="en-US" altLang="en-US" dirty="0" smtClean="0"/>
              <a:t> n</a:t>
            </a:r>
          </a:p>
          <a:p>
            <a:pPr eaLnBrk="1" hangingPunct="1"/>
            <a:r>
              <a:rPr lang="en-US" altLang="en-US" dirty="0" err="1" smtClean="0"/>
              <a:t>Hitung</a:t>
            </a:r>
            <a:r>
              <a:rPr lang="en-US" altLang="en-US" dirty="0" smtClean="0"/>
              <a:t> h=(b-a)/n</a:t>
            </a:r>
          </a:p>
          <a:p>
            <a:pPr eaLnBrk="1" hangingPunct="1"/>
            <a:r>
              <a:rPr lang="en-US" altLang="en-US" dirty="0" err="1" smtClean="0"/>
              <a:t>Hitung</a:t>
            </a:r>
            <a:r>
              <a:rPr lang="en-US" altLang="en-US" dirty="0" smtClean="0"/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124200" y="4953000"/>
          <a:ext cx="46482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1549400" imgH="457200" progId="Equation.3">
                  <p:embed/>
                </p:oleObj>
              </mc:Choice>
              <mc:Fallback>
                <p:oleObj name="Equation" r:id="rId3" imgW="1549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53000"/>
                        <a:ext cx="46482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integral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/>
              <a:t>trapesium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h = 0,1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48000"/>
            <a:ext cx="7754784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8" descr="Paper bag">
            <a:hlinkClick r:id="rId3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425325" y="497369"/>
            <a:ext cx="1600200" cy="52387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10" name="WordArt 27" descr="Paper bag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1295400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057400" y="953321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graphicFrame>
        <p:nvGraphicFramePr>
          <p:cNvPr id="1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88534"/>
              </p:ext>
            </p:extLst>
          </p:nvPr>
        </p:nvGraphicFramePr>
        <p:xfrm>
          <a:off x="3178139" y="721634"/>
          <a:ext cx="1314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6" imgW="714264" imgH="476163" progId="Equation.3">
                  <p:embed/>
                </p:oleObj>
              </mc:Choice>
              <mc:Fallback>
                <p:oleObj name="Equation" r:id="rId6" imgW="714264" imgH="476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39" y="721634"/>
                        <a:ext cx="1314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Group 131"/>
          <p:cNvGraphicFramePr>
            <a:graphicFrameLocks/>
          </p:cNvGraphicFramePr>
          <p:nvPr/>
        </p:nvGraphicFramePr>
        <p:xfrm>
          <a:off x="152400" y="3962400"/>
          <a:ext cx="8915400" cy="1011238"/>
        </p:xfrm>
        <a:graphic>
          <a:graphicData uri="http://schemas.openxmlformats.org/drawingml/2006/table">
            <a:tbl>
              <a:tblPr rtl="1"/>
              <a:tblGrid>
                <a:gridCol w="781050"/>
                <a:gridCol w="81915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411162"/>
                <a:gridCol w="808038"/>
              </a:tblGrid>
              <a:tr h="39648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74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0.3679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0.4449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0.6126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0.6977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0.7788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0.9608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Object 57"/>
          <p:cNvGraphicFramePr>
            <a:graphicFrameLocks noChangeAspect="1"/>
          </p:cNvGraphicFramePr>
          <p:nvPr/>
        </p:nvGraphicFramePr>
        <p:xfrm>
          <a:off x="381000" y="2819400"/>
          <a:ext cx="2286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8" imgW="1324060" imgH="380876" progId="Equation.3">
                  <p:embed/>
                </p:oleObj>
              </mc:Choice>
              <mc:Fallback>
                <p:oleObj name="Equation" r:id="rId8" imgW="1324060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2286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2057400" y="1410608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means of trapezoidal rule with n = 10. For 4D.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09600" y="35052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values of</a:t>
            </a:r>
          </a:p>
        </p:txBody>
      </p:sp>
      <p:graphicFrame>
        <p:nvGraphicFramePr>
          <p:cNvPr id="17" name="Object 61"/>
          <p:cNvGraphicFramePr>
            <a:graphicFrameLocks noChangeAspect="1"/>
          </p:cNvGraphicFramePr>
          <p:nvPr/>
        </p:nvGraphicFramePr>
        <p:xfrm>
          <a:off x="3124200" y="3505200"/>
          <a:ext cx="1143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10" imgW="647588" imgH="247529" progId="Equation.3">
                  <p:embed/>
                </p:oleObj>
              </mc:Choice>
              <mc:Fallback>
                <p:oleObj name="Equation" r:id="rId10" imgW="647588" imgH="247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1143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8"/>
          <p:cNvGraphicFramePr>
            <a:graphicFrameLocks noChangeAspect="1"/>
          </p:cNvGraphicFramePr>
          <p:nvPr/>
        </p:nvGraphicFramePr>
        <p:xfrm>
          <a:off x="381000" y="5029200"/>
          <a:ext cx="83439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12" imgW="4933979" imgH="476163" progId="Equation.3">
                  <p:embed/>
                </p:oleObj>
              </mc:Choice>
              <mc:Fallback>
                <p:oleObj name="Equation" r:id="rId12" imgW="4933979" imgH="476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00"/>
                        <a:ext cx="83439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9"/>
          <p:cNvGraphicFramePr>
            <a:graphicFrameLocks noChangeAspect="1"/>
          </p:cNvGraphicFramePr>
          <p:nvPr/>
        </p:nvGraphicFramePr>
        <p:xfrm>
          <a:off x="3286125" y="5743575"/>
          <a:ext cx="5194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14" imgW="2724243" imgH="190573" progId="Equation.3">
                  <p:embed/>
                </p:oleObj>
              </mc:Choice>
              <mc:Fallback>
                <p:oleObj name="Equation" r:id="rId14" imgW="2724243" imgH="1905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743575"/>
                        <a:ext cx="5194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5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2" descr="Dark downward diagonal"/>
          <p:cNvSpPr>
            <a:spLocks/>
          </p:cNvSpPr>
          <p:nvPr/>
        </p:nvSpPr>
        <p:spPr bwMode="auto">
          <a:xfrm>
            <a:off x="2286000" y="3276600"/>
            <a:ext cx="5943600" cy="2895600"/>
          </a:xfrm>
          <a:custGeom>
            <a:avLst/>
            <a:gdLst>
              <a:gd name="T0" fmla="*/ 0 w 3744"/>
              <a:gd name="T1" fmla="*/ 2895600 h 1824"/>
              <a:gd name="T2" fmla="*/ 0 w 3744"/>
              <a:gd name="T3" fmla="*/ 2057400 h 1824"/>
              <a:gd name="T4" fmla="*/ 457200 w 3744"/>
              <a:gd name="T5" fmla="*/ 1752600 h 1824"/>
              <a:gd name="T6" fmla="*/ 1371600 w 3744"/>
              <a:gd name="T7" fmla="*/ 1219200 h 1824"/>
              <a:gd name="T8" fmla="*/ 2514600 w 3744"/>
              <a:gd name="T9" fmla="*/ 685800 h 1824"/>
              <a:gd name="T10" fmla="*/ 3733800 w 3744"/>
              <a:gd name="T11" fmla="*/ 228600 h 1824"/>
              <a:gd name="T12" fmla="*/ 4343400 w 3744"/>
              <a:gd name="T13" fmla="*/ 76200 h 1824"/>
              <a:gd name="T14" fmla="*/ 4800600 w 3744"/>
              <a:gd name="T15" fmla="*/ 0 h 1824"/>
              <a:gd name="T16" fmla="*/ 5181600 w 3744"/>
              <a:gd name="T17" fmla="*/ 0 h 1824"/>
              <a:gd name="T18" fmla="*/ 5943600 w 3744"/>
              <a:gd name="T19" fmla="*/ 152400 h 1824"/>
              <a:gd name="T20" fmla="*/ 5943600 w 3744"/>
              <a:gd name="T21" fmla="*/ 2895600 h 1824"/>
              <a:gd name="T22" fmla="*/ 0 w 3744"/>
              <a:gd name="T23" fmla="*/ 2895600 h 18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44"/>
              <a:gd name="T37" fmla="*/ 0 h 1824"/>
              <a:gd name="T38" fmla="*/ 3744 w 3744"/>
              <a:gd name="T39" fmla="*/ 1824 h 182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44" h="1824">
                <a:moveTo>
                  <a:pt x="0" y="1824"/>
                </a:moveTo>
                <a:lnTo>
                  <a:pt x="0" y="1296"/>
                </a:lnTo>
                <a:lnTo>
                  <a:pt x="288" y="1104"/>
                </a:lnTo>
                <a:lnTo>
                  <a:pt x="864" y="768"/>
                </a:lnTo>
                <a:lnTo>
                  <a:pt x="1584" y="432"/>
                </a:lnTo>
                <a:lnTo>
                  <a:pt x="2352" y="144"/>
                </a:lnTo>
                <a:lnTo>
                  <a:pt x="2736" y="48"/>
                </a:lnTo>
                <a:lnTo>
                  <a:pt x="3024" y="0"/>
                </a:lnTo>
                <a:lnTo>
                  <a:pt x="3264" y="0"/>
                </a:lnTo>
                <a:lnTo>
                  <a:pt x="3744" y="96"/>
                </a:lnTo>
                <a:lnTo>
                  <a:pt x="3744" y="1824"/>
                </a:lnTo>
                <a:lnTo>
                  <a:pt x="0" y="1824"/>
                </a:lnTo>
                <a:close/>
              </a:path>
            </a:pathLst>
          </a:custGeom>
          <a:pattFill prst="dkDnDiag">
            <a:fgClr>
              <a:srgbClr val="3366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222375" y="214313"/>
            <a:ext cx="7361238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</a:t>
            </a:r>
            <a:r>
              <a:rPr lang="en-U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Simpson 1/3</a:t>
            </a:r>
            <a:endParaRPr lang="en-US" sz="4000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4050" y="990600"/>
            <a:ext cx="8185150" cy="41148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CC"/>
                </a:solidFill>
              </a:rPr>
              <a:t>Aproksimasi dengan fungsi parabola</a:t>
            </a:r>
            <a:endParaRPr lang="en-US" altLang="en-US" smtClean="0">
              <a:solidFill>
                <a:srgbClr val="0000CC"/>
              </a:solidFill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733550" y="1495425"/>
          <a:ext cx="64119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3479800" imgH="838200" progId="Equation.3">
                  <p:embed/>
                </p:oleObj>
              </mc:Choice>
              <mc:Fallback>
                <p:oleObj name="Equation" r:id="rId3" imgW="34798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495425"/>
                        <a:ext cx="641191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600200" y="3114675"/>
            <a:ext cx="0" cy="3057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905000 h 1104"/>
              <a:gd name="T2" fmla="*/ 547437 w 3648"/>
              <a:gd name="T3" fmla="*/ 993913 h 1104"/>
              <a:gd name="T4" fmla="*/ 1251284 w 3648"/>
              <a:gd name="T5" fmla="*/ 496957 h 1104"/>
              <a:gd name="T6" fmla="*/ 1955132 w 3648"/>
              <a:gd name="T7" fmla="*/ 248478 h 1104"/>
              <a:gd name="T8" fmla="*/ 2580774 w 3648"/>
              <a:gd name="T9" fmla="*/ 248478 h 1104"/>
              <a:gd name="T10" fmla="*/ 3284621 w 3648"/>
              <a:gd name="T11" fmla="*/ 496957 h 1104"/>
              <a:gd name="T12" fmla="*/ 4144879 w 3648"/>
              <a:gd name="T13" fmla="*/ 828261 h 1104"/>
              <a:gd name="T14" fmla="*/ 5083342 w 3648"/>
              <a:gd name="T15" fmla="*/ 662609 h 1104"/>
              <a:gd name="T16" fmla="*/ 5630779 w 3648"/>
              <a:gd name="T17" fmla="*/ 331304 h 1104"/>
              <a:gd name="T18" fmla="*/ 5943600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9530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1242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181600" y="38100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Freeform 17"/>
          <p:cNvSpPr>
            <a:spLocks/>
          </p:cNvSpPr>
          <p:nvPr/>
        </p:nvSpPr>
        <p:spPr bwMode="auto">
          <a:xfrm>
            <a:off x="2362200" y="3263900"/>
            <a:ext cx="5943600" cy="1993900"/>
          </a:xfrm>
          <a:custGeom>
            <a:avLst/>
            <a:gdLst>
              <a:gd name="T0" fmla="*/ 0 w 3744"/>
              <a:gd name="T1" fmla="*/ 1993900 h 1256"/>
              <a:gd name="T2" fmla="*/ 1295400 w 3744"/>
              <a:gd name="T3" fmla="*/ 1231900 h 1256"/>
              <a:gd name="T4" fmla="*/ 2819400 w 3744"/>
              <a:gd name="T5" fmla="*/ 546100 h 1256"/>
              <a:gd name="T6" fmla="*/ 4191000 w 3744"/>
              <a:gd name="T7" fmla="*/ 88900 h 1256"/>
              <a:gd name="T8" fmla="*/ 5029200 w 3744"/>
              <a:gd name="T9" fmla="*/ 12700 h 1256"/>
              <a:gd name="T10" fmla="*/ 5943600 w 3744"/>
              <a:gd name="T11" fmla="*/ 165100 h 1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44"/>
              <a:gd name="T19" fmla="*/ 0 h 1256"/>
              <a:gd name="T20" fmla="*/ 3744 w 3744"/>
              <a:gd name="T21" fmla="*/ 1256 h 1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44" h="1256">
                <a:moveTo>
                  <a:pt x="0" y="1256"/>
                </a:moveTo>
                <a:cubicBezTo>
                  <a:pt x="260" y="1092"/>
                  <a:pt x="520" y="928"/>
                  <a:pt x="816" y="776"/>
                </a:cubicBezTo>
                <a:cubicBezTo>
                  <a:pt x="1112" y="624"/>
                  <a:pt x="1472" y="464"/>
                  <a:pt x="1776" y="344"/>
                </a:cubicBezTo>
                <a:cubicBezTo>
                  <a:pt x="2080" y="224"/>
                  <a:pt x="2408" y="112"/>
                  <a:pt x="2640" y="56"/>
                </a:cubicBezTo>
                <a:cubicBezTo>
                  <a:pt x="2872" y="0"/>
                  <a:pt x="2984" y="0"/>
                  <a:pt x="3168" y="8"/>
                </a:cubicBezTo>
                <a:cubicBezTo>
                  <a:pt x="3352" y="16"/>
                  <a:pt x="3548" y="60"/>
                  <a:pt x="3744" y="104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79248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505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4008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202238" y="31400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0066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409" grpId="0" animBg="1"/>
      <p:bldP spid="594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8001000" cy="5683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Integrasi</a:t>
            </a:r>
            <a:r>
              <a:rPr lang="en-U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</a:t>
            </a:r>
            <a:r>
              <a:rPr lang="en-U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Simpson 1/3</a:t>
            </a:r>
            <a:endParaRPr lang="en-US" sz="4000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kasus</a:t>
            </a:r>
            <a:r>
              <a:rPr lang="en-US" sz="3200" dirty="0"/>
              <a:t> di mana </a:t>
            </a:r>
            <a:r>
              <a:rPr lang="en-US" sz="3200" dirty="0" err="1"/>
              <a:t>fungsinya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polinomial</a:t>
            </a:r>
            <a:r>
              <a:rPr lang="en-US" sz="3200" dirty="0"/>
              <a:t> </a:t>
            </a:r>
            <a:r>
              <a:rPr lang="en-US" sz="3200" dirty="0" err="1"/>
              <a:t>orde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91574"/>
              </p:ext>
            </p:extLst>
          </p:nvPr>
        </p:nvGraphicFramePr>
        <p:xfrm>
          <a:off x="1905000" y="3505200"/>
          <a:ext cx="5029200" cy="242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3" imgW="4064677" imgH="1956882" progId="Equation.DSMT4">
                  <p:embed/>
                </p:oleObj>
              </mc:Choice>
              <mc:Fallback>
                <p:oleObj name="Equation" r:id="rId3" imgW="4064677" imgH="19568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505200"/>
                        <a:ext cx="5029200" cy="2422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8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 smtClean="0"/>
              <a:t>Aturan</a:t>
            </a:r>
            <a:r>
              <a:rPr lang="en-US" altLang="id-ID" dirty="0" smtClean="0"/>
              <a:t> Simpson’s </a:t>
            </a:r>
            <a:r>
              <a:rPr lang="en-US" altLang="id-ID" dirty="0"/>
              <a:t>1/3 </a:t>
            </a:r>
            <a:r>
              <a:rPr lang="en-US" altLang="id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Tetapkan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altLang="id-ID" i="1" dirty="0"/>
              <a:t>x</a:t>
            </a:r>
            <a:r>
              <a:rPr lang="en-US" altLang="id-ID" i="1" baseline="-25000" dirty="0"/>
              <a:t>0</a:t>
            </a:r>
            <a:r>
              <a:rPr lang="en-US" altLang="id-ID" i="1" dirty="0"/>
              <a:t> 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i="1" dirty="0"/>
              <a:t>x</a:t>
            </a:r>
            <a:r>
              <a:rPr lang="en-US" altLang="id-ID" i="1" baseline="-25000" dirty="0"/>
              <a:t>2</a:t>
            </a:r>
            <a:r>
              <a:rPr lang="en-US" altLang="id-ID" dirty="0"/>
              <a:t>, 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perkirakan</a:t>
            </a:r>
            <a:r>
              <a:rPr lang="en-US" dirty="0"/>
              <a:t> </a:t>
            </a:r>
            <a:r>
              <a:rPr lang="en-US" altLang="id-ID" i="1" dirty="0"/>
              <a:t>f</a:t>
            </a:r>
            <a:r>
              <a:rPr lang="en-US" altLang="id-ID" i="1" baseline="-25000" dirty="0"/>
              <a:t>2</a:t>
            </a:r>
            <a:r>
              <a:rPr lang="en-US" altLang="id-ID" i="1" dirty="0"/>
              <a:t>(x)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polinomial</a:t>
            </a:r>
            <a:r>
              <a:rPr lang="en-US" dirty="0"/>
              <a:t> Lagrange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altLang="id-ID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37" y="3673254"/>
            <a:ext cx="6085102" cy="24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5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587500" y="1077913"/>
          <a:ext cx="7034213" cy="449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Microsoft Equation 3.0" r:id="rId3" imgW="3810000" imgH="2438400" progId="Equation.3">
                  <p:embed/>
                </p:oleObj>
              </mc:Choice>
              <mc:Fallback>
                <p:oleObj name="Microsoft Equation 3.0" r:id="rId3" imgW="3810000" imgH="243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077913"/>
                        <a:ext cx="7034213" cy="449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530350" y="5791200"/>
          <a:ext cx="6564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3556000" imgH="393700" progId="Equation.3">
                  <p:embed/>
                </p:oleObj>
              </mc:Choice>
              <mc:Fallback>
                <p:oleObj name="Equation" r:id="rId5" imgW="3556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791200"/>
                        <a:ext cx="6564313" cy="7239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1222375" y="214313"/>
            <a:ext cx="7361238" cy="5683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4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 Simpson 1/3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INTEGRASI NUMERIK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Fungsi yang dapat dihitung integralnya :</a:t>
            </a:r>
          </a:p>
          <a:p>
            <a:pPr lvl="1" eaLnBrk="1" hangingPunct="1"/>
            <a:endParaRPr lang="en-US" altLang="en-US" sz="1800" smtClean="0"/>
          </a:p>
          <a:p>
            <a:pPr lvl="1" eaLnBrk="1" hangingPunct="1"/>
            <a:endParaRPr lang="en-US" altLang="en-US" sz="18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Fungsi yang rumit misal :</a:t>
            </a:r>
          </a:p>
          <a:p>
            <a:pPr eaLnBrk="1" hangingPunct="1"/>
            <a:endParaRPr lang="en-US" altLang="en-US" sz="2000" smtClean="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1143000" y="5181600"/>
          <a:ext cx="3276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3" imgW="1485900" imgH="520700" progId="Equation.3">
                  <p:embed/>
                </p:oleObj>
              </mc:Choice>
              <mc:Fallback>
                <p:oleObj name="Equation" r:id="rId3" imgW="14859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3276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724400" y="2438400"/>
          <a:ext cx="4114800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2260600" imgH="2184400" progId="Equation.3">
                  <p:embed/>
                </p:oleObj>
              </mc:Choice>
              <mc:Fallback>
                <p:oleObj name="Equation" r:id="rId5" imgW="2260600" imgH="218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4114800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677988" y="1192213"/>
          <a:ext cx="668496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3" imgW="3556000" imgH="393700" progId="Equation.3">
                  <p:embed/>
                </p:oleObj>
              </mc:Choice>
              <mc:Fallback>
                <p:oleObj name="Equation" r:id="rId3" imgW="3556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192213"/>
                        <a:ext cx="6684962" cy="7350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829310"/>
              </p:ext>
            </p:extLst>
          </p:nvPr>
        </p:nvGraphicFramePr>
        <p:xfrm>
          <a:off x="1898650" y="2014538"/>
          <a:ext cx="6181725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5" imgW="3340100" imgH="1854200" progId="Equation.3">
                  <p:embed/>
                </p:oleObj>
              </mc:Choice>
              <mc:Fallback>
                <p:oleObj name="Equation" r:id="rId5" imgW="3340100" imgH="185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014538"/>
                        <a:ext cx="6181725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55580"/>
              </p:ext>
            </p:extLst>
          </p:nvPr>
        </p:nvGraphicFramePr>
        <p:xfrm>
          <a:off x="984070" y="5268913"/>
          <a:ext cx="591203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7" imgW="2578100" imgH="393700" progId="Equation.3">
                  <p:embed/>
                </p:oleObj>
              </mc:Choice>
              <mc:Fallback>
                <p:oleObj name="Equation" r:id="rId7" imgW="2578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70" y="5268913"/>
                        <a:ext cx="5912030" cy="827087"/>
                      </a:xfrm>
                      <a:prstGeom prst="rect">
                        <a:avLst/>
                      </a:prstGeom>
                      <a:solidFill>
                        <a:srgbClr val="FFDFF7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222375" y="214313"/>
            <a:ext cx="7361238" cy="5683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4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 Simpson 1/3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8600" y="6190605"/>
            <a:ext cx="5715000" cy="133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" descr="Dark downward diagonal"/>
          <p:cNvSpPr>
            <a:spLocks/>
          </p:cNvSpPr>
          <p:nvPr/>
        </p:nvSpPr>
        <p:spPr bwMode="auto">
          <a:xfrm>
            <a:off x="6854825" y="3448050"/>
            <a:ext cx="1374775" cy="2722563"/>
          </a:xfrm>
          <a:custGeom>
            <a:avLst/>
            <a:gdLst>
              <a:gd name="T0" fmla="*/ 0 w 866"/>
              <a:gd name="T1" fmla="*/ 2722563 h 1715"/>
              <a:gd name="T2" fmla="*/ 0 w 866"/>
              <a:gd name="T3" fmla="*/ 771525 h 1715"/>
              <a:gd name="T4" fmla="*/ 338138 w 866"/>
              <a:gd name="T5" fmla="*/ 777875 h 1715"/>
              <a:gd name="T6" fmla="*/ 568325 w 866"/>
              <a:gd name="T7" fmla="*/ 706438 h 1715"/>
              <a:gd name="T8" fmla="*/ 827088 w 866"/>
              <a:gd name="T9" fmla="*/ 519113 h 1715"/>
              <a:gd name="T10" fmla="*/ 1101725 w 866"/>
              <a:gd name="T11" fmla="*/ 260350 h 1715"/>
              <a:gd name="T12" fmla="*/ 1374775 w 866"/>
              <a:gd name="T13" fmla="*/ 0 h 1715"/>
              <a:gd name="T14" fmla="*/ 1366838 w 866"/>
              <a:gd name="T15" fmla="*/ 2722563 h 1715"/>
              <a:gd name="T16" fmla="*/ 0 w 866"/>
              <a:gd name="T17" fmla="*/ 2722563 h 17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6"/>
              <a:gd name="T28" fmla="*/ 0 h 1715"/>
              <a:gd name="T29" fmla="*/ 866 w 866"/>
              <a:gd name="T30" fmla="*/ 1715 h 17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6" h="1715">
                <a:moveTo>
                  <a:pt x="0" y="1715"/>
                </a:moveTo>
                <a:lnTo>
                  <a:pt x="0" y="486"/>
                </a:lnTo>
                <a:lnTo>
                  <a:pt x="213" y="490"/>
                </a:lnTo>
                <a:lnTo>
                  <a:pt x="358" y="445"/>
                </a:lnTo>
                <a:lnTo>
                  <a:pt x="521" y="327"/>
                </a:lnTo>
                <a:lnTo>
                  <a:pt x="694" y="164"/>
                </a:lnTo>
                <a:lnTo>
                  <a:pt x="866" y="0"/>
                </a:lnTo>
                <a:lnTo>
                  <a:pt x="861" y="1715"/>
                </a:lnTo>
                <a:lnTo>
                  <a:pt x="0" y="1715"/>
                </a:lnTo>
                <a:close/>
              </a:path>
            </a:pathLst>
          </a:custGeom>
          <a:pattFill prst="dkDn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7" name="Freeform 3"/>
          <p:cNvSpPr>
            <a:spLocks/>
          </p:cNvSpPr>
          <p:nvPr/>
        </p:nvSpPr>
        <p:spPr bwMode="auto">
          <a:xfrm>
            <a:off x="6840538" y="3455988"/>
            <a:ext cx="1397000" cy="784225"/>
          </a:xfrm>
          <a:custGeom>
            <a:avLst/>
            <a:gdLst>
              <a:gd name="T0" fmla="*/ 0 w 880"/>
              <a:gd name="T1" fmla="*/ 769938 h 494"/>
              <a:gd name="T2" fmla="*/ 423863 w 880"/>
              <a:gd name="T3" fmla="*/ 755650 h 494"/>
              <a:gd name="T4" fmla="*/ 719138 w 880"/>
              <a:gd name="T5" fmla="*/ 596900 h 494"/>
              <a:gd name="T6" fmla="*/ 1397000 w 880"/>
              <a:gd name="T7" fmla="*/ 0 h 494"/>
              <a:gd name="T8" fmla="*/ 0 60000 65536"/>
              <a:gd name="T9" fmla="*/ 0 60000 65536"/>
              <a:gd name="T10" fmla="*/ 0 60000 65536"/>
              <a:gd name="T11" fmla="*/ 0 60000 65536"/>
              <a:gd name="T12" fmla="*/ 0 w 880"/>
              <a:gd name="T13" fmla="*/ 0 h 494"/>
              <a:gd name="T14" fmla="*/ 880 w 880"/>
              <a:gd name="T15" fmla="*/ 494 h 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0" h="494">
                <a:moveTo>
                  <a:pt x="0" y="485"/>
                </a:moveTo>
                <a:cubicBezTo>
                  <a:pt x="96" y="489"/>
                  <a:pt x="192" y="494"/>
                  <a:pt x="267" y="476"/>
                </a:cubicBezTo>
                <a:cubicBezTo>
                  <a:pt x="342" y="458"/>
                  <a:pt x="351" y="455"/>
                  <a:pt x="453" y="376"/>
                </a:cubicBezTo>
                <a:cubicBezTo>
                  <a:pt x="555" y="297"/>
                  <a:pt x="717" y="148"/>
                  <a:pt x="880" y="0"/>
                </a:cubicBez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Freeform 4" descr="Dark downward diagonal"/>
          <p:cNvSpPr>
            <a:spLocks/>
          </p:cNvSpPr>
          <p:nvPr/>
        </p:nvSpPr>
        <p:spPr bwMode="auto">
          <a:xfrm>
            <a:off x="2274888" y="3802063"/>
            <a:ext cx="1527175" cy="2360612"/>
          </a:xfrm>
          <a:custGeom>
            <a:avLst/>
            <a:gdLst>
              <a:gd name="T0" fmla="*/ 0 w 962"/>
              <a:gd name="T1" fmla="*/ 2360612 h 1487"/>
              <a:gd name="T2" fmla="*/ 7938 w 962"/>
              <a:gd name="T3" fmla="*/ 1562100 h 1487"/>
              <a:gd name="T4" fmla="*/ 547688 w 962"/>
              <a:gd name="T5" fmla="*/ 661987 h 1487"/>
              <a:gd name="T6" fmla="*/ 879475 w 962"/>
              <a:gd name="T7" fmla="*/ 287337 h 1487"/>
              <a:gd name="T8" fmla="*/ 1217613 w 962"/>
              <a:gd name="T9" fmla="*/ 107950 h 1487"/>
              <a:gd name="T10" fmla="*/ 1360488 w 962"/>
              <a:gd name="T11" fmla="*/ 34925 h 1487"/>
              <a:gd name="T12" fmla="*/ 1527175 w 962"/>
              <a:gd name="T13" fmla="*/ 0 h 1487"/>
              <a:gd name="T14" fmla="*/ 1527175 w 962"/>
              <a:gd name="T15" fmla="*/ 2354262 h 1487"/>
              <a:gd name="T16" fmla="*/ 0 w 962"/>
              <a:gd name="T17" fmla="*/ 2360612 h 14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2"/>
              <a:gd name="T28" fmla="*/ 0 h 1487"/>
              <a:gd name="T29" fmla="*/ 962 w 962"/>
              <a:gd name="T30" fmla="*/ 1487 h 14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2" h="1487">
                <a:moveTo>
                  <a:pt x="0" y="1487"/>
                </a:moveTo>
                <a:lnTo>
                  <a:pt x="5" y="984"/>
                </a:lnTo>
                <a:lnTo>
                  <a:pt x="345" y="417"/>
                </a:lnTo>
                <a:lnTo>
                  <a:pt x="554" y="181"/>
                </a:lnTo>
                <a:lnTo>
                  <a:pt x="767" y="68"/>
                </a:lnTo>
                <a:lnTo>
                  <a:pt x="857" y="22"/>
                </a:lnTo>
                <a:lnTo>
                  <a:pt x="962" y="0"/>
                </a:lnTo>
                <a:lnTo>
                  <a:pt x="962" y="1483"/>
                </a:lnTo>
                <a:lnTo>
                  <a:pt x="0" y="1487"/>
                </a:lnTo>
                <a:close/>
              </a:path>
            </a:pathLst>
          </a:custGeom>
          <a:pattFill prst="dkDn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9" name="Freeform 5" descr="Dark upward diagonal"/>
          <p:cNvSpPr>
            <a:spLocks/>
          </p:cNvSpPr>
          <p:nvPr/>
        </p:nvSpPr>
        <p:spPr bwMode="auto">
          <a:xfrm>
            <a:off x="3810000" y="3657600"/>
            <a:ext cx="1600200" cy="2514600"/>
          </a:xfrm>
          <a:custGeom>
            <a:avLst/>
            <a:gdLst>
              <a:gd name="T0" fmla="*/ 0 w 1008"/>
              <a:gd name="T1" fmla="*/ 2514600 h 1584"/>
              <a:gd name="T2" fmla="*/ 0 w 1008"/>
              <a:gd name="T3" fmla="*/ 152400 h 1584"/>
              <a:gd name="T4" fmla="*/ 457200 w 1008"/>
              <a:gd name="T5" fmla="*/ 0 h 1584"/>
              <a:gd name="T6" fmla="*/ 762000 w 1008"/>
              <a:gd name="T7" fmla="*/ 0 h 1584"/>
              <a:gd name="T8" fmla="*/ 1219200 w 1008"/>
              <a:gd name="T9" fmla="*/ 76200 h 1584"/>
              <a:gd name="T10" fmla="*/ 1600200 w 1008"/>
              <a:gd name="T11" fmla="*/ 228600 h 1584"/>
              <a:gd name="T12" fmla="*/ 1600200 w 1008"/>
              <a:gd name="T13" fmla="*/ 2514600 h 1584"/>
              <a:gd name="T14" fmla="*/ 0 w 1008"/>
              <a:gd name="T15" fmla="*/ 2514600 h 15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8"/>
              <a:gd name="T25" fmla="*/ 0 h 1584"/>
              <a:gd name="T26" fmla="*/ 1008 w 1008"/>
              <a:gd name="T27" fmla="*/ 1584 h 15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8" h="1584">
                <a:moveTo>
                  <a:pt x="0" y="1584"/>
                </a:moveTo>
                <a:lnTo>
                  <a:pt x="0" y="96"/>
                </a:lnTo>
                <a:lnTo>
                  <a:pt x="288" y="0"/>
                </a:lnTo>
                <a:lnTo>
                  <a:pt x="480" y="0"/>
                </a:lnTo>
                <a:lnTo>
                  <a:pt x="768" y="48"/>
                </a:lnTo>
                <a:lnTo>
                  <a:pt x="1008" y="144"/>
                </a:lnTo>
                <a:lnTo>
                  <a:pt x="1008" y="1584"/>
                </a:lnTo>
                <a:lnTo>
                  <a:pt x="0" y="1584"/>
                </a:lnTo>
                <a:close/>
              </a:path>
            </a:pathLst>
          </a:custGeom>
          <a:pattFill prst="dkUp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8001000" cy="5683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32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</a:t>
            </a: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Komposisi</a:t>
            </a: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Simpson 1/3</a:t>
            </a:r>
            <a:endParaRPr lang="en-US" sz="3200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1600200" y="2514600"/>
            <a:ext cx="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905000 h 1104"/>
              <a:gd name="T2" fmla="*/ 547437 w 3648"/>
              <a:gd name="T3" fmla="*/ 993913 h 1104"/>
              <a:gd name="T4" fmla="*/ 1251284 w 3648"/>
              <a:gd name="T5" fmla="*/ 496957 h 1104"/>
              <a:gd name="T6" fmla="*/ 1955132 w 3648"/>
              <a:gd name="T7" fmla="*/ 248478 h 1104"/>
              <a:gd name="T8" fmla="*/ 2580774 w 3648"/>
              <a:gd name="T9" fmla="*/ 248478 h 1104"/>
              <a:gd name="T10" fmla="*/ 3284621 w 3648"/>
              <a:gd name="T11" fmla="*/ 496957 h 1104"/>
              <a:gd name="T12" fmla="*/ 4144879 w 3648"/>
              <a:gd name="T13" fmla="*/ 828261 h 1104"/>
              <a:gd name="T14" fmla="*/ 5083342 w 3648"/>
              <a:gd name="T15" fmla="*/ 662609 h 1104"/>
              <a:gd name="T16" fmla="*/ 5630779 w 3648"/>
              <a:gd name="T17" fmla="*/ 331304 h 1104"/>
              <a:gd name="T18" fmla="*/ 5943600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505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105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5410200" y="3886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181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4384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8862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6858000" y="42672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6477000" y="6096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n-2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0480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V="1">
            <a:off x="3810000" y="38100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80010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3810000" y="2209800"/>
          <a:ext cx="1447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3" imgW="622030" imgH="393529" progId="Equation.3">
                  <p:embed/>
                </p:oleObj>
              </mc:Choice>
              <mc:Fallback>
                <p:oleObj name="Equation" r:id="rId3" imgW="622030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1447800" cy="9159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Line 26"/>
          <p:cNvSpPr>
            <a:spLocks noChangeShapeType="1"/>
          </p:cNvSpPr>
          <p:nvPr/>
        </p:nvSpPr>
        <p:spPr bwMode="auto">
          <a:xfrm flipV="1">
            <a:off x="3048000" y="4191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V="1">
            <a:off x="4572000" y="3657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7543800" y="40386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5562600" y="48006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0099FF"/>
                </a:solidFill>
                <a:latin typeface="Times New Roman" panose="02020603050405020304" pitchFamily="18" charset="0"/>
              </a:rPr>
              <a:t>…...</a:t>
            </a:r>
            <a:endParaRPr lang="en-US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46482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4267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8194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162800" y="6096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n-1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62498" name="Freeform 34"/>
          <p:cNvSpPr>
            <a:spLocks/>
          </p:cNvSpPr>
          <p:nvPr/>
        </p:nvSpPr>
        <p:spPr bwMode="auto">
          <a:xfrm>
            <a:off x="2286000" y="3810000"/>
            <a:ext cx="1524000" cy="1524000"/>
          </a:xfrm>
          <a:custGeom>
            <a:avLst/>
            <a:gdLst>
              <a:gd name="T0" fmla="*/ 0 w 960"/>
              <a:gd name="T1" fmla="*/ 1524000 h 960"/>
              <a:gd name="T2" fmla="*/ 381000 w 960"/>
              <a:gd name="T3" fmla="*/ 914400 h 960"/>
              <a:gd name="T4" fmla="*/ 762000 w 960"/>
              <a:gd name="T5" fmla="*/ 381000 h 960"/>
              <a:gd name="T6" fmla="*/ 1219200 w 960"/>
              <a:gd name="T7" fmla="*/ 76200 h 960"/>
              <a:gd name="T8" fmla="*/ 1524000 w 96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960"/>
              <a:gd name="T17" fmla="*/ 960 w 96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960">
                <a:moveTo>
                  <a:pt x="0" y="960"/>
                </a:moveTo>
                <a:cubicBezTo>
                  <a:pt x="80" y="828"/>
                  <a:pt x="160" y="696"/>
                  <a:pt x="240" y="576"/>
                </a:cubicBezTo>
                <a:cubicBezTo>
                  <a:pt x="320" y="456"/>
                  <a:pt x="392" y="328"/>
                  <a:pt x="480" y="240"/>
                </a:cubicBezTo>
                <a:cubicBezTo>
                  <a:pt x="568" y="152"/>
                  <a:pt x="688" y="88"/>
                  <a:pt x="768" y="48"/>
                </a:cubicBezTo>
                <a:cubicBezTo>
                  <a:pt x="848" y="8"/>
                  <a:pt x="904" y="4"/>
                  <a:pt x="960" y="0"/>
                </a:cubicBezTo>
              </a:path>
            </a:pathLst>
          </a:cu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9" name="Freeform 35"/>
          <p:cNvSpPr>
            <a:spLocks/>
          </p:cNvSpPr>
          <p:nvPr/>
        </p:nvSpPr>
        <p:spPr bwMode="auto">
          <a:xfrm>
            <a:off x="3810000" y="3632200"/>
            <a:ext cx="1600200" cy="254000"/>
          </a:xfrm>
          <a:custGeom>
            <a:avLst/>
            <a:gdLst>
              <a:gd name="T0" fmla="*/ 0 w 1008"/>
              <a:gd name="T1" fmla="*/ 177800 h 160"/>
              <a:gd name="T2" fmla="*/ 152400 w 1008"/>
              <a:gd name="T3" fmla="*/ 101600 h 160"/>
              <a:gd name="T4" fmla="*/ 762000 w 1008"/>
              <a:gd name="T5" fmla="*/ 25400 h 160"/>
              <a:gd name="T6" fmla="*/ 1600200 w 1008"/>
              <a:gd name="T7" fmla="*/ 254000 h 160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60"/>
              <a:gd name="T14" fmla="*/ 1008 w 1008"/>
              <a:gd name="T15" fmla="*/ 160 h 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60">
                <a:moveTo>
                  <a:pt x="0" y="112"/>
                </a:moveTo>
                <a:cubicBezTo>
                  <a:pt x="8" y="96"/>
                  <a:pt x="16" y="80"/>
                  <a:pt x="96" y="64"/>
                </a:cubicBezTo>
                <a:cubicBezTo>
                  <a:pt x="176" y="48"/>
                  <a:pt x="328" y="0"/>
                  <a:pt x="480" y="16"/>
                </a:cubicBezTo>
                <a:cubicBezTo>
                  <a:pt x="632" y="32"/>
                  <a:pt x="920" y="136"/>
                  <a:pt x="1008" y="160"/>
                </a:cubicBezTo>
              </a:path>
            </a:pathLst>
          </a:custGeom>
          <a:noFill/>
          <a:ln w="38100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Oval 36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7685" name="Oval 37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7686" name="Oval 38"/>
          <p:cNvSpPr>
            <a:spLocks noChangeArrowheads="1"/>
          </p:cNvSpPr>
          <p:nvPr/>
        </p:nvSpPr>
        <p:spPr bwMode="auto">
          <a:xfrm>
            <a:off x="3733800" y="3733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7687" name="Oval 39"/>
          <p:cNvSpPr>
            <a:spLocks noChangeArrowheads="1"/>
          </p:cNvSpPr>
          <p:nvPr/>
        </p:nvSpPr>
        <p:spPr bwMode="auto">
          <a:xfrm>
            <a:off x="4495800" y="3581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5334000" y="38100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7689" name="Oval 41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7690" name="Oval 42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67" grpId="0" animBg="1"/>
      <p:bldP spid="62468" grpId="0" animBg="1"/>
      <p:bldP spid="62469" grpId="0" animBg="1"/>
      <p:bldP spid="62493" grpId="0" build="p" autoUpdateAnimBg="0"/>
      <p:bldP spid="62498" grpId="0" animBg="1"/>
      <p:bldP spid="624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en-US" altLang="en-US" sz="3600" b="1" dirty="0" err="1" smtClean="0"/>
              <a:t>Komposisi</a:t>
            </a:r>
            <a:r>
              <a:rPr lang="en-US" altLang="en-US" sz="3600" b="1" dirty="0" smtClean="0"/>
              <a:t>  Simpson </a:t>
            </a:r>
            <a:r>
              <a:rPr lang="en-US" altLang="en-US" sz="3600" b="1" dirty="0" smtClean="0"/>
              <a:t>1/3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menggunakan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aturan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simpson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luas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daerah</a:t>
            </a:r>
            <a:r>
              <a:rPr lang="en-US" altLang="en-US" sz="2800" dirty="0" smtClean="0"/>
              <a:t> yang </a:t>
            </a:r>
            <a:r>
              <a:rPr lang="en-US" altLang="en-US" sz="2800" dirty="0" err="1" smtClean="0"/>
              <a:t>dibatasi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fungsi</a:t>
            </a:r>
            <a:r>
              <a:rPr lang="en-US" altLang="en-US" sz="2800" dirty="0" smtClean="0"/>
              <a:t> y=f(x)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sumbu</a:t>
            </a:r>
            <a:r>
              <a:rPr lang="en-US" altLang="en-US" sz="2800" dirty="0" smtClean="0"/>
              <a:t> X </a:t>
            </a:r>
            <a:r>
              <a:rPr lang="en-US" altLang="en-US" sz="2800" dirty="0" err="1" smtClean="0"/>
              <a:t>dapat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dihitung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sebagai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berikut</a:t>
            </a:r>
            <a:r>
              <a:rPr lang="en-US" alt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atau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dapat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dituliskan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dengan</a:t>
            </a:r>
            <a:r>
              <a:rPr lang="en-US" altLang="en-US" sz="2800" dirty="0" smtClean="0"/>
              <a:t>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8936"/>
              </p:ext>
            </p:extLst>
          </p:nvPr>
        </p:nvGraphicFramePr>
        <p:xfrm>
          <a:off x="0" y="4267200"/>
          <a:ext cx="8955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6032500" imgH="393700" progId="Equation.3">
                  <p:embed/>
                </p:oleObj>
              </mc:Choice>
              <mc:Fallback>
                <p:oleObj name="Equation" r:id="rId3" imgW="60325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8955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9945"/>
              </p:ext>
            </p:extLst>
          </p:nvPr>
        </p:nvGraphicFramePr>
        <p:xfrm>
          <a:off x="1676400" y="5765006"/>
          <a:ext cx="3733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5" imgW="2235200" imgH="508000" progId="Equation.3">
                  <p:embed/>
                </p:oleObj>
              </mc:Choice>
              <mc:Fallback>
                <p:oleObj name="Equation" r:id="rId5" imgW="22352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65006"/>
                        <a:ext cx="3733800" cy="842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52600" y="3429000"/>
            <a:ext cx="358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 = 0 – 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L = L1 + L3 + L5 + . . . + Ln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Komposisi</a:t>
            </a:r>
            <a:r>
              <a:rPr lang="en-US" altLang="en-US" b="1" dirty="0"/>
              <a:t>  Simpson 1/3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773103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8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462088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Cara II </a:t>
            </a:r>
            <a:r>
              <a:rPr lang="en-US" altLang="en-US" sz="3200" b="1" dirty="0" err="1"/>
              <a:t>Integrasi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Metode</a:t>
            </a:r>
            <a:r>
              <a:rPr lang="en-US" altLang="en-US" sz="3200" b="1" dirty="0"/>
              <a:t> Simpson 1/3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Buku</a:t>
            </a:r>
            <a:r>
              <a:rPr lang="en-US" altLang="en-US" sz="2400" dirty="0" smtClean="0"/>
              <a:t> Rinaldi </a:t>
            </a:r>
            <a:r>
              <a:rPr lang="en-US" altLang="en-US" sz="2400" dirty="0" err="1" smtClean="0"/>
              <a:t>Munir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 err="1" smtClean="0"/>
              <a:t>Polinom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interpolasi</a:t>
            </a:r>
            <a:r>
              <a:rPr lang="en-US" altLang="en-US" sz="2800" dirty="0" smtClean="0"/>
              <a:t> Newton-Gregory </a:t>
            </a:r>
            <a:r>
              <a:rPr lang="en-US" altLang="en-US" sz="2800" dirty="0" err="1" smtClean="0"/>
              <a:t>derajat</a:t>
            </a:r>
            <a:r>
              <a:rPr lang="en-US" altLang="en-US" sz="2800" dirty="0" smtClean="0"/>
              <a:t> 2 yang </a:t>
            </a:r>
            <a:r>
              <a:rPr lang="en-US" altLang="en-US" sz="2800" dirty="0" err="1" smtClean="0"/>
              <a:t>melalui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ketiga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titik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tsb</a:t>
            </a:r>
            <a:endParaRPr lang="en-US" altLang="en-US" sz="2800" dirty="0" smtClean="0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57200" y="3352800"/>
          <a:ext cx="82296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3" imgW="4356100" imgH="393700" progId="Equation.3">
                  <p:embed/>
                </p:oleObj>
              </mc:Choice>
              <mc:Fallback>
                <p:oleObj name="Equation" r:id="rId3" imgW="4356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82296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Cara II </a:t>
            </a:r>
            <a:r>
              <a:rPr lang="en-US" altLang="en-US" sz="2800" b="1" dirty="0" err="1"/>
              <a:t>Integrasi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Metode</a:t>
            </a:r>
            <a:r>
              <a:rPr lang="en-US" altLang="en-US" sz="2800" b="1" dirty="0"/>
              <a:t> Simpson 1/3</a:t>
            </a:r>
            <a:r>
              <a:rPr lang="en-US" altLang="en-US" sz="4800" dirty="0"/>
              <a:t/>
            </a:r>
            <a:br>
              <a:rPr lang="en-US" altLang="en-US" sz="4800" dirty="0"/>
            </a:br>
            <a:r>
              <a:rPr lang="en-US" altLang="en-US" sz="2800" dirty="0" err="1" smtClean="0"/>
              <a:t>Buku</a:t>
            </a:r>
            <a:r>
              <a:rPr lang="en-US" altLang="en-US" sz="2800" dirty="0" smtClean="0"/>
              <a:t> Rinaldi </a:t>
            </a:r>
            <a:r>
              <a:rPr lang="en-US" altLang="en-US" sz="2800" dirty="0" err="1" smtClean="0"/>
              <a:t>Munir</a:t>
            </a:r>
            <a:endParaRPr lang="en-US" altLang="en-US" sz="28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74088" cy="4227513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/>
              <a:t>Integrasikan</a:t>
            </a:r>
            <a:r>
              <a:rPr lang="en-US" altLang="en-US" sz="2400" dirty="0" smtClean="0"/>
              <a:t> p2(x) </a:t>
            </a:r>
            <a:r>
              <a:rPr lang="en-US" altLang="en-US" sz="2400" dirty="0" err="1" smtClean="0"/>
              <a:t>pd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selang</a:t>
            </a:r>
            <a:r>
              <a:rPr lang="en-US" altLang="en-US" sz="2400" dirty="0" smtClean="0"/>
              <a:t> [0,2h]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74265"/>
              </p:ext>
            </p:extLst>
          </p:nvPr>
        </p:nvGraphicFramePr>
        <p:xfrm>
          <a:off x="1828800" y="2438400"/>
          <a:ext cx="5867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3" imgW="2616200" imgH="2794000" progId="Equation.3">
                  <p:embed/>
                </p:oleObj>
              </mc:Choice>
              <mc:Fallback>
                <p:oleObj name="Equation" r:id="rId3" imgW="2616200" imgH="279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58674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105775" cy="146208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Cara </a:t>
            </a:r>
            <a:r>
              <a:rPr lang="en-US" altLang="en-US" sz="3200" dirty="0"/>
              <a:t>II. </a:t>
            </a:r>
            <a:r>
              <a:rPr lang="en-US" altLang="en-US" sz="3200" b="1" dirty="0" err="1" smtClean="0"/>
              <a:t>Integrasi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/>
              <a:t>Metode</a:t>
            </a:r>
            <a:r>
              <a:rPr lang="en-US" altLang="en-US" sz="3200" b="1" dirty="0"/>
              <a:t> Simpson </a:t>
            </a:r>
            <a:r>
              <a:rPr lang="en-US" altLang="en-US" sz="3200" b="1" dirty="0" smtClean="0"/>
              <a:t>1/3</a:t>
            </a: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r>
              <a:rPr lang="en-US" altLang="en-US" sz="3200" dirty="0" smtClean="0"/>
              <a:t>(</a:t>
            </a:r>
            <a:r>
              <a:rPr lang="en-US" altLang="en-US" sz="3200" dirty="0" err="1" smtClean="0"/>
              <a:t>Buku</a:t>
            </a:r>
            <a:r>
              <a:rPr lang="en-US" altLang="en-US" sz="3200" dirty="0" smtClean="0"/>
              <a:t> Rinaldi </a:t>
            </a:r>
            <a:r>
              <a:rPr lang="en-US" altLang="en-US" sz="3200" dirty="0" err="1" smtClean="0"/>
              <a:t>Munir</a:t>
            </a:r>
            <a:r>
              <a:rPr lang="en-US" altLang="en-US" sz="3200" dirty="0" smtClean="0"/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err="1" smtClean="0"/>
              <a:t>Mengingat</a:t>
            </a:r>
            <a:r>
              <a:rPr lang="en-US" altLang="en-US" sz="2400" dirty="0" smtClean="0"/>
              <a:t>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err="1" smtClean="0"/>
              <a:t>Maka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selanjutnya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3810000" y="2057400"/>
          <a:ext cx="1828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3" imgW="838200" imgH="228600" progId="Equation.3">
                  <p:embed/>
                </p:oleObj>
              </mc:Choice>
              <mc:Fallback>
                <p:oleObj name="Equation" r:id="rId3" imgW="838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1828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91739"/>
              </p:ext>
            </p:extLst>
          </p:nvPr>
        </p:nvGraphicFramePr>
        <p:xfrm>
          <a:off x="1941513" y="3678148"/>
          <a:ext cx="5260975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5" imgW="2679700" imgH="1625600" progId="Equation.3">
                  <p:embed/>
                </p:oleObj>
              </mc:Choice>
              <mc:Fallback>
                <p:oleObj name="Equation" r:id="rId5" imgW="2679700" imgH="162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678148"/>
                        <a:ext cx="5260975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81000" y="2667000"/>
          <a:ext cx="838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7" imgW="3378200" imgH="241300" progId="Equation.3">
                  <p:embed/>
                </p:oleObj>
              </mc:Choice>
              <mc:Fallback>
                <p:oleObj name="Equation" r:id="rId7" imgW="33782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838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8" descr="Paper bag">
            <a:hlinkClick r:id="rId3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371600" y="471105"/>
            <a:ext cx="16002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22454" y="98852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04330"/>
              </p:ext>
            </p:extLst>
          </p:nvPr>
        </p:nvGraphicFramePr>
        <p:xfrm>
          <a:off x="3354388" y="767330"/>
          <a:ext cx="2743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5" imgW="1524086" imgH="476163" progId="Equation.3">
                  <p:embed/>
                </p:oleObj>
              </mc:Choice>
              <mc:Fallback>
                <p:oleObj name="Equation" r:id="rId5" imgW="1524086" imgH="476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767330"/>
                        <a:ext cx="27432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128252"/>
              </p:ext>
            </p:extLst>
          </p:nvPr>
        </p:nvGraphicFramePr>
        <p:xfrm>
          <a:off x="990600" y="2637034"/>
          <a:ext cx="2819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Equation" r:id="rId7" imgW="1600209" imgH="380876" progId="Equation.3">
                  <p:embed/>
                </p:oleObj>
              </mc:Choice>
              <mc:Fallback>
                <p:oleObj name="Equation" r:id="rId7" imgW="1600209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37034"/>
                        <a:ext cx="28194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55180"/>
              </p:ext>
            </p:extLst>
          </p:nvPr>
        </p:nvGraphicFramePr>
        <p:xfrm>
          <a:off x="1219200" y="4008634"/>
          <a:ext cx="6324600" cy="893763"/>
        </p:xfrm>
        <a:graphic>
          <a:graphicData uri="http://schemas.openxmlformats.org/drawingml/2006/table">
            <a:tbl>
              <a:tblPr rtl="1"/>
              <a:tblGrid>
                <a:gridCol w="833437"/>
                <a:gridCol w="831850"/>
                <a:gridCol w="833438"/>
                <a:gridCol w="830262"/>
                <a:gridCol w="749300"/>
                <a:gridCol w="914400"/>
                <a:gridCol w="447675"/>
                <a:gridCol w="884238"/>
              </a:tblGrid>
              <a:tr h="457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22454" y="1446781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means of Simpson’s rule with 2n = 6. For 4D.</a:t>
            </a:r>
          </a:p>
        </p:txBody>
      </p:sp>
      <p:sp>
        <p:nvSpPr>
          <p:cNvPr id="14" name="WordArt 13" descr="Paper bag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143000" y="2256034"/>
            <a:ext cx="1295400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90600" y="3322834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values of</a:t>
            </a:r>
          </a:p>
        </p:txBody>
      </p:sp>
      <p:graphicFrame>
        <p:nvGraphicFramePr>
          <p:cNvPr id="16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97689"/>
              </p:ext>
            </p:extLst>
          </p:nvPr>
        </p:nvGraphicFramePr>
        <p:xfrm>
          <a:off x="3581400" y="3246634"/>
          <a:ext cx="2516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10" imgW="1400183" imgH="266694" progId="Equation.3">
                  <p:embed/>
                </p:oleObj>
              </mc:Choice>
              <mc:Fallback>
                <p:oleObj name="Equation" r:id="rId10" imgW="1400183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46634"/>
                        <a:ext cx="2516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96"/>
          <p:cNvGrpSpPr>
            <a:grpSpLocks/>
          </p:cNvGrpSpPr>
          <p:nvPr/>
        </p:nvGrpSpPr>
        <p:grpSpPr bwMode="auto">
          <a:xfrm>
            <a:off x="2743200" y="4008634"/>
            <a:ext cx="4572000" cy="469900"/>
            <a:chOff x="1584" y="2544"/>
            <a:chExt cx="2755" cy="296"/>
          </a:xfrm>
        </p:grpSpPr>
        <p:graphicFrame>
          <p:nvGraphicFramePr>
            <p:cNvPr id="18" name="Object 73"/>
            <p:cNvGraphicFramePr>
              <a:graphicFrameLocks noChangeAspect="1"/>
            </p:cNvGraphicFramePr>
            <p:nvPr/>
          </p:nvGraphicFramePr>
          <p:xfrm>
            <a:off x="1584" y="2544"/>
            <a:ext cx="15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9" name="Equation" r:id="rId12" imgW="190578" imgH="380876" progId="Equation.3">
                    <p:embed/>
                  </p:oleObj>
                </mc:Choice>
                <mc:Fallback>
                  <p:oleObj name="Equation" r:id="rId12" imgW="190578" imgH="3808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44"/>
                          <a:ext cx="15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7"/>
            <p:cNvGraphicFramePr>
              <a:graphicFrameLocks noChangeAspect="1"/>
            </p:cNvGraphicFramePr>
            <p:nvPr/>
          </p:nvGraphicFramePr>
          <p:xfrm>
            <a:off x="2160" y="2544"/>
            <a:ext cx="1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0" name="Equation" r:id="rId14" imgW="142799" imgH="380876" progId="Equation.3">
                    <p:embed/>
                  </p:oleObj>
                </mc:Choice>
                <mc:Fallback>
                  <p:oleObj name="Equation" r:id="rId14" imgW="142799" imgH="3808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44"/>
                          <a:ext cx="1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8"/>
            <p:cNvGraphicFramePr>
              <a:graphicFrameLocks noChangeAspect="1"/>
            </p:cNvGraphicFramePr>
            <p:nvPr/>
          </p:nvGraphicFramePr>
          <p:xfrm>
            <a:off x="3216" y="2544"/>
            <a:ext cx="1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1" name="Equation" r:id="rId16" imgW="142799" imgH="380876" progId="Equation.3">
                    <p:embed/>
                  </p:oleObj>
                </mc:Choice>
                <mc:Fallback>
                  <p:oleObj name="Equation" r:id="rId16" imgW="142799" imgH="3808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44"/>
                          <a:ext cx="1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9"/>
            <p:cNvGraphicFramePr>
              <a:graphicFrameLocks noChangeAspect="1"/>
            </p:cNvGraphicFramePr>
            <p:nvPr/>
          </p:nvGraphicFramePr>
          <p:xfrm>
            <a:off x="2688" y="2544"/>
            <a:ext cx="1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2" name="Equation" r:id="rId18" imgW="142799" imgH="380876" progId="Equation.3">
                    <p:embed/>
                  </p:oleObj>
                </mc:Choice>
                <mc:Fallback>
                  <p:oleObj name="Equation" r:id="rId18" imgW="142799" imgH="3808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44"/>
                          <a:ext cx="1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0"/>
            <p:cNvGraphicFramePr>
              <a:graphicFrameLocks noChangeAspect="1"/>
            </p:cNvGraphicFramePr>
            <p:nvPr/>
          </p:nvGraphicFramePr>
          <p:xfrm>
            <a:off x="3648" y="2544"/>
            <a:ext cx="18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3" name="Equation" r:id="rId20" imgW="228640" imgH="380876" progId="Equation.3">
                    <p:embed/>
                  </p:oleObj>
                </mc:Choice>
                <mc:Fallback>
                  <p:oleObj name="Equation" r:id="rId20" imgW="228640" imgH="3808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544"/>
                          <a:ext cx="18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81"/>
            <p:cNvGraphicFramePr>
              <a:graphicFrameLocks noChangeAspect="1"/>
            </p:cNvGraphicFramePr>
            <p:nvPr/>
          </p:nvGraphicFramePr>
          <p:xfrm>
            <a:off x="4224" y="2544"/>
            <a:ext cx="1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4" name="Equation" r:id="rId22" imgW="142799" imgH="380876" progId="Equation.3">
                    <p:embed/>
                  </p:oleObj>
                </mc:Choice>
                <mc:Fallback>
                  <p:oleObj name="Equation" r:id="rId22" imgW="142799" imgH="3808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44"/>
                          <a:ext cx="1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55052"/>
              </p:ext>
            </p:extLst>
          </p:nvPr>
        </p:nvGraphicFramePr>
        <p:xfrm>
          <a:off x="609600" y="5685034"/>
          <a:ext cx="82788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Equation" r:id="rId24" imgW="5057882" imgH="380876" progId="Equation.3">
                  <p:embed/>
                </p:oleObj>
              </mc:Choice>
              <mc:Fallback>
                <p:oleObj name="Equation" r:id="rId24" imgW="5057882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85034"/>
                        <a:ext cx="827881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6"/>
          <p:cNvSpPr txBox="1">
            <a:spLocks noChangeArrowheads="1"/>
          </p:cNvSpPr>
          <p:nvPr/>
        </p:nvSpPr>
        <p:spPr bwMode="auto">
          <a:xfrm>
            <a:off x="2667000" y="362763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107"/>
          <p:cNvSpPr txBox="1">
            <a:spLocks noChangeArrowheads="1"/>
          </p:cNvSpPr>
          <p:nvPr/>
        </p:nvSpPr>
        <p:spPr bwMode="auto">
          <a:xfrm>
            <a:off x="3581400" y="362763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Text Box 108"/>
          <p:cNvSpPr txBox="1">
            <a:spLocks noChangeArrowheads="1"/>
          </p:cNvSpPr>
          <p:nvPr/>
        </p:nvSpPr>
        <p:spPr bwMode="auto">
          <a:xfrm>
            <a:off x="4343400" y="362763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 Box 109"/>
          <p:cNvSpPr txBox="1">
            <a:spLocks noChangeArrowheads="1"/>
          </p:cNvSpPr>
          <p:nvPr/>
        </p:nvSpPr>
        <p:spPr bwMode="auto">
          <a:xfrm>
            <a:off x="5181600" y="362763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Text Box 110"/>
          <p:cNvSpPr txBox="1">
            <a:spLocks noChangeArrowheads="1"/>
          </p:cNvSpPr>
          <p:nvPr/>
        </p:nvSpPr>
        <p:spPr bwMode="auto">
          <a:xfrm>
            <a:off x="5943600" y="362763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990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  <p:bldP spid="27" grpId="0"/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reeform 2" descr="Dark downward diagonal"/>
          <p:cNvSpPr>
            <a:spLocks/>
          </p:cNvSpPr>
          <p:nvPr/>
        </p:nvSpPr>
        <p:spPr bwMode="auto">
          <a:xfrm>
            <a:off x="2286000" y="3429000"/>
            <a:ext cx="5943600" cy="2743200"/>
          </a:xfrm>
          <a:custGeom>
            <a:avLst/>
            <a:gdLst>
              <a:gd name="T0" fmla="*/ 0 w 3744"/>
              <a:gd name="T1" fmla="*/ 1905000 h 1728"/>
              <a:gd name="T2" fmla="*/ 304800 w 3744"/>
              <a:gd name="T3" fmla="*/ 1066800 h 1728"/>
              <a:gd name="T4" fmla="*/ 609600 w 3744"/>
              <a:gd name="T5" fmla="*/ 685800 h 1728"/>
              <a:gd name="T6" fmla="*/ 838200 w 3744"/>
              <a:gd name="T7" fmla="*/ 533400 h 1728"/>
              <a:gd name="T8" fmla="*/ 1143000 w 3744"/>
              <a:gd name="T9" fmla="*/ 381000 h 1728"/>
              <a:gd name="T10" fmla="*/ 1600200 w 3744"/>
              <a:gd name="T11" fmla="*/ 228600 h 1728"/>
              <a:gd name="T12" fmla="*/ 1981200 w 3744"/>
              <a:gd name="T13" fmla="*/ 228600 h 1728"/>
              <a:gd name="T14" fmla="*/ 2286000 w 3744"/>
              <a:gd name="T15" fmla="*/ 304800 h 1728"/>
              <a:gd name="T16" fmla="*/ 2895600 w 3744"/>
              <a:gd name="T17" fmla="*/ 533400 h 1728"/>
              <a:gd name="T18" fmla="*/ 3200400 w 3744"/>
              <a:gd name="T19" fmla="*/ 685800 h 1728"/>
              <a:gd name="T20" fmla="*/ 3810000 w 3744"/>
              <a:gd name="T21" fmla="*/ 762000 h 1728"/>
              <a:gd name="T22" fmla="*/ 4191000 w 3744"/>
              <a:gd name="T23" fmla="*/ 762000 h 1728"/>
              <a:gd name="T24" fmla="*/ 4800600 w 3744"/>
              <a:gd name="T25" fmla="*/ 609600 h 1728"/>
              <a:gd name="T26" fmla="*/ 5334000 w 3744"/>
              <a:gd name="T27" fmla="*/ 381000 h 1728"/>
              <a:gd name="T28" fmla="*/ 5943600 w 3744"/>
              <a:gd name="T29" fmla="*/ 0 h 1728"/>
              <a:gd name="T30" fmla="*/ 5943600 w 3744"/>
              <a:gd name="T31" fmla="*/ 2743200 h 1728"/>
              <a:gd name="T32" fmla="*/ 0 w 3744"/>
              <a:gd name="T33" fmla="*/ 2743200 h 1728"/>
              <a:gd name="T34" fmla="*/ 0 w 3744"/>
              <a:gd name="T35" fmla="*/ 1905000 h 17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744"/>
              <a:gd name="T55" fmla="*/ 0 h 1728"/>
              <a:gd name="T56" fmla="*/ 3744 w 3744"/>
              <a:gd name="T57" fmla="*/ 1728 h 17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744" h="1728">
                <a:moveTo>
                  <a:pt x="0" y="1200"/>
                </a:moveTo>
                <a:lnTo>
                  <a:pt x="192" y="672"/>
                </a:lnTo>
                <a:lnTo>
                  <a:pt x="384" y="432"/>
                </a:lnTo>
                <a:lnTo>
                  <a:pt x="528" y="336"/>
                </a:lnTo>
                <a:lnTo>
                  <a:pt x="720" y="240"/>
                </a:lnTo>
                <a:lnTo>
                  <a:pt x="1008" y="144"/>
                </a:lnTo>
                <a:lnTo>
                  <a:pt x="1248" y="144"/>
                </a:lnTo>
                <a:lnTo>
                  <a:pt x="1440" y="192"/>
                </a:lnTo>
                <a:lnTo>
                  <a:pt x="1824" y="336"/>
                </a:lnTo>
                <a:lnTo>
                  <a:pt x="2016" y="432"/>
                </a:lnTo>
                <a:lnTo>
                  <a:pt x="2400" y="480"/>
                </a:lnTo>
                <a:lnTo>
                  <a:pt x="2640" y="480"/>
                </a:lnTo>
                <a:lnTo>
                  <a:pt x="3024" y="384"/>
                </a:lnTo>
                <a:lnTo>
                  <a:pt x="3360" y="240"/>
                </a:lnTo>
                <a:lnTo>
                  <a:pt x="3744" y="0"/>
                </a:lnTo>
                <a:lnTo>
                  <a:pt x="3744" y="1728"/>
                </a:lnTo>
                <a:lnTo>
                  <a:pt x="0" y="1728"/>
                </a:lnTo>
                <a:lnTo>
                  <a:pt x="0" y="1200"/>
                </a:lnTo>
                <a:close/>
              </a:path>
            </a:pathLst>
          </a:custGeom>
          <a:pattFill prst="dkDnDiag">
            <a:fgClr>
              <a:srgbClr val="0099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431800" y="406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 Simpson 3/8</a:t>
            </a:r>
            <a:endParaRPr lang="en-US" sz="400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995363"/>
            <a:ext cx="7772400" cy="4114800"/>
          </a:xfrm>
        </p:spPr>
        <p:txBody>
          <a:bodyPr/>
          <a:lstStyle/>
          <a:p>
            <a:pPr marL="609600" indent="-609600" eaLnBrk="1" hangingPunct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>
                <a:solidFill>
                  <a:srgbClr val="0000CC"/>
                </a:solidFill>
              </a:rPr>
              <a:t>Aproksimasi dengan fungsi kubik</a:t>
            </a:r>
            <a:endParaRPr lang="en-US" altLang="en-US" sz="2800" smtClean="0">
              <a:solidFill>
                <a:srgbClr val="0000CC"/>
              </a:solidFill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381125" y="1503363"/>
          <a:ext cx="761682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3" imgW="4152900" imgH="838200" progId="Equation.3">
                  <p:embed/>
                </p:oleObj>
              </mc:Choice>
              <mc:Fallback>
                <p:oleObj name="Equation" r:id="rId3" imgW="41529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503363"/>
                        <a:ext cx="7616825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1600200" y="3273425"/>
            <a:ext cx="0" cy="289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Freeform 8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905000 h 1104"/>
              <a:gd name="T2" fmla="*/ 547437 w 3648"/>
              <a:gd name="T3" fmla="*/ 993913 h 1104"/>
              <a:gd name="T4" fmla="*/ 1251284 w 3648"/>
              <a:gd name="T5" fmla="*/ 496957 h 1104"/>
              <a:gd name="T6" fmla="*/ 1955132 w 3648"/>
              <a:gd name="T7" fmla="*/ 248478 h 1104"/>
              <a:gd name="T8" fmla="*/ 2580774 w 3648"/>
              <a:gd name="T9" fmla="*/ 248478 h 1104"/>
              <a:gd name="T10" fmla="*/ 3284621 w 3648"/>
              <a:gd name="T11" fmla="*/ 496957 h 1104"/>
              <a:gd name="T12" fmla="*/ 4144879 w 3648"/>
              <a:gd name="T13" fmla="*/ 828261 h 1104"/>
              <a:gd name="T14" fmla="*/ 5083342 w 3648"/>
              <a:gd name="T15" fmla="*/ 662609 h 1104"/>
              <a:gd name="T16" fmla="*/ 5630779 w 3648"/>
              <a:gd name="T17" fmla="*/ 331304 h 1104"/>
              <a:gd name="T18" fmla="*/ 5943600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9624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105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f(x)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4267200" y="3657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943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8956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0104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28194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0066FF"/>
                </a:solidFill>
                <a:latin typeface="Times New Roman" panose="02020603050405020304" pitchFamily="18" charset="0"/>
              </a:rPr>
              <a:t>L(x)</a:t>
            </a: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6248400" y="4191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79248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3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4800600" y="6096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64535" name="Freeform 23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744"/>
              <a:gd name="T1" fmla="*/ 1905000 h 1200"/>
              <a:gd name="T2" fmla="*/ 457200 w 3744"/>
              <a:gd name="T3" fmla="*/ 838200 h 1200"/>
              <a:gd name="T4" fmla="*/ 1143000 w 3744"/>
              <a:gd name="T5" fmla="*/ 381000 h 1200"/>
              <a:gd name="T6" fmla="*/ 1981200 w 3744"/>
              <a:gd name="T7" fmla="*/ 228600 h 1200"/>
              <a:gd name="T8" fmla="*/ 3048000 w 3744"/>
              <a:gd name="T9" fmla="*/ 609600 h 1200"/>
              <a:gd name="T10" fmla="*/ 3657600 w 3744"/>
              <a:gd name="T11" fmla="*/ 762000 h 1200"/>
              <a:gd name="T12" fmla="*/ 4191000 w 3744"/>
              <a:gd name="T13" fmla="*/ 762000 h 1200"/>
              <a:gd name="T14" fmla="*/ 5181600 w 3744"/>
              <a:gd name="T15" fmla="*/ 457200 h 1200"/>
              <a:gd name="T16" fmla="*/ 5943600 w 3744"/>
              <a:gd name="T17" fmla="*/ 0 h 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44"/>
              <a:gd name="T28" fmla="*/ 0 h 1200"/>
              <a:gd name="T29" fmla="*/ 3744 w 3744"/>
              <a:gd name="T30" fmla="*/ 1200 h 1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44" h="1200">
                <a:moveTo>
                  <a:pt x="0" y="1200"/>
                </a:moveTo>
                <a:cubicBezTo>
                  <a:pt x="84" y="944"/>
                  <a:pt x="168" y="688"/>
                  <a:pt x="288" y="528"/>
                </a:cubicBezTo>
                <a:cubicBezTo>
                  <a:pt x="408" y="368"/>
                  <a:pt x="560" y="304"/>
                  <a:pt x="720" y="240"/>
                </a:cubicBezTo>
                <a:cubicBezTo>
                  <a:pt x="880" y="176"/>
                  <a:pt x="1048" y="120"/>
                  <a:pt x="1248" y="144"/>
                </a:cubicBezTo>
                <a:cubicBezTo>
                  <a:pt x="1448" y="168"/>
                  <a:pt x="1744" y="328"/>
                  <a:pt x="1920" y="384"/>
                </a:cubicBezTo>
                <a:cubicBezTo>
                  <a:pt x="2096" y="440"/>
                  <a:pt x="2184" y="464"/>
                  <a:pt x="2304" y="480"/>
                </a:cubicBezTo>
                <a:cubicBezTo>
                  <a:pt x="2424" y="496"/>
                  <a:pt x="2480" y="512"/>
                  <a:pt x="2640" y="480"/>
                </a:cubicBezTo>
                <a:cubicBezTo>
                  <a:pt x="2800" y="448"/>
                  <a:pt x="3080" y="368"/>
                  <a:pt x="3264" y="288"/>
                </a:cubicBezTo>
                <a:cubicBezTo>
                  <a:pt x="3448" y="208"/>
                  <a:pt x="3596" y="104"/>
                  <a:pt x="3744" y="0"/>
                </a:cubicBez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6172200" y="4114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31" grpId="0" build="p" autoUpdateAnimBg="0"/>
      <p:bldP spid="645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 smtClean="0"/>
              <a:t>Aturan</a:t>
            </a:r>
            <a:r>
              <a:rPr lang="en-US" altLang="id-ID" dirty="0" smtClean="0"/>
              <a:t> Simpson 3/8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mana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polinomial</a:t>
            </a:r>
            <a:r>
              <a:rPr lang="en-US" dirty="0"/>
              <a:t> </a:t>
            </a:r>
            <a:r>
              <a:rPr lang="en-US" altLang="en-US" dirty="0"/>
              <a:t>Newton-Gregory</a:t>
            </a:r>
            <a:r>
              <a:rPr lang="en-US" dirty="0" smtClean="0"/>
              <a:t> 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18394"/>
              </p:ext>
            </p:extLst>
          </p:nvPr>
        </p:nvGraphicFramePr>
        <p:xfrm>
          <a:off x="1981200" y="3617913"/>
          <a:ext cx="5584371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3" imgW="4885817" imgH="2200590" progId="Equation.DSMT4">
                  <p:embed/>
                </p:oleObj>
              </mc:Choice>
              <mc:Fallback>
                <p:oleObj name="Equation" r:id="rId3" imgW="4885817" imgH="22005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617913"/>
                        <a:ext cx="5584371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76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INTEGRASI NUMERIK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7912" cy="38496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Perhitungan integral adalah perhitungan dasar yang digunakan dalam kalkulus, dalam banyak keperluan. </a:t>
            </a:r>
          </a:p>
          <a:p>
            <a:pPr eaLnBrk="1" hangingPunct="1"/>
            <a:r>
              <a:rPr lang="en-US" altLang="en-US" sz="2800" smtClean="0"/>
              <a:t>digunakan untuk menghitung luas daerah yang dibatasi oleh fungsi y = f(x) dan sumbu x. </a:t>
            </a:r>
          </a:p>
          <a:p>
            <a:pPr eaLnBrk="1" hangingPunct="1"/>
            <a:r>
              <a:rPr lang="en-US" altLang="en-US" sz="2800" smtClean="0"/>
              <a:t>Penerapan integral : menghitung luas dan volume-volume benda putar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274763" y="1195388"/>
          <a:ext cx="7723187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3" imgW="5016500" imgH="889000" progId="Equation.3">
                  <p:embed/>
                </p:oleObj>
              </mc:Choice>
              <mc:Fallback>
                <p:oleObj name="Equation" r:id="rId3" imgW="50165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195388"/>
                        <a:ext cx="7723187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087563" y="2882900"/>
          <a:ext cx="562768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5" imgW="2603500" imgH="812800" progId="Equation.3">
                  <p:embed/>
                </p:oleObj>
              </mc:Choice>
              <mc:Fallback>
                <p:oleObj name="Equation" r:id="rId5" imgW="26035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882900"/>
                        <a:ext cx="5627687" cy="1752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82700" y="4803775"/>
            <a:ext cx="374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b="1">
                <a:latin typeface="Times New Roman" panose="02020603050405020304" pitchFamily="18" charset="0"/>
              </a:rPr>
              <a:t>Error Pemenggalan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819275" y="5432425"/>
          <a:ext cx="66786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7" imgW="3302000" imgH="419100" progId="Equation.3">
                  <p:embed/>
                </p:oleObj>
              </mc:Choice>
              <mc:Fallback>
                <p:oleObj name="Equation" r:id="rId7" imgW="3302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432425"/>
                        <a:ext cx="6678613" cy="847725"/>
                      </a:xfrm>
                      <a:prstGeom prst="rect">
                        <a:avLst/>
                      </a:prstGeom>
                      <a:solidFill>
                        <a:srgbClr val="C9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>
          <a:xfrm>
            <a:off x="431800" y="406400"/>
            <a:ext cx="7772400" cy="5334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Aturan</a:t>
            </a:r>
            <a:r>
              <a:rPr lang="en-U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Simpson 3/8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/>
              <a:t>Beberapa Penerapan Integrasi Numerik</a:t>
            </a:r>
            <a:r>
              <a:rPr lang="en-US" altLang="en-US" sz="3600" smtClean="0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Menghitung Luas Daerah Berdasarkan Gambar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b="1" smtClean="0"/>
              <a:t>Menghitung Luas dan Volume Benda Putar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/>
              <a:t>Menghitung Luas Daerah Berdasarkan Gambar</a:t>
            </a:r>
            <a:endParaRPr lang="en-US" altLang="en-US" sz="360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0"/>
            <a:ext cx="8534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Untuk menghitung luas integral di peta di atas, yang perlu dilakukan adalah menandai atau membuat garis grid pada setiap step satuan h yang dinyatakan dalam satu kotak. Bila satu kotak mewakili 1 mm, dengan skala yang tertera maka berarti panjangnya adalah 100.000 mm atau 100 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Pada gambar di atas, mulai sisi kiri dengan grid ke 0 dan sisi kanan grid ke n (dalam hal ini n=22). Tinggi pada setiap grid adalah sebagai berikut: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971800" y="1752600"/>
            <a:ext cx="4953000" cy="2514600"/>
            <a:chOff x="4320" y="2145"/>
            <a:chExt cx="4488" cy="1860"/>
          </a:xfrm>
        </p:grpSpPr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7338" y="3391"/>
              <a:ext cx="1470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Skala 1:100000</a:t>
              </a:r>
              <a:endParaRPr lang="en-US" altLang="en-US" sz="1800"/>
            </a:p>
          </p:txBody>
        </p:sp>
        <p:sp>
          <p:nvSpPr>
            <p:cNvPr id="50183" name="Freeform 6"/>
            <p:cNvSpPr>
              <a:spLocks/>
            </p:cNvSpPr>
            <p:nvPr/>
          </p:nvSpPr>
          <p:spPr bwMode="auto">
            <a:xfrm>
              <a:off x="4663" y="2228"/>
              <a:ext cx="2592" cy="1079"/>
            </a:xfrm>
            <a:custGeom>
              <a:avLst/>
              <a:gdLst>
                <a:gd name="T0" fmla="*/ 245 w 4302"/>
                <a:gd name="T1" fmla="*/ 344 h 1199"/>
                <a:gd name="T2" fmla="*/ 408 w 4302"/>
                <a:gd name="T3" fmla="*/ 182 h 1199"/>
                <a:gd name="T4" fmla="*/ 706 w 4302"/>
                <a:gd name="T5" fmla="*/ 47 h 1199"/>
                <a:gd name="T6" fmla="*/ 923 w 4302"/>
                <a:gd name="T7" fmla="*/ 6 h 1199"/>
                <a:gd name="T8" fmla="*/ 1140 w 4302"/>
                <a:gd name="T9" fmla="*/ 87 h 1199"/>
                <a:gd name="T10" fmla="*/ 1393 w 4302"/>
                <a:gd name="T11" fmla="*/ 128 h 1199"/>
                <a:gd name="T12" fmla="*/ 1727 w 4302"/>
                <a:gd name="T13" fmla="*/ 33 h 1199"/>
                <a:gd name="T14" fmla="*/ 1827 w 4302"/>
                <a:gd name="T15" fmla="*/ 114 h 1199"/>
                <a:gd name="T16" fmla="*/ 2062 w 4302"/>
                <a:gd name="T17" fmla="*/ 141 h 1199"/>
                <a:gd name="T18" fmla="*/ 2405 w 4302"/>
                <a:gd name="T19" fmla="*/ 303 h 1199"/>
                <a:gd name="T20" fmla="*/ 2550 w 4302"/>
                <a:gd name="T21" fmla="*/ 479 h 1199"/>
                <a:gd name="T22" fmla="*/ 2577 w 4302"/>
                <a:gd name="T23" fmla="*/ 573 h 1199"/>
                <a:gd name="T24" fmla="*/ 2459 w 4302"/>
                <a:gd name="T25" fmla="*/ 776 h 1199"/>
                <a:gd name="T26" fmla="*/ 2270 w 4302"/>
                <a:gd name="T27" fmla="*/ 722 h 1199"/>
                <a:gd name="T28" fmla="*/ 2071 w 4302"/>
                <a:gd name="T29" fmla="*/ 708 h 1199"/>
                <a:gd name="T30" fmla="*/ 2026 w 4302"/>
                <a:gd name="T31" fmla="*/ 830 h 1199"/>
                <a:gd name="T32" fmla="*/ 1610 w 4302"/>
                <a:gd name="T33" fmla="*/ 1059 h 1199"/>
                <a:gd name="T34" fmla="*/ 1013 w 4302"/>
                <a:gd name="T35" fmla="*/ 951 h 1199"/>
                <a:gd name="T36" fmla="*/ 824 w 4302"/>
                <a:gd name="T37" fmla="*/ 1032 h 1199"/>
                <a:gd name="T38" fmla="*/ 525 w 4302"/>
                <a:gd name="T39" fmla="*/ 924 h 1199"/>
                <a:gd name="T40" fmla="*/ 272 w 4302"/>
                <a:gd name="T41" fmla="*/ 654 h 1199"/>
                <a:gd name="T42" fmla="*/ 64 w 4302"/>
                <a:gd name="T43" fmla="*/ 573 h 1199"/>
                <a:gd name="T44" fmla="*/ 28 w 4302"/>
                <a:gd name="T45" fmla="*/ 465 h 1199"/>
                <a:gd name="T46" fmla="*/ 245 w 4302"/>
                <a:gd name="T47" fmla="*/ 344 h 1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02"/>
                <a:gd name="T73" fmla="*/ 0 h 1199"/>
                <a:gd name="T74" fmla="*/ 4302 w 4302"/>
                <a:gd name="T75" fmla="*/ 1199 h 1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02" h="1199">
                  <a:moveTo>
                    <a:pt x="407" y="382"/>
                  </a:moveTo>
                  <a:cubicBezTo>
                    <a:pt x="512" y="329"/>
                    <a:pt x="550" y="257"/>
                    <a:pt x="677" y="202"/>
                  </a:cubicBezTo>
                  <a:cubicBezTo>
                    <a:pt x="804" y="147"/>
                    <a:pt x="1030" y="84"/>
                    <a:pt x="1172" y="52"/>
                  </a:cubicBezTo>
                  <a:cubicBezTo>
                    <a:pt x="1314" y="20"/>
                    <a:pt x="1412" y="0"/>
                    <a:pt x="1532" y="7"/>
                  </a:cubicBezTo>
                  <a:cubicBezTo>
                    <a:pt x="1652" y="14"/>
                    <a:pt x="1762" y="75"/>
                    <a:pt x="1892" y="97"/>
                  </a:cubicBezTo>
                  <a:cubicBezTo>
                    <a:pt x="2022" y="119"/>
                    <a:pt x="2150" y="152"/>
                    <a:pt x="2312" y="142"/>
                  </a:cubicBezTo>
                  <a:cubicBezTo>
                    <a:pt x="2474" y="132"/>
                    <a:pt x="2747" y="39"/>
                    <a:pt x="2867" y="37"/>
                  </a:cubicBezTo>
                  <a:cubicBezTo>
                    <a:pt x="2987" y="35"/>
                    <a:pt x="2940" y="107"/>
                    <a:pt x="3032" y="127"/>
                  </a:cubicBezTo>
                  <a:cubicBezTo>
                    <a:pt x="3124" y="147"/>
                    <a:pt x="3262" y="122"/>
                    <a:pt x="3422" y="157"/>
                  </a:cubicBezTo>
                  <a:cubicBezTo>
                    <a:pt x="3582" y="192"/>
                    <a:pt x="3857" y="275"/>
                    <a:pt x="3992" y="337"/>
                  </a:cubicBezTo>
                  <a:cubicBezTo>
                    <a:pt x="4127" y="399"/>
                    <a:pt x="4185" y="482"/>
                    <a:pt x="4232" y="532"/>
                  </a:cubicBezTo>
                  <a:cubicBezTo>
                    <a:pt x="4279" y="582"/>
                    <a:pt x="4302" y="582"/>
                    <a:pt x="4277" y="637"/>
                  </a:cubicBezTo>
                  <a:cubicBezTo>
                    <a:pt x="4252" y="692"/>
                    <a:pt x="4167" y="835"/>
                    <a:pt x="4082" y="862"/>
                  </a:cubicBezTo>
                  <a:cubicBezTo>
                    <a:pt x="3997" y="889"/>
                    <a:pt x="3874" y="814"/>
                    <a:pt x="3767" y="802"/>
                  </a:cubicBezTo>
                  <a:cubicBezTo>
                    <a:pt x="3660" y="790"/>
                    <a:pt x="3504" y="767"/>
                    <a:pt x="3437" y="787"/>
                  </a:cubicBezTo>
                  <a:cubicBezTo>
                    <a:pt x="3370" y="807"/>
                    <a:pt x="3489" y="857"/>
                    <a:pt x="3362" y="922"/>
                  </a:cubicBezTo>
                  <a:cubicBezTo>
                    <a:pt x="3235" y="987"/>
                    <a:pt x="2952" y="1155"/>
                    <a:pt x="2672" y="1177"/>
                  </a:cubicBezTo>
                  <a:cubicBezTo>
                    <a:pt x="2392" y="1199"/>
                    <a:pt x="1899" y="1062"/>
                    <a:pt x="1682" y="1057"/>
                  </a:cubicBezTo>
                  <a:cubicBezTo>
                    <a:pt x="1465" y="1052"/>
                    <a:pt x="1502" y="1152"/>
                    <a:pt x="1367" y="1147"/>
                  </a:cubicBezTo>
                  <a:cubicBezTo>
                    <a:pt x="1232" y="1142"/>
                    <a:pt x="1024" y="1097"/>
                    <a:pt x="872" y="1027"/>
                  </a:cubicBezTo>
                  <a:cubicBezTo>
                    <a:pt x="720" y="957"/>
                    <a:pt x="579" y="792"/>
                    <a:pt x="452" y="727"/>
                  </a:cubicBezTo>
                  <a:cubicBezTo>
                    <a:pt x="325" y="662"/>
                    <a:pt x="174" y="672"/>
                    <a:pt x="107" y="637"/>
                  </a:cubicBezTo>
                  <a:cubicBezTo>
                    <a:pt x="40" y="602"/>
                    <a:pt x="0" y="559"/>
                    <a:pt x="47" y="517"/>
                  </a:cubicBezTo>
                  <a:cubicBezTo>
                    <a:pt x="94" y="475"/>
                    <a:pt x="302" y="435"/>
                    <a:pt x="407" y="382"/>
                  </a:cubicBez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4470" y="3615"/>
              <a:ext cx="42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/>
                <a:t>0</a:t>
              </a:r>
              <a:endParaRPr lang="en-US" altLang="en-US" sz="1800"/>
            </a:p>
          </p:txBody>
        </p:sp>
        <p:sp>
          <p:nvSpPr>
            <p:cNvPr id="50185" name="Text Box 8"/>
            <p:cNvSpPr txBox="1">
              <a:spLocks noChangeArrowheads="1"/>
            </p:cNvSpPr>
            <p:nvPr/>
          </p:nvSpPr>
          <p:spPr bwMode="auto">
            <a:xfrm>
              <a:off x="6045" y="3600"/>
              <a:ext cx="52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/>
                <a:t>10</a:t>
              </a:r>
              <a:endParaRPr lang="en-US" altLang="en-US" sz="1800"/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5280" y="3615"/>
              <a:ext cx="49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/>
                <a:t>5</a:t>
              </a:r>
              <a:endParaRPr lang="en-US" altLang="en-US" sz="1800"/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4335" y="2565"/>
              <a:ext cx="52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/>
                <a:t>6</a:t>
              </a:r>
              <a:endParaRPr lang="en-US" altLang="en-US" sz="1800"/>
            </a:p>
          </p:txBody>
        </p:sp>
        <p:sp>
          <p:nvSpPr>
            <p:cNvPr id="50188" name="Text Box 11"/>
            <p:cNvSpPr txBox="1">
              <a:spLocks noChangeArrowheads="1"/>
            </p:cNvSpPr>
            <p:nvPr/>
          </p:nvSpPr>
          <p:spPr bwMode="auto">
            <a:xfrm>
              <a:off x="4320" y="3015"/>
              <a:ext cx="52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/>
                <a:t>3</a:t>
              </a:r>
              <a:endParaRPr lang="en-US" altLang="en-US" sz="1800"/>
            </a:p>
          </p:txBody>
        </p:sp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463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480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1" name="Rectangle 14"/>
            <p:cNvSpPr>
              <a:spLocks noChangeArrowheads="1"/>
            </p:cNvSpPr>
            <p:nvPr/>
          </p:nvSpPr>
          <p:spPr bwMode="auto">
            <a:xfrm>
              <a:off x="496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2" name="Rectangle 15"/>
            <p:cNvSpPr>
              <a:spLocks noChangeArrowheads="1"/>
            </p:cNvSpPr>
            <p:nvPr/>
          </p:nvSpPr>
          <p:spPr bwMode="auto">
            <a:xfrm>
              <a:off x="513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3" name="Rectangle 16"/>
            <p:cNvSpPr>
              <a:spLocks noChangeArrowheads="1"/>
            </p:cNvSpPr>
            <p:nvPr/>
          </p:nvSpPr>
          <p:spPr bwMode="auto">
            <a:xfrm>
              <a:off x="529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4" name="Rectangle 17"/>
            <p:cNvSpPr>
              <a:spLocks noChangeArrowheads="1"/>
            </p:cNvSpPr>
            <p:nvPr/>
          </p:nvSpPr>
          <p:spPr bwMode="auto">
            <a:xfrm>
              <a:off x="546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5" name="Rectangle 18"/>
            <p:cNvSpPr>
              <a:spLocks noChangeArrowheads="1"/>
            </p:cNvSpPr>
            <p:nvPr/>
          </p:nvSpPr>
          <p:spPr bwMode="auto">
            <a:xfrm>
              <a:off x="562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6" name="Rectangle 19"/>
            <p:cNvSpPr>
              <a:spLocks noChangeArrowheads="1"/>
            </p:cNvSpPr>
            <p:nvPr/>
          </p:nvSpPr>
          <p:spPr bwMode="auto">
            <a:xfrm>
              <a:off x="579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7" name="Rectangle 20"/>
            <p:cNvSpPr>
              <a:spLocks noChangeArrowheads="1"/>
            </p:cNvSpPr>
            <p:nvPr/>
          </p:nvSpPr>
          <p:spPr bwMode="auto">
            <a:xfrm>
              <a:off x="595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8" name="Rectangle 21"/>
            <p:cNvSpPr>
              <a:spLocks noChangeArrowheads="1"/>
            </p:cNvSpPr>
            <p:nvPr/>
          </p:nvSpPr>
          <p:spPr bwMode="auto">
            <a:xfrm>
              <a:off x="612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199" name="Rectangle 22"/>
            <p:cNvSpPr>
              <a:spLocks noChangeArrowheads="1"/>
            </p:cNvSpPr>
            <p:nvPr/>
          </p:nvSpPr>
          <p:spPr bwMode="auto">
            <a:xfrm>
              <a:off x="628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0" name="Rectangle 23"/>
            <p:cNvSpPr>
              <a:spLocks noChangeArrowheads="1"/>
            </p:cNvSpPr>
            <p:nvPr/>
          </p:nvSpPr>
          <p:spPr bwMode="auto">
            <a:xfrm>
              <a:off x="645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1" name="Rectangle 24"/>
            <p:cNvSpPr>
              <a:spLocks noChangeArrowheads="1"/>
            </p:cNvSpPr>
            <p:nvPr/>
          </p:nvSpPr>
          <p:spPr bwMode="auto">
            <a:xfrm>
              <a:off x="661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2" name="Rectangle 25"/>
            <p:cNvSpPr>
              <a:spLocks noChangeArrowheads="1"/>
            </p:cNvSpPr>
            <p:nvPr/>
          </p:nvSpPr>
          <p:spPr bwMode="auto">
            <a:xfrm>
              <a:off x="678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3" name="Rectangle 26"/>
            <p:cNvSpPr>
              <a:spLocks noChangeArrowheads="1"/>
            </p:cNvSpPr>
            <p:nvPr/>
          </p:nvSpPr>
          <p:spPr bwMode="auto">
            <a:xfrm>
              <a:off x="6945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4" name="Rectangle 27"/>
            <p:cNvSpPr>
              <a:spLocks noChangeArrowheads="1"/>
            </p:cNvSpPr>
            <p:nvPr/>
          </p:nvSpPr>
          <p:spPr bwMode="auto">
            <a:xfrm>
              <a:off x="7110" y="2205"/>
              <a:ext cx="165" cy="1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5" name="Text Box 28"/>
            <p:cNvSpPr txBox="1">
              <a:spLocks noChangeArrowheads="1"/>
            </p:cNvSpPr>
            <p:nvPr/>
          </p:nvSpPr>
          <p:spPr bwMode="auto">
            <a:xfrm>
              <a:off x="6855" y="3600"/>
              <a:ext cx="52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/>
                <a:t>15</a:t>
              </a:r>
              <a:endParaRPr lang="en-US" altLang="en-US" sz="1800"/>
            </a:p>
          </p:txBody>
        </p:sp>
        <p:sp>
          <p:nvSpPr>
            <p:cNvPr id="50206" name="Rectangle 29"/>
            <p:cNvSpPr>
              <a:spLocks noChangeArrowheads="1"/>
            </p:cNvSpPr>
            <p:nvPr/>
          </p:nvSpPr>
          <p:spPr bwMode="auto">
            <a:xfrm>
              <a:off x="4635" y="351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7" name="Rectangle 30"/>
            <p:cNvSpPr>
              <a:spLocks noChangeArrowheads="1"/>
            </p:cNvSpPr>
            <p:nvPr/>
          </p:nvSpPr>
          <p:spPr bwMode="auto">
            <a:xfrm>
              <a:off x="4635" y="306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8" name="Rectangle 31"/>
            <p:cNvSpPr>
              <a:spLocks noChangeArrowheads="1"/>
            </p:cNvSpPr>
            <p:nvPr/>
          </p:nvSpPr>
          <p:spPr bwMode="auto">
            <a:xfrm>
              <a:off x="4635" y="321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09" name="Rectangle 32"/>
            <p:cNvSpPr>
              <a:spLocks noChangeArrowheads="1"/>
            </p:cNvSpPr>
            <p:nvPr/>
          </p:nvSpPr>
          <p:spPr bwMode="auto">
            <a:xfrm>
              <a:off x="4635" y="336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10" name="Rectangle 33"/>
            <p:cNvSpPr>
              <a:spLocks noChangeArrowheads="1"/>
            </p:cNvSpPr>
            <p:nvPr/>
          </p:nvSpPr>
          <p:spPr bwMode="auto">
            <a:xfrm>
              <a:off x="4635" y="261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11" name="Rectangle 34"/>
            <p:cNvSpPr>
              <a:spLocks noChangeArrowheads="1"/>
            </p:cNvSpPr>
            <p:nvPr/>
          </p:nvSpPr>
          <p:spPr bwMode="auto">
            <a:xfrm>
              <a:off x="4635" y="276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12" name="Rectangle 35"/>
            <p:cNvSpPr>
              <a:spLocks noChangeArrowheads="1"/>
            </p:cNvSpPr>
            <p:nvPr/>
          </p:nvSpPr>
          <p:spPr bwMode="auto">
            <a:xfrm>
              <a:off x="4635" y="291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13" name="Rectangle 36"/>
            <p:cNvSpPr>
              <a:spLocks noChangeArrowheads="1"/>
            </p:cNvSpPr>
            <p:nvPr/>
          </p:nvSpPr>
          <p:spPr bwMode="auto">
            <a:xfrm>
              <a:off x="4635" y="231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14" name="Rectangle 37"/>
            <p:cNvSpPr>
              <a:spLocks noChangeArrowheads="1"/>
            </p:cNvSpPr>
            <p:nvPr/>
          </p:nvSpPr>
          <p:spPr bwMode="auto">
            <a:xfrm>
              <a:off x="4635" y="2460"/>
              <a:ext cx="2640" cy="1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ar-SA" altLang="en-US" sz="900"/>
            </a:p>
          </p:txBody>
        </p:sp>
        <p:sp>
          <p:nvSpPr>
            <p:cNvPr id="50215" name="Text Box 38"/>
            <p:cNvSpPr txBox="1">
              <a:spLocks noChangeArrowheads="1"/>
            </p:cNvSpPr>
            <p:nvPr/>
          </p:nvSpPr>
          <p:spPr bwMode="auto">
            <a:xfrm>
              <a:off x="4320" y="2145"/>
              <a:ext cx="52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/>
                <a:t>9</a:t>
              </a:r>
              <a:endParaRPr lang="en-US" altLang="en-US" sz="1800"/>
            </a:p>
          </p:txBody>
        </p:sp>
      </p:grpSp>
      <p:graphicFrame>
        <p:nvGraphicFramePr>
          <p:cNvPr id="50181" name="Object 259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5486400"/>
          <a:ext cx="7620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Bitmap Image" r:id="rId3" imgW="5466667" imgH="371527" progId="Paint.Picture">
                  <p:embed/>
                </p:oleObj>
              </mc:Choice>
              <mc:Fallback>
                <p:oleObj name="Bitmap Image" r:id="rId3" imgW="5466667" imgH="371527" progId="Paint.Picture">
                  <p:embed/>
                  <p:pic>
                    <p:nvPicPr>
                      <p:cNvPr id="0" name="Object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7620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/>
              <a:t>Menghitung Luas Daerah Berdasarkan Gambar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Dari tabel di atas, luas area dapat dihitung dengan menggunakan 3 macam metode:</a:t>
            </a:r>
          </a:p>
          <a:p>
            <a:pPr eaLnBrk="1" hangingPunct="1"/>
            <a:r>
              <a:rPr lang="en-US" altLang="en-US" sz="2000" smtClean="0"/>
              <a:t>Dengan menggunakan metode integrasi Reimann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Dengan menggunakan metode integrasi trapezoida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Dengan menggunakan metode integrasi Simpson</a:t>
            </a:r>
          </a:p>
          <a:p>
            <a:pPr eaLnBrk="1" hangingPunct="1"/>
            <a:endParaRPr lang="en-US" altLang="en-US" sz="2000" smtClean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2743200" y="4495800"/>
          <a:ext cx="2743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2743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1207" name="Object 6"/>
          <p:cNvGraphicFramePr>
            <a:graphicFrameLocks noChangeAspect="1"/>
          </p:cNvGraphicFramePr>
          <p:nvPr/>
        </p:nvGraphicFramePr>
        <p:xfrm>
          <a:off x="3276600" y="3352800"/>
          <a:ext cx="1676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Equation" r:id="rId5" imgW="1129810" imgH="431613" progId="Equation.3">
                  <p:embed/>
                </p:oleObj>
              </mc:Choice>
              <mc:Fallback>
                <p:oleObj name="Equation" r:id="rId5" imgW="112981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2800"/>
                        <a:ext cx="1676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1209" name="Object 8"/>
          <p:cNvGraphicFramePr>
            <a:graphicFrameLocks noChangeAspect="1"/>
          </p:cNvGraphicFramePr>
          <p:nvPr/>
        </p:nvGraphicFramePr>
        <p:xfrm>
          <a:off x="2514600" y="5562600"/>
          <a:ext cx="4267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7" imgW="2603500" imgH="482600" progId="Equation.3">
                  <p:embed/>
                </p:oleObj>
              </mc:Choice>
              <mc:Fallback>
                <p:oleObj name="Equation" r:id="rId7" imgW="26035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42672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/>
              <a:t>Menghitung Luas dan Volume Benda Putar</a:t>
            </a:r>
            <a:r>
              <a:rPr lang="en-US" altLang="en-US" sz="3600" smtClean="0"/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Luas benda putar: 		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Volume benda putar:		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3886200" y="2667000"/>
          <a:ext cx="25908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3" imgW="1091726" imgH="482391" progId="Equation.3">
                  <p:embed/>
                </p:oleObj>
              </mc:Choice>
              <mc:Fallback>
                <p:oleObj name="Equation" r:id="rId3" imgW="1091726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25908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3810000" y="4648200"/>
          <a:ext cx="25908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5" imgW="1155700" imgH="482600" progId="Equation.3">
                  <p:embed/>
                </p:oleObj>
              </mc:Choice>
              <mc:Fallback>
                <p:oleObj name="Equation" r:id="rId5" imgW="11557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25908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Ruang benda putar dapat dibedakan menjadi 4 bagian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bagian I dan III merupakan bentuk silinder yang tidak perlu dihitung dengan membagi-bagi kembali ruangnya,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bagian II dan IV perlu diperhitungkan kembali.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Bagian I:	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Bagian II:			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886200" y="457200"/>
            <a:ext cx="4800600" cy="2438400"/>
            <a:chOff x="4050" y="3262"/>
            <a:chExt cx="5640" cy="3090"/>
          </a:xfrm>
        </p:grpSpPr>
        <p:grpSp>
          <p:nvGrpSpPr>
            <p:cNvPr id="53261" name="Group 5"/>
            <p:cNvGrpSpPr>
              <a:grpSpLocks/>
            </p:cNvGrpSpPr>
            <p:nvPr/>
          </p:nvGrpSpPr>
          <p:grpSpPr bwMode="auto">
            <a:xfrm>
              <a:off x="4050" y="3262"/>
              <a:ext cx="4080" cy="3090"/>
              <a:chOff x="4050" y="8160"/>
              <a:chExt cx="4080" cy="3090"/>
            </a:xfrm>
          </p:grpSpPr>
          <p:pic>
            <p:nvPicPr>
              <p:cNvPr id="53267" name="Picture 6" descr="gri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7" y="8160"/>
                <a:ext cx="3555" cy="3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268" name="Group 7"/>
              <p:cNvGrpSpPr>
                <a:grpSpLocks/>
              </p:cNvGrpSpPr>
              <p:nvPr/>
            </p:nvGrpSpPr>
            <p:grpSpPr bwMode="auto">
              <a:xfrm>
                <a:off x="4365" y="8370"/>
                <a:ext cx="3765" cy="2700"/>
                <a:chOff x="4365" y="8370"/>
                <a:chExt cx="3765" cy="2700"/>
              </a:xfrm>
            </p:grpSpPr>
            <p:grpSp>
              <p:nvGrpSpPr>
                <p:cNvPr id="53285" name="Group 8"/>
                <p:cNvGrpSpPr>
                  <a:grpSpLocks/>
                </p:cNvGrpSpPr>
                <p:nvPr/>
              </p:nvGrpSpPr>
              <p:grpSpPr bwMode="auto">
                <a:xfrm>
                  <a:off x="4365" y="8370"/>
                  <a:ext cx="3765" cy="2700"/>
                  <a:chOff x="4365" y="8370"/>
                  <a:chExt cx="3765" cy="2700"/>
                </a:xfrm>
              </p:grpSpPr>
              <p:sp>
                <p:nvSpPr>
                  <p:cNvPr id="5328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365" y="9737"/>
                    <a:ext cx="376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8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530" y="9000"/>
                    <a:ext cx="390" cy="144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ar-SA" altLang="en-US" sz="900"/>
                  </a:p>
                </p:txBody>
              </p:sp>
              <p:sp>
                <p:nvSpPr>
                  <p:cNvPr id="5328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755" y="10455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90" name="Arc 12"/>
                  <p:cNvSpPr>
                    <a:spLocks/>
                  </p:cNvSpPr>
                  <p:nvPr/>
                </p:nvSpPr>
                <p:spPr bwMode="auto">
                  <a:xfrm flipH="1" flipV="1">
                    <a:off x="5235" y="10455"/>
                    <a:ext cx="690" cy="6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2 w 21600"/>
                      <a:gd name="T3" fmla="*/ 17 h 21600"/>
                      <a:gd name="T4" fmla="*/ 0 w 21600"/>
                      <a:gd name="T5" fmla="*/ 1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91" name="Arc 13"/>
                  <p:cNvSpPr>
                    <a:spLocks/>
                  </p:cNvSpPr>
                  <p:nvPr/>
                </p:nvSpPr>
                <p:spPr bwMode="auto">
                  <a:xfrm flipV="1">
                    <a:off x="7335" y="10455"/>
                    <a:ext cx="690" cy="6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2 w 21600"/>
                      <a:gd name="T3" fmla="*/ 17 h 21600"/>
                      <a:gd name="T4" fmla="*/ 0 w 21600"/>
                      <a:gd name="T5" fmla="*/ 1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9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925" y="11070"/>
                    <a:ext cx="139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3293" name="Group 15"/>
                  <p:cNvGrpSpPr>
                    <a:grpSpLocks/>
                  </p:cNvGrpSpPr>
                  <p:nvPr/>
                </p:nvGrpSpPr>
                <p:grpSpPr bwMode="auto">
                  <a:xfrm flipV="1">
                    <a:off x="4725" y="8370"/>
                    <a:ext cx="3270" cy="615"/>
                    <a:chOff x="4950" y="10680"/>
                    <a:chExt cx="3270" cy="615"/>
                  </a:xfrm>
                </p:grpSpPr>
                <p:sp>
                  <p:nvSpPr>
                    <p:cNvPr id="5329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0" y="10680"/>
                      <a:ext cx="4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95" name="Arc 17"/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5430" y="10680"/>
                      <a:ext cx="690" cy="6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2 w 21600"/>
                        <a:gd name="T3" fmla="*/ 17 h 21600"/>
                        <a:gd name="T4" fmla="*/ 0 w 21600"/>
                        <a:gd name="T5" fmla="*/ 17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96" name="Arc 18"/>
                    <p:cNvSpPr>
                      <a:spLocks/>
                    </p:cNvSpPr>
                    <p:nvPr/>
                  </p:nvSpPr>
                  <p:spPr bwMode="auto">
                    <a:xfrm flipV="1">
                      <a:off x="7530" y="10680"/>
                      <a:ext cx="690" cy="6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2 w 21600"/>
                        <a:gd name="T3" fmla="*/ 17 h 21600"/>
                        <a:gd name="T4" fmla="*/ 0 w 21600"/>
                        <a:gd name="T5" fmla="*/ 17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9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20" y="11295"/>
                      <a:ext cx="139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28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8025" y="8970"/>
                  <a:ext cx="0" cy="15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269" name="Line 21"/>
              <p:cNvSpPr>
                <a:spLocks noChangeShapeType="1"/>
              </p:cNvSpPr>
              <p:nvPr/>
            </p:nvSpPr>
            <p:spPr bwMode="auto">
              <a:xfrm>
                <a:off x="4725" y="8985"/>
                <a:ext cx="0" cy="144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>
                <a:off x="5205" y="8985"/>
                <a:ext cx="0" cy="147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5910" y="8370"/>
                <a:ext cx="0" cy="270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Line 24"/>
              <p:cNvSpPr>
                <a:spLocks noChangeShapeType="1"/>
              </p:cNvSpPr>
              <p:nvPr/>
            </p:nvSpPr>
            <p:spPr bwMode="auto">
              <a:xfrm>
                <a:off x="7290" y="8400"/>
                <a:ext cx="0" cy="270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4725" y="1065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Text Box 26"/>
              <p:cNvSpPr txBox="1">
                <a:spLocks noChangeArrowheads="1"/>
              </p:cNvSpPr>
              <p:nvPr/>
            </p:nvSpPr>
            <p:spPr bwMode="auto">
              <a:xfrm>
                <a:off x="4785" y="10665"/>
                <a:ext cx="480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4 cm</a:t>
                </a:r>
                <a:endParaRPr lang="en-US" altLang="en-US" sz="2400"/>
              </a:p>
            </p:txBody>
          </p:sp>
          <p:sp>
            <p:nvSpPr>
              <p:cNvPr id="53275" name="Line 27"/>
              <p:cNvSpPr>
                <a:spLocks noChangeShapeType="1"/>
              </p:cNvSpPr>
              <p:nvPr/>
            </p:nvSpPr>
            <p:spPr bwMode="auto">
              <a:xfrm>
                <a:off x="5205" y="10110"/>
                <a:ext cx="6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6" name="Text Box 28"/>
              <p:cNvSpPr txBox="1">
                <a:spLocks noChangeArrowheads="1"/>
              </p:cNvSpPr>
              <p:nvPr/>
            </p:nvSpPr>
            <p:spPr bwMode="auto">
              <a:xfrm>
                <a:off x="5355" y="10095"/>
                <a:ext cx="480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6</a:t>
                </a:r>
                <a:r>
                  <a:rPr lang="en-US" altLang="en-US" sz="900"/>
                  <a:t> </a:t>
                </a:r>
                <a:r>
                  <a:rPr lang="en-US" altLang="en-US" sz="1200"/>
                  <a:t>cm</a:t>
                </a:r>
                <a:endParaRPr lang="en-US" altLang="en-US" sz="2400"/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5925" y="10110"/>
                <a:ext cx="13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8" name="Line 30"/>
              <p:cNvSpPr>
                <a:spLocks noChangeShapeType="1"/>
              </p:cNvSpPr>
              <p:nvPr/>
            </p:nvSpPr>
            <p:spPr bwMode="auto">
              <a:xfrm>
                <a:off x="7290" y="1011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9" name="Text Box 31"/>
              <p:cNvSpPr txBox="1">
                <a:spLocks noChangeArrowheads="1"/>
              </p:cNvSpPr>
              <p:nvPr/>
            </p:nvSpPr>
            <p:spPr bwMode="auto">
              <a:xfrm>
                <a:off x="7455" y="10080"/>
                <a:ext cx="480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7 cm</a:t>
                </a:r>
                <a:endParaRPr lang="en-US" altLang="en-US" sz="2400"/>
              </a:p>
            </p:txBody>
          </p:sp>
          <p:sp>
            <p:nvSpPr>
              <p:cNvPr id="53280" name="Text Box 32"/>
              <p:cNvSpPr txBox="1">
                <a:spLocks noChangeArrowheads="1"/>
              </p:cNvSpPr>
              <p:nvPr/>
            </p:nvSpPr>
            <p:spPr bwMode="auto">
              <a:xfrm>
                <a:off x="6375" y="10065"/>
                <a:ext cx="480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12 cm</a:t>
                </a:r>
                <a:endParaRPr lang="en-US" altLang="en-US" sz="2400"/>
              </a:p>
            </p:txBody>
          </p:sp>
          <p:sp>
            <p:nvSpPr>
              <p:cNvPr id="53281" name="Line 33"/>
              <p:cNvSpPr>
                <a:spLocks noChangeShapeType="1"/>
              </p:cNvSpPr>
              <p:nvPr/>
            </p:nvSpPr>
            <p:spPr bwMode="auto">
              <a:xfrm>
                <a:off x="4380" y="8985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Text Box 34"/>
              <p:cNvSpPr txBox="1">
                <a:spLocks noChangeArrowheads="1"/>
              </p:cNvSpPr>
              <p:nvPr/>
            </p:nvSpPr>
            <p:spPr bwMode="auto">
              <a:xfrm>
                <a:off x="4065" y="9150"/>
                <a:ext cx="480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7 cm</a:t>
                </a:r>
                <a:endParaRPr lang="en-US" altLang="en-US" sz="2400"/>
              </a:p>
            </p:txBody>
          </p:sp>
          <p:sp>
            <p:nvSpPr>
              <p:cNvPr id="53283" name="Line 35"/>
              <p:cNvSpPr>
                <a:spLocks noChangeShapeType="1"/>
              </p:cNvSpPr>
              <p:nvPr/>
            </p:nvSpPr>
            <p:spPr bwMode="auto">
              <a:xfrm flipV="1">
                <a:off x="4380" y="843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4" name="Text Box 36"/>
              <p:cNvSpPr txBox="1">
                <a:spLocks noChangeArrowheads="1"/>
              </p:cNvSpPr>
              <p:nvPr/>
            </p:nvSpPr>
            <p:spPr bwMode="auto">
              <a:xfrm>
                <a:off x="4050" y="8520"/>
                <a:ext cx="480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5 cm</a:t>
                </a:r>
                <a:endParaRPr lang="en-US" altLang="en-US" sz="2400"/>
              </a:p>
            </p:txBody>
          </p:sp>
        </p:grpSp>
        <p:sp>
          <p:nvSpPr>
            <p:cNvPr id="53262" name="Text Box 37"/>
            <p:cNvSpPr txBox="1">
              <a:spLocks noChangeArrowheads="1"/>
            </p:cNvSpPr>
            <p:nvPr/>
          </p:nvSpPr>
          <p:spPr bwMode="auto">
            <a:xfrm>
              <a:off x="4845" y="4252"/>
              <a:ext cx="45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</a:rPr>
                <a:t>I</a:t>
              </a:r>
              <a:endParaRPr lang="en-US" altLang="en-US" sz="1800"/>
            </a:p>
          </p:txBody>
        </p:sp>
        <p:sp>
          <p:nvSpPr>
            <p:cNvPr id="53263" name="Text Box 38"/>
            <p:cNvSpPr txBox="1">
              <a:spLocks noChangeArrowheads="1"/>
            </p:cNvSpPr>
            <p:nvPr/>
          </p:nvSpPr>
          <p:spPr bwMode="auto">
            <a:xfrm>
              <a:off x="5325" y="4252"/>
              <a:ext cx="495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</a:rPr>
                <a:t>II</a:t>
              </a:r>
              <a:endParaRPr lang="en-US" altLang="en-US" sz="1800"/>
            </a:p>
          </p:txBody>
        </p:sp>
        <p:sp>
          <p:nvSpPr>
            <p:cNvPr id="53264" name="Text Box 39"/>
            <p:cNvSpPr txBox="1">
              <a:spLocks noChangeArrowheads="1"/>
            </p:cNvSpPr>
            <p:nvPr/>
          </p:nvSpPr>
          <p:spPr bwMode="auto">
            <a:xfrm>
              <a:off x="6315" y="4252"/>
              <a:ext cx="585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</a:rPr>
                <a:t>III</a:t>
              </a:r>
              <a:endParaRPr lang="en-US" altLang="en-US" sz="1800"/>
            </a:p>
          </p:txBody>
        </p:sp>
        <p:sp>
          <p:nvSpPr>
            <p:cNvPr id="53265" name="Text Box 40"/>
            <p:cNvSpPr txBox="1">
              <a:spLocks noChangeArrowheads="1"/>
            </p:cNvSpPr>
            <p:nvPr/>
          </p:nvSpPr>
          <p:spPr bwMode="auto">
            <a:xfrm>
              <a:off x="7395" y="4252"/>
              <a:ext cx="555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</a:rPr>
                <a:t>IV</a:t>
              </a:r>
              <a:endParaRPr lang="en-US" altLang="en-US" sz="1800"/>
            </a:p>
          </p:txBody>
        </p:sp>
        <p:sp>
          <p:nvSpPr>
            <p:cNvPr id="53266" name="Text Box 41"/>
            <p:cNvSpPr txBox="1">
              <a:spLocks noChangeArrowheads="1"/>
            </p:cNvSpPr>
            <p:nvPr/>
          </p:nvSpPr>
          <p:spPr bwMode="auto">
            <a:xfrm>
              <a:off x="7785" y="5887"/>
              <a:ext cx="190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satuan dalam cm</a:t>
              </a:r>
              <a:endParaRPr lang="en-US" altLang="en-US" sz="2400"/>
            </a:p>
          </p:txBody>
        </p:sp>
      </p:grpSp>
      <p:sp>
        <p:nvSpPr>
          <p:cNvPr id="5325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3254" name="Object 42"/>
          <p:cNvGraphicFramePr>
            <a:graphicFrameLocks noChangeAspect="1"/>
          </p:cNvGraphicFramePr>
          <p:nvPr/>
        </p:nvGraphicFramePr>
        <p:xfrm>
          <a:off x="3200400" y="4724400"/>
          <a:ext cx="2514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Equation" r:id="rId4" imgW="1320227" imgH="215806" progId="Equation.3">
                  <p:embed/>
                </p:oleObj>
              </mc:Choice>
              <mc:Fallback>
                <p:oleObj name="Equation" r:id="rId4" imgW="1320227" imgH="21580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24400"/>
                        <a:ext cx="2514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4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3256" name="Object 44"/>
          <p:cNvGraphicFramePr>
            <a:graphicFrameLocks noChangeAspect="1"/>
          </p:cNvGraphicFramePr>
          <p:nvPr/>
        </p:nvGraphicFramePr>
        <p:xfrm>
          <a:off x="3276600" y="5257800"/>
          <a:ext cx="2438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Equation" r:id="rId6" imgW="1371600" imgH="241300" progId="Equation.3">
                  <p:embed/>
                </p:oleObj>
              </mc:Choice>
              <mc:Fallback>
                <p:oleObj name="Equation" r:id="rId6" imgW="1371600" imgH="2413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24384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3258" name="Object 46"/>
          <p:cNvGraphicFramePr>
            <a:graphicFrameLocks noChangeAspect="1"/>
          </p:cNvGraphicFramePr>
          <p:nvPr/>
        </p:nvGraphicFramePr>
        <p:xfrm>
          <a:off x="3276600" y="5791200"/>
          <a:ext cx="2971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Equation" r:id="rId8" imgW="1536033" imgH="215806" progId="Equation.3">
                  <p:embed/>
                </p:oleObj>
              </mc:Choice>
              <mc:Fallback>
                <p:oleObj name="Equation" r:id="rId8" imgW="1536033" imgH="21580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2971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4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3260" name="Object 48"/>
          <p:cNvGraphicFramePr>
            <a:graphicFrameLocks noChangeAspect="1"/>
          </p:cNvGraphicFramePr>
          <p:nvPr/>
        </p:nvGraphicFramePr>
        <p:xfrm>
          <a:off x="3276600" y="6324600"/>
          <a:ext cx="2819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Equation" r:id="rId10" imgW="1663700" imgH="254000" progId="Equation.3">
                  <p:embed/>
                </p:oleObj>
              </mc:Choice>
              <mc:Fallback>
                <p:oleObj name="Equation" r:id="rId10" imgW="1663700" imgH="2540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324600"/>
                        <a:ext cx="2819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808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Sedangkan untuk menghitung bagian II dan IV diperlukan pembagian area , misalkan dengan mengambil h=1 diperoleh: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Pada bagian II dan IV:               dan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Dengan menggunakan integrasi trapezoida dapat diperoleh:</a:t>
            </a: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971800" y="4343400"/>
          <a:ext cx="4267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3" imgW="2641600" imgH="457200" progId="Equation.3">
                  <p:embed/>
                </p:oleObj>
              </mc:Choice>
              <mc:Fallback>
                <p:oleObj name="Equation" r:id="rId3" imgW="2641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4267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7200" algn="r"/>
                <a:tab pos="2743200" algn="ctr"/>
                <a:tab pos="5486400" algn="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4279" name="Object 4"/>
          <p:cNvGraphicFramePr>
            <a:graphicFrameLocks noChangeAspect="1"/>
          </p:cNvGraphicFramePr>
          <p:nvPr/>
        </p:nvGraphicFramePr>
        <p:xfrm>
          <a:off x="2819400" y="5181600"/>
          <a:ext cx="4495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5" imgW="2895600" imgH="457200" progId="Equation.3">
                  <p:embed/>
                </p:oleObj>
              </mc:Choice>
              <mc:Fallback>
                <p:oleObj name="Equation" r:id="rId5" imgW="2895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4495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4281" name="Object 8"/>
          <p:cNvGraphicFramePr>
            <a:graphicFrameLocks noChangeAspect="1"/>
          </p:cNvGraphicFramePr>
          <p:nvPr/>
        </p:nvGraphicFramePr>
        <p:xfrm>
          <a:off x="4114800" y="3429000"/>
          <a:ext cx="838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7" imgW="609600" imgH="228600" progId="Equation.3">
                  <p:embed/>
                </p:oleObj>
              </mc:Choice>
              <mc:Fallback>
                <p:oleObj name="Equation" r:id="rId7" imgW="609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8382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4283" name="Object 10"/>
          <p:cNvGraphicFramePr>
            <a:graphicFrameLocks noChangeAspect="1"/>
          </p:cNvGraphicFramePr>
          <p:nvPr/>
        </p:nvGraphicFramePr>
        <p:xfrm>
          <a:off x="5562600" y="3429000"/>
          <a:ext cx="8382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9" imgW="596900" imgH="228600" progId="Equation.3">
                  <p:embed/>
                </p:oleObj>
              </mc:Choice>
              <mc:Fallback>
                <p:oleObj name="Equation" r:id="rId9" imgW="596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8382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2667000"/>
          <a:ext cx="4572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Bitmap Image" r:id="rId11" imgW="2752381" imgH="400000" progId="Paint.Picture">
                  <p:embed/>
                </p:oleObj>
              </mc:Choice>
              <mc:Fallback>
                <p:oleObj name="Bitmap Image" r:id="rId11" imgW="2752381" imgH="400000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45720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Luas permukaan dari botol adalah: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Luas = 1758.4 cm2</a:t>
            </a:r>
          </a:p>
          <a:p>
            <a:pPr eaLnBrk="1" hangingPunct="1"/>
            <a:r>
              <a:rPr lang="en-US" altLang="en-US" sz="2000" smtClean="0"/>
              <a:t>Volume botol adalah: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Volume = 18924.78 cm3</a:t>
            </a:r>
            <a:r>
              <a:rPr lang="en-US" altLang="en-US" smtClean="0"/>
              <a:t> 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4267200" y="2362200"/>
          <a:ext cx="3886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3" imgW="1916868" imgH="863225" progId="Equation.3">
                  <p:embed/>
                </p:oleObj>
              </mc:Choice>
              <mc:Fallback>
                <p:oleObj name="Equation" r:id="rId3" imgW="1916868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3886200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55303" name="Object 6"/>
          <p:cNvGraphicFramePr>
            <a:graphicFrameLocks noChangeAspect="1"/>
          </p:cNvGraphicFramePr>
          <p:nvPr/>
        </p:nvGraphicFramePr>
        <p:xfrm>
          <a:off x="4267200" y="4267200"/>
          <a:ext cx="4572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5" imgW="2311400" imgH="647700" progId="Equation.3">
                  <p:embed/>
                </p:oleObj>
              </mc:Choice>
              <mc:Fallback>
                <p:oleObj name="Equation" r:id="rId5" imgW="23114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0"/>
                        <a:ext cx="45720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8" descr="Paper bag">
            <a:hlinkClick r:id="rId3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371600" y="708073"/>
            <a:ext cx="16002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(5  )</a:t>
            </a:r>
          </a:p>
        </p:txBody>
      </p:sp>
      <p:sp>
        <p:nvSpPr>
          <p:cNvPr id="9" name="WordArt 9" descr="Paper bag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295400" y="3500063"/>
            <a:ext cx="1295400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24200" y="775914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40855"/>
              </p:ext>
            </p:extLst>
          </p:nvPr>
        </p:nvGraphicFramePr>
        <p:xfrm>
          <a:off x="4267200" y="585503"/>
          <a:ext cx="1905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6" imgW="1028745" imgH="457267" progId="Equation.3">
                  <p:embed/>
                </p:oleObj>
              </mc:Choice>
              <mc:Fallback>
                <p:oleObj name="Equation" r:id="rId6" imgW="1028745" imgH="4572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5503"/>
                        <a:ext cx="19050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34324"/>
              </p:ext>
            </p:extLst>
          </p:nvPr>
        </p:nvGraphicFramePr>
        <p:xfrm>
          <a:off x="6818313" y="2052263"/>
          <a:ext cx="1000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8" imgW="495341" imgH="380876" progId="Equation.3">
                  <p:embed/>
                </p:oleObj>
              </mc:Choice>
              <mc:Fallback>
                <p:oleObj name="Equation" r:id="rId8" imgW="495341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2052263"/>
                        <a:ext cx="10001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054158"/>
              </p:ext>
            </p:extLst>
          </p:nvPr>
        </p:nvGraphicFramePr>
        <p:xfrm>
          <a:off x="3733800" y="3709613"/>
          <a:ext cx="1371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10" imgW="723981" imgH="409489" progId="Equation.3">
                  <p:embed/>
                </p:oleObj>
              </mc:Choice>
              <mc:Fallback>
                <p:oleObj name="Equation" r:id="rId10" imgW="723981" imgH="4094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09613"/>
                        <a:ext cx="13716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43000" y="2204663"/>
            <a:ext cx="6705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h = 0.2 in x-direction, k = 0.3 in y-direction. Use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x- direction and Simpson’s rule in y-direction.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219200" y="3804863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values of</a:t>
            </a:r>
          </a:p>
        </p:txBody>
      </p:sp>
      <p:graphicFrame>
        <p:nvGraphicFramePr>
          <p:cNvPr id="16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095520"/>
              </p:ext>
            </p:extLst>
          </p:nvPr>
        </p:nvGraphicFramePr>
        <p:xfrm>
          <a:off x="2133600" y="4490663"/>
          <a:ext cx="4038600" cy="1706564"/>
        </p:xfrm>
        <a:graphic>
          <a:graphicData uri="http://schemas.openxmlformats.org/drawingml/2006/table">
            <a:tbl>
              <a:tblPr rtl="1"/>
              <a:tblGrid>
                <a:gridCol w="808037"/>
                <a:gridCol w="808038"/>
                <a:gridCol w="806450"/>
                <a:gridCol w="808037"/>
                <a:gridCol w="808038"/>
              </a:tblGrid>
              <a:tr h="427038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F9F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F9F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F9F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2057400" y="4428751"/>
            <a:ext cx="990600" cy="519112"/>
            <a:chOff x="864" y="2793"/>
            <a:chExt cx="624" cy="327"/>
          </a:xfrm>
        </p:grpSpPr>
        <p:sp>
          <p:nvSpPr>
            <p:cNvPr id="18" name="Line 58"/>
            <p:cNvSpPr>
              <a:spLocks noChangeShapeType="1"/>
            </p:cNvSpPr>
            <p:nvPr/>
          </p:nvSpPr>
          <p:spPr bwMode="auto">
            <a:xfrm flipH="1" flipV="1">
              <a:off x="912" y="28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auto">
            <a:xfrm>
              <a:off x="1104" y="2793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x</a:t>
              </a: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864" y="288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7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19200" y="1143000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Applying               in x-direction                      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82218"/>
              </p:ext>
            </p:extLst>
          </p:nvPr>
        </p:nvGraphicFramePr>
        <p:xfrm>
          <a:off x="2286000" y="1027113"/>
          <a:ext cx="838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3" imgW="495341" imgH="380876" progId="Equation.3">
                  <p:embed/>
                </p:oleObj>
              </mc:Choice>
              <mc:Fallback>
                <p:oleObj name="Equation" r:id="rId3" imgW="495341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27113"/>
                        <a:ext cx="838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94737"/>
              </p:ext>
            </p:extLst>
          </p:nvPr>
        </p:nvGraphicFramePr>
        <p:xfrm>
          <a:off x="1828800" y="2203450"/>
          <a:ext cx="5867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5" imgW="3676595" imgH="380876" progId="Equation.3">
                  <p:embed/>
                </p:oleObj>
              </mc:Choice>
              <mc:Fallback>
                <p:oleObj name="Equation" r:id="rId5" imgW="367659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3450"/>
                        <a:ext cx="5867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161576"/>
              </p:ext>
            </p:extLst>
          </p:nvPr>
        </p:nvGraphicFramePr>
        <p:xfrm>
          <a:off x="1752600" y="3432175"/>
          <a:ext cx="5791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7" imgW="3714656" imgH="380876" progId="Equation.3">
                  <p:embed/>
                </p:oleObj>
              </mc:Choice>
              <mc:Fallback>
                <p:oleObj name="Equation" r:id="rId7" imgW="3714656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32175"/>
                        <a:ext cx="5791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447800" y="1905000"/>
            <a:ext cx="228600" cy="228600"/>
          </a:xfrm>
          <a:custGeom>
            <a:avLst/>
            <a:gdLst>
              <a:gd name="T0" fmla="*/ 114300 w 21600"/>
              <a:gd name="T1" fmla="*/ 0 h 21600"/>
              <a:gd name="T2" fmla="*/ 33475 w 21600"/>
              <a:gd name="T3" fmla="*/ 33475 h 21600"/>
              <a:gd name="T4" fmla="*/ 0 w 21600"/>
              <a:gd name="T5" fmla="*/ 114300 h 21600"/>
              <a:gd name="T6" fmla="*/ 33475 w 21600"/>
              <a:gd name="T7" fmla="*/ 195125 h 21600"/>
              <a:gd name="T8" fmla="*/ 114300 w 21600"/>
              <a:gd name="T9" fmla="*/ 228600 h 21600"/>
              <a:gd name="T10" fmla="*/ 195125 w 21600"/>
              <a:gd name="T11" fmla="*/ 195125 h 21600"/>
              <a:gd name="T12" fmla="*/ 228600 w 21600"/>
              <a:gd name="T13" fmla="*/ 114300 h 21600"/>
              <a:gd name="T14" fmla="*/ 195125 w 21600"/>
              <a:gd name="T15" fmla="*/ 334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676400" y="182880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 =2             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447800" y="2971800"/>
            <a:ext cx="228600" cy="228600"/>
          </a:xfrm>
          <a:custGeom>
            <a:avLst/>
            <a:gdLst>
              <a:gd name="T0" fmla="*/ 114300 w 21600"/>
              <a:gd name="T1" fmla="*/ 0 h 21600"/>
              <a:gd name="T2" fmla="*/ 33475 w 21600"/>
              <a:gd name="T3" fmla="*/ 33475 h 21600"/>
              <a:gd name="T4" fmla="*/ 0 w 21600"/>
              <a:gd name="T5" fmla="*/ 114300 h 21600"/>
              <a:gd name="T6" fmla="*/ 33475 w 21600"/>
              <a:gd name="T7" fmla="*/ 195125 h 21600"/>
              <a:gd name="T8" fmla="*/ 114300 w 21600"/>
              <a:gd name="T9" fmla="*/ 228600 h 21600"/>
              <a:gd name="T10" fmla="*/ 195125 w 21600"/>
              <a:gd name="T11" fmla="*/ 195125 h 21600"/>
              <a:gd name="T12" fmla="*/ 228600 w 21600"/>
              <a:gd name="T13" fmla="*/ 114300 h 21600"/>
              <a:gd name="T14" fmla="*/ 195125 w 21600"/>
              <a:gd name="T15" fmla="*/ 334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676400" y="2895600"/>
            <a:ext cx="2290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 =2.3             </a:t>
            </a: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36425"/>
              </p:ext>
            </p:extLst>
          </p:nvPr>
        </p:nvGraphicFramePr>
        <p:xfrm>
          <a:off x="1752600" y="4572000"/>
          <a:ext cx="6096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9" imgW="3724374" imgH="380876" progId="Equation.3">
                  <p:embed/>
                </p:oleObj>
              </mc:Choice>
              <mc:Fallback>
                <p:oleObj name="Equation" r:id="rId9" imgW="3724374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72000"/>
                        <a:ext cx="60960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752600" y="41148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 =2.6             </a:t>
            </a: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1524000" y="4191000"/>
            <a:ext cx="228600" cy="228600"/>
          </a:xfrm>
          <a:custGeom>
            <a:avLst/>
            <a:gdLst>
              <a:gd name="T0" fmla="*/ 114300 w 21600"/>
              <a:gd name="T1" fmla="*/ 0 h 21600"/>
              <a:gd name="T2" fmla="*/ 33475 w 21600"/>
              <a:gd name="T3" fmla="*/ 33475 h 21600"/>
              <a:gd name="T4" fmla="*/ 0 w 21600"/>
              <a:gd name="T5" fmla="*/ 114300 h 21600"/>
              <a:gd name="T6" fmla="*/ 33475 w 21600"/>
              <a:gd name="T7" fmla="*/ 195125 h 21600"/>
              <a:gd name="T8" fmla="*/ 114300 w 21600"/>
              <a:gd name="T9" fmla="*/ 228600 h 21600"/>
              <a:gd name="T10" fmla="*/ 195125 w 21600"/>
              <a:gd name="T11" fmla="*/ 195125 h 21600"/>
              <a:gd name="T12" fmla="*/ 228600 w 21600"/>
              <a:gd name="T13" fmla="*/ 114300 h 21600"/>
              <a:gd name="T14" fmla="*/ 195125 w 21600"/>
              <a:gd name="T15" fmla="*/ 334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1447800" y="5181600"/>
            <a:ext cx="426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put in the table             </a:t>
            </a:r>
          </a:p>
        </p:txBody>
      </p:sp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3046"/>
              </p:ext>
            </p:extLst>
          </p:nvPr>
        </p:nvGraphicFramePr>
        <p:xfrm>
          <a:off x="1752600" y="5715000"/>
          <a:ext cx="4419600" cy="1041400"/>
        </p:xfrm>
        <a:graphic>
          <a:graphicData uri="http://schemas.openxmlformats.org/drawingml/2006/table">
            <a:tbl>
              <a:tblPr rtl="1"/>
              <a:tblGrid>
                <a:gridCol w="1220787"/>
                <a:gridCol w="1220788"/>
                <a:gridCol w="1220787"/>
                <a:gridCol w="757238"/>
              </a:tblGrid>
              <a:tr h="5207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 animBg="1"/>
      <p:bldP spid="15" grpId="0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28613"/>
            <a:ext cx="83724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Dasar Pengintegralan Numerik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66800"/>
            <a:ext cx="8229600" cy="4114800"/>
          </a:xfrm>
        </p:spPr>
        <p:txBody>
          <a:bodyPr/>
          <a:lstStyle/>
          <a:p>
            <a:pPr marL="609600" indent="-609600" eaLnBrk="1" hangingPunct="1"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en-US" altLang="en-US" sz="2800" b="1" smtClean="0">
                <a:solidFill>
                  <a:srgbClr val="000099"/>
                </a:solidFill>
              </a:rPr>
              <a:t>Penjumlahan berbobot dari nilai fungsi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55838" y="1598613"/>
          <a:ext cx="58356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2654300" imgH="660400" progId="Equation.3">
                  <p:embed/>
                </p:oleObj>
              </mc:Choice>
              <mc:Fallback>
                <p:oleObj name="Equation" r:id="rId3" imgW="26543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598613"/>
                        <a:ext cx="583565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600200" y="6172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1600200" y="25908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2286000" y="3429000"/>
            <a:ext cx="5943600" cy="1905000"/>
          </a:xfrm>
          <a:custGeom>
            <a:avLst/>
            <a:gdLst>
              <a:gd name="T0" fmla="*/ 0 w 3648"/>
              <a:gd name="T1" fmla="*/ 1905000 h 1104"/>
              <a:gd name="T2" fmla="*/ 547437 w 3648"/>
              <a:gd name="T3" fmla="*/ 993913 h 1104"/>
              <a:gd name="T4" fmla="*/ 1251284 w 3648"/>
              <a:gd name="T5" fmla="*/ 496957 h 1104"/>
              <a:gd name="T6" fmla="*/ 1955132 w 3648"/>
              <a:gd name="T7" fmla="*/ 248478 h 1104"/>
              <a:gd name="T8" fmla="*/ 2580774 w 3648"/>
              <a:gd name="T9" fmla="*/ 248478 h 1104"/>
              <a:gd name="T10" fmla="*/ 3284621 w 3648"/>
              <a:gd name="T11" fmla="*/ 496957 h 1104"/>
              <a:gd name="T12" fmla="*/ 4144879 w 3648"/>
              <a:gd name="T13" fmla="*/ 828261 h 1104"/>
              <a:gd name="T14" fmla="*/ 5083342 w 3648"/>
              <a:gd name="T15" fmla="*/ 662609 h 1104"/>
              <a:gd name="T16" fmla="*/ 5630779 w 3648"/>
              <a:gd name="T17" fmla="*/ 331304 h 1104"/>
              <a:gd name="T18" fmla="*/ 5943600 w 3648"/>
              <a:gd name="T19" fmla="*/ 0 h 1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104"/>
              <a:gd name="T32" fmla="*/ 3648 w 3648"/>
              <a:gd name="T33" fmla="*/ 1104 h 11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104">
                <a:moveTo>
                  <a:pt x="0" y="1104"/>
                </a:moveTo>
                <a:cubicBezTo>
                  <a:pt x="104" y="908"/>
                  <a:pt x="208" y="712"/>
                  <a:pt x="336" y="576"/>
                </a:cubicBezTo>
                <a:cubicBezTo>
                  <a:pt x="464" y="440"/>
                  <a:pt x="624" y="360"/>
                  <a:pt x="768" y="288"/>
                </a:cubicBezTo>
                <a:cubicBezTo>
                  <a:pt x="912" y="216"/>
                  <a:pt x="1064" y="168"/>
                  <a:pt x="1200" y="144"/>
                </a:cubicBezTo>
                <a:cubicBezTo>
                  <a:pt x="1336" y="120"/>
                  <a:pt x="1448" y="120"/>
                  <a:pt x="1584" y="144"/>
                </a:cubicBezTo>
                <a:cubicBezTo>
                  <a:pt x="1720" y="168"/>
                  <a:pt x="1856" y="232"/>
                  <a:pt x="2016" y="288"/>
                </a:cubicBezTo>
                <a:cubicBezTo>
                  <a:pt x="2176" y="344"/>
                  <a:pt x="2360" y="464"/>
                  <a:pt x="2544" y="480"/>
                </a:cubicBezTo>
                <a:cubicBezTo>
                  <a:pt x="2728" y="496"/>
                  <a:pt x="2968" y="432"/>
                  <a:pt x="3120" y="384"/>
                </a:cubicBezTo>
                <a:cubicBezTo>
                  <a:pt x="3272" y="336"/>
                  <a:pt x="3368" y="256"/>
                  <a:pt x="3456" y="192"/>
                </a:cubicBezTo>
                <a:cubicBezTo>
                  <a:pt x="3544" y="128"/>
                  <a:pt x="3596" y="64"/>
                  <a:pt x="364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286000" y="5334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3581400" y="3886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4800600" y="3657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6019800" y="41148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7162800" y="41148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8229600" y="34290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505200" y="38100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2209800" y="5257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4724400" y="35814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5943600" y="40386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7086600" y="40386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3528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1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80010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858000" y="6096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</a:rPr>
              <a:t>n-1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8686800" y="601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577975" y="25066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371600" y="1295400"/>
            <a:ext cx="571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 Simpson’s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y-direction                       </a:t>
            </a:r>
          </a:p>
        </p:txBody>
      </p:sp>
      <p:graphicFrame>
        <p:nvGraphicFramePr>
          <p:cNvPr id="3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689708"/>
              </p:ext>
            </p:extLst>
          </p:nvPr>
        </p:nvGraphicFramePr>
        <p:xfrm>
          <a:off x="2133600" y="1905000"/>
          <a:ext cx="4038600" cy="1066800"/>
        </p:xfrm>
        <a:graphic>
          <a:graphicData uri="http://schemas.openxmlformats.org/drawingml/2006/table">
            <a:tbl>
              <a:tblPr rtl="1"/>
              <a:tblGrid>
                <a:gridCol w="1116012"/>
                <a:gridCol w="1114425"/>
                <a:gridCol w="1116013"/>
                <a:gridCol w="692150"/>
              </a:tblGrid>
              <a:tr h="5334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F9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F9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52110"/>
              </p:ext>
            </p:extLst>
          </p:nvPr>
        </p:nvGraphicFramePr>
        <p:xfrm>
          <a:off x="1524000" y="3429000"/>
          <a:ext cx="52085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3" imgW="2962331" imgH="380876" progId="Equation.3">
                  <p:embed/>
                </p:oleObj>
              </mc:Choice>
              <mc:Fallback>
                <p:oleObj name="Equation" r:id="rId3" imgW="2962331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52085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9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8" descr="Paper bag">
            <a:hlinkClick r:id="rId3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104900" y="520058"/>
            <a:ext cx="16002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9" name="WordArt 9" descr="Paper bag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762000" y="2286000"/>
            <a:ext cx="1295400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09800" y="1004888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64430"/>
              </p:ext>
            </p:extLst>
          </p:nvPr>
        </p:nvGraphicFramePr>
        <p:xfrm>
          <a:off x="3352800" y="764871"/>
          <a:ext cx="1860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6" imgW="1047641" imgH="476163" progId="Equation.3">
                  <p:embed/>
                </p:oleObj>
              </mc:Choice>
              <mc:Fallback>
                <p:oleObj name="Equation" r:id="rId6" imgW="1047641" imgH="476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764871"/>
                        <a:ext cx="18605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51635"/>
              </p:ext>
            </p:extLst>
          </p:nvPr>
        </p:nvGraphicFramePr>
        <p:xfrm>
          <a:off x="6213475" y="826782"/>
          <a:ext cx="1073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8" imgW="533403" imgH="380876" progId="Equation.3">
                  <p:embed/>
                </p:oleObj>
              </mc:Choice>
              <mc:Fallback>
                <p:oleObj name="Equation" r:id="rId8" imgW="533403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826782"/>
                        <a:ext cx="10731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685800" y="2819400"/>
          <a:ext cx="28956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10" imgW="1704947" imgH="380876" progId="Equation.3">
                  <p:embed/>
                </p:oleObj>
              </mc:Choice>
              <mc:Fallback>
                <p:oleObj name="Equation" r:id="rId10" imgW="1704947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28956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334000" y="101569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</p:txBody>
      </p:sp>
      <p:graphicFrame>
        <p:nvGraphicFramePr>
          <p:cNvPr id="15" name="Object 23"/>
          <p:cNvGraphicFramePr>
            <a:graphicFrameLocks noChangeAspect="1"/>
          </p:cNvGraphicFramePr>
          <p:nvPr/>
        </p:nvGraphicFramePr>
        <p:xfrm>
          <a:off x="762000" y="5334000"/>
          <a:ext cx="62849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Equation" r:id="rId12" imgW="3647981" imgH="380876" progId="Equation.3">
                  <p:embed/>
                </p:oleObj>
              </mc:Choice>
              <mc:Fallback>
                <p:oleObj name="Equation" r:id="rId12" imgW="3647981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62849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09600" y="35814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values of</a:t>
            </a:r>
          </a:p>
        </p:txBody>
      </p:sp>
      <p:graphicFrame>
        <p:nvGraphicFramePr>
          <p:cNvPr id="17" name="Object 25"/>
          <p:cNvGraphicFramePr>
            <a:graphicFrameLocks noChangeAspect="1"/>
          </p:cNvGraphicFramePr>
          <p:nvPr/>
        </p:nvGraphicFramePr>
        <p:xfrm>
          <a:off x="3352800" y="3581400"/>
          <a:ext cx="1677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14" imgW="933456" imgH="219186" progId="Equation.3">
                  <p:embed/>
                </p:oleObj>
              </mc:Choice>
              <mc:Fallback>
                <p:oleObj name="Equation" r:id="rId14" imgW="933456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16779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Group 61"/>
          <p:cNvGraphicFramePr>
            <a:graphicFrameLocks noGrp="1"/>
          </p:cNvGraphicFramePr>
          <p:nvPr/>
        </p:nvGraphicFramePr>
        <p:xfrm>
          <a:off x="1524000" y="4191000"/>
          <a:ext cx="5334000" cy="893763"/>
        </p:xfrm>
        <a:graphic>
          <a:graphicData uri="http://schemas.openxmlformats.org/drawingml/2006/table">
            <a:tbl>
              <a:tblPr rtl="1"/>
              <a:tblGrid>
                <a:gridCol w="1157287"/>
                <a:gridCol w="1044575"/>
                <a:gridCol w="1112838"/>
                <a:gridCol w="785812"/>
                <a:gridCol w="1233488"/>
              </a:tblGrid>
              <a:tr h="457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4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2CCACD-BC70-45D8-BBEC-CC1F23F56E8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90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19A597-5FF6-4909-B4E9-1D93D0A7ACD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9028" name="AutoShape 1043"/>
          <p:cNvSpPr>
            <a:spLocks noChangeArrowheads="1"/>
          </p:cNvSpPr>
          <p:nvPr/>
        </p:nvSpPr>
        <p:spPr bwMode="auto">
          <a:xfrm>
            <a:off x="7058025" y="5629275"/>
            <a:ext cx="914400" cy="657225"/>
          </a:xfrm>
          <a:prstGeom prst="irregularSeal1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29029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582613" y="216852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Idea is that if we evaluate the function at certain points, and sum with certain weights, we will get a more accurate integral</a:t>
            </a:r>
          </a:p>
          <a:p>
            <a:r>
              <a:rPr lang="en-US" altLang="en-US" sz="2800" smtClean="0"/>
              <a:t>Evaluation points and weights are pre-computed and tabulated</a:t>
            </a:r>
          </a:p>
          <a:p>
            <a:r>
              <a:rPr lang="en-US" altLang="en-US" sz="2800" smtClean="0"/>
              <a:t>Basic form: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graphicFrame>
        <p:nvGraphicFramePr>
          <p:cNvPr id="129030" name="Object 1030"/>
          <p:cNvGraphicFramePr>
            <a:graphicFrameLocks noChangeAspect="1"/>
          </p:cNvGraphicFramePr>
          <p:nvPr/>
        </p:nvGraphicFramePr>
        <p:xfrm>
          <a:off x="2917825" y="4381500"/>
          <a:ext cx="31003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4381500"/>
                        <a:ext cx="3100388" cy="817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1031"/>
          <p:cNvSpPr txBox="1">
            <a:spLocks noChangeArrowheads="1"/>
          </p:cNvSpPr>
          <p:nvPr/>
        </p:nvSpPr>
        <p:spPr bwMode="auto">
          <a:xfrm>
            <a:off x="1381125" y="5295900"/>
            <a:ext cx="647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</a:t>
            </a:r>
            <a:r>
              <a:rPr lang="en-US" altLang="en-US" sz="2800" i="1">
                <a:solidFill>
                  <a:schemeClr val="accent2"/>
                </a:solidFill>
              </a:rPr>
              <a:t>c</a:t>
            </a:r>
            <a:r>
              <a:rPr lang="en-US" altLang="en-US" sz="2800" i="1" baseline="-25000">
                <a:solidFill>
                  <a:schemeClr val="accent2"/>
                </a:solidFill>
              </a:rPr>
              <a:t>i</a:t>
            </a:r>
            <a:r>
              <a:rPr lang="en-US" altLang="en-US" sz="2800"/>
              <a:t> : weighting factors</a:t>
            </a:r>
            <a:br>
              <a:rPr lang="en-US" altLang="en-US" sz="2800"/>
            </a:b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 i="1">
                <a:solidFill>
                  <a:schemeClr val="accent2"/>
                </a:solidFill>
              </a:rPr>
              <a:t>x</a:t>
            </a:r>
            <a:r>
              <a:rPr lang="en-US" altLang="en-US" sz="2800" i="1" baseline="-25000">
                <a:solidFill>
                  <a:schemeClr val="accent2"/>
                </a:solidFill>
              </a:rPr>
              <a:t>i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/>
              <a:t>: sampling points selected optimally</a:t>
            </a:r>
          </a:p>
        </p:txBody>
      </p:sp>
      <p:sp>
        <p:nvSpPr>
          <p:cNvPr id="129032" name="Rectangle 10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29033" name="Text Box 1042"/>
          <p:cNvSpPr txBox="1">
            <a:spLocks noChangeArrowheads="1"/>
          </p:cNvSpPr>
          <p:nvPr/>
        </p:nvSpPr>
        <p:spPr bwMode="auto">
          <a:xfrm>
            <a:off x="7194550" y="5767388"/>
            <a:ext cx="68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New!!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F678A9-2796-4086-B50E-28C6E279B85D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00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44995C-B7D1-471F-8E7A-7E15E04842E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0052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969963" y="196532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Note that the interval is between </a:t>
            </a:r>
            <a:r>
              <a:rPr lang="en-US" altLang="en-US" sz="2800" smtClean="0">
                <a:solidFill>
                  <a:schemeClr val="accent2"/>
                </a:solidFill>
              </a:rPr>
              <a:t>–1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chemeClr val="accent2"/>
                </a:solidFill>
              </a:rPr>
              <a:t>1</a:t>
            </a:r>
          </a:p>
          <a:p>
            <a:r>
              <a:rPr lang="en-US" altLang="en-US" sz="2800" smtClean="0"/>
              <a:t>For other intervals, a change of variables is used to transfer the problem so that it utilizes the interval [-1, 1]</a:t>
            </a:r>
          </a:p>
          <a:p>
            <a:r>
              <a:rPr lang="en-US" altLang="en-US" sz="2800" smtClean="0"/>
              <a:t>This is a linear transform, such that for </a:t>
            </a:r>
            <a:r>
              <a:rPr lang="en-US" altLang="en-US" sz="2800" i="1" smtClean="0"/>
              <a:t>t</a:t>
            </a:r>
            <a:r>
              <a:rPr lang="en-US" altLang="en-US" sz="2800" smtClean="0">
                <a:sym typeface="Symbol" panose="05050102010706020507" pitchFamily="18" charset="2"/>
              </a:rPr>
              <a:t>[a,b]</a:t>
            </a:r>
            <a:r>
              <a:rPr lang="en-US" altLang="en-US" sz="2800" smtClean="0"/>
              <a:t>: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We have for </a:t>
            </a:r>
            <a:r>
              <a:rPr lang="en-US" altLang="en-US" sz="2800" i="1" smtClean="0"/>
              <a:t>x</a:t>
            </a:r>
            <a:r>
              <a:rPr lang="en-US" altLang="en-US" sz="2800" smtClean="0">
                <a:sym typeface="Symbol" panose="05050102010706020507" pitchFamily="18" charset="2"/>
              </a:rPr>
              <a:t>[-1,1]</a:t>
            </a:r>
            <a:r>
              <a:rPr lang="en-US" altLang="en-US" sz="280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  <p:graphicFrame>
        <p:nvGraphicFramePr>
          <p:cNvPr id="130053" name="Object 1024"/>
          <p:cNvGraphicFramePr>
            <a:graphicFrameLocks noChangeAspect="1"/>
          </p:cNvGraphicFramePr>
          <p:nvPr/>
        </p:nvGraphicFramePr>
        <p:xfrm>
          <a:off x="1781175" y="4427538"/>
          <a:ext cx="9525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3" imgW="571252" imgH="330057" progId="Equation.3">
                  <p:embed/>
                </p:oleObj>
              </mc:Choice>
              <mc:Fallback>
                <p:oleObj name="Equation" r:id="rId3" imgW="571252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427538"/>
                        <a:ext cx="952500" cy="5508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1025"/>
          <p:cNvGraphicFramePr>
            <a:graphicFrameLocks noChangeAspect="1"/>
          </p:cNvGraphicFramePr>
          <p:nvPr/>
        </p:nvGraphicFramePr>
        <p:xfrm>
          <a:off x="1724025" y="5467350"/>
          <a:ext cx="2590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5" imgW="1167893" imgH="393529" progId="Equation.3">
                  <p:embed/>
                </p:oleObj>
              </mc:Choice>
              <mc:Fallback>
                <p:oleObj name="Equation" r:id="rId5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467350"/>
                        <a:ext cx="2590800" cy="873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1026"/>
          <p:cNvGraphicFramePr>
            <a:graphicFrameLocks noChangeAspect="1"/>
          </p:cNvGraphicFramePr>
          <p:nvPr/>
        </p:nvGraphicFramePr>
        <p:xfrm>
          <a:off x="5734050" y="5495925"/>
          <a:ext cx="19050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7" imgW="850531" imgH="393529" progId="Equation.3">
                  <p:embed/>
                </p:oleObj>
              </mc:Choice>
              <mc:Fallback>
                <p:oleObj name="Equation" r:id="rId7" imgW="85053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495925"/>
                        <a:ext cx="1905000" cy="881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AutoShape 12"/>
          <p:cNvSpPr>
            <a:spLocks noChangeArrowheads="1"/>
          </p:cNvSpPr>
          <p:nvPr/>
        </p:nvSpPr>
        <p:spPr bwMode="auto">
          <a:xfrm>
            <a:off x="4562475" y="5895975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30057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80193A-7B38-49F9-9D5F-0C7294F1330D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10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936B92-59CC-42B3-9BA2-A10EC0C9B2E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107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1000125" y="213995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As </a:t>
            </a:r>
            <a:r>
              <a:rPr lang="en-US" altLang="en-US" sz="2800" i="1" smtClean="0"/>
              <a:t>t = a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 </a:t>
            </a:r>
            <a:r>
              <a:rPr lang="en-US" altLang="en-US" sz="2800" i="1" smtClean="0">
                <a:sym typeface="Symbol" panose="05050102010706020507" pitchFamily="18" charset="2"/>
              </a:rPr>
              <a:t>x</a:t>
            </a:r>
            <a:r>
              <a:rPr lang="en-US" altLang="en-US" sz="2800" smtClean="0">
                <a:sym typeface="Symbol" panose="05050102010706020507" pitchFamily="18" charset="2"/>
              </a:rPr>
              <a:t> = -1</a:t>
            </a:r>
          </a:p>
          <a:p>
            <a:r>
              <a:rPr lang="en-US" altLang="en-US" sz="2800" smtClean="0">
                <a:sym typeface="Symbol" panose="05050102010706020507" pitchFamily="18" charset="2"/>
              </a:rPr>
              <a:t>As </a:t>
            </a:r>
            <a:r>
              <a:rPr lang="en-US" altLang="en-US" sz="2800" i="1" smtClean="0">
                <a:sym typeface="Symbol" panose="05050102010706020507" pitchFamily="18" charset="2"/>
              </a:rPr>
              <a:t>t = b</a:t>
            </a:r>
            <a:r>
              <a:rPr lang="en-US" altLang="en-US" sz="2800" smtClean="0">
                <a:sym typeface="Symbol" panose="05050102010706020507" pitchFamily="18" charset="2"/>
              </a:rPr>
              <a:t>  </a:t>
            </a:r>
            <a:r>
              <a:rPr lang="en-US" altLang="en-US" sz="2800" i="1" smtClean="0">
                <a:sym typeface="Symbol" panose="05050102010706020507" pitchFamily="18" charset="2"/>
              </a:rPr>
              <a:t>x</a:t>
            </a:r>
            <a:r>
              <a:rPr lang="en-US" altLang="en-US" sz="2800" smtClean="0">
                <a:sym typeface="Symbol" panose="05050102010706020507" pitchFamily="18" charset="2"/>
              </a:rPr>
              <a:t> = 1</a:t>
            </a:r>
          </a:p>
          <a:p>
            <a:endParaRPr lang="en-US" altLang="en-US" smtClean="0"/>
          </a:p>
        </p:txBody>
      </p:sp>
      <p:graphicFrame>
        <p:nvGraphicFramePr>
          <p:cNvPr id="360448" name="Object 1024"/>
          <p:cNvGraphicFramePr>
            <a:graphicFrameLocks noChangeAspect="1"/>
          </p:cNvGraphicFramePr>
          <p:nvPr/>
        </p:nvGraphicFramePr>
        <p:xfrm>
          <a:off x="1381125" y="3324225"/>
          <a:ext cx="20272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3324225"/>
                        <a:ext cx="2027238" cy="873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49" name="Object 1025"/>
          <p:cNvGraphicFramePr>
            <a:graphicFrameLocks noChangeAspect="1"/>
          </p:cNvGraphicFramePr>
          <p:nvPr/>
        </p:nvGraphicFramePr>
        <p:xfrm>
          <a:off x="1381125" y="4273550"/>
          <a:ext cx="3810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5" imgW="1637589" imgH="431613" progId="Equation.3">
                  <p:embed/>
                </p:oleObj>
              </mc:Choice>
              <mc:Fallback>
                <p:oleObj name="Equation" r:id="rId5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273550"/>
                        <a:ext cx="3810000" cy="1003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1026"/>
          <p:cNvGraphicFramePr>
            <a:graphicFrameLocks noChangeAspect="1"/>
          </p:cNvGraphicFramePr>
          <p:nvPr/>
        </p:nvGraphicFramePr>
        <p:xfrm>
          <a:off x="1381125" y="5353050"/>
          <a:ext cx="59578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7" imgW="2628900" imgH="431800" progId="Equation.3">
                  <p:embed/>
                </p:oleObj>
              </mc:Choice>
              <mc:Fallback>
                <p:oleObj name="Equation" r:id="rId7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5353050"/>
                        <a:ext cx="5957888" cy="979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565F91-4181-489A-A954-927615CFC64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20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FF632A-C7FC-40E8-BD47-7713987BDA5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210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9163" y="1979613"/>
            <a:ext cx="7772400" cy="370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Basic form of Gaussian quadrature: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</a:t>
            </a:r>
            <a:r>
              <a:rPr lang="en-US" altLang="en-US" i="1" smtClean="0"/>
              <a:t>n</a:t>
            </a:r>
            <a:r>
              <a:rPr lang="en-US" altLang="en-US" smtClean="0"/>
              <a:t>=2, we have: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This leads to 4 unknowns: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and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two unknown weights (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</a:t>
            </a:r>
            <a:r>
              <a:rPr lang="en-US" altLang="en-US" i="1" baseline="-250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two unknown sampling points (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</a:t>
            </a:r>
            <a:r>
              <a:rPr lang="en-US" altLang="en-US" i="1" baseline="-25000" smtClean="0"/>
              <a:t> </a:t>
            </a:r>
          </a:p>
        </p:txBody>
      </p:sp>
      <p:graphicFrame>
        <p:nvGraphicFramePr>
          <p:cNvPr id="132101" name="Object 1024"/>
          <p:cNvGraphicFramePr>
            <a:graphicFrameLocks noChangeAspect="1"/>
          </p:cNvGraphicFramePr>
          <p:nvPr/>
        </p:nvGraphicFramePr>
        <p:xfrm>
          <a:off x="1328738" y="2613025"/>
          <a:ext cx="3390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613025"/>
                        <a:ext cx="3390900" cy="893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1025"/>
          <p:cNvGraphicFramePr>
            <a:graphicFrameLocks noChangeAspect="1"/>
          </p:cNvGraphicFramePr>
          <p:nvPr/>
        </p:nvGraphicFramePr>
        <p:xfrm>
          <a:off x="1276350" y="4151313"/>
          <a:ext cx="3305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5" imgW="1282700" imgH="215900" progId="Equation.3">
                  <p:embed/>
                </p:oleObj>
              </mc:Choice>
              <mc:Fallback>
                <p:oleObj name="Equation" r:id="rId5" imgW="1282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151313"/>
                        <a:ext cx="3305175" cy="557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1B6753-A7A7-4B1C-8E88-EEE2BE47F5C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4C59E0-61B7-4CCA-B3A4-22857E3EE58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 we need now, are four known values for the equation.</a:t>
            </a:r>
          </a:p>
          <a:p>
            <a:r>
              <a:rPr lang="en-US" altLang="en-US" smtClean="0"/>
              <a:t>If we had these, we could then attempt to solve for the four unknowns.</a:t>
            </a:r>
          </a:p>
          <a:p>
            <a:r>
              <a:rPr lang="en-US" altLang="en-US" smtClean="0"/>
              <a:t>Let’s make it work for polynomials!!!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30068B-5516-4582-8444-91A255BE303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41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E60E9-6814-49B2-9ABD-F140B251ABB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414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In particular, let’s look at these simple polynomials: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Constant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f(x)=1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Linear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f(x)=x</a:t>
            </a:r>
            <a:endParaRPr lang="en-US" altLang="en-US" sz="20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Quadratic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Cubic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3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3414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5836FF-2B69-4252-8793-6E7138963A0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5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32D768-2431-4235-8FCF-7229D1798BD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532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Recalling the formula: </a:t>
            </a:r>
          </a:p>
          <a:p>
            <a:pPr lvl="1"/>
            <a:r>
              <a:rPr lang="en-US" altLang="en-US" sz="2400" smtClean="0"/>
              <a:t>Constant</a:t>
            </a:r>
          </a:p>
          <a:p>
            <a:pPr lvl="2"/>
            <a:r>
              <a:rPr lang="en-US" altLang="en-US" sz="2000" i="1" smtClean="0"/>
              <a:t>f(x)=1</a:t>
            </a:r>
          </a:p>
          <a:p>
            <a:pPr lvl="1"/>
            <a:r>
              <a:rPr lang="en-US" altLang="en-US" sz="2400" smtClean="0"/>
              <a:t>Linear</a:t>
            </a:r>
          </a:p>
          <a:p>
            <a:pPr lvl="2"/>
            <a:r>
              <a:rPr lang="en-US" altLang="en-US" sz="2000" i="1" smtClean="0"/>
              <a:t>f(x)=x</a:t>
            </a:r>
            <a:endParaRPr lang="en-US" altLang="en-US" sz="2000" smtClean="0"/>
          </a:p>
          <a:p>
            <a:pPr lvl="1"/>
            <a:r>
              <a:rPr lang="en-US" altLang="en-US" sz="2400" smtClean="0"/>
              <a:t>Quadratic</a:t>
            </a:r>
          </a:p>
          <a:p>
            <a:pPr lvl="2"/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2</a:t>
            </a:r>
          </a:p>
          <a:p>
            <a:pPr lvl="1"/>
            <a:r>
              <a:rPr lang="en-US" altLang="en-US" sz="2400" smtClean="0"/>
              <a:t>Cubic</a:t>
            </a:r>
          </a:p>
          <a:p>
            <a:pPr lvl="2"/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3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2732088" y="2628900"/>
          <a:ext cx="61849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3" imgW="2743200" imgH="1422400" progId="Equation.3">
                  <p:embed/>
                </p:oleObj>
              </mc:Choice>
              <mc:Fallback>
                <p:oleObj name="Equation" r:id="rId3" imgW="27432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628900"/>
                        <a:ext cx="6184900" cy="3206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5"/>
          <p:cNvGraphicFramePr>
            <a:graphicFrameLocks noChangeAspect="1"/>
          </p:cNvGraphicFramePr>
          <p:nvPr/>
        </p:nvGraphicFramePr>
        <p:xfrm>
          <a:off x="4448175" y="2066925"/>
          <a:ext cx="24336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5" imgW="1282700" imgH="215900" progId="Equation.3">
                  <p:embed/>
                </p:oleObj>
              </mc:Choice>
              <mc:Fallback>
                <p:oleObj name="Equation" r:id="rId5" imgW="1282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2066925"/>
                        <a:ext cx="2433638" cy="409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391BDA-AA71-4F81-8382-90D10FDE333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6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1F9299-22E7-4862-95CA-235486985EB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619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111250" y="1960563"/>
            <a:ext cx="7772400" cy="4114800"/>
          </a:xfrm>
        </p:spPr>
        <p:txBody>
          <a:bodyPr/>
          <a:lstStyle/>
          <a:p>
            <a:r>
              <a:rPr lang="en-US" altLang="en-US" smtClean="0"/>
              <a:t>We can now solve for our unknowns:</a:t>
            </a:r>
          </a:p>
          <a:p>
            <a:pPr lvl="1"/>
            <a:r>
              <a:rPr lang="en-US" altLang="en-US" sz="2400" i="1" smtClean="0"/>
              <a:t>Note, this is not an easy problem and will not be covered in this class.</a:t>
            </a:r>
          </a:p>
          <a:p>
            <a:pPr lvl="1"/>
            <a:endParaRPr lang="en-US" altLang="en-US" sz="2400" i="1" smtClean="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800" smtClean="0"/>
          </a:p>
        </p:txBody>
      </p:sp>
      <p:graphicFrame>
        <p:nvGraphicFramePr>
          <p:cNvPr id="136197" name="Object 1024"/>
          <p:cNvGraphicFramePr>
            <a:graphicFrameLocks noChangeAspect="1"/>
          </p:cNvGraphicFramePr>
          <p:nvPr/>
        </p:nvGraphicFramePr>
        <p:xfrm>
          <a:off x="1562100" y="3400425"/>
          <a:ext cx="2609850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3" imgW="1219200" imgH="1079500" progId="Equation.3">
                  <p:embed/>
                </p:oleObj>
              </mc:Choice>
              <mc:Fallback>
                <p:oleObj name="Equation" r:id="rId3" imgW="12192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400425"/>
                        <a:ext cx="2609850" cy="2306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509713" y="2862263"/>
          <a:ext cx="6629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Worksheet" r:id="rId3" imgW="6096305" imgH="4029456" progId="Excel.Sheet.8">
                  <p:embed/>
                </p:oleObj>
              </mc:Choice>
              <mc:Fallback>
                <p:oleObj name="Worksheet" r:id="rId3" imgW="6096305" imgH="4029456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862263"/>
                        <a:ext cx="6629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957388" y="3665538"/>
            <a:ext cx="990600" cy="27432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929188" y="4183063"/>
            <a:ext cx="1004887" cy="2233612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934075" y="5045075"/>
            <a:ext cx="957263" cy="13716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891338" y="5854700"/>
            <a:ext cx="996950" cy="561975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938588" y="4198938"/>
            <a:ext cx="990600" cy="22098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947988" y="4460875"/>
            <a:ext cx="990600" cy="1947863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14350" y="995363"/>
            <a:ext cx="8443913" cy="18764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Melakukan penginteralan pada bagian-bagian kecil, seperti saat awal belajar integral – penjumlahan bagian-bagian.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Metode Numerik hanya mencoba untuk lebih cepat dan lebih mendekati jawaban eksak.</a:t>
            </a:r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85775" y="300038"/>
            <a:ext cx="7729538" cy="762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6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Dasar Pengintegralan Numerik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E317AE-49A8-4947-9B9A-DDAE5B374BD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7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40B16B-C7DA-42E5-A28D-186AB5D0D5B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019300"/>
            <a:ext cx="7772400" cy="4114800"/>
          </a:xfrm>
        </p:spPr>
        <p:txBody>
          <a:bodyPr/>
          <a:lstStyle/>
          <a:p>
            <a:r>
              <a:rPr lang="en-US" altLang="en-US" smtClean="0"/>
              <a:t>This yields the two point </a:t>
            </a:r>
            <a:r>
              <a:rPr lang="en-US" altLang="en-US" b="1" smtClean="0"/>
              <a:t>Gauss-Legendre</a:t>
            </a:r>
            <a:r>
              <a:rPr lang="en-US" altLang="en-US" smtClean="0"/>
              <a:t> formula</a:t>
            </a:r>
          </a:p>
          <a:p>
            <a:endParaRPr lang="en-US" altLang="en-US" smtClean="0"/>
          </a:p>
          <a:p>
            <a:endParaRPr lang="en-US" altLang="en-US" smtClean="0">
              <a:solidFill>
                <a:srgbClr val="FF0000"/>
              </a:solidFill>
            </a:endParaRPr>
          </a:p>
          <a:p>
            <a:endParaRPr lang="en-US" altLang="en-US" smtClean="0"/>
          </a:p>
        </p:txBody>
      </p:sp>
      <p:graphicFrame>
        <p:nvGraphicFramePr>
          <p:cNvPr id="137222" name="Object 4"/>
          <p:cNvGraphicFramePr>
            <a:graphicFrameLocks noChangeAspect="1"/>
          </p:cNvGraphicFramePr>
          <p:nvPr/>
        </p:nvGraphicFramePr>
        <p:xfrm>
          <a:off x="1885950" y="3219450"/>
          <a:ext cx="2949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3" imgW="1435100" imgH="457200" progId="Equation.3">
                  <p:embed/>
                </p:oleObj>
              </mc:Choice>
              <mc:Fallback>
                <p:oleObj name="Equation" r:id="rId3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219450"/>
                        <a:ext cx="2949575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7884FE-07CE-4B73-BA0A-CB90AB46086F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8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99DF0D-0FBF-4C20-9564-1950ED21ABC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altLang="en-US" smtClean="0"/>
              <a:t>This is </a:t>
            </a:r>
            <a:r>
              <a:rPr lang="en-US" altLang="en-US" b="1" u="sng" smtClean="0"/>
              <a:t>exact</a:t>
            </a:r>
            <a:r>
              <a:rPr lang="en-US" altLang="en-US" smtClean="0"/>
              <a:t> for </a:t>
            </a:r>
            <a:r>
              <a:rPr lang="en-US" altLang="en-US" b="1" smtClean="0"/>
              <a:t>all</a:t>
            </a:r>
            <a:r>
              <a:rPr lang="en-US" altLang="en-US" smtClean="0"/>
              <a:t> polynomials up to and including degree 3 (cubics).</a:t>
            </a:r>
          </a:p>
          <a:p>
            <a:endParaRPr lang="en-US" altLang="en-US" smtClean="0"/>
          </a:p>
        </p:txBody>
      </p:sp>
      <p:graphicFrame>
        <p:nvGraphicFramePr>
          <p:cNvPr id="138246" name="Object 4"/>
          <p:cNvGraphicFramePr>
            <a:graphicFrameLocks noChangeAspect="1"/>
          </p:cNvGraphicFramePr>
          <p:nvPr/>
        </p:nvGraphicFramePr>
        <p:xfrm>
          <a:off x="1031875" y="3292475"/>
          <a:ext cx="7618413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3" imgW="4546600" imgH="1663700" progId="Equation.DSMT4">
                  <p:embed/>
                </p:oleObj>
              </mc:Choice>
              <mc:Fallback>
                <p:oleObj name="Equation" r:id="rId3" imgW="45466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292475"/>
                        <a:ext cx="7618413" cy="278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FAB65C-CBC3-41E1-90B7-28ED018BBCA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9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8AEF2A-673B-4B9D-ABA9-4FDB08BA5A7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pSp>
        <p:nvGrpSpPr>
          <p:cNvPr id="139268" name="Group 21"/>
          <p:cNvGrpSpPr>
            <a:grpSpLocks/>
          </p:cNvGrpSpPr>
          <p:nvPr/>
        </p:nvGrpSpPr>
        <p:grpSpPr bwMode="auto">
          <a:xfrm>
            <a:off x="2019300" y="2705100"/>
            <a:ext cx="6270625" cy="3568700"/>
            <a:chOff x="1056" y="192"/>
            <a:chExt cx="4112" cy="2528"/>
          </a:xfrm>
        </p:grpSpPr>
        <p:sp>
          <p:nvSpPr>
            <p:cNvPr id="139271" name="Line 2"/>
            <p:cNvSpPr>
              <a:spLocks noChangeShapeType="1"/>
            </p:cNvSpPr>
            <p:nvPr/>
          </p:nvSpPr>
          <p:spPr bwMode="auto">
            <a:xfrm>
              <a:off x="1056" y="2352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2" name="Arc 4"/>
            <p:cNvSpPr>
              <a:spLocks/>
            </p:cNvSpPr>
            <p:nvPr/>
          </p:nvSpPr>
          <p:spPr bwMode="auto">
            <a:xfrm>
              <a:off x="1584" y="864"/>
              <a:ext cx="2640" cy="671"/>
            </a:xfrm>
            <a:custGeom>
              <a:avLst/>
              <a:gdLst>
                <a:gd name="T0" fmla="*/ 0 w 21525"/>
                <a:gd name="T1" fmla="*/ 0 h 21600"/>
                <a:gd name="T2" fmla="*/ 1 w 21525"/>
                <a:gd name="T3" fmla="*/ 0 h 21600"/>
                <a:gd name="T4" fmla="*/ 0 w 2152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25"/>
                <a:gd name="T10" fmla="*/ 0 h 21600"/>
                <a:gd name="T11" fmla="*/ 21525 w 215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25" h="21600" fill="none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</a:path>
                <a:path w="21525" h="21600" stroke="0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73" name="Line 5"/>
            <p:cNvSpPr>
              <a:spLocks noChangeShapeType="1"/>
            </p:cNvSpPr>
            <p:nvPr/>
          </p:nvSpPr>
          <p:spPr bwMode="auto">
            <a:xfrm flipV="1">
              <a:off x="2928" y="576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4" name="Line 7"/>
            <p:cNvSpPr>
              <a:spLocks noChangeShapeType="1"/>
            </p:cNvSpPr>
            <p:nvPr/>
          </p:nvSpPr>
          <p:spPr bwMode="auto">
            <a:xfrm>
              <a:off x="1584" y="864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5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6" name="Line 9"/>
            <p:cNvSpPr>
              <a:spLocks noChangeShapeType="1"/>
            </p:cNvSpPr>
            <p:nvPr/>
          </p:nvSpPr>
          <p:spPr bwMode="auto">
            <a:xfrm>
              <a:off x="2160" y="864"/>
              <a:ext cx="0" cy="14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7" name="Line 10"/>
            <p:cNvSpPr>
              <a:spLocks noChangeShapeType="1"/>
            </p:cNvSpPr>
            <p:nvPr/>
          </p:nvSpPr>
          <p:spPr bwMode="auto">
            <a:xfrm>
              <a:off x="3696" y="1152"/>
              <a:ext cx="0" cy="12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8" name="Text Box 11"/>
            <p:cNvSpPr txBox="1">
              <a:spLocks noChangeArrowheads="1"/>
            </p:cNvSpPr>
            <p:nvPr/>
          </p:nvSpPr>
          <p:spPr bwMode="auto">
            <a:xfrm>
              <a:off x="4886" y="2202"/>
              <a:ext cx="28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 x</a:t>
              </a:r>
            </a:p>
          </p:txBody>
        </p:sp>
        <p:sp>
          <p:nvSpPr>
            <p:cNvPr id="139279" name="Text Box 12"/>
            <p:cNvSpPr txBox="1">
              <a:spLocks noChangeArrowheads="1"/>
            </p:cNvSpPr>
            <p:nvPr/>
          </p:nvSpPr>
          <p:spPr bwMode="auto">
            <a:xfrm>
              <a:off x="2784" y="192"/>
              <a:ext cx="5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800" i="1"/>
                <a:t>f</a:t>
              </a:r>
              <a:r>
                <a:rPr lang="en-US" altLang="en-US" sz="2800"/>
                <a:t>(</a:t>
              </a:r>
              <a:r>
                <a:rPr lang="en-US" altLang="en-US" sz="2800" i="1"/>
                <a:t>x</a:t>
              </a:r>
              <a:r>
                <a:rPr lang="en-US" altLang="en-US" sz="2800"/>
                <a:t>)</a:t>
              </a:r>
            </a:p>
          </p:txBody>
        </p:sp>
        <p:sp>
          <p:nvSpPr>
            <p:cNvPr id="139280" name="Text Box 13"/>
            <p:cNvSpPr txBox="1">
              <a:spLocks noChangeArrowheads="1"/>
            </p:cNvSpPr>
            <p:nvPr/>
          </p:nvSpPr>
          <p:spPr bwMode="auto">
            <a:xfrm>
              <a:off x="1440" y="2352"/>
              <a:ext cx="3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-1</a:t>
              </a:r>
            </a:p>
          </p:txBody>
        </p:sp>
        <p:sp>
          <p:nvSpPr>
            <p:cNvPr id="139281" name="Text Box 14"/>
            <p:cNvSpPr txBox="1">
              <a:spLocks noChangeArrowheads="1"/>
            </p:cNvSpPr>
            <p:nvPr/>
          </p:nvSpPr>
          <p:spPr bwMode="auto">
            <a:xfrm>
              <a:off x="4128" y="2352"/>
              <a:ext cx="2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1</a:t>
              </a:r>
            </a:p>
          </p:txBody>
        </p:sp>
        <p:sp>
          <p:nvSpPr>
            <p:cNvPr id="139282" name="Text Box 15"/>
            <p:cNvSpPr txBox="1">
              <a:spLocks noChangeArrowheads="1"/>
            </p:cNvSpPr>
            <p:nvPr/>
          </p:nvSpPr>
          <p:spPr bwMode="auto">
            <a:xfrm>
              <a:off x="3408" y="768"/>
              <a:ext cx="8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(0.577)</a:t>
              </a:r>
            </a:p>
          </p:txBody>
        </p:sp>
        <p:sp>
          <p:nvSpPr>
            <p:cNvPr id="139283" name="Text Box 16"/>
            <p:cNvSpPr txBox="1">
              <a:spLocks noChangeArrowheads="1"/>
            </p:cNvSpPr>
            <p:nvPr/>
          </p:nvSpPr>
          <p:spPr bwMode="auto">
            <a:xfrm>
              <a:off x="1776" y="528"/>
              <a:ext cx="8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(-0.577)</a:t>
              </a:r>
            </a:p>
          </p:txBody>
        </p:sp>
        <p:sp>
          <p:nvSpPr>
            <p:cNvPr id="139284" name="Text Box 17"/>
            <p:cNvSpPr txBox="1">
              <a:spLocks noChangeArrowheads="1"/>
            </p:cNvSpPr>
            <p:nvPr/>
          </p:nvSpPr>
          <p:spPr bwMode="auto">
            <a:xfrm>
              <a:off x="1920" y="2352"/>
              <a:ext cx="63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-0.577</a:t>
              </a:r>
            </a:p>
          </p:txBody>
        </p:sp>
        <p:sp>
          <p:nvSpPr>
            <p:cNvPr id="139285" name="Text Box 18"/>
            <p:cNvSpPr txBox="1">
              <a:spLocks noChangeArrowheads="1"/>
            </p:cNvSpPr>
            <p:nvPr/>
          </p:nvSpPr>
          <p:spPr bwMode="auto">
            <a:xfrm>
              <a:off x="3408" y="2352"/>
              <a:ext cx="57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0.577</a:t>
              </a:r>
            </a:p>
          </p:txBody>
        </p:sp>
      </p:grpSp>
      <p:graphicFrame>
        <p:nvGraphicFramePr>
          <p:cNvPr id="139269" name="Object 1024"/>
          <p:cNvGraphicFramePr>
            <a:graphicFrameLocks noChangeAspect="1"/>
          </p:cNvGraphicFramePr>
          <p:nvPr/>
        </p:nvGraphicFramePr>
        <p:xfrm>
          <a:off x="1004888" y="2076450"/>
          <a:ext cx="4546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3" imgW="2133600" imgH="330200" progId="Equation.3">
                  <p:embed/>
                </p:oleObj>
              </mc:Choice>
              <mc:Fallback>
                <p:oleObj name="Equation" r:id="rId3" imgW="2133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076450"/>
                        <a:ext cx="4546600" cy="703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876B4-631C-42CF-A070-10E939ECEA5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0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56C73C-1296-48FC-B453-42AC1AE7DCB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029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140293" name="Object 3"/>
          <p:cNvGraphicFramePr>
            <a:graphicFrameLocks noChangeAspect="1"/>
          </p:cNvGraphicFramePr>
          <p:nvPr/>
        </p:nvGraphicFramePr>
        <p:xfrm>
          <a:off x="1257300" y="2628900"/>
          <a:ext cx="640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628900"/>
                        <a:ext cx="6400800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1362075" y="3810000"/>
          <a:ext cx="60737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5" imgW="2679700" imgH="431800" progId="Equation.3">
                  <p:embed/>
                </p:oleObj>
              </mc:Choice>
              <mc:Fallback>
                <p:oleObj name="Equation" r:id="rId5" imgW="2679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810000"/>
                        <a:ext cx="6073775" cy="979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33425" y="4914900"/>
            <a:ext cx="6964363" cy="1531938"/>
            <a:chOff x="480" y="2544"/>
            <a:chExt cx="4387" cy="965"/>
          </a:xfrm>
        </p:grpSpPr>
        <p:graphicFrame>
          <p:nvGraphicFramePr>
            <p:cNvPr id="140297" name="Object 18"/>
            <p:cNvGraphicFramePr>
              <a:graphicFrameLocks noChangeAspect="1"/>
            </p:cNvGraphicFramePr>
            <p:nvPr/>
          </p:nvGraphicFramePr>
          <p:xfrm>
            <a:off x="869" y="2544"/>
            <a:ext cx="3998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28" name="Equation" r:id="rId7" imgW="3276600" imgH="787400" progId="Equation.3">
                    <p:embed/>
                  </p:oleObj>
                </mc:Choice>
                <mc:Fallback>
                  <p:oleObj name="Equation" r:id="rId7" imgW="3276600" imgH="787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2544"/>
                          <a:ext cx="3998" cy="9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298" name="AutoShape 19"/>
            <p:cNvSpPr>
              <a:spLocks noChangeArrowheads="1"/>
            </p:cNvSpPr>
            <p:nvPr/>
          </p:nvSpPr>
          <p:spPr bwMode="auto">
            <a:xfrm>
              <a:off x="480" y="2688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</p:grpSp>
      <p:sp>
        <p:nvSpPr>
          <p:cNvPr id="14029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85825" y="206057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Integrate </a:t>
            </a:r>
            <a:r>
              <a:rPr lang="en-US" altLang="en-US" sz="2800" i="1" smtClean="0"/>
              <a:t>f(x) </a:t>
            </a:r>
            <a:r>
              <a:rPr lang="en-US" altLang="en-US" sz="2800" smtClean="0"/>
              <a:t>from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= 0 to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 = 0.8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Transform from [0, 0.8] to [-1, 1]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4A9F92-E1DB-4B0C-9B14-A2E03A3CFAE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1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9A08C2-C8D6-4726-AD97-7570AA4332A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1316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923925" y="1978025"/>
            <a:ext cx="7772400" cy="4114800"/>
          </a:xfrm>
        </p:spPr>
        <p:txBody>
          <a:bodyPr/>
          <a:lstStyle/>
          <a:p>
            <a:r>
              <a:rPr lang="en-US" altLang="en-US" smtClean="0"/>
              <a:t>Solving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And substituting for the 2-point formula:</a:t>
            </a:r>
          </a:p>
        </p:txBody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5211763" y="603091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</a:t>
            </a:r>
            <a:r>
              <a:rPr lang="en-US" altLang="en-US" sz="2000" b="1"/>
              <a:t>1.64053334</a:t>
            </a:r>
            <a:endParaRPr lang="en-US" altLang="en-US" sz="2400" b="1"/>
          </a:p>
        </p:txBody>
      </p:sp>
      <p:graphicFrame>
        <p:nvGraphicFramePr>
          <p:cNvPr id="141318" name="Object 4"/>
          <p:cNvGraphicFramePr>
            <a:graphicFrameLocks noChangeAspect="1"/>
          </p:cNvGraphicFramePr>
          <p:nvPr/>
        </p:nvGraphicFramePr>
        <p:xfrm>
          <a:off x="1155700" y="2590800"/>
          <a:ext cx="714375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Equation" r:id="rId3" imgW="4038600" imgH="863600" progId="Equation.3">
                  <p:embed/>
                </p:oleObj>
              </mc:Choice>
              <mc:Fallback>
                <p:oleObj name="Equation" r:id="rId3" imgW="40386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590800"/>
                        <a:ext cx="7143750" cy="1531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8"/>
          <p:cNvGraphicFramePr>
            <a:graphicFrameLocks noChangeAspect="1"/>
          </p:cNvGraphicFramePr>
          <p:nvPr/>
        </p:nvGraphicFramePr>
        <p:xfrm>
          <a:off x="4810125" y="5038725"/>
          <a:ext cx="1447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5" imgW="672808" imgH="228501" progId="Equation.3">
                  <p:embed/>
                </p:oleObj>
              </mc:Choice>
              <mc:Fallback>
                <p:oleObj name="Equation" r:id="rId5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5038725"/>
                        <a:ext cx="1447800" cy="492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10"/>
          <p:cNvGraphicFramePr>
            <a:graphicFrameLocks noChangeAspect="1"/>
          </p:cNvGraphicFramePr>
          <p:nvPr/>
        </p:nvGraphicFramePr>
        <p:xfrm>
          <a:off x="1285875" y="5695950"/>
          <a:ext cx="6096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7" imgW="2705100" imgH="177800" progId="Equation.3">
                  <p:embed/>
                </p:oleObj>
              </mc:Choice>
              <mc:Fallback>
                <p:oleObj name="Equation" r:id="rId7" imgW="2705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695950"/>
                        <a:ext cx="6096000" cy="396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15"/>
          <p:cNvGraphicFramePr>
            <a:graphicFrameLocks noChangeAspect="1"/>
          </p:cNvGraphicFramePr>
          <p:nvPr/>
        </p:nvGraphicFramePr>
        <p:xfrm>
          <a:off x="2476500" y="4924425"/>
          <a:ext cx="1905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9" imgW="990170" imgH="330057" progId="Equation.3">
                  <p:embed/>
                </p:oleObj>
              </mc:Choice>
              <mc:Fallback>
                <p:oleObj name="Equation" r:id="rId9" imgW="990170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924425"/>
                        <a:ext cx="1905000" cy="638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0E6436-B6F5-44C4-962F-B50183C9AB0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2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1F2510-11D6-423D-A8F2-4EA8E041A3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234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9163" y="20939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Recall the basic form: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Let’s look at </a:t>
            </a:r>
            <a:r>
              <a:rPr lang="en-US" altLang="en-US" i="1" smtClean="0"/>
              <a:t>n</a:t>
            </a:r>
            <a:r>
              <a:rPr lang="en-US" altLang="en-US" smtClean="0"/>
              <a:t>=3.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We now have 6 unknowns: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2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3</a:t>
            </a:r>
            <a:r>
              <a:rPr lang="en-US" altLang="en-US" sz="2800" smtClean="0"/>
              <a:t>,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2</a:t>
            </a:r>
            <a:r>
              <a:rPr lang="en-US" altLang="en-US" sz="2800" smtClean="0"/>
              <a:t>, and 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3</a:t>
            </a:r>
            <a:endParaRPr lang="en-US" altLang="en-US" sz="28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three unknown weights (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3</a:t>
            </a:r>
            <a:r>
              <a:rPr lang="en-US" altLang="en-US" sz="2400" smtClean="0"/>
              <a:t>)</a:t>
            </a:r>
            <a:endParaRPr lang="en-US" altLang="en-US" sz="2400" i="1" baseline="-250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three unknown sampling points (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3</a:t>
            </a:r>
            <a:r>
              <a:rPr lang="en-US" altLang="en-US" sz="2400" smtClean="0"/>
              <a:t>)</a:t>
            </a:r>
            <a:r>
              <a:rPr lang="en-US" altLang="en-US" sz="2400" i="1" baseline="-25000" smtClean="0"/>
              <a:t> </a:t>
            </a:r>
            <a:endParaRPr lang="en-US" altLang="en-US" smtClean="0"/>
          </a:p>
        </p:txBody>
      </p:sp>
      <p:graphicFrame>
        <p:nvGraphicFramePr>
          <p:cNvPr id="142341" name="Object 1024"/>
          <p:cNvGraphicFramePr>
            <a:graphicFrameLocks noChangeAspect="1"/>
          </p:cNvGraphicFramePr>
          <p:nvPr/>
        </p:nvGraphicFramePr>
        <p:xfrm>
          <a:off x="1338263" y="2579688"/>
          <a:ext cx="3552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579688"/>
                        <a:ext cx="3552825" cy="936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1025"/>
          <p:cNvGraphicFramePr>
            <a:graphicFrameLocks noChangeAspect="1"/>
          </p:cNvGraphicFramePr>
          <p:nvPr/>
        </p:nvGraphicFramePr>
        <p:xfrm>
          <a:off x="1333500" y="4186238"/>
          <a:ext cx="39258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1866900" imgH="228600" progId="Equation.3">
                  <p:embed/>
                </p:oleObj>
              </mc:Choice>
              <mc:Fallback>
                <p:oleObj name="Equation" r:id="rId5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186238"/>
                        <a:ext cx="3925888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Higher-order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3C7E80-EA47-4663-9C3C-C6FAE177B50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D41410-B3E9-41E2-97CF-EDE854A658F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3364" name="Rectangle 2"/>
          <p:cNvSpPr>
            <a:spLocks noChangeArrowheads="1"/>
          </p:cNvSpPr>
          <p:nvPr/>
        </p:nvSpPr>
        <p:spPr bwMode="auto">
          <a:xfrm>
            <a:off x="971550" y="733425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Use 6 equations - constant, linear, quadratic, cubic, 4</a:t>
            </a:r>
            <a:r>
              <a:rPr lang="en-US" altLang="en-US" sz="2800" baseline="30000"/>
              <a:t>th</a:t>
            </a:r>
            <a:r>
              <a:rPr lang="en-US" altLang="en-US" sz="2800"/>
              <a:t> order and 5</a:t>
            </a:r>
            <a:r>
              <a:rPr lang="en-US" altLang="en-US" sz="2800" baseline="30000"/>
              <a:t>th</a:t>
            </a:r>
            <a:r>
              <a:rPr lang="en-US" altLang="en-US" sz="2800"/>
              <a:t> order to find those unknowns</a:t>
            </a:r>
          </a:p>
        </p:txBody>
      </p:sp>
      <p:graphicFrame>
        <p:nvGraphicFramePr>
          <p:cNvPr id="365568" name="Object 1024"/>
          <p:cNvGraphicFramePr>
            <a:graphicFrameLocks noChangeAspect="1"/>
          </p:cNvGraphicFramePr>
          <p:nvPr/>
        </p:nvGraphicFramePr>
        <p:xfrm>
          <a:off x="866775" y="1933575"/>
          <a:ext cx="7467600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Equation" r:id="rId3" imgW="3810000" imgH="2184400" progId="Equation.3">
                  <p:embed/>
                </p:oleObj>
              </mc:Choice>
              <mc:Fallback>
                <p:oleObj name="Equation" r:id="rId3" imgW="3810000" imgH="218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933575"/>
                        <a:ext cx="7467600" cy="4281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B3E1B2-C6D2-4176-B1BA-8D1DF95C636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4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D7896-9B35-4FC3-AEC4-39F42840274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43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852488" y="195897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Can solve these equations (or have some one smarter than us, like Guass solve them).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Produces the three point Gauss-Legendre formula</a:t>
            </a:r>
          </a:p>
          <a:p>
            <a:endParaRPr lang="en-US" altLang="en-US" sz="2800" smtClean="0"/>
          </a:p>
          <a:p>
            <a:pPr lvl="1"/>
            <a:r>
              <a:rPr lang="en-US" altLang="en-US" sz="2400" smtClean="0"/>
              <a:t>Exact for polynomials up to and including </a:t>
            </a:r>
            <a:r>
              <a:rPr lang="en-US" altLang="en-US" sz="2400" smtClean="0">
                <a:solidFill>
                  <a:schemeClr val="accent2"/>
                </a:solidFill>
              </a:rPr>
              <a:t>degree 5</a:t>
            </a:r>
            <a:br>
              <a:rPr lang="en-US" altLang="en-US" sz="2400" smtClean="0">
                <a:solidFill>
                  <a:schemeClr val="accent2"/>
                </a:solidFill>
              </a:rPr>
            </a:br>
            <a:r>
              <a:rPr lang="en-US" altLang="en-US" sz="2400" smtClean="0"/>
              <a:t>(because using 5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degree polynomial)</a:t>
            </a:r>
            <a:endParaRPr lang="en-US" altLang="en-US" smtClean="0"/>
          </a:p>
        </p:txBody>
      </p:sp>
      <p:graphicFrame>
        <p:nvGraphicFramePr>
          <p:cNvPr id="144389" name="Object 3"/>
          <p:cNvGraphicFramePr>
            <a:graphicFrameLocks noChangeAspect="1"/>
          </p:cNvGraphicFramePr>
          <p:nvPr/>
        </p:nvGraphicFramePr>
        <p:xfrm>
          <a:off x="1069975" y="3000375"/>
          <a:ext cx="75549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Equation" r:id="rId3" imgW="4292600" imgH="482600" progId="Equation.3">
                  <p:embed/>
                </p:oleObj>
              </mc:Choice>
              <mc:Fallback>
                <p:oleObj name="Equation" r:id="rId3" imgW="4292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000375"/>
                        <a:ext cx="7554913" cy="847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8"/>
          <p:cNvGraphicFramePr>
            <a:graphicFrameLocks noChangeAspect="1"/>
          </p:cNvGraphicFramePr>
          <p:nvPr/>
        </p:nvGraphicFramePr>
        <p:xfrm>
          <a:off x="1733550" y="4518025"/>
          <a:ext cx="47164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Equation" r:id="rId5" imgW="1866900" imgH="228600" progId="Equation.3">
                  <p:embed/>
                </p:oleObj>
              </mc:Choice>
              <mc:Fallback>
                <p:oleObj name="Equation" r:id="rId5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518025"/>
                        <a:ext cx="4716463" cy="579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Higher-order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71BDDE-B163-4E25-849A-9CD5581F74F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5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0884EF-21C2-4543-8214-D487856744E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5412" name="Object 18"/>
          <p:cNvGraphicFramePr>
            <a:graphicFrameLocks noChangeAspect="1"/>
          </p:cNvGraphicFramePr>
          <p:nvPr/>
        </p:nvGraphicFramePr>
        <p:xfrm>
          <a:off x="1046163" y="2000250"/>
          <a:ext cx="64087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3" imgW="3048000" imgH="393700" progId="Equation.3">
                  <p:embed/>
                </p:oleObj>
              </mc:Choice>
              <mc:Fallback>
                <p:oleObj name="Equation" r:id="rId3" imgW="3048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000250"/>
                        <a:ext cx="6408737" cy="827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12"/>
          <p:cNvSpPr txBox="1">
            <a:spLocks noChangeArrowheads="1"/>
          </p:cNvSpPr>
          <p:nvPr/>
        </p:nvSpPr>
        <p:spPr bwMode="auto">
          <a:xfrm>
            <a:off x="2105025" y="614362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-1</a:t>
            </a:r>
          </a:p>
        </p:txBody>
      </p:sp>
      <p:sp>
        <p:nvSpPr>
          <p:cNvPr id="145414" name="Text Box 13"/>
          <p:cNvSpPr txBox="1">
            <a:spLocks noChangeArrowheads="1"/>
          </p:cNvSpPr>
          <p:nvPr/>
        </p:nvSpPr>
        <p:spPr bwMode="auto">
          <a:xfrm>
            <a:off x="6524625" y="61436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1</a:t>
            </a:r>
          </a:p>
        </p:txBody>
      </p:sp>
      <p:grpSp>
        <p:nvGrpSpPr>
          <p:cNvPr id="145415" name="Group 23"/>
          <p:cNvGrpSpPr>
            <a:grpSpLocks/>
          </p:cNvGrpSpPr>
          <p:nvPr/>
        </p:nvGrpSpPr>
        <p:grpSpPr bwMode="auto">
          <a:xfrm>
            <a:off x="1524000" y="3057525"/>
            <a:ext cx="6510338" cy="3352800"/>
            <a:chOff x="990" y="2046"/>
            <a:chExt cx="4101" cy="2112"/>
          </a:xfrm>
        </p:grpSpPr>
        <p:sp>
          <p:nvSpPr>
            <p:cNvPr id="145417" name="Line 3"/>
            <p:cNvSpPr>
              <a:spLocks noChangeShapeType="1"/>
            </p:cNvSpPr>
            <p:nvPr/>
          </p:nvSpPr>
          <p:spPr bwMode="auto">
            <a:xfrm>
              <a:off x="990" y="3870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18" name="Arc 4"/>
            <p:cNvSpPr>
              <a:spLocks/>
            </p:cNvSpPr>
            <p:nvPr/>
          </p:nvSpPr>
          <p:spPr bwMode="auto">
            <a:xfrm>
              <a:off x="1518" y="2548"/>
              <a:ext cx="2640" cy="339"/>
            </a:xfrm>
            <a:custGeom>
              <a:avLst/>
              <a:gdLst>
                <a:gd name="T0" fmla="*/ 0 w 21525"/>
                <a:gd name="T1" fmla="*/ 0 h 21600"/>
                <a:gd name="T2" fmla="*/ 1 w 21525"/>
                <a:gd name="T3" fmla="*/ 0 h 21600"/>
                <a:gd name="T4" fmla="*/ 0 w 2152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25"/>
                <a:gd name="T10" fmla="*/ 0 h 21600"/>
                <a:gd name="T11" fmla="*/ 21525 w 215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25" h="21600" fill="none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</a:path>
                <a:path w="21525" h="21600" stroke="0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5419" name="Line 5"/>
            <p:cNvSpPr>
              <a:spLocks noChangeShapeType="1"/>
            </p:cNvSpPr>
            <p:nvPr/>
          </p:nvSpPr>
          <p:spPr bwMode="auto">
            <a:xfrm flipV="1">
              <a:off x="2862" y="2094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0" name="Line 6"/>
            <p:cNvSpPr>
              <a:spLocks noChangeShapeType="1"/>
            </p:cNvSpPr>
            <p:nvPr/>
          </p:nvSpPr>
          <p:spPr bwMode="auto">
            <a:xfrm>
              <a:off x="1518" y="238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1" name="Line 7"/>
            <p:cNvSpPr>
              <a:spLocks noChangeShapeType="1"/>
            </p:cNvSpPr>
            <p:nvPr/>
          </p:nvSpPr>
          <p:spPr bwMode="auto">
            <a:xfrm>
              <a:off x="4158" y="291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2" name="Line 8"/>
            <p:cNvSpPr>
              <a:spLocks noChangeShapeType="1"/>
            </p:cNvSpPr>
            <p:nvPr/>
          </p:nvSpPr>
          <p:spPr bwMode="auto">
            <a:xfrm>
              <a:off x="1854" y="2382"/>
              <a:ext cx="0" cy="14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3" name="Line 9"/>
            <p:cNvSpPr>
              <a:spLocks noChangeShapeType="1"/>
            </p:cNvSpPr>
            <p:nvPr/>
          </p:nvSpPr>
          <p:spPr bwMode="auto">
            <a:xfrm>
              <a:off x="3870" y="2766"/>
              <a:ext cx="0" cy="11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4" name="Text Box 10"/>
            <p:cNvSpPr txBox="1">
              <a:spLocks noChangeArrowheads="1"/>
            </p:cNvSpPr>
            <p:nvPr/>
          </p:nvSpPr>
          <p:spPr bwMode="auto">
            <a:xfrm>
              <a:off x="4820" y="3720"/>
              <a:ext cx="2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 x</a:t>
              </a:r>
            </a:p>
          </p:txBody>
        </p:sp>
        <p:sp>
          <p:nvSpPr>
            <p:cNvPr id="145425" name="Text Box 14"/>
            <p:cNvSpPr txBox="1">
              <a:spLocks noChangeArrowheads="1"/>
            </p:cNvSpPr>
            <p:nvPr/>
          </p:nvSpPr>
          <p:spPr bwMode="auto">
            <a:xfrm>
              <a:off x="3582" y="2334"/>
              <a:ext cx="7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(0.775)</a:t>
              </a:r>
            </a:p>
          </p:txBody>
        </p:sp>
        <p:sp>
          <p:nvSpPr>
            <p:cNvPr id="145426" name="Text Box 15"/>
            <p:cNvSpPr txBox="1">
              <a:spLocks noChangeArrowheads="1"/>
            </p:cNvSpPr>
            <p:nvPr/>
          </p:nvSpPr>
          <p:spPr bwMode="auto">
            <a:xfrm>
              <a:off x="1470" y="2046"/>
              <a:ext cx="8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(-0.775)</a:t>
              </a:r>
            </a:p>
          </p:txBody>
        </p:sp>
        <p:sp>
          <p:nvSpPr>
            <p:cNvPr id="145427" name="Text Box 16"/>
            <p:cNvSpPr txBox="1">
              <a:spLocks noChangeArrowheads="1"/>
            </p:cNvSpPr>
            <p:nvPr/>
          </p:nvSpPr>
          <p:spPr bwMode="auto">
            <a:xfrm>
              <a:off x="1710" y="387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-0.775</a:t>
              </a:r>
            </a:p>
          </p:txBody>
        </p:sp>
        <p:sp>
          <p:nvSpPr>
            <p:cNvPr id="145428" name="Text Box 17"/>
            <p:cNvSpPr txBox="1">
              <a:spLocks noChangeArrowheads="1"/>
            </p:cNvSpPr>
            <p:nvPr/>
          </p:nvSpPr>
          <p:spPr bwMode="auto">
            <a:xfrm>
              <a:off x="3486" y="3870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0.775</a:t>
              </a:r>
            </a:p>
          </p:txBody>
        </p:sp>
        <p:sp>
          <p:nvSpPr>
            <p:cNvPr id="145429" name="Line 19"/>
            <p:cNvSpPr>
              <a:spLocks noChangeShapeType="1"/>
            </p:cNvSpPr>
            <p:nvPr/>
          </p:nvSpPr>
          <p:spPr bwMode="auto">
            <a:xfrm>
              <a:off x="2862" y="2478"/>
              <a:ext cx="0" cy="13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30" name="Text Box 20"/>
            <p:cNvSpPr txBox="1">
              <a:spLocks noChangeArrowheads="1"/>
            </p:cNvSpPr>
            <p:nvPr/>
          </p:nvSpPr>
          <p:spPr bwMode="auto">
            <a:xfrm>
              <a:off x="2814" y="2190"/>
              <a:ext cx="4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(0)</a:t>
              </a:r>
            </a:p>
          </p:txBody>
        </p:sp>
      </p:grpSp>
      <p:sp>
        <p:nvSpPr>
          <p:cNvPr id="14541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Higher-order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279572-49EB-4654-9181-B625D38EB48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6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FD8CB2-17C2-4C1C-BFAB-DB056903F16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6436" name="Object 3"/>
          <p:cNvGraphicFramePr>
            <a:graphicFrameLocks noChangeAspect="1"/>
          </p:cNvGraphicFramePr>
          <p:nvPr/>
        </p:nvGraphicFramePr>
        <p:xfrm>
          <a:off x="1524000" y="2143125"/>
          <a:ext cx="640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43125"/>
                        <a:ext cx="6400800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Rectangle 4"/>
          <p:cNvSpPr>
            <a:spLocks noChangeArrowheads="1"/>
          </p:cNvSpPr>
          <p:nvPr/>
        </p:nvSpPr>
        <p:spPr bwMode="auto">
          <a:xfrm>
            <a:off x="1447800" y="2600325"/>
            <a:ext cx="4503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Integrate from </a:t>
            </a:r>
            <a:r>
              <a:rPr lang="en-US" altLang="en-US" sz="2800" i="1"/>
              <a:t>a</a:t>
            </a:r>
            <a:r>
              <a:rPr lang="en-US" altLang="en-US" sz="2800"/>
              <a:t> = 0 to </a:t>
            </a:r>
            <a:r>
              <a:rPr lang="en-US" altLang="en-US" sz="2800" i="1"/>
              <a:t>b</a:t>
            </a:r>
            <a:r>
              <a:rPr lang="en-US" altLang="en-US" sz="2800"/>
              <a:t> = 0.8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990600" y="313372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Transform from [0, 0.8] to [-1, 1]</a:t>
            </a: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1219200" y="3819525"/>
          <a:ext cx="6805613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5" imgW="3848100" imgH="863600" progId="Equation.3">
                  <p:embed/>
                </p:oleObj>
              </mc:Choice>
              <mc:Fallback>
                <p:oleObj name="Equation" r:id="rId5" imgW="3848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9525"/>
                        <a:ext cx="6805613" cy="1531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0913" y="3886200"/>
            <a:ext cx="25542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replace -0.4 with +0.4</a:t>
            </a:r>
          </a:p>
        </p:txBody>
      </p:sp>
      <p:cxnSp>
        <p:nvCxnSpPr>
          <p:cNvPr id="146442" name="Straight Arrow Connector 11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3578225" y="4086225"/>
            <a:ext cx="1182688" cy="4460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3" name="Straight Arrow Connector 13"/>
          <p:cNvCxnSpPr>
            <a:cxnSpLocks noChangeShapeType="1"/>
          </p:cNvCxnSpPr>
          <p:nvPr/>
        </p:nvCxnSpPr>
        <p:spPr bwMode="auto">
          <a:xfrm rot="5400000">
            <a:off x="5084763" y="4418013"/>
            <a:ext cx="357187" cy="1095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4" name="Straight Arrow Connector 15"/>
          <p:cNvCxnSpPr>
            <a:cxnSpLocks noChangeShapeType="1"/>
            <a:stCxn id="10" idx="2"/>
          </p:cNvCxnSpPr>
          <p:nvPr/>
        </p:nvCxnSpPr>
        <p:spPr bwMode="auto">
          <a:xfrm rot="16200000" flipH="1">
            <a:off x="6185694" y="4137819"/>
            <a:ext cx="742950" cy="10398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752600"/>
            <a:ext cx="72882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Formula Newton-Cotes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 Berdasarkan pada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232025" y="3213100"/>
          <a:ext cx="51228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1739900" imgH="330200" progId="Equation.3">
                  <p:embed/>
                </p:oleObj>
              </mc:Choice>
              <mc:Fallback>
                <p:oleObj name="Equation" r:id="rId3" imgW="17399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213100"/>
                        <a:ext cx="5122863" cy="9715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4625" y="4438650"/>
            <a:ext cx="7177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</a:rPr>
              <a:t>Nilai hampiran </a:t>
            </a:r>
            <a:r>
              <a:rPr lang="en-US" altLang="en-US" b="1" i="1">
                <a:latin typeface="Times New Roman" panose="02020603050405020304" pitchFamily="18" charset="0"/>
              </a:rPr>
              <a:t>f</a:t>
            </a:r>
            <a:r>
              <a:rPr lang="en-US" altLang="en-US" b="1"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</a:rPr>
              <a:t>x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  <a:r>
              <a:rPr lang="en-US" altLang="en-US">
                <a:latin typeface="Times New Roman" panose="02020603050405020304" pitchFamily="18" charset="0"/>
              </a:rPr>
              <a:t> dengan polinomial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12913" y="5286375"/>
          <a:ext cx="67214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Microsoft Equation 3.0" r:id="rId5" imgW="2451100" imgH="241300" progId="Equation.3">
                  <p:embed/>
                </p:oleObj>
              </mc:Choice>
              <mc:Fallback>
                <p:oleObj name="Microsoft Equation 3.0" r:id="rId5" imgW="2451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5286375"/>
                        <a:ext cx="6721475" cy="655638"/>
                      </a:xfrm>
                      <a:prstGeom prst="rect">
                        <a:avLst/>
                      </a:prstGeom>
                      <a:solidFill>
                        <a:srgbClr val="C9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914400" y="838200"/>
            <a:ext cx="7729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Dasar Pengintegralan Numerik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AB8DF-C035-4EDC-8DF1-7702B4B84A0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7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E8E02A-2817-4E8D-9623-BA3C674F0BE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7460" name="Object 1024"/>
          <p:cNvGraphicFramePr>
            <a:graphicFrameLocks noChangeAspect="1"/>
          </p:cNvGraphicFramePr>
          <p:nvPr/>
        </p:nvGraphicFramePr>
        <p:xfrm>
          <a:off x="1619250" y="2987675"/>
          <a:ext cx="45688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3" imgW="2222500" imgH="508000" progId="Equation.3">
                  <p:embed/>
                </p:oleObj>
              </mc:Choice>
              <mc:Fallback>
                <p:oleObj name="Equation" r:id="rId3" imgW="2222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87675"/>
                        <a:ext cx="4568825" cy="10429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1025"/>
          <p:cNvGraphicFramePr>
            <a:graphicFrameLocks noChangeAspect="1"/>
          </p:cNvGraphicFramePr>
          <p:nvPr/>
        </p:nvGraphicFramePr>
        <p:xfrm>
          <a:off x="1295400" y="5124450"/>
          <a:ext cx="6667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5" imgW="2959100" imgH="406400" progId="Equation.3">
                  <p:embed/>
                </p:oleObj>
              </mc:Choice>
              <mc:Fallback>
                <p:oleObj name="Equation" r:id="rId5" imgW="2959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24450"/>
                        <a:ext cx="6667500" cy="911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13"/>
          <p:cNvSpPr txBox="1">
            <a:spLocks noChangeArrowheads="1"/>
          </p:cNvSpPr>
          <p:nvPr/>
        </p:nvSpPr>
        <p:spPr bwMode="auto">
          <a:xfrm>
            <a:off x="1050925" y="4276725"/>
            <a:ext cx="6675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Substitute into the transform equation and get</a:t>
            </a:r>
          </a:p>
        </p:txBody>
      </p:sp>
      <p:sp>
        <p:nvSpPr>
          <p:cNvPr id="147463" name="Text Box 15"/>
          <p:cNvSpPr txBox="1">
            <a:spLocks noChangeArrowheads="1"/>
          </p:cNvSpPr>
          <p:nvPr/>
        </p:nvSpPr>
        <p:spPr bwMode="auto">
          <a:xfrm>
            <a:off x="5211763" y="603091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</a:t>
            </a:r>
            <a:r>
              <a:rPr lang="en-US" altLang="en-US" sz="2000" b="1"/>
              <a:t>1.64053334</a:t>
            </a:r>
            <a:endParaRPr lang="en-US" altLang="en-US" sz="2400" b="1"/>
          </a:p>
        </p:txBody>
      </p:sp>
      <p:sp>
        <p:nvSpPr>
          <p:cNvPr id="14746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7465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Using the 3-point Gauss-Legendre formula: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6E90AC-0EFC-4472-9CAD-7562AF94BEE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8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C331D6-37FA-4806-B65C-035EBC2F768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885825" y="22479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Can develop higher order Gauss-Legendre forms using</a:t>
            </a:r>
          </a:p>
        </p:txBody>
      </p:sp>
      <p:graphicFrame>
        <p:nvGraphicFramePr>
          <p:cNvPr id="148485" name="Object 3"/>
          <p:cNvGraphicFramePr>
            <a:graphicFrameLocks noChangeAspect="1"/>
          </p:cNvGraphicFramePr>
          <p:nvPr/>
        </p:nvGraphicFramePr>
        <p:xfrm>
          <a:off x="1543050" y="3314700"/>
          <a:ext cx="527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2108200" imgH="228600" progId="Equation.3">
                  <p:embed/>
                </p:oleObj>
              </mc:Choice>
              <mc:Fallback>
                <p:oleObj name="Equation" r:id="rId3" imgW="210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314700"/>
                        <a:ext cx="5270500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62025" y="4229100"/>
            <a:ext cx="7239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Values for </a:t>
            </a:r>
            <a:r>
              <a:rPr lang="en-US" altLang="en-US" sz="2800" i="1"/>
              <a:t>c</a:t>
            </a:r>
            <a:r>
              <a:rPr lang="en-US" altLang="en-US" sz="2800"/>
              <a:t>’s and </a:t>
            </a:r>
            <a:r>
              <a:rPr lang="en-US" altLang="en-US" sz="2800" i="1"/>
              <a:t>x</a:t>
            </a:r>
            <a:r>
              <a:rPr lang="en-US" altLang="en-US" sz="2800"/>
              <a:t>’s are tabulated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Use the same transformation to map interval onto [-1, 1]</a:t>
            </a:r>
          </a:p>
        </p:txBody>
      </p:sp>
      <p:sp>
        <p:nvSpPr>
          <p:cNvPr id="1484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A72783-741A-4E97-8477-8839883B26B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D816DC-2037-4376-98BC-DB32D773EE9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9508" name="Object 1024"/>
          <p:cNvGraphicFramePr>
            <a:graphicFrameLocks noChangeAspect="1"/>
          </p:cNvGraphicFramePr>
          <p:nvPr/>
        </p:nvGraphicFramePr>
        <p:xfrm>
          <a:off x="1138238" y="2428875"/>
          <a:ext cx="722947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3" imgW="5016500" imgH="1346200" progId="Equation.3">
                  <p:embed/>
                </p:oleObj>
              </mc:Choice>
              <mc:Fallback>
                <p:oleObj name="Equation" r:id="rId3" imgW="50165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428875"/>
                        <a:ext cx="7229475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1025"/>
          <p:cNvGraphicFramePr>
            <a:graphicFrameLocks noChangeAspect="1"/>
          </p:cNvGraphicFramePr>
          <p:nvPr/>
        </p:nvGraphicFramePr>
        <p:xfrm>
          <a:off x="609600" y="4552950"/>
          <a:ext cx="83058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5" imgW="5626100" imgH="1346200" progId="Equation.3">
                  <p:embed/>
                </p:oleObj>
              </mc:Choice>
              <mc:Fallback>
                <p:oleObj name="Equation" r:id="rId5" imgW="56261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52950"/>
                        <a:ext cx="83058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Line 4"/>
          <p:cNvSpPr>
            <a:spLocks noChangeShapeType="1"/>
          </p:cNvSpPr>
          <p:nvPr/>
        </p:nvSpPr>
        <p:spPr bwMode="auto">
          <a:xfrm>
            <a:off x="885825" y="2343150"/>
            <a:ext cx="7696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11" name="Text Box 5"/>
          <p:cNvSpPr txBox="1">
            <a:spLocks noChangeArrowheads="1"/>
          </p:cNvSpPr>
          <p:nvPr/>
        </p:nvSpPr>
        <p:spPr bwMode="auto">
          <a:xfrm>
            <a:off x="11906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49512" name="Text Box 6"/>
          <p:cNvSpPr txBox="1">
            <a:spLocks noChangeArrowheads="1"/>
          </p:cNvSpPr>
          <p:nvPr/>
        </p:nvSpPr>
        <p:spPr bwMode="auto">
          <a:xfrm>
            <a:off x="27908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49513" name="Text Box 7"/>
          <p:cNvSpPr txBox="1">
            <a:spLocks noChangeArrowheads="1"/>
          </p:cNvSpPr>
          <p:nvPr/>
        </p:nvSpPr>
        <p:spPr bwMode="auto">
          <a:xfrm>
            <a:off x="43910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49514" name="Text Box 8"/>
          <p:cNvSpPr txBox="1">
            <a:spLocks noChangeArrowheads="1"/>
          </p:cNvSpPr>
          <p:nvPr/>
        </p:nvSpPr>
        <p:spPr bwMode="auto">
          <a:xfrm>
            <a:off x="59912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9515" name="Text Box 9"/>
          <p:cNvSpPr txBox="1">
            <a:spLocks noChangeArrowheads="1"/>
          </p:cNvSpPr>
          <p:nvPr/>
        </p:nvSpPr>
        <p:spPr bwMode="auto">
          <a:xfrm>
            <a:off x="75914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49516" name="Text Box 10"/>
          <p:cNvSpPr txBox="1">
            <a:spLocks noChangeArrowheads="1"/>
          </p:cNvSpPr>
          <p:nvPr/>
        </p:nvSpPr>
        <p:spPr bwMode="auto">
          <a:xfrm>
            <a:off x="123825" y="18097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49517" name="Text Box 11"/>
          <p:cNvSpPr txBox="1">
            <a:spLocks noChangeArrowheads="1"/>
          </p:cNvSpPr>
          <p:nvPr/>
        </p:nvSpPr>
        <p:spPr bwMode="auto">
          <a:xfrm>
            <a:off x="266700" y="22955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</a:rPr>
              <a:t>c</a:t>
            </a:r>
            <a:r>
              <a:rPr lang="en-US" altLang="en-US" sz="2800" i="1" baseline="-250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49518" name="Text Box 12"/>
          <p:cNvSpPr txBox="1">
            <a:spLocks noChangeArrowheads="1"/>
          </p:cNvSpPr>
          <p:nvPr/>
        </p:nvSpPr>
        <p:spPr bwMode="auto">
          <a:xfrm>
            <a:off x="266700" y="48863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</a:rPr>
              <a:t>x</a:t>
            </a:r>
            <a:r>
              <a:rPr lang="en-US" altLang="en-US" sz="2800" i="1" baseline="-25000">
                <a:solidFill>
                  <a:srgbClr val="FF0000"/>
                </a:solidFill>
              </a:rPr>
              <a:t>i</a:t>
            </a:r>
          </a:p>
        </p:txBody>
      </p:sp>
      <p:graphicFrame>
        <p:nvGraphicFramePr>
          <p:cNvPr id="149519" name="Object 1026"/>
          <p:cNvGraphicFramePr>
            <a:graphicFrameLocks noChangeAspect="1"/>
          </p:cNvGraphicFramePr>
          <p:nvPr/>
        </p:nvGraphicFramePr>
        <p:xfrm>
          <a:off x="1838325" y="800100"/>
          <a:ext cx="49577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7" imgW="2857500" imgH="330200" progId="Equation.3">
                  <p:embed/>
                </p:oleObj>
              </mc:Choice>
              <mc:Fallback>
                <p:oleObj name="Equation" r:id="rId7" imgW="28575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800100"/>
                        <a:ext cx="4957763" cy="5730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B6394E-A098-4F97-A325-91EF46B83A9F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0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A52DFA-154D-4472-AB1B-109F7734AFA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Gaussian Quadrature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203993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Requires function evaluations at non-uniformly spaced points within the integration interval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not appropriate for cases where the function is unknown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not suited for dealing with tabulated data that appear in many engineering problems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If the function is known, its efficiency can be a decided advantage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DA1DD-6957-4D87-85EA-24419C1D180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March 18, 2025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1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9151A6-8758-4097-80CF-0F142C567B9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1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Gaussian Quadrature</a:t>
            </a:r>
          </a:p>
        </p:txBody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Problems:</a:t>
            </a:r>
          </a:p>
          <a:p>
            <a:pPr lvl="1"/>
            <a:r>
              <a:rPr lang="en-US" altLang="en-US" smtClean="0"/>
              <a:t>If we add more data points, like doubling the number of sample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Integrasi Gauss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Metode Newton Code (Trapezoida, Simpson) </a:t>
            </a:r>
            <a:r>
              <a:rPr lang="en-US" altLang="en-US" smtClean="0">
                <a:sym typeface="Wingdings" panose="05000000000000000000" pitchFamily="2" charset="2"/>
              </a:rPr>
              <a:t> berdasarkan titik2 data diskrit. Dengan batasan :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H sama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Luas dihitung dari a sampai b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Mengakibatkan error yang dihasilkan cukup besar.</a:t>
            </a:r>
          </a:p>
          <a:p>
            <a:pPr eaLnBrk="1" hangingPunct="1"/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Integrasi Gauss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840287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Misal menghitung Luas dengan metode trapezoida dengan selang  [-1,1]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Persamaan ini dapat ditulis (disebut pers Kuadratur Gauss)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Misal x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=-1, x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=1 dan c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=c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=1 </a:t>
            </a:r>
            <a:r>
              <a:rPr lang="en-US" altLang="en-US" sz="2000" smtClean="0">
                <a:sym typeface="Wingdings" panose="05000000000000000000" pitchFamily="2" charset="2"/>
              </a:rPr>
              <a:t> menjadi m. trapezoida</a:t>
            </a:r>
          </a:p>
          <a:p>
            <a:pPr eaLnBrk="1" hangingPunct="1"/>
            <a:r>
              <a:rPr lang="en-US" altLang="en-US" sz="2000" smtClean="0"/>
              <a:t>Karena x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x</a:t>
            </a:r>
            <a:r>
              <a:rPr lang="en-US" altLang="en-US" sz="2000" baseline="-25000" smtClean="0"/>
              <a:t>2,</a:t>
            </a:r>
            <a:r>
              <a:rPr lang="en-US" altLang="en-US" sz="2000" smtClean="0"/>
              <a:t>,c</a:t>
            </a:r>
            <a:r>
              <a:rPr lang="en-US" altLang="en-US" sz="2000" baseline="-25000" smtClean="0"/>
              <a:t>1 </a:t>
            </a:r>
            <a:r>
              <a:rPr lang="en-US" altLang="en-US" sz="2000" smtClean="0"/>
              <a:t>dan c</a:t>
            </a:r>
            <a:r>
              <a:rPr lang="en-US" altLang="en-US" sz="2000" baseline="-25000" smtClean="0"/>
              <a:t>2 </a:t>
            </a:r>
            <a:r>
              <a:rPr lang="en-US" altLang="en-US" sz="2000" smtClean="0"/>
              <a:t>sembarang maka kita harus memilih nilai tersebut sehingga error integrasinya min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2895600" y="2514600"/>
          <a:ext cx="4495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3" imgW="2882900" imgH="660400" progId="Equation.3">
                  <p:embed/>
                </p:oleObj>
              </mc:Choice>
              <mc:Fallback>
                <p:oleObj name="Equation" r:id="rId3" imgW="28829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44958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743200" y="4114800"/>
          <a:ext cx="4038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5" imgW="2032000" imgH="469900" progId="Equation.3">
                  <p:embed/>
                </p:oleObj>
              </mc:Choice>
              <mc:Fallback>
                <p:oleObj name="Equation" r:id="rId5" imgW="20320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0"/>
                        <a:ext cx="4038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Integrasi Gauss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Bagaimana mencari </a:t>
            </a:r>
            <a:r>
              <a:rPr lang="en-US" altLang="en-US" sz="1600" smtClean="0"/>
              <a:t>x</a:t>
            </a:r>
            <a:r>
              <a:rPr lang="en-US" altLang="en-US" sz="1600" baseline="-25000" smtClean="0"/>
              <a:t>1</a:t>
            </a:r>
            <a:r>
              <a:rPr lang="en-US" altLang="en-US" sz="1600" smtClean="0"/>
              <a:t>, x</a:t>
            </a:r>
            <a:r>
              <a:rPr lang="en-US" altLang="en-US" sz="1600" baseline="-25000" smtClean="0"/>
              <a:t>2,</a:t>
            </a:r>
            <a:r>
              <a:rPr lang="en-US" altLang="en-US" sz="1600" smtClean="0"/>
              <a:t>,c</a:t>
            </a:r>
            <a:r>
              <a:rPr lang="en-US" altLang="en-US" sz="1600" baseline="-25000" smtClean="0"/>
              <a:t>1 </a:t>
            </a:r>
            <a:r>
              <a:rPr lang="en-US" altLang="en-US" sz="1600" smtClean="0"/>
              <a:t>dan c</a:t>
            </a:r>
            <a:r>
              <a:rPr lang="en-US" altLang="en-US" sz="1600" baseline="-25000" smtClean="0"/>
              <a:t>2 </a:t>
            </a:r>
            <a:r>
              <a:rPr lang="en-US" altLang="en-US" sz="2000" smtClean="0"/>
              <a:t>Persamaan dibawah ini dianggap memenuhi secara tepat bila empat polinom berikut dijadikan fungsi integral pada interval integrasi [-1, 1]</a:t>
            </a:r>
          </a:p>
          <a:p>
            <a:pPr eaLnBrk="1" hangingPunct="1"/>
            <a:r>
              <a:rPr lang="en-US" altLang="en-US" sz="2000" smtClean="0"/>
              <a:t>f(x) = 1 ; f(x) = x ; f(x) = x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; f(x) = x</a:t>
            </a:r>
            <a:r>
              <a:rPr lang="en-US" altLang="en-US" sz="2000" baseline="30000" smtClean="0"/>
              <a:t>3</a:t>
            </a:r>
          </a:p>
          <a:p>
            <a:pPr eaLnBrk="1" hangingPunct="1"/>
            <a:endParaRPr lang="en-US" altLang="en-US" sz="1600" smtClean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95800" y="3429000"/>
          <a:ext cx="3886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3" imgW="2032000" imgH="469900" progId="Equation.3">
                  <p:embed/>
                </p:oleObj>
              </mc:Choice>
              <mc:Fallback>
                <p:oleObj name="Equation" r:id="rId3" imgW="20320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0"/>
                        <a:ext cx="3886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6870" name="Object 7"/>
          <p:cNvGraphicFramePr>
            <a:graphicFrameLocks noChangeAspect="1"/>
          </p:cNvGraphicFramePr>
          <p:nvPr/>
        </p:nvGraphicFramePr>
        <p:xfrm>
          <a:off x="1143000" y="3505200"/>
          <a:ext cx="28416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5" imgW="1638300" imgH="1930400" progId="Equation.3">
                  <p:embed/>
                </p:oleObj>
              </mc:Choice>
              <mc:Fallback>
                <p:oleObj name="Equation" r:id="rId5" imgW="1638300" imgH="193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28416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2971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Didapat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6873" name="Object 10"/>
          <p:cNvGraphicFramePr>
            <a:graphicFrameLocks noChangeAspect="1"/>
          </p:cNvGraphicFramePr>
          <p:nvPr/>
        </p:nvGraphicFramePr>
        <p:xfrm>
          <a:off x="6172200" y="5257800"/>
          <a:ext cx="16764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7" imgW="1079032" imgH="660113" progId="Equation.3">
                  <p:embed/>
                </p:oleObj>
              </mc:Choice>
              <mc:Fallback>
                <p:oleObj name="Equation" r:id="rId7" imgW="1079032" imgH="6601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57800"/>
                        <a:ext cx="16764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Integrasi Gauss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Persamaan dibawah ini dinamakan metode Gauss Legendre 2 titik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2362200" y="3429000"/>
          <a:ext cx="3505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3" imgW="1727200" imgH="469900" progId="Equation.3">
                  <p:embed/>
                </p:oleObj>
              </mc:Choice>
              <mc:Fallback>
                <p:oleObj name="Equation" r:id="rId3" imgW="1727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3505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Transformasi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Range [a,b] </a:t>
            </a:r>
            <a:r>
              <a:rPr lang="en-US" altLang="en-US" smtClean="0">
                <a:sym typeface="Wingdings" panose="05000000000000000000" pitchFamily="2" charset="2"/>
              </a:rPr>
              <a:t> [-1,1] 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X  u   f(x)  g(u)  dx du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990600" y="2133600"/>
          <a:ext cx="25146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3" imgW="876300" imgH="482600" progId="Equation.3">
                  <p:embed/>
                </p:oleObj>
              </mc:Choice>
              <mc:Fallback>
                <p:oleObj name="Equation" r:id="rId3" imgW="8763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25146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715000" y="1905000"/>
          <a:ext cx="25146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5" imgW="889000" imgH="469900" progId="Equation.3">
                  <p:embed/>
                </p:oleObj>
              </mc:Choice>
              <mc:Fallback>
                <p:oleObj name="Equation" r:id="rId5" imgW="8890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25146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Line 10"/>
          <p:cNvSpPr>
            <a:spLocks noChangeShapeType="1"/>
          </p:cNvSpPr>
          <p:nvPr/>
        </p:nvSpPr>
        <p:spPr bwMode="auto">
          <a:xfrm flipV="1">
            <a:off x="4038600" y="2819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ig2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9144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11213" y="284163"/>
            <a:ext cx="65103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3600" b="1" i="1">
                <a:latin typeface="Times New Roman" panose="02020603050405020304" pitchFamily="18" charset="0"/>
              </a:rPr>
              <a:t>f</a:t>
            </a:r>
            <a:r>
              <a:rPr lang="en-US" altLang="en-US" sz="3600" b="1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3600" b="1">
                <a:latin typeface="Times New Roman" panose="02020603050405020304" pitchFamily="18" charset="0"/>
              </a:rPr>
              <a:t> (</a:t>
            </a:r>
            <a:r>
              <a:rPr lang="en-US" altLang="en-US" sz="3600" b="1" i="1">
                <a:latin typeface="Times New Roman" panose="02020603050405020304" pitchFamily="18" charset="0"/>
              </a:rPr>
              <a:t>x</a:t>
            </a:r>
            <a:r>
              <a:rPr lang="en-US" altLang="en-US" sz="3600" b="1">
                <a:latin typeface="Times New Roman" panose="02020603050405020304" pitchFamily="18" charset="0"/>
              </a:rPr>
              <a:t>) </a:t>
            </a:r>
            <a:r>
              <a:rPr lang="en-US" altLang="en-US" sz="3600"/>
              <a:t>bisa fungsi linear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3600" b="1" i="1">
                <a:latin typeface="Times New Roman" panose="02020603050405020304" pitchFamily="18" charset="0"/>
              </a:rPr>
              <a:t>f</a:t>
            </a:r>
            <a:r>
              <a:rPr lang="en-US" altLang="en-US" sz="3600" b="1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3600" b="1">
                <a:latin typeface="Times New Roman" panose="02020603050405020304" pitchFamily="18" charset="0"/>
              </a:rPr>
              <a:t> (</a:t>
            </a:r>
            <a:r>
              <a:rPr lang="en-US" altLang="en-US" sz="3600" b="1" i="1">
                <a:latin typeface="Times New Roman" panose="02020603050405020304" pitchFamily="18" charset="0"/>
              </a:rPr>
              <a:t>x</a:t>
            </a:r>
            <a:r>
              <a:rPr lang="en-US" altLang="en-US" sz="3600" b="1">
                <a:latin typeface="Times New Roman" panose="02020603050405020304" pitchFamily="18" charset="0"/>
              </a:rPr>
              <a:t>) </a:t>
            </a:r>
            <a:r>
              <a:rPr lang="en-US" altLang="en-US" sz="3600"/>
              <a:t>bisa fungsi kuadrat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Transformasi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609600" y="1905000"/>
          <a:ext cx="30511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3" imgW="1447800" imgH="2133600" progId="Equation.3">
                  <p:embed/>
                </p:oleObj>
              </mc:Choice>
              <mc:Fallback>
                <p:oleObj name="Equation" r:id="rId3" imgW="1447800" imgH="213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30511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4876800" y="2895600"/>
            <a:ext cx="3429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4724400" y="2971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8077200" y="3048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6324600" y="2971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39945" name="Line 13"/>
          <p:cNvSpPr>
            <a:spLocks noChangeShapeType="1"/>
          </p:cNvSpPr>
          <p:nvPr/>
        </p:nvSpPr>
        <p:spPr bwMode="auto">
          <a:xfrm>
            <a:off x="4876800" y="4343400"/>
            <a:ext cx="3429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4"/>
          <p:cNvSpPr txBox="1">
            <a:spLocks noChangeArrowheads="1"/>
          </p:cNvSpPr>
          <p:nvPr/>
        </p:nvSpPr>
        <p:spPr bwMode="auto">
          <a:xfrm>
            <a:off x="47244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-1</a:t>
            </a:r>
          </a:p>
        </p:txBody>
      </p:sp>
      <p:sp>
        <p:nvSpPr>
          <p:cNvPr id="39947" name="Text Box 15"/>
          <p:cNvSpPr txBox="1">
            <a:spLocks noChangeArrowheads="1"/>
          </p:cNvSpPr>
          <p:nvPr/>
        </p:nvSpPr>
        <p:spPr bwMode="auto">
          <a:xfrm>
            <a:off x="8077200" y="4495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9948" name="Text Box 16"/>
          <p:cNvSpPr txBox="1">
            <a:spLocks noChangeArrowheads="1"/>
          </p:cNvSpPr>
          <p:nvPr/>
        </p:nvSpPr>
        <p:spPr bwMode="auto">
          <a:xfrm>
            <a:off x="6324600" y="4419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Transformasi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964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66800" y="4419600"/>
          <a:ext cx="685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3" imgW="2832100" imgH="469900" progId="Equation.3">
                  <p:embed/>
                </p:oleObj>
              </mc:Choice>
              <mc:Fallback>
                <p:oleObj name="Equation" r:id="rId3" imgW="28321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685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0" y="2863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1295400" y="1905000"/>
          <a:ext cx="21463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5" imgW="863225" imgH="469696" progId="Equation.3">
                  <p:embed/>
                </p:oleObj>
              </mc:Choice>
              <mc:Fallback>
                <p:oleObj name="Equation" r:id="rId5" imgW="863225" imgH="4696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21463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sp>
        <p:nvSpPr>
          <p:cNvPr id="40968" name="Rectangle 11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0969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3352800"/>
          <a:ext cx="670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7" imgW="2438400" imgH="393700" progId="Equation.3">
                  <p:embed/>
                </p:oleObj>
              </mc:Choice>
              <mc:Fallback>
                <p:oleObj name="Equation" r:id="rId7" imgW="24384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670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Analisa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Dibandingkan dengan metode Newton-Cotes (Trapezoida, Simpson 1/3, 3/8) metode Gauss-Legendre 2 titik lebih sederhana dan efisien dalam operasi aritmatika, karena hanya membutuhkan dua buah evaluasi fungsi.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Lebih teliti dibandingkan dengan metode Newton-Cotes.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Namun kaidah ini harus mentransformasi terlebih dahulu menjadi 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5105400"/>
          <a:ext cx="1143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" imgW="583947" imgH="469696" progId="Equation.3">
                  <p:embed/>
                </p:oleObj>
              </mc:Choice>
              <mc:Fallback>
                <p:oleObj name="Equation" r:id="rId3" imgW="583947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05400"/>
                        <a:ext cx="11430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Algoritma Integrasi Kuadratur Gauss dengan Pendekatan 2 titik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Definisikan fungsi f(x)</a:t>
            </a:r>
            <a:endParaRPr lang="es-E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s-ES" altLang="en-US" sz="2800" smtClean="0"/>
              <a:t>Tentukan batas bawah (a) dan batas atas integrasi (b)</a:t>
            </a: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Hitung nilai konversi variabel 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s-E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s-ES" altLang="en-US" sz="2800" smtClean="0"/>
              <a:t>Tentukan fungsi g(u) dengan: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s-E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s-E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s-ES" altLang="en-US" sz="2800" smtClean="0"/>
              <a:t>Hitung</a:t>
            </a: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429000" y="4038600"/>
          <a:ext cx="2743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3" imgW="1548728" imgH="393529" progId="Equation.3">
                  <p:embed/>
                </p:oleObj>
              </mc:Choice>
              <mc:Fallback>
                <p:oleObj name="Equation" r:id="rId3" imgW="1548728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8600"/>
                        <a:ext cx="2743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286000" y="5257800"/>
          <a:ext cx="4724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5" imgW="2438400" imgH="393700" progId="Equation.3">
                  <p:embed/>
                </p:oleObj>
              </mc:Choice>
              <mc:Fallback>
                <p:oleObj name="Equation" r:id="rId5" imgW="2438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47244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4191000" y="6069013"/>
          <a:ext cx="25146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7" imgW="1460500" imgH="457200" progId="Equation.3">
                  <p:embed/>
                </p:oleObj>
              </mc:Choice>
              <mc:Fallback>
                <p:oleObj name="Equation" r:id="rId7" imgW="1460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69013"/>
                        <a:ext cx="25146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Soal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676400"/>
          <a:ext cx="7162800" cy="488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Bitmap Image" r:id="rId3" imgW="4904762" imgH="3343742" progId="Paint.Picture">
                  <p:embed/>
                </p:oleObj>
              </mc:Choice>
              <mc:Fallback>
                <p:oleObj name="Bitmap Image" r:id="rId3" imgW="4904762" imgH="334374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7162800" cy="488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Metode Gauss Legendre 3 Titik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Parameter </a:t>
            </a:r>
            <a:r>
              <a:rPr lang="en-US" altLang="en-US" sz="1800" smtClean="0"/>
              <a:t>x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, x</a:t>
            </a:r>
            <a:r>
              <a:rPr lang="en-US" altLang="en-US" sz="1800" baseline="-25000" smtClean="0"/>
              <a:t>2 </a:t>
            </a:r>
            <a:r>
              <a:rPr lang="en-US" altLang="en-US" sz="1800" smtClean="0"/>
              <a:t>, x</a:t>
            </a:r>
            <a:r>
              <a:rPr lang="en-US" altLang="en-US" sz="1800" baseline="-25000" smtClean="0"/>
              <a:t>3 </a:t>
            </a:r>
            <a:r>
              <a:rPr lang="en-US" altLang="en-US" sz="1800" smtClean="0"/>
              <a:t>,c</a:t>
            </a:r>
            <a:r>
              <a:rPr lang="en-US" altLang="en-US" sz="1800" baseline="-25000" smtClean="0"/>
              <a:t>1 </a:t>
            </a:r>
            <a:r>
              <a:rPr lang="en-US" altLang="en-US" sz="1800" smtClean="0"/>
              <a:t>,c</a:t>
            </a:r>
            <a:r>
              <a:rPr lang="en-US" altLang="en-US" sz="1800" baseline="-25000" smtClean="0"/>
              <a:t>2 </a:t>
            </a:r>
            <a:r>
              <a:rPr lang="en-US" altLang="en-US" sz="1800" smtClean="0"/>
              <a:t>dan c</a:t>
            </a:r>
            <a:r>
              <a:rPr lang="en-US" altLang="en-US" sz="1800" baseline="-25000" smtClean="0"/>
              <a:t>3 </a:t>
            </a:r>
            <a:r>
              <a:rPr lang="en-US" altLang="en-US" sz="2400" smtClean="0"/>
              <a:t>dapat dicari dengan membuat penalaran bahwa kuadratur Gauss bernilai tepat untuk 6 buah fungsi berikut 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Dengan cara yang sama didapat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2209800" y="1752600"/>
          <a:ext cx="4724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3" imgW="2654300" imgH="469900" progId="Equation.3">
                  <p:embed/>
                </p:oleObj>
              </mc:Choice>
              <mc:Fallback>
                <p:oleObj name="Equation" r:id="rId3" imgW="2654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4724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3276600" y="3733800"/>
          <a:ext cx="3962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5" imgW="1955800" imgH="482600" progId="Equation.3">
                  <p:embed/>
                </p:oleObj>
              </mc:Choice>
              <mc:Fallback>
                <p:oleObj name="Equation" r:id="rId5" imgW="19558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3962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3352800" y="5334000"/>
          <a:ext cx="34290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7" imgW="1841500" imgH="660400" progId="Equation.3">
                  <p:embed/>
                </p:oleObj>
              </mc:Choice>
              <mc:Fallback>
                <p:oleObj name="Equation" r:id="rId7" imgW="18415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0"/>
                        <a:ext cx="34290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-34247"/>
            <a:ext cx="6400800" cy="191928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Metode</a:t>
            </a:r>
            <a:r>
              <a:rPr lang="en-US" altLang="en-US" dirty="0" smtClean="0"/>
              <a:t> Gauss Legendre 3 </a:t>
            </a:r>
            <a:r>
              <a:rPr lang="en-US" altLang="en-US" dirty="0" err="1" smtClean="0"/>
              <a:t>Titik</a:t>
            </a:r>
            <a:endParaRPr lang="en-US" altLang="en-US" dirty="0" smtClean="0"/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900"/>
          </a:p>
        </p:txBody>
      </p:sp>
      <p:graphicFrame>
        <p:nvGraphicFramePr>
          <p:cNvPr id="46084" name="Object 7"/>
          <p:cNvGraphicFramePr>
            <a:graphicFrameLocks noChangeAspect="1"/>
          </p:cNvGraphicFramePr>
          <p:nvPr/>
        </p:nvGraphicFramePr>
        <p:xfrm>
          <a:off x="914400" y="2362200"/>
          <a:ext cx="70104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2667000" imgH="508000" progId="Equation.3">
                  <p:embed/>
                </p:oleObj>
              </mc:Choice>
              <mc:Fallback>
                <p:oleObj name="Equation" r:id="rId3" imgW="26670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70104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 smtClean="0"/>
              <a:t>Algoritma Metode Integrasi Gauss Dengan Pendekatan 3 Titik</a:t>
            </a:r>
            <a:r>
              <a:rPr lang="en-US" altLang="en-US" sz="3200" smtClean="0"/>
              <a:t> </a:t>
            </a:r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905000"/>
          <a:ext cx="65532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Bitmap Image" r:id="rId3" imgW="3524742" imgH="2200582" progId="Paint.Picture">
                  <p:embed/>
                </p:oleObj>
              </mc:Choice>
              <mc:Fallback>
                <p:oleObj name="Bitmap Image" r:id="rId3" imgW="3524742" imgH="220058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65532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Metode Gauss n-Titik</a:t>
            </a:r>
          </a:p>
        </p:txBody>
      </p:sp>
      <p:graphicFrame>
        <p:nvGraphicFramePr>
          <p:cNvPr id="481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787525"/>
          <a:ext cx="6019800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Bitmap Image" r:id="rId3" imgW="3924848" imgH="3304762" progId="Paint.Picture">
                  <p:embed/>
                </p:oleObj>
              </mc:Choice>
              <mc:Fallback>
                <p:oleObj name="Bitmap Image" r:id="rId3" imgW="3924848" imgH="330476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87525"/>
                        <a:ext cx="6019800" cy="507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g2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8975"/>
            <a:ext cx="91440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84238" y="342900"/>
            <a:ext cx="73501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3600" b="1" i="1">
                <a:latin typeface="Times New Roman" panose="02020603050405020304" pitchFamily="18" charset="0"/>
              </a:rPr>
              <a:t>f</a:t>
            </a:r>
            <a:r>
              <a:rPr lang="en-US" altLang="en-US" sz="3600" b="1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3600" b="1">
                <a:latin typeface="Times New Roman" panose="02020603050405020304" pitchFamily="18" charset="0"/>
              </a:rPr>
              <a:t> (</a:t>
            </a:r>
            <a:r>
              <a:rPr lang="en-US" altLang="en-US" sz="3600" b="1" i="1">
                <a:latin typeface="Times New Roman" panose="02020603050405020304" pitchFamily="18" charset="0"/>
              </a:rPr>
              <a:t>x</a:t>
            </a:r>
            <a:r>
              <a:rPr lang="en-US" altLang="en-US" sz="3600" b="1">
                <a:latin typeface="Times New Roman" panose="02020603050405020304" pitchFamily="18" charset="0"/>
              </a:rPr>
              <a:t>) </a:t>
            </a:r>
            <a:r>
              <a:rPr lang="en-US" altLang="en-US" sz="3600"/>
              <a:t>bisa juga fungsi kubik atau  polinomial yang lebih tinggi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1047</TotalTime>
  <Words>2121</Words>
  <Application>Microsoft Office PowerPoint</Application>
  <PresentationFormat>On-screen Show (4:3)</PresentationFormat>
  <Paragraphs>609</Paragraphs>
  <Slides>88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Symbol</vt:lpstr>
      <vt:lpstr>Tahoma</vt:lpstr>
      <vt:lpstr>Times New Roman</vt:lpstr>
      <vt:lpstr>Wingdings</vt:lpstr>
      <vt:lpstr>Blends</vt:lpstr>
      <vt:lpstr>Equation</vt:lpstr>
      <vt:lpstr>Worksheet</vt:lpstr>
      <vt:lpstr>Microsoft Equation 3.0</vt:lpstr>
      <vt:lpstr>Bitmap Image</vt:lpstr>
      <vt:lpstr>MathType 7.0 Equation</vt:lpstr>
      <vt:lpstr>INTEGRASI NUMERIK</vt:lpstr>
      <vt:lpstr>INTEGRASI NUMERIK</vt:lpstr>
      <vt:lpstr>INTEGRASI NUMERIK</vt:lpstr>
      <vt:lpstr>INTEGRASI NUMERIK</vt:lpstr>
      <vt:lpstr>Dasar Pengintegralan Numerik</vt:lpstr>
      <vt:lpstr>Dasar Pengintegralan Numerik</vt:lpstr>
      <vt:lpstr>PowerPoint Presentation</vt:lpstr>
      <vt:lpstr>PowerPoint Presentation</vt:lpstr>
      <vt:lpstr>PowerPoint Presentation</vt:lpstr>
      <vt:lpstr>PowerPoint Presentation</vt:lpstr>
      <vt:lpstr>INTEGRASI NUMERIK</vt:lpstr>
      <vt:lpstr>Metode Integral Reimann </vt:lpstr>
      <vt:lpstr>Metode Integral Reimann</vt:lpstr>
      <vt:lpstr>Metode Integral Reimann</vt:lpstr>
      <vt:lpstr>Contoh</vt:lpstr>
      <vt:lpstr>Contoh</vt:lpstr>
      <vt:lpstr>Algoritma Metode Integral Reimann:</vt:lpstr>
      <vt:lpstr>Integrasi Metode Trapesium</vt:lpstr>
      <vt:lpstr>Integrasi Metode Trapesium</vt:lpstr>
      <vt:lpstr>Metode Integrasi Trapezoida</vt:lpstr>
      <vt:lpstr>Aturan Komposisi Trapesium</vt:lpstr>
      <vt:lpstr>Metode Integrasi Trapezoida</vt:lpstr>
      <vt:lpstr>Algoritma Metode Integrasi Trapezoida</vt:lpstr>
      <vt:lpstr>Contoh</vt:lpstr>
      <vt:lpstr>PowerPoint Presentation</vt:lpstr>
      <vt:lpstr>Aturan Simpson 1/3</vt:lpstr>
      <vt:lpstr>Integrasi Aturan Simpson 1/3</vt:lpstr>
      <vt:lpstr>Aturan Simpson’s 1/3  </vt:lpstr>
      <vt:lpstr>Aturan Simpson 1/3</vt:lpstr>
      <vt:lpstr>Aturan Simpson 1/3</vt:lpstr>
      <vt:lpstr>Aturan Komposisi Simpson 1/3</vt:lpstr>
      <vt:lpstr>Komposisi  Simpson 1/3</vt:lpstr>
      <vt:lpstr>Komposisi  Simpson 1/3</vt:lpstr>
      <vt:lpstr>Cara II Integrasi Metode Simpson 1/3 (Buku Rinaldi Munir)</vt:lpstr>
      <vt:lpstr>Cara II Integrasi Metode Simpson 1/3 Buku Rinaldi Munir</vt:lpstr>
      <vt:lpstr>Cara II. Integrasi Metode Simpson 1/3 (Buku Rinaldi Munir)</vt:lpstr>
      <vt:lpstr>PowerPoint Presentation</vt:lpstr>
      <vt:lpstr>Aturan Simpson 3/8</vt:lpstr>
      <vt:lpstr>Aturan Simpson 3/8</vt:lpstr>
      <vt:lpstr>Aturan Simpson 3/8</vt:lpstr>
      <vt:lpstr>Beberapa Penerapan Integrasi Numerik </vt:lpstr>
      <vt:lpstr>Menghitung Luas Daerah Berdasarkan Gambar</vt:lpstr>
      <vt:lpstr>Menghitung Luas Daerah Berdasarkan Gambar</vt:lpstr>
      <vt:lpstr>Menghitung Luas dan Volume Benda Putar </vt:lpstr>
      <vt:lpstr>Contoh :</vt:lpstr>
      <vt:lpstr>Contoh :</vt:lpstr>
      <vt:lpstr>Contoh :</vt:lpstr>
      <vt:lpstr>PowerPoint Presentation</vt:lpstr>
      <vt:lpstr>PowerPoint Presentation</vt:lpstr>
      <vt:lpstr>PowerPoint Presentation</vt:lpstr>
      <vt:lpstr>PowerPoint Presentation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Example</vt:lpstr>
      <vt:lpstr>Example</vt:lpstr>
      <vt:lpstr>Higher-order Gaussian Quadrature</vt:lpstr>
      <vt:lpstr>PowerPoint Presentation</vt:lpstr>
      <vt:lpstr>Higher-order Gaussian Quadrature</vt:lpstr>
      <vt:lpstr>Higher-order Gaussian Quadrature</vt:lpstr>
      <vt:lpstr>Example</vt:lpstr>
      <vt:lpstr>Example</vt:lpstr>
      <vt:lpstr>Gaussian Quadrature</vt:lpstr>
      <vt:lpstr>PowerPoint Presentation</vt:lpstr>
      <vt:lpstr>Gaussian Quadrature</vt:lpstr>
      <vt:lpstr>Gaussian Quadrature</vt:lpstr>
      <vt:lpstr>Metode Integrasi Gauss</vt:lpstr>
      <vt:lpstr>Metode Integrasi Gauss</vt:lpstr>
      <vt:lpstr>Metode Integrasi Gauss</vt:lpstr>
      <vt:lpstr>Metode Integrasi Gauss</vt:lpstr>
      <vt:lpstr>Transformasi</vt:lpstr>
      <vt:lpstr>Transformasi</vt:lpstr>
      <vt:lpstr>Transformasi</vt:lpstr>
      <vt:lpstr>Analisa</vt:lpstr>
      <vt:lpstr>Algoritma Integrasi Kuadratur Gauss dengan Pendekatan 2 titik</vt:lpstr>
      <vt:lpstr>Contoh Soal</vt:lpstr>
      <vt:lpstr>Metode Gauss Legendre 3 Titik</vt:lpstr>
      <vt:lpstr>Metode Gauss Legendre 3 Titik</vt:lpstr>
      <vt:lpstr>Algoritma Metode Integrasi Gauss Dengan Pendekatan 3 Titik </vt:lpstr>
      <vt:lpstr>Metode Gauss n-Titik</vt:lpstr>
    </vt:vector>
  </TitlesOfParts>
  <Company>it.eepis-its.edu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INTEGRASI NUMERIK</dc:title>
  <dc:creator>yuliana</dc:creator>
  <cp:lastModifiedBy>priyoss</cp:lastModifiedBy>
  <cp:revision>119</cp:revision>
  <dcterms:created xsi:type="dcterms:W3CDTF">2004-11-25T19:04:02Z</dcterms:created>
  <dcterms:modified xsi:type="dcterms:W3CDTF">2025-03-18T07:03:36Z</dcterms:modified>
</cp:coreProperties>
</file>