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6" r:id="rId2"/>
    <p:sldId id="277" r:id="rId3"/>
    <p:sldId id="262" r:id="rId4"/>
    <p:sldId id="278" r:id="rId5"/>
    <p:sldId id="259" r:id="rId6"/>
    <p:sldId id="260" r:id="rId7"/>
    <p:sldId id="26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75" r:id="rId26"/>
    <p:sldId id="272" r:id="rId27"/>
    <p:sldId id="274" r:id="rId28"/>
    <p:sldId id="273" r:id="rId29"/>
    <p:sldId id="276" r:id="rId30"/>
    <p:sldId id="279" r:id="rId31"/>
    <p:sldId id="280" r:id="rId32"/>
    <p:sldId id="281" r:id="rId33"/>
    <p:sldId id="282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8" autoAdjust="0"/>
  </p:normalViewPr>
  <p:slideViewPr>
    <p:cSldViewPr>
      <p:cViewPr varScale="1">
        <p:scale>
          <a:sx n="87" d="100"/>
          <a:sy n="87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C8BEE31-2E7F-485F-A9F9-FA3FF20824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560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758C1A-B9D5-4110-9471-ADAA4B43CD3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54763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FD8555-B13A-4283-B330-5B4D9BB868E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57864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56E1A0-2F75-4D47-9522-CEF50E0F9C65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101294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D94976-7C8A-41CB-BE1D-1F8F39820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CF63-4D1C-4789-BFB9-128CE3F35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36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0AC48-7AEB-4233-8D34-45616506F0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4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99EEE-F0F1-4BAC-AED1-9E4E61D1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97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4D374-30F6-4BA6-A04A-E226D17EB6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41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13753-456D-40E7-B3C5-1C41F19D51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50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1DB5D-84E5-43D0-B5E7-6A49066CC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0EFD9-920D-4F39-8274-6DE8102FB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4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5B8B-8955-4359-8855-A4757F042F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5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DD7F5-EC40-4E87-97C5-C7C139C0D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7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DA7F1-DB2D-4B32-AB18-0049EB0BE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4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2E116-860C-4A9D-8BD0-5CE7E71C57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9F780-350D-4F83-92D5-D8F6D699A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805AF-5D0E-4DBA-99F4-DA0461DFA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4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2784D-8D85-4713-8592-9CCFA6906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6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id-ID" sz="2400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4EBC663-6E83-4B7F-91F9-46C63F989D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Uji Coba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895600" y="1828800"/>
          <a:ext cx="18288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019442" imgH="393649" progId="Equation.3">
                  <p:embed/>
                </p:oleObj>
              </mc:Choice>
              <mc:Fallback>
                <p:oleObj name="Equation" r:id="rId3" imgW="1019442" imgH="3936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18288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1600" y="2971800"/>
          <a:ext cx="68580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hart" r:id="rId5" imgW="5695950" imgH="2876550" progId="Excel.Chart.8">
                  <p:embed/>
                </p:oleObj>
              </mc:Choice>
              <mc:Fallback>
                <p:oleObj name="Chart" r:id="rId5" imgW="5695950" imgH="2876550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6858000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Kuadratik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0"/>
            <a:ext cx="3733800" cy="2209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Titik yang digunakan</a:t>
            </a:r>
          </a:p>
          <a:p>
            <a:pPr lvl="1" eaLnBrk="1" hangingPunct="1"/>
            <a:r>
              <a:rPr lang="en-US" altLang="en-US" sz="1600" smtClean="0"/>
              <a:t>-0.52 </a:t>
            </a:r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0.128866</a:t>
            </a:r>
          </a:p>
          <a:p>
            <a:pPr lvl="1" eaLnBrk="1" hangingPunct="1"/>
            <a:r>
              <a:rPr lang="en-US" altLang="en-US" sz="1600" smtClean="0"/>
              <a:t>0.52 </a:t>
            </a:r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0.128866</a:t>
            </a:r>
          </a:p>
          <a:p>
            <a:pPr lvl="1" eaLnBrk="1" hangingPunct="1"/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0 1</a:t>
            </a:r>
          </a:p>
          <a:p>
            <a:pPr eaLnBrk="1" hangingPunct="1"/>
            <a:r>
              <a:rPr lang="en-US" altLang="en-US" sz="1800" smtClean="0"/>
              <a:t>F(x) =-3.22165x</a:t>
            </a:r>
            <a:r>
              <a:rPr lang="en-US" altLang="en-US" sz="1800" baseline="30000" smtClean="0"/>
              <a:t>2 </a:t>
            </a:r>
            <a:r>
              <a:rPr lang="en-US" altLang="en-US" sz="1800" smtClean="0"/>
              <a:t>+ 1</a:t>
            </a:r>
            <a:endParaRPr lang="en-US" altLang="en-US" sz="4400" smtClean="0"/>
          </a:p>
        </p:txBody>
      </p:sp>
      <p:graphicFrame>
        <p:nvGraphicFramePr>
          <p:cNvPr id="6146" name="Object 4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8200" y="3600450"/>
          <a:ext cx="77724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hart" r:id="rId3" imgW="6296025" imgH="2638425" progId="Excel.Chart.8">
                  <p:embed/>
                </p:oleObj>
              </mc:Choice>
              <mc:Fallback>
                <p:oleObj name="Chart" r:id="rId3" imgW="6296025" imgH="2638425" progId="Excel.Chart.8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00450"/>
                        <a:ext cx="77724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Polinom derajat 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Titik yang digunakan</a:t>
            </a:r>
          </a:p>
          <a:p>
            <a:pPr lvl="1" eaLnBrk="1" hangingPunct="1"/>
            <a:r>
              <a:rPr lang="en-US" altLang="en-US" sz="2000" smtClean="0"/>
              <a:t>0 1</a:t>
            </a:r>
          </a:p>
          <a:p>
            <a:pPr lvl="1" eaLnBrk="1" hangingPunct="1"/>
            <a:r>
              <a:rPr lang="en-US" altLang="en-US" sz="2000" smtClean="0"/>
              <a:t>0.2 0.5</a:t>
            </a:r>
          </a:p>
          <a:p>
            <a:pPr lvl="1" eaLnBrk="1" hangingPunct="1"/>
            <a:r>
              <a:rPr lang="en-US" altLang="en-US" sz="2000" smtClean="0"/>
              <a:t>-0.2 0.5</a:t>
            </a:r>
          </a:p>
          <a:p>
            <a:pPr lvl="1" eaLnBrk="1" hangingPunct="1"/>
            <a:r>
              <a:rPr lang="en-US" altLang="en-US" sz="2000" smtClean="0"/>
              <a:t>0.8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0.058824</a:t>
            </a:r>
            <a:endParaRPr lang="en-US" altLang="en-US" sz="440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smtClean="0"/>
              <a:t>-0.8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0.058824</a:t>
            </a:r>
            <a:endParaRPr lang="en-US" altLang="en-US" sz="440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smtClean="0"/>
              <a:t>F(x) =18.3824x</a:t>
            </a:r>
            <a:r>
              <a:rPr lang="en-US" altLang="en-US" sz="2400" baseline="30000" smtClean="0"/>
              <a:t>4</a:t>
            </a:r>
            <a:r>
              <a:rPr lang="en-US" altLang="en-US" sz="2400" smtClean="0"/>
              <a:t>-13.2353x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Polinom derajat 4</a:t>
            </a:r>
          </a:p>
        </p:txBody>
      </p:sp>
      <p:graphicFrame>
        <p:nvGraphicFramePr>
          <p:cNvPr id="717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14400" y="2017713"/>
          <a:ext cx="7635875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hart" r:id="rId3" imgW="4772025" imgH="2819400" progId="Excel.Chart.8">
                  <p:embed/>
                </p:oleObj>
              </mc:Choice>
              <mc:Fallback>
                <p:oleObj name="Chart" r:id="rId3" imgW="4772025" imgH="2819400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17713"/>
                        <a:ext cx="7635875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2 :</a:t>
            </a:r>
          </a:p>
        </p:txBody>
      </p:sp>
      <p:pic>
        <p:nvPicPr>
          <p:cNvPr id="3584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8229600" cy="4356100"/>
          </a:xfrm>
        </p:spPr>
      </p:pic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5410200" y="228600"/>
            <a:ext cx="3352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Titik2 yang digunakan untuk menghitung interpolasi n = 3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(-3,-63)  (3,-9)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(0,0) (-2,-24)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2 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Persamaan</a:t>
            </a:r>
          </a:p>
          <a:p>
            <a:pPr lvl="1" eaLnBrk="1" hangingPunct="1"/>
            <a:r>
              <a:rPr lang="en-US" altLang="en-US" smtClean="0"/>
              <a:t>-27a + 9b – 3c + d = -63</a:t>
            </a:r>
          </a:p>
          <a:p>
            <a:pPr lvl="1" eaLnBrk="1" hangingPunct="1"/>
            <a:r>
              <a:rPr lang="en-US" altLang="en-US" smtClean="0"/>
              <a:t>7a + 9b + 3c + d = -9</a:t>
            </a:r>
          </a:p>
          <a:p>
            <a:pPr lvl="1" eaLnBrk="1" hangingPunct="1"/>
            <a:r>
              <a:rPr lang="en-US" altLang="en-US" smtClean="0"/>
              <a:t>-8a + 4b – 2c + d = -24</a:t>
            </a:r>
          </a:p>
          <a:p>
            <a:pPr lvl="1" eaLnBrk="1" hangingPunct="1"/>
            <a:r>
              <a:rPr lang="en-US" altLang="en-US" smtClean="0"/>
              <a:t>d = 0</a:t>
            </a:r>
          </a:p>
          <a:p>
            <a:pPr eaLnBrk="1" hangingPunct="1"/>
            <a:r>
              <a:rPr lang="en-US" altLang="en-US" smtClean="0"/>
              <a:t>Penyelesaian</a:t>
            </a:r>
          </a:p>
          <a:p>
            <a:pPr lvl="1"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3</a:t>
            </a:r>
            <a:r>
              <a:rPr lang="en-US" altLang="en-US" smtClean="0"/>
              <a:t> – 4x</a:t>
            </a:r>
            <a:r>
              <a:rPr lang="en-US" altLang="en-US" baseline="30000" smtClean="0"/>
              <a:t>2 </a:t>
            </a:r>
            <a:r>
              <a:rPr lang="en-US" altLang="en-US" smtClean="0"/>
              <a:t>+ 1.59872e-15X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Hasil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00200" y="2133600"/>
          <a:ext cx="63246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hart" r:id="rId3" imgW="5372100" imgH="3333902" progId="Excel.Chart.8">
                  <p:embed/>
                </p:oleObj>
              </mc:Choice>
              <mc:Fallback>
                <p:oleObj name="Chart" r:id="rId3" imgW="5372100" imgH="3333902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63246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Linier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ide dasar : pada saat data dalam bentuk tabel tidak begitu bervariasi, sehingga memungkinkan untuk dilakukan pendekatan dengan menggunakan sebuah garis lurus di antara dua titik yang berdekatan.</a:t>
            </a:r>
          </a:p>
        </p:txBody>
      </p:sp>
      <p:pic>
        <p:nvPicPr>
          <p:cNvPr id="37892" name="Picture 4" descr="fig2sp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2362200"/>
            <a:ext cx="4724400" cy="2601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Linier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981200"/>
          <a:ext cx="419100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Bitmap Image" r:id="rId3" imgW="3400900" imgH="2085714" progId="Paint.Picture">
                  <p:embed/>
                </p:oleObj>
              </mc:Choice>
              <mc:Fallback>
                <p:oleObj name="Bitmap Image" r:id="rId3" imgW="3400900" imgH="20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4191000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2057400"/>
          <a:ext cx="40386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Bitmap Image" r:id="rId5" imgW="3019048" imgH="1419048" progId="Paint.Picture">
                  <p:embed/>
                </p:oleObj>
              </mc:Choice>
              <mc:Fallback>
                <p:oleObj name="Bitmap Image" r:id="rId5" imgW="3019048" imgH="141904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40386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Jarak yang dibutuhkan sebuah kendaraan untuk berhenti adalah fungsi kecepatan. Data percobaan berikut ini menunjukkan hubungan antara kecepatan dan jarak yang dibutuhkan untuk menghentikan kendaraan.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Perkirakan jarak henti yang dibutuhkan bagi sebuah kenderaan yang melaju dengan kecepatan 45 mil/jam.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429000"/>
          <a:ext cx="6934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Bitmap Image" r:id="rId3" imgW="5296639" imgH="352474" progId="Paint.Picture">
                  <p:embed/>
                </p:oleObj>
              </mc:Choice>
              <mc:Fallback>
                <p:oleObj name="Bitmap Image" r:id="rId3" imgW="5296639" imgH="35247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934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381000"/>
          <a:ext cx="9144000" cy="538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5380952" imgH="3172268" progId="Paint.Picture">
                  <p:embed/>
                </p:oleObj>
              </mc:Choice>
              <mc:Fallback>
                <p:oleObj name="Bitmap Image" r:id="rId3" imgW="5380952" imgH="317226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9144000" cy="538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fi-FI" altLang="en-US" sz="2800" smtClean="0"/>
              <a:t>maka untuk mencari nilai x=45 maka,</a:t>
            </a:r>
            <a:endParaRPr lang="en-US" altLang="en-US" sz="2800" smtClean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2971800"/>
          <a:ext cx="54864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Bitmap Image" r:id="rId3" imgW="3010320" imgH="1305107" progId="Paint.Picture">
                  <p:embed/>
                </p:oleObj>
              </mc:Choice>
              <mc:Fallback>
                <p:oleObj name="Bitmap Image" r:id="rId3" imgW="3010320" imgH="130510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48640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828800"/>
            <a:ext cx="81534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The upward velocity of a rocket is given as a function of time in Table 1. Find the velocity at t=16 seconds using linear splines.</a:t>
            </a:r>
            <a:endParaRPr lang="en-US" altLang="en-US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066925" y="2100263"/>
            <a:ext cx="609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pic>
        <p:nvPicPr>
          <p:cNvPr id="38919" name="Picture 7" descr="fig3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962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6" name="Group 8"/>
          <p:cNvGraphicFramePr>
            <a:graphicFrameLocks noGrp="1"/>
          </p:cNvGraphicFramePr>
          <p:nvPr/>
        </p:nvGraphicFramePr>
        <p:xfrm>
          <a:off x="533400" y="3200400"/>
          <a:ext cx="1676400" cy="28956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v(t)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m/s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4" name="Rectangle 35"/>
          <p:cNvSpPr>
            <a:spLocks noChangeArrowheads="1"/>
          </p:cNvSpPr>
          <p:nvPr/>
        </p:nvSpPr>
        <p:spPr bwMode="auto">
          <a:xfrm>
            <a:off x="-228600" y="6096000"/>
            <a:ext cx="34940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Table :  Velocity as a </a:t>
            </a:r>
          </a:p>
          <a:p>
            <a:pPr algn="ctr" eaLnBrk="1" hangingPunct="1"/>
            <a:r>
              <a:rPr lang="en-US" altLang="en-US" sz="1600"/>
              <a:t>function of time</a:t>
            </a:r>
          </a:p>
        </p:txBody>
      </p:sp>
      <p:sp>
        <p:nvSpPr>
          <p:cNvPr id="38945" name="Rectangle 36"/>
          <p:cNvSpPr>
            <a:spLocks noChangeArrowheads="1"/>
          </p:cNvSpPr>
          <p:nvPr/>
        </p:nvSpPr>
        <p:spPr bwMode="auto">
          <a:xfrm>
            <a:off x="2728913" y="5943600"/>
            <a:ext cx="3275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Figure : Velocity vs. time data </a:t>
            </a:r>
          </a:p>
          <a:p>
            <a:pPr algn="ctr"/>
            <a:r>
              <a:rPr lang="en-US" altLang="en-US"/>
              <a:t>for the rocket example</a:t>
            </a:r>
          </a:p>
        </p:txBody>
      </p:sp>
      <p:pic>
        <p:nvPicPr>
          <p:cNvPr id="38946" name="Picture 37" descr="picture of roc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3276600"/>
            <a:ext cx="2416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Interpolation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962400" y="2209800"/>
          <a:ext cx="51816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Mathcad" r:id="rId4" imgW="5229360" imgH="3467160" progId="Mathcad">
                  <p:embed/>
                </p:oleObj>
              </mc:Choice>
              <mc:Fallback>
                <p:oleObj name="Mathcad" r:id="rId4" imgW="5229360" imgH="3467160" progId="Mathcad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9800"/>
                        <a:ext cx="51816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3063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297238" y="338772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3063875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3557588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001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Kuadrat</a:t>
            </a:r>
          </a:p>
        </p:txBody>
      </p:sp>
      <p:graphicFrame>
        <p:nvGraphicFramePr>
          <p:cNvPr id="13314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914400" y="2819400"/>
          <a:ext cx="7467600" cy="3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Bitmap Image" r:id="rId3" imgW="4172532" imgH="1800476" progId="Paint.Picture">
                  <p:embed/>
                </p:oleObj>
              </mc:Choice>
              <mc:Fallback>
                <p:oleObj name="Bitmap Image" r:id="rId3" imgW="4172532" imgH="180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467600" cy="3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1143000" y="1981200"/>
            <a:ext cx="3733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F(x) = ax</a:t>
            </a:r>
            <a:r>
              <a:rPr lang="en-US" altLang="en-US" sz="2800" baseline="30000"/>
              <a:t>2 </a:t>
            </a:r>
            <a:r>
              <a:rPr lang="en-US" altLang="en-US" sz="2800"/>
              <a:t>+ bx + c</a:t>
            </a:r>
          </a:p>
          <a:p>
            <a:pPr>
              <a:spcBef>
                <a:spcPct val="50000"/>
              </a:spcBef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Kuadrat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Titik-titik data (x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) (x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) (x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)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Hitung a, b dan c dari sistem persamaan tersebut dengan Metode Eliminasi Gauss </a:t>
            </a:r>
          </a:p>
        </p:txBody>
      </p:sp>
      <p:graphicFrame>
        <p:nvGraphicFramePr>
          <p:cNvPr id="1433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2819400"/>
          <a:ext cx="28194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Bitmap Image" r:id="rId3" imgW="1561905" imgH="1019048" progId="Paint.Picture">
                  <p:embed/>
                </p:oleObj>
              </mc:Choice>
              <mc:Fallback>
                <p:oleObj name="Bitmap Image" r:id="rId3" imgW="1561905" imgH="101904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28194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Kuadrat (Versi lain)</a:t>
            </a:r>
          </a:p>
        </p:txBody>
      </p:sp>
      <p:graphicFrame>
        <p:nvGraphicFramePr>
          <p:cNvPr id="1536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8200" y="2743200"/>
          <a:ext cx="7848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4330440" imgH="444240" progId="Equation.3">
                  <p:embed/>
                </p:oleObj>
              </mc:Choice>
              <mc:Fallback>
                <p:oleObj name="Equation" r:id="rId3" imgW="43304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7848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182688" y="2017713"/>
            <a:ext cx="72755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Untuk memperoleh titik baru Q (x,y)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30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Diberikan titik ln(8) = 2.0794, ln(9) = 2.1972, ln(9.5) = 2.2513. Tentukan nilai ln(9.2) dengan interpolasi kuadrat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Sistem Pers Linier yang terbentuk.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64 a + 8 b + c = 2.0794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81 a + 9 b + c = 2.1972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90.25 a + 9.5 b + c = 2.2513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Penyelesaian a= -0.0064 b = 0.2266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c = 0.6762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Sehingga p2(9.2) = 2.2192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" descr="Dark downward diagonal"/>
          <p:cNvSpPr>
            <a:spLocks/>
          </p:cNvSpPr>
          <p:nvPr/>
        </p:nvSpPr>
        <p:spPr bwMode="auto">
          <a:xfrm>
            <a:off x="2286000" y="3429000"/>
            <a:ext cx="5943600" cy="2743200"/>
          </a:xfrm>
          <a:custGeom>
            <a:avLst/>
            <a:gdLst>
              <a:gd name="T0" fmla="*/ 0 w 3744"/>
              <a:gd name="T1" fmla="*/ 1200 h 1728"/>
              <a:gd name="T2" fmla="*/ 192 w 3744"/>
              <a:gd name="T3" fmla="*/ 672 h 1728"/>
              <a:gd name="T4" fmla="*/ 384 w 3744"/>
              <a:gd name="T5" fmla="*/ 432 h 1728"/>
              <a:gd name="T6" fmla="*/ 528 w 3744"/>
              <a:gd name="T7" fmla="*/ 336 h 1728"/>
              <a:gd name="T8" fmla="*/ 720 w 3744"/>
              <a:gd name="T9" fmla="*/ 240 h 1728"/>
              <a:gd name="T10" fmla="*/ 1008 w 3744"/>
              <a:gd name="T11" fmla="*/ 144 h 1728"/>
              <a:gd name="T12" fmla="*/ 1248 w 3744"/>
              <a:gd name="T13" fmla="*/ 144 h 1728"/>
              <a:gd name="T14" fmla="*/ 1440 w 3744"/>
              <a:gd name="T15" fmla="*/ 192 h 1728"/>
              <a:gd name="T16" fmla="*/ 1824 w 3744"/>
              <a:gd name="T17" fmla="*/ 336 h 1728"/>
              <a:gd name="T18" fmla="*/ 2016 w 3744"/>
              <a:gd name="T19" fmla="*/ 432 h 1728"/>
              <a:gd name="T20" fmla="*/ 2400 w 3744"/>
              <a:gd name="T21" fmla="*/ 480 h 1728"/>
              <a:gd name="T22" fmla="*/ 2640 w 3744"/>
              <a:gd name="T23" fmla="*/ 480 h 1728"/>
              <a:gd name="T24" fmla="*/ 3024 w 3744"/>
              <a:gd name="T25" fmla="*/ 384 h 1728"/>
              <a:gd name="T26" fmla="*/ 3360 w 3744"/>
              <a:gd name="T27" fmla="*/ 240 h 1728"/>
              <a:gd name="T28" fmla="*/ 3744 w 3744"/>
              <a:gd name="T29" fmla="*/ 0 h 1728"/>
              <a:gd name="T30" fmla="*/ 3744 w 3744"/>
              <a:gd name="T31" fmla="*/ 1728 h 1728"/>
              <a:gd name="T32" fmla="*/ 0 w 3744"/>
              <a:gd name="T33" fmla="*/ 1728 h 1728"/>
              <a:gd name="T34" fmla="*/ 0 w 3744"/>
              <a:gd name="T35" fmla="*/ 1200 h 17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744"/>
              <a:gd name="T55" fmla="*/ 0 h 1728"/>
              <a:gd name="T56" fmla="*/ 3744 w 3744"/>
              <a:gd name="T57" fmla="*/ 1728 h 17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744" h="1728">
                <a:moveTo>
                  <a:pt x="0" y="1200"/>
                </a:moveTo>
                <a:lnTo>
                  <a:pt x="192" y="672"/>
                </a:lnTo>
                <a:lnTo>
                  <a:pt x="384" y="432"/>
                </a:lnTo>
                <a:lnTo>
                  <a:pt x="528" y="336"/>
                </a:lnTo>
                <a:lnTo>
                  <a:pt x="720" y="240"/>
                </a:lnTo>
                <a:lnTo>
                  <a:pt x="1008" y="144"/>
                </a:lnTo>
                <a:lnTo>
                  <a:pt x="1248" y="144"/>
                </a:lnTo>
                <a:lnTo>
                  <a:pt x="1440" y="192"/>
                </a:lnTo>
                <a:lnTo>
                  <a:pt x="1824" y="336"/>
                </a:lnTo>
                <a:lnTo>
                  <a:pt x="2016" y="432"/>
                </a:lnTo>
                <a:lnTo>
                  <a:pt x="2400" y="480"/>
                </a:lnTo>
                <a:lnTo>
                  <a:pt x="2640" y="480"/>
                </a:lnTo>
                <a:lnTo>
                  <a:pt x="3024" y="384"/>
                </a:lnTo>
                <a:lnTo>
                  <a:pt x="3360" y="240"/>
                </a:lnTo>
                <a:lnTo>
                  <a:pt x="3744" y="0"/>
                </a:lnTo>
                <a:lnTo>
                  <a:pt x="3744" y="1728"/>
                </a:lnTo>
                <a:lnTo>
                  <a:pt x="0" y="1728"/>
                </a:lnTo>
                <a:lnTo>
                  <a:pt x="0" y="1200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Interpolasi Qubic</a:t>
            </a:r>
            <a:endParaRPr lang="en-US" sz="400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1600200" y="3273425"/>
            <a:ext cx="0" cy="289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104 h 1104"/>
              <a:gd name="T2" fmla="*/ 336 w 3648"/>
              <a:gd name="T3" fmla="*/ 576 h 1104"/>
              <a:gd name="T4" fmla="*/ 768 w 3648"/>
              <a:gd name="T5" fmla="*/ 288 h 1104"/>
              <a:gd name="T6" fmla="*/ 1200 w 3648"/>
              <a:gd name="T7" fmla="*/ 144 h 1104"/>
              <a:gd name="T8" fmla="*/ 1584 w 3648"/>
              <a:gd name="T9" fmla="*/ 144 h 1104"/>
              <a:gd name="T10" fmla="*/ 2016 w 3648"/>
              <a:gd name="T11" fmla="*/ 288 h 1104"/>
              <a:gd name="T12" fmla="*/ 2544 w 3648"/>
              <a:gd name="T13" fmla="*/ 480 h 1104"/>
              <a:gd name="T14" fmla="*/ 3120 w 3648"/>
              <a:gd name="T15" fmla="*/ 384 h 1104"/>
              <a:gd name="T16" fmla="*/ 3456 w 3648"/>
              <a:gd name="T17" fmla="*/ 192 h 1104"/>
              <a:gd name="T18" fmla="*/ 3648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9624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105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f(x)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267200" y="3657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943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8956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0104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819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L(x)</a:t>
            </a: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248400" y="4191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7924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3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800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3029" name="Freeform 21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744"/>
              <a:gd name="T1" fmla="*/ 1200 h 1200"/>
              <a:gd name="T2" fmla="*/ 288 w 3744"/>
              <a:gd name="T3" fmla="*/ 528 h 1200"/>
              <a:gd name="T4" fmla="*/ 720 w 3744"/>
              <a:gd name="T5" fmla="*/ 240 h 1200"/>
              <a:gd name="T6" fmla="*/ 1248 w 3744"/>
              <a:gd name="T7" fmla="*/ 144 h 1200"/>
              <a:gd name="T8" fmla="*/ 1920 w 3744"/>
              <a:gd name="T9" fmla="*/ 384 h 1200"/>
              <a:gd name="T10" fmla="*/ 2304 w 3744"/>
              <a:gd name="T11" fmla="*/ 480 h 1200"/>
              <a:gd name="T12" fmla="*/ 2640 w 3744"/>
              <a:gd name="T13" fmla="*/ 480 h 1200"/>
              <a:gd name="T14" fmla="*/ 3264 w 3744"/>
              <a:gd name="T15" fmla="*/ 288 h 1200"/>
              <a:gd name="T16" fmla="*/ 3744 w 3744"/>
              <a:gd name="T17" fmla="*/ 0 h 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44"/>
              <a:gd name="T28" fmla="*/ 0 h 1200"/>
              <a:gd name="T29" fmla="*/ 3744 w 3744"/>
              <a:gd name="T30" fmla="*/ 1200 h 1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44" h="1200">
                <a:moveTo>
                  <a:pt x="0" y="1200"/>
                </a:moveTo>
                <a:cubicBezTo>
                  <a:pt x="84" y="944"/>
                  <a:pt x="168" y="688"/>
                  <a:pt x="288" y="528"/>
                </a:cubicBezTo>
                <a:cubicBezTo>
                  <a:pt x="408" y="368"/>
                  <a:pt x="560" y="304"/>
                  <a:pt x="720" y="240"/>
                </a:cubicBezTo>
                <a:cubicBezTo>
                  <a:pt x="880" y="176"/>
                  <a:pt x="1048" y="120"/>
                  <a:pt x="1248" y="144"/>
                </a:cubicBezTo>
                <a:cubicBezTo>
                  <a:pt x="1448" y="168"/>
                  <a:pt x="1744" y="328"/>
                  <a:pt x="1920" y="384"/>
                </a:cubicBezTo>
                <a:cubicBezTo>
                  <a:pt x="2096" y="440"/>
                  <a:pt x="2184" y="464"/>
                  <a:pt x="2304" y="480"/>
                </a:cubicBezTo>
                <a:cubicBezTo>
                  <a:pt x="2424" y="496"/>
                  <a:pt x="2480" y="512"/>
                  <a:pt x="2640" y="480"/>
                </a:cubicBezTo>
                <a:cubicBezTo>
                  <a:pt x="2800" y="448"/>
                  <a:pt x="3080" y="368"/>
                  <a:pt x="3264" y="288"/>
                </a:cubicBezTo>
                <a:cubicBezTo>
                  <a:pt x="3448" y="208"/>
                  <a:pt x="3596" y="104"/>
                  <a:pt x="3744" y="0"/>
                </a:cubicBez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72200" y="4114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25" grpId="0" build="p" autoUpdateAnimBg="0"/>
      <p:bldP spid="430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 Qubic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Terdapat 4 titik data (x</a:t>
            </a:r>
            <a:r>
              <a:rPr lang="en-US" altLang="en-US" sz="2800" baseline="-25000" smtClean="0"/>
              <a:t>0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0</a:t>
            </a:r>
            <a:r>
              <a:rPr lang="en-US" altLang="en-US" sz="2800" smtClean="0"/>
              <a:t>) (x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) (x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) dan (x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,y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)</a:t>
            </a:r>
          </a:p>
          <a:p>
            <a:pPr eaLnBrk="1" hangingPunct="1"/>
            <a:r>
              <a:rPr lang="en-US" altLang="en-US" sz="2800" smtClean="0"/>
              <a:t>p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(x) = a</a:t>
            </a:r>
            <a:r>
              <a:rPr lang="en-US" altLang="en-US" sz="2800" baseline="-25000" smtClean="0"/>
              <a:t>0</a:t>
            </a:r>
            <a:r>
              <a:rPr lang="en-US" altLang="en-US" sz="2800" smtClean="0"/>
              <a:t> + a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x + a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x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+ a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x</a:t>
            </a:r>
            <a:r>
              <a:rPr lang="en-US" altLang="en-US" sz="2800" baseline="30000" smtClean="0"/>
              <a:t>3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Polinom p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(x) ditentukan dengan cara</a:t>
            </a:r>
          </a:p>
          <a:p>
            <a:pPr lvl="1" eaLnBrk="1" hangingPunct="1"/>
            <a:r>
              <a:rPr lang="en-US" altLang="en-US" sz="2400" smtClean="0"/>
              <a:t>Masukan (x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,y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) ke dalam persamaan </a:t>
            </a:r>
          </a:p>
          <a:p>
            <a:pPr lvl="2" eaLnBrk="1" hangingPunct="1"/>
            <a:r>
              <a:rPr lang="en-US" altLang="en-US" sz="2000" smtClean="0"/>
              <a:t>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0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0</a:t>
            </a:r>
            <a:r>
              <a:rPr lang="en-US" altLang="en-US" sz="2000" baseline="30000" smtClean="0"/>
              <a:t>3 </a:t>
            </a:r>
            <a:r>
              <a:rPr lang="en-US" altLang="en-US" sz="2000" smtClean="0"/>
              <a:t>= y</a:t>
            </a:r>
            <a:r>
              <a:rPr lang="en-US" altLang="en-US" sz="2000" baseline="-25000" smtClean="0"/>
              <a:t>0</a:t>
            </a:r>
          </a:p>
          <a:p>
            <a:pPr lvl="2" eaLnBrk="1" hangingPunct="1"/>
            <a:r>
              <a:rPr lang="en-US" altLang="en-US" sz="2000" smtClean="0"/>
              <a:t>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1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1</a:t>
            </a:r>
            <a:r>
              <a:rPr lang="en-US" altLang="en-US" sz="2000" baseline="30000" smtClean="0"/>
              <a:t>3 </a:t>
            </a:r>
            <a:r>
              <a:rPr lang="en-US" altLang="en-US" sz="2000" smtClean="0"/>
              <a:t>= y</a:t>
            </a:r>
            <a:r>
              <a:rPr lang="en-US" altLang="en-US" sz="2000" baseline="-25000" smtClean="0"/>
              <a:t>1</a:t>
            </a:r>
            <a:endParaRPr lang="en-US" altLang="en-US" sz="2000" baseline="30000" smtClean="0"/>
          </a:p>
          <a:p>
            <a:pPr lvl="2" eaLnBrk="1" hangingPunct="1"/>
            <a:r>
              <a:rPr lang="en-US" altLang="en-US" sz="2000" smtClean="0"/>
              <a:t>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2</a:t>
            </a:r>
            <a:r>
              <a:rPr lang="en-US" altLang="en-US" sz="2000" baseline="30000" smtClean="0"/>
              <a:t>3 </a:t>
            </a:r>
            <a:r>
              <a:rPr lang="en-US" altLang="en-US" sz="2000" smtClean="0"/>
              <a:t>= y</a:t>
            </a:r>
            <a:r>
              <a:rPr lang="en-US" altLang="en-US" sz="2000" baseline="-25000" smtClean="0"/>
              <a:t>2</a:t>
            </a:r>
            <a:endParaRPr lang="en-US" altLang="en-US" sz="2000" baseline="30000" smtClean="0"/>
          </a:p>
          <a:p>
            <a:pPr lvl="2" eaLnBrk="1" hangingPunct="1"/>
            <a:r>
              <a:rPr lang="en-US" altLang="en-US" sz="2000" smtClean="0"/>
              <a:t>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3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+ a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3</a:t>
            </a:r>
            <a:r>
              <a:rPr lang="en-US" altLang="en-US" sz="2000" baseline="30000" smtClean="0"/>
              <a:t>3 </a:t>
            </a:r>
            <a:r>
              <a:rPr lang="en-US" altLang="en-US" sz="2000" smtClean="0"/>
              <a:t>= y</a:t>
            </a:r>
            <a:r>
              <a:rPr lang="en-US" altLang="en-US" sz="2000" baseline="-25000" smtClean="0"/>
              <a:t>3</a:t>
            </a: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Hitung a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, a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, a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,  dan a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Metode Lain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Secara umum, penentuan polinomial dengan cara tsb kurang disukai, karena mempunyai kemungkinan yang jelek terutama untuk derajat polinomial yang semakin tinggi.</a:t>
            </a:r>
          </a:p>
          <a:p>
            <a:pPr eaLnBrk="1" hangingPunct="1"/>
            <a:r>
              <a:rPr lang="en-US" altLang="en-US" sz="2800" smtClean="0"/>
              <a:t>Terdapat beberapa metode polinom interpolasi :</a:t>
            </a:r>
          </a:p>
          <a:p>
            <a:pPr lvl="1" eaLnBrk="1" hangingPunct="1"/>
            <a:r>
              <a:rPr lang="en-US" altLang="en-US" sz="2400" smtClean="0"/>
              <a:t>Polinom Lagrange</a:t>
            </a:r>
          </a:p>
          <a:p>
            <a:pPr lvl="1" eaLnBrk="1" hangingPunct="1"/>
            <a:r>
              <a:rPr lang="en-US" altLang="en-US" sz="2400" smtClean="0"/>
              <a:t>Polinom Newton</a:t>
            </a:r>
          </a:p>
          <a:p>
            <a:pPr lvl="1" eaLnBrk="1" hangingPunct="1"/>
            <a:r>
              <a:rPr lang="en-US" altLang="en-US" sz="2400" smtClean="0"/>
              <a:t>Polinom Newton Gregory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Interpolasi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905000"/>
          <a:ext cx="731520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6230220" imgH="3858164" progId="PBrush">
                  <p:embed/>
                </p:oleObj>
              </mc:Choice>
              <mc:Fallback>
                <p:oleObj name="Bitmap Image" r:id="rId3" imgW="6230220" imgH="385816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7315200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Lagrange</a:t>
            </a:r>
          </a:p>
        </p:txBody>
      </p:sp>
      <p:sp>
        <p:nvSpPr>
          <p:cNvPr id="16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Polinom berderajat satu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Dapat diatur kembali sedemikian rupa sehingga menjadi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Atau dapat dinyatakan dalam bentuk (*)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Dimana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Persamaan * dinamakan Polinom Lagrange derajat 1.</a:t>
            </a:r>
          </a:p>
          <a:p>
            <a:pPr eaLnBrk="1" hangingPunct="1"/>
            <a:endParaRPr lang="en-US" altLang="en-US" sz="2000" smtClean="0"/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752600"/>
          <a:ext cx="3657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904760" imgH="444240" progId="Equation.3">
                  <p:embed/>
                </p:oleObj>
              </mc:Choice>
              <mc:Fallback>
                <p:oleObj name="Equation" r:id="rId3" imgW="1904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3657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2971800"/>
          <a:ext cx="3581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2120760" imgH="444240" progId="Equation.3">
                  <p:embed/>
                </p:oleObj>
              </mc:Choice>
              <mc:Fallback>
                <p:oleObj name="Equation" r:id="rId5" imgW="2120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3581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3124200" y="4267200"/>
          <a:ext cx="3048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1625400" imgH="228600" progId="Equation.3">
                  <p:embed/>
                </p:oleObj>
              </mc:Choice>
              <mc:Fallback>
                <p:oleObj name="Equation" r:id="rId7" imgW="1625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3048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9"/>
          <p:cNvGraphicFramePr>
            <a:graphicFrameLocks noChangeAspect="1"/>
          </p:cNvGraphicFramePr>
          <p:nvPr/>
        </p:nvGraphicFramePr>
        <p:xfrm>
          <a:off x="2667000" y="4800600"/>
          <a:ext cx="8397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495000" imgH="228600" progId="Equation.3">
                  <p:embed/>
                </p:oleObj>
              </mc:Choice>
              <mc:Fallback>
                <p:oleObj name="Equation" r:id="rId9" imgW="495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8397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"/>
          <p:cNvGraphicFramePr>
            <a:graphicFrameLocks noChangeAspect="1"/>
          </p:cNvGraphicFramePr>
          <p:nvPr/>
        </p:nvGraphicFramePr>
        <p:xfrm>
          <a:off x="2514600" y="5181600"/>
          <a:ext cx="18716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1" imgW="1104840" imgH="444240" progId="Equation.3">
                  <p:embed/>
                </p:oleObj>
              </mc:Choice>
              <mc:Fallback>
                <p:oleObj name="Equation" r:id="rId11" imgW="11048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187166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"/>
          <p:cNvGraphicFramePr>
            <a:graphicFrameLocks noChangeAspect="1"/>
          </p:cNvGraphicFramePr>
          <p:nvPr/>
        </p:nvGraphicFramePr>
        <p:xfrm>
          <a:off x="5257800" y="4800600"/>
          <a:ext cx="774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3" imgW="457200" imgH="215640" progId="Equation.3">
                  <p:embed/>
                </p:oleObj>
              </mc:Choice>
              <mc:Fallback>
                <p:oleObj name="Equation" r:id="rId13" imgW="4572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0600"/>
                        <a:ext cx="7747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2"/>
          <p:cNvGraphicFramePr>
            <a:graphicFrameLocks noChangeAspect="1"/>
          </p:cNvGraphicFramePr>
          <p:nvPr/>
        </p:nvGraphicFramePr>
        <p:xfrm>
          <a:off x="5105400" y="5257800"/>
          <a:ext cx="1828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5" imgW="1079280" imgH="444240" progId="Equation.3">
                  <p:embed/>
                </p:oleObj>
              </mc:Choice>
              <mc:Fallback>
                <p:oleObj name="Equation" r:id="rId15" imgW="10792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1828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Lagrange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Bentuk umum Polinom Lagrange derajat ≤ n untuk (n+1) titik berbeda adalah 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Yang dalam hal ini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741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2971800"/>
          <a:ext cx="7010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3301920" imgH="431640" progId="Equation.3">
                  <p:embed/>
                </p:oleObj>
              </mc:Choice>
              <mc:Fallback>
                <p:oleObj name="Equation" r:id="rId3" imgW="3301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70104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0" y="41148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9"/>
          <p:cNvGraphicFramePr>
            <a:graphicFrameLocks noChangeAspect="1"/>
          </p:cNvGraphicFramePr>
          <p:nvPr/>
        </p:nvGraphicFramePr>
        <p:xfrm>
          <a:off x="2590800" y="4724400"/>
          <a:ext cx="2667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7" imgW="1282680" imgH="558720" progId="Equation.3">
                  <p:embed/>
                </p:oleObj>
              </mc:Choice>
              <mc:Fallback>
                <p:oleObj name="Equation" r:id="rId7" imgW="128268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26670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Hampiri fungsi f(x) = cos(x) dengan polinom interpolasi derajat tiga pada range [0.0, 1.2]. Gunakan empat titik </a:t>
            </a:r>
          </a:p>
          <a:p>
            <a:pPr eaLnBrk="1" hangingPunct="1"/>
            <a:r>
              <a:rPr lang="en-US" altLang="en-US" sz="2800" smtClean="0"/>
              <a:t>x</a:t>
            </a:r>
            <a:r>
              <a:rPr lang="en-US" altLang="en-US" sz="2800" baseline="-25000" smtClean="0"/>
              <a:t>0</a:t>
            </a:r>
            <a:r>
              <a:rPr lang="en-US" altLang="en-US" sz="2800" smtClean="0"/>
              <a:t> = 0.0, 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= 0.4, 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 = 0.8, x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 = 1.2</a:t>
            </a:r>
          </a:p>
          <a:p>
            <a:pPr eaLnBrk="1" hangingPunct="1"/>
            <a:r>
              <a:rPr lang="en-US" altLang="en-US" sz="2800" smtClean="0"/>
              <a:t>Perkirakan nilai p3(0.5) dan bandingkan dengan nilai sebenarnya.</a:t>
            </a:r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55326" name="Group 30"/>
          <p:cNvGraphicFramePr>
            <a:graphicFrameLocks noGrp="1"/>
          </p:cNvGraphicFramePr>
          <p:nvPr>
            <p:ph sz="half" idx="2"/>
          </p:nvPr>
        </p:nvGraphicFramePr>
        <p:xfrm>
          <a:off x="914400" y="5181600"/>
          <a:ext cx="7467600" cy="968375"/>
        </p:xfrm>
        <a:graphic>
          <a:graphicData uri="http://schemas.openxmlformats.org/drawingml/2006/table">
            <a:tbl>
              <a:tblPr/>
              <a:tblGrid>
                <a:gridCol w="1493838"/>
                <a:gridCol w="1492250"/>
                <a:gridCol w="1495425"/>
                <a:gridCol w="1492250"/>
                <a:gridCol w="14938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0.921061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0.696707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0.362358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Polinom Lagrange derajat 3 yang menginterpolasi keempat titik tsb.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843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3048000"/>
          <a:ext cx="5867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4368600" imgH="1130040" progId="Equation.3">
                  <p:embed/>
                </p:oleObj>
              </mc:Choice>
              <mc:Fallback>
                <p:oleObj name="Equation" r:id="rId3" imgW="4368600" imgH="1130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58674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18435" name="Object 14"/>
          <p:cNvGraphicFramePr>
            <a:graphicFrameLocks noChangeAspect="1"/>
          </p:cNvGraphicFramePr>
          <p:nvPr/>
        </p:nvGraphicFramePr>
        <p:xfrm>
          <a:off x="685800" y="4648200"/>
          <a:ext cx="77724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5270500" imgH="863600" progId="Equation.3">
                  <p:embed/>
                </p:oleObj>
              </mc:Choice>
              <mc:Fallback>
                <p:oleObj name="Equation" r:id="rId5" imgW="5270500" imgH="86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7772400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6105525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105525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20"/>
          <p:cNvGraphicFramePr>
            <a:graphicFrameLocks noChangeAspect="1"/>
          </p:cNvGraphicFramePr>
          <p:nvPr/>
        </p:nvGraphicFramePr>
        <p:xfrm>
          <a:off x="4343400" y="6096000"/>
          <a:ext cx="274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1511280" imgH="203040" progId="Equation.3">
                  <p:embed/>
                </p:oleObj>
              </mc:Choice>
              <mc:Fallback>
                <p:oleObj name="Equation" r:id="rId9" imgW="15112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0"/>
                        <a:ext cx="2743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Polinom Lagrange kurang disukai dalam praktek karena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Jumlah komputasi yang dibutuhkan untuk satu kali interpolasi adalah besar. Interpolasi untuk nilai x yang lain memerlukan jumlah komputasi yang sama karena tidak ada bagian komputasi sebelumnya yang dapat digunakan.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Bila jumlah titik data meningkat atau menurun, hasil komputasi sebelumnya tidak dapat digunakan. Karena tidak ada hubungannya antara p</a:t>
            </a:r>
            <a:r>
              <a:rPr lang="en-US" altLang="en-US" sz="2000" baseline="-25000" smtClean="0"/>
              <a:t>n-1</a:t>
            </a:r>
            <a:r>
              <a:rPr lang="en-US" altLang="en-US" sz="2000" smtClean="0"/>
              <a:t>(x) dan p</a:t>
            </a:r>
            <a:r>
              <a:rPr lang="en-US" altLang="en-US" sz="2000" baseline="-25000" smtClean="0"/>
              <a:t>n</a:t>
            </a:r>
            <a:r>
              <a:rPr lang="en-US" altLang="en-US" sz="2000" smtClean="0"/>
              <a:t>(x) pada polinom Lagrange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Polinom yang dibentuk sebelumnya dapat digunakan untuk membentuk polinom derajat yang lebih tinggi.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8001000" cy="453548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Persamaan Polinom Linier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Bentuk pers ini dapat ditulis 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Yang dalam hal ini				   </a:t>
            </a:r>
            <a:r>
              <a:rPr lang="en-US" altLang="en-US" sz="1600" smtClean="0"/>
              <a:t>(1)</a:t>
            </a:r>
          </a:p>
          <a:p>
            <a:pPr eaLnBrk="1" hangingPunct="1"/>
            <a:r>
              <a:rPr lang="en-US" altLang="en-US" sz="2400" smtClean="0"/>
              <a:t>Dan    						   </a:t>
            </a:r>
            <a:r>
              <a:rPr lang="en-US" altLang="en-US" sz="1600" smtClean="0"/>
              <a:t>(2)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Pers ini mrpk bentuk selish terbagi (divided-difference)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194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33800" y="2362200"/>
          <a:ext cx="3886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1904760" imgH="444240" progId="Equation.3">
                  <p:embed/>
                </p:oleObj>
              </mc:Choice>
              <mc:Fallback>
                <p:oleObj name="Equation" r:id="rId3" imgW="1904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3886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0400" y="3810000"/>
          <a:ext cx="2895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1447560" imgH="228600" progId="Equation.3">
                  <p:embed/>
                </p:oleObj>
              </mc:Choice>
              <mc:Fallback>
                <p:oleObj name="Equation" r:id="rId5" imgW="1447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895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0"/>
          <p:cNvGraphicFramePr>
            <a:graphicFrameLocks noChangeAspect="1"/>
          </p:cNvGraphicFramePr>
          <p:nvPr/>
        </p:nvGraphicFramePr>
        <p:xfrm>
          <a:off x="6553200" y="4114800"/>
          <a:ext cx="1981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7" imgW="1028520" imgH="228600" progId="Equation.3">
                  <p:embed/>
                </p:oleObj>
              </mc:Choice>
              <mc:Fallback>
                <p:oleObj name="Equation" r:id="rId7" imgW="10285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14800"/>
                        <a:ext cx="19812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1"/>
          <p:cNvGraphicFramePr>
            <a:graphicFrameLocks noChangeAspect="1"/>
          </p:cNvGraphicFramePr>
          <p:nvPr/>
        </p:nvGraphicFramePr>
        <p:xfrm>
          <a:off x="2362200" y="4648200"/>
          <a:ext cx="3962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9" imgW="1942920" imgH="444240" progId="Equation.3">
                  <p:embed/>
                </p:oleObj>
              </mc:Choice>
              <mc:Fallback>
                <p:oleObj name="Equation" r:id="rId9" imgW="19429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39624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2"/>
          <p:cNvGraphicFramePr>
            <a:graphicFrameLocks noChangeAspect="1"/>
          </p:cNvGraphicFramePr>
          <p:nvPr/>
        </p:nvGraphicFramePr>
        <p:xfrm>
          <a:off x="5181600" y="6096000"/>
          <a:ext cx="1752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1" imgW="863280" imgH="228600" progId="Equation.3">
                  <p:embed/>
                </p:oleObj>
              </mc:Choice>
              <mc:Fallback>
                <p:oleObj name="Equation" r:id="rId11" imgW="863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1752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153400" cy="4343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Polinom kuadratik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Atau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Dari pers ini menunjukkan bahwa p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(x) dapat dibentuk dari pers sebelumnya p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(x). Nilai 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dapat ditemukan dengan mengganti x=x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untuk mendapatkan				         </a:t>
            </a:r>
            <a:r>
              <a:rPr lang="en-US" altLang="en-US" sz="1800" smtClean="0"/>
              <a:t>(3)</a:t>
            </a:r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Nilai 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dan 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pada pers 1 dan 2 dimasukkan pada pers 3</a:t>
            </a:r>
          </a:p>
        </p:txBody>
      </p:sp>
      <p:graphicFrame>
        <p:nvGraphicFramePr>
          <p:cNvPr id="2048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1981200"/>
          <a:ext cx="5410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2692080" imgH="228600" progId="Equation.3">
                  <p:embed/>
                </p:oleObj>
              </mc:Choice>
              <mc:Fallback>
                <p:oleObj name="Equation" r:id="rId3" imgW="2692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54102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2743200"/>
          <a:ext cx="4648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2120760" imgH="228600" progId="Equation.3">
                  <p:embed/>
                </p:oleObj>
              </mc:Choice>
              <mc:Fallback>
                <p:oleObj name="Equation" r:id="rId5" imgW="2120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4648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4114800" y="4343400"/>
          <a:ext cx="3352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7" imgW="1854000" imgH="444240" progId="Equation.3">
                  <p:embed/>
                </p:oleObj>
              </mc:Choice>
              <mc:Fallback>
                <p:oleObj name="Equation" r:id="rId7" imgW="18540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33528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2057400" y="5514975"/>
          <a:ext cx="46482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9" imgW="2286000" imgH="660240" progId="Equation.3">
                  <p:embed/>
                </p:oleObj>
              </mc:Choice>
              <mc:Fallback>
                <p:oleObj name="Equation" r:id="rId9" imgW="228600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14975"/>
                        <a:ext cx="46482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Dengan melakukan utak-atik aljabar, pers ini lebih disukai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276600"/>
          <a:ext cx="6096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3670200" imgH="660240" progId="Equation.3">
                  <p:embed/>
                </p:oleObj>
              </mc:Choice>
              <mc:Fallback>
                <p:oleObj name="Equation" r:id="rId3" imgW="36702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60960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225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Jadi tahapan pembentukan polinom Newton :</a:t>
            </a:r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2819400"/>
          <a:ext cx="3048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3" imgW="1650960" imgH="228600" progId="Equation.3">
                  <p:embed/>
                </p:oleObj>
              </mc:Choice>
              <mc:Fallback>
                <p:oleObj name="Equation" r:id="rId3" imgW="1650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3048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34290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5" imgW="1447560" imgH="228600" progId="Equation.3">
                  <p:embed/>
                </p:oleObj>
              </mc:Choice>
              <mc:Fallback>
                <p:oleObj name="Equation" r:id="rId5" imgW="1447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/>
        </p:nvGraphicFramePr>
        <p:xfrm>
          <a:off x="914400" y="4724400"/>
          <a:ext cx="5181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7" imgW="2692080" imgH="228600" progId="Equation.3">
                  <p:embed/>
                </p:oleObj>
              </mc:Choice>
              <mc:Fallback>
                <p:oleObj name="Equation" r:id="rId7" imgW="2692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51816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/>
          <p:cNvGraphicFramePr>
            <a:graphicFrameLocks noChangeAspect="1"/>
          </p:cNvGraphicFramePr>
          <p:nvPr/>
        </p:nvGraphicFramePr>
        <p:xfrm>
          <a:off x="914400" y="4038600"/>
          <a:ext cx="4267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9" imgW="2120760" imgH="228600" progId="Equation.3">
                  <p:embed/>
                </p:oleObj>
              </mc:Choice>
              <mc:Fallback>
                <p:oleObj name="Equation" r:id="rId9" imgW="21207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42672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1"/>
          <p:cNvGraphicFramePr>
            <a:graphicFrameLocks noChangeAspect="1"/>
          </p:cNvGraphicFramePr>
          <p:nvPr/>
        </p:nvGraphicFramePr>
        <p:xfrm>
          <a:off x="914400" y="5257800"/>
          <a:ext cx="5257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11" imgW="2603160" imgH="457200" progId="Equation.3">
                  <p:embed/>
                </p:oleObj>
              </mc:Choice>
              <mc:Fallback>
                <p:oleObj name="Equation" r:id="rId11" imgW="26031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52578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22535" name="Object 12"/>
          <p:cNvGraphicFramePr>
            <a:graphicFrameLocks noChangeAspect="1"/>
          </p:cNvGraphicFramePr>
          <p:nvPr/>
        </p:nvGraphicFramePr>
        <p:xfrm>
          <a:off x="304800" y="5943600"/>
          <a:ext cx="883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13" imgW="4178300" imgH="228600" progId="Equation.3">
                  <p:embed/>
                </p:oleObj>
              </mc:Choice>
              <mc:Fallback>
                <p:oleObj name="Equation" r:id="rId13" imgW="41783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43600"/>
                        <a:ext cx="8839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8229600" cy="4535487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Nilai konstanta a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, a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a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,…, a</a:t>
            </a:r>
            <a:r>
              <a:rPr lang="en-US" altLang="en-US" sz="2000" baseline="-25000" smtClean="0"/>
              <a:t>n</a:t>
            </a:r>
            <a:r>
              <a:rPr lang="en-US" altLang="en-US" sz="2000" smtClean="0"/>
              <a:t>, merupakan nilai selisih terbagi , dg nilai 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Yang dalam hal ini </a:t>
            </a:r>
          </a:p>
          <a:p>
            <a:pPr eaLnBrk="1" hangingPunct="1"/>
            <a:endParaRPr lang="en-US" altLang="en-US" sz="2000" smtClean="0"/>
          </a:p>
        </p:txBody>
      </p:sp>
      <p:graphicFrame>
        <p:nvGraphicFramePr>
          <p:cNvPr id="2355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81600" y="2438400"/>
          <a:ext cx="27432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1536480" imgH="914400" progId="Equation.3">
                  <p:embed/>
                </p:oleObj>
              </mc:Choice>
              <mc:Fallback>
                <p:oleObj name="Equation" r:id="rId3" imgW="15364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27432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2057400" y="4267200"/>
          <a:ext cx="632460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3810000" imgH="1409700" progId="Equation.3">
                  <p:embed/>
                </p:oleObj>
              </mc:Choice>
              <mc:Fallback>
                <p:oleObj name="Equation" r:id="rId5" imgW="3810000" imgH="140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6324600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Perbedaan Interpolasi dan Ekstrapolasi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2057400"/>
          <a:ext cx="80010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3" imgW="5009524" imgH="2400635" progId="Paint.Picture">
                  <p:embed/>
                </p:oleObj>
              </mc:Choice>
              <mc:Fallback>
                <p:oleObj name="Bitmap Image" r:id="rId3" imgW="5009524" imgH="240063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8001000" cy="383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Polinom Newton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17713"/>
            <a:ext cx="8153400" cy="44592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Dengan demikian polinom Newton dapat ditulis dalam hub rekursif sebagai :</a:t>
            </a:r>
          </a:p>
          <a:p>
            <a:pPr lvl="1" eaLnBrk="1" hangingPunct="1"/>
            <a:r>
              <a:rPr lang="en-US" altLang="en-US" sz="2400" smtClean="0"/>
              <a:t>Rekurens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basis</a:t>
            </a:r>
          </a:p>
          <a:p>
            <a:pPr eaLnBrk="1" hangingPunct="1"/>
            <a:r>
              <a:rPr lang="en-US" altLang="en-US" sz="2800" smtClean="0"/>
              <a:t>Atau dalam bentuk polinom yang lengkap sbb :</a:t>
            </a:r>
          </a:p>
        </p:txBody>
      </p:sp>
      <p:graphicFrame>
        <p:nvGraphicFramePr>
          <p:cNvPr id="24578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3505200"/>
          <a:ext cx="8305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3" imgW="3924000" imgH="228600" progId="Equation.3">
                  <p:embed/>
                </p:oleObj>
              </mc:Choice>
              <mc:Fallback>
                <p:oleObj name="Equation" r:id="rId3" imgW="3924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83058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24579" name="Object 10"/>
          <p:cNvGraphicFramePr>
            <a:graphicFrameLocks noChangeAspect="1"/>
          </p:cNvGraphicFramePr>
          <p:nvPr/>
        </p:nvGraphicFramePr>
        <p:xfrm>
          <a:off x="2971800" y="426720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5" imgW="927100" imgH="228600" progId="Equation.3">
                  <p:embed/>
                </p:oleObj>
              </mc:Choice>
              <mc:Fallback>
                <p:oleObj name="Equation" r:id="rId5" imgW="927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1905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5410200"/>
          <a:ext cx="7924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7" imgW="3873240" imgH="457200" progId="Equation.3">
                  <p:embed/>
                </p:oleObj>
              </mc:Choice>
              <mc:Fallback>
                <p:oleObj name="Equation" r:id="rId7" imgW="38732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7924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Soal :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17713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Bentuklah polinom Newton derajat satu, dua, tiga dan empat yang menghampiri f(x)=cos(x) dalam range[0.0, 4] dan jarak antar titik adalah 1.0. Lalu taksirlah f(x) dengan x=2.5 dengan Polinom Newton derajat 3.</a:t>
            </a:r>
          </a:p>
        </p:txBody>
      </p:sp>
      <p:graphicFrame>
        <p:nvGraphicFramePr>
          <p:cNvPr id="105533" name="Group 61"/>
          <p:cNvGraphicFramePr>
            <a:graphicFrameLocks noGrp="1"/>
          </p:cNvGraphicFramePr>
          <p:nvPr>
            <p:ph sz="half" idx="2"/>
          </p:nvPr>
        </p:nvGraphicFramePr>
        <p:xfrm>
          <a:off x="1524000" y="3505200"/>
          <a:ext cx="7010400" cy="2590800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600200"/>
                <a:gridCol w="1168400"/>
                <a:gridCol w="1168400"/>
                <a:gridCol w="1168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-0.4597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-0.2484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0.1466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-0.0147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0.5403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-0.9564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0.1913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0.0880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-0.5739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0.4551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0.3363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-0.6536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Soal :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Contoh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cara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menghitung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nilai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selisih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terbagi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tabel</a:t>
            </a:r>
            <a:r>
              <a:rPr lang="en-US" altLang="en-US" sz="2800" dirty="0" smtClean="0"/>
              <a:t> :</a:t>
            </a:r>
          </a:p>
        </p:txBody>
      </p:sp>
      <p:graphicFrame>
        <p:nvGraphicFramePr>
          <p:cNvPr id="2560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3276600"/>
          <a:ext cx="76200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4114800" imgH="1333440" progId="Equation.3">
                  <p:embed/>
                </p:oleObj>
              </mc:Choice>
              <mc:Fallback>
                <p:oleObj name="Equation" r:id="rId3" imgW="411480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76200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19200" y="533400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kern="0" smtClean="0"/>
              <a:t>Contoh Soal :</a:t>
            </a:r>
            <a:endParaRPr lang="en-US" altLang="en-US" kern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50950" y="2336800"/>
            <a:ext cx="765651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kern="0" smtClean="0"/>
              <a:t>Contoh cara menghitung nilai selisih terbagi pada tabel :</a:t>
            </a:r>
            <a:endParaRPr lang="en-US" altLang="en-US" sz="2800" kern="0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975580"/>
              </p:ext>
            </p:extLst>
          </p:nvPr>
        </p:nvGraphicFramePr>
        <p:xfrm>
          <a:off x="1287462" y="3595687"/>
          <a:ext cx="76200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4114800" imgH="1333440" progId="Equation.3">
                  <p:embed/>
                </p:oleObj>
              </mc:Choice>
              <mc:Fallback>
                <p:oleObj name="Equation" r:id="rId3" imgW="411480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2" y="3595687"/>
                        <a:ext cx="76200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43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Soal</a:t>
            </a:r>
            <a:r>
              <a:rPr lang="en-US" altLang="en-US" dirty="0" smtClean="0"/>
              <a:t> :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 smtClean="0"/>
              <a:t>Maka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polinom</a:t>
            </a:r>
            <a:r>
              <a:rPr lang="en-US" altLang="en-US" sz="2400" dirty="0" smtClean="0"/>
              <a:t> Newton </a:t>
            </a:r>
            <a:r>
              <a:rPr lang="en-US" altLang="en-US" sz="2400" dirty="0" err="1" smtClean="0"/>
              <a:t>derajat</a:t>
            </a:r>
            <a:r>
              <a:rPr lang="en-US" altLang="en-US" sz="2400" dirty="0" smtClean="0"/>
              <a:t> 1,2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x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 = 0 </a:t>
            </a:r>
            <a:r>
              <a:rPr lang="en-US" altLang="en-US" sz="2400" dirty="0" err="1" smtClean="0"/>
              <a:t>sebagai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titik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pertama</a:t>
            </a:r>
            <a:r>
              <a:rPr lang="en-US" altLang="en-US" sz="2400" dirty="0" smtClean="0"/>
              <a:t> 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 smtClean="0"/>
              <a:t>Nilai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sejati</a:t>
            </a:r>
            <a:r>
              <a:rPr lang="en-US" altLang="en-US" sz="2400" dirty="0" smtClean="0"/>
              <a:t> f(2.5) </a:t>
            </a:r>
            <a:r>
              <a:rPr lang="en-US" altLang="en-US" sz="2400" dirty="0" err="1" smtClean="0"/>
              <a:t>adalah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F(2.5) = cos(2.5)=-0.8011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914400" y="2819400"/>
          <a:ext cx="78486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4610100" imgH="1371600" progId="Equation.3">
                  <p:embed/>
                </p:oleObj>
              </mc:Choice>
              <mc:Fallback>
                <p:oleObj name="Equation" r:id="rId3" imgW="46101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848600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2" descr="Dark upward diagonal"/>
          <p:cNvSpPr>
            <a:spLocks/>
          </p:cNvSpPr>
          <p:nvPr/>
        </p:nvSpPr>
        <p:spPr bwMode="auto">
          <a:xfrm>
            <a:off x="2286000" y="3429000"/>
            <a:ext cx="5943600" cy="2743200"/>
          </a:xfrm>
          <a:custGeom>
            <a:avLst/>
            <a:gdLst>
              <a:gd name="T0" fmla="*/ 0 w 3696"/>
              <a:gd name="T1" fmla="*/ 1728 h 1728"/>
              <a:gd name="T2" fmla="*/ 0 w 3696"/>
              <a:gd name="T3" fmla="*/ 1200 h 1728"/>
              <a:gd name="T4" fmla="*/ 3696 w 3696"/>
              <a:gd name="T5" fmla="*/ 0 h 1728"/>
              <a:gd name="T6" fmla="*/ 3696 w 3696"/>
              <a:gd name="T7" fmla="*/ 1728 h 1728"/>
              <a:gd name="T8" fmla="*/ 0 w 3696"/>
              <a:gd name="T9" fmla="*/ 1728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728"/>
              <a:gd name="T17" fmla="*/ 3696 w 3696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728">
                <a:moveTo>
                  <a:pt x="0" y="1728"/>
                </a:moveTo>
                <a:lnTo>
                  <a:pt x="0" y="1200"/>
                </a:lnTo>
                <a:lnTo>
                  <a:pt x="3696" y="0"/>
                </a:lnTo>
                <a:lnTo>
                  <a:pt x="3696" y="1728"/>
                </a:lnTo>
                <a:lnTo>
                  <a:pt x="0" y="1728"/>
                </a:lnTo>
                <a:close/>
              </a:path>
            </a:pathLst>
          </a:custGeom>
          <a:pattFill prst="dkUpDiag">
            <a:fgClr>
              <a:srgbClr val="3366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0723" name="Line 6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7"/>
          <p:cNvSpPr>
            <a:spLocks noChangeShapeType="1"/>
          </p:cNvSpPr>
          <p:nvPr/>
        </p:nvSpPr>
        <p:spPr bwMode="auto">
          <a:xfrm flipV="1">
            <a:off x="1600200" y="3190875"/>
            <a:ext cx="0" cy="2981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Freeform 8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104 h 1104"/>
              <a:gd name="T2" fmla="*/ 336 w 3648"/>
              <a:gd name="T3" fmla="*/ 576 h 1104"/>
              <a:gd name="T4" fmla="*/ 768 w 3648"/>
              <a:gd name="T5" fmla="*/ 288 h 1104"/>
              <a:gd name="T6" fmla="*/ 1200 w 3648"/>
              <a:gd name="T7" fmla="*/ 144 h 1104"/>
              <a:gd name="T8" fmla="*/ 1584 w 3648"/>
              <a:gd name="T9" fmla="*/ 144 h 1104"/>
              <a:gd name="T10" fmla="*/ 2016 w 3648"/>
              <a:gd name="T11" fmla="*/ 288 h 1104"/>
              <a:gd name="T12" fmla="*/ 2544 w 3648"/>
              <a:gd name="T13" fmla="*/ 480 h 1104"/>
              <a:gd name="T14" fmla="*/ 3120 w 3648"/>
              <a:gd name="T15" fmla="*/ 384 h 1104"/>
              <a:gd name="T16" fmla="*/ 3456 w 3648"/>
              <a:gd name="T17" fmla="*/ 192 h 1104"/>
              <a:gd name="T18" fmla="*/ 3648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0726" name="Line 9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0" name="Text Box 13"/>
          <p:cNvSpPr txBox="1">
            <a:spLocks noChangeArrowheads="1"/>
          </p:cNvSpPr>
          <p:nvPr/>
        </p:nvSpPr>
        <p:spPr bwMode="auto">
          <a:xfrm>
            <a:off x="8001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1" name="Text Box 14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Text Box 15"/>
          <p:cNvSpPr txBox="1">
            <a:spLocks noChangeArrowheads="1"/>
          </p:cNvSpPr>
          <p:nvPr/>
        </p:nvSpPr>
        <p:spPr bwMode="auto">
          <a:xfrm>
            <a:off x="4122738" y="36274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2362200" y="3429000"/>
            <a:ext cx="5867400" cy="19050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276600" y="4267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3366FF"/>
                </a:solidFill>
                <a:latin typeface="Times New Roman" panose="02020603050405020304" pitchFamily="18" charset="0"/>
              </a:rPr>
              <a:t>L(x)</a:t>
            </a:r>
          </a:p>
        </p:txBody>
      </p:sp>
      <p:sp>
        <p:nvSpPr>
          <p:cNvPr id="30736" name="Text Box 20"/>
          <p:cNvSpPr txBox="1">
            <a:spLocks noChangeArrowheads="1"/>
          </p:cNvSpPr>
          <p:nvPr/>
        </p:nvSpPr>
        <p:spPr bwMode="auto">
          <a:xfrm>
            <a:off x="1219200" y="91440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/>
              <a:t>Interpolasi Linier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80" grpId="0" animBg="1"/>
      <p:bldP spid="1128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 descr="Dark downward diagonal"/>
          <p:cNvSpPr>
            <a:spLocks/>
          </p:cNvSpPr>
          <p:nvPr/>
        </p:nvSpPr>
        <p:spPr bwMode="auto">
          <a:xfrm>
            <a:off x="2286000" y="3276600"/>
            <a:ext cx="5943600" cy="2895600"/>
          </a:xfrm>
          <a:custGeom>
            <a:avLst/>
            <a:gdLst>
              <a:gd name="T0" fmla="*/ 0 w 3744"/>
              <a:gd name="T1" fmla="*/ 1824 h 1824"/>
              <a:gd name="T2" fmla="*/ 0 w 3744"/>
              <a:gd name="T3" fmla="*/ 1296 h 1824"/>
              <a:gd name="T4" fmla="*/ 288 w 3744"/>
              <a:gd name="T5" fmla="*/ 1104 h 1824"/>
              <a:gd name="T6" fmla="*/ 864 w 3744"/>
              <a:gd name="T7" fmla="*/ 768 h 1824"/>
              <a:gd name="T8" fmla="*/ 1584 w 3744"/>
              <a:gd name="T9" fmla="*/ 432 h 1824"/>
              <a:gd name="T10" fmla="*/ 2352 w 3744"/>
              <a:gd name="T11" fmla="*/ 144 h 1824"/>
              <a:gd name="T12" fmla="*/ 2736 w 3744"/>
              <a:gd name="T13" fmla="*/ 48 h 1824"/>
              <a:gd name="T14" fmla="*/ 3024 w 3744"/>
              <a:gd name="T15" fmla="*/ 0 h 1824"/>
              <a:gd name="T16" fmla="*/ 3264 w 3744"/>
              <a:gd name="T17" fmla="*/ 0 h 1824"/>
              <a:gd name="T18" fmla="*/ 3744 w 3744"/>
              <a:gd name="T19" fmla="*/ 96 h 1824"/>
              <a:gd name="T20" fmla="*/ 3744 w 3744"/>
              <a:gd name="T21" fmla="*/ 1824 h 1824"/>
              <a:gd name="T22" fmla="*/ 0 w 3744"/>
              <a:gd name="T23" fmla="*/ 1824 h 18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44"/>
              <a:gd name="T37" fmla="*/ 0 h 1824"/>
              <a:gd name="T38" fmla="*/ 3744 w 3744"/>
              <a:gd name="T39" fmla="*/ 1824 h 18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44" h="1824">
                <a:moveTo>
                  <a:pt x="0" y="1824"/>
                </a:moveTo>
                <a:lnTo>
                  <a:pt x="0" y="1296"/>
                </a:lnTo>
                <a:lnTo>
                  <a:pt x="288" y="1104"/>
                </a:lnTo>
                <a:lnTo>
                  <a:pt x="864" y="768"/>
                </a:lnTo>
                <a:lnTo>
                  <a:pt x="1584" y="432"/>
                </a:lnTo>
                <a:lnTo>
                  <a:pt x="2352" y="144"/>
                </a:lnTo>
                <a:lnTo>
                  <a:pt x="2736" y="48"/>
                </a:lnTo>
                <a:lnTo>
                  <a:pt x="3024" y="0"/>
                </a:lnTo>
                <a:lnTo>
                  <a:pt x="3264" y="0"/>
                </a:lnTo>
                <a:lnTo>
                  <a:pt x="3744" y="96"/>
                </a:lnTo>
                <a:lnTo>
                  <a:pt x="3744" y="1824"/>
                </a:lnTo>
                <a:lnTo>
                  <a:pt x="0" y="1824"/>
                </a:lnTo>
                <a:close/>
              </a:path>
            </a:pathLst>
          </a:custGeom>
          <a:pattFill prst="dkDnDiag">
            <a:fgClr>
              <a:srgbClr val="3366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361238" cy="5683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Interpolasi Kudrat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V="1">
            <a:off x="1600200" y="3114675"/>
            <a:ext cx="0" cy="3057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Freeform 8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104 h 1104"/>
              <a:gd name="T2" fmla="*/ 336 w 3648"/>
              <a:gd name="T3" fmla="*/ 576 h 1104"/>
              <a:gd name="T4" fmla="*/ 768 w 3648"/>
              <a:gd name="T5" fmla="*/ 288 h 1104"/>
              <a:gd name="T6" fmla="*/ 1200 w 3648"/>
              <a:gd name="T7" fmla="*/ 144 h 1104"/>
              <a:gd name="T8" fmla="*/ 1584 w 3648"/>
              <a:gd name="T9" fmla="*/ 144 h 1104"/>
              <a:gd name="T10" fmla="*/ 2016 w 3648"/>
              <a:gd name="T11" fmla="*/ 288 h 1104"/>
              <a:gd name="T12" fmla="*/ 2544 w 3648"/>
              <a:gd name="T13" fmla="*/ 480 h 1104"/>
              <a:gd name="T14" fmla="*/ 3120 w 3648"/>
              <a:gd name="T15" fmla="*/ 384 h 1104"/>
              <a:gd name="T16" fmla="*/ 3456 w 3648"/>
              <a:gd name="T17" fmla="*/ 192 h 1104"/>
              <a:gd name="T18" fmla="*/ 3648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11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4953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31242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5181600" y="38100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2362200" y="3263900"/>
            <a:ext cx="5943600" cy="1993900"/>
          </a:xfrm>
          <a:custGeom>
            <a:avLst/>
            <a:gdLst>
              <a:gd name="T0" fmla="*/ 0 w 3744"/>
              <a:gd name="T1" fmla="*/ 1256 h 1256"/>
              <a:gd name="T2" fmla="*/ 816 w 3744"/>
              <a:gd name="T3" fmla="*/ 776 h 1256"/>
              <a:gd name="T4" fmla="*/ 1776 w 3744"/>
              <a:gd name="T5" fmla="*/ 344 h 1256"/>
              <a:gd name="T6" fmla="*/ 2640 w 3744"/>
              <a:gd name="T7" fmla="*/ 56 h 1256"/>
              <a:gd name="T8" fmla="*/ 3168 w 3744"/>
              <a:gd name="T9" fmla="*/ 8 h 1256"/>
              <a:gd name="T10" fmla="*/ 3744 w 3744"/>
              <a:gd name="T11" fmla="*/ 104 h 1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44"/>
              <a:gd name="T19" fmla="*/ 0 h 1256"/>
              <a:gd name="T20" fmla="*/ 3744 w 3744"/>
              <a:gd name="T21" fmla="*/ 1256 h 1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44" h="1256">
                <a:moveTo>
                  <a:pt x="0" y="1256"/>
                </a:moveTo>
                <a:cubicBezTo>
                  <a:pt x="260" y="1092"/>
                  <a:pt x="520" y="928"/>
                  <a:pt x="816" y="776"/>
                </a:cubicBezTo>
                <a:cubicBezTo>
                  <a:pt x="1112" y="624"/>
                  <a:pt x="1472" y="464"/>
                  <a:pt x="1776" y="344"/>
                </a:cubicBezTo>
                <a:cubicBezTo>
                  <a:pt x="2080" y="224"/>
                  <a:pt x="2408" y="112"/>
                  <a:pt x="2640" y="56"/>
                </a:cubicBezTo>
                <a:cubicBezTo>
                  <a:pt x="2872" y="0"/>
                  <a:pt x="2984" y="0"/>
                  <a:pt x="3168" y="8"/>
                </a:cubicBezTo>
                <a:cubicBezTo>
                  <a:pt x="3352" y="16"/>
                  <a:pt x="3548" y="60"/>
                  <a:pt x="3744" y="104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7924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1" name="Oval 19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3505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6400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202238" y="31400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765" name="Oval 23"/>
          <p:cNvSpPr>
            <a:spLocks noChangeArrowheads="1"/>
          </p:cNvSpPr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305" grpId="0" animBg="1"/>
      <p:bldP spid="1231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 descr="Dark downward diagonal"/>
          <p:cNvSpPr>
            <a:spLocks/>
          </p:cNvSpPr>
          <p:nvPr/>
        </p:nvSpPr>
        <p:spPr bwMode="auto">
          <a:xfrm>
            <a:off x="2286000" y="3429000"/>
            <a:ext cx="5943600" cy="2743200"/>
          </a:xfrm>
          <a:custGeom>
            <a:avLst/>
            <a:gdLst>
              <a:gd name="T0" fmla="*/ 0 w 3744"/>
              <a:gd name="T1" fmla="*/ 1200 h 1728"/>
              <a:gd name="T2" fmla="*/ 192 w 3744"/>
              <a:gd name="T3" fmla="*/ 672 h 1728"/>
              <a:gd name="T4" fmla="*/ 384 w 3744"/>
              <a:gd name="T5" fmla="*/ 432 h 1728"/>
              <a:gd name="T6" fmla="*/ 528 w 3744"/>
              <a:gd name="T7" fmla="*/ 336 h 1728"/>
              <a:gd name="T8" fmla="*/ 720 w 3744"/>
              <a:gd name="T9" fmla="*/ 240 h 1728"/>
              <a:gd name="T10" fmla="*/ 1008 w 3744"/>
              <a:gd name="T11" fmla="*/ 144 h 1728"/>
              <a:gd name="T12" fmla="*/ 1248 w 3744"/>
              <a:gd name="T13" fmla="*/ 144 h 1728"/>
              <a:gd name="T14" fmla="*/ 1440 w 3744"/>
              <a:gd name="T15" fmla="*/ 192 h 1728"/>
              <a:gd name="T16" fmla="*/ 1824 w 3744"/>
              <a:gd name="T17" fmla="*/ 336 h 1728"/>
              <a:gd name="T18" fmla="*/ 2016 w 3744"/>
              <a:gd name="T19" fmla="*/ 432 h 1728"/>
              <a:gd name="T20" fmla="*/ 2400 w 3744"/>
              <a:gd name="T21" fmla="*/ 480 h 1728"/>
              <a:gd name="T22" fmla="*/ 2640 w 3744"/>
              <a:gd name="T23" fmla="*/ 480 h 1728"/>
              <a:gd name="T24" fmla="*/ 3024 w 3744"/>
              <a:gd name="T25" fmla="*/ 384 h 1728"/>
              <a:gd name="T26" fmla="*/ 3360 w 3744"/>
              <a:gd name="T27" fmla="*/ 240 h 1728"/>
              <a:gd name="T28" fmla="*/ 3744 w 3744"/>
              <a:gd name="T29" fmla="*/ 0 h 1728"/>
              <a:gd name="T30" fmla="*/ 3744 w 3744"/>
              <a:gd name="T31" fmla="*/ 1728 h 1728"/>
              <a:gd name="T32" fmla="*/ 0 w 3744"/>
              <a:gd name="T33" fmla="*/ 1728 h 1728"/>
              <a:gd name="T34" fmla="*/ 0 w 3744"/>
              <a:gd name="T35" fmla="*/ 1200 h 17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744"/>
              <a:gd name="T55" fmla="*/ 0 h 1728"/>
              <a:gd name="T56" fmla="*/ 3744 w 3744"/>
              <a:gd name="T57" fmla="*/ 1728 h 17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744" h="1728">
                <a:moveTo>
                  <a:pt x="0" y="1200"/>
                </a:moveTo>
                <a:lnTo>
                  <a:pt x="192" y="672"/>
                </a:lnTo>
                <a:lnTo>
                  <a:pt x="384" y="432"/>
                </a:lnTo>
                <a:lnTo>
                  <a:pt x="528" y="336"/>
                </a:lnTo>
                <a:lnTo>
                  <a:pt x="720" y="240"/>
                </a:lnTo>
                <a:lnTo>
                  <a:pt x="1008" y="144"/>
                </a:lnTo>
                <a:lnTo>
                  <a:pt x="1248" y="144"/>
                </a:lnTo>
                <a:lnTo>
                  <a:pt x="1440" y="192"/>
                </a:lnTo>
                <a:lnTo>
                  <a:pt x="1824" y="336"/>
                </a:lnTo>
                <a:lnTo>
                  <a:pt x="2016" y="432"/>
                </a:lnTo>
                <a:lnTo>
                  <a:pt x="2400" y="480"/>
                </a:lnTo>
                <a:lnTo>
                  <a:pt x="2640" y="480"/>
                </a:lnTo>
                <a:lnTo>
                  <a:pt x="3024" y="384"/>
                </a:lnTo>
                <a:lnTo>
                  <a:pt x="3360" y="240"/>
                </a:lnTo>
                <a:lnTo>
                  <a:pt x="3744" y="0"/>
                </a:lnTo>
                <a:lnTo>
                  <a:pt x="3744" y="1728"/>
                </a:lnTo>
                <a:lnTo>
                  <a:pt x="0" y="1728"/>
                </a:lnTo>
                <a:lnTo>
                  <a:pt x="0" y="1200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Interpolasi Qubic</a:t>
            </a:r>
            <a:endParaRPr lang="en-US" sz="400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 flipV="1">
            <a:off x="1600200" y="3273425"/>
            <a:ext cx="0" cy="289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Freeform 8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104 h 1104"/>
              <a:gd name="T2" fmla="*/ 336 w 3648"/>
              <a:gd name="T3" fmla="*/ 576 h 1104"/>
              <a:gd name="T4" fmla="*/ 768 w 3648"/>
              <a:gd name="T5" fmla="*/ 288 h 1104"/>
              <a:gd name="T6" fmla="*/ 1200 w 3648"/>
              <a:gd name="T7" fmla="*/ 144 h 1104"/>
              <a:gd name="T8" fmla="*/ 1584 w 3648"/>
              <a:gd name="T9" fmla="*/ 144 h 1104"/>
              <a:gd name="T10" fmla="*/ 2016 w 3648"/>
              <a:gd name="T11" fmla="*/ 288 h 1104"/>
              <a:gd name="T12" fmla="*/ 2544 w 3648"/>
              <a:gd name="T13" fmla="*/ 480 h 1104"/>
              <a:gd name="T14" fmla="*/ 3120 w 3648"/>
              <a:gd name="T15" fmla="*/ 384 h 1104"/>
              <a:gd name="T16" fmla="*/ 3456 w 3648"/>
              <a:gd name="T17" fmla="*/ 192 h 1104"/>
              <a:gd name="T18" fmla="*/ 3648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39624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5105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f(x)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>
            <a:off x="4267200" y="3657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5943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3" name="Text Box 17"/>
          <p:cNvSpPr txBox="1">
            <a:spLocks noChangeArrowheads="1"/>
          </p:cNvSpPr>
          <p:nvPr/>
        </p:nvSpPr>
        <p:spPr bwMode="auto">
          <a:xfrm>
            <a:off x="28956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0104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819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L(x)</a:t>
            </a:r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6248400" y="4191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21"/>
          <p:cNvSpPr txBox="1">
            <a:spLocks noChangeArrowheads="1"/>
          </p:cNvSpPr>
          <p:nvPr/>
        </p:nvSpPr>
        <p:spPr bwMode="auto">
          <a:xfrm>
            <a:off x="7924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3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4800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744"/>
              <a:gd name="T1" fmla="*/ 1200 h 1200"/>
              <a:gd name="T2" fmla="*/ 288 w 3744"/>
              <a:gd name="T3" fmla="*/ 528 h 1200"/>
              <a:gd name="T4" fmla="*/ 720 w 3744"/>
              <a:gd name="T5" fmla="*/ 240 h 1200"/>
              <a:gd name="T6" fmla="*/ 1248 w 3744"/>
              <a:gd name="T7" fmla="*/ 144 h 1200"/>
              <a:gd name="T8" fmla="*/ 1920 w 3744"/>
              <a:gd name="T9" fmla="*/ 384 h 1200"/>
              <a:gd name="T10" fmla="*/ 2304 w 3744"/>
              <a:gd name="T11" fmla="*/ 480 h 1200"/>
              <a:gd name="T12" fmla="*/ 2640 w 3744"/>
              <a:gd name="T13" fmla="*/ 480 h 1200"/>
              <a:gd name="T14" fmla="*/ 3264 w 3744"/>
              <a:gd name="T15" fmla="*/ 288 h 1200"/>
              <a:gd name="T16" fmla="*/ 3744 w 3744"/>
              <a:gd name="T17" fmla="*/ 0 h 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44"/>
              <a:gd name="T28" fmla="*/ 0 h 1200"/>
              <a:gd name="T29" fmla="*/ 3744 w 3744"/>
              <a:gd name="T30" fmla="*/ 1200 h 1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44" h="1200">
                <a:moveTo>
                  <a:pt x="0" y="1200"/>
                </a:moveTo>
                <a:cubicBezTo>
                  <a:pt x="84" y="944"/>
                  <a:pt x="168" y="688"/>
                  <a:pt x="288" y="528"/>
                </a:cubicBezTo>
                <a:cubicBezTo>
                  <a:pt x="408" y="368"/>
                  <a:pt x="560" y="304"/>
                  <a:pt x="720" y="240"/>
                </a:cubicBezTo>
                <a:cubicBezTo>
                  <a:pt x="880" y="176"/>
                  <a:pt x="1048" y="120"/>
                  <a:pt x="1248" y="144"/>
                </a:cubicBezTo>
                <a:cubicBezTo>
                  <a:pt x="1448" y="168"/>
                  <a:pt x="1744" y="328"/>
                  <a:pt x="1920" y="384"/>
                </a:cubicBezTo>
                <a:cubicBezTo>
                  <a:pt x="2096" y="440"/>
                  <a:pt x="2184" y="464"/>
                  <a:pt x="2304" y="480"/>
                </a:cubicBezTo>
                <a:cubicBezTo>
                  <a:pt x="2424" y="496"/>
                  <a:pt x="2480" y="512"/>
                  <a:pt x="2640" y="480"/>
                </a:cubicBezTo>
                <a:cubicBezTo>
                  <a:pt x="2800" y="448"/>
                  <a:pt x="3080" y="368"/>
                  <a:pt x="3264" y="288"/>
                </a:cubicBezTo>
                <a:cubicBezTo>
                  <a:pt x="3448" y="208"/>
                  <a:pt x="3596" y="104"/>
                  <a:pt x="3744" y="0"/>
                </a:cubicBez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2790" name="Oval 24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2791" name="Oval 25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2792" name="Oval 26"/>
          <p:cNvSpPr>
            <a:spLocks noChangeArrowheads="1"/>
          </p:cNvSpPr>
          <p:nvPr/>
        </p:nvSpPr>
        <p:spPr bwMode="auto">
          <a:xfrm>
            <a:off x="6172200" y="4114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32793" name="Oval 27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31" grpId="0" build="p" autoUpdateAnimBg="0"/>
      <p:bldP spid="133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/>
              <a:t>Interpolasi dg Polinomial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819400" y="1752600"/>
          <a:ext cx="2209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019442" imgH="393649" progId="Equation.3">
                  <p:embed/>
                </p:oleObj>
              </mc:Choice>
              <mc:Fallback>
                <p:oleObj name="Equation" r:id="rId4" imgW="1019442" imgH="3936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2209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07720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/>
              <a:t>Interpolasi dg Polinomial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295400" y="6172200"/>
            <a:ext cx="670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: Higher order polynomial interpolation is a bad idea</a:t>
            </a:r>
          </a:p>
        </p:txBody>
      </p:sp>
      <p:grpSp>
        <p:nvGrpSpPr>
          <p:cNvPr id="33796" name="Group 4"/>
          <p:cNvGrpSpPr>
            <a:grpSpLocks noChangeAspect="1"/>
          </p:cNvGrpSpPr>
          <p:nvPr/>
        </p:nvGrpSpPr>
        <p:grpSpPr bwMode="auto">
          <a:xfrm>
            <a:off x="1066800" y="1905000"/>
            <a:ext cx="7391400" cy="4294188"/>
            <a:chOff x="672" y="1200"/>
            <a:chExt cx="4656" cy="2705"/>
          </a:xfrm>
        </p:grpSpPr>
        <p:sp>
          <p:nvSpPr>
            <p:cNvPr id="33797" name="AutoShape 5"/>
            <p:cNvSpPr>
              <a:spLocks noChangeAspect="1" noChangeArrowheads="1" noTextEdit="1"/>
            </p:cNvSpPr>
            <p:nvPr/>
          </p:nvSpPr>
          <p:spPr bwMode="auto">
            <a:xfrm>
              <a:off x="672" y="1200"/>
              <a:ext cx="4656" cy="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37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00"/>
              <a:ext cx="3802" cy="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4474" y="3761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33800" name="Freeform 8"/>
            <p:cNvSpPr>
              <a:spLocks noEditPoints="1"/>
            </p:cNvSpPr>
            <p:nvPr/>
          </p:nvSpPr>
          <p:spPr bwMode="auto">
            <a:xfrm>
              <a:off x="4170" y="2336"/>
              <a:ext cx="307" cy="307"/>
            </a:xfrm>
            <a:custGeom>
              <a:avLst/>
              <a:gdLst>
                <a:gd name="T0" fmla="*/ 306 w 307"/>
                <a:gd name="T1" fmla="*/ 6 h 307"/>
                <a:gd name="T2" fmla="*/ 32 w 307"/>
                <a:gd name="T3" fmla="*/ 279 h 307"/>
                <a:gd name="T4" fmla="*/ 31 w 307"/>
                <a:gd name="T5" fmla="*/ 280 h 307"/>
                <a:gd name="T6" fmla="*/ 29 w 307"/>
                <a:gd name="T7" fmla="*/ 280 h 307"/>
                <a:gd name="T8" fmla="*/ 28 w 307"/>
                <a:gd name="T9" fmla="*/ 280 h 307"/>
                <a:gd name="T10" fmla="*/ 27 w 307"/>
                <a:gd name="T11" fmla="*/ 279 h 307"/>
                <a:gd name="T12" fmla="*/ 26 w 307"/>
                <a:gd name="T13" fmla="*/ 278 h 307"/>
                <a:gd name="T14" fmla="*/ 26 w 307"/>
                <a:gd name="T15" fmla="*/ 277 h 307"/>
                <a:gd name="T16" fmla="*/ 26 w 307"/>
                <a:gd name="T17" fmla="*/ 276 h 307"/>
                <a:gd name="T18" fmla="*/ 27 w 307"/>
                <a:gd name="T19" fmla="*/ 275 h 307"/>
                <a:gd name="T20" fmla="*/ 301 w 307"/>
                <a:gd name="T21" fmla="*/ 1 h 307"/>
                <a:gd name="T22" fmla="*/ 302 w 307"/>
                <a:gd name="T23" fmla="*/ 1 h 307"/>
                <a:gd name="T24" fmla="*/ 304 w 307"/>
                <a:gd name="T25" fmla="*/ 0 h 307"/>
                <a:gd name="T26" fmla="*/ 305 w 307"/>
                <a:gd name="T27" fmla="*/ 1 h 307"/>
                <a:gd name="T28" fmla="*/ 306 w 307"/>
                <a:gd name="T29" fmla="*/ 1 h 307"/>
                <a:gd name="T30" fmla="*/ 306 w 307"/>
                <a:gd name="T31" fmla="*/ 2 h 307"/>
                <a:gd name="T32" fmla="*/ 307 w 307"/>
                <a:gd name="T33" fmla="*/ 4 h 307"/>
                <a:gd name="T34" fmla="*/ 306 w 307"/>
                <a:gd name="T35" fmla="*/ 5 h 307"/>
                <a:gd name="T36" fmla="*/ 306 w 307"/>
                <a:gd name="T37" fmla="*/ 6 h 307"/>
                <a:gd name="T38" fmla="*/ 306 w 307"/>
                <a:gd name="T39" fmla="*/ 6 h 307"/>
                <a:gd name="T40" fmla="*/ 54 w 307"/>
                <a:gd name="T41" fmla="*/ 289 h 307"/>
                <a:gd name="T42" fmla="*/ 0 w 307"/>
                <a:gd name="T43" fmla="*/ 307 h 307"/>
                <a:gd name="T44" fmla="*/ 17 w 307"/>
                <a:gd name="T45" fmla="*/ 254 h 307"/>
                <a:gd name="T46" fmla="*/ 54 w 307"/>
                <a:gd name="T47" fmla="*/ 289 h 3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7"/>
                <a:gd name="T73" fmla="*/ 0 h 307"/>
                <a:gd name="T74" fmla="*/ 307 w 307"/>
                <a:gd name="T75" fmla="*/ 307 h 3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7" h="307">
                  <a:moveTo>
                    <a:pt x="306" y="6"/>
                  </a:moveTo>
                  <a:lnTo>
                    <a:pt x="32" y="279"/>
                  </a:lnTo>
                  <a:lnTo>
                    <a:pt x="31" y="280"/>
                  </a:lnTo>
                  <a:lnTo>
                    <a:pt x="29" y="280"/>
                  </a:lnTo>
                  <a:lnTo>
                    <a:pt x="28" y="280"/>
                  </a:lnTo>
                  <a:lnTo>
                    <a:pt x="27" y="279"/>
                  </a:lnTo>
                  <a:lnTo>
                    <a:pt x="26" y="278"/>
                  </a:lnTo>
                  <a:lnTo>
                    <a:pt x="26" y="277"/>
                  </a:lnTo>
                  <a:lnTo>
                    <a:pt x="26" y="276"/>
                  </a:lnTo>
                  <a:lnTo>
                    <a:pt x="27" y="275"/>
                  </a:lnTo>
                  <a:lnTo>
                    <a:pt x="301" y="1"/>
                  </a:lnTo>
                  <a:lnTo>
                    <a:pt x="302" y="1"/>
                  </a:lnTo>
                  <a:lnTo>
                    <a:pt x="304" y="0"/>
                  </a:lnTo>
                  <a:lnTo>
                    <a:pt x="305" y="1"/>
                  </a:lnTo>
                  <a:lnTo>
                    <a:pt x="306" y="1"/>
                  </a:lnTo>
                  <a:lnTo>
                    <a:pt x="306" y="2"/>
                  </a:lnTo>
                  <a:lnTo>
                    <a:pt x="307" y="4"/>
                  </a:lnTo>
                  <a:lnTo>
                    <a:pt x="306" y="5"/>
                  </a:lnTo>
                  <a:lnTo>
                    <a:pt x="306" y="6"/>
                  </a:lnTo>
                  <a:close/>
                  <a:moveTo>
                    <a:pt x="54" y="289"/>
                  </a:moveTo>
                  <a:lnTo>
                    <a:pt x="0" y="307"/>
                  </a:lnTo>
                  <a:lnTo>
                    <a:pt x="17" y="254"/>
                  </a:lnTo>
                  <a:lnTo>
                    <a:pt x="54" y="28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4474" y="2188"/>
              <a:ext cx="533" cy="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4474" y="2188"/>
              <a:ext cx="533" cy="3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4538" y="2221"/>
              <a:ext cx="4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Original </a:t>
              </a:r>
              <a:endParaRPr lang="en-US" altLang="en-US" sz="2400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4538" y="2341"/>
              <a:ext cx="41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Function</a:t>
              </a:r>
              <a:endParaRPr lang="en-US" altLang="en-US" sz="2400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4898" y="2341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33806" name="Freeform 14"/>
            <p:cNvSpPr>
              <a:spLocks noEditPoints="1"/>
            </p:cNvSpPr>
            <p:nvPr/>
          </p:nvSpPr>
          <p:spPr bwMode="auto">
            <a:xfrm>
              <a:off x="4094" y="1728"/>
              <a:ext cx="307" cy="308"/>
            </a:xfrm>
            <a:custGeom>
              <a:avLst/>
              <a:gdLst>
                <a:gd name="T0" fmla="*/ 306 w 307"/>
                <a:gd name="T1" fmla="*/ 6 h 308"/>
                <a:gd name="T2" fmla="*/ 31 w 307"/>
                <a:gd name="T3" fmla="*/ 279 h 308"/>
                <a:gd name="T4" fmla="*/ 30 w 307"/>
                <a:gd name="T5" fmla="*/ 280 h 308"/>
                <a:gd name="T6" fmla="*/ 29 w 307"/>
                <a:gd name="T7" fmla="*/ 280 h 308"/>
                <a:gd name="T8" fmla="*/ 28 w 307"/>
                <a:gd name="T9" fmla="*/ 280 h 308"/>
                <a:gd name="T10" fmla="*/ 27 w 307"/>
                <a:gd name="T11" fmla="*/ 279 h 308"/>
                <a:gd name="T12" fmla="*/ 26 w 307"/>
                <a:gd name="T13" fmla="*/ 278 h 308"/>
                <a:gd name="T14" fmla="*/ 26 w 307"/>
                <a:gd name="T15" fmla="*/ 277 h 308"/>
                <a:gd name="T16" fmla="*/ 26 w 307"/>
                <a:gd name="T17" fmla="*/ 276 h 308"/>
                <a:gd name="T18" fmla="*/ 27 w 307"/>
                <a:gd name="T19" fmla="*/ 275 h 308"/>
                <a:gd name="T20" fmla="*/ 301 w 307"/>
                <a:gd name="T21" fmla="*/ 1 h 308"/>
                <a:gd name="T22" fmla="*/ 302 w 307"/>
                <a:gd name="T23" fmla="*/ 1 h 308"/>
                <a:gd name="T24" fmla="*/ 304 w 307"/>
                <a:gd name="T25" fmla="*/ 0 h 308"/>
                <a:gd name="T26" fmla="*/ 305 w 307"/>
                <a:gd name="T27" fmla="*/ 1 h 308"/>
                <a:gd name="T28" fmla="*/ 306 w 307"/>
                <a:gd name="T29" fmla="*/ 1 h 308"/>
                <a:gd name="T30" fmla="*/ 306 w 307"/>
                <a:gd name="T31" fmla="*/ 2 h 308"/>
                <a:gd name="T32" fmla="*/ 307 w 307"/>
                <a:gd name="T33" fmla="*/ 4 h 308"/>
                <a:gd name="T34" fmla="*/ 306 w 307"/>
                <a:gd name="T35" fmla="*/ 5 h 308"/>
                <a:gd name="T36" fmla="*/ 306 w 307"/>
                <a:gd name="T37" fmla="*/ 6 h 308"/>
                <a:gd name="T38" fmla="*/ 306 w 307"/>
                <a:gd name="T39" fmla="*/ 6 h 308"/>
                <a:gd name="T40" fmla="*/ 54 w 307"/>
                <a:gd name="T41" fmla="*/ 289 h 308"/>
                <a:gd name="T42" fmla="*/ 0 w 307"/>
                <a:gd name="T43" fmla="*/ 308 h 308"/>
                <a:gd name="T44" fmla="*/ 17 w 307"/>
                <a:gd name="T45" fmla="*/ 254 h 308"/>
                <a:gd name="T46" fmla="*/ 54 w 307"/>
                <a:gd name="T47" fmla="*/ 289 h 3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7"/>
                <a:gd name="T73" fmla="*/ 0 h 308"/>
                <a:gd name="T74" fmla="*/ 307 w 307"/>
                <a:gd name="T75" fmla="*/ 308 h 30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7" h="308">
                  <a:moveTo>
                    <a:pt x="306" y="6"/>
                  </a:moveTo>
                  <a:lnTo>
                    <a:pt x="31" y="279"/>
                  </a:lnTo>
                  <a:lnTo>
                    <a:pt x="30" y="280"/>
                  </a:lnTo>
                  <a:lnTo>
                    <a:pt x="29" y="280"/>
                  </a:lnTo>
                  <a:lnTo>
                    <a:pt x="28" y="280"/>
                  </a:lnTo>
                  <a:lnTo>
                    <a:pt x="27" y="279"/>
                  </a:lnTo>
                  <a:lnTo>
                    <a:pt x="26" y="278"/>
                  </a:lnTo>
                  <a:lnTo>
                    <a:pt x="26" y="277"/>
                  </a:lnTo>
                  <a:lnTo>
                    <a:pt x="26" y="276"/>
                  </a:lnTo>
                  <a:lnTo>
                    <a:pt x="27" y="275"/>
                  </a:lnTo>
                  <a:lnTo>
                    <a:pt x="301" y="1"/>
                  </a:lnTo>
                  <a:lnTo>
                    <a:pt x="302" y="1"/>
                  </a:lnTo>
                  <a:lnTo>
                    <a:pt x="304" y="0"/>
                  </a:lnTo>
                  <a:lnTo>
                    <a:pt x="305" y="1"/>
                  </a:lnTo>
                  <a:lnTo>
                    <a:pt x="306" y="1"/>
                  </a:lnTo>
                  <a:lnTo>
                    <a:pt x="306" y="2"/>
                  </a:lnTo>
                  <a:lnTo>
                    <a:pt x="307" y="4"/>
                  </a:lnTo>
                  <a:lnTo>
                    <a:pt x="306" y="5"/>
                  </a:lnTo>
                  <a:lnTo>
                    <a:pt x="306" y="6"/>
                  </a:lnTo>
                  <a:close/>
                  <a:moveTo>
                    <a:pt x="54" y="289"/>
                  </a:moveTo>
                  <a:lnTo>
                    <a:pt x="0" y="308"/>
                  </a:lnTo>
                  <a:lnTo>
                    <a:pt x="17" y="254"/>
                  </a:lnTo>
                  <a:lnTo>
                    <a:pt x="54" y="28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07" name="Freeform 15"/>
            <p:cNvSpPr>
              <a:spLocks noEditPoints="1"/>
            </p:cNvSpPr>
            <p:nvPr/>
          </p:nvSpPr>
          <p:spPr bwMode="auto">
            <a:xfrm>
              <a:off x="4246" y="3172"/>
              <a:ext cx="383" cy="93"/>
            </a:xfrm>
            <a:custGeom>
              <a:avLst/>
              <a:gdLst>
                <a:gd name="T0" fmla="*/ 380 w 383"/>
                <a:gd name="T1" fmla="*/ 6 h 93"/>
                <a:gd name="T2" fmla="*/ 42 w 383"/>
                <a:gd name="T3" fmla="*/ 74 h 93"/>
                <a:gd name="T4" fmla="*/ 41 w 383"/>
                <a:gd name="T5" fmla="*/ 73 h 93"/>
                <a:gd name="T6" fmla="*/ 40 w 383"/>
                <a:gd name="T7" fmla="*/ 73 h 93"/>
                <a:gd name="T8" fmla="*/ 39 w 383"/>
                <a:gd name="T9" fmla="*/ 72 h 93"/>
                <a:gd name="T10" fmla="*/ 38 w 383"/>
                <a:gd name="T11" fmla="*/ 71 h 93"/>
                <a:gd name="T12" fmla="*/ 38 w 383"/>
                <a:gd name="T13" fmla="*/ 70 h 93"/>
                <a:gd name="T14" fmla="*/ 39 w 383"/>
                <a:gd name="T15" fmla="*/ 69 h 93"/>
                <a:gd name="T16" fmla="*/ 40 w 383"/>
                <a:gd name="T17" fmla="*/ 68 h 93"/>
                <a:gd name="T18" fmla="*/ 41 w 383"/>
                <a:gd name="T19" fmla="*/ 67 h 93"/>
                <a:gd name="T20" fmla="*/ 379 w 383"/>
                <a:gd name="T21" fmla="*/ 0 h 93"/>
                <a:gd name="T22" fmla="*/ 380 w 383"/>
                <a:gd name="T23" fmla="*/ 0 h 93"/>
                <a:gd name="T24" fmla="*/ 381 w 383"/>
                <a:gd name="T25" fmla="*/ 0 h 93"/>
                <a:gd name="T26" fmla="*/ 382 w 383"/>
                <a:gd name="T27" fmla="*/ 1 h 93"/>
                <a:gd name="T28" fmla="*/ 383 w 383"/>
                <a:gd name="T29" fmla="*/ 2 h 93"/>
                <a:gd name="T30" fmla="*/ 383 w 383"/>
                <a:gd name="T31" fmla="*/ 3 h 93"/>
                <a:gd name="T32" fmla="*/ 382 w 383"/>
                <a:gd name="T33" fmla="*/ 4 h 93"/>
                <a:gd name="T34" fmla="*/ 381 w 383"/>
                <a:gd name="T35" fmla="*/ 5 h 93"/>
                <a:gd name="T36" fmla="*/ 380 w 383"/>
                <a:gd name="T37" fmla="*/ 6 h 93"/>
                <a:gd name="T38" fmla="*/ 380 w 383"/>
                <a:gd name="T39" fmla="*/ 6 h 93"/>
                <a:gd name="T40" fmla="*/ 55 w 383"/>
                <a:gd name="T41" fmla="*/ 93 h 93"/>
                <a:gd name="T42" fmla="*/ 0 w 383"/>
                <a:gd name="T43" fmla="*/ 79 h 93"/>
                <a:gd name="T44" fmla="*/ 45 w 383"/>
                <a:gd name="T45" fmla="*/ 44 h 93"/>
                <a:gd name="T46" fmla="*/ 55 w 383"/>
                <a:gd name="T47" fmla="*/ 93 h 9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3"/>
                <a:gd name="T73" fmla="*/ 0 h 93"/>
                <a:gd name="T74" fmla="*/ 383 w 383"/>
                <a:gd name="T75" fmla="*/ 93 h 9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3" h="93">
                  <a:moveTo>
                    <a:pt x="380" y="6"/>
                  </a:moveTo>
                  <a:lnTo>
                    <a:pt x="42" y="74"/>
                  </a:lnTo>
                  <a:lnTo>
                    <a:pt x="41" y="73"/>
                  </a:lnTo>
                  <a:lnTo>
                    <a:pt x="40" y="73"/>
                  </a:lnTo>
                  <a:lnTo>
                    <a:pt x="39" y="72"/>
                  </a:lnTo>
                  <a:lnTo>
                    <a:pt x="38" y="71"/>
                  </a:lnTo>
                  <a:lnTo>
                    <a:pt x="38" y="70"/>
                  </a:lnTo>
                  <a:lnTo>
                    <a:pt x="39" y="69"/>
                  </a:lnTo>
                  <a:lnTo>
                    <a:pt x="40" y="68"/>
                  </a:lnTo>
                  <a:lnTo>
                    <a:pt x="41" y="67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2" y="1"/>
                  </a:lnTo>
                  <a:lnTo>
                    <a:pt x="383" y="2"/>
                  </a:lnTo>
                  <a:lnTo>
                    <a:pt x="383" y="3"/>
                  </a:lnTo>
                  <a:lnTo>
                    <a:pt x="382" y="4"/>
                  </a:lnTo>
                  <a:lnTo>
                    <a:pt x="381" y="5"/>
                  </a:lnTo>
                  <a:lnTo>
                    <a:pt x="380" y="6"/>
                  </a:lnTo>
                  <a:close/>
                  <a:moveTo>
                    <a:pt x="55" y="93"/>
                  </a:moveTo>
                  <a:lnTo>
                    <a:pt x="0" y="79"/>
                  </a:lnTo>
                  <a:lnTo>
                    <a:pt x="45" y="44"/>
                  </a:lnTo>
                  <a:lnTo>
                    <a:pt x="55" y="9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08" name="Freeform 16"/>
            <p:cNvSpPr>
              <a:spLocks noEditPoints="1"/>
            </p:cNvSpPr>
            <p:nvPr/>
          </p:nvSpPr>
          <p:spPr bwMode="auto">
            <a:xfrm>
              <a:off x="4170" y="2715"/>
              <a:ext cx="307" cy="156"/>
            </a:xfrm>
            <a:custGeom>
              <a:avLst/>
              <a:gdLst>
                <a:gd name="T0" fmla="*/ 305 w 307"/>
                <a:gd name="T1" fmla="*/ 6 h 156"/>
                <a:gd name="T2" fmla="*/ 39 w 307"/>
                <a:gd name="T3" fmla="*/ 140 h 156"/>
                <a:gd name="T4" fmla="*/ 38 w 307"/>
                <a:gd name="T5" fmla="*/ 140 h 156"/>
                <a:gd name="T6" fmla="*/ 37 w 307"/>
                <a:gd name="T7" fmla="*/ 140 h 156"/>
                <a:gd name="T8" fmla="*/ 36 w 307"/>
                <a:gd name="T9" fmla="*/ 139 h 156"/>
                <a:gd name="T10" fmla="*/ 35 w 307"/>
                <a:gd name="T11" fmla="*/ 138 h 156"/>
                <a:gd name="T12" fmla="*/ 35 w 307"/>
                <a:gd name="T13" fmla="*/ 137 h 156"/>
                <a:gd name="T14" fmla="*/ 35 w 307"/>
                <a:gd name="T15" fmla="*/ 136 h 156"/>
                <a:gd name="T16" fmla="*/ 35 w 307"/>
                <a:gd name="T17" fmla="*/ 135 h 156"/>
                <a:gd name="T18" fmla="*/ 36 w 307"/>
                <a:gd name="T19" fmla="*/ 134 h 156"/>
                <a:gd name="T20" fmla="*/ 302 w 307"/>
                <a:gd name="T21" fmla="*/ 1 h 156"/>
                <a:gd name="T22" fmla="*/ 303 w 307"/>
                <a:gd name="T23" fmla="*/ 0 h 156"/>
                <a:gd name="T24" fmla="*/ 305 w 307"/>
                <a:gd name="T25" fmla="*/ 1 h 156"/>
                <a:gd name="T26" fmla="*/ 306 w 307"/>
                <a:gd name="T27" fmla="*/ 1 h 156"/>
                <a:gd name="T28" fmla="*/ 306 w 307"/>
                <a:gd name="T29" fmla="*/ 2 h 156"/>
                <a:gd name="T30" fmla="*/ 307 w 307"/>
                <a:gd name="T31" fmla="*/ 3 h 156"/>
                <a:gd name="T32" fmla="*/ 307 w 307"/>
                <a:gd name="T33" fmla="*/ 5 h 156"/>
                <a:gd name="T34" fmla="*/ 306 w 307"/>
                <a:gd name="T35" fmla="*/ 6 h 156"/>
                <a:gd name="T36" fmla="*/ 305 w 307"/>
                <a:gd name="T37" fmla="*/ 6 h 156"/>
                <a:gd name="T38" fmla="*/ 305 w 307"/>
                <a:gd name="T39" fmla="*/ 6 h 156"/>
                <a:gd name="T40" fmla="*/ 57 w 307"/>
                <a:gd name="T41" fmla="*/ 156 h 156"/>
                <a:gd name="T42" fmla="*/ 0 w 307"/>
                <a:gd name="T43" fmla="*/ 156 h 156"/>
                <a:gd name="T44" fmla="*/ 34 w 307"/>
                <a:gd name="T45" fmla="*/ 111 h 156"/>
                <a:gd name="T46" fmla="*/ 57 w 307"/>
                <a:gd name="T47" fmla="*/ 156 h 1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7"/>
                <a:gd name="T73" fmla="*/ 0 h 156"/>
                <a:gd name="T74" fmla="*/ 307 w 307"/>
                <a:gd name="T75" fmla="*/ 156 h 1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7" h="156">
                  <a:moveTo>
                    <a:pt x="305" y="6"/>
                  </a:moveTo>
                  <a:lnTo>
                    <a:pt x="39" y="140"/>
                  </a:lnTo>
                  <a:lnTo>
                    <a:pt x="38" y="140"/>
                  </a:lnTo>
                  <a:lnTo>
                    <a:pt x="37" y="140"/>
                  </a:lnTo>
                  <a:lnTo>
                    <a:pt x="36" y="139"/>
                  </a:lnTo>
                  <a:lnTo>
                    <a:pt x="35" y="138"/>
                  </a:lnTo>
                  <a:lnTo>
                    <a:pt x="35" y="137"/>
                  </a:lnTo>
                  <a:lnTo>
                    <a:pt x="35" y="136"/>
                  </a:lnTo>
                  <a:lnTo>
                    <a:pt x="35" y="135"/>
                  </a:lnTo>
                  <a:lnTo>
                    <a:pt x="36" y="134"/>
                  </a:lnTo>
                  <a:lnTo>
                    <a:pt x="302" y="1"/>
                  </a:lnTo>
                  <a:lnTo>
                    <a:pt x="303" y="0"/>
                  </a:lnTo>
                  <a:lnTo>
                    <a:pt x="305" y="1"/>
                  </a:lnTo>
                  <a:lnTo>
                    <a:pt x="306" y="1"/>
                  </a:lnTo>
                  <a:lnTo>
                    <a:pt x="306" y="2"/>
                  </a:lnTo>
                  <a:lnTo>
                    <a:pt x="307" y="3"/>
                  </a:lnTo>
                  <a:lnTo>
                    <a:pt x="307" y="5"/>
                  </a:lnTo>
                  <a:lnTo>
                    <a:pt x="306" y="6"/>
                  </a:lnTo>
                  <a:lnTo>
                    <a:pt x="305" y="6"/>
                  </a:lnTo>
                  <a:close/>
                  <a:moveTo>
                    <a:pt x="57" y="156"/>
                  </a:moveTo>
                  <a:lnTo>
                    <a:pt x="0" y="156"/>
                  </a:lnTo>
                  <a:lnTo>
                    <a:pt x="34" y="111"/>
                  </a:lnTo>
                  <a:lnTo>
                    <a:pt x="57" y="15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4398" y="1580"/>
              <a:ext cx="609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4398" y="1580"/>
              <a:ext cx="609" cy="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4483" y="1613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en-US" sz="2400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4563" y="1597"/>
              <a:ext cx="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th</a:t>
              </a:r>
              <a:endParaRPr lang="en-US" altLang="en-US" sz="2400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4617" y="1613"/>
              <a:ext cx="3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Order </a:t>
              </a:r>
              <a:endParaRPr lang="en-US" altLang="en-US" sz="2400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4462" y="1733"/>
              <a:ext cx="5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Polynomial</a:t>
              </a:r>
              <a:endParaRPr lang="en-US" altLang="en-US" sz="2400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4929" y="1733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4626" y="3099"/>
              <a:ext cx="609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4626" y="3099"/>
              <a:ext cx="609" cy="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4711" y="313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 sz="2400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4741" y="3116"/>
              <a:ext cx="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th</a:t>
              </a:r>
              <a:endParaRPr lang="en-US" altLang="en-US" sz="2400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4795" y="3133"/>
              <a:ext cx="3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Order </a:t>
              </a:r>
              <a:endParaRPr lang="en-US" altLang="en-US" sz="2400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4690" y="3252"/>
              <a:ext cx="5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Polynomial</a:t>
              </a:r>
              <a:endParaRPr lang="en-US" altLang="en-US" sz="2400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5157" y="3252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4474" y="2643"/>
              <a:ext cx="609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4474" y="2643"/>
              <a:ext cx="609" cy="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4559" y="26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2400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4589" y="2660"/>
              <a:ext cx="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th</a:t>
              </a:r>
              <a:endParaRPr lang="en-US" altLang="en-US" sz="2400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4643" y="2677"/>
              <a:ext cx="3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Order </a:t>
              </a:r>
              <a:endParaRPr lang="en-US" altLang="en-US" sz="2400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4538" y="2797"/>
              <a:ext cx="5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Polynomial</a:t>
              </a:r>
              <a:endParaRPr lang="en-US" altLang="en-US" sz="2400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5005" y="2797"/>
              <a:ext cx="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902</TotalTime>
  <Words>1062</Words>
  <Application>Microsoft Office PowerPoint</Application>
  <PresentationFormat>On-screen Show (4:3)</PresentationFormat>
  <Paragraphs>295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Tahoma</vt:lpstr>
      <vt:lpstr>Times New Roman</vt:lpstr>
      <vt:lpstr>Wingdings</vt:lpstr>
      <vt:lpstr>Blends</vt:lpstr>
      <vt:lpstr>Bitmap Image</vt:lpstr>
      <vt:lpstr>Equation</vt:lpstr>
      <vt:lpstr>Chart</vt:lpstr>
      <vt:lpstr>Mathcad</vt:lpstr>
      <vt:lpstr>Interpolasi</vt:lpstr>
      <vt:lpstr>PowerPoint Presentation</vt:lpstr>
      <vt:lpstr>Interpolasi</vt:lpstr>
      <vt:lpstr>Perbedaan Interpolasi dan Ekstrapolasi</vt:lpstr>
      <vt:lpstr>PowerPoint Presentation</vt:lpstr>
      <vt:lpstr>Interpolasi Kudrat</vt:lpstr>
      <vt:lpstr>Interpolasi Qubic</vt:lpstr>
      <vt:lpstr>Interpolasi dg Polinomial</vt:lpstr>
      <vt:lpstr>Interpolasi dg Polinomial</vt:lpstr>
      <vt:lpstr>Uji Coba</vt:lpstr>
      <vt:lpstr>Interpolasi Kuadratik</vt:lpstr>
      <vt:lpstr>Interpolasi Polinom derajat 4</vt:lpstr>
      <vt:lpstr>Interpolasi Polinom derajat 4</vt:lpstr>
      <vt:lpstr>Contoh 2 :</vt:lpstr>
      <vt:lpstr>Contoh 2 :</vt:lpstr>
      <vt:lpstr>Hasil</vt:lpstr>
      <vt:lpstr>Interpolasi Linier</vt:lpstr>
      <vt:lpstr>Interpolasi Linier</vt:lpstr>
      <vt:lpstr>Contoh :</vt:lpstr>
      <vt:lpstr>Contoh :</vt:lpstr>
      <vt:lpstr>Example</vt:lpstr>
      <vt:lpstr>Linear Interpolation</vt:lpstr>
      <vt:lpstr>Interpolasi Kuadrat</vt:lpstr>
      <vt:lpstr>Interpolasi Kuadrat</vt:lpstr>
      <vt:lpstr>Interpolasi Kuadrat (Versi lain)</vt:lpstr>
      <vt:lpstr>Contoh :</vt:lpstr>
      <vt:lpstr>Interpolasi Qubic</vt:lpstr>
      <vt:lpstr>Interpolasi Qubic</vt:lpstr>
      <vt:lpstr>Metode Lain</vt:lpstr>
      <vt:lpstr>Polinom Lagrange</vt:lpstr>
      <vt:lpstr>Polinom Lagrange</vt:lpstr>
      <vt:lpstr>Contoh :</vt:lpstr>
      <vt:lpstr>Contoh :</vt:lpstr>
      <vt:lpstr>Polinom Newton</vt:lpstr>
      <vt:lpstr>Polinom Newton</vt:lpstr>
      <vt:lpstr>Polinom Newton</vt:lpstr>
      <vt:lpstr>Polinom Newton</vt:lpstr>
      <vt:lpstr>Polinom Newton</vt:lpstr>
      <vt:lpstr>Polinom Newton</vt:lpstr>
      <vt:lpstr>Polinom Newton</vt:lpstr>
      <vt:lpstr>Contoh Soal :</vt:lpstr>
      <vt:lpstr>Contoh Soal :</vt:lpstr>
      <vt:lpstr>PowerPoint Presentation</vt:lpstr>
      <vt:lpstr>Contoh Soal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pss</dc:creator>
  <cp:lastModifiedBy>priyoss</cp:lastModifiedBy>
  <cp:revision>106</cp:revision>
  <dcterms:created xsi:type="dcterms:W3CDTF">1601-01-01T00:00:00Z</dcterms:created>
  <dcterms:modified xsi:type="dcterms:W3CDTF">2022-09-12T02:23:23Z</dcterms:modified>
</cp:coreProperties>
</file>