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Agrandir Bold" charset="1" panose="00000800000000000000"/>
      <p:regular r:id="rId27"/>
    </p:embeddedFont>
    <p:embeddedFont>
      <p:font typeface="Agrandir" charset="1" panose="00000500000000000000"/>
      <p:regular r:id="rId28"/>
    </p:embeddedFont>
    <p:embeddedFont>
      <p:font typeface="Quicksand Bold" charset="1" panose="00000000000000000000"/>
      <p:regular r:id="rId29"/>
    </p:embeddedFont>
    <p:embeddedFont>
      <p:font typeface="Quicksand" charset="1" panose="00000000000000000000"/>
      <p:regular r:id="rId30"/>
    </p:embeddedFont>
    <p:embeddedFont>
      <p:font typeface="Glacial Indifference Bold" charset="1" panose="00000800000000000000"/>
      <p:regular r:id="rId31"/>
    </p:embeddedFont>
    <p:embeddedFont>
      <p:font typeface="Glacial Indifference"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 Id="rId4" Target="../media/image4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jpeg" Type="http://schemas.openxmlformats.org/officeDocument/2006/relationships/image"/><Relationship Id="rId9" Target="../media/image5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 Id="rId3" Target="../media/image61.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62.jpeg" Type="http://schemas.openxmlformats.org/officeDocument/2006/relationships/image"/><Relationship Id="rId9" Target="../media/image6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66.jpeg" Type="http://schemas.openxmlformats.org/officeDocument/2006/relationships/image"/><Relationship Id="rId5" Target="../media/image67.png" Type="http://schemas.openxmlformats.org/officeDocument/2006/relationships/image"/><Relationship Id="rId6" Target="../media/image68.svg" Type="http://schemas.openxmlformats.org/officeDocument/2006/relationships/image"/><Relationship Id="rId7" Target="../media/image57.jpeg" Type="http://schemas.openxmlformats.org/officeDocument/2006/relationships/image"/><Relationship Id="rId8" Target="../media/image69.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0.png" Type="http://schemas.openxmlformats.org/officeDocument/2006/relationships/image"/><Relationship Id="rId3" Target="../media/image71.svg" Type="http://schemas.openxmlformats.org/officeDocument/2006/relationships/image"/><Relationship Id="rId4" Target="../media/image7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 Id="rId3" Target="../media/image7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9.png" Type="http://schemas.openxmlformats.org/officeDocument/2006/relationships/image"/><Relationship Id="rId11" Target="../media/image80.svg" Type="http://schemas.openxmlformats.org/officeDocument/2006/relationships/image"/><Relationship Id="rId2" Target="../media/image42.png" Type="http://schemas.openxmlformats.org/officeDocument/2006/relationships/image"/><Relationship Id="rId3" Target="../media/image43.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77.png" Type="http://schemas.openxmlformats.org/officeDocument/2006/relationships/image"/><Relationship Id="rId9" Target="../media/image7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1649177" y="3833761"/>
            <a:ext cx="5610123" cy="2805061"/>
            <a:chOff x="0" y="0"/>
            <a:chExt cx="1806222" cy="903111"/>
          </a:xfrm>
        </p:grpSpPr>
        <p:sp>
          <p:nvSpPr>
            <p:cNvPr name="Freeform 3" id="3"/>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4" id="4"/>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1649177" y="1028700"/>
            <a:ext cx="5610123" cy="2805061"/>
            <a:chOff x="0" y="0"/>
            <a:chExt cx="1806222" cy="903111"/>
          </a:xfrm>
        </p:grpSpPr>
        <p:sp>
          <p:nvSpPr>
            <p:cNvPr name="Freeform 6" id="6"/>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7" id="7"/>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grpSp>
        <p:nvGrpSpPr>
          <p:cNvPr name="Group 8" id="8"/>
          <p:cNvGrpSpPr/>
          <p:nvPr/>
        </p:nvGrpSpPr>
        <p:grpSpPr>
          <a:xfrm rot="0">
            <a:off x="11649177" y="6638823"/>
            <a:ext cx="5610123" cy="2805061"/>
            <a:chOff x="0" y="0"/>
            <a:chExt cx="1806222" cy="903111"/>
          </a:xfrm>
        </p:grpSpPr>
        <p:sp>
          <p:nvSpPr>
            <p:cNvPr name="Freeform 9" id="9"/>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10" id="10"/>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1" id="11"/>
          <p:cNvSpPr/>
          <p:nvPr/>
        </p:nvSpPr>
        <p:spPr>
          <a:xfrm flipH="false" flipV="false" rot="0">
            <a:off x="8891339" y="6638823"/>
            <a:ext cx="2757838" cy="2805061"/>
          </a:xfrm>
          <a:custGeom>
            <a:avLst/>
            <a:gdLst/>
            <a:ahLst/>
            <a:cxnLst/>
            <a:rect r="r" b="b" t="t" l="l"/>
            <a:pathLst>
              <a:path h="2805061" w="2757838">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115241" y="7160489"/>
            <a:ext cx="1483056" cy="1761729"/>
          </a:xfrm>
          <a:custGeom>
            <a:avLst/>
            <a:gdLst/>
            <a:ahLst/>
            <a:cxnLst/>
            <a:rect r="r" b="b" t="t" l="l"/>
            <a:pathLst>
              <a:path h="1761729" w="1483056">
                <a:moveTo>
                  <a:pt x="0" y="0"/>
                </a:moveTo>
                <a:lnTo>
                  <a:pt x="1483056" y="0"/>
                </a:lnTo>
                <a:lnTo>
                  <a:pt x="1483056" y="1761729"/>
                </a:lnTo>
                <a:lnTo>
                  <a:pt x="0" y="176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115241" y="1487156"/>
            <a:ext cx="1483056" cy="1888149"/>
          </a:xfrm>
          <a:custGeom>
            <a:avLst/>
            <a:gdLst/>
            <a:ahLst/>
            <a:cxnLst/>
            <a:rect r="r" b="b" t="t" l="l"/>
            <a:pathLst>
              <a:path h="1888149" w="1483056">
                <a:moveTo>
                  <a:pt x="0" y="0"/>
                </a:moveTo>
                <a:lnTo>
                  <a:pt x="1483056" y="0"/>
                </a:lnTo>
                <a:lnTo>
                  <a:pt x="1483056" y="1888149"/>
                </a:lnTo>
                <a:lnTo>
                  <a:pt x="0" y="18881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431716">
            <a:off x="12454428" y="3969019"/>
            <a:ext cx="1194559" cy="2488664"/>
          </a:xfrm>
          <a:custGeom>
            <a:avLst/>
            <a:gdLst/>
            <a:ahLst/>
            <a:cxnLst/>
            <a:rect r="r" b="b" t="t" l="l"/>
            <a:pathLst>
              <a:path h="2488664" w="1194559">
                <a:moveTo>
                  <a:pt x="0" y="0"/>
                </a:moveTo>
                <a:lnTo>
                  <a:pt x="1194559" y="0"/>
                </a:lnTo>
                <a:lnTo>
                  <a:pt x="1194559" y="2488664"/>
                </a:lnTo>
                <a:lnTo>
                  <a:pt x="0" y="24886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5" id="15"/>
          <p:cNvGrpSpPr/>
          <p:nvPr/>
        </p:nvGrpSpPr>
        <p:grpSpPr>
          <a:xfrm rot="0">
            <a:off x="12200040" y="4140492"/>
            <a:ext cx="729584" cy="72958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name="TextBox 17" id="17"/>
            <p:cNvSpPr txBox="true"/>
            <p:nvPr/>
          </p:nvSpPr>
          <p:spPr>
            <a:xfrm>
              <a:off x="190500" y="161925"/>
              <a:ext cx="431800" cy="460375"/>
            </a:xfrm>
            <a:prstGeom prst="rect">
              <a:avLst/>
            </a:prstGeom>
          </p:spPr>
          <p:txBody>
            <a:bodyPr anchor="ctr" rtlCol="false" tIns="50800" lIns="50800" bIns="50800" rIns="50800"/>
            <a:lstStyle/>
            <a:p>
              <a:pPr algn="ctr">
                <a:lnSpc>
                  <a:spcPts val="2221"/>
                </a:lnSpc>
              </a:pPr>
            </a:p>
          </p:txBody>
        </p:sp>
      </p:grpSp>
      <p:grpSp>
        <p:nvGrpSpPr>
          <p:cNvPr name="Group 18" id="18"/>
          <p:cNvGrpSpPr/>
          <p:nvPr/>
        </p:nvGrpSpPr>
        <p:grpSpPr>
          <a:xfrm rot="0">
            <a:off x="13390767" y="5572241"/>
            <a:ext cx="489462" cy="48946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name="TextBox 20" id="20"/>
            <p:cNvSpPr txBox="true"/>
            <p:nvPr/>
          </p:nvSpPr>
          <p:spPr>
            <a:xfrm>
              <a:off x="190500" y="161925"/>
              <a:ext cx="431800" cy="460375"/>
            </a:xfrm>
            <a:prstGeom prst="rect">
              <a:avLst/>
            </a:prstGeom>
          </p:spPr>
          <p:txBody>
            <a:bodyPr anchor="ctr" rtlCol="false" tIns="50800" lIns="50800" bIns="50800" rIns="50800"/>
            <a:lstStyle/>
            <a:p>
              <a:pPr algn="ctr">
                <a:lnSpc>
                  <a:spcPts val="2221"/>
                </a:lnSpc>
              </a:pPr>
            </a:p>
          </p:txBody>
        </p:sp>
      </p:grpSp>
      <p:sp>
        <p:nvSpPr>
          <p:cNvPr name="TextBox 21" id="21"/>
          <p:cNvSpPr txBox="true"/>
          <p:nvPr/>
        </p:nvSpPr>
        <p:spPr>
          <a:xfrm rot="0">
            <a:off x="1028700" y="2181262"/>
            <a:ext cx="12606798" cy="3651823"/>
          </a:xfrm>
          <a:prstGeom prst="rect">
            <a:avLst/>
          </a:prstGeom>
        </p:spPr>
        <p:txBody>
          <a:bodyPr anchor="t" rtlCol="false" tIns="0" lIns="0" bIns="0" rIns="0">
            <a:spAutoFit/>
          </a:bodyPr>
          <a:lstStyle/>
          <a:p>
            <a:pPr algn="l">
              <a:lnSpc>
                <a:spcPts val="13013"/>
              </a:lnSpc>
            </a:pPr>
            <a:r>
              <a:rPr lang="en-US" sz="11618" b="true">
                <a:solidFill>
                  <a:srgbClr val="FFFFFF"/>
                </a:solidFill>
                <a:latin typeface="Agrandir Bold"/>
                <a:ea typeface="Agrandir Bold"/>
                <a:cs typeface="Agrandir Bold"/>
                <a:sym typeface="Agrandir Bold"/>
              </a:rPr>
              <a:t>Mencari Akar Persamaan</a:t>
            </a:r>
          </a:p>
        </p:txBody>
      </p:sp>
      <p:sp>
        <p:nvSpPr>
          <p:cNvPr name="TextBox 22" id="22"/>
          <p:cNvSpPr txBox="true"/>
          <p:nvPr/>
        </p:nvSpPr>
        <p:spPr>
          <a:xfrm rot="0">
            <a:off x="1028700" y="6224485"/>
            <a:ext cx="10620477" cy="714375"/>
          </a:xfrm>
          <a:prstGeom prst="rect">
            <a:avLst/>
          </a:prstGeom>
        </p:spPr>
        <p:txBody>
          <a:bodyPr anchor="t" rtlCol="false" tIns="0" lIns="0" bIns="0" rIns="0">
            <a:spAutoFit/>
          </a:bodyPr>
          <a:lstStyle/>
          <a:p>
            <a:pPr algn="l">
              <a:lnSpc>
                <a:spcPts val="4799"/>
              </a:lnSpc>
              <a:spcBef>
                <a:spcPct val="0"/>
              </a:spcBef>
            </a:pPr>
            <a:r>
              <a:rPr lang="en-US" b="true" sz="3999">
                <a:solidFill>
                  <a:srgbClr val="F8F6F1"/>
                </a:solidFill>
                <a:latin typeface="Agrandir Bold"/>
                <a:ea typeface="Agrandir Bold"/>
                <a:cs typeface="Agrandir Bold"/>
                <a:sym typeface="Agrandir Bold"/>
              </a:rPr>
              <a:t>dengan Metode-Metode Numerik</a:t>
            </a:r>
          </a:p>
        </p:txBody>
      </p:sp>
      <p:sp>
        <p:nvSpPr>
          <p:cNvPr name="TextBox 23" id="23"/>
          <p:cNvSpPr txBox="true"/>
          <p:nvPr/>
        </p:nvSpPr>
        <p:spPr>
          <a:xfrm rot="0">
            <a:off x="1028700" y="8550743"/>
            <a:ext cx="2913242" cy="6000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grandir"/>
                <a:ea typeface="Agrandir"/>
                <a:cs typeface="Agrandir"/>
                <a:sym typeface="Agrandir"/>
              </a:rPr>
              <a:t>KELOMPOK 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0" y="0"/>
            <a:ext cx="8264134" cy="10287000"/>
            <a:chOff x="0" y="0"/>
            <a:chExt cx="2176562" cy="2709333"/>
          </a:xfrm>
        </p:grpSpPr>
        <p:sp>
          <p:nvSpPr>
            <p:cNvPr name="Freeform 3" id="3"/>
            <p:cNvSpPr/>
            <p:nvPr/>
          </p:nvSpPr>
          <p:spPr>
            <a:xfrm flipH="false" flipV="false" rot="0">
              <a:off x="0" y="0"/>
              <a:ext cx="2176562" cy="2709333"/>
            </a:xfrm>
            <a:custGeom>
              <a:avLst/>
              <a:gdLst/>
              <a:ahLst/>
              <a:cxnLst/>
              <a:rect r="r" b="b" t="t" l="l"/>
              <a:pathLst>
                <a:path h="2709333" w="2176562">
                  <a:moveTo>
                    <a:pt x="0" y="0"/>
                  </a:moveTo>
                  <a:lnTo>
                    <a:pt x="2176562" y="0"/>
                  </a:lnTo>
                  <a:lnTo>
                    <a:pt x="2176562" y="2709333"/>
                  </a:lnTo>
                  <a:lnTo>
                    <a:pt x="0" y="2709333"/>
                  </a:lnTo>
                  <a:close/>
                </a:path>
              </a:pathLst>
            </a:custGeom>
            <a:solidFill>
              <a:srgbClr val="203162"/>
            </a:solidFill>
          </p:spPr>
        </p:sp>
        <p:sp>
          <p:nvSpPr>
            <p:cNvPr name="TextBox 4" id="4"/>
            <p:cNvSpPr txBox="true"/>
            <p:nvPr/>
          </p:nvSpPr>
          <p:spPr>
            <a:xfrm>
              <a:off x="0" y="38100"/>
              <a:ext cx="2176562" cy="2671233"/>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038294" y="1028700"/>
            <a:ext cx="4810175" cy="945527"/>
            <a:chOff x="0" y="0"/>
            <a:chExt cx="1266877" cy="249028"/>
          </a:xfrm>
        </p:grpSpPr>
        <p:sp>
          <p:nvSpPr>
            <p:cNvPr name="Freeform 6" id="6"/>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7" id="7"/>
            <p:cNvSpPr txBox="true"/>
            <p:nvPr/>
          </p:nvSpPr>
          <p:spPr>
            <a:xfrm>
              <a:off x="0" y="-28575"/>
              <a:ext cx="1266877" cy="277603"/>
            </a:xfrm>
            <a:prstGeom prst="rect">
              <a:avLst/>
            </a:prstGeom>
          </p:spPr>
          <p:txBody>
            <a:bodyPr anchor="ctr" rtlCol="false" tIns="50800" lIns="50800" bIns="50800" rIns="50800"/>
            <a:lstStyle/>
            <a:p>
              <a:pPr algn="ctr">
                <a:lnSpc>
                  <a:spcPts val="3030"/>
                </a:lnSpc>
              </a:pPr>
              <a:r>
                <a:rPr lang="en-US" b="true" sz="3000">
                  <a:solidFill>
                    <a:srgbClr val="334782"/>
                  </a:solidFill>
                  <a:latin typeface="Agrandir Bold"/>
                  <a:ea typeface="Agrandir Bold"/>
                  <a:cs typeface="Agrandir Bold"/>
                  <a:sym typeface="Agrandir Bold"/>
                </a:rPr>
                <a:t>Contoh Pengerjaan</a:t>
              </a:r>
            </a:p>
          </p:txBody>
        </p:sp>
      </p:grpSp>
      <p:sp>
        <p:nvSpPr>
          <p:cNvPr name="Freeform 8" id="8"/>
          <p:cNvSpPr/>
          <p:nvPr/>
        </p:nvSpPr>
        <p:spPr>
          <a:xfrm flipH="false" flipV="false" rot="0">
            <a:off x="1038294" y="3325109"/>
            <a:ext cx="6763192" cy="2576454"/>
          </a:xfrm>
          <a:custGeom>
            <a:avLst/>
            <a:gdLst/>
            <a:ahLst/>
            <a:cxnLst/>
            <a:rect r="r" b="b" t="t" l="l"/>
            <a:pathLst>
              <a:path h="2576454" w="6763192">
                <a:moveTo>
                  <a:pt x="0" y="0"/>
                </a:moveTo>
                <a:lnTo>
                  <a:pt x="6763192" y="0"/>
                </a:lnTo>
                <a:lnTo>
                  <a:pt x="6763192" y="2576454"/>
                </a:lnTo>
                <a:lnTo>
                  <a:pt x="0" y="2576454"/>
                </a:lnTo>
                <a:lnTo>
                  <a:pt x="0" y="0"/>
                </a:lnTo>
                <a:close/>
              </a:path>
            </a:pathLst>
          </a:custGeom>
          <a:blipFill>
            <a:blip r:embed="rId2"/>
            <a:stretch>
              <a:fillRect l="0" t="0" r="0" b="0"/>
            </a:stretch>
          </a:blipFill>
        </p:spPr>
      </p:sp>
      <p:sp>
        <p:nvSpPr>
          <p:cNvPr name="Freeform 9" id="9"/>
          <p:cNvSpPr/>
          <p:nvPr/>
        </p:nvSpPr>
        <p:spPr>
          <a:xfrm flipH="false" flipV="false" rot="0">
            <a:off x="8653895" y="339685"/>
            <a:ext cx="8063695" cy="5342198"/>
          </a:xfrm>
          <a:custGeom>
            <a:avLst/>
            <a:gdLst/>
            <a:ahLst/>
            <a:cxnLst/>
            <a:rect r="r" b="b" t="t" l="l"/>
            <a:pathLst>
              <a:path h="5342198" w="8063695">
                <a:moveTo>
                  <a:pt x="0" y="0"/>
                </a:moveTo>
                <a:lnTo>
                  <a:pt x="8063696" y="0"/>
                </a:lnTo>
                <a:lnTo>
                  <a:pt x="8063696" y="5342198"/>
                </a:lnTo>
                <a:lnTo>
                  <a:pt x="0" y="5342198"/>
                </a:lnTo>
                <a:lnTo>
                  <a:pt x="0" y="0"/>
                </a:lnTo>
                <a:close/>
              </a:path>
            </a:pathLst>
          </a:custGeom>
          <a:blipFill>
            <a:blip r:embed="rId3"/>
            <a:stretch>
              <a:fillRect l="0" t="0" r="0" b="0"/>
            </a:stretch>
          </a:blipFill>
        </p:spPr>
      </p:sp>
      <p:sp>
        <p:nvSpPr>
          <p:cNvPr name="Freeform 10" id="10"/>
          <p:cNvSpPr/>
          <p:nvPr/>
        </p:nvSpPr>
        <p:spPr>
          <a:xfrm flipH="false" flipV="false" rot="0">
            <a:off x="8653895" y="5801476"/>
            <a:ext cx="8063695" cy="4062087"/>
          </a:xfrm>
          <a:custGeom>
            <a:avLst/>
            <a:gdLst/>
            <a:ahLst/>
            <a:cxnLst/>
            <a:rect r="r" b="b" t="t" l="l"/>
            <a:pathLst>
              <a:path h="4062087" w="8063695">
                <a:moveTo>
                  <a:pt x="0" y="0"/>
                </a:moveTo>
                <a:lnTo>
                  <a:pt x="8063696" y="0"/>
                </a:lnTo>
                <a:lnTo>
                  <a:pt x="8063696" y="4062087"/>
                </a:lnTo>
                <a:lnTo>
                  <a:pt x="0" y="4062087"/>
                </a:lnTo>
                <a:lnTo>
                  <a:pt x="0" y="0"/>
                </a:lnTo>
                <a:close/>
              </a:path>
            </a:pathLst>
          </a:custGeom>
          <a:blipFill>
            <a:blip r:embed="rId4"/>
            <a:stretch>
              <a:fillRect l="0" t="0" r="0" b="0"/>
            </a:stretch>
          </a:blipFill>
        </p:spPr>
      </p:sp>
      <p:sp>
        <p:nvSpPr>
          <p:cNvPr name="TextBox 11" id="11"/>
          <p:cNvSpPr txBox="true"/>
          <p:nvPr/>
        </p:nvSpPr>
        <p:spPr>
          <a:xfrm rot="0">
            <a:off x="1038294" y="2108972"/>
            <a:ext cx="5751996" cy="901812"/>
          </a:xfrm>
          <a:prstGeom prst="rect">
            <a:avLst/>
          </a:prstGeom>
        </p:spPr>
        <p:txBody>
          <a:bodyPr anchor="t" rtlCol="false" tIns="0" lIns="0" bIns="0" rIns="0">
            <a:spAutoFit/>
          </a:bodyPr>
          <a:lstStyle/>
          <a:p>
            <a:pPr algn="l">
              <a:lnSpc>
                <a:spcPts val="6191"/>
              </a:lnSpc>
            </a:pPr>
            <a:r>
              <a:rPr lang="en-US" sz="4762" b="true">
                <a:solidFill>
                  <a:srgbClr val="ABD7FF"/>
                </a:solidFill>
                <a:latin typeface="Agrandir Bold"/>
                <a:ea typeface="Agrandir Bold"/>
                <a:cs typeface="Agrandir Bold"/>
                <a:sym typeface="Agrandir Bold"/>
              </a:rPr>
              <a:t>Regula Falsi</a:t>
            </a:r>
          </a:p>
        </p:txBody>
      </p:sp>
      <p:sp>
        <p:nvSpPr>
          <p:cNvPr name="TextBox 12" id="12"/>
          <p:cNvSpPr txBox="true"/>
          <p:nvPr/>
        </p:nvSpPr>
        <p:spPr>
          <a:xfrm rot="0">
            <a:off x="1038294" y="6666271"/>
            <a:ext cx="6772786" cy="2592029"/>
          </a:xfrm>
          <a:prstGeom prst="rect">
            <a:avLst/>
          </a:prstGeom>
        </p:spPr>
        <p:txBody>
          <a:bodyPr anchor="t" rtlCol="false" tIns="0" lIns="0" bIns="0" rIns="0">
            <a:spAutoFit/>
          </a:bodyPr>
          <a:lstStyle/>
          <a:p>
            <a:pPr algn="l">
              <a:lnSpc>
                <a:spcPts val="3431"/>
              </a:lnSpc>
            </a:pPr>
            <a:r>
              <a:rPr lang="en-US" sz="2859" b="true">
                <a:solidFill>
                  <a:srgbClr val="FFFFFF"/>
                </a:solidFill>
                <a:latin typeface="Quicksand Bold"/>
                <a:ea typeface="Quicksand Bold"/>
                <a:cs typeface="Quicksand Bold"/>
                <a:sym typeface="Quicksand Bold"/>
              </a:rPr>
              <a:t>Dari tabel disamping diperoleh f(x) = 0,000001 adalah nilai yang paling mendekati 0 pada </a:t>
            </a:r>
            <a:r>
              <a:rPr lang="en-US" sz="2859" b="true">
                <a:solidFill>
                  <a:srgbClr val="FFFFFF"/>
                </a:solidFill>
                <a:latin typeface="Quicksand Bold"/>
                <a:ea typeface="Quicksand Bold"/>
                <a:cs typeface="Quicksand Bold"/>
                <a:sym typeface="Quicksand Bold"/>
              </a:rPr>
              <a:t>= 0,000001,sehingga hampiran akarnya adalah 1,134724</a:t>
            </a:r>
          </a:p>
          <a:p>
            <a:pPr algn="l">
              <a:lnSpc>
                <a:spcPts val="3431"/>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038294" y="857250"/>
            <a:ext cx="6996983" cy="1768310"/>
            <a:chOff x="0" y="0"/>
            <a:chExt cx="1842827" cy="465728"/>
          </a:xfrm>
        </p:grpSpPr>
        <p:sp>
          <p:nvSpPr>
            <p:cNvPr name="Freeform 3" id="3"/>
            <p:cNvSpPr/>
            <p:nvPr/>
          </p:nvSpPr>
          <p:spPr>
            <a:xfrm flipH="false" flipV="false" rot="0">
              <a:off x="0" y="0"/>
              <a:ext cx="1842827" cy="465728"/>
            </a:xfrm>
            <a:custGeom>
              <a:avLst/>
              <a:gdLst/>
              <a:ahLst/>
              <a:cxnLst/>
              <a:rect r="r" b="b" t="t" l="l"/>
              <a:pathLst>
                <a:path h="465728" w="1842827">
                  <a:moveTo>
                    <a:pt x="110647" y="0"/>
                  </a:moveTo>
                  <a:lnTo>
                    <a:pt x="1732180" y="0"/>
                  </a:lnTo>
                  <a:cubicBezTo>
                    <a:pt x="1793289" y="0"/>
                    <a:pt x="1842827" y="49538"/>
                    <a:pt x="1842827" y="110647"/>
                  </a:cubicBezTo>
                  <a:lnTo>
                    <a:pt x="1842827" y="355081"/>
                  </a:lnTo>
                  <a:cubicBezTo>
                    <a:pt x="1842827" y="416190"/>
                    <a:pt x="1793289" y="465728"/>
                    <a:pt x="1732180" y="465728"/>
                  </a:cubicBezTo>
                  <a:lnTo>
                    <a:pt x="110647" y="465728"/>
                  </a:lnTo>
                  <a:cubicBezTo>
                    <a:pt x="49538" y="465728"/>
                    <a:pt x="0" y="416190"/>
                    <a:pt x="0" y="355081"/>
                  </a:cubicBezTo>
                  <a:lnTo>
                    <a:pt x="0" y="110647"/>
                  </a:lnTo>
                  <a:cubicBezTo>
                    <a:pt x="0" y="49538"/>
                    <a:pt x="49538" y="0"/>
                    <a:pt x="110647" y="0"/>
                  </a:cubicBezTo>
                  <a:close/>
                </a:path>
              </a:pathLst>
            </a:custGeom>
            <a:solidFill>
              <a:srgbClr val="86C2F8"/>
            </a:solidFill>
          </p:spPr>
        </p:sp>
        <p:sp>
          <p:nvSpPr>
            <p:cNvPr name="TextBox 4" id="4"/>
            <p:cNvSpPr txBox="true"/>
            <p:nvPr/>
          </p:nvSpPr>
          <p:spPr>
            <a:xfrm>
              <a:off x="0" y="-66675"/>
              <a:ext cx="1842827" cy="532403"/>
            </a:xfrm>
            <a:prstGeom prst="rect">
              <a:avLst/>
            </a:prstGeom>
          </p:spPr>
          <p:txBody>
            <a:bodyPr anchor="ctr" rtlCol="false" tIns="50800" lIns="50800" bIns="50800" rIns="50800"/>
            <a:lstStyle/>
            <a:p>
              <a:pPr algn="ctr">
                <a:lnSpc>
                  <a:spcPts val="6060"/>
                </a:lnSpc>
              </a:pPr>
              <a:r>
                <a:rPr lang="en-US" b="true" sz="6000">
                  <a:solidFill>
                    <a:srgbClr val="334782"/>
                  </a:solidFill>
                  <a:latin typeface="Agrandir Bold"/>
                  <a:ea typeface="Agrandir Bold"/>
                  <a:cs typeface="Agrandir Bold"/>
                  <a:sym typeface="Agrandir Bold"/>
                </a:rPr>
                <a:t>Metode Secant</a:t>
              </a:r>
            </a:p>
          </p:txBody>
        </p:sp>
      </p:grpSp>
      <p:grpSp>
        <p:nvGrpSpPr>
          <p:cNvPr name="Group 5" id="5"/>
          <p:cNvGrpSpPr/>
          <p:nvPr/>
        </p:nvGrpSpPr>
        <p:grpSpPr>
          <a:xfrm rot="0">
            <a:off x="11849930" y="0"/>
            <a:ext cx="6435334" cy="10287000"/>
            <a:chOff x="0" y="0"/>
            <a:chExt cx="1694903" cy="2709333"/>
          </a:xfrm>
        </p:grpSpPr>
        <p:sp>
          <p:nvSpPr>
            <p:cNvPr name="Freeform 6" id="6"/>
            <p:cNvSpPr/>
            <p:nvPr/>
          </p:nvSpPr>
          <p:spPr>
            <a:xfrm flipH="false" flipV="false" rot="0">
              <a:off x="0" y="0"/>
              <a:ext cx="1694903" cy="2709333"/>
            </a:xfrm>
            <a:custGeom>
              <a:avLst/>
              <a:gdLst/>
              <a:ahLst/>
              <a:cxnLst/>
              <a:rect r="r" b="b" t="t" l="l"/>
              <a:pathLst>
                <a:path h="2709333" w="1694903">
                  <a:moveTo>
                    <a:pt x="0" y="0"/>
                  </a:moveTo>
                  <a:lnTo>
                    <a:pt x="1694903" y="0"/>
                  </a:lnTo>
                  <a:lnTo>
                    <a:pt x="1694903" y="2709333"/>
                  </a:lnTo>
                  <a:lnTo>
                    <a:pt x="0" y="2709333"/>
                  </a:lnTo>
                  <a:close/>
                </a:path>
              </a:pathLst>
            </a:custGeom>
            <a:solidFill>
              <a:srgbClr val="203162"/>
            </a:solidFill>
          </p:spPr>
        </p:sp>
        <p:sp>
          <p:nvSpPr>
            <p:cNvPr name="TextBox 7" id="7"/>
            <p:cNvSpPr txBox="true"/>
            <p:nvPr/>
          </p:nvSpPr>
          <p:spPr>
            <a:xfrm>
              <a:off x="0" y="38100"/>
              <a:ext cx="1694903" cy="2671233"/>
            </a:xfrm>
            <a:prstGeom prst="rect">
              <a:avLst/>
            </a:prstGeom>
          </p:spPr>
          <p:txBody>
            <a:bodyPr anchor="ctr" rtlCol="false" tIns="50800" lIns="50800" bIns="50800" rIns="50800"/>
            <a:lstStyle/>
            <a:p>
              <a:pPr algn="ctr">
                <a:lnSpc>
                  <a:spcPts val="2186"/>
                </a:lnSpc>
              </a:pPr>
            </a:p>
          </p:txBody>
        </p:sp>
      </p:grpSp>
      <p:sp>
        <p:nvSpPr>
          <p:cNvPr name="Freeform 8" id="8"/>
          <p:cNvSpPr/>
          <p:nvPr/>
        </p:nvSpPr>
        <p:spPr>
          <a:xfrm flipH="false" flipV="false" rot="5391130">
            <a:off x="13007870" y="209262"/>
            <a:ext cx="1942924" cy="2882242"/>
          </a:xfrm>
          <a:custGeom>
            <a:avLst/>
            <a:gdLst/>
            <a:ahLst/>
            <a:cxnLst/>
            <a:rect r="r" b="b" t="t" l="l"/>
            <a:pathLst>
              <a:path h="2882242" w="1942924">
                <a:moveTo>
                  <a:pt x="0" y="0"/>
                </a:moveTo>
                <a:lnTo>
                  <a:pt x="1942924" y="0"/>
                </a:lnTo>
                <a:lnTo>
                  <a:pt x="1942924" y="2882242"/>
                </a:lnTo>
                <a:lnTo>
                  <a:pt x="0" y="2882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442248" y="2809808"/>
            <a:ext cx="8566231" cy="6886575"/>
          </a:xfrm>
          <a:prstGeom prst="rect">
            <a:avLst/>
          </a:prstGeom>
        </p:spPr>
        <p:txBody>
          <a:bodyPr anchor="t" rtlCol="false" tIns="0" lIns="0" bIns="0" rIns="0">
            <a:spAutoFit/>
          </a:bodyPr>
          <a:lstStyle/>
          <a:p>
            <a:pPr algn="l">
              <a:lnSpc>
                <a:spcPts val="4439"/>
              </a:lnSpc>
            </a:pPr>
            <a:r>
              <a:rPr lang="en-US" sz="3699" b="true">
                <a:solidFill>
                  <a:srgbClr val="334782"/>
                </a:solidFill>
                <a:latin typeface="Quicksand Bold"/>
                <a:ea typeface="Quicksand Bold"/>
                <a:cs typeface="Quicksand Bold"/>
                <a:sym typeface="Quicksand Bold"/>
              </a:rPr>
              <a:t>Definisi</a:t>
            </a:r>
          </a:p>
          <a:p>
            <a:pPr algn="l">
              <a:lnSpc>
                <a:spcPts val="4199"/>
              </a:lnSpc>
            </a:pPr>
            <a:r>
              <a:rPr lang="en-US" sz="3499">
                <a:solidFill>
                  <a:srgbClr val="334782"/>
                </a:solidFill>
                <a:latin typeface="Quicksand"/>
                <a:ea typeface="Quicksand"/>
                <a:cs typeface="Quicksand"/>
                <a:sym typeface="Quicksand"/>
              </a:rPr>
              <a:t>Metode Secant merupakan salah satu algoritma numerik yang efisien dalam</a:t>
            </a:r>
          </a:p>
          <a:p>
            <a:pPr algn="l">
              <a:lnSpc>
                <a:spcPts val="4199"/>
              </a:lnSpc>
            </a:pPr>
            <a:r>
              <a:rPr lang="en-US" sz="3499">
                <a:solidFill>
                  <a:srgbClr val="334782"/>
                </a:solidFill>
                <a:latin typeface="Quicksand"/>
                <a:ea typeface="Quicksand"/>
                <a:cs typeface="Quicksand"/>
                <a:sym typeface="Quicksand"/>
              </a:rPr>
              <a:t>mencari akar suatu fungsi non-linear. Prinsip kerjanya didasarkan pada aproksimasi garis singgung pada kurva fungsi di dua titik yang berdekatan. Titik potong garis singgung ini dengan sumbu-x kemudian dijadikan sebagai aproksimasi akar berikutnya. Proses iterasi ini berulang hingga diperoleh tingkat akurasi yang diinginkan.</a:t>
            </a:r>
          </a:p>
          <a:p>
            <a:pPr algn="l">
              <a:lnSpc>
                <a:spcPts val="4439"/>
              </a:lnSpc>
            </a:pPr>
          </a:p>
        </p:txBody>
      </p:sp>
      <p:sp>
        <p:nvSpPr>
          <p:cNvPr name="Freeform 10" id="10"/>
          <p:cNvSpPr/>
          <p:nvPr/>
        </p:nvSpPr>
        <p:spPr>
          <a:xfrm flipH="false" flipV="false" rot="0">
            <a:off x="15067597" y="6818023"/>
            <a:ext cx="2531888" cy="2575243"/>
          </a:xfrm>
          <a:custGeom>
            <a:avLst/>
            <a:gdLst/>
            <a:ahLst/>
            <a:cxnLst/>
            <a:rect r="r" b="b" t="t" l="l"/>
            <a:pathLst>
              <a:path h="2575243" w="2531888">
                <a:moveTo>
                  <a:pt x="0" y="0"/>
                </a:moveTo>
                <a:lnTo>
                  <a:pt x="2531888" y="0"/>
                </a:lnTo>
                <a:lnTo>
                  <a:pt x="2531888" y="2575243"/>
                </a:lnTo>
                <a:lnTo>
                  <a:pt x="0" y="257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1849930" y="0"/>
            <a:ext cx="6435334" cy="10287000"/>
            <a:chOff x="0" y="0"/>
            <a:chExt cx="1694903" cy="2709333"/>
          </a:xfrm>
        </p:grpSpPr>
        <p:sp>
          <p:nvSpPr>
            <p:cNvPr name="Freeform 3" id="3"/>
            <p:cNvSpPr/>
            <p:nvPr/>
          </p:nvSpPr>
          <p:spPr>
            <a:xfrm flipH="false" flipV="false" rot="0">
              <a:off x="0" y="0"/>
              <a:ext cx="1694903" cy="2709333"/>
            </a:xfrm>
            <a:custGeom>
              <a:avLst/>
              <a:gdLst/>
              <a:ahLst/>
              <a:cxnLst/>
              <a:rect r="r" b="b" t="t" l="l"/>
              <a:pathLst>
                <a:path h="2709333" w="1694903">
                  <a:moveTo>
                    <a:pt x="0" y="0"/>
                  </a:moveTo>
                  <a:lnTo>
                    <a:pt x="1694903" y="0"/>
                  </a:lnTo>
                  <a:lnTo>
                    <a:pt x="1694903" y="2709333"/>
                  </a:lnTo>
                  <a:lnTo>
                    <a:pt x="0" y="2709333"/>
                  </a:lnTo>
                  <a:close/>
                </a:path>
              </a:pathLst>
            </a:custGeom>
            <a:solidFill>
              <a:srgbClr val="203162"/>
            </a:solidFill>
          </p:spPr>
        </p:sp>
        <p:sp>
          <p:nvSpPr>
            <p:cNvPr name="TextBox 4" id="4"/>
            <p:cNvSpPr txBox="true"/>
            <p:nvPr/>
          </p:nvSpPr>
          <p:spPr>
            <a:xfrm>
              <a:off x="0" y="38100"/>
              <a:ext cx="1694903" cy="2671233"/>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5391130">
            <a:off x="13007870" y="209262"/>
            <a:ext cx="1942924" cy="2882242"/>
          </a:xfrm>
          <a:custGeom>
            <a:avLst/>
            <a:gdLst/>
            <a:ahLst/>
            <a:cxnLst/>
            <a:rect r="r" b="b" t="t" l="l"/>
            <a:pathLst>
              <a:path h="2882242" w="1942924">
                <a:moveTo>
                  <a:pt x="0" y="0"/>
                </a:moveTo>
                <a:lnTo>
                  <a:pt x="1942924" y="0"/>
                </a:lnTo>
                <a:lnTo>
                  <a:pt x="1942924" y="2882242"/>
                </a:lnTo>
                <a:lnTo>
                  <a:pt x="0" y="2882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067597" y="6818023"/>
            <a:ext cx="2531888" cy="2575243"/>
          </a:xfrm>
          <a:custGeom>
            <a:avLst/>
            <a:gdLst/>
            <a:ahLst/>
            <a:cxnLst/>
            <a:rect r="r" b="b" t="t" l="l"/>
            <a:pathLst>
              <a:path h="2575243" w="2531888">
                <a:moveTo>
                  <a:pt x="0" y="0"/>
                </a:moveTo>
                <a:lnTo>
                  <a:pt x="2531888" y="0"/>
                </a:lnTo>
                <a:lnTo>
                  <a:pt x="2531888" y="2575243"/>
                </a:lnTo>
                <a:lnTo>
                  <a:pt x="0" y="257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38294" y="857250"/>
            <a:ext cx="4810175" cy="945527"/>
            <a:chOff x="0" y="0"/>
            <a:chExt cx="1266877" cy="249028"/>
          </a:xfrm>
        </p:grpSpPr>
        <p:sp>
          <p:nvSpPr>
            <p:cNvPr name="Freeform 8" id="8"/>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9" id="9"/>
            <p:cNvSpPr txBox="true"/>
            <p:nvPr/>
          </p:nvSpPr>
          <p:spPr>
            <a:xfrm>
              <a:off x="0" y="-47625"/>
              <a:ext cx="1266877" cy="296653"/>
            </a:xfrm>
            <a:prstGeom prst="rect">
              <a:avLst/>
            </a:prstGeom>
          </p:spPr>
          <p:txBody>
            <a:bodyPr anchor="ctr" rtlCol="false" tIns="50800" lIns="50800" bIns="50800" rIns="50800"/>
            <a:lstStyle/>
            <a:p>
              <a:pPr algn="ctr">
                <a:lnSpc>
                  <a:spcPts val="4242"/>
                </a:lnSpc>
              </a:pPr>
              <a:r>
                <a:rPr lang="en-US" b="true" sz="4200">
                  <a:solidFill>
                    <a:srgbClr val="334782"/>
                  </a:solidFill>
                  <a:latin typeface="Agrandir Bold"/>
                  <a:ea typeface="Agrandir Bold"/>
                  <a:cs typeface="Agrandir Bold"/>
                  <a:sym typeface="Agrandir Bold"/>
                </a:rPr>
                <a:t>Algoritma</a:t>
              </a:r>
            </a:p>
          </p:txBody>
        </p:sp>
      </p:grpSp>
      <p:sp>
        <p:nvSpPr>
          <p:cNvPr name="TextBox 10" id="10"/>
          <p:cNvSpPr txBox="true"/>
          <p:nvPr/>
        </p:nvSpPr>
        <p:spPr>
          <a:xfrm rot="0">
            <a:off x="2499092" y="2063585"/>
            <a:ext cx="8566231" cy="7715250"/>
          </a:xfrm>
          <a:prstGeom prst="rect">
            <a:avLst/>
          </a:prstGeom>
        </p:spPr>
        <p:txBody>
          <a:bodyPr anchor="t" rtlCol="false" tIns="0" lIns="0" bIns="0" rIns="0">
            <a:spAutoFit/>
          </a:bodyPr>
          <a:lstStyle/>
          <a:p>
            <a:pPr algn="l">
              <a:lnSpc>
                <a:spcPts val="4079"/>
              </a:lnSpc>
            </a:pPr>
            <a:r>
              <a:rPr lang="en-US" sz="3399" b="true">
                <a:solidFill>
                  <a:srgbClr val="334782"/>
                </a:solidFill>
                <a:latin typeface="Quicksand Bold"/>
                <a:ea typeface="Quicksand Bold"/>
                <a:cs typeface="Quicksand Bold"/>
                <a:sym typeface="Quicksand Bold"/>
              </a:rPr>
              <a:t>Metode Secant</a:t>
            </a:r>
          </a:p>
          <a:p>
            <a:pPr algn="l" marL="734056" indent="-367028" lvl="1">
              <a:lnSpc>
                <a:spcPts val="4079"/>
              </a:lnSpc>
              <a:buAutoNum type="arabicPeriod" startAt="1"/>
            </a:pPr>
            <a:r>
              <a:rPr lang="en-US" sz="3399">
                <a:solidFill>
                  <a:srgbClr val="334782"/>
                </a:solidFill>
                <a:latin typeface="Quicksand"/>
                <a:ea typeface="Quicksand"/>
                <a:cs typeface="Quicksand"/>
                <a:sym typeface="Quicksand"/>
              </a:rPr>
              <a:t>Definisikan fungsi F(x)</a:t>
            </a:r>
          </a:p>
          <a:p>
            <a:pPr algn="l" marL="734056" indent="-367028" lvl="1">
              <a:lnSpc>
                <a:spcPts val="4079"/>
              </a:lnSpc>
              <a:buAutoNum type="arabicPeriod" startAt="1"/>
            </a:pPr>
            <a:r>
              <a:rPr lang="en-US" sz="3399">
                <a:solidFill>
                  <a:srgbClr val="334782"/>
                </a:solidFill>
                <a:latin typeface="Quicksand"/>
                <a:ea typeface="Quicksand"/>
                <a:cs typeface="Quicksand"/>
                <a:sym typeface="Quicksand"/>
              </a:rPr>
              <a:t>Definisikan torelansi error (e) dan iterasi maksimum (n)</a:t>
            </a:r>
          </a:p>
          <a:p>
            <a:pPr algn="l" marL="734056" indent="-367028" lvl="1">
              <a:lnSpc>
                <a:spcPts val="4079"/>
              </a:lnSpc>
              <a:buAutoNum type="arabicPeriod" startAt="1"/>
            </a:pPr>
            <a:r>
              <a:rPr lang="en-US" sz="3399">
                <a:solidFill>
                  <a:srgbClr val="334782"/>
                </a:solidFill>
                <a:latin typeface="Quicksand"/>
                <a:ea typeface="Quicksand"/>
                <a:cs typeface="Quicksand"/>
                <a:sym typeface="Quicksand"/>
              </a:rPr>
              <a:t>Masukkan dua nilai pendekatan awal yang di antaranya terdapat akar yaitu x0 dan x1, sebaiknya gunakan metode tabel atau grafis untuk menjamin titikpendakatannya adalah titik pendekatan yang konvergensinya pada akarpersamaan yang diharapkan.</a:t>
            </a:r>
          </a:p>
          <a:p>
            <a:pPr algn="l" marL="734056" indent="-367028" lvl="1">
              <a:lnSpc>
                <a:spcPts val="4079"/>
              </a:lnSpc>
              <a:buAutoNum type="arabicPeriod" startAt="1"/>
            </a:pPr>
            <a:r>
              <a:rPr lang="en-US" sz="3399">
                <a:solidFill>
                  <a:srgbClr val="334782"/>
                </a:solidFill>
                <a:latin typeface="Quicksand"/>
                <a:ea typeface="Quicksand"/>
                <a:cs typeface="Quicksand"/>
                <a:sym typeface="Quicksand"/>
              </a:rPr>
              <a:t>Hitung F(x0) dan F(x1) sebagai y0 dan y1</a:t>
            </a:r>
          </a:p>
          <a:p>
            <a:pPr algn="l">
              <a:lnSpc>
                <a:spcPts val="4079"/>
              </a:lnSpc>
            </a:pP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1849930" y="0"/>
            <a:ext cx="6435334" cy="10287000"/>
            <a:chOff x="0" y="0"/>
            <a:chExt cx="1694903" cy="2709333"/>
          </a:xfrm>
        </p:grpSpPr>
        <p:sp>
          <p:nvSpPr>
            <p:cNvPr name="Freeform 3" id="3"/>
            <p:cNvSpPr/>
            <p:nvPr/>
          </p:nvSpPr>
          <p:spPr>
            <a:xfrm flipH="false" flipV="false" rot="0">
              <a:off x="0" y="0"/>
              <a:ext cx="1694903" cy="2709333"/>
            </a:xfrm>
            <a:custGeom>
              <a:avLst/>
              <a:gdLst/>
              <a:ahLst/>
              <a:cxnLst/>
              <a:rect r="r" b="b" t="t" l="l"/>
              <a:pathLst>
                <a:path h="2709333" w="1694903">
                  <a:moveTo>
                    <a:pt x="0" y="0"/>
                  </a:moveTo>
                  <a:lnTo>
                    <a:pt x="1694903" y="0"/>
                  </a:lnTo>
                  <a:lnTo>
                    <a:pt x="1694903" y="2709333"/>
                  </a:lnTo>
                  <a:lnTo>
                    <a:pt x="0" y="2709333"/>
                  </a:lnTo>
                  <a:close/>
                </a:path>
              </a:pathLst>
            </a:custGeom>
            <a:solidFill>
              <a:srgbClr val="203162"/>
            </a:solidFill>
          </p:spPr>
        </p:sp>
        <p:sp>
          <p:nvSpPr>
            <p:cNvPr name="TextBox 4" id="4"/>
            <p:cNvSpPr txBox="true"/>
            <p:nvPr/>
          </p:nvSpPr>
          <p:spPr>
            <a:xfrm>
              <a:off x="0" y="38100"/>
              <a:ext cx="1694903" cy="2671233"/>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5391130">
            <a:off x="13007870" y="209262"/>
            <a:ext cx="1942924" cy="2882242"/>
          </a:xfrm>
          <a:custGeom>
            <a:avLst/>
            <a:gdLst/>
            <a:ahLst/>
            <a:cxnLst/>
            <a:rect r="r" b="b" t="t" l="l"/>
            <a:pathLst>
              <a:path h="2882242" w="1942924">
                <a:moveTo>
                  <a:pt x="0" y="0"/>
                </a:moveTo>
                <a:lnTo>
                  <a:pt x="1942924" y="0"/>
                </a:lnTo>
                <a:lnTo>
                  <a:pt x="1942924" y="2882242"/>
                </a:lnTo>
                <a:lnTo>
                  <a:pt x="0" y="2882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067597" y="6818023"/>
            <a:ext cx="2531888" cy="2575243"/>
          </a:xfrm>
          <a:custGeom>
            <a:avLst/>
            <a:gdLst/>
            <a:ahLst/>
            <a:cxnLst/>
            <a:rect r="r" b="b" t="t" l="l"/>
            <a:pathLst>
              <a:path h="2575243" w="2531888">
                <a:moveTo>
                  <a:pt x="0" y="0"/>
                </a:moveTo>
                <a:lnTo>
                  <a:pt x="2531888" y="0"/>
                </a:lnTo>
                <a:lnTo>
                  <a:pt x="2531888" y="2575243"/>
                </a:lnTo>
                <a:lnTo>
                  <a:pt x="0" y="257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38294" y="857250"/>
            <a:ext cx="4810175" cy="945527"/>
            <a:chOff x="0" y="0"/>
            <a:chExt cx="1266877" cy="249028"/>
          </a:xfrm>
        </p:grpSpPr>
        <p:sp>
          <p:nvSpPr>
            <p:cNvPr name="Freeform 8" id="8"/>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9" id="9"/>
            <p:cNvSpPr txBox="true"/>
            <p:nvPr/>
          </p:nvSpPr>
          <p:spPr>
            <a:xfrm>
              <a:off x="0" y="-47625"/>
              <a:ext cx="1266877" cy="296653"/>
            </a:xfrm>
            <a:prstGeom prst="rect">
              <a:avLst/>
            </a:prstGeom>
          </p:spPr>
          <p:txBody>
            <a:bodyPr anchor="ctr" rtlCol="false" tIns="50800" lIns="50800" bIns="50800" rIns="50800"/>
            <a:lstStyle/>
            <a:p>
              <a:pPr algn="ctr">
                <a:lnSpc>
                  <a:spcPts val="4242"/>
                </a:lnSpc>
              </a:pPr>
              <a:r>
                <a:rPr lang="en-US" b="true" sz="4200">
                  <a:solidFill>
                    <a:srgbClr val="334782"/>
                  </a:solidFill>
                  <a:latin typeface="Agrandir Bold"/>
                  <a:ea typeface="Agrandir Bold"/>
                  <a:cs typeface="Agrandir Bold"/>
                  <a:sym typeface="Agrandir Bold"/>
                </a:rPr>
                <a:t>Algoritma</a:t>
              </a:r>
            </a:p>
          </p:txBody>
        </p:sp>
      </p:grpSp>
      <p:sp>
        <p:nvSpPr>
          <p:cNvPr name="Freeform 10" id="10"/>
          <p:cNvSpPr/>
          <p:nvPr/>
        </p:nvSpPr>
        <p:spPr>
          <a:xfrm flipH="false" flipV="false" rot="0">
            <a:off x="3550809" y="3228583"/>
            <a:ext cx="7514513" cy="2435452"/>
          </a:xfrm>
          <a:custGeom>
            <a:avLst/>
            <a:gdLst/>
            <a:ahLst/>
            <a:cxnLst/>
            <a:rect r="r" b="b" t="t" l="l"/>
            <a:pathLst>
              <a:path h="2435452" w="7514513">
                <a:moveTo>
                  <a:pt x="0" y="0"/>
                </a:moveTo>
                <a:lnTo>
                  <a:pt x="7514514" y="0"/>
                </a:lnTo>
                <a:lnTo>
                  <a:pt x="7514514" y="2435452"/>
                </a:lnTo>
                <a:lnTo>
                  <a:pt x="0" y="2435452"/>
                </a:lnTo>
                <a:lnTo>
                  <a:pt x="0" y="0"/>
                </a:lnTo>
                <a:close/>
              </a:path>
            </a:pathLst>
          </a:custGeom>
          <a:blipFill>
            <a:blip r:embed="rId6"/>
            <a:stretch>
              <a:fillRect l="0" t="0" r="0" b="0"/>
            </a:stretch>
          </a:blipFill>
        </p:spPr>
      </p:sp>
      <p:sp>
        <p:nvSpPr>
          <p:cNvPr name="TextBox 11" id="11"/>
          <p:cNvSpPr txBox="true"/>
          <p:nvPr/>
        </p:nvSpPr>
        <p:spPr>
          <a:xfrm rot="0">
            <a:off x="2499092" y="2063585"/>
            <a:ext cx="8566231" cy="6686550"/>
          </a:xfrm>
          <a:prstGeom prst="rect">
            <a:avLst/>
          </a:prstGeom>
        </p:spPr>
        <p:txBody>
          <a:bodyPr anchor="t" rtlCol="false" tIns="0" lIns="0" bIns="0" rIns="0">
            <a:spAutoFit/>
          </a:bodyPr>
          <a:lstStyle/>
          <a:p>
            <a:pPr algn="l" marL="734056" indent="-367028" lvl="1">
              <a:lnSpc>
                <a:spcPts val="4079"/>
              </a:lnSpc>
              <a:buFont typeface="Arial"/>
              <a:buChar char="•"/>
            </a:pPr>
            <a:r>
              <a:rPr lang="en-US" b="true" sz="3399">
                <a:solidFill>
                  <a:srgbClr val="334782"/>
                </a:solidFill>
                <a:latin typeface="Quicksand Bold"/>
                <a:ea typeface="Quicksand Bold"/>
                <a:cs typeface="Quicksand Bold"/>
                <a:sym typeface="Quicksand Bold"/>
              </a:rPr>
              <a:t>Untuk iterasi I = 1 s/d n atau |F(xi)|</a:t>
            </a:r>
          </a:p>
          <a:p>
            <a:pPr algn="l">
              <a:lnSpc>
                <a:spcPts val="4079"/>
              </a:lnSpc>
            </a:pPr>
          </a:p>
          <a:p>
            <a:pPr algn="l">
              <a:lnSpc>
                <a:spcPts val="4079"/>
              </a:lnSpc>
            </a:pPr>
          </a:p>
          <a:p>
            <a:pPr algn="l">
              <a:lnSpc>
                <a:spcPts val="4079"/>
              </a:lnSpc>
            </a:pPr>
          </a:p>
          <a:p>
            <a:pPr algn="l">
              <a:lnSpc>
                <a:spcPts val="4079"/>
              </a:lnSpc>
            </a:pPr>
          </a:p>
          <a:p>
            <a:pPr algn="l">
              <a:lnSpc>
                <a:spcPts val="4079"/>
              </a:lnSpc>
            </a:pPr>
          </a:p>
          <a:p>
            <a:pPr algn="l">
              <a:lnSpc>
                <a:spcPts val="4079"/>
              </a:lnSpc>
            </a:pPr>
          </a:p>
          <a:p>
            <a:pPr algn="l">
              <a:lnSpc>
                <a:spcPts val="4079"/>
              </a:lnSpc>
            </a:pPr>
          </a:p>
          <a:p>
            <a:pPr algn="l">
              <a:lnSpc>
                <a:spcPts val="4079"/>
              </a:lnSpc>
            </a:pPr>
          </a:p>
          <a:p>
            <a:pPr algn="l">
              <a:lnSpc>
                <a:spcPts val="4079"/>
              </a:lnSpc>
            </a:pPr>
            <a:r>
              <a:rPr lang="en-US" sz="3399" b="true">
                <a:solidFill>
                  <a:srgbClr val="334782"/>
                </a:solidFill>
                <a:latin typeface="Quicksand Bold"/>
                <a:ea typeface="Quicksand Bold"/>
                <a:cs typeface="Quicksand Bold"/>
                <a:sym typeface="Quicksand Bold"/>
              </a:rPr>
              <a:t>Hitung yi+1 = F(Xi+1)</a:t>
            </a:r>
          </a:p>
          <a:p>
            <a:pPr algn="l" marL="734056" indent="-367028" lvl="1">
              <a:lnSpc>
                <a:spcPts val="4079"/>
              </a:lnSpc>
              <a:buFont typeface="Arial"/>
              <a:buChar char="•"/>
            </a:pPr>
            <a:r>
              <a:rPr lang="en-US" b="true" sz="3399">
                <a:solidFill>
                  <a:srgbClr val="334782"/>
                </a:solidFill>
                <a:latin typeface="Quicksand Bold"/>
                <a:ea typeface="Quicksand Bold"/>
                <a:cs typeface="Quicksand Bold"/>
                <a:sym typeface="Quicksand Bold"/>
              </a:rPr>
              <a:t>Akar persamaan adalah nilai x yang terakhir.</a:t>
            </a:r>
          </a:p>
          <a:p>
            <a:pPr algn="l">
              <a:lnSpc>
                <a:spcPts val="4079"/>
              </a:lnSpc>
            </a:pPr>
          </a:p>
        </p:txBody>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0" y="0"/>
            <a:ext cx="9597634" cy="10287000"/>
            <a:chOff x="0" y="0"/>
            <a:chExt cx="2527772" cy="2709333"/>
          </a:xfrm>
        </p:grpSpPr>
        <p:sp>
          <p:nvSpPr>
            <p:cNvPr name="Freeform 3" id="3"/>
            <p:cNvSpPr/>
            <p:nvPr/>
          </p:nvSpPr>
          <p:spPr>
            <a:xfrm flipH="false" flipV="false" rot="0">
              <a:off x="0" y="0"/>
              <a:ext cx="2527772" cy="2709333"/>
            </a:xfrm>
            <a:custGeom>
              <a:avLst/>
              <a:gdLst/>
              <a:ahLst/>
              <a:cxnLst/>
              <a:rect r="r" b="b" t="t" l="l"/>
              <a:pathLst>
                <a:path h="2709333" w="2527772">
                  <a:moveTo>
                    <a:pt x="0" y="0"/>
                  </a:moveTo>
                  <a:lnTo>
                    <a:pt x="2527772" y="0"/>
                  </a:lnTo>
                  <a:lnTo>
                    <a:pt x="2527772" y="2709333"/>
                  </a:lnTo>
                  <a:lnTo>
                    <a:pt x="0" y="2709333"/>
                  </a:lnTo>
                  <a:close/>
                </a:path>
              </a:pathLst>
            </a:custGeom>
            <a:solidFill>
              <a:srgbClr val="203162"/>
            </a:solidFill>
          </p:spPr>
        </p:sp>
        <p:sp>
          <p:nvSpPr>
            <p:cNvPr name="TextBox 4" id="4"/>
            <p:cNvSpPr txBox="true"/>
            <p:nvPr/>
          </p:nvSpPr>
          <p:spPr>
            <a:xfrm>
              <a:off x="0" y="38100"/>
              <a:ext cx="2527772" cy="2671233"/>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2058603" y="3584295"/>
            <a:ext cx="7085397" cy="2841250"/>
            <a:chOff x="0" y="0"/>
            <a:chExt cx="1866113" cy="748313"/>
          </a:xfrm>
        </p:grpSpPr>
        <p:sp>
          <p:nvSpPr>
            <p:cNvPr name="Freeform 6" id="6"/>
            <p:cNvSpPr/>
            <p:nvPr/>
          </p:nvSpPr>
          <p:spPr>
            <a:xfrm flipH="false" flipV="false" rot="0">
              <a:off x="0" y="0"/>
              <a:ext cx="1866113" cy="748313"/>
            </a:xfrm>
            <a:custGeom>
              <a:avLst/>
              <a:gdLst/>
              <a:ahLst/>
              <a:cxnLst/>
              <a:rect r="r" b="b" t="t" l="l"/>
              <a:pathLst>
                <a:path h="748313" w="1866113">
                  <a:moveTo>
                    <a:pt x="0" y="0"/>
                  </a:moveTo>
                  <a:lnTo>
                    <a:pt x="1866113" y="0"/>
                  </a:lnTo>
                  <a:lnTo>
                    <a:pt x="1866113" y="748313"/>
                  </a:lnTo>
                  <a:lnTo>
                    <a:pt x="0" y="748313"/>
                  </a:lnTo>
                  <a:close/>
                </a:path>
              </a:pathLst>
            </a:custGeom>
            <a:solidFill>
              <a:srgbClr val="FFC610"/>
            </a:solidFill>
          </p:spPr>
        </p:sp>
        <p:sp>
          <p:nvSpPr>
            <p:cNvPr name="TextBox 7" id="7"/>
            <p:cNvSpPr txBox="true"/>
            <p:nvPr/>
          </p:nvSpPr>
          <p:spPr>
            <a:xfrm>
              <a:off x="0" y="38100"/>
              <a:ext cx="1866113" cy="710213"/>
            </a:xfrm>
            <a:prstGeom prst="rect">
              <a:avLst/>
            </a:prstGeom>
          </p:spPr>
          <p:txBody>
            <a:bodyPr anchor="ctr" rtlCol="false" tIns="50800" lIns="50800" bIns="50800" rIns="50800"/>
            <a:lstStyle/>
            <a:p>
              <a:pPr algn="ctr">
                <a:lnSpc>
                  <a:spcPts val="2827"/>
                </a:lnSpc>
              </a:pPr>
            </a:p>
          </p:txBody>
        </p:sp>
      </p:grpSp>
      <p:sp>
        <p:nvSpPr>
          <p:cNvPr name="Freeform 8" id="8"/>
          <p:cNvSpPr/>
          <p:nvPr/>
        </p:nvSpPr>
        <p:spPr>
          <a:xfrm flipH="false" flipV="false" rot="0">
            <a:off x="441275" y="4688864"/>
            <a:ext cx="8457329" cy="1736681"/>
          </a:xfrm>
          <a:custGeom>
            <a:avLst/>
            <a:gdLst/>
            <a:ahLst/>
            <a:cxnLst/>
            <a:rect r="r" b="b" t="t" l="l"/>
            <a:pathLst>
              <a:path h="1736681" w="8457329">
                <a:moveTo>
                  <a:pt x="0" y="0"/>
                </a:moveTo>
                <a:lnTo>
                  <a:pt x="8457328" y="0"/>
                </a:lnTo>
                <a:lnTo>
                  <a:pt x="8457328" y="1736682"/>
                </a:lnTo>
                <a:lnTo>
                  <a:pt x="0" y="1736682"/>
                </a:lnTo>
                <a:lnTo>
                  <a:pt x="0" y="0"/>
                </a:lnTo>
                <a:close/>
              </a:path>
            </a:pathLst>
          </a:custGeom>
          <a:blipFill>
            <a:blip r:embed="rId2"/>
            <a:stretch>
              <a:fillRect l="0" t="0" r="0" b="0"/>
            </a:stretch>
          </a:blipFill>
        </p:spPr>
      </p:sp>
      <p:sp>
        <p:nvSpPr>
          <p:cNvPr name="Freeform 9" id="9"/>
          <p:cNvSpPr/>
          <p:nvPr/>
        </p:nvSpPr>
        <p:spPr>
          <a:xfrm flipH="false" flipV="false" rot="0">
            <a:off x="9683359" y="1946618"/>
            <a:ext cx="8316952" cy="7221175"/>
          </a:xfrm>
          <a:custGeom>
            <a:avLst/>
            <a:gdLst/>
            <a:ahLst/>
            <a:cxnLst/>
            <a:rect r="r" b="b" t="t" l="l"/>
            <a:pathLst>
              <a:path h="7221175" w="8316952">
                <a:moveTo>
                  <a:pt x="0" y="0"/>
                </a:moveTo>
                <a:lnTo>
                  <a:pt x="8316952" y="0"/>
                </a:lnTo>
                <a:lnTo>
                  <a:pt x="8316952" y="7221174"/>
                </a:lnTo>
                <a:lnTo>
                  <a:pt x="0" y="7221174"/>
                </a:lnTo>
                <a:lnTo>
                  <a:pt x="0" y="0"/>
                </a:lnTo>
                <a:close/>
              </a:path>
            </a:pathLst>
          </a:custGeom>
          <a:blipFill>
            <a:blip r:embed="rId3"/>
            <a:stretch>
              <a:fillRect l="0" t="0" r="0" b="0"/>
            </a:stretch>
          </a:blipFill>
        </p:spPr>
      </p:sp>
      <p:sp>
        <p:nvSpPr>
          <p:cNvPr name="TextBox 10" id="10"/>
          <p:cNvSpPr txBox="true"/>
          <p:nvPr/>
        </p:nvSpPr>
        <p:spPr>
          <a:xfrm rot="0">
            <a:off x="1028700" y="819150"/>
            <a:ext cx="8568934" cy="2457450"/>
          </a:xfrm>
          <a:prstGeom prst="rect">
            <a:avLst/>
          </a:prstGeom>
        </p:spPr>
        <p:txBody>
          <a:bodyPr anchor="t" rtlCol="false" tIns="0" lIns="0" bIns="0" rIns="0">
            <a:spAutoFit/>
          </a:bodyPr>
          <a:lstStyle/>
          <a:p>
            <a:pPr algn="l">
              <a:lnSpc>
                <a:spcPts val="8880"/>
              </a:lnSpc>
            </a:pPr>
            <a:r>
              <a:rPr lang="en-US" sz="7400" b="true">
                <a:solidFill>
                  <a:srgbClr val="ABD7FF"/>
                </a:solidFill>
                <a:latin typeface="Agrandir Bold"/>
                <a:ea typeface="Agrandir Bold"/>
                <a:cs typeface="Agrandir Bold"/>
                <a:sym typeface="Agrandir Bold"/>
              </a:rPr>
              <a:t>Contoh Pengerjaan</a:t>
            </a:r>
          </a:p>
        </p:txBody>
      </p:sp>
      <p:sp>
        <p:nvSpPr>
          <p:cNvPr name="TextBox 11" id="11"/>
          <p:cNvSpPr txBox="true"/>
          <p:nvPr/>
        </p:nvSpPr>
        <p:spPr>
          <a:xfrm rot="0">
            <a:off x="4756348" y="3460470"/>
            <a:ext cx="4387652" cy="771525"/>
          </a:xfrm>
          <a:prstGeom prst="rect">
            <a:avLst/>
          </a:prstGeom>
        </p:spPr>
        <p:txBody>
          <a:bodyPr anchor="t" rtlCol="false" tIns="0" lIns="0" bIns="0" rIns="0">
            <a:spAutoFit/>
          </a:bodyPr>
          <a:lstStyle/>
          <a:p>
            <a:pPr algn="l">
              <a:lnSpc>
                <a:spcPts val="5156"/>
              </a:lnSpc>
            </a:pPr>
            <a:r>
              <a:rPr lang="en-US" sz="4296" b="true">
                <a:solidFill>
                  <a:srgbClr val="FFFFFF"/>
                </a:solidFill>
                <a:latin typeface="Agrandir Bold"/>
                <a:ea typeface="Agrandir Bold"/>
                <a:cs typeface="Agrandir Bold"/>
                <a:sym typeface="Agrandir Bold"/>
              </a:rPr>
              <a:t>Metode Secant</a:t>
            </a:r>
          </a:p>
        </p:txBody>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0" y="0"/>
            <a:ext cx="9597634" cy="10287000"/>
            <a:chOff x="0" y="0"/>
            <a:chExt cx="2527772" cy="2709333"/>
          </a:xfrm>
        </p:grpSpPr>
        <p:sp>
          <p:nvSpPr>
            <p:cNvPr name="Freeform 3" id="3"/>
            <p:cNvSpPr/>
            <p:nvPr/>
          </p:nvSpPr>
          <p:spPr>
            <a:xfrm flipH="false" flipV="false" rot="0">
              <a:off x="0" y="0"/>
              <a:ext cx="2527772" cy="2709333"/>
            </a:xfrm>
            <a:custGeom>
              <a:avLst/>
              <a:gdLst/>
              <a:ahLst/>
              <a:cxnLst/>
              <a:rect r="r" b="b" t="t" l="l"/>
              <a:pathLst>
                <a:path h="2709333" w="2527772">
                  <a:moveTo>
                    <a:pt x="0" y="0"/>
                  </a:moveTo>
                  <a:lnTo>
                    <a:pt x="2527772" y="0"/>
                  </a:lnTo>
                  <a:lnTo>
                    <a:pt x="2527772" y="2709333"/>
                  </a:lnTo>
                  <a:lnTo>
                    <a:pt x="0" y="2709333"/>
                  </a:lnTo>
                  <a:close/>
                </a:path>
              </a:pathLst>
            </a:custGeom>
            <a:solidFill>
              <a:srgbClr val="203162"/>
            </a:solidFill>
          </p:spPr>
        </p:sp>
        <p:sp>
          <p:nvSpPr>
            <p:cNvPr name="TextBox 4" id="4"/>
            <p:cNvSpPr txBox="true"/>
            <p:nvPr/>
          </p:nvSpPr>
          <p:spPr>
            <a:xfrm>
              <a:off x="0" y="38100"/>
              <a:ext cx="2527772" cy="2671233"/>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038294" y="1126338"/>
            <a:ext cx="8105706" cy="1160482"/>
            <a:chOff x="0" y="0"/>
            <a:chExt cx="2134836" cy="305641"/>
          </a:xfrm>
        </p:grpSpPr>
        <p:sp>
          <p:nvSpPr>
            <p:cNvPr name="Freeform 6" id="6"/>
            <p:cNvSpPr/>
            <p:nvPr/>
          </p:nvSpPr>
          <p:spPr>
            <a:xfrm flipH="false" flipV="false" rot="0">
              <a:off x="0" y="0"/>
              <a:ext cx="2134836" cy="305641"/>
            </a:xfrm>
            <a:custGeom>
              <a:avLst/>
              <a:gdLst/>
              <a:ahLst/>
              <a:cxnLst/>
              <a:rect r="r" b="b" t="t" l="l"/>
              <a:pathLst>
                <a:path h="305641" w="2134836">
                  <a:moveTo>
                    <a:pt x="95512" y="0"/>
                  </a:moveTo>
                  <a:lnTo>
                    <a:pt x="2039324" y="0"/>
                  </a:lnTo>
                  <a:cubicBezTo>
                    <a:pt x="2064656" y="0"/>
                    <a:pt x="2088949" y="10063"/>
                    <a:pt x="2106861" y="27975"/>
                  </a:cubicBezTo>
                  <a:cubicBezTo>
                    <a:pt x="2124773" y="45887"/>
                    <a:pt x="2134836" y="70181"/>
                    <a:pt x="2134836" y="95512"/>
                  </a:cubicBezTo>
                  <a:lnTo>
                    <a:pt x="2134836" y="210129"/>
                  </a:lnTo>
                  <a:cubicBezTo>
                    <a:pt x="2134836" y="262879"/>
                    <a:pt x="2092074" y="305641"/>
                    <a:pt x="2039324" y="305641"/>
                  </a:cubicBezTo>
                  <a:lnTo>
                    <a:pt x="95512" y="305641"/>
                  </a:lnTo>
                  <a:cubicBezTo>
                    <a:pt x="70181" y="305641"/>
                    <a:pt x="45887" y="295578"/>
                    <a:pt x="27975" y="277667"/>
                  </a:cubicBezTo>
                  <a:cubicBezTo>
                    <a:pt x="10063" y="259755"/>
                    <a:pt x="0" y="235461"/>
                    <a:pt x="0" y="210129"/>
                  </a:cubicBezTo>
                  <a:lnTo>
                    <a:pt x="0" y="95512"/>
                  </a:lnTo>
                  <a:cubicBezTo>
                    <a:pt x="0" y="70181"/>
                    <a:pt x="10063" y="45887"/>
                    <a:pt x="27975" y="27975"/>
                  </a:cubicBezTo>
                  <a:cubicBezTo>
                    <a:pt x="45887" y="10063"/>
                    <a:pt x="70181" y="0"/>
                    <a:pt x="95512" y="0"/>
                  </a:cubicBezTo>
                  <a:close/>
                </a:path>
              </a:pathLst>
            </a:custGeom>
            <a:solidFill>
              <a:srgbClr val="FFC610"/>
            </a:solidFill>
          </p:spPr>
        </p:sp>
        <p:sp>
          <p:nvSpPr>
            <p:cNvPr name="TextBox 7" id="7"/>
            <p:cNvSpPr txBox="true"/>
            <p:nvPr/>
          </p:nvSpPr>
          <p:spPr>
            <a:xfrm>
              <a:off x="0" y="-47625"/>
              <a:ext cx="2134836" cy="353266"/>
            </a:xfrm>
            <a:prstGeom prst="rect">
              <a:avLst/>
            </a:prstGeom>
          </p:spPr>
          <p:txBody>
            <a:bodyPr anchor="ctr" rtlCol="false" tIns="50800" lIns="50800" bIns="50800" rIns="50800"/>
            <a:lstStyle/>
            <a:p>
              <a:pPr algn="ctr">
                <a:lnSpc>
                  <a:spcPts val="5050"/>
                </a:lnSpc>
              </a:pPr>
              <a:r>
                <a:rPr lang="en-US" b="true" sz="5000">
                  <a:solidFill>
                    <a:srgbClr val="203162"/>
                  </a:solidFill>
                  <a:latin typeface="Agrandir Bold"/>
                  <a:ea typeface="Agrandir Bold"/>
                  <a:cs typeface="Agrandir Bold"/>
                  <a:sym typeface="Agrandir Bold"/>
                </a:rPr>
                <a:t>Metode Newton</a:t>
              </a:r>
            </a:p>
          </p:txBody>
        </p:sp>
      </p:grpSp>
      <p:sp>
        <p:nvSpPr>
          <p:cNvPr name="Freeform 8" id="8"/>
          <p:cNvSpPr/>
          <p:nvPr/>
        </p:nvSpPr>
        <p:spPr>
          <a:xfrm flipH="false" flipV="false" rot="0">
            <a:off x="10516809" y="1420172"/>
            <a:ext cx="5196357" cy="4897567"/>
          </a:xfrm>
          <a:custGeom>
            <a:avLst/>
            <a:gdLst/>
            <a:ahLst/>
            <a:cxnLst/>
            <a:rect r="r" b="b" t="t" l="l"/>
            <a:pathLst>
              <a:path h="4897567" w="5196357">
                <a:moveTo>
                  <a:pt x="0" y="0"/>
                </a:moveTo>
                <a:lnTo>
                  <a:pt x="5196357" y="0"/>
                </a:lnTo>
                <a:lnTo>
                  <a:pt x="5196357" y="4897567"/>
                </a:lnTo>
                <a:lnTo>
                  <a:pt x="0" y="4897567"/>
                </a:lnTo>
                <a:lnTo>
                  <a:pt x="0" y="0"/>
                </a:lnTo>
                <a:close/>
              </a:path>
            </a:pathLst>
          </a:custGeom>
          <a:blipFill>
            <a:blip r:embed="rId2"/>
            <a:stretch>
              <a:fillRect l="0" t="0" r="0" b="0"/>
            </a:stretch>
          </a:blipFill>
        </p:spPr>
      </p:sp>
      <p:sp>
        <p:nvSpPr>
          <p:cNvPr name="TextBox 9" id="9"/>
          <p:cNvSpPr txBox="true"/>
          <p:nvPr/>
        </p:nvSpPr>
        <p:spPr>
          <a:xfrm rot="0">
            <a:off x="1099688" y="2635388"/>
            <a:ext cx="7398258" cy="904875"/>
          </a:xfrm>
          <a:prstGeom prst="rect">
            <a:avLst/>
          </a:prstGeom>
        </p:spPr>
        <p:txBody>
          <a:bodyPr anchor="t" rtlCol="false" tIns="0" lIns="0" bIns="0" rIns="0">
            <a:spAutoFit/>
          </a:bodyPr>
          <a:lstStyle/>
          <a:p>
            <a:pPr algn="l">
              <a:lnSpc>
                <a:spcPts val="6000"/>
              </a:lnSpc>
            </a:pPr>
            <a:r>
              <a:rPr lang="en-US" sz="5000" b="true">
                <a:solidFill>
                  <a:srgbClr val="ABD7FF"/>
                </a:solidFill>
                <a:latin typeface="Agrandir Bold"/>
                <a:ea typeface="Agrandir Bold"/>
                <a:cs typeface="Agrandir Bold"/>
                <a:sym typeface="Agrandir Bold"/>
              </a:rPr>
              <a:t>Definisi</a:t>
            </a:r>
          </a:p>
        </p:txBody>
      </p:sp>
      <p:sp>
        <p:nvSpPr>
          <p:cNvPr name="TextBox 10" id="10"/>
          <p:cNvSpPr txBox="true"/>
          <p:nvPr/>
        </p:nvSpPr>
        <p:spPr>
          <a:xfrm rot="0">
            <a:off x="955921" y="3940313"/>
            <a:ext cx="7685791" cy="3962400"/>
          </a:xfrm>
          <a:prstGeom prst="rect">
            <a:avLst/>
          </a:prstGeom>
        </p:spPr>
        <p:txBody>
          <a:bodyPr anchor="t" rtlCol="false" tIns="0" lIns="0" bIns="0" rIns="0">
            <a:spAutoFit/>
          </a:bodyPr>
          <a:lstStyle/>
          <a:p>
            <a:pPr algn="l">
              <a:lnSpc>
                <a:spcPts val="5250"/>
              </a:lnSpc>
            </a:pPr>
            <a:r>
              <a:rPr lang="en-US" sz="3500" b="true">
                <a:solidFill>
                  <a:srgbClr val="FFFFFF"/>
                </a:solidFill>
                <a:latin typeface="Quicksand Bold"/>
                <a:ea typeface="Quicksand Bold"/>
                <a:cs typeface="Quicksand Bold"/>
                <a:sym typeface="Quicksand Bold"/>
              </a:rPr>
              <a:t>Merupakan metode penyelesaian persamaan non-linier dengan pendekatan satu titik awal dan mendekatinya dengan memperhatikan slope atau gradien</a:t>
            </a:r>
          </a:p>
          <a:p>
            <a:pPr algn="l">
              <a:lnSpc>
                <a:spcPts val="5250"/>
              </a:lnSpc>
            </a:pPr>
          </a:p>
        </p:txBody>
      </p:sp>
      <p:sp>
        <p:nvSpPr>
          <p:cNvPr name="TextBox 11" id="11"/>
          <p:cNvSpPr txBox="true"/>
          <p:nvPr/>
        </p:nvSpPr>
        <p:spPr>
          <a:xfrm rot="0">
            <a:off x="9980045" y="6184389"/>
            <a:ext cx="2903250" cy="819150"/>
          </a:xfrm>
          <a:prstGeom prst="rect">
            <a:avLst/>
          </a:prstGeom>
        </p:spPr>
        <p:txBody>
          <a:bodyPr anchor="t" rtlCol="false" tIns="0" lIns="0" bIns="0" rIns="0">
            <a:spAutoFit/>
          </a:bodyPr>
          <a:lstStyle/>
          <a:p>
            <a:pPr algn="ctr">
              <a:lnSpc>
                <a:spcPts val="5400"/>
              </a:lnSpc>
            </a:pPr>
            <a:r>
              <a:rPr lang="en-US" b="true" sz="4500">
                <a:solidFill>
                  <a:srgbClr val="334782"/>
                </a:solidFill>
                <a:latin typeface="Agrandir Bold"/>
                <a:ea typeface="Agrandir Bold"/>
                <a:cs typeface="Agrandir Bold"/>
                <a:sym typeface="Agrandir Bold"/>
              </a:rPr>
              <a:t>Asumsi</a:t>
            </a:r>
          </a:p>
        </p:txBody>
      </p:sp>
      <p:sp>
        <p:nvSpPr>
          <p:cNvPr name="TextBox 12" id="12"/>
          <p:cNvSpPr txBox="true"/>
          <p:nvPr/>
        </p:nvSpPr>
        <p:spPr>
          <a:xfrm rot="0">
            <a:off x="10211737" y="6994014"/>
            <a:ext cx="6039902" cy="2973338"/>
          </a:xfrm>
          <a:prstGeom prst="rect">
            <a:avLst/>
          </a:prstGeom>
        </p:spPr>
        <p:txBody>
          <a:bodyPr anchor="t" rtlCol="false" tIns="0" lIns="0" bIns="0" rIns="0">
            <a:spAutoFit/>
          </a:bodyPr>
          <a:lstStyle/>
          <a:p>
            <a:pPr algn="l" marL="600388" indent="-300194" lvl="1">
              <a:lnSpc>
                <a:spcPts val="3337"/>
              </a:lnSpc>
              <a:buFont typeface="Arial"/>
              <a:buChar char="•"/>
            </a:pPr>
            <a:r>
              <a:rPr lang="en-US" b="true" sz="2780">
                <a:solidFill>
                  <a:srgbClr val="334782"/>
                </a:solidFill>
                <a:latin typeface="Quicksand Bold"/>
                <a:ea typeface="Quicksand Bold"/>
                <a:cs typeface="Quicksand Bold"/>
                <a:sym typeface="Quicksand Bold"/>
              </a:rPr>
              <a:t>f(x) </a:t>
            </a:r>
            <a:r>
              <a:rPr lang="en-US" b="true" sz="2780">
                <a:solidFill>
                  <a:srgbClr val="DB4069"/>
                </a:solidFill>
                <a:latin typeface="Quicksand Bold"/>
                <a:ea typeface="Quicksand Bold"/>
                <a:cs typeface="Quicksand Bold"/>
                <a:sym typeface="Quicksand Bold"/>
              </a:rPr>
              <a:t>kontinu</a:t>
            </a:r>
            <a:r>
              <a:rPr lang="en-US" b="true" sz="2780">
                <a:solidFill>
                  <a:srgbClr val="334782"/>
                </a:solidFill>
                <a:latin typeface="Quicksand Bold"/>
                <a:ea typeface="Quicksand Bold"/>
                <a:cs typeface="Quicksand Bold"/>
                <a:sym typeface="Quicksand Bold"/>
              </a:rPr>
              <a:t> dan </a:t>
            </a:r>
            <a:r>
              <a:rPr lang="en-US" b="true" sz="2780">
                <a:solidFill>
                  <a:srgbClr val="DB4069"/>
                </a:solidFill>
                <a:latin typeface="Quicksand Bold"/>
                <a:ea typeface="Quicksand Bold"/>
                <a:cs typeface="Quicksand Bold"/>
                <a:sym typeface="Quicksand Bold"/>
              </a:rPr>
              <a:t>turunan</a:t>
            </a:r>
            <a:r>
              <a:rPr lang="en-US" b="true" sz="2780">
                <a:solidFill>
                  <a:srgbClr val="334782"/>
                </a:solidFill>
                <a:latin typeface="Quicksand Bold"/>
                <a:ea typeface="Quicksand Bold"/>
                <a:cs typeface="Quicksand Bold"/>
                <a:sym typeface="Quicksand Bold"/>
              </a:rPr>
              <a:t> pertamanya </a:t>
            </a:r>
            <a:r>
              <a:rPr lang="en-US" b="true" sz="2780">
                <a:solidFill>
                  <a:srgbClr val="DB4069"/>
                </a:solidFill>
                <a:latin typeface="Quicksand Bold"/>
                <a:ea typeface="Quicksand Bold"/>
                <a:cs typeface="Quicksand Bold"/>
                <a:sym typeface="Quicksand Bold"/>
              </a:rPr>
              <a:t>diketahui</a:t>
            </a:r>
          </a:p>
          <a:p>
            <a:pPr algn="l">
              <a:lnSpc>
                <a:spcPts val="3337"/>
              </a:lnSpc>
            </a:pPr>
          </a:p>
          <a:p>
            <a:pPr algn="l" marL="600388" indent="-300194" lvl="1">
              <a:lnSpc>
                <a:spcPts val="3337"/>
              </a:lnSpc>
              <a:buFont typeface="Arial"/>
              <a:buChar char="•"/>
            </a:pPr>
            <a:r>
              <a:rPr lang="en-US" b="true" sz="2780">
                <a:solidFill>
                  <a:srgbClr val="334782"/>
                </a:solidFill>
                <a:latin typeface="Quicksand Bold"/>
                <a:ea typeface="Quicksand Bold"/>
                <a:cs typeface="Quicksand Bold"/>
                <a:sym typeface="Quicksand Bold"/>
              </a:rPr>
              <a:t>Telah diberikan tebakan awal x0 sedemikian sehingga </a:t>
            </a:r>
          </a:p>
          <a:p>
            <a:pPr algn="l">
              <a:lnSpc>
                <a:spcPts val="3337"/>
              </a:lnSpc>
            </a:pPr>
            <a:r>
              <a:rPr lang="en-US" sz="2780" b="true">
                <a:solidFill>
                  <a:srgbClr val="334782"/>
                </a:solidFill>
                <a:latin typeface="Quicksand Bold"/>
                <a:ea typeface="Quicksand Bold"/>
                <a:cs typeface="Quicksand Bold"/>
                <a:sym typeface="Quicksand Bold"/>
              </a:rPr>
              <a:t>        </a:t>
            </a:r>
            <a:r>
              <a:rPr lang="en-US" sz="2780" b="true">
                <a:solidFill>
                  <a:srgbClr val="DB4069"/>
                </a:solidFill>
                <a:latin typeface="Quicksand Bold"/>
                <a:ea typeface="Quicksand Bold"/>
                <a:cs typeface="Quicksand Bold"/>
                <a:sym typeface="Quicksand Bold"/>
              </a:rPr>
              <a:t> </a:t>
            </a:r>
            <a:r>
              <a:rPr lang="en-US" sz="2780" b="true">
                <a:solidFill>
                  <a:srgbClr val="DB4069"/>
                </a:solidFill>
                <a:latin typeface="Quicksand Bold"/>
                <a:ea typeface="Quicksand Bold"/>
                <a:cs typeface="Quicksand Bold"/>
                <a:sym typeface="Quicksand Bold"/>
              </a:rPr>
              <a:t>f(x0) != 0</a:t>
            </a:r>
            <a:r>
              <a:rPr lang="en-US" sz="2780" b="true">
                <a:solidFill>
                  <a:srgbClr val="334782"/>
                </a:solidFill>
                <a:latin typeface="Quicksand Bold"/>
                <a:ea typeface="Quicksand Bold"/>
                <a:cs typeface="Quicksand Bold"/>
                <a:sym typeface="Quicksand Bold"/>
              </a:rPr>
              <a:t> </a:t>
            </a:r>
          </a:p>
          <a:p>
            <a:pPr algn="l">
              <a:lnSpc>
                <a:spcPts val="3337"/>
              </a:lnSpc>
            </a:pP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6738912" y="1028700"/>
            <a:ext cx="4810175" cy="1071715"/>
            <a:chOff x="0" y="0"/>
            <a:chExt cx="1266877" cy="282262"/>
          </a:xfrm>
        </p:grpSpPr>
        <p:sp>
          <p:nvSpPr>
            <p:cNvPr name="Freeform 3" id="3"/>
            <p:cNvSpPr/>
            <p:nvPr/>
          </p:nvSpPr>
          <p:spPr>
            <a:xfrm flipH="false" flipV="false" rot="0">
              <a:off x="0" y="0"/>
              <a:ext cx="1266877" cy="282262"/>
            </a:xfrm>
            <a:custGeom>
              <a:avLst/>
              <a:gdLst/>
              <a:ahLst/>
              <a:cxnLst/>
              <a:rect r="r" b="b" t="t" l="l"/>
              <a:pathLst>
                <a:path h="282262" w="1266877">
                  <a:moveTo>
                    <a:pt x="141131" y="0"/>
                  </a:moveTo>
                  <a:lnTo>
                    <a:pt x="1125746" y="0"/>
                  </a:lnTo>
                  <a:cubicBezTo>
                    <a:pt x="1203691" y="0"/>
                    <a:pt x="1266877" y="63187"/>
                    <a:pt x="1266877" y="141131"/>
                  </a:cubicBezTo>
                  <a:lnTo>
                    <a:pt x="1266877" y="141131"/>
                  </a:lnTo>
                  <a:cubicBezTo>
                    <a:pt x="1266877" y="219076"/>
                    <a:pt x="1203691" y="282262"/>
                    <a:pt x="1125746" y="282262"/>
                  </a:cubicBezTo>
                  <a:lnTo>
                    <a:pt x="141131" y="282262"/>
                  </a:lnTo>
                  <a:cubicBezTo>
                    <a:pt x="63187" y="282262"/>
                    <a:pt x="0" y="219076"/>
                    <a:pt x="0" y="141131"/>
                  </a:cubicBezTo>
                  <a:lnTo>
                    <a:pt x="0" y="141131"/>
                  </a:lnTo>
                  <a:cubicBezTo>
                    <a:pt x="0" y="63187"/>
                    <a:pt x="63187" y="0"/>
                    <a:pt x="141131" y="0"/>
                  </a:cubicBezTo>
                  <a:close/>
                </a:path>
              </a:pathLst>
            </a:custGeom>
            <a:solidFill>
              <a:srgbClr val="86C2F8"/>
            </a:solidFill>
          </p:spPr>
        </p:sp>
        <p:sp>
          <p:nvSpPr>
            <p:cNvPr name="TextBox 4" id="4"/>
            <p:cNvSpPr txBox="true"/>
            <p:nvPr/>
          </p:nvSpPr>
          <p:spPr>
            <a:xfrm>
              <a:off x="0" y="-57150"/>
              <a:ext cx="1266877" cy="339412"/>
            </a:xfrm>
            <a:prstGeom prst="rect">
              <a:avLst/>
            </a:prstGeom>
          </p:spPr>
          <p:txBody>
            <a:bodyPr anchor="ctr" rtlCol="false" tIns="50800" lIns="50800" bIns="50800" rIns="50800"/>
            <a:lstStyle/>
            <a:p>
              <a:pPr algn="ctr">
                <a:lnSpc>
                  <a:spcPts val="5151"/>
                </a:lnSpc>
              </a:pPr>
              <a:r>
                <a:rPr lang="en-US" b="true" sz="5100">
                  <a:solidFill>
                    <a:srgbClr val="334782"/>
                  </a:solidFill>
                  <a:latin typeface="Agrandir Bold"/>
                  <a:ea typeface="Agrandir Bold"/>
                  <a:cs typeface="Agrandir Bold"/>
                  <a:sym typeface="Agrandir Bold"/>
                </a:rPr>
                <a:t>Algoritma</a:t>
              </a:r>
            </a:p>
          </p:txBody>
        </p:sp>
      </p:grpSp>
      <p:grpSp>
        <p:nvGrpSpPr>
          <p:cNvPr name="Group 5" id="5"/>
          <p:cNvGrpSpPr/>
          <p:nvPr/>
        </p:nvGrpSpPr>
        <p:grpSpPr>
          <a:xfrm rot="0">
            <a:off x="0" y="5903557"/>
            <a:ext cx="18288000" cy="4383443"/>
            <a:chOff x="0" y="0"/>
            <a:chExt cx="4816593" cy="1154487"/>
          </a:xfrm>
        </p:grpSpPr>
        <p:sp>
          <p:nvSpPr>
            <p:cNvPr name="Freeform 6" id="6"/>
            <p:cNvSpPr/>
            <p:nvPr/>
          </p:nvSpPr>
          <p:spPr>
            <a:xfrm flipH="false" flipV="false" rot="0">
              <a:off x="0" y="0"/>
              <a:ext cx="4816592" cy="1154487"/>
            </a:xfrm>
            <a:custGeom>
              <a:avLst/>
              <a:gdLst/>
              <a:ahLst/>
              <a:cxnLst/>
              <a:rect r="r" b="b" t="t" l="l"/>
              <a:pathLst>
                <a:path h="1154487" w="4816592">
                  <a:moveTo>
                    <a:pt x="0" y="0"/>
                  </a:moveTo>
                  <a:lnTo>
                    <a:pt x="4816592" y="0"/>
                  </a:lnTo>
                  <a:lnTo>
                    <a:pt x="4816592" y="1154487"/>
                  </a:lnTo>
                  <a:lnTo>
                    <a:pt x="0" y="1154487"/>
                  </a:lnTo>
                  <a:close/>
                </a:path>
              </a:pathLst>
            </a:custGeom>
            <a:solidFill>
              <a:srgbClr val="F8F6F1"/>
            </a:solidFill>
          </p:spPr>
        </p:sp>
        <p:sp>
          <p:nvSpPr>
            <p:cNvPr name="TextBox 7" id="7"/>
            <p:cNvSpPr txBox="true"/>
            <p:nvPr/>
          </p:nvSpPr>
          <p:spPr>
            <a:xfrm>
              <a:off x="0" y="38100"/>
              <a:ext cx="4816593" cy="1116387"/>
            </a:xfrm>
            <a:prstGeom prst="rect">
              <a:avLst/>
            </a:prstGeom>
          </p:spPr>
          <p:txBody>
            <a:bodyPr anchor="ctr" rtlCol="false" tIns="50800" lIns="50800" bIns="50800" rIns="50800"/>
            <a:lstStyle/>
            <a:p>
              <a:pPr algn="ctr">
                <a:lnSpc>
                  <a:spcPts val="2186"/>
                </a:lnSpc>
              </a:pPr>
            </a:p>
          </p:txBody>
        </p:sp>
      </p:grpSp>
      <p:grpSp>
        <p:nvGrpSpPr>
          <p:cNvPr name="Group 8" id="8"/>
          <p:cNvGrpSpPr/>
          <p:nvPr/>
        </p:nvGrpSpPr>
        <p:grpSpPr>
          <a:xfrm rot="0">
            <a:off x="2314471" y="2923768"/>
            <a:ext cx="13732702" cy="9413165"/>
            <a:chOff x="0" y="0"/>
            <a:chExt cx="3616843" cy="2479187"/>
          </a:xfrm>
        </p:grpSpPr>
        <p:sp>
          <p:nvSpPr>
            <p:cNvPr name="Freeform 9" id="9"/>
            <p:cNvSpPr/>
            <p:nvPr/>
          </p:nvSpPr>
          <p:spPr>
            <a:xfrm flipH="false" flipV="false" rot="0">
              <a:off x="0" y="0"/>
              <a:ext cx="3616843" cy="2479187"/>
            </a:xfrm>
            <a:custGeom>
              <a:avLst/>
              <a:gdLst/>
              <a:ahLst/>
              <a:cxnLst/>
              <a:rect r="r" b="b" t="t" l="l"/>
              <a:pathLst>
                <a:path h="2479187" w="3616843">
                  <a:moveTo>
                    <a:pt x="0" y="0"/>
                  </a:moveTo>
                  <a:lnTo>
                    <a:pt x="3616843" y="0"/>
                  </a:lnTo>
                  <a:lnTo>
                    <a:pt x="3616843" y="2479187"/>
                  </a:lnTo>
                  <a:lnTo>
                    <a:pt x="0" y="2479187"/>
                  </a:lnTo>
                  <a:close/>
                </a:path>
              </a:pathLst>
            </a:custGeom>
            <a:solidFill>
              <a:srgbClr val="FF9D42"/>
            </a:solidFill>
          </p:spPr>
        </p:sp>
        <p:sp>
          <p:nvSpPr>
            <p:cNvPr name="TextBox 10" id="10"/>
            <p:cNvSpPr txBox="true"/>
            <p:nvPr/>
          </p:nvSpPr>
          <p:spPr>
            <a:xfrm>
              <a:off x="0" y="-57150"/>
              <a:ext cx="3616843" cy="2536337"/>
            </a:xfrm>
            <a:prstGeom prst="rect">
              <a:avLst/>
            </a:prstGeom>
          </p:spPr>
          <p:txBody>
            <a:bodyPr anchor="ctr" rtlCol="false" tIns="254000" lIns="254000" bIns="254000" rIns="254000"/>
            <a:lstStyle/>
            <a:p>
              <a:pPr algn="ctr">
                <a:lnSpc>
                  <a:spcPts val="5454"/>
                </a:lnSpc>
              </a:pPr>
            </a:p>
          </p:txBody>
        </p:sp>
      </p:grpSp>
      <p:sp>
        <p:nvSpPr>
          <p:cNvPr name="Freeform 11" id="11"/>
          <p:cNvSpPr/>
          <p:nvPr/>
        </p:nvSpPr>
        <p:spPr>
          <a:xfrm flipH="false" flipV="false" rot="0">
            <a:off x="2567520" y="3493158"/>
            <a:ext cx="1080953" cy="1080953"/>
          </a:xfrm>
          <a:custGeom>
            <a:avLst/>
            <a:gdLst/>
            <a:ahLst/>
            <a:cxnLst/>
            <a:rect r="r" b="b" t="t" l="l"/>
            <a:pathLst>
              <a:path h="1080953" w="1080953">
                <a:moveTo>
                  <a:pt x="0" y="0"/>
                </a:moveTo>
                <a:lnTo>
                  <a:pt x="1080953" y="0"/>
                </a:lnTo>
                <a:lnTo>
                  <a:pt x="1080953" y="1080953"/>
                </a:lnTo>
                <a:lnTo>
                  <a:pt x="0" y="10809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381738" y="2923768"/>
            <a:ext cx="1877562" cy="1909712"/>
          </a:xfrm>
          <a:custGeom>
            <a:avLst/>
            <a:gdLst/>
            <a:ahLst/>
            <a:cxnLst/>
            <a:rect r="r" b="b" t="t" l="l"/>
            <a:pathLst>
              <a:path h="1909712" w="1877562">
                <a:moveTo>
                  <a:pt x="0" y="0"/>
                </a:moveTo>
                <a:lnTo>
                  <a:pt x="1877562" y="0"/>
                </a:lnTo>
                <a:lnTo>
                  <a:pt x="1877562" y="1909713"/>
                </a:lnTo>
                <a:lnTo>
                  <a:pt x="0" y="1909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791075" y="6593431"/>
            <a:ext cx="2316921" cy="2308233"/>
          </a:xfrm>
          <a:custGeom>
            <a:avLst/>
            <a:gdLst/>
            <a:ahLst/>
            <a:cxnLst/>
            <a:rect r="r" b="b" t="t" l="l"/>
            <a:pathLst>
              <a:path h="2308233" w="2316921">
                <a:moveTo>
                  <a:pt x="0" y="0"/>
                </a:moveTo>
                <a:lnTo>
                  <a:pt x="2316922" y="0"/>
                </a:lnTo>
                <a:lnTo>
                  <a:pt x="2316922" y="2308233"/>
                </a:lnTo>
                <a:lnTo>
                  <a:pt x="0" y="23082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3346281" y="3415987"/>
            <a:ext cx="12313122" cy="7067550"/>
          </a:xfrm>
          <a:prstGeom prst="rect">
            <a:avLst/>
          </a:prstGeom>
        </p:spPr>
        <p:txBody>
          <a:bodyPr anchor="t" rtlCol="false" tIns="0" lIns="0" bIns="0" rIns="0">
            <a:spAutoFit/>
          </a:bodyPr>
          <a:lstStyle/>
          <a:p>
            <a:pPr algn="l" marL="773822" indent="-386911" lvl="1">
              <a:lnSpc>
                <a:spcPts val="4301"/>
              </a:lnSpc>
              <a:buAutoNum type="arabicPeriod" startAt="1"/>
            </a:pPr>
            <a:r>
              <a:rPr lang="en-US" b="true" sz="3584">
                <a:solidFill>
                  <a:srgbClr val="702525"/>
                </a:solidFill>
                <a:latin typeface="Quicksand Bold"/>
                <a:ea typeface="Quicksand Bold"/>
                <a:cs typeface="Quicksand Bold"/>
                <a:sym typeface="Quicksand Bold"/>
              </a:rPr>
              <a:t>Definisikan f(x) dan f’(x)</a:t>
            </a:r>
          </a:p>
          <a:p>
            <a:pPr algn="l" marL="773822" indent="-386911" lvl="1">
              <a:lnSpc>
                <a:spcPts val="4301"/>
              </a:lnSpc>
              <a:buAutoNum type="arabicPeriod" startAt="1"/>
            </a:pPr>
            <a:r>
              <a:rPr lang="en-US" b="true" sz="3584">
                <a:solidFill>
                  <a:srgbClr val="702525"/>
                </a:solidFill>
                <a:latin typeface="Quicksand Bold"/>
                <a:ea typeface="Quicksand Bold"/>
                <a:cs typeface="Quicksand Bold"/>
                <a:sym typeface="Quicksand Bold"/>
              </a:rPr>
              <a:t>T</a:t>
            </a:r>
            <a:r>
              <a:rPr lang="en-US" b="true" sz="3584">
                <a:solidFill>
                  <a:srgbClr val="702525"/>
                </a:solidFill>
                <a:latin typeface="Quicksand Bold"/>
                <a:ea typeface="Quicksand Bold"/>
                <a:cs typeface="Quicksand Bold"/>
                <a:sym typeface="Quicksand Bold"/>
              </a:rPr>
              <a:t>entukan nilai toleransi e dan iterasi maksimum (N)</a:t>
            </a:r>
          </a:p>
          <a:p>
            <a:pPr algn="l" marL="773822" indent="-386911" lvl="1">
              <a:lnSpc>
                <a:spcPts val="4301"/>
              </a:lnSpc>
              <a:buAutoNum type="arabicPeriod" startAt="1"/>
            </a:pPr>
            <a:r>
              <a:rPr lang="en-US" b="true" sz="3584">
                <a:solidFill>
                  <a:srgbClr val="702525"/>
                </a:solidFill>
                <a:latin typeface="Quicksand Bold"/>
                <a:ea typeface="Quicksand Bold"/>
                <a:cs typeface="Quicksand Bold"/>
                <a:sym typeface="Quicksand Bold"/>
              </a:rPr>
              <a:t>Tentukan tebakan awal x0</a:t>
            </a:r>
          </a:p>
          <a:p>
            <a:pPr algn="l" marL="773822" indent="-386911" lvl="1">
              <a:lnSpc>
                <a:spcPts val="4301"/>
              </a:lnSpc>
              <a:buAutoNum type="arabicPeriod" startAt="1"/>
            </a:pPr>
            <a:r>
              <a:rPr lang="en-US" b="true" sz="3584">
                <a:solidFill>
                  <a:srgbClr val="702525"/>
                </a:solidFill>
                <a:latin typeface="Quicksand Bold"/>
                <a:ea typeface="Quicksand Bold"/>
                <a:cs typeface="Quicksand Bold"/>
                <a:sym typeface="Quicksand Bold"/>
              </a:rPr>
              <a:t>Hitung f(x0) dan f’(x0)</a:t>
            </a:r>
          </a:p>
          <a:p>
            <a:pPr algn="l" marL="773822" indent="-386911" lvl="1">
              <a:lnSpc>
                <a:spcPts val="4301"/>
              </a:lnSpc>
              <a:buAutoNum type="arabicPeriod" startAt="1"/>
            </a:pPr>
            <a:r>
              <a:rPr lang="en-US" b="true" sz="3584">
                <a:solidFill>
                  <a:srgbClr val="702525"/>
                </a:solidFill>
                <a:latin typeface="Quicksand Bold"/>
                <a:ea typeface="Quicksand Bold"/>
                <a:cs typeface="Quicksand Bold"/>
                <a:sym typeface="Quicksand Bold"/>
              </a:rPr>
              <a:t>Untuk iterasi i=1 s/d N atau |f(x)|  , hitung x menggunakan persamaan    </a:t>
            </a:r>
          </a:p>
          <a:p>
            <a:pPr algn="l">
              <a:lnSpc>
                <a:spcPts val="4301"/>
              </a:lnSpc>
            </a:pPr>
          </a:p>
          <a:p>
            <a:pPr algn="l">
              <a:lnSpc>
                <a:spcPts val="4301"/>
              </a:lnSpc>
            </a:pPr>
          </a:p>
          <a:p>
            <a:pPr algn="l">
              <a:lnSpc>
                <a:spcPts val="4301"/>
              </a:lnSpc>
            </a:pPr>
          </a:p>
          <a:p>
            <a:pPr algn="l">
              <a:lnSpc>
                <a:spcPts val="4301"/>
              </a:lnSpc>
            </a:pPr>
            <a:r>
              <a:rPr lang="en-US" sz="3584" b="true">
                <a:solidFill>
                  <a:srgbClr val="702525"/>
                </a:solidFill>
                <a:latin typeface="Quicksand Bold"/>
                <a:ea typeface="Quicksand Bold"/>
                <a:cs typeface="Quicksand Bold"/>
                <a:sym typeface="Quicksand Bold"/>
              </a:rPr>
              <a:t>    </a:t>
            </a:r>
            <a:r>
              <a:rPr lang="en-US" sz="3584" b="true">
                <a:solidFill>
                  <a:srgbClr val="702525"/>
                </a:solidFill>
                <a:latin typeface="Quicksand Bold"/>
                <a:ea typeface="Quicksand Bold"/>
                <a:cs typeface="Quicksand Bold"/>
                <a:sym typeface="Quicksand Bold"/>
              </a:rPr>
              <a:t>6. Akar Persamaan merupakan nilai xi terakhir yang </a:t>
            </a:r>
          </a:p>
          <a:p>
            <a:pPr algn="l">
              <a:lnSpc>
                <a:spcPts val="4301"/>
              </a:lnSpc>
            </a:pPr>
            <a:r>
              <a:rPr lang="en-US" sz="3584" b="true">
                <a:solidFill>
                  <a:srgbClr val="702525"/>
                </a:solidFill>
                <a:latin typeface="Quicksand Bold"/>
                <a:ea typeface="Quicksand Bold"/>
                <a:cs typeface="Quicksand Bold"/>
                <a:sym typeface="Quicksand Bold"/>
              </a:rPr>
              <a:t>        diperoleh.</a:t>
            </a:r>
          </a:p>
          <a:p>
            <a:pPr algn="l">
              <a:lnSpc>
                <a:spcPts val="4301"/>
              </a:lnSpc>
            </a:pPr>
          </a:p>
          <a:p>
            <a:pPr algn="l">
              <a:lnSpc>
                <a:spcPts val="4301"/>
              </a:lnSpc>
            </a:pPr>
          </a:p>
        </p:txBody>
      </p:sp>
      <p:sp>
        <p:nvSpPr>
          <p:cNvPr name="Freeform 15" id="15"/>
          <p:cNvSpPr/>
          <p:nvPr/>
        </p:nvSpPr>
        <p:spPr>
          <a:xfrm flipH="false" flipV="false" rot="0">
            <a:off x="7456596" y="6812025"/>
            <a:ext cx="4092491" cy="1506120"/>
          </a:xfrm>
          <a:custGeom>
            <a:avLst/>
            <a:gdLst/>
            <a:ahLst/>
            <a:cxnLst/>
            <a:rect r="r" b="b" t="t" l="l"/>
            <a:pathLst>
              <a:path h="1506120" w="4092491">
                <a:moveTo>
                  <a:pt x="0" y="0"/>
                </a:moveTo>
                <a:lnTo>
                  <a:pt x="4092492" y="0"/>
                </a:lnTo>
                <a:lnTo>
                  <a:pt x="4092492" y="1506120"/>
                </a:lnTo>
                <a:lnTo>
                  <a:pt x="0" y="1506120"/>
                </a:lnTo>
                <a:lnTo>
                  <a:pt x="0" y="0"/>
                </a:lnTo>
                <a:close/>
              </a:path>
            </a:pathLst>
          </a:custGeom>
          <a:blipFill>
            <a:blip r:embed="rId8"/>
            <a:stretch>
              <a:fillRect l="0" t="0" r="0" b="0"/>
            </a:stretch>
          </a:blipFill>
        </p:spPr>
      </p:sp>
      <p:sp>
        <p:nvSpPr>
          <p:cNvPr name="TextBox 16" id="16"/>
          <p:cNvSpPr txBox="true"/>
          <p:nvPr/>
        </p:nvSpPr>
        <p:spPr>
          <a:xfrm rot="0">
            <a:off x="6738912" y="1976590"/>
            <a:ext cx="5054248" cy="752475"/>
          </a:xfrm>
          <a:prstGeom prst="rect">
            <a:avLst/>
          </a:prstGeom>
        </p:spPr>
        <p:txBody>
          <a:bodyPr anchor="t" rtlCol="false" tIns="0" lIns="0" bIns="0" rIns="0">
            <a:spAutoFit/>
          </a:bodyPr>
          <a:lstStyle/>
          <a:p>
            <a:pPr algn="ctr">
              <a:lnSpc>
                <a:spcPts val="5000"/>
              </a:lnSpc>
            </a:pPr>
            <a:r>
              <a:rPr lang="en-US" b="true" sz="4167">
                <a:solidFill>
                  <a:srgbClr val="F8F6F1"/>
                </a:solidFill>
                <a:latin typeface="Agrandir Bold"/>
                <a:ea typeface="Agrandir Bold"/>
                <a:cs typeface="Agrandir Bold"/>
                <a:sym typeface="Agrandir Bold"/>
              </a:rPr>
              <a:t>Metode Newton</a:t>
            </a:r>
          </a:p>
        </p:txBody>
      </p:sp>
      <p:sp>
        <p:nvSpPr>
          <p:cNvPr name="Freeform 17" id="17"/>
          <p:cNvSpPr/>
          <p:nvPr/>
        </p:nvSpPr>
        <p:spPr>
          <a:xfrm flipH="false" flipV="false" rot="0">
            <a:off x="11187994" y="6593431"/>
            <a:ext cx="722187" cy="722187"/>
          </a:xfrm>
          <a:custGeom>
            <a:avLst/>
            <a:gdLst/>
            <a:ahLst/>
            <a:cxnLst/>
            <a:rect r="r" b="b" t="t" l="l"/>
            <a:pathLst>
              <a:path h="722187" w="722187">
                <a:moveTo>
                  <a:pt x="0" y="0"/>
                </a:moveTo>
                <a:lnTo>
                  <a:pt x="722187" y="0"/>
                </a:lnTo>
                <a:lnTo>
                  <a:pt x="722187" y="722187"/>
                </a:lnTo>
                <a:lnTo>
                  <a:pt x="0" y="7221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9583602" y="4127989"/>
            <a:ext cx="5346524" cy="1836752"/>
            <a:chOff x="0" y="0"/>
            <a:chExt cx="2070202" cy="711200"/>
          </a:xfrm>
        </p:grpSpPr>
        <p:sp>
          <p:nvSpPr>
            <p:cNvPr name="Freeform 6" id="6"/>
            <p:cNvSpPr/>
            <p:nvPr/>
          </p:nvSpPr>
          <p:spPr>
            <a:xfrm flipH="false" flipV="false" rot="0">
              <a:off x="0" y="0"/>
              <a:ext cx="2070213" cy="711200"/>
            </a:xfrm>
            <a:custGeom>
              <a:avLst/>
              <a:gdLst/>
              <a:ahLst/>
              <a:cxnLst/>
              <a:rect r="r" b="b" t="t" l="l"/>
              <a:pathLst>
                <a:path h="711200" w="2070213">
                  <a:moveTo>
                    <a:pt x="1766352" y="0"/>
                  </a:moveTo>
                  <a:lnTo>
                    <a:pt x="282407" y="0"/>
                  </a:lnTo>
                  <a:cubicBezTo>
                    <a:pt x="126426" y="0"/>
                    <a:pt x="0" y="123512"/>
                    <a:pt x="0" y="275871"/>
                  </a:cubicBezTo>
                  <a:cubicBezTo>
                    <a:pt x="0" y="386169"/>
                    <a:pt x="66279" y="481310"/>
                    <a:pt x="162037" y="525451"/>
                  </a:cubicBezTo>
                  <a:lnTo>
                    <a:pt x="162037" y="711200"/>
                  </a:lnTo>
                  <a:lnTo>
                    <a:pt x="353844" y="551732"/>
                  </a:lnTo>
                  <a:lnTo>
                    <a:pt x="1766352" y="551732"/>
                  </a:lnTo>
                  <a:cubicBezTo>
                    <a:pt x="1943764" y="551732"/>
                    <a:pt x="2070202" y="428220"/>
                    <a:pt x="2070202" y="275861"/>
                  </a:cubicBezTo>
                  <a:cubicBezTo>
                    <a:pt x="2070213" y="123512"/>
                    <a:pt x="1943764" y="0"/>
                    <a:pt x="1766352" y="0"/>
                  </a:cubicBezTo>
                  <a:close/>
                </a:path>
              </a:pathLst>
            </a:custGeom>
            <a:solidFill>
              <a:srgbClr val="86C2F8"/>
            </a:solidFill>
          </p:spPr>
        </p:sp>
        <p:sp>
          <p:nvSpPr>
            <p:cNvPr name="TextBox 7" id="7"/>
            <p:cNvSpPr txBox="true"/>
            <p:nvPr/>
          </p:nvSpPr>
          <p:spPr>
            <a:xfrm>
              <a:off x="0" y="0"/>
              <a:ext cx="2070202" cy="520700"/>
            </a:xfrm>
            <a:prstGeom prst="rect">
              <a:avLst/>
            </a:prstGeom>
          </p:spPr>
          <p:txBody>
            <a:bodyPr anchor="ctr" rtlCol="false" tIns="50800" lIns="50800" bIns="50800" rIns="50800"/>
            <a:lstStyle/>
            <a:p>
              <a:pPr algn="ctr">
                <a:lnSpc>
                  <a:spcPts val="3639"/>
                </a:lnSpc>
              </a:pPr>
              <a:r>
                <a:rPr lang="en-US" sz="2799" b="true">
                  <a:solidFill>
                    <a:srgbClr val="203162"/>
                  </a:solidFill>
                  <a:latin typeface="Quicksand Bold"/>
                  <a:ea typeface="Quicksand Bold"/>
                  <a:cs typeface="Quicksand Bold"/>
                  <a:sym typeface="Quicksand Bold"/>
                </a:rPr>
                <a:t>Metode Newton</a:t>
              </a:r>
            </a:p>
          </p:txBody>
        </p:sp>
      </p:grpSp>
      <p:sp>
        <p:nvSpPr>
          <p:cNvPr name="Freeform 8" id="8"/>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038294" y="1028700"/>
            <a:ext cx="4810175" cy="945527"/>
            <a:chOff x="0" y="0"/>
            <a:chExt cx="1266877" cy="249028"/>
          </a:xfrm>
        </p:grpSpPr>
        <p:sp>
          <p:nvSpPr>
            <p:cNvPr name="Freeform 12" id="12"/>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13" id="13"/>
            <p:cNvSpPr txBox="true"/>
            <p:nvPr/>
          </p:nvSpPr>
          <p:spPr>
            <a:xfrm>
              <a:off x="0" y="-28575"/>
              <a:ext cx="1266877" cy="277603"/>
            </a:xfrm>
            <a:prstGeom prst="rect">
              <a:avLst/>
            </a:prstGeom>
          </p:spPr>
          <p:txBody>
            <a:bodyPr anchor="ctr" rtlCol="false" tIns="50800" lIns="50800" bIns="50800" rIns="50800"/>
            <a:lstStyle/>
            <a:p>
              <a:pPr algn="ctr">
                <a:lnSpc>
                  <a:spcPts val="3030"/>
                </a:lnSpc>
              </a:pPr>
              <a:r>
                <a:rPr lang="en-US" b="true" sz="3000">
                  <a:solidFill>
                    <a:srgbClr val="203162"/>
                  </a:solidFill>
                  <a:latin typeface="Agrandir Bold"/>
                  <a:ea typeface="Agrandir Bold"/>
                  <a:cs typeface="Agrandir Bold"/>
                  <a:sym typeface="Agrandir Bold"/>
                </a:rPr>
                <a:t>Contoh Pengerjaan</a:t>
              </a:r>
            </a:p>
          </p:txBody>
        </p:sp>
      </p:grpSp>
      <p:sp>
        <p:nvSpPr>
          <p:cNvPr name="Freeform 14" id="14"/>
          <p:cNvSpPr/>
          <p:nvPr/>
        </p:nvSpPr>
        <p:spPr>
          <a:xfrm flipH="false" flipV="false" rot="0">
            <a:off x="1151283" y="2318172"/>
            <a:ext cx="7992717" cy="1648498"/>
          </a:xfrm>
          <a:custGeom>
            <a:avLst/>
            <a:gdLst/>
            <a:ahLst/>
            <a:cxnLst/>
            <a:rect r="r" b="b" t="t" l="l"/>
            <a:pathLst>
              <a:path h="1648498" w="7992717">
                <a:moveTo>
                  <a:pt x="0" y="0"/>
                </a:moveTo>
                <a:lnTo>
                  <a:pt x="7992717" y="0"/>
                </a:lnTo>
                <a:lnTo>
                  <a:pt x="7992717" y="1648498"/>
                </a:lnTo>
                <a:lnTo>
                  <a:pt x="0" y="1648498"/>
                </a:lnTo>
                <a:lnTo>
                  <a:pt x="0" y="0"/>
                </a:lnTo>
                <a:close/>
              </a:path>
            </a:pathLst>
          </a:custGeom>
          <a:blipFill>
            <a:blip r:embed="rId8"/>
            <a:stretch>
              <a:fillRect l="0" t="0" r="0" b="0"/>
            </a:stretch>
          </a:blipFill>
        </p:spPr>
      </p:sp>
      <p:sp>
        <p:nvSpPr>
          <p:cNvPr name="Freeform 15" id="15"/>
          <p:cNvSpPr/>
          <p:nvPr/>
        </p:nvSpPr>
        <p:spPr>
          <a:xfrm flipH="false" flipV="false" rot="0">
            <a:off x="1374873" y="4865378"/>
            <a:ext cx="7345721" cy="941570"/>
          </a:xfrm>
          <a:custGeom>
            <a:avLst/>
            <a:gdLst/>
            <a:ahLst/>
            <a:cxnLst/>
            <a:rect r="r" b="b" t="t" l="l"/>
            <a:pathLst>
              <a:path h="941570" w="7345721">
                <a:moveTo>
                  <a:pt x="0" y="0"/>
                </a:moveTo>
                <a:lnTo>
                  <a:pt x="7345721" y="0"/>
                </a:lnTo>
                <a:lnTo>
                  <a:pt x="7345721" y="941570"/>
                </a:lnTo>
                <a:lnTo>
                  <a:pt x="0" y="941570"/>
                </a:lnTo>
                <a:lnTo>
                  <a:pt x="0" y="0"/>
                </a:lnTo>
                <a:close/>
              </a:path>
            </a:pathLst>
          </a:custGeom>
          <a:blipFill>
            <a:blip r:embed="rId9"/>
            <a:stretch>
              <a:fillRect l="0" t="-28725" r="0" b="0"/>
            </a:stretch>
          </a:blipFill>
        </p:spPr>
      </p:sp>
      <p:sp>
        <p:nvSpPr>
          <p:cNvPr name="TextBox 16" id="16"/>
          <p:cNvSpPr txBox="true"/>
          <p:nvPr/>
        </p:nvSpPr>
        <p:spPr>
          <a:xfrm rot="0">
            <a:off x="1326302" y="4198640"/>
            <a:ext cx="5158098" cy="847725"/>
          </a:xfrm>
          <a:prstGeom prst="rect">
            <a:avLst/>
          </a:prstGeom>
        </p:spPr>
        <p:txBody>
          <a:bodyPr anchor="t" rtlCol="false" tIns="0" lIns="0" bIns="0" rIns="0">
            <a:spAutoFit/>
          </a:bodyPr>
          <a:lstStyle/>
          <a:p>
            <a:pPr algn="l">
              <a:lnSpc>
                <a:spcPts val="3359"/>
              </a:lnSpc>
            </a:pPr>
            <a:r>
              <a:rPr lang="en-US" sz="2799" b="true">
                <a:solidFill>
                  <a:srgbClr val="203162"/>
                </a:solidFill>
                <a:latin typeface="Quicksand Bold"/>
                <a:ea typeface="Quicksand Bold"/>
                <a:cs typeface="Quicksand Bold"/>
                <a:sym typeface="Quicksand Bold"/>
              </a:rPr>
              <a:t>A. Definisikan f(x) dan f'(x)</a:t>
            </a:r>
          </a:p>
          <a:p>
            <a:pPr algn="l">
              <a:lnSpc>
                <a:spcPts val="3359"/>
              </a:lnSpc>
              <a:spcBef>
                <a:spcPct val="0"/>
              </a:spcBef>
            </a:pPr>
          </a:p>
        </p:txBody>
      </p:sp>
      <p:sp>
        <p:nvSpPr>
          <p:cNvPr name="TextBox 17" id="17"/>
          <p:cNvSpPr txBox="true"/>
          <p:nvPr/>
        </p:nvSpPr>
        <p:spPr>
          <a:xfrm rot="0">
            <a:off x="1326302" y="6193341"/>
            <a:ext cx="9839416" cy="1266825"/>
          </a:xfrm>
          <a:prstGeom prst="rect">
            <a:avLst/>
          </a:prstGeom>
        </p:spPr>
        <p:txBody>
          <a:bodyPr anchor="t" rtlCol="false" tIns="0" lIns="0" bIns="0" rIns="0">
            <a:spAutoFit/>
          </a:bodyPr>
          <a:lstStyle/>
          <a:p>
            <a:pPr algn="l">
              <a:lnSpc>
                <a:spcPts val="3359"/>
              </a:lnSpc>
            </a:pPr>
            <a:r>
              <a:rPr lang="en-US" sz="2799" b="true">
                <a:solidFill>
                  <a:srgbClr val="203162"/>
                </a:solidFill>
                <a:latin typeface="Quicksand Bold"/>
                <a:ea typeface="Quicksand Bold"/>
                <a:cs typeface="Quicksand Bold"/>
                <a:sym typeface="Quicksand Bold"/>
              </a:rPr>
              <a:t>B. Tentukan nilai toleransi e dan iterasi maksimum (N)</a:t>
            </a:r>
          </a:p>
          <a:p>
            <a:pPr algn="l">
              <a:lnSpc>
                <a:spcPts val="3359"/>
              </a:lnSpc>
            </a:pPr>
            <a:r>
              <a:rPr lang="en-US" sz="2799" b="true">
                <a:solidFill>
                  <a:srgbClr val="203162"/>
                </a:solidFill>
                <a:latin typeface="Quicksand Bold"/>
                <a:ea typeface="Quicksand Bold"/>
                <a:cs typeface="Quicksand Bold"/>
                <a:sym typeface="Quicksand Bold"/>
              </a:rPr>
              <a:t> Disini kami memilih nilai toleransi =10^-6 dan N = 100</a:t>
            </a:r>
          </a:p>
          <a:p>
            <a:pPr algn="l">
              <a:lnSpc>
                <a:spcPts val="3359"/>
              </a:lnSpc>
              <a:spcBef>
                <a:spcPct val="0"/>
              </a:spcBef>
            </a:pPr>
          </a:p>
        </p:txBody>
      </p:sp>
      <p:sp>
        <p:nvSpPr>
          <p:cNvPr name="TextBox 18" id="18"/>
          <p:cNvSpPr txBox="true"/>
          <p:nvPr/>
        </p:nvSpPr>
        <p:spPr>
          <a:xfrm rot="0">
            <a:off x="1326302" y="7450641"/>
            <a:ext cx="7479807" cy="1266825"/>
          </a:xfrm>
          <a:prstGeom prst="rect">
            <a:avLst/>
          </a:prstGeom>
        </p:spPr>
        <p:txBody>
          <a:bodyPr anchor="t" rtlCol="false" tIns="0" lIns="0" bIns="0" rIns="0">
            <a:spAutoFit/>
          </a:bodyPr>
          <a:lstStyle/>
          <a:p>
            <a:pPr algn="l">
              <a:lnSpc>
                <a:spcPts val="3359"/>
              </a:lnSpc>
            </a:pPr>
            <a:r>
              <a:rPr lang="en-US" sz="2799" b="true">
                <a:solidFill>
                  <a:srgbClr val="203162"/>
                </a:solidFill>
                <a:latin typeface="Quicksand Bold"/>
                <a:ea typeface="Quicksand Bold"/>
                <a:cs typeface="Quicksand Bold"/>
                <a:sym typeface="Quicksand Bold"/>
              </a:rPr>
              <a:t>C. Tentukan tebakan awal x0</a:t>
            </a:r>
          </a:p>
          <a:p>
            <a:pPr algn="l">
              <a:lnSpc>
                <a:spcPts val="3359"/>
              </a:lnSpc>
            </a:pPr>
            <a:r>
              <a:rPr lang="en-US" sz="2799" b="true">
                <a:solidFill>
                  <a:srgbClr val="203162"/>
                </a:solidFill>
                <a:latin typeface="Quicksand Bold"/>
                <a:ea typeface="Quicksand Bold"/>
                <a:cs typeface="Quicksand Bold"/>
                <a:sym typeface="Quicksand Bold"/>
              </a:rPr>
              <a:t>  Disini kami memilih nilai awal (x0) = 0</a:t>
            </a:r>
          </a:p>
          <a:p>
            <a:pPr algn="l">
              <a:lnSpc>
                <a:spcPts val="3359"/>
              </a:lnSpc>
              <a:spcBef>
                <a:spcPct val="0"/>
              </a:spcBef>
            </a:pP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870118" y="-3434099"/>
            <a:ext cx="7402666" cy="6361852"/>
            <a:chOff x="0" y="0"/>
            <a:chExt cx="1038212" cy="892240"/>
          </a:xfrm>
        </p:grpSpPr>
        <p:sp>
          <p:nvSpPr>
            <p:cNvPr name="Freeform 3" id="3"/>
            <p:cNvSpPr/>
            <p:nvPr/>
          </p:nvSpPr>
          <p:spPr>
            <a:xfrm flipH="false" flipV="false" rot="0">
              <a:off x="0" y="0"/>
              <a:ext cx="1038213" cy="892240"/>
            </a:xfrm>
            <a:custGeom>
              <a:avLst/>
              <a:gdLst/>
              <a:ahLst/>
              <a:cxnLst/>
              <a:rect r="r" b="b" t="t" l="l"/>
              <a:pathLst>
                <a:path h="892240" w="1038213">
                  <a:moveTo>
                    <a:pt x="519106" y="0"/>
                  </a:moveTo>
                  <a:cubicBezTo>
                    <a:pt x="232412" y="0"/>
                    <a:pt x="0" y="199735"/>
                    <a:pt x="0" y="446120"/>
                  </a:cubicBezTo>
                  <a:cubicBezTo>
                    <a:pt x="0" y="692505"/>
                    <a:pt x="232412" y="892240"/>
                    <a:pt x="519106" y="892240"/>
                  </a:cubicBezTo>
                  <a:cubicBezTo>
                    <a:pt x="805801" y="892240"/>
                    <a:pt x="1038213" y="692505"/>
                    <a:pt x="1038213" y="446120"/>
                  </a:cubicBezTo>
                  <a:cubicBezTo>
                    <a:pt x="1038213" y="199735"/>
                    <a:pt x="805801" y="0"/>
                    <a:pt x="519106" y="0"/>
                  </a:cubicBezTo>
                  <a:close/>
                </a:path>
              </a:pathLst>
            </a:custGeom>
            <a:solidFill>
              <a:srgbClr val="FFC610"/>
            </a:solidFill>
          </p:spPr>
        </p:sp>
        <p:sp>
          <p:nvSpPr>
            <p:cNvPr name="TextBox 4" id="4"/>
            <p:cNvSpPr txBox="true"/>
            <p:nvPr/>
          </p:nvSpPr>
          <p:spPr>
            <a:xfrm>
              <a:off x="97332" y="121747"/>
              <a:ext cx="843548" cy="686845"/>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2870118" y="8123741"/>
            <a:ext cx="1607237" cy="16072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sp>
        <p:sp>
          <p:nvSpPr>
            <p:cNvPr name="TextBox 7" id="7"/>
            <p:cNvSpPr txBox="true"/>
            <p:nvPr/>
          </p:nvSpPr>
          <p:spPr>
            <a:xfrm>
              <a:off x="190500" y="228600"/>
              <a:ext cx="431800" cy="393700"/>
            </a:xfrm>
            <a:prstGeom prst="rect">
              <a:avLst/>
            </a:prstGeom>
          </p:spPr>
          <p:txBody>
            <a:bodyPr anchor="ctr" rtlCol="false" tIns="50800" lIns="50800" bIns="50800" rIns="50800"/>
            <a:lstStyle/>
            <a:p>
              <a:pPr algn="ctr">
                <a:lnSpc>
                  <a:spcPts val="2186"/>
                </a:lnSpc>
              </a:pPr>
            </a:p>
          </p:txBody>
        </p:sp>
      </p:grpSp>
      <p:grpSp>
        <p:nvGrpSpPr>
          <p:cNvPr name="Group 8" id="8"/>
          <p:cNvGrpSpPr/>
          <p:nvPr/>
        </p:nvGrpSpPr>
        <p:grpSpPr>
          <a:xfrm rot="0">
            <a:off x="1028700" y="1028700"/>
            <a:ext cx="4810175" cy="945527"/>
            <a:chOff x="0" y="0"/>
            <a:chExt cx="1266877" cy="249028"/>
          </a:xfrm>
        </p:grpSpPr>
        <p:sp>
          <p:nvSpPr>
            <p:cNvPr name="Freeform 9" id="9"/>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10" id="10"/>
            <p:cNvSpPr txBox="true"/>
            <p:nvPr/>
          </p:nvSpPr>
          <p:spPr>
            <a:xfrm>
              <a:off x="0" y="-28575"/>
              <a:ext cx="1266877" cy="277603"/>
            </a:xfrm>
            <a:prstGeom prst="rect">
              <a:avLst/>
            </a:prstGeom>
          </p:spPr>
          <p:txBody>
            <a:bodyPr anchor="ctr" rtlCol="false" tIns="50800" lIns="50800" bIns="50800" rIns="50800"/>
            <a:lstStyle/>
            <a:p>
              <a:pPr algn="ctr">
                <a:lnSpc>
                  <a:spcPts val="3030"/>
                </a:lnSpc>
              </a:pPr>
              <a:r>
                <a:rPr lang="en-US" b="true" sz="3000">
                  <a:solidFill>
                    <a:srgbClr val="203162"/>
                  </a:solidFill>
                  <a:latin typeface="Agrandir Bold"/>
                  <a:ea typeface="Agrandir Bold"/>
                  <a:cs typeface="Agrandir Bold"/>
                  <a:sym typeface="Agrandir Bold"/>
                </a:rPr>
                <a:t>D. Proses Iterasi</a:t>
              </a:r>
            </a:p>
          </p:txBody>
        </p:sp>
      </p:grpSp>
      <p:grpSp>
        <p:nvGrpSpPr>
          <p:cNvPr name="Group 11" id="11"/>
          <p:cNvGrpSpPr/>
          <p:nvPr/>
        </p:nvGrpSpPr>
        <p:grpSpPr>
          <a:xfrm rot="0">
            <a:off x="16117434" y="8090899"/>
            <a:ext cx="1619638" cy="1662064"/>
            <a:chOff x="0" y="0"/>
            <a:chExt cx="880058" cy="903111"/>
          </a:xfrm>
        </p:grpSpPr>
        <p:sp>
          <p:nvSpPr>
            <p:cNvPr name="Freeform 12" id="12"/>
            <p:cNvSpPr/>
            <p:nvPr/>
          </p:nvSpPr>
          <p:spPr>
            <a:xfrm flipH="false" flipV="false" rot="0">
              <a:off x="0" y="0"/>
              <a:ext cx="880058" cy="903111"/>
            </a:xfrm>
            <a:custGeom>
              <a:avLst/>
              <a:gdLst/>
              <a:ahLst/>
              <a:cxnLst/>
              <a:rect r="r" b="b" t="t" l="l"/>
              <a:pathLst>
                <a:path h="903111" w="880058">
                  <a:moveTo>
                    <a:pt x="0" y="0"/>
                  </a:moveTo>
                  <a:lnTo>
                    <a:pt x="880058" y="0"/>
                  </a:lnTo>
                  <a:lnTo>
                    <a:pt x="880058" y="903111"/>
                  </a:lnTo>
                  <a:lnTo>
                    <a:pt x="0" y="903111"/>
                  </a:lnTo>
                  <a:close/>
                </a:path>
              </a:pathLst>
            </a:custGeom>
            <a:solidFill>
              <a:srgbClr val="4672F4"/>
            </a:solidFill>
          </p:spPr>
        </p:sp>
        <p:sp>
          <p:nvSpPr>
            <p:cNvPr name="TextBox 13" id="13"/>
            <p:cNvSpPr txBox="true"/>
            <p:nvPr/>
          </p:nvSpPr>
          <p:spPr>
            <a:xfrm>
              <a:off x="0" y="38100"/>
              <a:ext cx="880058" cy="865011"/>
            </a:xfrm>
            <a:prstGeom prst="rect">
              <a:avLst/>
            </a:prstGeom>
          </p:spPr>
          <p:txBody>
            <a:bodyPr anchor="ctr" rtlCol="false" tIns="50800" lIns="50800" bIns="50800" rIns="50800"/>
            <a:lstStyle/>
            <a:p>
              <a:pPr algn="ctr">
                <a:lnSpc>
                  <a:spcPts val="2186"/>
                </a:lnSpc>
              </a:pPr>
            </a:p>
          </p:txBody>
        </p:sp>
      </p:grpSp>
      <p:sp>
        <p:nvSpPr>
          <p:cNvPr name="Freeform 14" id="14"/>
          <p:cNvSpPr/>
          <p:nvPr/>
        </p:nvSpPr>
        <p:spPr>
          <a:xfrm flipH="false" flipV="false" rot="1431716">
            <a:off x="16594564" y="8171042"/>
            <a:ext cx="707804" cy="1474591"/>
          </a:xfrm>
          <a:custGeom>
            <a:avLst/>
            <a:gdLst/>
            <a:ahLst/>
            <a:cxnLst/>
            <a:rect r="r" b="b" t="t" l="l"/>
            <a:pathLst>
              <a:path h="1474591" w="707804">
                <a:moveTo>
                  <a:pt x="0" y="0"/>
                </a:moveTo>
                <a:lnTo>
                  <a:pt x="707804" y="0"/>
                </a:lnTo>
                <a:lnTo>
                  <a:pt x="707804" y="1474592"/>
                </a:lnTo>
                <a:lnTo>
                  <a:pt x="0" y="1474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6443833" y="8272644"/>
            <a:ext cx="432296" cy="43229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name="TextBox 17" id="17"/>
            <p:cNvSpPr txBox="true"/>
            <p:nvPr/>
          </p:nvSpPr>
          <p:spPr>
            <a:xfrm>
              <a:off x="190500" y="161925"/>
              <a:ext cx="431800" cy="460375"/>
            </a:xfrm>
            <a:prstGeom prst="rect">
              <a:avLst/>
            </a:prstGeom>
          </p:spPr>
          <p:txBody>
            <a:bodyPr anchor="ctr" rtlCol="false" tIns="50800" lIns="50800" bIns="50800" rIns="50800"/>
            <a:lstStyle/>
            <a:p>
              <a:pPr algn="ctr">
                <a:lnSpc>
                  <a:spcPts val="2221"/>
                </a:lnSpc>
              </a:pPr>
            </a:p>
          </p:txBody>
        </p:sp>
      </p:grpSp>
      <p:grpSp>
        <p:nvGrpSpPr>
          <p:cNvPr name="Group 18" id="18"/>
          <p:cNvGrpSpPr/>
          <p:nvPr/>
        </p:nvGrpSpPr>
        <p:grpSpPr>
          <a:xfrm rot="0">
            <a:off x="17149366" y="9120989"/>
            <a:ext cx="290017" cy="29001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name="TextBox 20" id="20"/>
            <p:cNvSpPr txBox="true"/>
            <p:nvPr/>
          </p:nvSpPr>
          <p:spPr>
            <a:xfrm>
              <a:off x="190500" y="161925"/>
              <a:ext cx="431800" cy="460375"/>
            </a:xfrm>
            <a:prstGeom prst="rect">
              <a:avLst/>
            </a:prstGeom>
          </p:spPr>
          <p:txBody>
            <a:bodyPr anchor="ctr" rtlCol="false" tIns="50800" lIns="50800" bIns="50800" rIns="50800"/>
            <a:lstStyle/>
            <a:p>
              <a:pPr algn="ctr">
                <a:lnSpc>
                  <a:spcPts val="2221"/>
                </a:lnSpc>
              </a:pPr>
            </a:p>
          </p:txBody>
        </p:sp>
      </p:grpSp>
      <p:sp>
        <p:nvSpPr>
          <p:cNvPr name="Freeform 21" id="21"/>
          <p:cNvSpPr/>
          <p:nvPr/>
        </p:nvSpPr>
        <p:spPr>
          <a:xfrm flipH="false" flipV="false" rot="0">
            <a:off x="684460" y="3346853"/>
            <a:ext cx="7527717" cy="4136219"/>
          </a:xfrm>
          <a:custGeom>
            <a:avLst/>
            <a:gdLst/>
            <a:ahLst/>
            <a:cxnLst/>
            <a:rect r="r" b="b" t="t" l="l"/>
            <a:pathLst>
              <a:path h="4136219" w="7527717">
                <a:moveTo>
                  <a:pt x="0" y="0"/>
                </a:moveTo>
                <a:lnTo>
                  <a:pt x="7527717" y="0"/>
                </a:lnTo>
                <a:lnTo>
                  <a:pt x="7527717" y="4136219"/>
                </a:lnTo>
                <a:lnTo>
                  <a:pt x="0" y="4136219"/>
                </a:lnTo>
                <a:lnTo>
                  <a:pt x="0" y="0"/>
                </a:lnTo>
                <a:close/>
              </a:path>
            </a:pathLst>
          </a:custGeom>
          <a:blipFill>
            <a:blip r:embed="rId4"/>
            <a:stretch>
              <a:fillRect l="0" t="0" r="0" b="0"/>
            </a:stretch>
          </a:blipFill>
        </p:spPr>
      </p:sp>
      <p:sp>
        <p:nvSpPr>
          <p:cNvPr name="Freeform 22" id="22"/>
          <p:cNvSpPr/>
          <p:nvPr/>
        </p:nvSpPr>
        <p:spPr>
          <a:xfrm flipH="false" flipV="false" rot="-4528422">
            <a:off x="6443870" y="6428581"/>
            <a:ext cx="1189426" cy="765558"/>
          </a:xfrm>
          <a:custGeom>
            <a:avLst/>
            <a:gdLst/>
            <a:ahLst/>
            <a:cxnLst/>
            <a:rect r="r" b="b" t="t" l="l"/>
            <a:pathLst>
              <a:path h="765558" w="1189426">
                <a:moveTo>
                  <a:pt x="0" y="0"/>
                </a:moveTo>
                <a:lnTo>
                  <a:pt x="1189426" y="0"/>
                </a:lnTo>
                <a:lnTo>
                  <a:pt x="1189426" y="765558"/>
                </a:lnTo>
                <a:lnTo>
                  <a:pt x="0" y="7655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1028700" y="8512937"/>
            <a:ext cx="4092491" cy="1506120"/>
          </a:xfrm>
          <a:custGeom>
            <a:avLst/>
            <a:gdLst/>
            <a:ahLst/>
            <a:cxnLst/>
            <a:rect r="r" b="b" t="t" l="l"/>
            <a:pathLst>
              <a:path h="1506120" w="4092491">
                <a:moveTo>
                  <a:pt x="0" y="0"/>
                </a:moveTo>
                <a:lnTo>
                  <a:pt x="4092491" y="0"/>
                </a:lnTo>
                <a:lnTo>
                  <a:pt x="4092491" y="1506120"/>
                </a:lnTo>
                <a:lnTo>
                  <a:pt x="0" y="1506120"/>
                </a:lnTo>
                <a:lnTo>
                  <a:pt x="0" y="0"/>
                </a:lnTo>
                <a:close/>
              </a:path>
            </a:pathLst>
          </a:custGeom>
          <a:blipFill>
            <a:blip r:embed="rId7"/>
            <a:stretch>
              <a:fillRect l="0" t="0" r="0" b="0"/>
            </a:stretch>
          </a:blipFill>
        </p:spPr>
      </p:sp>
      <p:sp>
        <p:nvSpPr>
          <p:cNvPr name="Freeform 24" id="24"/>
          <p:cNvSpPr/>
          <p:nvPr/>
        </p:nvSpPr>
        <p:spPr>
          <a:xfrm flipH="false" flipV="false" rot="0">
            <a:off x="8960208" y="3346853"/>
            <a:ext cx="8776864" cy="4021638"/>
          </a:xfrm>
          <a:custGeom>
            <a:avLst/>
            <a:gdLst/>
            <a:ahLst/>
            <a:cxnLst/>
            <a:rect r="r" b="b" t="t" l="l"/>
            <a:pathLst>
              <a:path h="4021638" w="8776864">
                <a:moveTo>
                  <a:pt x="0" y="0"/>
                </a:moveTo>
                <a:lnTo>
                  <a:pt x="8776864" y="0"/>
                </a:lnTo>
                <a:lnTo>
                  <a:pt x="8776864" y="4021638"/>
                </a:lnTo>
                <a:lnTo>
                  <a:pt x="0" y="4021638"/>
                </a:lnTo>
                <a:lnTo>
                  <a:pt x="0" y="0"/>
                </a:lnTo>
                <a:close/>
              </a:path>
            </a:pathLst>
          </a:custGeom>
          <a:blipFill>
            <a:blip r:embed="rId8"/>
            <a:stretch>
              <a:fillRect l="0" t="-13485" r="0" b="0"/>
            </a:stretch>
          </a:blipFill>
        </p:spPr>
      </p:sp>
      <p:sp>
        <p:nvSpPr>
          <p:cNvPr name="TextBox 25" id="25"/>
          <p:cNvSpPr txBox="true"/>
          <p:nvPr/>
        </p:nvSpPr>
        <p:spPr>
          <a:xfrm rot="0">
            <a:off x="1028700" y="2580405"/>
            <a:ext cx="9802236" cy="542925"/>
          </a:xfrm>
          <a:prstGeom prst="rect">
            <a:avLst/>
          </a:prstGeom>
        </p:spPr>
        <p:txBody>
          <a:bodyPr anchor="t" rtlCol="false" tIns="0" lIns="0" bIns="0" rIns="0">
            <a:spAutoFit/>
          </a:bodyPr>
          <a:lstStyle/>
          <a:p>
            <a:pPr algn="l">
              <a:lnSpc>
                <a:spcPts val="4295"/>
              </a:lnSpc>
            </a:pPr>
            <a:r>
              <a:rPr lang="en-US" sz="3579" b="true">
                <a:solidFill>
                  <a:srgbClr val="203162"/>
                </a:solidFill>
                <a:latin typeface="Quicksand Bold"/>
                <a:ea typeface="Quicksand Bold"/>
                <a:cs typeface="Quicksand Bold"/>
                <a:sym typeface="Quicksand Bold"/>
              </a:rPr>
              <a:t>Iterasi 1</a:t>
            </a:r>
          </a:p>
        </p:txBody>
      </p:sp>
      <p:sp>
        <p:nvSpPr>
          <p:cNvPr name="TextBox 26" id="26"/>
          <p:cNvSpPr txBox="true"/>
          <p:nvPr/>
        </p:nvSpPr>
        <p:spPr>
          <a:xfrm rot="0">
            <a:off x="9144000" y="2580405"/>
            <a:ext cx="9802236" cy="542925"/>
          </a:xfrm>
          <a:prstGeom prst="rect">
            <a:avLst/>
          </a:prstGeom>
        </p:spPr>
        <p:txBody>
          <a:bodyPr anchor="t" rtlCol="false" tIns="0" lIns="0" bIns="0" rIns="0">
            <a:spAutoFit/>
          </a:bodyPr>
          <a:lstStyle/>
          <a:p>
            <a:pPr algn="l">
              <a:lnSpc>
                <a:spcPts val="4295"/>
              </a:lnSpc>
            </a:pPr>
            <a:r>
              <a:rPr lang="en-US" sz="3579" b="true">
                <a:solidFill>
                  <a:srgbClr val="203162"/>
                </a:solidFill>
                <a:latin typeface="Quicksand Bold"/>
                <a:ea typeface="Quicksand Bold"/>
                <a:cs typeface="Quicksand Bold"/>
                <a:sym typeface="Quicksand Bold"/>
              </a:rPr>
              <a:t>Iterasi 2</a:t>
            </a:r>
          </a:p>
        </p:txBody>
      </p:sp>
      <p:sp>
        <p:nvSpPr>
          <p:cNvPr name="TextBox 27" id="27"/>
          <p:cNvSpPr txBox="true"/>
          <p:nvPr/>
        </p:nvSpPr>
        <p:spPr>
          <a:xfrm rot="0">
            <a:off x="1024842" y="8123741"/>
            <a:ext cx="7187335" cy="398091"/>
          </a:xfrm>
          <a:prstGeom prst="rect">
            <a:avLst/>
          </a:prstGeom>
        </p:spPr>
        <p:txBody>
          <a:bodyPr anchor="t" rtlCol="false" tIns="0" lIns="0" bIns="0" rIns="0">
            <a:spAutoFit/>
          </a:bodyPr>
          <a:lstStyle/>
          <a:p>
            <a:pPr algn="l">
              <a:lnSpc>
                <a:spcPts val="3149"/>
              </a:lnSpc>
            </a:pPr>
            <a:r>
              <a:rPr lang="en-US" sz="2624" b="true">
                <a:solidFill>
                  <a:srgbClr val="203162"/>
                </a:solidFill>
                <a:latin typeface="Quicksand Bold"/>
                <a:ea typeface="Quicksand Bold"/>
                <a:cs typeface="Quicksand Bold"/>
                <a:sym typeface="Quicksand Bold"/>
              </a:rPr>
              <a:t>Persamaan tadi</a:t>
            </a:r>
          </a:p>
        </p:txBody>
      </p:sp>
      <p:sp>
        <p:nvSpPr>
          <p:cNvPr name="Freeform 28" id="28"/>
          <p:cNvSpPr/>
          <p:nvPr/>
        </p:nvSpPr>
        <p:spPr>
          <a:xfrm flipH="false" flipV="false" rot="-341379">
            <a:off x="15333807" y="6216909"/>
            <a:ext cx="1610127" cy="1036336"/>
          </a:xfrm>
          <a:custGeom>
            <a:avLst/>
            <a:gdLst/>
            <a:ahLst/>
            <a:cxnLst/>
            <a:rect r="r" b="b" t="t" l="l"/>
            <a:pathLst>
              <a:path h="1036336" w="1610127">
                <a:moveTo>
                  <a:pt x="0" y="0"/>
                </a:moveTo>
                <a:lnTo>
                  <a:pt x="1610127" y="0"/>
                </a:lnTo>
                <a:lnTo>
                  <a:pt x="1610127" y="1036336"/>
                </a:lnTo>
                <a:lnTo>
                  <a:pt x="0" y="10363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9768488" y="0"/>
            <a:ext cx="8516776" cy="10287000"/>
            <a:chOff x="0" y="0"/>
            <a:chExt cx="2243102" cy="2709333"/>
          </a:xfrm>
        </p:grpSpPr>
        <p:sp>
          <p:nvSpPr>
            <p:cNvPr name="Freeform 3" id="3"/>
            <p:cNvSpPr/>
            <p:nvPr/>
          </p:nvSpPr>
          <p:spPr>
            <a:xfrm flipH="false" flipV="false" rot="0">
              <a:off x="0" y="0"/>
              <a:ext cx="2243101" cy="2709333"/>
            </a:xfrm>
            <a:custGeom>
              <a:avLst/>
              <a:gdLst/>
              <a:ahLst/>
              <a:cxnLst/>
              <a:rect r="r" b="b" t="t" l="l"/>
              <a:pathLst>
                <a:path h="2709333" w="2243101">
                  <a:moveTo>
                    <a:pt x="0" y="0"/>
                  </a:moveTo>
                  <a:lnTo>
                    <a:pt x="2243101" y="0"/>
                  </a:lnTo>
                  <a:lnTo>
                    <a:pt x="2243101" y="2709333"/>
                  </a:lnTo>
                  <a:lnTo>
                    <a:pt x="0" y="2709333"/>
                  </a:lnTo>
                  <a:close/>
                </a:path>
              </a:pathLst>
            </a:custGeom>
            <a:solidFill>
              <a:srgbClr val="203162"/>
            </a:solidFill>
          </p:spPr>
        </p:sp>
        <p:sp>
          <p:nvSpPr>
            <p:cNvPr name="TextBox 4" id="4"/>
            <p:cNvSpPr txBox="true"/>
            <p:nvPr/>
          </p:nvSpPr>
          <p:spPr>
            <a:xfrm>
              <a:off x="0" y="38100"/>
              <a:ext cx="2243102" cy="2671233"/>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5276951" y="7497875"/>
            <a:ext cx="1982349" cy="991175"/>
            <a:chOff x="0" y="0"/>
            <a:chExt cx="903111" cy="451556"/>
          </a:xfrm>
        </p:grpSpPr>
        <p:sp>
          <p:nvSpPr>
            <p:cNvPr name="Freeform 6" id="6"/>
            <p:cNvSpPr/>
            <p:nvPr/>
          </p:nvSpPr>
          <p:spPr>
            <a:xfrm flipH="false" flipV="false" rot="0">
              <a:off x="0" y="0"/>
              <a:ext cx="903111" cy="451556"/>
            </a:xfrm>
            <a:custGeom>
              <a:avLst/>
              <a:gdLst/>
              <a:ahLst/>
              <a:cxnLst/>
              <a:rect r="r" b="b" t="t" l="l"/>
              <a:pathLst>
                <a:path h="451556" w="903111">
                  <a:moveTo>
                    <a:pt x="0" y="0"/>
                  </a:moveTo>
                  <a:lnTo>
                    <a:pt x="903111" y="0"/>
                  </a:lnTo>
                  <a:lnTo>
                    <a:pt x="903111" y="451556"/>
                  </a:lnTo>
                  <a:lnTo>
                    <a:pt x="0" y="451556"/>
                  </a:lnTo>
                  <a:close/>
                </a:path>
              </a:pathLst>
            </a:custGeom>
            <a:solidFill>
              <a:srgbClr val="4672F4"/>
            </a:solidFill>
          </p:spPr>
        </p:sp>
        <p:sp>
          <p:nvSpPr>
            <p:cNvPr name="TextBox 7" id="7"/>
            <p:cNvSpPr txBox="true"/>
            <p:nvPr/>
          </p:nvSpPr>
          <p:spPr>
            <a:xfrm>
              <a:off x="0" y="38100"/>
              <a:ext cx="903111" cy="413456"/>
            </a:xfrm>
            <a:prstGeom prst="rect">
              <a:avLst/>
            </a:prstGeom>
          </p:spPr>
          <p:txBody>
            <a:bodyPr anchor="ctr" rtlCol="false" tIns="50800" lIns="50800" bIns="50800" rIns="50800"/>
            <a:lstStyle/>
            <a:p>
              <a:pPr algn="ctr">
                <a:lnSpc>
                  <a:spcPts val="2186"/>
                </a:lnSpc>
              </a:pPr>
            </a:p>
          </p:txBody>
        </p:sp>
      </p:grpSp>
      <p:sp>
        <p:nvSpPr>
          <p:cNvPr name="Freeform 8" id="8"/>
          <p:cNvSpPr/>
          <p:nvPr/>
        </p:nvSpPr>
        <p:spPr>
          <a:xfrm flipH="false" flipV="false" rot="0">
            <a:off x="15923257" y="7548188"/>
            <a:ext cx="749681" cy="890550"/>
          </a:xfrm>
          <a:custGeom>
            <a:avLst/>
            <a:gdLst/>
            <a:ahLst/>
            <a:cxnLst/>
            <a:rect r="r" b="b" t="t" l="l"/>
            <a:pathLst>
              <a:path h="890550" w="749681">
                <a:moveTo>
                  <a:pt x="0" y="0"/>
                </a:moveTo>
                <a:lnTo>
                  <a:pt x="749681" y="0"/>
                </a:lnTo>
                <a:lnTo>
                  <a:pt x="749681" y="890549"/>
                </a:lnTo>
                <a:lnTo>
                  <a:pt x="0" y="890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9" id="9"/>
          <p:cNvGraphicFramePr>
            <a:graphicFrameLocks noGrp="true"/>
          </p:cNvGraphicFramePr>
          <p:nvPr/>
        </p:nvGraphicFramePr>
        <p:xfrm>
          <a:off x="796705" y="3386137"/>
          <a:ext cx="7318368" cy="3723130"/>
        </p:xfrm>
        <a:graphic>
          <a:graphicData uri="http://schemas.openxmlformats.org/drawingml/2006/table">
            <a:tbl>
              <a:tblPr/>
              <a:tblGrid>
                <a:gridCol w="1308799"/>
                <a:gridCol w="1701253"/>
                <a:gridCol w="1467013"/>
                <a:gridCol w="1543039"/>
                <a:gridCol w="1298263"/>
              </a:tblGrid>
              <a:tr h="744626">
                <a:tc>
                  <a:txBody>
                    <a:bodyPr anchor="t" rtlCol="false"/>
                    <a:lstStyle/>
                    <a:p>
                      <a:pPr algn="ctr">
                        <a:lnSpc>
                          <a:spcPts val="2131"/>
                        </a:lnSpc>
                        <a:defRPr/>
                      </a:pPr>
                      <a:r>
                        <a:rPr lang="en-US" sz="1522" b="true">
                          <a:solidFill>
                            <a:srgbClr val="000000"/>
                          </a:solidFill>
                          <a:latin typeface="Glacial Indifference Bold"/>
                          <a:ea typeface="Glacial Indifference Bold"/>
                          <a:cs typeface="Glacial Indifference Bold"/>
                          <a:sym typeface="Glacial Indifference Bold"/>
                        </a:rPr>
                        <a:t>Iterasi</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334782"/>
                    </a:solidFill>
                  </a:tcPr>
                </a:tc>
                <a:tc>
                  <a:txBody>
                    <a:bodyPr anchor="t" rtlCol="false"/>
                    <a:lstStyle/>
                    <a:p>
                      <a:pPr algn="ctr">
                        <a:lnSpc>
                          <a:spcPts val="2131"/>
                        </a:lnSpc>
                        <a:defRPr/>
                      </a:pPr>
                      <a:r>
                        <a:rPr lang="en-US" sz="1522" b="true">
                          <a:solidFill>
                            <a:srgbClr val="000000"/>
                          </a:solidFill>
                          <a:latin typeface="Glacial Indifference Bold"/>
                          <a:ea typeface="Glacial Indifference Bold"/>
                          <a:cs typeface="Glacial Indifference Bold"/>
                          <a:sym typeface="Glacial Indifference Bold"/>
                        </a:rPr>
                        <a:t>X(n-1)</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334782"/>
                    </a:solidFill>
                  </a:tcPr>
                </a:tc>
                <a:tc>
                  <a:txBody>
                    <a:bodyPr anchor="t" rtlCol="false"/>
                    <a:lstStyle/>
                    <a:p>
                      <a:pPr algn="ctr">
                        <a:lnSpc>
                          <a:spcPts val="2131"/>
                        </a:lnSpc>
                        <a:defRPr/>
                      </a:pPr>
                      <a:r>
                        <a:rPr lang="en-US" sz="1522" b="true">
                          <a:solidFill>
                            <a:srgbClr val="000000"/>
                          </a:solidFill>
                          <a:latin typeface="Glacial Indifference Bold"/>
                          <a:ea typeface="Glacial Indifference Bold"/>
                          <a:cs typeface="Glacial Indifference Bold"/>
                          <a:sym typeface="Glacial Indifference Bold"/>
                        </a:rPr>
                        <a:t>f(x(n-1))</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334782"/>
                    </a:solidFill>
                  </a:tcPr>
                </a:tc>
                <a:tc>
                  <a:txBody>
                    <a:bodyPr anchor="t" rtlCol="false"/>
                    <a:lstStyle/>
                    <a:p>
                      <a:pPr algn="ctr">
                        <a:lnSpc>
                          <a:spcPts val="2131"/>
                        </a:lnSpc>
                        <a:defRPr/>
                      </a:pPr>
                      <a:r>
                        <a:rPr lang="en-US" sz="1522" b="true">
                          <a:solidFill>
                            <a:srgbClr val="000000"/>
                          </a:solidFill>
                          <a:latin typeface="Glacial Indifference Bold"/>
                          <a:ea typeface="Glacial Indifference Bold"/>
                          <a:cs typeface="Glacial Indifference Bold"/>
                          <a:sym typeface="Glacial Indifference Bold"/>
                        </a:rPr>
                        <a:t>xn</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FFC8C8"/>
                      </a:solidFill>
                      <a:prstDash val="solid"/>
                      <a:round/>
                      <a:headEnd type="none" w="med" len="med"/>
                      <a:tailEnd type="none" w="med" len="med"/>
                    </a:lnT>
                    <a:lnB cmpd="sng" algn="ctr" cap="flat" w="38100">
                      <a:solidFill>
                        <a:srgbClr val="FFC8C8"/>
                      </a:solidFill>
                      <a:prstDash val="solid"/>
                      <a:round/>
                      <a:headEnd type="none" w="med" len="med"/>
                      <a:tailEnd type="none" w="med" len="med"/>
                    </a:lnB>
                    <a:solidFill>
                      <a:srgbClr val="FFC8C8"/>
                    </a:solidFill>
                  </a:tcPr>
                </a:tc>
                <a:tc>
                  <a:txBody>
                    <a:bodyPr anchor="t" rtlCol="false"/>
                    <a:lstStyle/>
                    <a:p>
                      <a:pPr algn="ctr">
                        <a:lnSpc>
                          <a:spcPts val="2131"/>
                        </a:lnSpc>
                        <a:defRPr/>
                      </a:pPr>
                      <a:r>
                        <a:rPr lang="en-US" sz="1522" b="true">
                          <a:solidFill>
                            <a:srgbClr val="000000"/>
                          </a:solidFill>
                          <a:latin typeface="Glacial Indifference Bold"/>
                          <a:ea typeface="Glacial Indifference Bold"/>
                          <a:cs typeface="Glacial Indifference Bold"/>
                          <a:sym typeface="Glacial Indifference Bold"/>
                        </a:rPr>
                        <a:t>f(xn)</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334782"/>
                    </a:solidFill>
                  </a:tcPr>
                </a:tc>
              </a:tr>
              <a:tr h="744626">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1</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7E2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4E0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-1</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BE6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0.5</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FFC8C8"/>
                      </a:solidFill>
                      <a:prstDash val="solid"/>
                      <a:round/>
                      <a:headEnd type="none" w="med" len="med"/>
                      <a:tailEnd type="none" w="med" len="med"/>
                    </a:lnT>
                    <a:lnB cmpd="sng" algn="ctr" cap="flat" w="38100">
                      <a:solidFill>
                        <a:srgbClr val="FFC8C8"/>
                      </a:solidFill>
                      <a:prstDash val="solid"/>
                      <a:round/>
                      <a:headEnd type="none" w="med" len="med"/>
                      <a:tailEnd type="none" w="med" len="med"/>
                    </a:lnB>
                    <a:solidFill>
                      <a:srgbClr val="FFF0F0"/>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0.1065</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9E5FF"/>
                    </a:solidFill>
                  </a:tcPr>
                </a:tc>
              </a:tr>
              <a:tr h="744626">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2</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4E0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0.5</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4E0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0.1065</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AE5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 0.5663</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FFC8C8"/>
                      </a:solidFill>
                      <a:prstDash val="solid"/>
                      <a:round/>
                      <a:headEnd type="none" w="med" len="med"/>
                      <a:tailEnd type="none" w="med" len="med"/>
                    </a:lnT>
                    <a:lnB cmpd="sng" algn="ctr" cap="flat" w="38100">
                      <a:solidFill>
                        <a:srgbClr val="FFC8C8"/>
                      </a:solidFill>
                      <a:prstDash val="solid"/>
                      <a:round/>
                      <a:headEnd type="none" w="med" len="med"/>
                      <a:tailEnd type="none" w="med" len="med"/>
                    </a:lnB>
                    <a:solidFill>
                      <a:srgbClr val="FFF4F4"/>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-0.0012</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BE6FF"/>
                    </a:solidFill>
                  </a:tcPr>
                </a:tc>
              </a:tr>
              <a:tr h="744626">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3</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CE6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 0.5663</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5E2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-0.0012</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9E5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0.5671</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FFC8C8"/>
                      </a:solidFill>
                      <a:prstDash val="solid"/>
                      <a:round/>
                      <a:headEnd type="none" w="med" len="med"/>
                      <a:tailEnd type="none" w="med" len="med"/>
                    </a:lnT>
                    <a:lnB cmpd="sng" algn="ctr" cap="flat" w="38100">
                      <a:solidFill>
                        <a:srgbClr val="FFC8C8"/>
                      </a:solidFill>
                      <a:prstDash val="solid"/>
                      <a:round/>
                      <a:headEnd type="none" w="med" len="med"/>
                      <a:tailEnd type="none" w="med" len="med"/>
                    </a:lnB>
                    <a:solidFill>
                      <a:srgbClr val="FFF4F4"/>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CE7FF"/>
                    </a:solidFill>
                  </a:tcPr>
                </a:tc>
              </a:tr>
              <a:tr h="744626">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4</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FE8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0.5671</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6E2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a:t>
                      </a:r>
                      <a:endParaRPr lang="en-US" sz="1100"/>
                    </a:p>
                  </a:txBody>
                  <a:tcPr marL="190500" marR="190500" marT="190500" marB="190500" anchor="ctr">
                    <a:lnL cmpd="sng" algn="ctr" cap="flat" w="38100">
                      <a:solidFill>
                        <a:srgbClr val="425EA6"/>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D3E1FF"/>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0.5671</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FFC8C8"/>
                      </a:solidFill>
                      <a:prstDash val="solid"/>
                      <a:round/>
                      <a:headEnd type="none" w="med" len="med"/>
                      <a:tailEnd type="none" w="med" len="med"/>
                    </a:lnR>
                    <a:lnT cmpd="sng" algn="ctr" cap="flat" w="38100">
                      <a:solidFill>
                        <a:srgbClr val="FFC8C8"/>
                      </a:solidFill>
                      <a:prstDash val="solid"/>
                      <a:round/>
                      <a:headEnd type="none" w="med" len="med"/>
                      <a:tailEnd type="none" w="med" len="med"/>
                    </a:lnT>
                    <a:lnB cmpd="sng" algn="ctr" cap="flat" w="38100">
                      <a:solidFill>
                        <a:srgbClr val="FFC8C8"/>
                      </a:solidFill>
                      <a:prstDash val="solid"/>
                      <a:round/>
                      <a:headEnd type="none" w="med" len="med"/>
                      <a:tailEnd type="none" w="med" len="med"/>
                    </a:lnB>
                    <a:solidFill>
                      <a:srgbClr val="FFF5F5"/>
                    </a:solidFill>
                  </a:tcPr>
                </a:tc>
                <a:tc>
                  <a:txBody>
                    <a:bodyPr anchor="t" rtlCol="false"/>
                    <a:lstStyle/>
                    <a:p>
                      <a:pPr algn="ctr">
                        <a:lnSpc>
                          <a:spcPts val="2131"/>
                        </a:lnSpc>
                        <a:defRPr/>
                      </a:pPr>
                      <a:r>
                        <a:rPr lang="en-US" sz="1522">
                          <a:solidFill>
                            <a:srgbClr val="000000"/>
                          </a:solidFill>
                          <a:latin typeface="Glacial Indifference"/>
                          <a:ea typeface="Glacial Indifference"/>
                          <a:cs typeface="Glacial Indifference"/>
                          <a:sym typeface="Glacial Indifference"/>
                        </a:rPr>
                        <a:t>-</a:t>
                      </a:r>
                      <a:endParaRPr lang="en-US" sz="1100"/>
                    </a:p>
                  </a:txBody>
                  <a:tcPr marL="190500" marR="190500" marT="190500" marB="190500" anchor="ctr">
                    <a:lnL cmpd="sng" algn="ctr" cap="flat" w="38100">
                      <a:solidFill>
                        <a:srgbClr val="FFC8C8"/>
                      </a:solidFill>
                      <a:prstDash val="solid"/>
                      <a:round/>
                      <a:headEnd type="none" w="med" len="med"/>
                      <a:tailEnd type="none" w="med" len="med"/>
                    </a:lnL>
                    <a:lnR cmpd="sng" algn="ctr" cap="flat" w="38100">
                      <a:solidFill>
                        <a:srgbClr val="425EA6"/>
                      </a:solidFill>
                      <a:prstDash val="solid"/>
                      <a:round/>
                      <a:headEnd type="none" w="med" len="med"/>
                      <a:tailEnd type="none" w="med" len="med"/>
                    </a:lnR>
                    <a:lnT cmpd="sng" algn="ctr" cap="flat" w="38100">
                      <a:solidFill>
                        <a:srgbClr val="425EA6"/>
                      </a:solidFill>
                      <a:prstDash val="solid"/>
                      <a:round/>
                      <a:headEnd type="none" w="med" len="med"/>
                      <a:tailEnd type="none" w="med" len="med"/>
                    </a:lnT>
                    <a:lnB cmpd="sng" algn="ctr" cap="flat" w="38100">
                      <a:solidFill>
                        <a:srgbClr val="425EA6"/>
                      </a:solidFill>
                      <a:prstDash val="solid"/>
                      <a:round/>
                      <a:headEnd type="none" w="med" len="med"/>
                      <a:tailEnd type="none" w="med" len="med"/>
                    </a:lnB>
                    <a:solidFill>
                      <a:srgbClr val="CEDDFF"/>
                    </a:solidFill>
                  </a:tcPr>
                </a:tc>
              </a:tr>
            </a:tbl>
          </a:graphicData>
        </a:graphic>
      </p:graphicFrame>
      <p:sp>
        <p:nvSpPr>
          <p:cNvPr name="Freeform 10" id="10"/>
          <p:cNvSpPr/>
          <p:nvPr/>
        </p:nvSpPr>
        <p:spPr>
          <a:xfrm flipH="false" flipV="false" rot="0">
            <a:off x="796705" y="7368191"/>
            <a:ext cx="5330853" cy="946226"/>
          </a:xfrm>
          <a:custGeom>
            <a:avLst/>
            <a:gdLst/>
            <a:ahLst/>
            <a:cxnLst/>
            <a:rect r="r" b="b" t="t" l="l"/>
            <a:pathLst>
              <a:path h="946226" w="5330853">
                <a:moveTo>
                  <a:pt x="0" y="0"/>
                </a:moveTo>
                <a:lnTo>
                  <a:pt x="5330853" y="0"/>
                </a:lnTo>
                <a:lnTo>
                  <a:pt x="5330853" y="946227"/>
                </a:lnTo>
                <a:lnTo>
                  <a:pt x="0" y="946227"/>
                </a:lnTo>
                <a:lnTo>
                  <a:pt x="0" y="0"/>
                </a:lnTo>
                <a:close/>
              </a:path>
            </a:pathLst>
          </a:custGeom>
          <a:blipFill>
            <a:blip r:embed="rId4"/>
            <a:stretch>
              <a:fillRect l="0" t="0" r="0" b="0"/>
            </a:stretch>
          </a:blipFill>
        </p:spPr>
      </p:sp>
      <p:sp>
        <p:nvSpPr>
          <p:cNvPr name="TextBox 11" id="11"/>
          <p:cNvSpPr txBox="true"/>
          <p:nvPr/>
        </p:nvSpPr>
        <p:spPr>
          <a:xfrm rot="0">
            <a:off x="796705" y="8489050"/>
            <a:ext cx="7435737" cy="731779"/>
          </a:xfrm>
          <a:prstGeom prst="rect">
            <a:avLst/>
          </a:prstGeom>
        </p:spPr>
        <p:txBody>
          <a:bodyPr anchor="t" rtlCol="false" tIns="0" lIns="0" bIns="0" rIns="0">
            <a:spAutoFit/>
          </a:bodyPr>
          <a:lstStyle/>
          <a:p>
            <a:pPr algn="l">
              <a:lnSpc>
                <a:spcPts val="2933"/>
              </a:lnSpc>
            </a:pPr>
            <a:r>
              <a:rPr lang="en-US" b="true" sz="2444">
                <a:solidFill>
                  <a:srgbClr val="203162"/>
                </a:solidFill>
                <a:latin typeface="Quicksand Bold"/>
                <a:ea typeface="Quicksand Bold"/>
                <a:cs typeface="Quicksand Bold"/>
                <a:sym typeface="Quicksand Bold"/>
              </a:rPr>
              <a:t>Pada Iterasi keempat kita menghitung nilai toleransi dengan mencari selisih x3 dengan x4</a:t>
            </a:r>
          </a:p>
        </p:txBody>
      </p:sp>
      <p:sp>
        <p:nvSpPr>
          <p:cNvPr name="TextBox 12" id="12"/>
          <p:cNvSpPr txBox="true"/>
          <p:nvPr/>
        </p:nvSpPr>
        <p:spPr>
          <a:xfrm rot="0">
            <a:off x="796705" y="1471315"/>
            <a:ext cx="4313952" cy="1657647"/>
          </a:xfrm>
          <a:prstGeom prst="rect">
            <a:avLst/>
          </a:prstGeom>
        </p:spPr>
        <p:txBody>
          <a:bodyPr anchor="t" rtlCol="false" tIns="0" lIns="0" bIns="0" rIns="0">
            <a:spAutoFit/>
          </a:bodyPr>
          <a:lstStyle/>
          <a:p>
            <a:pPr algn="l">
              <a:lnSpc>
                <a:spcPts val="10989"/>
              </a:lnSpc>
            </a:pPr>
            <a:r>
              <a:rPr lang="en-US" sz="9157" b="true">
                <a:solidFill>
                  <a:srgbClr val="203162"/>
                </a:solidFill>
                <a:latin typeface="Agrandir Bold"/>
                <a:ea typeface="Agrandir Bold"/>
                <a:cs typeface="Agrandir Bold"/>
                <a:sym typeface="Agrandir Bold"/>
              </a:rPr>
              <a:t>Tabel</a:t>
            </a:r>
          </a:p>
        </p:txBody>
      </p:sp>
      <p:sp>
        <p:nvSpPr>
          <p:cNvPr name="TextBox 13" id="13"/>
          <p:cNvSpPr txBox="true"/>
          <p:nvPr/>
        </p:nvSpPr>
        <p:spPr>
          <a:xfrm rot="0">
            <a:off x="10742754" y="3661971"/>
            <a:ext cx="5751012" cy="2439917"/>
          </a:xfrm>
          <a:prstGeom prst="rect">
            <a:avLst/>
          </a:prstGeom>
        </p:spPr>
        <p:txBody>
          <a:bodyPr anchor="t" rtlCol="false" tIns="0" lIns="0" bIns="0" rIns="0">
            <a:spAutoFit/>
          </a:bodyPr>
          <a:lstStyle/>
          <a:p>
            <a:pPr algn="just">
              <a:lnSpc>
                <a:spcPts val="3764"/>
              </a:lnSpc>
            </a:pPr>
            <a:r>
              <a:rPr lang="en-US" sz="3136" b="true">
                <a:solidFill>
                  <a:srgbClr val="F8F6F1"/>
                </a:solidFill>
                <a:latin typeface="Agrandir Bold"/>
                <a:ea typeface="Agrandir Bold"/>
                <a:cs typeface="Agrandir Bold"/>
                <a:sym typeface="Agrandir Bold"/>
              </a:rPr>
              <a:t>maka ditemukan akar dari f(x0)= x−e^-x=0 adalah 0.567143 yang ditemukan pada iterasi keempat</a:t>
            </a:r>
          </a:p>
          <a:p>
            <a:pPr algn="just">
              <a:lnSpc>
                <a:spcPts val="3764"/>
              </a:lnSpc>
            </a:pPr>
          </a:p>
        </p:txBody>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9291737" y="4006323"/>
            <a:ext cx="3847258" cy="4537719"/>
            <a:chOff x="0" y="0"/>
            <a:chExt cx="718977" cy="848010"/>
          </a:xfrm>
        </p:grpSpPr>
        <p:sp>
          <p:nvSpPr>
            <p:cNvPr name="Freeform 3" id="3"/>
            <p:cNvSpPr/>
            <p:nvPr/>
          </p:nvSpPr>
          <p:spPr>
            <a:xfrm flipH="false" flipV="false" rot="0">
              <a:off x="0" y="0"/>
              <a:ext cx="718977" cy="848010"/>
            </a:xfrm>
            <a:custGeom>
              <a:avLst/>
              <a:gdLst/>
              <a:ahLst/>
              <a:cxnLst/>
              <a:rect r="r" b="b" t="t" l="l"/>
              <a:pathLst>
                <a:path h="848010" w="718977">
                  <a:moveTo>
                    <a:pt x="239788" y="19070"/>
                  </a:moveTo>
                  <a:cubicBezTo>
                    <a:pt x="276530" y="7556"/>
                    <a:pt x="318554" y="0"/>
                    <a:pt x="359682" y="0"/>
                  </a:cubicBezTo>
                  <a:cubicBezTo>
                    <a:pt x="400812" y="0"/>
                    <a:pt x="440388" y="6476"/>
                    <a:pt x="476860" y="17990"/>
                  </a:cubicBezTo>
                  <a:cubicBezTo>
                    <a:pt x="477637" y="18350"/>
                    <a:pt x="478413" y="18350"/>
                    <a:pt x="479188" y="18710"/>
                  </a:cubicBezTo>
                  <a:cubicBezTo>
                    <a:pt x="616155" y="64765"/>
                    <a:pt x="717037" y="186379"/>
                    <a:pt x="718977" y="329284"/>
                  </a:cubicBezTo>
                  <a:lnTo>
                    <a:pt x="718977" y="848010"/>
                  </a:lnTo>
                  <a:lnTo>
                    <a:pt x="0" y="848010"/>
                  </a:lnTo>
                  <a:lnTo>
                    <a:pt x="0" y="329669"/>
                  </a:lnTo>
                  <a:cubicBezTo>
                    <a:pt x="1940" y="185660"/>
                    <a:pt x="101270" y="64045"/>
                    <a:pt x="239788" y="19070"/>
                  </a:cubicBezTo>
                  <a:close/>
                </a:path>
              </a:pathLst>
            </a:custGeom>
            <a:solidFill>
              <a:srgbClr val="FF9D42"/>
            </a:solidFill>
          </p:spPr>
        </p:sp>
        <p:sp>
          <p:nvSpPr>
            <p:cNvPr name="TextBox 4" id="4"/>
            <p:cNvSpPr txBox="true"/>
            <p:nvPr/>
          </p:nvSpPr>
          <p:spPr>
            <a:xfrm>
              <a:off x="0" y="165100"/>
              <a:ext cx="718977" cy="682910"/>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3434270" y="3951612"/>
            <a:ext cx="3847258" cy="4537719"/>
            <a:chOff x="0" y="0"/>
            <a:chExt cx="718977" cy="848010"/>
          </a:xfrm>
        </p:grpSpPr>
        <p:sp>
          <p:nvSpPr>
            <p:cNvPr name="Freeform 6" id="6"/>
            <p:cNvSpPr/>
            <p:nvPr/>
          </p:nvSpPr>
          <p:spPr>
            <a:xfrm flipH="false" flipV="false" rot="0">
              <a:off x="0" y="0"/>
              <a:ext cx="718977" cy="848010"/>
            </a:xfrm>
            <a:custGeom>
              <a:avLst/>
              <a:gdLst/>
              <a:ahLst/>
              <a:cxnLst/>
              <a:rect r="r" b="b" t="t" l="l"/>
              <a:pathLst>
                <a:path h="848010" w="718977">
                  <a:moveTo>
                    <a:pt x="239788" y="19070"/>
                  </a:moveTo>
                  <a:cubicBezTo>
                    <a:pt x="276530" y="7556"/>
                    <a:pt x="318554" y="0"/>
                    <a:pt x="359682" y="0"/>
                  </a:cubicBezTo>
                  <a:cubicBezTo>
                    <a:pt x="400812" y="0"/>
                    <a:pt x="440388" y="6476"/>
                    <a:pt x="476860" y="17990"/>
                  </a:cubicBezTo>
                  <a:cubicBezTo>
                    <a:pt x="477637" y="18350"/>
                    <a:pt x="478413" y="18350"/>
                    <a:pt x="479188" y="18710"/>
                  </a:cubicBezTo>
                  <a:cubicBezTo>
                    <a:pt x="616155" y="64765"/>
                    <a:pt x="717037" y="186379"/>
                    <a:pt x="718977" y="329284"/>
                  </a:cubicBezTo>
                  <a:lnTo>
                    <a:pt x="718977" y="848010"/>
                  </a:lnTo>
                  <a:lnTo>
                    <a:pt x="0" y="848010"/>
                  </a:lnTo>
                  <a:lnTo>
                    <a:pt x="0" y="329669"/>
                  </a:lnTo>
                  <a:cubicBezTo>
                    <a:pt x="1940" y="185660"/>
                    <a:pt x="101270" y="64045"/>
                    <a:pt x="239788" y="19070"/>
                  </a:cubicBezTo>
                  <a:close/>
                </a:path>
              </a:pathLst>
            </a:custGeom>
            <a:solidFill>
              <a:srgbClr val="86C2F8"/>
            </a:solidFill>
          </p:spPr>
        </p:sp>
        <p:sp>
          <p:nvSpPr>
            <p:cNvPr name="TextBox 7" id="7"/>
            <p:cNvSpPr txBox="true"/>
            <p:nvPr/>
          </p:nvSpPr>
          <p:spPr>
            <a:xfrm>
              <a:off x="0" y="165100"/>
              <a:ext cx="718977" cy="682910"/>
            </a:xfrm>
            <a:prstGeom prst="rect">
              <a:avLst/>
            </a:prstGeom>
          </p:spPr>
          <p:txBody>
            <a:bodyPr anchor="ctr" rtlCol="false" tIns="50800" lIns="50800" bIns="50800" rIns="50800"/>
            <a:lstStyle/>
            <a:p>
              <a:pPr algn="ctr">
                <a:lnSpc>
                  <a:spcPts val="2186"/>
                </a:lnSpc>
              </a:pPr>
            </a:p>
          </p:txBody>
        </p:sp>
      </p:grpSp>
      <p:sp>
        <p:nvSpPr>
          <p:cNvPr name="Freeform 8" id="8"/>
          <p:cNvSpPr/>
          <p:nvPr/>
        </p:nvSpPr>
        <p:spPr>
          <a:xfrm flipH="false" flipV="false" rot="0">
            <a:off x="10783745" y="4641076"/>
            <a:ext cx="862843" cy="862843"/>
          </a:xfrm>
          <a:custGeom>
            <a:avLst/>
            <a:gdLst/>
            <a:ahLst/>
            <a:cxnLst/>
            <a:rect r="r" b="b" t="t" l="l"/>
            <a:pathLst>
              <a:path h="862843" w="862843">
                <a:moveTo>
                  <a:pt x="0" y="0"/>
                </a:moveTo>
                <a:lnTo>
                  <a:pt x="862843" y="0"/>
                </a:lnTo>
                <a:lnTo>
                  <a:pt x="862843" y="862843"/>
                </a:lnTo>
                <a:lnTo>
                  <a:pt x="0" y="862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9586172" y="5760505"/>
            <a:ext cx="3257989" cy="1314450"/>
          </a:xfrm>
          <a:prstGeom prst="rect">
            <a:avLst/>
          </a:prstGeom>
        </p:spPr>
        <p:txBody>
          <a:bodyPr anchor="t" rtlCol="false" tIns="0" lIns="0" bIns="0" rIns="0">
            <a:spAutoFit/>
          </a:bodyPr>
          <a:lstStyle/>
          <a:p>
            <a:pPr algn="ctr">
              <a:lnSpc>
                <a:spcPts val="4799"/>
              </a:lnSpc>
              <a:spcBef>
                <a:spcPct val="0"/>
              </a:spcBef>
            </a:pPr>
            <a:r>
              <a:rPr lang="en-US" b="true" sz="3999">
                <a:solidFill>
                  <a:srgbClr val="F8F6F1"/>
                </a:solidFill>
                <a:latin typeface="Agrandir Bold"/>
                <a:ea typeface="Agrandir Bold"/>
                <a:cs typeface="Agrandir Bold"/>
                <a:sym typeface="Agrandir Bold"/>
              </a:rPr>
              <a:t>Metode Secant</a:t>
            </a:r>
          </a:p>
        </p:txBody>
      </p:sp>
      <p:grpSp>
        <p:nvGrpSpPr>
          <p:cNvPr name="Group 10" id="10"/>
          <p:cNvGrpSpPr/>
          <p:nvPr/>
        </p:nvGrpSpPr>
        <p:grpSpPr>
          <a:xfrm rot="0">
            <a:off x="5149205" y="4006323"/>
            <a:ext cx="3847258" cy="4537719"/>
            <a:chOff x="0" y="0"/>
            <a:chExt cx="718977" cy="848010"/>
          </a:xfrm>
        </p:grpSpPr>
        <p:sp>
          <p:nvSpPr>
            <p:cNvPr name="Freeform 11" id="11"/>
            <p:cNvSpPr/>
            <p:nvPr/>
          </p:nvSpPr>
          <p:spPr>
            <a:xfrm flipH="false" flipV="false" rot="0">
              <a:off x="0" y="0"/>
              <a:ext cx="718977" cy="848010"/>
            </a:xfrm>
            <a:custGeom>
              <a:avLst/>
              <a:gdLst/>
              <a:ahLst/>
              <a:cxnLst/>
              <a:rect r="r" b="b" t="t" l="l"/>
              <a:pathLst>
                <a:path h="848010" w="718977">
                  <a:moveTo>
                    <a:pt x="239788" y="19070"/>
                  </a:moveTo>
                  <a:cubicBezTo>
                    <a:pt x="276530" y="7556"/>
                    <a:pt x="318554" y="0"/>
                    <a:pt x="359682" y="0"/>
                  </a:cubicBezTo>
                  <a:cubicBezTo>
                    <a:pt x="400812" y="0"/>
                    <a:pt x="440388" y="6476"/>
                    <a:pt x="476860" y="17990"/>
                  </a:cubicBezTo>
                  <a:cubicBezTo>
                    <a:pt x="477637" y="18350"/>
                    <a:pt x="478413" y="18350"/>
                    <a:pt x="479188" y="18710"/>
                  </a:cubicBezTo>
                  <a:cubicBezTo>
                    <a:pt x="616155" y="64765"/>
                    <a:pt x="717037" y="186379"/>
                    <a:pt x="718977" y="329284"/>
                  </a:cubicBezTo>
                  <a:lnTo>
                    <a:pt x="718977" y="848010"/>
                  </a:lnTo>
                  <a:lnTo>
                    <a:pt x="0" y="848010"/>
                  </a:lnTo>
                  <a:lnTo>
                    <a:pt x="0" y="329669"/>
                  </a:lnTo>
                  <a:cubicBezTo>
                    <a:pt x="1940" y="185660"/>
                    <a:pt x="101270" y="64045"/>
                    <a:pt x="239788" y="19070"/>
                  </a:cubicBezTo>
                  <a:close/>
                </a:path>
              </a:pathLst>
            </a:custGeom>
            <a:solidFill>
              <a:srgbClr val="19A28D"/>
            </a:solidFill>
          </p:spPr>
        </p:sp>
        <p:sp>
          <p:nvSpPr>
            <p:cNvPr name="TextBox 12" id="12"/>
            <p:cNvSpPr txBox="true"/>
            <p:nvPr/>
          </p:nvSpPr>
          <p:spPr>
            <a:xfrm>
              <a:off x="0" y="165100"/>
              <a:ext cx="718977" cy="682910"/>
            </a:xfrm>
            <a:prstGeom prst="rect">
              <a:avLst/>
            </a:prstGeom>
          </p:spPr>
          <p:txBody>
            <a:bodyPr anchor="ctr" rtlCol="false" tIns="50800" lIns="50800" bIns="50800" rIns="50800"/>
            <a:lstStyle/>
            <a:p>
              <a:pPr algn="ctr">
                <a:lnSpc>
                  <a:spcPts val="2186"/>
                </a:lnSpc>
              </a:pPr>
            </a:p>
          </p:txBody>
        </p:sp>
      </p:grpSp>
      <p:sp>
        <p:nvSpPr>
          <p:cNvPr name="Freeform 13" id="13"/>
          <p:cNvSpPr/>
          <p:nvPr/>
        </p:nvSpPr>
        <p:spPr>
          <a:xfrm flipH="false" flipV="false" rot="0">
            <a:off x="6648675" y="4641076"/>
            <a:ext cx="848317" cy="862843"/>
          </a:xfrm>
          <a:custGeom>
            <a:avLst/>
            <a:gdLst/>
            <a:ahLst/>
            <a:cxnLst/>
            <a:rect r="r" b="b" t="t" l="l"/>
            <a:pathLst>
              <a:path h="862843" w="848317">
                <a:moveTo>
                  <a:pt x="0" y="0"/>
                </a:moveTo>
                <a:lnTo>
                  <a:pt x="848317" y="0"/>
                </a:lnTo>
                <a:lnTo>
                  <a:pt x="848317" y="862843"/>
                </a:lnTo>
                <a:lnTo>
                  <a:pt x="0" y="8628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5443839" y="5760505"/>
            <a:ext cx="3257989" cy="1314450"/>
          </a:xfrm>
          <a:prstGeom prst="rect">
            <a:avLst/>
          </a:prstGeom>
        </p:spPr>
        <p:txBody>
          <a:bodyPr anchor="t" rtlCol="false" tIns="0" lIns="0" bIns="0" rIns="0">
            <a:spAutoFit/>
          </a:bodyPr>
          <a:lstStyle/>
          <a:p>
            <a:pPr algn="ctr">
              <a:lnSpc>
                <a:spcPts val="4799"/>
              </a:lnSpc>
              <a:spcBef>
                <a:spcPct val="0"/>
              </a:spcBef>
            </a:pPr>
            <a:r>
              <a:rPr lang="en-US" b="true" sz="3999">
                <a:solidFill>
                  <a:srgbClr val="F8F6F1"/>
                </a:solidFill>
                <a:latin typeface="Agrandir Bold"/>
                <a:ea typeface="Agrandir Bold"/>
                <a:cs typeface="Agrandir Bold"/>
                <a:sym typeface="Agrandir Bold"/>
              </a:rPr>
              <a:t>Metode Regula Fals</a:t>
            </a:r>
          </a:p>
        </p:txBody>
      </p:sp>
      <p:sp>
        <p:nvSpPr>
          <p:cNvPr name="Freeform 15" id="15"/>
          <p:cNvSpPr/>
          <p:nvPr/>
        </p:nvSpPr>
        <p:spPr>
          <a:xfrm flipH="false" flipV="false" rot="0">
            <a:off x="667415" y="610841"/>
            <a:ext cx="1831664" cy="2717193"/>
          </a:xfrm>
          <a:custGeom>
            <a:avLst/>
            <a:gdLst/>
            <a:ahLst/>
            <a:cxnLst/>
            <a:rect r="r" b="b" t="t" l="l"/>
            <a:pathLst>
              <a:path h="2717193" w="1831664">
                <a:moveTo>
                  <a:pt x="0" y="0"/>
                </a:moveTo>
                <a:lnTo>
                  <a:pt x="1831664" y="0"/>
                </a:lnTo>
                <a:lnTo>
                  <a:pt x="1831664" y="2717193"/>
                </a:lnTo>
                <a:lnTo>
                  <a:pt x="0" y="27171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1006672" y="4006323"/>
            <a:ext cx="3847258" cy="4537719"/>
            <a:chOff x="0" y="0"/>
            <a:chExt cx="718977" cy="848010"/>
          </a:xfrm>
        </p:grpSpPr>
        <p:sp>
          <p:nvSpPr>
            <p:cNvPr name="Freeform 17" id="17"/>
            <p:cNvSpPr/>
            <p:nvPr/>
          </p:nvSpPr>
          <p:spPr>
            <a:xfrm flipH="false" flipV="false" rot="0">
              <a:off x="0" y="0"/>
              <a:ext cx="718977" cy="848010"/>
            </a:xfrm>
            <a:custGeom>
              <a:avLst/>
              <a:gdLst/>
              <a:ahLst/>
              <a:cxnLst/>
              <a:rect r="r" b="b" t="t" l="l"/>
              <a:pathLst>
                <a:path h="848010" w="718977">
                  <a:moveTo>
                    <a:pt x="239788" y="19070"/>
                  </a:moveTo>
                  <a:cubicBezTo>
                    <a:pt x="276530" y="7556"/>
                    <a:pt x="318554" y="0"/>
                    <a:pt x="359682" y="0"/>
                  </a:cubicBezTo>
                  <a:cubicBezTo>
                    <a:pt x="400812" y="0"/>
                    <a:pt x="440388" y="6476"/>
                    <a:pt x="476860" y="17990"/>
                  </a:cubicBezTo>
                  <a:cubicBezTo>
                    <a:pt x="477637" y="18350"/>
                    <a:pt x="478413" y="18350"/>
                    <a:pt x="479188" y="18710"/>
                  </a:cubicBezTo>
                  <a:cubicBezTo>
                    <a:pt x="616155" y="64765"/>
                    <a:pt x="717037" y="186379"/>
                    <a:pt x="718977" y="329284"/>
                  </a:cubicBezTo>
                  <a:lnTo>
                    <a:pt x="718977" y="848010"/>
                  </a:lnTo>
                  <a:lnTo>
                    <a:pt x="0" y="848010"/>
                  </a:lnTo>
                  <a:lnTo>
                    <a:pt x="0" y="329669"/>
                  </a:lnTo>
                  <a:cubicBezTo>
                    <a:pt x="1940" y="185660"/>
                    <a:pt x="101270" y="64045"/>
                    <a:pt x="239788" y="19070"/>
                  </a:cubicBezTo>
                  <a:close/>
                </a:path>
              </a:pathLst>
            </a:custGeom>
            <a:solidFill>
              <a:srgbClr val="FFC610"/>
            </a:solidFill>
          </p:spPr>
        </p:sp>
        <p:sp>
          <p:nvSpPr>
            <p:cNvPr name="TextBox 18" id="18"/>
            <p:cNvSpPr txBox="true"/>
            <p:nvPr/>
          </p:nvSpPr>
          <p:spPr>
            <a:xfrm>
              <a:off x="0" y="165100"/>
              <a:ext cx="718977" cy="682910"/>
            </a:xfrm>
            <a:prstGeom prst="rect">
              <a:avLst/>
            </a:prstGeom>
          </p:spPr>
          <p:txBody>
            <a:bodyPr anchor="ctr" rtlCol="false" tIns="50800" lIns="50800" bIns="50800" rIns="50800"/>
            <a:lstStyle/>
            <a:p>
              <a:pPr algn="ctr">
                <a:lnSpc>
                  <a:spcPts val="2186"/>
                </a:lnSpc>
              </a:pPr>
            </a:p>
          </p:txBody>
        </p:sp>
      </p:grpSp>
      <p:sp>
        <p:nvSpPr>
          <p:cNvPr name="Freeform 19" id="19"/>
          <p:cNvSpPr/>
          <p:nvPr/>
        </p:nvSpPr>
        <p:spPr>
          <a:xfrm flipH="false" flipV="false" rot="0">
            <a:off x="2499079" y="4856786"/>
            <a:ext cx="862843" cy="431422"/>
          </a:xfrm>
          <a:custGeom>
            <a:avLst/>
            <a:gdLst/>
            <a:ahLst/>
            <a:cxnLst/>
            <a:rect r="r" b="b" t="t" l="l"/>
            <a:pathLst>
              <a:path h="431422" w="862843">
                <a:moveTo>
                  <a:pt x="0" y="0"/>
                </a:moveTo>
                <a:lnTo>
                  <a:pt x="862843" y="0"/>
                </a:lnTo>
                <a:lnTo>
                  <a:pt x="862843" y="431422"/>
                </a:lnTo>
                <a:lnTo>
                  <a:pt x="0" y="4314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1301506" y="5760505"/>
            <a:ext cx="3257989" cy="1314450"/>
          </a:xfrm>
          <a:prstGeom prst="rect">
            <a:avLst/>
          </a:prstGeom>
        </p:spPr>
        <p:txBody>
          <a:bodyPr anchor="t" rtlCol="false" tIns="0" lIns="0" bIns="0" rIns="0">
            <a:spAutoFit/>
          </a:bodyPr>
          <a:lstStyle/>
          <a:p>
            <a:pPr algn="ctr">
              <a:lnSpc>
                <a:spcPts val="4799"/>
              </a:lnSpc>
              <a:spcBef>
                <a:spcPct val="0"/>
              </a:spcBef>
            </a:pPr>
            <a:r>
              <a:rPr lang="en-US" b="true" sz="3999">
                <a:solidFill>
                  <a:srgbClr val="F8F6F1"/>
                </a:solidFill>
                <a:latin typeface="Agrandir Bold"/>
                <a:ea typeface="Agrandir Bold"/>
                <a:cs typeface="Agrandir Bold"/>
                <a:sym typeface="Agrandir Bold"/>
              </a:rPr>
              <a:t>Metode Biseksi</a:t>
            </a:r>
          </a:p>
        </p:txBody>
      </p:sp>
      <p:sp>
        <p:nvSpPr>
          <p:cNvPr name="TextBox 21" id="21"/>
          <p:cNvSpPr txBox="true"/>
          <p:nvPr/>
        </p:nvSpPr>
        <p:spPr>
          <a:xfrm rot="0">
            <a:off x="13728905" y="5752042"/>
            <a:ext cx="3257989" cy="1314450"/>
          </a:xfrm>
          <a:prstGeom prst="rect">
            <a:avLst/>
          </a:prstGeom>
        </p:spPr>
        <p:txBody>
          <a:bodyPr anchor="t" rtlCol="false" tIns="0" lIns="0" bIns="0" rIns="0">
            <a:spAutoFit/>
          </a:bodyPr>
          <a:lstStyle/>
          <a:p>
            <a:pPr algn="ctr">
              <a:lnSpc>
                <a:spcPts val="4799"/>
              </a:lnSpc>
              <a:spcBef>
                <a:spcPct val="0"/>
              </a:spcBef>
            </a:pPr>
            <a:r>
              <a:rPr lang="en-US" b="true" sz="3999">
                <a:solidFill>
                  <a:srgbClr val="F8F6F1"/>
                </a:solidFill>
                <a:latin typeface="Agrandir Bold"/>
                <a:ea typeface="Agrandir Bold"/>
                <a:cs typeface="Agrandir Bold"/>
                <a:sym typeface="Agrandir Bold"/>
              </a:rPr>
              <a:t>Metode Newton</a:t>
            </a:r>
          </a:p>
        </p:txBody>
      </p:sp>
      <p:grpSp>
        <p:nvGrpSpPr>
          <p:cNvPr name="Group 22" id="22"/>
          <p:cNvGrpSpPr/>
          <p:nvPr/>
        </p:nvGrpSpPr>
        <p:grpSpPr>
          <a:xfrm rot="0">
            <a:off x="14930709" y="4641076"/>
            <a:ext cx="854381" cy="85438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C610"/>
            </a:solidFill>
          </p:spPr>
        </p:sp>
        <p:sp>
          <p:nvSpPr>
            <p:cNvPr name="TextBox 24" id="24"/>
            <p:cNvSpPr txBox="true"/>
            <p:nvPr/>
          </p:nvSpPr>
          <p:spPr>
            <a:xfrm>
              <a:off x="190500" y="228600"/>
              <a:ext cx="431800" cy="393700"/>
            </a:xfrm>
            <a:prstGeom prst="rect">
              <a:avLst/>
            </a:prstGeom>
          </p:spPr>
          <p:txBody>
            <a:bodyPr anchor="ctr" rtlCol="false" tIns="50800" lIns="50800" bIns="50800" rIns="50800"/>
            <a:lstStyle/>
            <a:p>
              <a:pPr algn="ctr">
                <a:lnSpc>
                  <a:spcPts val="2186"/>
                </a:lnSpc>
              </a:pPr>
            </a:p>
          </p:txBody>
        </p:sp>
      </p:grpSp>
      <p:sp>
        <p:nvSpPr>
          <p:cNvPr name="TextBox 25" id="25"/>
          <p:cNvSpPr txBox="true"/>
          <p:nvPr/>
        </p:nvSpPr>
        <p:spPr>
          <a:xfrm rot="0">
            <a:off x="3887076" y="1759887"/>
            <a:ext cx="10513849" cy="1333500"/>
          </a:xfrm>
          <a:prstGeom prst="rect">
            <a:avLst/>
          </a:prstGeom>
        </p:spPr>
        <p:txBody>
          <a:bodyPr anchor="t" rtlCol="false" tIns="0" lIns="0" bIns="0" rIns="0">
            <a:spAutoFit/>
          </a:bodyPr>
          <a:lstStyle/>
          <a:p>
            <a:pPr algn="ctr">
              <a:lnSpc>
                <a:spcPts val="8880"/>
              </a:lnSpc>
            </a:pPr>
            <a:r>
              <a:rPr lang="en-US" b="true" sz="7400">
                <a:solidFill>
                  <a:srgbClr val="ABD7FF"/>
                </a:solidFill>
                <a:latin typeface="Agrandir Bold"/>
                <a:ea typeface="Agrandir Bold"/>
                <a:cs typeface="Agrandir Bold"/>
                <a:sym typeface="Agrandir Bold"/>
              </a:rPr>
              <a:t>Akan Membahas</a:t>
            </a:r>
          </a:p>
        </p:txBody>
      </p:sp>
    </p:spTree>
  </p:cSld>
  <p:clrMapOvr>
    <a:masterClrMapping/>
  </p:clrMapOvr>
  <p:transition spd="fast">
    <p:cover dir="d"/>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6738912" y="1693884"/>
            <a:ext cx="4810175" cy="945527"/>
            <a:chOff x="0" y="0"/>
            <a:chExt cx="1266877" cy="249028"/>
          </a:xfrm>
        </p:grpSpPr>
        <p:sp>
          <p:nvSpPr>
            <p:cNvPr name="Freeform 3" id="3"/>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4" id="4"/>
            <p:cNvSpPr txBox="true"/>
            <p:nvPr/>
          </p:nvSpPr>
          <p:spPr>
            <a:xfrm>
              <a:off x="0" y="-28575"/>
              <a:ext cx="1266877" cy="277603"/>
            </a:xfrm>
            <a:prstGeom prst="rect">
              <a:avLst/>
            </a:prstGeom>
          </p:spPr>
          <p:txBody>
            <a:bodyPr anchor="ctr" rtlCol="false" tIns="50800" lIns="50800" bIns="50800" rIns="50800"/>
            <a:lstStyle/>
            <a:p>
              <a:pPr algn="ctr">
                <a:lnSpc>
                  <a:spcPts val="3030"/>
                </a:lnSpc>
              </a:pPr>
              <a:r>
                <a:rPr lang="en-US" b="true" sz="3000">
                  <a:solidFill>
                    <a:srgbClr val="203162"/>
                  </a:solidFill>
                  <a:latin typeface="Agrandir Bold"/>
                  <a:ea typeface="Agrandir Bold"/>
                  <a:cs typeface="Agrandir Bold"/>
                  <a:sym typeface="Agrandir Bold"/>
                </a:rPr>
                <a:t>Kesimpulan</a:t>
              </a:r>
            </a:p>
          </p:txBody>
        </p:sp>
      </p:grpSp>
      <p:grpSp>
        <p:nvGrpSpPr>
          <p:cNvPr name="Group 5" id="5"/>
          <p:cNvGrpSpPr/>
          <p:nvPr/>
        </p:nvGrpSpPr>
        <p:grpSpPr>
          <a:xfrm rot="0">
            <a:off x="3064304" y="3654826"/>
            <a:ext cx="12159393" cy="5603474"/>
            <a:chOff x="0" y="0"/>
            <a:chExt cx="3202474" cy="1475812"/>
          </a:xfrm>
        </p:grpSpPr>
        <p:sp>
          <p:nvSpPr>
            <p:cNvPr name="Freeform 6" id="6"/>
            <p:cNvSpPr/>
            <p:nvPr/>
          </p:nvSpPr>
          <p:spPr>
            <a:xfrm flipH="false" flipV="false" rot="0">
              <a:off x="0" y="0"/>
              <a:ext cx="3202474" cy="1475812"/>
            </a:xfrm>
            <a:custGeom>
              <a:avLst/>
              <a:gdLst/>
              <a:ahLst/>
              <a:cxnLst/>
              <a:rect r="r" b="b" t="t" l="l"/>
              <a:pathLst>
                <a:path h="1475812" w="3202474">
                  <a:moveTo>
                    <a:pt x="0" y="0"/>
                  </a:moveTo>
                  <a:lnTo>
                    <a:pt x="3202474" y="0"/>
                  </a:lnTo>
                  <a:lnTo>
                    <a:pt x="3202474" y="1475812"/>
                  </a:lnTo>
                  <a:lnTo>
                    <a:pt x="0" y="1475812"/>
                  </a:lnTo>
                  <a:close/>
                </a:path>
              </a:pathLst>
            </a:custGeom>
            <a:solidFill>
              <a:srgbClr val="F8F6F1"/>
            </a:solidFill>
          </p:spPr>
        </p:sp>
        <p:sp>
          <p:nvSpPr>
            <p:cNvPr name="TextBox 7" id="7"/>
            <p:cNvSpPr txBox="true"/>
            <p:nvPr/>
          </p:nvSpPr>
          <p:spPr>
            <a:xfrm>
              <a:off x="0" y="38100"/>
              <a:ext cx="3202474" cy="1437712"/>
            </a:xfrm>
            <a:prstGeom prst="rect">
              <a:avLst/>
            </a:prstGeom>
          </p:spPr>
          <p:txBody>
            <a:bodyPr anchor="ctr" rtlCol="false" tIns="50800" lIns="50800" bIns="50800" rIns="50800"/>
            <a:lstStyle/>
            <a:p>
              <a:pPr algn="ctr">
                <a:lnSpc>
                  <a:spcPts val="2186"/>
                </a:lnSpc>
              </a:pPr>
            </a:p>
          </p:txBody>
        </p:sp>
      </p:grpSp>
      <p:grpSp>
        <p:nvGrpSpPr>
          <p:cNvPr name="Group 8" id="8"/>
          <p:cNvGrpSpPr/>
          <p:nvPr/>
        </p:nvGrpSpPr>
        <p:grpSpPr>
          <a:xfrm rot="0">
            <a:off x="6889966" y="7845257"/>
            <a:ext cx="413122" cy="4131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6F1"/>
            </a:solidFill>
          </p:spPr>
        </p:sp>
        <p:sp>
          <p:nvSpPr>
            <p:cNvPr name="TextBox 10" id="10"/>
            <p:cNvSpPr txBox="true"/>
            <p:nvPr/>
          </p:nvSpPr>
          <p:spPr>
            <a:xfrm>
              <a:off x="76200" y="114300"/>
              <a:ext cx="660400" cy="622300"/>
            </a:xfrm>
            <a:prstGeom prst="rect">
              <a:avLst/>
            </a:prstGeom>
          </p:spPr>
          <p:txBody>
            <a:bodyPr anchor="ctr" rtlCol="false" tIns="49764" lIns="49764" bIns="49764" rIns="49764"/>
            <a:lstStyle/>
            <a:p>
              <a:pPr algn="ctr">
                <a:lnSpc>
                  <a:spcPts val="2186"/>
                </a:lnSpc>
              </a:pPr>
            </a:p>
          </p:txBody>
        </p:sp>
      </p:grpSp>
      <p:grpSp>
        <p:nvGrpSpPr>
          <p:cNvPr name="Group 11" id="11"/>
          <p:cNvGrpSpPr/>
          <p:nvPr/>
        </p:nvGrpSpPr>
        <p:grpSpPr>
          <a:xfrm rot="0">
            <a:off x="3064304" y="3654826"/>
            <a:ext cx="12159393" cy="1414891"/>
            <a:chOff x="0" y="0"/>
            <a:chExt cx="3202474" cy="372646"/>
          </a:xfrm>
        </p:grpSpPr>
        <p:sp>
          <p:nvSpPr>
            <p:cNvPr name="Freeform 12" id="12"/>
            <p:cNvSpPr/>
            <p:nvPr/>
          </p:nvSpPr>
          <p:spPr>
            <a:xfrm flipH="false" flipV="false" rot="0">
              <a:off x="0" y="0"/>
              <a:ext cx="3202474" cy="372646"/>
            </a:xfrm>
            <a:custGeom>
              <a:avLst/>
              <a:gdLst/>
              <a:ahLst/>
              <a:cxnLst/>
              <a:rect r="r" b="b" t="t" l="l"/>
              <a:pathLst>
                <a:path h="372646" w="3202474">
                  <a:moveTo>
                    <a:pt x="0" y="0"/>
                  </a:moveTo>
                  <a:lnTo>
                    <a:pt x="3202474" y="0"/>
                  </a:lnTo>
                  <a:lnTo>
                    <a:pt x="3202474" y="372646"/>
                  </a:lnTo>
                  <a:lnTo>
                    <a:pt x="0" y="372646"/>
                  </a:lnTo>
                  <a:close/>
                </a:path>
              </a:pathLst>
            </a:custGeom>
            <a:solidFill>
              <a:srgbClr val="FFCE3A"/>
            </a:solidFill>
          </p:spPr>
        </p:sp>
        <p:sp>
          <p:nvSpPr>
            <p:cNvPr name="TextBox 13" id="13"/>
            <p:cNvSpPr txBox="true"/>
            <p:nvPr/>
          </p:nvSpPr>
          <p:spPr>
            <a:xfrm>
              <a:off x="0" y="38100"/>
              <a:ext cx="3202474" cy="334546"/>
            </a:xfrm>
            <a:prstGeom prst="rect">
              <a:avLst/>
            </a:prstGeom>
          </p:spPr>
          <p:txBody>
            <a:bodyPr anchor="ctr" rtlCol="false" tIns="50800" lIns="50800" bIns="50800" rIns="50800"/>
            <a:lstStyle/>
            <a:p>
              <a:pPr algn="ctr">
                <a:lnSpc>
                  <a:spcPts val="2186"/>
                </a:lnSpc>
              </a:pPr>
            </a:p>
          </p:txBody>
        </p:sp>
      </p:grpSp>
      <p:grpSp>
        <p:nvGrpSpPr>
          <p:cNvPr name="Group 14" id="14"/>
          <p:cNvGrpSpPr/>
          <p:nvPr/>
        </p:nvGrpSpPr>
        <p:grpSpPr>
          <a:xfrm rot="0">
            <a:off x="13131833" y="7355135"/>
            <a:ext cx="458427" cy="4584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6F1"/>
            </a:solidFill>
          </p:spPr>
        </p:sp>
        <p:sp>
          <p:nvSpPr>
            <p:cNvPr name="TextBox 16" id="16"/>
            <p:cNvSpPr txBox="true"/>
            <p:nvPr/>
          </p:nvSpPr>
          <p:spPr>
            <a:xfrm>
              <a:off x="76200" y="114300"/>
              <a:ext cx="660400" cy="622300"/>
            </a:xfrm>
            <a:prstGeom prst="rect">
              <a:avLst/>
            </a:prstGeom>
          </p:spPr>
          <p:txBody>
            <a:bodyPr anchor="ctr" rtlCol="false" tIns="50800" lIns="50800" bIns="50800" rIns="50800"/>
            <a:lstStyle/>
            <a:p>
              <a:pPr algn="ctr">
                <a:lnSpc>
                  <a:spcPts val="2186"/>
                </a:lnSpc>
              </a:pPr>
            </a:p>
          </p:txBody>
        </p:sp>
      </p:grpSp>
      <p:sp>
        <p:nvSpPr>
          <p:cNvPr name="Freeform 17" id="17"/>
          <p:cNvSpPr/>
          <p:nvPr/>
        </p:nvSpPr>
        <p:spPr>
          <a:xfrm flipH="false" flipV="false" rot="0">
            <a:off x="516674" y="766462"/>
            <a:ext cx="1887734" cy="2800370"/>
          </a:xfrm>
          <a:custGeom>
            <a:avLst/>
            <a:gdLst/>
            <a:ahLst/>
            <a:cxnLst/>
            <a:rect r="r" b="b" t="t" l="l"/>
            <a:pathLst>
              <a:path h="2800370" w="1887734">
                <a:moveTo>
                  <a:pt x="0" y="0"/>
                </a:moveTo>
                <a:lnTo>
                  <a:pt x="1887733" y="0"/>
                </a:lnTo>
                <a:lnTo>
                  <a:pt x="1887733" y="2800370"/>
                </a:lnTo>
                <a:lnTo>
                  <a:pt x="0" y="2800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5883593" y="6720168"/>
            <a:ext cx="1821832" cy="2702608"/>
          </a:xfrm>
          <a:custGeom>
            <a:avLst/>
            <a:gdLst/>
            <a:ahLst/>
            <a:cxnLst/>
            <a:rect r="r" b="b" t="t" l="l"/>
            <a:pathLst>
              <a:path h="2702608" w="1821832">
                <a:moveTo>
                  <a:pt x="0" y="0"/>
                </a:moveTo>
                <a:lnTo>
                  <a:pt x="1821832" y="0"/>
                </a:lnTo>
                <a:lnTo>
                  <a:pt x="1821832" y="2702607"/>
                </a:lnTo>
                <a:lnTo>
                  <a:pt x="0" y="2702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4810345" y="5907918"/>
            <a:ext cx="8667311" cy="1640682"/>
          </a:xfrm>
          <a:prstGeom prst="rect">
            <a:avLst/>
          </a:prstGeom>
        </p:spPr>
        <p:txBody>
          <a:bodyPr anchor="t" rtlCol="false" tIns="0" lIns="0" bIns="0" rIns="0">
            <a:spAutoFit/>
          </a:bodyPr>
          <a:lstStyle/>
          <a:p>
            <a:pPr algn="ctr">
              <a:lnSpc>
                <a:spcPts val="6576"/>
              </a:lnSpc>
              <a:spcBef>
                <a:spcPct val="0"/>
              </a:spcBef>
            </a:pPr>
            <a:r>
              <a:rPr lang="en-US" b="true" sz="5480">
                <a:solidFill>
                  <a:srgbClr val="203162"/>
                </a:solidFill>
                <a:latin typeface="Quicksand Bold"/>
                <a:ea typeface="Quicksand Bold"/>
                <a:cs typeface="Quicksand Bold"/>
                <a:sym typeface="Quicksand Bold"/>
              </a:rPr>
              <a:t>Metode mana yang paling bagus?</a:t>
            </a:r>
          </a:p>
        </p:txBody>
      </p:sp>
    </p:spTree>
  </p:cSld>
  <p:clrMapOvr>
    <a:masterClrMapping/>
  </p:clrMapOvr>
  <p:transition spd="fast">
    <p:cover dir="d"/>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62814" y="4113522"/>
            <a:ext cx="2452486" cy="4967315"/>
            <a:chOff x="0" y="0"/>
            <a:chExt cx="660400" cy="1337588"/>
          </a:xfrm>
        </p:grpSpPr>
        <p:sp>
          <p:nvSpPr>
            <p:cNvPr name="Freeform 3" id="3"/>
            <p:cNvSpPr/>
            <p:nvPr/>
          </p:nvSpPr>
          <p:spPr>
            <a:xfrm flipH="false" flipV="false" rot="0">
              <a:off x="0" y="0"/>
              <a:ext cx="660400" cy="1337588"/>
            </a:xfrm>
            <a:custGeom>
              <a:avLst/>
              <a:gdLst/>
              <a:ahLst/>
              <a:cxnLst/>
              <a:rect r="r" b="b" t="t" l="l"/>
              <a:pathLst>
                <a:path h="133758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0159"/>
                  </a:cubicBezTo>
                  <a:lnTo>
                    <a:pt x="660400" y="1337588"/>
                  </a:lnTo>
                  <a:lnTo>
                    <a:pt x="0" y="1337588"/>
                  </a:lnTo>
                  <a:lnTo>
                    <a:pt x="0" y="340899"/>
                  </a:lnTo>
                  <a:cubicBezTo>
                    <a:pt x="1782" y="185660"/>
                    <a:pt x="93019" y="64045"/>
                    <a:pt x="220252" y="19070"/>
                  </a:cubicBezTo>
                  <a:close/>
                </a:path>
              </a:pathLst>
            </a:custGeom>
            <a:solidFill>
              <a:srgbClr val="4672F4"/>
            </a:solidFill>
          </p:spPr>
        </p:sp>
        <p:sp>
          <p:nvSpPr>
            <p:cNvPr name="TextBox 4" id="4"/>
            <p:cNvSpPr txBox="true"/>
            <p:nvPr/>
          </p:nvSpPr>
          <p:spPr>
            <a:xfrm>
              <a:off x="0" y="165100"/>
              <a:ext cx="660400" cy="1172488"/>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15573043" y="3541549"/>
            <a:ext cx="1426433" cy="2116050"/>
          </a:xfrm>
          <a:custGeom>
            <a:avLst/>
            <a:gdLst/>
            <a:ahLst/>
            <a:cxnLst/>
            <a:rect r="r" b="b" t="t" l="l"/>
            <a:pathLst>
              <a:path h="2116050" w="1426433">
                <a:moveTo>
                  <a:pt x="0" y="0"/>
                </a:moveTo>
                <a:lnTo>
                  <a:pt x="1426433" y="0"/>
                </a:lnTo>
                <a:lnTo>
                  <a:pt x="1426433" y="2116050"/>
                </a:lnTo>
                <a:lnTo>
                  <a:pt x="0" y="2116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573043" y="7029852"/>
            <a:ext cx="2016457" cy="2050985"/>
          </a:xfrm>
          <a:custGeom>
            <a:avLst/>
            <a:gdLst/>
            <a:ahLst/>
            <a:cxnLst/>
            <a:rect r="r" b="b" t="t" l="l"/>
            <a:pathLst>
              <a:path h="2050985" w="2016457">
                <a:moveTo>
                  <a:pt x="0" y="0"/>
                </a:moveTo>
                <a:lnTo>
                  <a:pt x="2016457" y="0"/>
                </a:lnTo>
                <a:lnTo>
                  <a:pt x="2016457" y="2050985"/>
                </a:lnTo>
                <a:lnTo>
                  <a:pt x="0" y="2050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1132658"/>
            <a:ext cx="1892263" cy="1892263"/>
            <a:chOff x="0" y="0"/>
            <a:chExt cx="498374" cy="498374"/>
          </a:xfrm>
        </p:grpSpPr>
        <p:sp>
          <p:nvSpPr>
            <p:cNvPr name="Freeform 8" id="8"/>
            <p:cNvSpPr/>
            <p:nvPr/>
          </p:nvSpPr>
          <p:spPr>
            <a:xfrm flipH="false" flipV="false" rot="0">
              <a:off x="0" y="0"/>
              <a:ext cx="498374" cy="498374"/>
            </a:xfrm>
            <a:custGeom>
              <a:avLst/>
              <a:gdLst/>
              <a:ahLst/>
              <a:cxnLst/>
              <a:rect r="r" b="b" t="t" l="l"/>
              <a:pathLst>
                <a:path h="498374" w="498374">
                  <a:moveTo>
                    <a:pt x="0" y="0"/>
                  </a:moveTo>
                  <a:lnTo>
                    <a:pt x="498374" y="0"/>
                  </a:lnTo>
                  <a:lnTo>
                    <a:pt x="498374" y="498374"/>
                  </a:lnTo>
                  <a:lnTo>
                    <a:pt x="0" y="498374"/>
                  </a:lnTo>
                  <a:close/>
                </a:path>
              </a:pathLst>
            </a:custGeom>
            <a:solidFill>
              <a:srgbClr val="4672F4"/>
            </a:solidFill>
          </p:spPr>
        </p:sp>
        <p:sp>
          <p:nvSpPr>
            <p:cNvPr name="TextBox 9" id="9"/>
            <p:cNvSpPr txBox="true"/>
            <p:nvPr/>
          </p:nvSpPr>
          <p:spPr>
            <a:xfrm>
              <a:off x="0" y="38100"/>
              <a:ext cx="498374" cy="460274"/>
            </a:xfrm>
            <a:prstGeom prst="rect">
              <a:avLst/>
            </a:prstGeom>
          </p:spPr>
          <p:txBody>
            <a:bodyPr anchor="ctr" rtlCol="false" tIns="50800" lIns="50800" bIns="50800" rIns="50800"/>
            <a:lstStyle/>
            <a:p>
              <a:pPr algn="ctr">
                <a:lnSpc>
                  <a:spcPts val="2186"/>
                </a:lnSpc>
              </a:pPr>
            </a:p>
          </p:txBody>
        </p:sp>
      </p:grpSp>
      <p:grpSp>
        <p:nvGrpSpPr>
          <p:cNvPr name="Group 10" id="10"/>
          <p:cNvGrpSpPr/>
          <p:nvPr/>
        </p:nvGrpSpPr>
        <p:grpSpPr>
          <a:xfrm rot="0">
            <a:off x="1028700" y="1132658"/>
            <a:ext cx="1892263" cy="189226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D42"/>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86"/>
                </a:lnSpc>
              </a:pPr>
            </a:p>
          </p:txBody>
        </p:sp>
      </p:grpSp>
      <p:sp>
        <p:nvSpPr>
          <p:cNvPr name="Freeform 13" id="13"/>
          <p:cNvSpPr/>
          <p:nvPr/>
        </p:nvSpPr>
        <p:spPr>
          <a:xfrm flipH="false" flipV="false" rot="-10800000">
            <a:off x="1028700" y="3015907"/>
            <a:ext cx="1892263" cy="1924665"/>
          </a:xfrm>
          <a:custGeom>
            <a:avLst/>
            <a:gdLst/>
            <a:ahLst/>
            <a:cxnLst/>
            <a:rect r="r" b="b" t="t" l="l"/>
            <a:pathLst>
              <a:path h="1924665" w="1892263">
                <a:moveTo>
                  <a:pt x="0" y="0"/>
                </a:moveTo>
                <a:lnTo>
                  <a:pt x="1892263" y="0"/>
                </a:lnTo>
                <a:lnTo>
                  <a:pt x="1892263" y="1924665"/>
                </a:lnTo>
                <a:lnTo>
                  <a:pt x="0" y="1924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217756" y="2821707"/>
            <a:ext cx="1160974" cy="116097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sp>
        <p:sp>
          <p:nvSpPr>
            <p:cNvPr name="TextBox 16" id="16"/>
            <p:cNvSpPr txBox="true"/>
            <p:nvPr/>
          </p:nvSpPr>
          <p:spPr>
            <a:xfrm>
              <a:off x="190500" y="228600"/>
              <a:ext cx="431800" cy="393700"/>
            </a:xfrm>
            <a:prstGeom prst="rect">
              <a:avLst/>
            </a:prstGeom>
          </p:spPr>
          <p:txBody>
            <a:bodyPr anchor="ctr" rtlCol="false" tIns="50800" lIns="50800" bIns="50800" rIns="50800"/>
            <a:lstStyle/>
            <a:p>
              <a:pPr algn="ctr">
                <a:lnSpc>
                  <a:spcPts val="2186"/>
                </a:lnSpc>
              </a:pPr>
            </a:p>
          </p:txBody>
        </p:sp>
      </p:grpSp>
      <p:sp>
        <p:nvSpPr>
          <p:cNvPr name="Freeform 17" id="17"/>
          <p:cNvSpPr/>
          <p:nvPr/>
        </p:nvSpPr>
        <p:spPr>
          <a:xfrm flipH="false" flipV="false" rot="0">
            <a:off x="12788379" y="7131966"/>
            <a:ext cx="1948871" cy="1948871"/>
          </a:xfrm>
          <a:custGeom>
            <a:avLst/>
            <a:gdLst/>
            <a:ahLst/>
            <a:cxnLst/>
            <a:rect r="r" b="b" t="t" l="l"/>
            <a:pathLst>
              <a:path h="1948871" w="1948871">
                <a:moveTo>
                  <a:pt x="0" y="0"/>
                </a:moveTo>
                <a:lnTo>
                  <a:pt x="1948870" y="0"/>
                </a:lnTo>
                <a:lnTo>
                  <a:pt x="1948870" y="1948871"/>
                </a:lnTo>
                <a:lnTo>
                  <a:pt x="0" y="19488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920963" y="1132658"/>
            <a:ext cx="1892263" cy="1892263"/>
          </a:xfrm>
          <a:custGeom>
            <a:avLst/>
            <a:gdLst/>
            <a:ahLst/>
            <a:cxnLst/>
            <a:rect r="r" b="b" t="t" l="l"/>
            <a:pathLst>
              <a:path h="1892263" w="1892263">
                <a:moveTo>
                  <a:pt x="0" y="0"/>
                </a:moveTo>
                <a:lnTo>
                  <a:pt x="1892263" y="0"/>
                </a:lnTo>
                <a:lnTo>
                  <a:pt x="1892263" y="1892263"/>
                </a:lnTo>
                <a:lnTo>
                  <a:pt x="0" y="18922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9" id="19"/>
          <p:cNvGrpSpPr/>
          <p:nvPr/>
        </p:nvGrpSpPr>
        <p:grpSpPr>
          <a:xfrm rot="0">
            <a:off x="5123778" y="552171"/>
            <a:ext cx="1160974" cy="116097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sp>
        <p:sp>
          <p:nvSpPr>
            <p:cNvPr name="TextBox 21" id="21"/>
            <p:cNvSpPr txBox="true"/>
            <p:nvPr/>
          </p:nvSpPr>
          <p:spPr>
            <a:xfrm>
              <a:off x="190500" y="228600"/>
              <a:ext cx="431800" cy="393700"/>
            </a:xfrm>
            <a:prstGeom prst="rect">
              <a:avLst/>
            </a:prstGeom>
          </p:spPr>
          <p:txBody>
            <a:bodyPr anchor="ctr" rtlCol="false" tIns="50800" lIns="50800" bIns="50800" rIns="50800"/>
            <a:lstStyle/>
            <a:p>
              <a:pPr algn="ctr">
                <a:lnSpc>
                  <a:spcPts val="2186"/>
                </a:lnSpc>
              </a:pPr>
            </a:p>
          </p:txBody>
        </p:sp>
      </p:grpSp>
      <p:grpSp>
        <p:nvGrpSpPr>
          <p:cNvPr name="Group 22" id="22"/>
          <p:cNvGrpSpPr/>
          <p:nvPr/>
        </p:nvGrpSpPr>
        <p:grpSpPr>
          <a:xfrm rot="0">
            <a:off x="5234669" y="4077685"/>
            <a:ext cx="8024669" cy="1579914"/>
            <a:chOff x="0" y="0"/>
            <a:chExt cx="2365569" cy="465738"/>
          </a:xfrm>
        </p:grpSpPr>
        <p:sp>
          <p:nvSpPr>
            <p:cNvPr name="Freeform 23" id="23"/>
            <p:cNvSpPr/>
            <p:nvPr/>
          </p:nvSpPr>
          <p:spPr>
            <a:xfrm flipH="false" flipV="false" rot="0">
              <a:off x="0" y="0"/>
              <a:ext cx="2365569" cy="465738"/>
            </a:xfrm>
            <a:custGeom>
              <a:avLst/>
              <a:gdLst/>
              <a:ahLst/>
              <a:cxnLst/>
              <a:rect r="r" b="b" t="t" l="l"/>
              <a:pathLst>
                <a:path h="465738" w="2365569">
                  <a:moveTo>
                    <a:pt x="96477" y="0"/>
                  </a:moveTo>
                  <a:lnTo>
                    <a:pt x="2269093" y="0"/>
                  </a:lnTo>
                  <a:cubicBezTo>
                    <a:pt x="2294680" y="0"/>
                    <a:pt x="2319219" y="10164"/>
                    <a:pt x="2337312" y="28257"/>
                  </a:cubicBezTo>
                  <a:cubicBezTo>
                    <a:pt x="2355405" y="46350"/>
                    <a:pt x="2365569" y="70889"/>
                    <a:pt x="2365569" y="96477"/>
                  </a:cubicBezTo>
                  <a:lnTo>
                    <a:pt x="2365569" y="369262"/>
                  </a:lnTo>
                  <a:cubicBezTo>
                    <a:pt x="2365569" y="394849"/>
                    <a:pt x="2355405" y="419388"/>
                    <a:pt x="2337312" y="437481"/>
                  </a:cubicBezTo>
                  <a:cubicBezTo>
                    <a:pt x="2319219" y="455574"/>
                    <a:pt x="2294680" y="465738"/>
                    <a:pt x="2269093" y="465738"/>
                  </a:cubicBezTo>
                  <a:lnTo>
                    <a:pt x="96477" y="465738"/>
                  </a:lnTo>
                  <a:cubicBezTo>
                    <a:pt x="70889" y="465738"/>
                    <a:pt x="46350" y="455574"/>
                    <a:pt x="28257" y="437481"/>
                  </a:cubicBezTo>
                  <a:cubicBezTo>
                    <a:pt x="10164" y="419388"/>
                    <a:pt x="0" y="394849"/>
                    <a:pt x="0" y="369262"/>
                  </a:cubicBezTo>
                  <a:lnTo>
                    <a:pt x="0" y="96477"/>
                  </a:lnTo>
                  <a:cubicBezTo>
                    <a:pt x="0" y="70889"/>
                    <a:pt x="10164" y="46350"/>
                    <a:pt x="28257" y="28257"/>
                  </a:cubicBezTo>
                  <a:cubicBezTo>
                    <a:pt x="46350" y="10164"/>
                    <a:pt x="70889" y="0"/>
                    <a:pt x="96477" y="0"/>
                  </a:cubicBezTo>
                  <a:close/>
                </a:path>
              </a:pathLst>
            </a:custGeom>
            <a:solidFill>
              <a:srgbClr val="86C2F8"/>
            </a:solidFill>
          </p:spPr>
        </p:sp>
        <p:sp>
          <p:nvSpPr>
            <p:cNvPr name="TextBox 24" id="24"/>
            <p:cNvSpPr txBox="true"/>
            <p:nvPr/>
          </p:nvSpPr>
          <p:spPr>
            <a:xfrm>
              <a:off x="0" y="-57150"/>
              <a:ext cx="2365569" cy="522888"/>
            </a:xfrm>
            <a:prstGeom prst="rect">
              <a:avLst/>
            </a:prstGeom>
          </p:spPr>
          <p:txBody>
            <a:bodyPr anchor="ctr" rtlCol="false" tIns="45387" lIns="45387" bIns="45387" rIns="45387"/>
            <a:lstStyle/>
            <a:p>
              <a:pPr algn="ctr">
                <a:lnSpc>
                  <a:spcPts val="5757"/>
                </a:lnSpc>
              </a:pPr>
              <a:r>
                <a:rPr lang="en-US" sz="5700" b="true">
                  <a:solidFill>
                    <a:srgbClr val="203162"/>
                  </a:solidFill>
                  <a:latin typeface="Agrandir Bold"/>
                  <a:ea typeface="Agrandir Bold"/>
                  <a:cs typeface="Agrandir Bold"/>
                  <a:sym typeface="Agrandir Bold"/>
                </a:rPr>
                <a:t>TERIMA KASIH!!</a:t>
              </a:r>
            </a:p>
            <a:p>
              <a:pPr algn="ctr">
                <a:lnSpc>
                  <a:spcPts val="2424"/>
                </a:lnSpc>
              </a:pPr>
            </a:p>
          </p:txBody>
        </p:sp>
      </p:grpSp>
      <p:sp>
        <p:nvSpPr>
          <p:cNvPr name="TextBox 25" id="25"/>
          <p:cNvSpPr txBox="true"/>
          <p:nvPr/>
        </p:nvSpPr>
        <p:spPr>
          <a:xfrm rot="0">
            <a:off x="4916230" y="5932381"/>
            <a:ext cx="8661547" cy="359810"/>
          </a:xfrm>
          <a:prstGeom prst="rect">
            <a:avLst/>
          </a:prstGeom>
        </p:spPr>
        <p:txBody>
          <a:bodyPr anchor="t" rtlCol="false" tIns="0" lIns="0" bIns="0" rIns="0">
            <a:spAutoFit/>
          </a:bodyPr>
          <a:lstStyle/>
          <a:p>
            <a:pPr algn="ctr" marL="0" indent="0" lvl="1">
              <a:lnSpc>
                <a:spcPts val="2824"/>
              </a:lnSpc>
            </a:pPr>
            <a:r>
              <a:rPr lang="en-US" b="true" sz="2353">
                <a:solidFill>
                  <a:srgbClr val="FFFFFF"/>
                </a:solidFill>
                <a:latin typeface="Quicksand Bold"/>
                <a:ea typeface="Quicksand Bold"/>
                <a:cs typeface="Quicksand Bold"/>
                <a:sym typeface="Quicksand Bold"/>
              </a:rPr>
              <a:t>AYO LIAT CODINGAN KAMI :)</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8179634" y="2481487"/>
            <a:ext cx="885041" cy="929197"/>
            <a:chOff x="0" y="0"/>
            <a:chExt cx="812800" cy="853352"/>
          </a:xfrm>
        </p:grpSpPr>
        <p:sp>
          <p:nvSpPr>
            <p:cNvPr name="Freeform 3" id="3"/>
            <p:cNvSpPr/>
            <p:nvPr/>
          </p:nvSpPr>
          <p:spPr>
            <a:xfrm flipH="false" flipV="false" rot="0">
              <a:off x="0" y="0"/>
              <a:ext cx="812800" cy="853352"/>
            </a:xfrm>
            <a:custGeom>
              <a:avLst/>
              <a:gdLst/>
              <a:ahLst/>
              <a:cxnLst/>
              <a:rect r="r" b="b" t="t" l="l"/>
              <a:pathLst>
                <a:path h="853352" w="812800">
                  <a:moveTo>
                    <a:pt x="406400" y="0"/>
                  </a:moveTo>
                  <a:cubicBezTo>
                    <a:pt x="181951" y="0"/>
                    <a:pt x="0" y="191029"/>
                    <a:pt x="0" y="426676"/>
                  </a:cubicBezTo>
                  <a:cubicBezTo>
                    <a:pt x="0" y="662323"/>
                    <a:pt x="181951" y="853352"/>
                    <a:pt x="406400" y="853352"/>
                  </a:cubicBezTo>
                  <a:cubicBezTo>
                    <a:pt x="630849" y="853352"/>
                    <a:pt x="812800" y="662323"/>
                    <a:pt x="812800" y="426676"/>
                  </a:cubicBezTo>
                  <a:cubicBezTo>
                    <a:pt x="812800" y="191029"/>
                    <a:pt x="630849" y="0"/>
                    <a:pt x="406400" y="0"/>
                  </a:cubicBezTo>
                  <a:close/>
                </a:path>
              </a:pathLst>
            </a:custGeom>
            <a:solidFill>
              <a:srgbClr val="86C2F8"/>
            </a:solidFill>
          </p:spPr>
        </p:sp>
        <p:sp>
          <p:nvSpPr>
            <p:cNvPr name="TextBox 4" id="4"/>
            <p:cNvSpPr txBox="true"/>
            <p:nvPr/>
          </p:nvSpPr>
          <p:spPr>
            <a:xfrm>
              <a:off x="76200" y="13327"/>
              <a:ext cx="660400" cy="760024"/>
            </a:xfrm>
            <a:prstGeom prst="rect">
              <a:avLst/>
            </a:prstGeom>
          </p:spPr>
          <p:txBody>
            <a:bodyPr anchor="ctr" rtlCol="false" tIns="0" lIns="0" bIns="0" rIns="0"/>
            <a:lstStyle/>
            <a:p>
              <a:pPr algn="ctr">
                <a:lnSpc>
                  <a:spcPts val="4200"/>
                </a:lnSpc>
              </a:pPr>
            </a:p>
          </p:txBody>
        </p:sp>
      </p:grpSp>
      <p:grpSp>
        <p:nvGrpSpPr>
          <p:cNvPr name="Group 5" id="5"/>
          <p:cNvGrpSpPr/>
          <p:nvPr/>
        </p:nvGrpSpPr>
        <p:grpSpPr>
          <a:xfrm rot="0">
            <a:off x="8179634" y="5635549"/>
            <a:ext cx="885041" cy="929197"/>
            <a:chOff x="0" y="0"/>
            <a:chExt cx="812800" cy="853352"/>
          </a:xfrm>
        </p:grpSpPr>
        <p:sp>
          <p:nvSpPr>
            <p:cNvPr name="Freeform 6" id="6"/>
            <p:cNvSpPr/>
            <p:nvPr/>
          </p:nvSpPr>
          <p:spPr>
            <a:xfrm flipH="false" flipV="false" rot="0">
              <a:off x="0" y="0"/>
              <a:ext cx="812800" cy="853352"/>
            </a:xfrm>
            <a:custGeom>
              <a:avLst/>
              <a:gdLst/>
              <a:ahLst/>
              <a:cxnLst/>
              <a:rect r="r" b="b" t="t" l="l"/>
              <a:pathLst>
                <a:path h="853352" w="812800">
                  <a:moveTo>
                    <a:pt x="406400" y="0"/>
                  </a:moveTo>
                  <a:cubicBezTo>
                    <a:pt x="181951" y="0"/>
                    <a:pt x="0" y="191029"/>
                    <a:pt x="0" y="426676"/>
                  </a:cubicBezTo>
                  <a:cubicBezTo>
                    <a:pt x="0" y="662323"/>
                    <a:pt x="181951" y="853352"/>
                    <a:pt x="406400" y="853352"/>
                  </a:cubicBezTo>
                  <a:cubicBezTo>
                    <a:pt x="630849" y="853352"/>
                    <a:pt x="812800" y="662323"/>
                    <a:pt x="812800" y="426676"/>
                  </a:cubicBezTo>
                  <a:cubicBezTo>
                    <a:pt x="812800" y="191029"/>
                    <a:pt x="630849" y="0"/>
                    <a:pt x="406400" y="0"/>
                  </a:cubicBezTo>
                  <a:close/>
                </a:path>
              </a:pathLst>
            </a:custGeom>
            <a:solidFill>
              <a:srgbClr val="FF9D42"/>
            </a:solidFill>
          </p:spPr>
        </p:sp>
        <p:sp>
          <p:nvSpPr>
            <p:cNvPr name="TextBox 7" id="7"/>
            <p:cNvSpPr txBox="true"/>
            <p:nvPr/>
          </p:nvSpPr>
          <p:spPr>
            <a:xfrm>
              <a:off x="76200" y="13327"/>
              <a:ext cx="660400" cy="760024"/>
            </a:xfrm>
            <a:prstGeom prst="rect">
              <a:avLst/>
            </a:prstGeom>
          </p:spPr>
          <p:txBody>
            <a:bodyPr anchor="ctr" rtlCol="false" tIns="0" lIns="0" bIns="0" rIns="0"/>
            <a:lstStyle/>
            <a:p>
              <a:pPr algn="ctr">
                <a:lnSpc>
                  <a:spcPts val="4200"/>
                </a:lnSpc>
              </a:pPr>
            </a:p>
          </p:txBody>
        </p:sp>
      </p:grpSp>
      <p:grpSp>
        <p:nvGrpSpPr>
          <p:cNvPr name="Group 8" id="8"/>
          <p:cNvGrpSpPr/>
          <p:nvPr/>
        </p:nvGrpSpPr>
        <p:grpSpPr>
          <a:xfrm rot="0">
            <a:off x="8179634" y="4058384"/>
            <a:ext cx="885041" cy="929197"/>
            <a:chOff x="0" y="0"/>
            <a:chExt cx="812800" cy="853352"/>
          </a:xfrm>
        </p:grpSpPr>
        <p:sp>
          <p:nvSpPr>
            <p:cNvPr name="Freeform 9" id="9"/>
            <p:cNvSpPr/>
            <p:nvPr/>
          </p:nvSpPr>
          <p:spPr>
            <a:xfrm flipH="false" flipV="false" rot="0">
              <a:off x="0" y="0"/>
              <a:ext cx="812800" cy="853352"/>
            </a:xfrm>
            <a:custGeom>
              <a:avLst/>
              <a:gdLst/>
              <a:ahLst/>
              <a:cxnLst/>
              <a:rect r="r" b="b" t="t" l="l"/>
              <a:pathLst>
                <a:path h="853352" w="812800">
                  <a:moveTo>
                    <a:pt x="406400" y="0"/>
                  </a:moveTo>
                  <a:cubicBezTo>
                    <a:pt x="181951" y="0"/>
                    <a:pt x="0" y="191029"/>
                    <a:pt x="0" y="426676"/>
                  </a:cubicBezTo>
                  <a:cubicBezTo>
                    <a:pt x="0" y="662323"/>
                    <a:pt x="181951" y="853352"/>
                    <a:pt x="406400" y="853352"/>
                  </a:cubicBezTo>
                  <a:cubicBezTo>
                    <a:pt x="630849" y="853352"/>
                    <a:pt x="812800" y="662323"/>
                    <a:pt x="812800" y="426676"/>
                  </a:cubicBezTo>
                  <a:cubicBezTo>
                    <a:pt x="812800" y="191029"/>
                    <a:pt x="630849" y="0"/>
                    <a:pt x="406400" y="0"/>
                  </a:cubicBezTo>
                  <a:close/>
                </a:path>
              </a:pathLst>
            </a:custGeom>
            <a:solidFill>
              <a:srgbClr val="19A28D"/>
            </a:solidFill>
          </p:spPr>
        </p:sp>
        <p:sp>
          <p:nvSpPr>
            <p:cNvPr name="TextBox 10" id="10"/>
            <p:cNvSpPr txBox="true"/>
            <p:nvPr/>
          </p:nvSpPr>
          <p:spPr>
            <a:xfrm>
              <a:off x="76200" y="13327"/>
              <a:ext cx="660400" cy="760024"/>
            </a:xfrm>
            <a:prstGeom prst="rect">
              <a:avLst/>
            </a:prstGeom>
          </p:spPr>
          <p:txBody>
            <a:bodyPr anchor="ctr" rtlCol="false" tIns="0" lIns="0" bIns="0" rIns="0"/>
            <a:lstStyle/>
            <a:p>
              <a:pPr algn="ctr">
                <a:lnSpc>
                  <a:spcPts val="4200"/>
                </a:lnSpc>
              </a:pPr>
            </a:p>
          </p:txBody>
        </p:sp>
      </p:grpSp>
      <p:grpSp>
        <p:nvGrpSpPr>
          <p:cNvPr name="Group 11" id="11"/>
          <p:cNvGrpSpPr/>
          <p:nvPr/>
        </p:nvGrpSpPr>
        <p:grpSpPr>
          <a:xfrm rot="0">
            <a:off x="8179634" y="7212981"/>
            <a:ext cx="885041" cy="929197"/>
            <a:chOff x="0" y="0"/>
            <a:chExt cx="812800" cy="853352"/>
          </a:xfrm>
        </p:grpSpPr>
        <p:sp>
          <p:nvSpPr>
            <p:cNvPr name="Freeform 12" id="12"/>
            <p:cNvSpPr/>
            <p:nvPr/>
          </p:nvSpPr>
          <p:spPr>
            <a:xfrm flipH="false" flipV="false" rot="0">
              <a:off x="0" y="0"/>
              <a:ext cx="812800" cy="853352"/>
            </a:xfrm>
            <a:custGeom>
              <a:avLst/>
              <a:gdLst/>
              <a:ahLst/>
              <a:cxnLst/>
              <a:rect r="r" b="b" t="t" l="l"/>
              <a:pathLst>
                <a:path h="853352" w="812800">
                  <a:moveTo>
                    <a:pt x="406400" y="0"/>
                  </a:moveTo>
                  <a:cubicBezTo>
                    <a:pt x="181951" y="0"/>
                    <a:pt x="0" y="191029"/>
                    <a:pt x="0" y="426676"/>
                  </a:cubicBezTo>
                  <a:cubicBezTo>
                    <a:pt x="0" y="662323"/>
                    <a:pt x="181951" y="853352"/>
                    <a:pt x="406400" y="853352"/>
                  </a:cubicBezTo>
                  <a:cubicBezTo>
                    <a:pt x="630849" y="853352"/>
                    <a:pt x="812800" y="662323"/>
                    <a:pt x="812800" y="426676"/>
                  </a:cubicBezTo>
                  <a:cubicBezTo>
                    <a:pt x="812800" y="191029"/>
                    <a:pt x="630849" y="0"/>
                    <a:pt x="406400" y="0"/>
                  </a:cubicBezTo>
                  <a:close/>
                </a:path>
              </a:pathLst>
            </a:custGeom>
            <a:solidFill>
              <a:srgbClr val="FFC610"/>
            </a:solidFill>
          </p:spPr>
        </p:sp>
        <p:sp>
          <p:nvSpPr>
            <p:cNvPr name="TextBox 13" id="13"/>
            <p:cNvSpPr txBox="true"/>
            <p:nvPr/>
          </p:nvSpPr>
          <p:spPr>
            <a:xfrm>
              <a:off x="76200" y="13327"/>
              <a:ext cx="660400" cy="760024"/>
            </a:xfrm>
            <a:prstGeom prst="rect">
              <a:avLst/>
            </a:prstGeom>
          </p:spPr>
          <p:txBody>
            <a:bodyPr anchor="ctr" rtlCol="false" tIns="0" lIns="0" bIns="0" rIns="0"/>
            <a:lstStyle/>
            <a:p>
              <a:pPr algn="ctr">
                <a:lnSpc>
                  <a:spcPts val="4200"/>
                </a:lnSpc>
              </a:pPr>
            </a:p>
          </p:txBody>
        </p:sp>
      </p:grpSp>
      <p:sp>
        <p:nvSpPr>
          <p:cNvPr name="Freeform 14" id="14"/>
          <p:cNvSpPr/>
          <p:nvPr/>
        </p:nvSpPr>
        <p:spPr>
          <a:xfrm flipH="false" flipV="false" rot="-2398927">
            <a:off x="-145529" y="5252352"/>
            <a:ext cx="2250866" cy="3429298"/>
          </a:xfrm>
          <a:custGeom>
            <a:avLst/>
            <a:gdLst/>
            <a:ahLst/>
            <a:cxnLst/>
            <a:rect r="r" b="b" t="t" l="l"/>
            <a:pathLst>
              <a:path h="3429298" w="2250866">
                <a:moveTo>
                  <a:pt x="0" y="0"/>
                </a:moveTo>
                <a:lnTo>
                  <a:pt x="2250867" y="0"/>
                </a:lnTo>
                <a:lnTo>
                  <a:pt x="2250867" y="3429297"/>
                </a:lnTo>
                <a:lnTo>
                  <a:pt x="0" y="3429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400000">
            <a:off x="203169" y="7657501"/>
            <a:ext cx="1553471" cy="1502630"/>
          </a:xfrm>
          <a:custGeom>
            <a:avLst/>
            <a:gdLst/>
            <a:ahLst/>
            <a:cxnLst/>
            <a:rect r="r" b="b" t="t" l="l"/>
            <a:pathLst>
              <a:path h="1502630" w="1553471">
                <a:moveTo>
                  <a:pt x="0" y="0"/>
                </a:moveTo>
                <a:lnTo>
                  <a:pt x="1553471" y="0"/>
                </a:lnTo>
                <a:lnTo>
                  <a:pt x="1553471" y="1502631"/>
                </a:lnTo>
                <a:lnTo>
                  <a:pt x="0" y="15026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5400000">
            <a:off x="2073010" y="1037126"/>
            <a:ext cx="3709763" cy="7855784"/>
            <a:chOff x="0" y="0"/>
            <a:chExt cx="1050732" cy="2225028"/>
          </a:xfrm>
        </p:grpSpPr>
        <p:sp>
          <p:nvSpPr>
            <p:cNvPr name="Freeform 17" id="17"/>
            <p:cNvSpPr/>
            <p:nvPr/>
          </p:nvSpPr>
          <p:spPr>
            <a:xfrm flipH="false" flipV="false" rot="0">
              <a:off x="0" y="0"/>
              <a:ext cx="1050732" cy="2225028"/>
            </a:xfrm>
            <a:custGeom>
              <a:avLst/>
              <a:gdLst/>
              <a:ahLst/>
              <a:cxnLst/>
              <a:rect r="r" b="b" t="t" l="l"/>
              <a:pathLst>
                <a:path h="2225028" w="1050732">
                  <a:moveTo>
                    <a:pt x="350433" y="2205959"/>
                  </a:moveTo>
                  <a:cubicBezTo>
                    <a:pt x="404302" y="2217473"/>
                    <a:pt x="465543" y="2225028"/>
                    <a:pt x="525649" y="2225028"/>
                  </a:cubicBezTo>
                  <a:cubicBezTo>
                    <a:pt x="585757" y="2225028"/>
                    <a:pt x="643596" y="2218551"/>
                    <a:pt x="696896" y="2207037"/>
                  </a:cubicBezTo>
                  <a:cubicBezTo>
                    <a:pt x="698032" y="2206678"/>
                    <a:pt x="699165" y="2206678"/>
                    <a:pt x="700299" y="2206318"/>
                  </a:cubicBezTo>
                  <a:cubicBezTo>
                    <a:pt x="900466" y="2160263"/>
                    <a:pt x="1047897" y="2038649"/>
                    <a:pt x="1050732" y="1865157"/>
                  </a:cubicBezTo>
                  <a:lnTo>
                    <a:pt x="1050732" y="0"/>
                  </a:lnTo>
                  <a:lnTo>
                    <a:pt x="0" y="0"/>
                  </a:lnTo>
                  <a:lnTo>
                    <a:pt x="0" y="1863772"/>
                  </a:lnTo>
                  <a:cubicBezTo>
                    <a:pt x="2835" y="2039368"/>
                    <a:pt x="147998" y="2160983"/>
                    <a:pt x="350433" y="2205959"/>
                  </a:cubicBezTo>
                  <a:close/>
                </a:path>
              </a:pathLst>
            </a:custGeom>
            <a:solidFill>
              <a:srgbClr val="86C2F8"/>
            </a:solidFill>
          </p:spPr>
        </p:sp>
        <p:sp>
          <p:nvSpPr>
            <p:cNvPr name="TextBox 18" id="18"/>
            <p:cNvSpPr txBox="true"/>
            <p:nvPr/>
          </p:nvSpPr>
          <p:spPr>
            <a:xfrm>
              <a:off x="0" y="38100"/>
              <a:ext cx="1050732" cy="2059928"/>
            </a:xfrm>
            <a:prstGeom prst="rect">
              <a:avLst/>
            </a:prstGeom>
          </p:spPr>
          <p:txBody>
            <a:bodyPr anchor="ctr" rtlCol="false" tIns="50800" lIns="50800" bIns="50800" rIns="50800"/>
            <a:lstStyle/>
            <a:p>
              <a:pPr algn="ctr">
                <a:lnSpc>
                  <a:spcPts val="2186"/>
                </a:lnSpc>
              </a:pPr>
            </a:p>
          </p:txBody>
        </p:sp>
      </p:grpSp>
      <p:sp>
        <p:nvSpPr>
          <p:cNvPr name="Freeform 19" id="19"/>
          <p:cNvSpPr/>
          <p:nvPr/>
        </p:nvSpPr>
        <p:spPr>
          <a:xfrm flipH="false" flipV="false" rot="-72898">
            <a:off x="5703661" y="6358649"/>
            <a:ext cx="1591624" cy="1107999"/>
          </a:xfrm>
          <a:custGeom>
            <a:avLst/>
            <a:gdLst/>
            <a:ahLst/>
            <a:cxnLst/>
            <a:rect r="r" b="b" t="t" l="l"/>
            <a:pathLst>
              <a:path h="1107999" w="1591624">
                <a:moveTo>
                  <a:pt x="0" y="0"/>
                </a:moveTo>
                <a:lnTo>
                  <a:pt x="1591624" y="0"/>
                </a:lnTo>
                <a:lnTo>
                  <a:pt x="1591624" y="1107999"/>
                </a:lnTo>
                <a:lnTo>
                  <a:pt x="0" y="11079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0" id="20"/>
          <p:cNvGrpSpPr/>
          <p:nvPr/>
        </p:nvGrpSpPr>
        <p:grpSpPr>
          <a:xfrm rot="1382589">
            <a:off x="5993167" y="2456265"/>
            <a:ext cx="1817483" cy="1908837"/>
            <a:chOff x="0" y="0"/>
            <a:chExt cx="2423311" cy="2545116"/>
          </a:xfrm>
        </p:grpSpPr>
        <p:sp>
          <p:nvSpPr>
            <p:cNvPr name="Freeform 21" id="21"/>
            <p:cNvSpPr/>
            <p:nvPr/>
          </p:nvSpPr>
          <p:spPr>
            <a:xfrm flipH="false" flipV="false" rot="-5400000">
              <a:off x="199185" y="591440"/>
              <a:ext cx="1942815" cy="1964538"/>
            </a:xfrm>
            <a:custGeom>
              <a:avLst/>
              <a:gdLst/>
              <a:ahLst/>
              <a:cxnLst/>
              <a:rect r="r" b="b" t="t" l="l"/>
              <a:pathLst>
                <a:path h="1964538" w="1942815">
                  <a:moveTo>
                    <a:pt x="0" y="0"/>
                  </a:moveTo>
                  <a:lnTo>
                    <a:pt x="1942815" y="0"/>
                  </a:lnTo>
                  <a:lnTo>
                    <a:pt x="1942815" y="1964538"/>
                  </a:lnTo>
                  <a:lnTo>
                    <a:pt x="0" y="1964538"/>
                  </a:lnTo>
                  <a:lnTo>
                    <a:pt x="0" y="0"/>
                  </a:lnTo>
                  <a:close/>
                </a:path>
              </a:pathLst>
            </a:custGeom>
            <a:blipFill>
              <a:blip r:embed="rId8">
                <a:extLst>
                  <a:ext uri="{96DAC541-7B7A-43D3-8B79-37D633B846F1}">
                    <asvg:svgBlip xmlns:asvg="http://schemas.microsoft.com/office/drawing/2016/SVG/main" r:embed="rId9"/>
                  </a:ext>
                </a:extLst>
              </a:blip>
              <a:stretch>
                <a:fillRect l="0" t="-28225" r="-39728" b="-6943"/>
              </a:stretch>
            </a:blipFill>
          </p:spPr>
        </p:sp>
        <p:sp>
          <p:nvSpPr>
            <p:cNvPr name="AutoShape 22" id="22"/>
            <p:cNvSpPr/>
            <p:nvPr/>
          </p:nvSpPr>
          <p:spPr>
            <a:xfrm flipV="true">
              <a:off x="0" y="1091232"/>
              <a:ext cx="2423311" cy="0"/>
            </a:xfrm>
            <a:prstGeom prst="line">
              <a:avLst/>
            </a:prstGeom>
            <a:ln cap="flat" w="28608">
              <a:solidFill>
                <a:srgbClr val="000000"/>
              </a:solidFill>
              <a:prstDash val="solid"/>
              <a:headEnd type="none" len="sm" w="sm"/>
              <a:tailEnd type="none" len="sm" w="sm"/>
            </a:ln>
          </p:spPr>
        </p:sp>
        <p:sp>
          <p:nvSpPr>
            <p:cNvPr name="AutoShape 23" id="23"/>
            <p:cNvSpPr/>
            <p:nvPr/>
          </p:nvSpPr>
          <p:spPr>
            <a:xfrm flipV="true">
              <a:off x="873031" y="393"/>
              <a:ext cx="57977" cy="2107790"/>
            </a:xfrm>
            <a:prstGeom prst="line">
              <a:avLst/>
            </a:prstGeom>
            <a:ln cap="flat" w="28608">
              <a:solidFill>
                <a:srgbClr val="000000"/>
              </a:solidFill>
              <a:prstDash val="solid"/>
              <a:headEnd type="none" len="sm" w="sm"/>
              <a:tailEnd type="none" len="sm" w="sm"/>
            </a:ln>
          </p:spPr>
        </p:sp>
      </p:grpSp>
      <p:sp>
        <p:nvSpPr>
          <p:cNvPr name="TextBox 24" id="24"/>
          <p:cNvSpPr txBox="true"/>
          <p:nvPr/>
        </p:nvSpPr>
        <p:spPr>
          <a:xfrm rot="0">
            <a:off x="979905" y="3569900"/>
            <a:ext cx="6875879" cy="2545814"/>
          </a:xfrm>
          <a:prstGeom prst="rect">
            <a:avLst/>
          </a:prstGeom>
        </p:spPr>
        <p:txBody>
          <a:bodyPr anchor="t" rtlCol="false" tIns="0" lIns="0" bIns="0" rIns="0">
            <a:spAutoFit/>
          </a:bodyPr>
          <a:lstStyle/>
          <a:p>
            <a:pPr algn="l">
              <a:lnSpc>
                <a:spcPts val="9197"/>
              </a:lnSpc>
            </a:pPr>
            <a:r>
              <a:rPr lang="en-US" sz="7664" b="true">
                <a:solidFill>
                  <a:srgbClr val="334782"/>
                </a:solidFill>
                <a:latin typeface="Agrandir Bold"/>
                <a:ea typeface="Agrandir Bold"/>
                <a:cs typeface="Agrandir Bold"/>
                <a:sym typeface="Agrandir Bold"/>
              </a:rPr>
              <a:t>Akar-Akar Persamaan</a:t>
            </a:r>
          </a:p>
        </p:txBody>
      </p:sp>
      <p:sp>
        <p:nvSpPr>
          <p:cNvPr name="TextBox 25" id="25"/>
          <p:cNvSpPr txBox="true"/>
          <p:nvPr/>
        </p:nvSpPr>
        <p:spPr>
          <a:xfrm rot="0">
            <a:off x="10054939" y="2471962"/>
            <a:ext cx="7204361" cy="1266825"/>
          </a:xfrm>
          <a:prstGeom prst="rect">
            <a:avLst/>
          </a:prstGeom>
        </p:spPr>
        <p:txBody>
          <a:bodyPr anchor="t" rtlCol="false" tIns="0" lIns="0" bIns="0" rIns="0">
            <a:spAutoFit/>
          </a:bodyPr>
          <a:lstStyle/>
          <a:p>
            <a:pPr algn="l">
              <a:lnSpc>
                <a:spcPts val="3359"/>
              </a:lnSpc>
            </a:pPr>
            <a:r>
              <a:rPr lang="en-US" sz="2799" b="true">
                <a:solidFill>
                  <a:srgbClr val="203162"/>
                </a:solidFill>
                <a:latin typeface="Quicksand Bold"/>
                <a:ea typeface="Quicksand Bold"/>
                <a:cs typeface="Quicksand Bold"/>
                <a:sym typeface="Quicksand Bold"/>
              </a:rPr>
              <a:t>Akar sebuah persamaan non-linier merupakan nilai x yang menyebabkan nilai f(x) sama dengan nol</a:t>
            </a:r>
          </a:p>
        </p:txBody>
      </p:sp>
      <p:sp>
        <p:nvSpPr>
          <p:cNvPr name="TextBox 26" id="26"/>
          <p:cNvSpPr txBox="true"/>
          <p:nvPr/>
        </p:nvSpPr>
        <p:spPr>
          <a:xfrm rot="0">
            <a:off x="10054939" y="4295775"/>
            <a:ext cx="5550170" cy="1685925"/>
          </a:xfrm>
          <a:prstGeom prst="rect">
            <a:avLst/>
          </a:prstGeom>
        </p:spPr>
        <p:txBody>
          <a:bodyPr anchor="t" rtlCol="false" tIns="0" lIns="0" bIns="0" rIns="0">
            <a:spAutoFit/>
          </a:bodyPr>
          <a:lstStyle/>
          <a:p>
            <a:pPr algn="l">
              <a:lnSpc>
                <a:spcPts val="3359"/>
              </a:lnSpc>
            </a:pPr>
            <a:r>
              <a:rPr lang="en-US" sz="2799" b="true">
                <a:solidFill>
                  <a:srgbClr val="203162"/>
                </a:solidFill>
                <a:latin typeface="Quicksand Bold"/>
                <a:ea typeface="Quicksand Bold"/>
                <a:cs typeface="Quicksand Bold"/>
                <a:sym typeface="Quicksand Bold"/>
              </a:rPr>
              <a:t>contoh mencari akar </a:t>
            </a:r>
            <a:r>
              <a:rPr lang="en-US" sz="2799" b="true">
                <a:solidFill>
                  <a:srgbClr val="702525"/>
                </a:solidFill>
                <a:latin typeface="Quicksand Bold"/>
                <a:ea typeface="Quicksand Bold"/>
                <a:cs typeface="Quicksand Bold"/>
                <a:sym typeface="Quicksand Bold"/>
              </a:rPr>
              <a:t>analitik</a:t>
            </a:r>
            <a:r>
              <a:rPr lang="en-US" sz="2799" b="true">
                <a:solidFill>
                  <a:srgbClr val="203162"/>
                </a:solidFill>
                <a:latin typeface="Quicksand Bold"/>
                <a:ea typeface="Quicksand Bold"/>
                <a:cs typeface="Quicksand Bold"/>
                <a:sym typeface="Quicksand Bold"/>
              </a:rPr>
              <a:t>:</a:t>
            </a:r>
          </a:p>
          <a:p>
            <a:pPr algn="l">
              <a:lnSpc>
                <a:spcPts val="3359"/>
              </a:lnSpc>
            </a:pPr>
            <a:r>
              <a:rPr lang="en-US" sz="2799" b="true">
                <a:solidFill>
                  <a:srgbClr val="203162"/>
                </a:solidFill>
                <a:latin typeface="Quicksand Bold"/>
                <a:ea typeface="Quicksand Bold"/>
                <a:cs typeface="Quicksand Bold"/>
                <a:sym typeface="Quicksand Bold"/>
              </a:rPr>
              <a:t>x^2 + 3x + 2 = 0</a:t>
            </a:r>
          </a:p>
          <a:p>
            <a:pPr algn="l">
              <a:lnSpc>
                <a:spcPts val="3359"/>
              </a:lnSpc>
            </a:pPr>
            <a:r>
              <a:rPr lang="en-US" sz="2799" b="true">
                <a:solidFill>
                  <a:srgbClr val="203162"/>
                </a:solidFill>
                <a:latin typeface="Quicksand Bold"/>
                <a:ea typeface="Quicksand Bold"/>
                <a:cs typeface="Quicksand Bold"/>
                <a:sym typeface="Quicksand Bold"/>
              </a:rPr>
              <a:t>(x+1) (x+2)    = 0</a:t>
            </a:r>
          </a:p>
          <a:p>
            <a:pPr algn="l">
              <a:lnSpc>
                <a:spcPts val="3359"/>
              </a:lnSpc>
            </a:pPr>
          </a:p>
        </p:txBody>
      </p:sp>
      <p:sp>
        <p:nvSpPr>
          <p:cNvPr name="TextBox 27" id="27"/>
          <p:cNvSpPr txBox="true"/>
          <p:nvPr/>
        </p:nvSpPr>
        <p:spPr>
          <a:xfrm rot="0">
            <a:off x="10054939" y="5972175"/>
            <a:ext cx="5089267" cy="847725"/>
          </a:xfrm>
          <a:prstGeom prst="rect">
            <a:avLst/>
          </a:prstGeom>
        </p:spPr>
        <p:txBody>
          <a:bodyPr anchor="t" rtlCol="false" tIns="0" lIns="0" bIns="0" rIns="0">
            <a:spAutoFit/>
          </a:bodyPr>
          <a:lstStyle/>
          <a:p>
            <a:pPr algn="l">
              <a:lnSpc>
                <a:spcPts val="3359"/>
              </a:lnSpc>
            </a:pPr>
            <a:r>
              <a:rPr lang="en-US" sz="2799" b="true">
                <a:solidFill>
                  <a:srgbClr val="203162"/>
                </a:solidFill>
                <a:latin typeface="Quicksand Bold"/>
                <a:ea typeface="Quicksand Bold"/>
                <a:cs typeface="Quicksand Bold"/>
                <a:sym typeface="Quicksand Bold"/>
              </a:rPr>
              <a:t>Bagaimana jika mencari akar lebih kompleks?</a:t>
            </a:r>
          </a:p>
        </p:txBody>
      </p:sp>
      <p:sp>
        <p:nvSpPr>
          <p:cNvPr name="TextBox 28" id="28"/>
          <p:cNvSpPr txBox="true"/>
          <p:nvPr/>
        </p:nvSpPr>
        <p:spPr>
          <a:xfrm rot="0">
            <a:off x="10054939" y="6965529"/>
            <a:ext cx="5089267" cy="847725"/>
          </a:xfrm>
          <a:prstGeom prst="rect">
            <a:avLst/>
          </a:prstGeom>
        </p:spPr>
        <p:txBody>
          <a:bodyPr anchor="t" rtlCol="false" tIns="0" lIns="0" bIns="0" rIns="0">
            <a:spAutoFit/>
          </a:bodyPr>
          <a:lstStyle/>
          <a:p>
            <a:pPr algn="l">
              <a:lnSpc>
                <a:spcPts val="3359"/>
              </a:lnSpc>
            </a:pPr>
            <a:r>
              <a:rPr lang="en-US" sz="2799" b="true">
                <a:solidFill>
                  <a:srgbClr val="203162"/>
                </a:solidFill>
                <a:latin typeface="Quicksand Bold"/>
                <a:ea typeface="Quicksand Bold"/>
                <a:cs typeface="Quicksand Bold"/>
                <a:sym typeface="Quicksand Bold"/>
              </a:rPr>
              <a:t>contoh:</a:t>
            </a:r>
          </a:p>
          <a:p>
            <a:pPr algn="l">
              <a:lnSpc>
                <a:spcPts val="3359"/>
              </a:lnSpc>
            </a:pPr>
            <a:r>
              <a:rPr lang="en-US" sz="2799" b="true">
                <a:solidFill>
                  <a:srgbClr val="203162"/>
                </a:solidFill>
                <a:latin typeface="Quicksand Bold"/>
                <a:ea typeface="Quicksand Bold"/>
                <a:cs typeface="Quicksand Bold"/>
                <a:sym typeface="Quicksand Bold"/>
              </a:rPr>
              <a:t>1 - e  = 0???</a:t>
            </a:r>
          </a:p>
        </p:txBody>
      </p:sp>
      <p:sp>
        <p:nvSpPr>
          <p:cNvPr name="TextBox 29" id="29"/>
          <p:cNvSpPr txBox="true"/>
          <p:nvPr/>
        </p:nvSpPr>
        <p:spPr>
          <a:xfrm rot="0">
            <a:off x="10718957" y="7381875"/>
            <a:ext cx="353781" cy="250206"/>
          </a:xfrm>
          <a:prstGeom prst="rect">
            <a:avLst/>
          </a:prstGeom>
        </p:spPr>
        <p:txBody>
          <a:bodyPr anchor="t" rtlCol="false" tIns="0" lIns="0" bIns="0" rIns="0">
            <a:spAutoFit/>
          </a:bodyPr>
          <a:lstStyle/>
          <a:p>
            <a:pPr algn="l">
              <a:lnSpc>
                <a:spcPts val="2005"/>
              </a:lnSpc>
            </a:pPr>
            <a:r>
              <a:rPr lang="en-US" sz="1671" b="true">
                <a:solidFill>
                  <a:srgbClr val="203162"/>
                </a:solidFill>
                <a:latin typeface="Quicksand Bold"/>
                <a:ea typeface="Quicksand Bold"/>
                <a:cs typeface="Quicksand Bold"/>
                <a:sym typeface="Quicksand Bold"/>
              </a:rPr>
              <a:t>-x</a:t>
            </a:r>
          </a:p>
        </p:txBody>
      </p:sp>
      <p:sp>
        <p:nvSpPr>
          <p:cNvPr name="TextBox 30" id="30"/>
          <p:cNvSpPr txBox="true"/>
          <p:nvPr/>
        </p:nvSpPr>
        <p:spPr>
          <a:xfrm rot="0">
            <a:off x="9064675" y="8456503"/>
            <a:ext cx="8650094" cy="1085442"/>
          </a:xfrm>
          <a:prstGeom prst="rect">
            <a:avLst/>
          </a:prstGeom>
        </p:spPr>
        <p:txBody>
          <a:bodyPr anchor="t" rtlCol="false" tIns="0" lIns="0" bIns="0" rIns="0">
            <a:spAutoFit/>
          </a:bodyPr>
          <a:lstStyle/>
          <a:p>
            <a:pPr algn="l">
              <a:lnSpc>
                <a:spcPts val="2875"/>
              </a:lnSpc>
            </a:pPr>
            <a:r>
              <a:rPr lang="en-US" sz="2396" b="true">
                <a:solidFill>
                  <a:srgbClr val="203162"/>
                </a:solidFill>
                <a:latin typeface="Quicksand Bold"/>
                <a:ea typeface="Quicksand Bold"/>
                <a:cs typeface="Quicksand Bold"/>
                <a:sym typeface="Quicksand Bold"/>
              </a:rPr>
              <a:t>Sulit untuk menentukan akar ini menggunakan analitik, maka Metode </a:t>
            </a:r>
            <a:r>
              <a:rPr lang="en-US" sz="2396" b="true">
                <a:solidFill>
                  <a:srgbClr val="702525"/>
                </a:solidFill>
                <a:latin typeface="Quicksand Bold"/>
                <a:ea typeface="Quicksand Bold"/>
                <a:cs typeface="Quicksand Bold"/>
                <a:sym typeface="Quicksand Bold"/>
              </a:rPr>
              <a:t>numerik</a:t>
            </a:r>
            <a:r>
              <a:rPr lang="en-US" sz="2396" b="true">
                <a:solidFill>
                  <a:srgbClr val="203162"/>
                </a:solidFill>
                <a:latin typeface="Quicksand Bold"/>
                <a:ea typeface="Quicksand Bold"/>
                <a:cs typeface="Quicksand Bold"/>
                <a:sym typeface="Quicksand Bold"/>
              </a:rPr>
              <a:t> dapat digunakan untuk menyelesaikan masalah yang lebih kompleks</a:t>
            </a:r>
          </a:p>
        </p:txBody>
      </p:sp>
    </p:spTree>
  </p:cSld>
  <p:clrMapOvr>
    <a:masterClrMapping/>
  </p:clrMapOvr>
  <p:transition spd="fast">
    <p:cover dir="d"/>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sp>
        <p:nvSpPr>
          <p:cNvPr name="Freeform 2" id="2"/>
          <p:cNvSpPr/>
          <p:nvPr/>
        </p:nvSpPr>
        <p:spPr>
          <a:xfrm flipH="false" flipV="false" rot="0">
            <a:off x="4860719" y="2988523"/>
            <a:ext cx="1235693" cy="617846"/>
          </a:xfrm>
          <a:custGeom>
            <a:avLst/>
            <a:gdLst/>
            <a:ahLst/>
            <a:cxnLst/>
            <a:rect r="r" b="b" t="t" l="l"/>
            <a:pathLst>
              <a:path h="617846" w="1235693">
                <a:moveTo>
                  <a:pt x="0" y="0"/>
                </a:moveTo>
                <a:lnTo>
                  <a:pt x="1235693" y="0"/>
                </a:lnTo>
                <a:lnTo>
                  <a:pt x="1235693" y="617846"/>
                </a:lnTo>
                <a:lnTo>
                  <a:pt x="0" y="6178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79837" y="4933928"/>
            <a:ext cx="2219724" cy="2257733"/>
            <a:chOff x="0" y="0"/>
            <a:chExt cx="714657" cy="726895"/>
          </a:xfrm>
        </p:grpSpPr>
        <p:sp>
          <p:nvSpPr>
            <p:cNvPr name="Freeform 4" id="4"/>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5" id="5"/>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6" id="6"/>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379837" y="2676195"/>
            <a:ext cx="2219724" cy="2257733"/>
            <a:chOff x="0" y="0"/>
            <a:chExt cx="714657" cy="726895"/>
          </a:xfrm>
        </p:grpSpPr>
        <p:sp>
          <p:nvSpPr>
            <p:cNvPr name="Freeform 9" id="9"/>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10" id="10"/>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1" id="11"/>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4423409" y="4213035"/>
            <a:ext cx="12835891" cy="4333875"/>
          </a:xfrm>
          <a:prstGeom prst="rect">
            <a:avLst/>
          </a:prstGeom>
        </p:spPr>
        <p:txBody>
          <a:bodyPr anchor="t" rtlCol="false" tIns="0" lIns="0" bIns="0" rIns="0">
            <a:spAutoFit/>
          </a:bodyPr>
          <a:lstStyle/>
          <a:p>
            <a:pPr algn="just" marL="777240" indent="-388620" lvl="1">
              <a:lnSpc>
                <a:spcPts val="4320"/>
              </a:lnSpc>
              <a:buFont typeface="Arial"/>
              <a:buChar char="•"/>
            </a:pPr>
            <a:r>
              <a:rPr lang="en-US" b="true" sz="3600">
                <a:solidFill>
                  <a:srgbClr val="F8F6F1"/>
                </a:solidFill>
                <a:latin typeface="Quicksand Bold"/>
                <a:ea typeface="Quicksand Bold"/>
                <a:cs typeface="Quicksand Bold"/>
                <a:sym typeface="Quicksand Bold"/>
              </a:rPr>
              <a:t>Ide awal metode ini adalah metode table, dimana area dibagi menjadi N bagian.</a:t>
            </a:r>
          </a:p>
          <a:p>
            <a:pPr algn="just" marL="777240" indent="-388620" lvl="1">
              <a:lnSpc>
                <a:spcPts val="4320"/>
              </a:lnSpc>
              <a:buFont typeface="Arial"/>
              <a:buChar char="•"/>
            </a:pPr>
            <a:r>
              <a:rPr lang="en-US" sz="3600">
                <a:solidFill>
                  <a:srgbClr val="F8F6F1"/>
                </a:solidFill>
                <a:latin typeface="Quicksand"/>
                <a:ea typeface="Quicksand"/>
                <a:cs typeface="Quicksand"/>
                <a:sym typeface="Quicksand"/>
              </a:rPr>
              <a:t>H</a:t>
            </a:r>
            <a:r>
              <a:rPr lang="en-US" b="true" sz="3600">
                <a:solidFill>
                  <a:srgbClr val="F8F6F1"/>
                </a:solidFill>
                <a:latin typeface="Quicksand Bold"/>
                <a:ea typeface="Quicksand Bold"/>
                <a:cs typeface="Quicksand Bold"/>
                <a:sym typeface="Quicksand Bold"/>
              </a:rPr>
              <a:t>anya saja metode biseksi ini membagi range menjadi 2 bagian, dari dua bagian ini dipilih bagian mana yang mengandung dan bagian yang tidak mengandung akar dibuang.Hal ini dilakukan berulang-ulang hingga diperoleh akar persamaan.</a:t>
            </a:r>
          </a:p>
          <a:p>
            <a:pPr algn="just">
              <a:lnSpc>
                <a:spcPts val="4320"/>
              </a:lnSpc>
            </a:pPr>
          </a:p>
        </p:txBody>
      </p:sp>
      <p:sp>
        <p:nvSpPr>
          <p:cNvPr name="TextBox 13" id="13"/>
          <p:cNvSpPr txBox="true"/>
          <p:nvPr/>
        </p:nvSpPr>
        <p:spPr>
          <a:xfrm rot="0">
            <a:off x="6324305" y="2915258"/>
            <a:ext cx="2985684" cy="764377"/>
          </a:xfrm>
          <a:prstGeom prst="rect">
            <a:avLst/>
          </a:prstGeom>
        </p:spPr>
        <p:txBody>
          <a:bodyPr anchor="t" rtlCol="false" tIns="0" lIns="0" bIns="0" rIns="0">
            <a:spAutoFit/>
          </a:bodyPr>
          <a:lstStyle/>
          <a:p>
            <a:pPr algn="l">
              <a:lnSpc>
                <a:spcPts val="6082"/>
              </a:lnSpc>
            </a:pPr>
            <a:r>
              <a:rPr lang="en-US" b="true" sz="5068">
                <a:solidFill>
                  <a:srgbClr val="F8F6F1"/>
                </a:solidFill>
                <a:latin typeface="Quicksand Bold"/>
                <a:ea typeface="Quicksand Bold"/>
                <a:cs typeface="Quicksand Bold"/>
                <a:sym typeface="Quicksand Bold"/>
              </a:rPr>
              <a:t>Definisi</a:t>
            </a:r>
          </a:p>
        </p:txBody>
      </p:sp>
      <p:sp>
        <p:nvSpPr>
          <p:cNvPr name="TextBox 14" id="14"/>
          <p:cNvSpPr txBox="true"/>
          <p:nvPr/>
        </p:nvSpPr>
        <p:spPr>
          <a:xfrm rot="0">
            <a:off x="4860719" y="869664"/>
            <a:ext cx="8898540" cy="1598866"/>
          </a:xfrm>
          <a:prstGeom prst="rect">
            <a:avLst/>
          </a:prstGeom>
        </p:spPr>
        <p:txBody>
          <a:bodyPr anchor="t" rtlCol="false" tIns="0" lIns="0" bIns="0" rIns="0">
            <a:spAutoFit/>
          </a:bodyPr>
          <a:lstStyle/>
          <a:p>
            <a:pPr algn="l" marL="0" indent="0" lvl="0">
              <a:lnSpc>
                <a:spcPts val="10675"/>
              </a:lnSpc>
              <a:spcBef>
                <a:spcPct val="0"/>
              </a:spcBef>
            </a:pPr>
            <a:r>
              <a:rPr lang="en-US" b="true" sz="8896">
                <a:solidFill>
                  <a:srgbClr val="ABD7FF"/>
                </a:solidFill>
                <a:latin typeface="Agrandir Bold"/>
                <a:ea typeface="Agrandir Bold"/>
                <a:cs typeface="Agrandir Bold"/>
                <a:sym typeface="Agrandir Bold"/>
              </a:rPr>
              <a:t>Metode Biseksi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0940"/>
        </a:solidFill>
      </p:bgPr>
    </p:bg>
    <p:spTree>
      <p:nvGrpSpPr>
        <p:cNvPr id="1" name=""/>
        <p:cNvGrpSpPr/>
        <p:nvPr/>
      </p:nvGrpSpPr>
      <p:grpSpPr>
        <a:xfrm>
          <a:off x="0" y="0"/>
          <a:ext cx="0" cy="0"/>
          <a:chOff x="0" y="0"/>
          <a:chExt cx="0" cy="0"/>
        </a:xfrm>
      </p:grpSpPr>
      <p:sp>
        <p:nvSpPr>
          <p:cNvPr name="Freeform 2" id="2"/>
          <p:cNvSpPr/>
          <p:nvPr/>
        </p:nvSpPr>
        <p:spPr>
          <a:xfrm flipH="false" flipV="false" rot="0">
            <a:off x="13543140" y="1370231"/>
            <a:ext cx="1031608" cy="1029029"/>
          </a:xfrm>
          <a:custGeom>
            <a:avLst/>
            <a:gdLst/>
            <a:ahLst/>
            <a:cxnLst/>
            <a:rect r="r" b="b" t="t" l="l"/>
            <a:pathLst>
              <a:path h="1029029" w="1031608">
                <a:moveTo>
                  <a:pt x="0" y="0"/>
                </a:moveTo>
                <a:lnTo>
                  <a:pt x="1031609" y="0"/>
                </a:lnTo>
                <a:lnTo>
                  <a:pt x="1031609" y="1029029"/>
                </a:lnTo>
                <a:lnTo>
                  <a:pt x="0" y="1029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79837" y="4933928"/>
            <a:ext cx="2219724" cy="2257733"/>
            <a:chOff x="0" y="0"/>
            <a:chExt cx="714657" cy="726895"/>
          </a:xfrm>
        </p:grpSpPr>
        <p:sp>
          <p:nvSpPr>
            <p:cNvPr name="Freeform 4" id="4"/>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5" id="5"/>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6" id="6"/>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379837" y="2676195"/>
            <a:ext cx="2219724" cy="2257733"/>
            <a:chOff x="0" y="0"/>
            <a:chExt cx="714657" cy="726895"/>
          </a:xfrm>
        </p:grpSpPr>
        <p:sp>
          <p:nvSpPr>
            <p:cNvPr name="Freeform 9" id="9"/>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10" id="10"/>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1" id="11"/>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4902631" y="3523210"/>
            <a:ext cx="12994526" cy="5715000"/>
          </a:xfrm>
          <a:prstGeom prst="rect">
            <a:avLst/>
          </a:prstGeom>
        </p:spPr>
        <p:txBody>
          <a:bodyPr anchor="t" rtlCol="false" tIns="0" lIns="0" bIns="0" rIns="0">
            <a:spAutoFit/>
          </a:bodyPr>
          <a:lstStyle/>
          <a:p>
            <a:pPr algn="just">
              <a:lnSpc>
                <a:spcPts val="3000"/>
              </a:lnSpc>
            </a:pPr>
            <a:r>
              <a:rPr lang="en-US" sz="2500" b="true">
                <a:solidFill>
                  <a:srgbClr val="F8F6F1"/>
                </a:solidFill>
                <a:latin typeface="Quicksand Bold"/>
                <a:ea typeface="Quicksand Bold"/>
                <a:cs typeface="Quicksand Bold"/>
                <a:sym typeface="Quicksand Bold"/>
              </a:rPr>
              <a:t>1. Definisikan fungsi </a:t>
            </a:r>
            <a:r>
              <a:rPr lang="en-US" b="true" sz="2500" i="true">
                <a:solidFill>
                  <a:srgbClr val="F8F6F1"/>
                </a:solidFill>
                <a:latin typeface="Quicksand Bold"/>
                <a:ea typeface="Quicksand Bold"/>
                <a:cs typeface="Quicksand Bold"/>
                <a:sym typeface="Quicksand Bold"/>
              </a:rPr>
              <a:t>f(x)</a:t>
            </a:r>
            <a:r>
              <a:rPr lang="en-US" sz="2500" b="true">
                <a:solidFill>
                  <a:srgbClr val="F8F6F1"/>
                </a:solidFill>
                <a:latin typeface="Quicksand Bold"/>
                <a:ea typeface="Quicksand Bold"/>
                <a:cs typeface="Quicksand Bold"/>
                <a:sym typeface="Quicksand Bold"/>
              </a:rPr>
              <a:t> yang akan dicari akarnya</a:t>
            </a:r>
          </a:p>
          <a:p>
            <a:pPr algn="just">
              <a:lnSpc>
                <a:spcPts val="3000"/>
              </a:lnSpc>
            </a:pPr>
            <a:r>
              <a:rPr lang="en-US" sz="2500" b="true">
                <a:solidFill>
                  <a:srgbClr val="F8F6F1"/>
                </a:solidFill>
                <a:latin typeface="Quicksand Bold"/>
                <a:ea typeface="Quicksand Bold"/>
                <a:cs typeface="Quicksand Bold"/>
                <a:sym typeface="Quicksand Bold"/>
              </a:rPr>
              <a:t>2. Tentukan nilai </a:t>
            </a:r>
            <a:r>
              <a:rPr lang="en-US" b="true" sz="2500" i="true">
                <a:solidFill>
                  <a:srgbClr val="F8F6F1"/>
                </a:solidFill>
                <a:latin typeface="Quicksand Bold"/>
                <a:ea typeface="Quicksand Bold"/>
                <a:cs typeface="Quicksand Bold"/>
                <a:sym typeface="Quicksand Bold"/>
              </a:rPr>
              <a:t>a</a:t>
            </a:r>
            <a:r>
              <a:rPr lang="en-US" sz="2500" b="true">
                <a:solidFill>
                  <a:srgbClr val="F8F6F1"/>
                </a:solidFill>
                <a:latin typeface="Quicksand Bold"/>
                <a:ea typeface="Quicksand Bold"/>
                <a:cs typeface="Quicksand Bold"/>
                <a:sym typeface="Quicksand Bold"/>
              </a:rPr>
              <a:t> dan </a:t>
            </a:r>
            <a:r>
              <a:rPr lang="en-US" b="true" sz="2500" i="true">
                <a:solidFill>
                  <a:srgbClr val="F8F6F1"/>
                </a:solidFill>
                <a:latin typeface="Quicksand Bold"/>
                <a:ea typeface="Quicksand Bold"/>
                <a:cs typeface="Quicksand Bold"/>
                <a:sym typeface="Quicksand Bold"/>
              </a:rPr>
              <a:t>b</a:t>
            </a:r>
          </a:p>
          <a:p>
            <a:pPr algn="just">
              <a:lnSpc>
                <a:spcPts val="3000"/>
              </a:lnSpc>
            </a:pPr>
            <a:r>
              <a:rPr lang="en-US" sz="2500" b="true">
                <a:solidFill>
                  <a:srgbClr val="F8F6F1"/>
                </a:solidFill>
                <a:latin typeface="Quicksand Bold"/>
                <a:ea typeface="Quicksand Bold"/>
                <a:cs typeface="Quicksand Bold"/>
                <a:sym typeface="Quicksand Bold"/>
              </a:rPr>
              <a:t>3.Tentukan torelansi e dan iterasi maksimum </a:t>
            </a:r>
            <a:r>
              <a:rPr lang="en-US" b="true" sz="2500" i="true">
                <a:solidFill>
                  <a:srgbClr val="F8F6F1"/>
                </a:solidFill>
                <a:latin typeface="Quicksand Bold"/>
                <a:ea typeface="Quicksand Bold"/>
                <a:cs typeface="Quicksand Bold"/>
                <a:sym typeface="Quicksand Bold"/>
              </a:rPr>
              <a:t>N</a:t>
            </a:r>
          </a:p>
          <a:p>
            <a:pPr algn="just">
              <a:lnSpc>
                <a:spcPts val="3000"/>
              </a:lnSpc>
            </a:pPr>
            <a:r>
              <a:rPr lang="en-US" sz="2500" b="true">
                <a:solidFill>
                  <a:srgbClr val="F8F6F1"/>
                </a:solidFill>
                <a:latin typeface="Quicksand Bold"/>
                <a:ea typeface="Quicksand Bold"/>
                <a:cs typeface="Quicksand Bold"/>
                <a:sym typeface="Quicksand Bold"/>
              </a:rPr>
              <a:t>4. Hitung </a:t>
            </a:r>
            <a:r>
              <a:rPr lang="en-US" b="true" sz="2500" i="true">
                <a:solidFill>
                  <a:srgbClr val="F8F6F1"/>
                </a:solidFill>
                <a:latin typeface="Quicksand Bold"/>
                <a:ea typeface="Quicksand Bold"/>
                <a:cs typeface="Quicksand Bold"/>
                <a:sym typeface="Quicksand Bold"/>
              </a:rPr>
              <a:t>f(a)</a:t>
            </a:r>
            <a:r>
              <a:rPr lang="en-US" sz="2500" b="true">
                <a:solidFill>
                  <a:srgbClr val="F8F6F1"/>
                </a:solidFill>
                <a:latin typeface="Quicksand Bold"/>
                <a:ea typeface="Quicksand Bold"/>
                <a:cs typeface="Quicksand Bold"/>
                <a:sym typeface="Quicksand Bold"/>
              </a:rPr>
              <a:t> dan </a:t>
            </a:r>
            <a:r>
              <a:rPr lang="en-US" b="true" sz="2500" i="true">
                <a:solidFill>
                  <a:srgbClr val="F8F6F1"/>
                </a:solidFill>
                <a:latin typeface="Quicksand Bold"/>
                <a:ea typeface="Quicksand Bold"/>
                <a:cs typeface="Quicksand Bold"/>
                <a:sym typeface="Quicksand Bold"/>
              </a:rPr>
              <a:t>f(b)</a:t>
            </a:r>
          </a:p>
          <a:p>
            <a:pPr algn="just">
              <a:lnSpc>
                <a:spcPts val="3000"/>
              </a:lnSpc>
            </a:pPr>
            <a:r>
              <a:rPr lang="en-US" sz="2500" b="true">
                <a:solidFill>
                  <a:srgbClr val="F8F6F1"/>
                </a:solidFill>
                <a:latin typeface="Quicksand Bold"/>
                <a:ea typeface="Quicksand Bold"/>
                <a:cs typeface="Quicksand Bold"/>
                <a:sym typeface="Quicksand Bold"/>
              </a:rPr>
              <a:t>5. Jika </a:t>
            </a:r>
            <a:r>
              <a:rPr lang="en-US" b="true" sz="2500" i="true">
                <a:solidFill>
                  <a:srgbClr val="F8F6F1"/>
                </a:solidFill>
                <a:latin typeface="Quicksand Bold"/>
                <a:ea typeface="Quicksand Bold"/>
                <a:cs typeface="Quicksand Bold"/>
                <a:sym typeface="Quicksand Bold"/>
              </a:rPr>
              <a:t>f(a).f(b)&gt;0</a:t>
            </a:r>
            <a:r>
              <a:rPr lang="en-US" sz="2500" b="true">
                <a:solidFill>
                  <a:srgbClr val="F8F6F1"/>
                </a:solidFill>
                <a:latin typeface="Quicksand Bold"/>
                <a:ea typeface="Quicksand Bold"/>
                <a:cs typeface="Quicksand Bold"/>
                <a:sym typeface="Quicksand Bold"/>
              </a:rPr>
              <a:t> maka proses dihentikan karena tidak ada akar, bila tidak dilanjutkan</a:t>
            </a:r>
          </a:p>
          <a:p>
            <a:pPr algn="just">
              <a:lnSpc>
                <a:spcPts val="3000"/>
              </a:lnSpc>
            </a:pPr>
            <a:r>
              <a:rPr lang="en-US" sz="2500" b="true">
                <a:solidFill>
                  <a:srgbClr val="F8F6F1"/>
                </a:solidFill>
                <a:latin typeface="Quicksand Bold"/>
                <a:ea typeface="Quicksand Bold"/>
                <a:cs typeface="Quicksand Bold"/>
                <a:sym typeface="Quicksand Bold"/>
              </a:rPr>
              <a:t>6. Hitung x = (a+b)/2</a:t>
            </a:r>
          </a:p>
          <a:p>
            <a:pPr algn="just">
              <a:lnSpc>
                <a:spcPts val="3000"/>
              </a:lnSpc>
            </a:pPr>
            <a:r>
              <a:rPr lang="en-US" sz="2500" b="true">
                <a:solidFill>
                  <a:srgbClr val="F8F6F1"/>
                </a:solidFill>
                <a:latin typeface="Quicksand Bold"/>
                <a:ea typeface="Quicksand Bold"/>
                <a:cs typeface="Quicksand Bold"/>
                <a:sym typeface="Quicksand Bold"/>
              </a:rPr>
              <a:t>7. Hitung </a:t>
            </a:r>
            <a:r>
              <a:rPr lang="en-US" b="true" sz="2500" i="true">
                <a:solidFill>
                  <a:srgbClr val="F8F6F1"/>
                </a:solidFill>
                <a:latin typeface="Quicksand Bold"/>
                <a:ea typeface="Quicksand Bold"/>
                <a:cs typeface="Quicksand Bold"/>
                <a:sym typeface="Quicksand Bold"/>
              </a:rPr>
              <a:t>f(x)</a:t>
            </a:r>
          </a:p>
          <a:p>
            <a:pPr algn="just">
              <a:lnSpc>
                <a:spcPts val="3000"/>
              </a:lnSpc>
            </a:pPr>
            <a:r>
              <a:rPr lang="en-US" sz="2500" b="true">
                <a:solidFill>
                  <a:srgbClr val="F8F6F1"/>
                </a:solidFill>
                <a:latin typeface="Quicksand Bold"/>
                <a:ea typeface="Quicksand Bold"/>
                <a:cs typeface="Quicksand Bold"/>
                <a:sym typeface="Quicksand Bold"/>
              </a:rPr>
              <a:t>8. Bila </a:t>
            </a:r>
            <a:r>
              <a:rPr lang="en-US" b="true" sz="2500" i="true">
                <a:solidFill>
                  <a:srgbClr val="F8F6F1"/>
                </a:solidFill>
                <a:latin typeface="Quicksand Bold"/>
                <a:ea typeface="Quicksand Bold"/>
                <a:cs typeface="Quicksand Bold"/>
                <a:sym typeface="Quicksand Bold"/>
              </a:rPr>
              <a:t>f(x).f(a)&lt;0</a:t>
            </a:r>
            <a:r>
              <a:rPr lang="en-US" sz="2500" b="true">
                <a:solidFill>
                  <a:srgbClr val="F8F6F1"/>
                </a:solidFill>
                <a:latin typeface="Quicksand Bold"/>
                <a:ea typeface="Quicksand Bold"/>
                <a:cs typeface="Quicksand Bold"/>
                <a:sym typeface="Quicksand Bold"/>
              </a:rPr>
              <a:t> maka </a:t>
            </a:r>
            <a:r>
              <a:rPr lang="en-US" b="true" sz="2500" i="true">
                <a:solidFill>
                  <a:srgbClr val="F8F6F1"/>
                </a:solidFill>
                <a:latin typeface="Quicksand Bold"/>
                <a:ea typeface="Quicksand Bold"/>
                <a:cs typeface="Quicksand Bold"/>
                <a:sym typeface="Quicksand Bold"/>
              </a:rPr>
              <a:t>b=x </a:t>
            </a:r>
            <a:r>
              <a:rPr lang="en-US" sz="2500" b="true">
                <a:solidFill>
                  <a:srgbClr val="F8F6F1"/>
                </a:solidFill>
                <a:latin typeface="Quicksand Bold"/>
                <a:ea typeface="Quicksand Bold"/>
                <a:cs typeface="Quicksand Bold"/>
                <a:sym typeface="Quicksand Bold"/>
              </a:rPr>
              <a:t>dan </a:t>
            </a:r>
            <a:r>
              <a:rPr lang="en-US" b="true" sz="2500" i="true">
                <a:solidFill>
                  <a:srgbClr val="F8F6F1"/>
                </a:solidFill>
                <a:latin typeface="Quicksand Bold"/>
                <a:ea typeface="Quicksand Bold"/>
                <a:cs typeface="Quicksand Bold"/>
                <a:sym typeface="Quicksand Bold"/>
              </a:rPr>
              <a:t>f(b)=f(x)</a:t>
            </a:r>
            <a:r>
              <a:rPr lang="en-US" sz="2500" b="true">
                <a:solidFill>
                  <a:srgbClr val="F8F6F1"/>
                </a:solidFill>
                <a:latin typeface="Quicksand Bold"/>
                <a:ea typeface="Quicksand Bold"/>
                <a:cs typeface="Quicksand Bold"/>
                <a:sym typeface="Quicksand Bold"/>
              </a:rPr>
              <a:t>, bila tidak </a:t>
            </a:r>
            <a:r>
              <a:rPr lang="en-US" b="true" sz="2500" i="true">
                <a:solidFill>
                  <a:srgbClr val="F8F6F1"/>
                </a:solidFill>
                <a:latin typeface="Quicksand Bold"/>
                <a:ea typeface="Quicksand Bold"/>
                <a:cs typeface="Quicksand Bold"/>
                <a:sym typeface="Quicksand Bold"/>
              </a:rPr>
              <a:t>a=x</a:t>
            </a:r>
            <a:r>
              <a:rPr lang="en-US" sz="2500" b="true">
                <a:solidFill>
                  <a:srgbClr val="F8F6F1"/>
                </a:solidFill>
                <a:latin typeface="Quicksand Bold"/>
                <a:ea typeface="Quicksand Bold"/>
                <a:cs typeface="Quicksand Bold"/>
                <a:sym typeface="Quicksand Bold"/>
              </a:rPr>
              <a:t> dan </a:t>
            </a:r>
            <a:r>
              <a:rPr lang="en-US" b="true" sz="2500" i="true">
                <a:solidFill>
                  <a:srgbClr val="F8F6F1"/>
                </a:solidFill>
                <a:latin typeface="Quicksand Bold"/>
                <a:ea typeface="Quicksand Bold"/>
                <a:cs typeface="Quicksand Bold"/>
                <a:sym typeface="Quicksand Bold"/>
              </a:rPr>
              <a:t>f(a)=f(x)</a:t>
            </a:r>
          </a:p>
          <a:p>
            <a:pPr algn="just">
              <a:lnSpc>
                <a:spcPts val="3000"/>
              </a:lnSpc>
            </a:pPr>
            <a:r>
              <a:rPr lang="en-US" sz="2500" b="true">
                <a:solidFill>
                  <a:srgbClr val="F8F6F1"/>
                </a:solidFill>
                <a:latin typeface="Quicksand Bold"/>
                <a:ea typeface="Quicksand Bold"/>
                <a:cs typeface="Quicksand Bold"/>
                <a:sym typeface="Quicksand Bold"/>
              </a:rPr>
              <a:t>9. Jika |f(x)|&lt;e atau iterasi&gt;N maka proses dihentikan dan didapatkan akar = x, dan bila tidak, ulangi langkah 6 </a:t>
            </a:r>
          </a:p>
          <a:p>
            <a:pPr algn="just">
              <a:lnSpc>
                <a:spcPts val="3000"/>
              </a:lnSpc>
            </a:pPr>
          </a:p>
          <a:p>
            <a:pPr algn="just">
              <a:lnSpc>
                <a:spcPts val="3000"/>
              </a:lnSpc>
            </a:pPr>
            <a:r>
              <a:rPr lang="en-US" sz="2500" b="true">
                <a:solidFill>
                  <a:srgbClr val="F8F6F1"/>
                </a:solidFill>
                <a:latin typeface="Quicksand Bold"/>
                <a:ea typeface="Quicksand Bold"/>
                <a:cs typeface="Quicksand Bold"/>
                <a:sym typeface="Quicksand Bold"/>
              </a:rPr>
              <a:t>Catatan :</a:t>
            </a:r>
          </a:p>
          <a:p>
            <a:pPr algn="just">
              <a:lnSpc>
                <a:spcPts val="3000"/>
              </a:lnSpc>
            </a:pPr>
            <a:r>
              <a:rPr lang="en-US" sz="2500" b="true">
                <a:solidFill>
                  <a:srgbClr val="F8F6F1"/>
                </a:solidFill>
                <a:latin typeface="Quicksand Bold"/>
                <a:ea typeface="Quicksand Bold"/>
                <a:cs typeface="Quicksand Bold"/>
                <a:sym typeface="Quicksand Bold"/>
              </a:rPr>
              <a:t>Nilai error = |f(x)|</a:t>
            </a:r>
          </a:p>
          <a:p>
            <a:pPr algn="just">
              <a:lnSpc>
                <a:spcPts val="3000"/>
              </a:lnSpc>
            </a:pPr>
          </a:p>
        </p:txBody>
      </p:sp>
      <p:sp>
        <p:nvSpPr>
          <p:cNvPr name="TextBox 13" id="13"/>
          <p:cNvSpPr txBox="true"/>
          <p:nvPr/>
        </p:nvSpPr>
        <p:spPr>
          <a:xfrm rot="0">
            <a:off x="4744860" y="1065760"/>
            <a:ext cx="8798280" cy="2457450"/>
          </a:xfrm>
          <a:prstGeom prst="rect">
            <a:avLst/>
          </a:prstGeom>
        </p:spPr>
        <p:txBody>
          <a:bodyPr anchor="t" rtlCol="false" tIns="0" lIns="0" bIns="0" rIns="0">
            <a:spAutoFit/>
          </a:bodyPr>
          <a:lstStyle/>
          <a:p>
            <a:pPr algn="l">
              <a:lnSpc>
                <a:spcPts val="8855"/>
              </a:lnSpc>
            </a:pPr>
            <a:r>
              <a:rPr lang="en-US" b="true" sz="7379">
                <a:solidFill>
                  <a:srgbClr val="F8F6F1"/>
                </a:solidFill>
                <a:latin typeface="Agrandir Bold"/>
                <a:ea typeface="Agrandir Bold"/>
                <a:cs typeface="Agrandir Bold"/>
                <a:sym typeface="Agrandir Bold"/>
              </a:rPr>
              <a:t>Algoritma Metode Biseksi</a:t>
            </a:r>
          </a:p>
        </p:txBody>
      </p:sp>
    </p:spTree>
  </p:cSld>
  <p:clrMapOvr>
    <a:masterClrMapping/>
  </p:clrMapOvr>
  <p:transition spd="fast">
    <p:cover dir="d"/>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1849930" y="0"/>
            <a:ext cx="6435334" cy="10287000"/>
            <a:chOff x="0" y="0"/>
            <a:chExt cx="1694903" cy="2709333"/>
          </a:xfrm>
        </p:grpSpPr>
        <p:sp>
          <p:nvSpPr>
            <p:cNvPr name="Freeform 3" id="3"/>
            <p:cNvSpPr/>
            <p:nvPr/>
          </p:nvSpPr>
          <p:spPr>
            <a:xfrm flipH="false" flipV="false" rot="0">
              <a:off x="0" y="0"/>
              <a:ext cx="1694903" cy="2709333"/>
            </a:xfrm>
            <a:custGeom>
              <a:avLst/>
              <a:gdLst/>
              <a:ahLst/>
              <a:cxnLst/>
              <a:rect r="r" b="b" t="t" l="l"/>
              <a:pathLst>
                <a:path h="2709333" w="1694903">
                  <a:moveTo>
                    <a:pt x="0" y="0"/>
                  </a:moveTo>
                  <a:lnTo>
                    <a:pt x="1694903" y="0"/>
                  </a:lnTo>
                  <a:lnTo>
                    <a:pt x="1694903" y="2709333"/>
                  </a:lnTo>
                  <a:lnTo>
                    <a:pt x="0" y="2709333"/>
                  </a:lnTo>
                  <a:close/>
                </a:path>
              </a:pathLst>
            </a:custGeom>
            <a:solidFill>
              <a:srgbClr val="203162"/>
            </a:solidFill>
          </p:spPr>
        </p:sp>
        <p:sp>
          <p:nvSpPr>
            <p:cNvPr name="TextBox 4" id="4"/>
            <p:cNvSpPr txBox="true"/>
            <p:nvPr/>
          </p:nvSpPr>
          <p:spPr>
            <a:xfrm>
              <a:off x="0" y="38100"/>
              <a:ext cx="1694903" cy="2671233"/>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15200969" y="7269881"/>
            <a:ext cx="2286282" cy="2277709"/>
          </a:xfrm>
          <a:custGeom>
            <a:avLst/>
            <a:gdLst/>
            <a:ahLst/>
            <a:cxnLst/>
            <a:rect r="r" b="b" t="t" l="l"/>
            <a:pathLst>
              <a:path h="2277709" w="2286282">
                <a:moveTo>
                  <a:pt x="0" y="0"/>
                </a:moveTo>
                <a:lnTo>
                  <a:pt x="2286282" y="0"/>
                </a:lnTo>
                <a:lnTo>
                  <a:pt x="2286282" y="2277709"/>
                </a:lnTo>
                <a:lnTo>
                  <a:pt x="0" y="22777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669080" y="590550"/>
            <a:ext cx="1922948" cy="2852609"/>
          </a:xfrm>
          <a:custGeom>
            <a:avLst/>
            <a:gdLst/>
            <a:ahLst/>
            <a:cxnLst/>
            <a:rect r="r" b="b" t="t" l="l"/>
            <a:pathLst>
              <a:path h="2852609" w="1922948">
                <a:moveTo>
                  <a:pt x="0" y="0"/>
                </a:moveTo>
                <a:lnTo>
                  <a:pt x="1922949" y="0"/>
                </a:lnTo>
                <a:lnTo>
                  <a:pt x="1922949" y="2852609"/>
                </a:lnTo>
                <a:lnTo>
                  <a:pt x="0" y="2852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1663603"/>
            <a:ext cx="9477321" cy="8213090"/>
          </a:xfrm>
          <a:prstGeom prst="rect">
            <a:avLst/>
          </a:prstGeom>
        </p:spPr>
        <p:txBody>
          <a:bodyPr anchor="t" rtlCol="false" tIns="0" lIns="0" bIns="0" rIns="0">
            <a:spAutoFit/>
          </a:bodyPr>
          <a:lstStyle/>
          <a:p>
            <a:pPr algn="l">
              <a:lnSpc>
                <a:spcPts val="4059"/>
              </a:lnSpc>
            </a:pPr>
            <a:r>
              <a:rPr lang="en-US" sz="2899" b="true">
                <a:solidFill>
                  <a:srgbClr val="203162"/>
                </a:solidFill>
                <a:latin typeface="Quicksand Bold"/>
                <a:ea typeface="Quicksand Bold"/>
                <a:cs typeface="Quicksand Bold"/>
                <a:sym typeface="Quicksand Bold"/>
              </a:rPr>
              <a:t>f(x) = x ^ 3 + 3x - 5 dimana xb = 1 ; xa = 2 dan error 0.01 </a:t>
            </a:r>
          </a:p>
          <a:p>
            <a:pPr algn="l">
              <a:lnSpc>
                <a:spcPts val="4059"/>
              </a:lnSpc>
            </a:pPr>
            <a:r>
              <a:rPr lang="en-US" sz="2899" b="true">
                <a:solidFill>
                  <a:srgbClr val="203162"/>
                </a:solidFill>
                <a:latin typeface="Quicksand Bold"/>
                <a:ea typeface="Quicksand Bold"/>
                <a:cs typeface="Quicksand Bold"/>
                <a:sym typeface="Quicksand Bold"/>
              </a:rPr>
              <a:t>jawab: </a:t>
            </a:r>
          </a:p>
          <a:p>
            <a:pPr algn="l">
              <a:lnSpc>
                <a:spcPts val="4059"/>
              </a:lnSpc>
            </a:pPr>
            <a:r>
              <a:rPr lang="en-US" sz="2899" b="true">
                <a:solidFill>
                  <a:srgbClr val="203162"/>
                </a:solidFill>
                <a:latin typeface="Quicksand Bold"/>
                <a:ea typeface="Quicksand Bold"/>
                <a:cs typeface="Quicksand Bold"/>
                <a:sym typeface="Quicksand Bold"/>
              </a:rPr>
              <a:t>1) Definisi fungsi f(x) yang akan di cari akarnya </a:t>
            </a:r>
          </a:p>
          <a:p>
            <a:pPr algn="l">
              <a:lnSpc>
                <a:spcPts val="4059"/>
              </a:lnSpc>
            </a:pPr>
            <a:r>
              <a:rPr lang="en-US" sz="2899" b="true">
                <a:solidFill>
                  <a:srgbClr val="203162"/>
                </a:solidFill>
                <a:latin typeface="Quicksand Bold"/>
                <a:ea typeface="Quicksand Bold"/>
                <a:cs typeface="Quicksand Bold"/>
                <a:sym typeface="Quicksand Bold"/>
              </a:rPr>
              <a:t>2) Tentukan batas bawah(a) dan batas atas(b). Dimana nilai batas bawah 1 dan batas. atas 2 </a:t>
            </a:r>
          </a:p>
          <a:p>
            <a:pPr algn="l">
              <a:lnSpc>
                <a:spcPts val="4059"/>
              </a:lnSpc>
            </a:pPr>
            <a:r>
              <a:rPr lang="en-US" sz="2899" b="true">
                <a:solidFill>
                  <a:srgbClr val="203162"/>
                </a:solidFill>
                <a:latin typeface="Quicksand Bold"/>
                <a:ea typeface="Quicksand Bold"/>
                <a:cs typeface="Quicksand Bold"/>
                <a:sym typeface="Quicksand Bold"/>
              </a:rPr>
              <a:t>3) Tentukan toleransi e, dimana e = 0.01 </a:t>
            </a:r>
          </a:p>
          <a:p>
            <a:pPr algn="l">
              <a:lnSpc>
                <a:spcPts val="4059"/>
              </a:lnSpc>
            </a:pPr>
            <a:r>
              <a:rPr lang="en-US" sz="2899" b="true">
                <a:solidFill>
                  <a:srgbClr val="203162"/>
                </a:solidFill>
                <a:latin typeface="Quicksand Bold"/>
                <a:ea typeface="Quicksand Bold"/>
                <a:cs typeface="Quicksand Bold"/>
                <a:sym typeface="Quicksand Bold"/>
              </a:rPr>
              <a:t>4) Kemudian dihitung nilai tengah: x = (a + b) / 2 </a:t>
            </a:r>
          </a:p>
          <a:p>
            <a:pPr algn="l">
              <a:lnSpc>
                <a:spcPts val="4059"/>
              </a:lnSpc>
            </a:pPr>
            <a:r>
              <a:rPr lang="en-US" sz="2899" b="true">
                <a:solidFill>
                  <a:srgbClr val="203162"/>
                </a:solidFill>
                <a:latin typeface="Quicksand Bold"/>
                <a:ea typeface="Quicksand Bold"/>
                <a:cs typeface="Quicksand Bold"/>
                <a:sym typeface="Quicksand Bold"/>
              </a:rPr>
              <a:t>5) Hitung f(x), dimana rumusnya f(x) = x ^ 3 + 3x - 5 </a:t>
            </a:r>
          </a:p>
          <a:p>
            <a:pPr algn="l">
              <a:lnSpc>
                <a:spcPts val="4059"/>
              </a:lnSpc>
            </a:pPr>
            <a:r>
              <a:rPr lang="en-US" sz="2899" b="true">
                <a:solidFill>
                  <a:srgbClr val="203162"/>
                </a:solidFill>
                <a:latin typeface="Quicksand Bold"/>
                <a:ea typeface="Quicksand Bold"/>
                <a:cs typeface="Quicksand Bold"/>
                <a:sym typeface="Quicksand Bold"/>
              </a:rPr>
              <a:t>6) Hitung f(a), dimana rumusnya f(a) = a ^ 3 + 3a - 5 </a:t>
            </a:r>
          </a:p>
          <a:p>
            <a:pPr algn="l">
              <a:lnSpc>
                <a:spcPts val="4059"/>
              </a:lnSpc>
            </a:pPr>
            <a:r>
              <a:rPr lang="en-US" sz="2899" b="true">
                <a:solidFill>
                  <a:srgbClr val="203162"/>
                </a:solidFill>
                <a:latin typeface="Quicksand Bold"/>
                <a:ea typeface="Quicksand Bold"/>
                <a:cs typeface="Quicksand Bold"/>
                <a:sym typeface="Quicksand Bold"/>
              </a:rPr>
              <a:t>7) Untuk mengisi kolom keterangan maka dapat diisi =if(f(x)^ * f(a) &lt; 0 "berlawanan tanda";"sama") </a:t>
            </a:r>
          </a:p>
          <a:p>
            <a:pPr algn="l">
              <a:lnSpc>
                <a:spcPts val="4059"/>
              </a:lnSpc>
            </a:pPr>
            <a:r>
              <a:rPr lang="en-US" sz="2899" b="true">
                <a:solidFill>
                  <a:srgbClr val="203162"/>
                </a:solidFill>
                <a:latin typeface="Quicksand Bold"/>
                <a:ea typeface="Quicksand Bold"/>
                <a:cs typeface="Quicksand Bold"/>
                <a:sym typeface="Quicksand Bold"/>
              </a:rPr>
              <a:t>8) Dan untuk menghitung nilai galat atau eror maka = b-a </a:t>
            </a:r>
          </a:p>
          <a:p>
            <a:pPr algn="l">
              <a:lnSpc>
                <a:spcPts val="4059"/>
              </a:lnSpc>
            </a:pPr>
            <a:r>
              <a:rPr lang="en-US" sz="2899" b="true">
                <a:solidFill>
                  <a:srgbClr val="203162"/>
                </a:solidFill>
                <a:latin typeface="Quicksand Bold"/>
                <a:ea typeface="Quicksand Bold"/>
                <a:cs typeface="Quicksand Bold"/>
                <a:sym typeface="Quicksand Bold"/>
              </a:rPr>
              <a:t>9) Hasil telah diketahui dimana nilai eror sudah diperoleh di iterasi ke 8</a:t>
            </a:r>
          </a:p>
        </p:txBody>
      </p:sp>
      <p:sp>
        <p:nvSpPr>
          <p:cNvPr name="TextBox 8" id="8"/>
          <p:cNvSpPr txBox="true"/>
          <p:nvPr/>
        </p:nvSpPr>
        <p:spPr>
          <a:xfrm rot="0">
            <a:off x="1028700" y="682528"/>
            <a:ext cx="9819251" cy="1038225"/>
          </a:xfrm>
          <a:prstGeom prst="rect">
            <a:avLst/>
          </a:prstGeom>
        </p:spPr>
        <p:txBody>
          <a:bodyPr anchor="t" rtlCol="false" tIns="0" lIns="0" bIns="0" rIns="0">
            <a:spAutoFit/>
          </a:bodyPr>
          <a:lstStyle/>
          <a:p>
            <a:pPr algn="l">
              <a:lnSpc>
                <a:spcPts val="6900"/>
              </a:lnSpc>
            </a:pPr>
            <a:r>
              <a:rPr lang="en-US" sz="5750" b="true">
                <a:solidFill>
                  <a:srgbClr val="203162"/>
                </a:solidFill>
                <a:latin typeface="Agrandir Bold"/>
                <a:ea typeface="Agrandir Bold"/>
                <a:cs typeface="Agrandir Bold"/>
                <a:sym typeface="Agrandir Bold"/>
              </a:rPr>
              <a:t>Contoh Pengerjaan</a:t>
            </a:r>
          </a:p>
        </p:txBody>
      </p:sp>
    </p:spTree>
  </p:cSld>
  <p:clrMapOvr>
    <a:masterClrMapping/>
  </p:clrMapOvr>
  <p:transition spd="fast">
    <p:cover dir="d"/>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411927" y="0"/>
            <a:ext cx="6435334" cy="10287000"/>
            <a:chOff x="0" y="0"/>
            <a:chExt cx="1694903" cy="2709333"/>
          </a:xfrm>
        </p:grpSpPr>
        <p:sp>
          <p:nvSpPr>
            <p:cNvPr name="Freeform 3" id="3"/>
            <p:cNvSpPr/>
            <p:nvPr/>
          </p:nvSpPr>
          <p:spPr>
            <a:xfrm flipH="false" flipV="false" rot="0">
              <a:off x="0" y="0"/>
              <a:ext cx="1694903" cy="2709333"/>
            </a:xfrm>
            <a:custGeom>
              <a:avLst/>
              <a:gdLst/>
              <a:ahLst/>
              <a:cxnLst/>
              <a:rect r="r" b="b" t="t" l="l"/>
              <a:pathLst>
                <a:path h="2709333" w="1694903">
                  <a:moveTo>
                    <a:pt x="0" y="0"/>
                  </a:moveTo>
                  <a:lnTo>
                    <a:pt x="1694903" y="0"/>
                  </a:lnTo>
                  <a:lnTo>
                    <a:pt x="1694903" y="2709333"/>
                  </a:lnTo>
                  <a:lnTo>
                    <a:pt x="0" y="2709333"/>
                  </a:lnTo>
                  <a:close/>
                </a:path>
              </a:pathLst>
            </a:custGeom>
            <a:solidFill>
              <a:srgbClr val="203162"/>
            </a:solidFill>
          </p:spPr>
        </p:sp>
        <p:sp>
          <p:nvSpPr>
            <p:cNvPr name="TextBox 4" id="4"/>
            <p:cNvSpPr txBox="true"/>
            <p:nvPr/>
          </p:nvSpPr>
          <p:spPr>
            <a:xfrm>
              <a:off x="0" y="38100"/>
              <a:ext cx="1694903" cy="2671233"/>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5200969" y="4399975"/>
            <a:ext cx="5273327" cy="1913090"/>
            <a:chOff x="0" y="0"/>
            <a:chExt cx="2041859" cy="740758"/>
          </a:xfrm>
        </p:grpSpPr>
        <p:sp>
          <p:nvSpPr>
            <p:cNvPr name="Freeform 6" id="6"/>
            <p:cNvSpPr/>
            <p:nvPr/>
          </p:nvSpPr>
          <p:spPr>
            <a:xfrm flipH="false" flipV="false" rot="0">
              <a:off x="0" y="0"/>
              <a:ext cx="2041871" cy="740758"/>
            </a:xfrm>
            <a:custGeom>
              <a:avLst/>
              <a:gdLst/>
              <a:ahLst/>
              <a:cxnLst/>
              <a:rect r="r" b="b" t="t" l="l"/>
              <a:pathLst>
                <a:path h="740758" w="2041871">
                  <a:moveTo>
                    <a:pt x="1738493" y="0"/>
                  </a:moveTo>
                  <a:lnTo>
                    <a:pt x="282407" y="0"/>
                  </a:lnTo>
                  <a:cubicBezTo>
                    <a:pt x="126426" y="0"/>
                    <a:pt x="0" y="123512"/>
                    <a:pt x="0" y="291963"/>
                  </a:cubicBezTo>
                  <a:cubicBezTo>
                    <a:pt x="0" y="415727"/>
                    <a:pt x="66279" y="510868"/>
                    <a:pt x="162037" y="555009"/>
                  </a:cubicBezTo>
                  <a:lnTo>
                    <a:pt x="162037" y="740758"/>
                  </a:lnTo>
                  <a:lnTo>
                    <a:pt x="353844" y="581291"/>
                  </a:lnTo>
                  <a:lnTo>
                    <a:pt x="1738493" y="581291"/>
                  </a:lnTo>
                  <a:cubicBezTo>
                    <a:pt x="1915422" y="581291"/>
                    <a:pt x="2041859" y="457778"/>
                    <a:pt x="2041859" y="291948"/>
                  </a:cubicBezTo>
                  <a:cubicBezTo>
                    <a:pt x="2041871" y="123512"/>
                    <a:pt x="1915422" y="0"/>
                    <a:pt x="1738493" y="0"/>
                  </a:cubicBezTo>
                  <a:close/>
                </a:path>
              </a:pathLst>
            </a:custGeom>
            <a:solidFill>
              <a:srgbClr val="86C2F8"/>
            </a:solidFill>
          </p:spPr>
        </p:sp>
        <p:sp>
          <p:nvSpPr>
            <p:cNvPr name="TextBox 7" id="7"/>
            <p:cNvSpPr txBox="true"/>
            <p:nvPr/>
          </p:nvSpPr>
          <p:spPr>
            <a:xfrm>
              <a:off x="0" y="9525"/>
              <a:ext cx="2041859" cy="540733"/>
            </a:xfrm>
            <a:prstGeom prst="rect">
              <a:avLst/>
            </a:prstGeom>
          </p:spPr>
          <p:txBody>
            <a:bodyPr anchor="ctr" rtlCol="false" tIns="254000" lIns="254000" bIns="254000" rIns="254000"/>
            <a:lstStyle/>
            <a:p>
              <a:pPr algn="ctr">
                <a:lnSpc>
                  <a:spcPts val="3249"/>
                </a:lnSpc>
              </a:pPr>
            </a:p>
          </p:txBody>
        </p:sp>
      </p:grpSp>
      <p:sp>
        <p:nvSpPr>
          <p:cNvPr name="Freeform 8" id="8"/>
          <p:cNvSpPr/>
          <p:nvPr/>
        </p:nvSpPr>
        <p:spPr>
          <a:xfrm flipH="false" flipV="false" rot="0">
            <a:off x="14973018" y="7503694"/>
            <a:ext cx="2286282" cy="2277709"/>
          </a:xfrm>
          <a:custGeom>
            <a:avLst/>
            <a:gdLst/>
            <a:ahLst/>
            <a:cxnLst/>
            <a:rect r="r" b="b" t="t" l="l"/>
            <a:pathLst>
              <a:path h="2277709" w="2286282">
                <a:moveTo>
                  <a:pt x="0" y="0"/>
                </a:moveTo>
                <a:lnTo>
                  <a:pt x="2286282" y="0"/>
                </a:lnTo>
                <a:lnTo>
                  <a:pt x="2286282" y="2277709"/>
                </a:lnTo>
                <a:lnTo>
                  <a:pt x="0" y="22777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365052" y="-580194"/>
            <a:ext cx="1922948" cy="2852609"/>
          </a:xfrm>
          <a:custGeom>
            <a:avLst/>
            <a:gdLst/>
            <a:ahLst/>
            <a:cxnLst/>
            <a:rect r="r" b="b" t="t" l="l"/>
            <a:pathLst>
              <a:path h="2852609" w="1922948">
                <a:moveTo>
                  <a:pt x="0" y="0"/>
                </a:moveTo>
                <a:lnTo>
                  <a:pt x="1922948" y="0"/>
                </a:lnTo>
                <a:lnTo>
                  <a:pt x="1922948" y="2852609"/>
                </a:lnTo>
                <a:lnTo>
                  <a:pt x="0" y="2852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28208" y="2272415"/>
            <a:ext cx="17109424" cy="6929317"/>
          </a:xfrm>
          <a:custGeom>
            <a:avLst/>
            <a:gdLst/>
            <a:ahLst/>
            <a:cxnLst/>
            <a:rect r="r" b="b" t="t" l="l"/>
            <a:pathLst>
              <a:path h="6929317" w="17109424">
                <a:moveTo>
                  <a:pt x="0" y="0"/>
                </a:moveTo>
                <a:lnTo>
                  <a:pt x="17109424" y="0"/>
                </a:lnTo>
                <a:lnTo>
                  <a:pt x="17109424" y="6929317"/>
                </a:lnTo>
                <a:lnTo>
                  <a:pt x="0" y="6929317"/>
                </a:lnTo>
                <a:lnTo>
                  <a:pt x="0" y="0"/>
                </a:lnTo>
                <a:close/>
              </a:path>
            </a:pathLst>
          </a:custGeom>
          <a:blipFill>
            <a:blip r:embed="rId6"/>
            <a:stretch>
              <a:fillRect l="0" t="0" r="0" b="0"/>
            </a:stretch>
          </a:blipFill>
        </p:spPr>
      </p:sp>
      <p:sp>
        <p:nvSpPr>
          <p:cNvPr name="TextBox 11" id="11"/>
          <p:cNvSpPr txBox="true"/>
          <p:nvPr/>
        </p:nvSpPr>
        <p:spPr>
          <a:xfrm rot="0">
            <a:off x="1028700" y="866775"/>
            <a:ext cx="9819251" cy="1038225"/>
          </a:xfrm>
          <a:prstGeom prst="rect">
            <a:avLst/>
          </a:prstGeom>
        </p:spPr>
        <p:txBody>
          <a:bodyPr anchor="t" rtlCol="false" tIns="0" lIns="0" bIns="0" rIns="0">
            <a:spAutoFit/>
          </a:bodyPr>
          <a:lstStyle/>
          <a:p>
            <a:pPr algn="l">
              <a:lnSpc>
                <a:spcPts val="6900"/>
              </a:lnSpc>
            </a:pPr>
            <a:r>
              <a:rPr lang="en-US" sz="5750" b="true">
                <a:solidFill>
                  <a:srgbClr val="203162"/>
                </a:solidFill>
                <a:latin typeface="Agrandir Bold"/>
                <a:ea typeface="Agrandir Bold"/>
                <a:cs typeface="Agrandir Bold"/>
                <a:sym typeface="Agrandir Bold"/>
              </a:rPr>
              <a:t>Contoh Pengerjaan</a:t>
            </a:r>
          </a:p>
        </p:txBody>
      </p:sp>
    </p:spTree>
  </p:cSld>
  <p:clrMapOvr>
    <a:masterClrMapping/>
  </p:clrMapOvr>
  <p:transition spd="fast">
    <p:cover dir="d"/>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sp>
        <p:nvSpPr>
          <p:cNvPr name="Freeform 2" id="2"/>
          <p:cNvSpPr/>
          <p:nvPr/>
        </p:nvSpPr>
        <p:spPr>
          <a:xfrm flipH="false" flipV="false" rot="0">
            <a:off x="1917950" y="3495658"/>
            <a:ext cx="695540" cy="1031803"/>
          </a:xfrm>
          <a:custGeom>
            <a:avLst/>
            <a:gdLst/>
            <a:ahLst/>
            <a:cxnLst/>
            <a:rect r="r" b="b" t="t" l="l"/>
            <a:pathLst>
              <a:path h="1031803" w="695540">
                <a:moveTo>
                  <a:pt x="0" y="0"/>
                </a:moveTo>
                <a:lnTo>
                  <a:pt x="695540" y="0"/>
                </a:lnTo>
                <a:lnTo>
                  <a:pt x="695540" y="1031803"/>
                </a:lnTo>
                <a:lnTo>
                  <a:pt x="0" y="1031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10649" y="3537584"/>
            <a:ext cx="931991" cy="947950"/>
          </a:xfrm>
          <a:custGeom>
            <a:avLst/>
            <a:gdLst/>
            <a:ahLst/>
            <a:cxnLst/>
            <a:rect r="r" b="b" t="t" l="l"/>
            <a:pathLst>
              <a:path h="947950" w="931991">
                <a:moveTo>
                  <a:pt x="0" y="0"/>
                </a:moveTo>
                <a:lnTo>
                  <a:pt x="931991" y="0"/>
                </a:lnTo>
                <a:lnTo>
                  <a:pt x="931991" y="947951"/>
                </a:lnTo>
                <a:lnTo>
                  <a:pt x="0" y="9479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623949" y="1403641"/>
            <a:ext cx="11040101" cy="1333500"/>
          </a:xfrm>
          <a:prstGeom prst="rect">
            <a:avLst/>
          </a:prstGeom>
        </p:spPr>
        <p:txBody>
          <a:bodyPr anchor="t" rtlCol="false" tIns="0" lIns="0" bIns="0" rIns="0">
            <a:spAutoFit/>
          </a:bodyPr>
          <a:lstStyle/>
          <a:p>
            <a:pPr algn="ctr" marL="0" indent="0" lvl="0">
              <a:lnSpc>
                <a:spcPts val="8879"/>
              </a:lnSpc>
              <a:spcBef>
                <a:spcPct val="0"/>
              </a:spcBef>
            </a:pPr>
            <a:r>
              <a:rPr lang="en-US" b="true" sz="7399">
                <a:solidFill>
                  <a:srgbClr val="ABD7FF"/>
                </a:solidFill>
                <a:latin typeface="Agrandir Bold"/>
                <a:ea typeface="Agrandir Bold"/>
                <a:cs typeface="Agrandir Bold"/>
                <a:sym typeface="Agrandir Bold"/>
              </a:rPr>
              <a:t>Metode Regula Falsi</a:t>
            </a:r>
          </a:p>
        </p:txBody>
      </p:sp>
      <p:sp>
        <p:nvSpPr>
          <p:cNvPr name="TextBox 5" id="5"/>
          <p:cNvSpPr txBox="true"/>
          <p:nvPr/>
        </p:nvSpPr>
        <p:spPr>
          <a:xfrm rot="0">
            <a:off x="2806978" y="3495658"/>
            <a:ext cx="6530510" cy="3533775"/>
          </a:xfrm>
          <a:prstGeom prst="rect">
            <a:avLst/>
          </a:prstGeom>
        </p:spPr>
        <p:txBody>
          <a:bodyPr anchor="t" rtlCol="false" tIns="0" lIns="0" bIns="0" rIns="0">
            <a:spAutoFit/>
          </a:bodyPr>
          <a:lstStyle/>
          <a:p>
            <a:pPr algn="l">
              <a:lnSpc>
                <a:spcPts val="4040"/>
              </a:lnSpc>
            </a:pPr>
            <a:r>
              <a:rPr lang="en-US" sz="3367" b="true">
                <a:solidFill>
                  <a:srgbClr val="F8F6F1"/>
                </a:solidFill>
                <a:latin typeface="Quicksand Bold"/>
                <a:ea typeface="Quicksand Bold"/>
                <a:cs typeface="Quicksand Bold"/>
                <a:sym typeface="Quicksand Bold"/>
              </a:rPr>
              <a:t>Metode regula falsi adalah sebuah metode yang digunakan untuk pencarian akar persamaan dengan memanfaatkan kemiringan dan selisih tinggi dari 2 titik batas range</a:t>
            </a:r>
          </a:p>
        </p:txBody>
      </p:sp>
      <p:sp>
        <p:nvSpPr>
          <p:cNvPr name="TextBox 6" id="6"/>
          <p:cNvSpPr txBox="true"/>
          <p:nvPr/>
        </p:nvSpPr>
        <p:spPr>
          <a:xfrm rot="0">
            <a:off x="11836128" y="3495658"/>
            <a:ext cx="4906487" cy="2525281"/>
          </a:xfrm>
          <a:prstGeom prst="rect">
            <a:avLst/>
          </a:prstGeom>
        </p:spPr>
        <p:txBody>
          <a:bodyPr anchor="t" rtlCol="false" tIns="0" lIns="0" bIns="0" rIns="0">
            <a:spAutoFit/>
          </a:bodyPr>
          <a:lstStyle/>
          <a:p>
            <a:pPr algn="ctr">
              <a:lnSpc>
                <a:spcPts val="4045"/>
              </a:lnSpc>
            </a:pPr>
            <a:r>
              <a:rPr lang="en-US" sz="3371" b="true">
                <a:solidFill>
                  <a:srgbClr val="F8F6F1"/>
                </a:solidFill>
                <a:latin typeface="Quicksand Bold"/>
                <a:ea typeface="Quicksand Bold"/>
                <a:cs typeface="Quicksand Bold"/>
                <a:sym typeface="Quicksand Bold"/>
              </a:rPr>
              <a:t>Metode ini memiliki kecepatan konvergensi yang lebih cepat dari metode biseksi</a:t>
            </a:r>
          </a:p>
          <a:p>
            <a:pPr algn="ctr">
              <a:lnSpc>
                <a:spcPts val="4045"/>
              </a:lnSpc>
            </a:pPr>
          </a:p>
        </p:txBody>
      </p:sp>
    </p:spTree>
  </p:cSld>
  <p:clrMapOvr>
    <a:masterClrMapping/>
  </p:clrMapOvr>
  <p:transition spd="fast">
    <p:cover dir="d"/>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6738912" y="1028700"/>
            <a:ext cx="4810175" cy="1042802"/>
            <a:chOff x="0" y="0"/>
            <a:chExt cx="1266877" cy="274647"/>
          </a:xfrm>
        </p:grpSpPr>
        <p:sp>
          <p:nvSpPr>
            <p:cNvPr name="Freeform 3" id="3"/>
            <p:cNvSpPr/>
            <p:nvPr/>
          </p:nvSpPr>
          <p:spPr>
            <a:xfrm flipH="false" flipV="false" rot="0">
              <a:off x="0" y="0"/>
              <a:ext cx="1266877" cy="274647"/>
            </a:xfrm>
            <a:custGeom>
              <a:avLst/>
              <a:gdLst/>
              <a:ahLst/>
              <a:cxnLst/>
              <a:rect r="r" b="b" t="t" l="l"/>
              <a:pathLst>
                <a:path h="274647" w="1266877">
                  <a:moveTo>
                    <a:pt x="137324" y="0"/>
                  </a:moveTo>
                  <a:lnTo>
                    <a:pt x="1129554" y="0"/>
                  </a:lnTo>
                  <a:cubicBezTo>
                    <a:pt x="1165974" y="0"/>
                    <a:pt x="1200903" y="14468"/>
                    <a:pt x="1226656" y="40221"/>
                  </a:cubicBezTo>
                  <a:cubicBezTo>
                    <a:pt x="1252409" y="65974"/>
                    <a:pt x="1266877" y="100903"/>
                    <a:pt x="1266877" y="137324"/>
                  </a:cubicBezTo>
                  <a:lnTo>
                    <a:pt x="1266877" y="137324"/>
                  </a:lnTo>
                  <a:cubicBezTo>
                    <a:pt x="1266877" y="173744"/>
                    <a:pt x="1252409" y="208673"/>
                    <a:pt x="1226656" y="234426"/>
                  </a:cubicBezTo>
                  <a:cubicBezTo>
                    <a:pt x="1200903" y="260179"/>
                    <a:pt x="1165974" y="274647"/>
                    <a:pt x="1129554" y="274647"/>
                  </a:cubicBezTo>
                  <a:lnTo>
                    <a:pt x="137324" y="274647"/>
                  </a:lnTo>
                  <a:cubicBezTo>
                    <a:pt x="100903" y="274647"/>
                    <a:pt x="65974" y="260179"/>
                    <a:pt x="40221" y="234426"/>
                  </a:cubicBezTo>
                  <a:cubicBezTo>
                    <a:pt x="14468" y="208673"/>
                    <a:pt x="0" y="173744"/>
                    <a:pt x="0" y="137324"/>
                  </a:cubicBezTo>
                  <a:lnTo>
                    <a:pt x="0" y="137324"/>
                  </a:lnTo>
                  <a:cubicBezTo>
                    <a:pt x="0" y="100903"/>
                    <a:pt x="14468" y="65974"/>
                    <a:pt x="40221" y="40221"/>
                  </a:cubicBezTo>
                  <a:cubicBezTo>
                    <a:pt x="65974" y="14468"/>
                    <a:pt x="100903" y="0"/>
                    <a:pt x="137324" y="0"/>
                  </a:cubicBezTo>
                  <a:close/>
                </a:path>
              </a:pathLst>
            </a:custGeom>
            <a:solidFill>
              <a:srgbClr val="86C2F8"/>
            </a:solidFill>
          </p:spPr>
        </p:sp>
        <p:sp>
          <p:nvSpPr>
            <p:cNvPr name="TextBox 4" id="4"/>
            <p:cNvSpPr txBox="true"/>
            <p:nvPr/>
          </p:nvSpPr>
          <p:spPr>
            <a:xfrm>
              <a:off x="0" y="-28575"/>
              <a:ext cx="1266877" cy="303222"/>
            </a:xfrm>
            <a:prstGeom prst="rect">
              <a:avLst/>
            </a:prstGeom>
          </p:spPr>
          <p:txBody>
            <a:bodyPr anchor="ctr" rtlCol="false" tIns="50800" lIns="50800" bIns="50800" rIns="50800"/>
            <a:lstStyle/>
            <a:p>
              <a:pPr algn="ctr">
                <a:lnSpc>
                  <a:spcPts val="3030"/>
                </a:lnSpc>
              </a:pPr>
              <a:r>
                <a:rPr lang="en-US" b="true" sz="3000">
                  <a:solidFill>
                    <a:srgbClr val="334782"/>
                  </a:solidFill>
                  <a:latin typeface="Agrandir Bold"/>
                  <a:ea typeface="Agrandir Bold"/>
                  <a:cs typeface="Agrandir Bold"/>
                  <a:sym typeface="Agrandir Bold"/>
                </a:rPr>
                <a:t>Algoritma Metode Regula Falsi</a:t>
              </a:r>
            </a:p>
          </p:txBody>
        </p:sp>
      </p:grpSp>
      <p:grpSp>
        <p:nvGrpSpPr>
          <p:cNvPr name="Group 5" id="5"/>
          <p:cNvGrpSpPr/>
          <p:nvPr/>
        </p:nvGrpSpPr>
        <p:grpSpPr>
          <a:xfrm rot="0">
            <a:off x="1028700" y="2237841"/>
            <a:ext cx="16230600" cy="8563841"/>
            <a:chOff x="0" y="0"/>
            <a:chExt cx="4274726" cy="2255497"/>
          </a:xfrm>
        </p:grpSpPr>
        <p:sp>
          <p:nvSpPr>
            <p:cNvPr name="Freeform 6" id="6"/>
            <p:cNvSpPr/>
            <p:nvPr/>
          </p:nvSpPr>
          <p:spPr>
            <a:xfrm flipH="false" flipV="false" rot="0">
              <a:off x="0" y="0"/>
              <a:ext cx="4274726" cy="2255497"/>
            </a:xfrm>
            <a:custGeom>
              <a:avLst/>
              <a:gdLst/>
              <a:ahLst/>
              <a:cxnLst/>
              <a:rect r="r" b="b" t="t" l="l"/>
              <a:pathLst>
                <a:path h="2255497" w="4274726">
                  <a:moveTo>
                    <a:pt x="0" y="0"/>
                  </a:moveTo>
                  <a:lnTo>
                    <a:pt x="4274726" y="0"/>
                  </a:lnTo>
                  <a:lnTo>
                    <a:pt x="4274726" y="2255497"/>
                  </a:lnTo>
                  <a:lnTo>
                    <a:pt x="0" y="2255497"/>
                  </a:lnTo>
                  <a:close/>
                </a:path>
              </a:pathLst>
            </a:custGeom>
            <a:solidFill>
              <a:srgbClr val="FF9D42"/>
            </a:solidFill>
          </p:spPr>
        </p:sp>
        <p:sp>
          <p:nvSpPr>
            <p:cNvPr name="TextBox 7" id="7"/>
            <p:cNvSpPr txBox="true"/>
            <p:nvPr/>
          </p:nvSpPr>
          <p:spPr>
            <a:xfrm>
              <a:off x="0" y="95250"/>
              <a:ext cx="4274726" cy="2160247"/>
            </a:xfrm>
            <a:prstGeom prst="rect">
              <a:avLst/>
            </a:prstGeom>
          </p:spPr>
          <p:txBody>
            <a:bodyPr anchor="ctr" rtlCol="false" tIns="254000" lIns="254000" bIns="254000" rIns="254000"/>
            <a:lstStyle/>
            <a:p>
              <a:pPr algn="ctr">
                <a:lnSpc>
                  <a:spcPts val="5454"/>
                </a:lnSpc>
              </a:pPr>
            </a:p>
          </p:txBody>
        </p:sp>
      </p:grpSp>
      <p:grpSp>
        <p:nvGrpSpPr>
          <p:cNvPr name="Group 8" id="8"/>
          <p:cNvGrpSpPr/>
          <p:nvPr/>
        </p:nvGrpSpPr>
        <p:grpSpPr>
          <a:xfrm rot="0">
            <a:off x="2666801" y="2237841"/>
            <a:ext cx="952282" cy="95228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4672F4"/>
            </a:solidFill>
          </p:spPr>
        </p:sp>
        <p:sp>
          <p:nvSpPr>
            <p:cNvPr name="TextBox 10" id="10"/>
            <p:cNvSpPr txBox="true"/>
            <p:nvPr/>
          </p:nvSpPr>
          <p:spPr>
            <a:xfrm>
              <a:off x="127000" y="98425"/>
              <a:ext cx="558800" cy="587375"/>
            </a:xfrm>
            <a:prstGeom prst="rect">
              <a:avLst/>
            </a:prstGeom>
          </p:spPr>
          <p:txBody>
            <a:bodyPr anchor="ctr" rtlCol="false" tIns="50800" lIns="50800" bIns="50800" rIns="50800"/>
            <a:lstStyle/>
            <a:p>
              <a:pPr algn="ctr">
                <a:lnSpc>
                  <a:spcPts val="2221"/>
                </a:lnSpc>
              </a:pPr>
            </a:p>
          </p:txBody>
        </p:sp>
      </p:grpSp>
      <p:sp>
        <p:nvSpPr>
          <p:cNvPr name="Freeform 11" id="11"/>
          <p:cNvSpPr/>
          <p:nvPr/>
        </p:nvSpPr>
        <p:spPr>
          <a:xfrm flipH="false" flipV="false" rot="0">
            <a:off x="735141" y="805075"/>
            <a:ext cx="1931660" cy="2865532"/>
          </a:xfrm>
          <a:custGeom>
            <a:avLst/>
            <a:gdLst/>
            <a:ahLst/>
            <a:cxnLst/>
            <a:rect r="r" b="b" t="t" l="l"/>
            <a:pathLst>
              <a:path h="2865532" w="1931660">
                <a:moveTo>
                  <a:pt x="0" y="0"/>
                </a:moveTo>
                <a:lnTo>
                  <a:pt x="1931660" y="0"/>
                </a:lnTo>
                <a:lnTo>
                  <a:pt x="1931660" y="2865532"/>
                </a:lnTo>
                <a:lnTo>
                  <a:pt x="0" y="2865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934247" y="7085667"/>
            <a:ext cx="2664120" cy="2709739"/>
          </a:xfrm>
          <a:custGeom>
            <a:avLst/>
            <a:gdLst/>
            <a:ahLst/>
            <a:cxnLst/>
            <a:rect r="r" b="b" t="t" l="l"/>
            <a:pathLst>
              <a:path h="2709739" w="2664120">
                <a:moveTo>
                  <a:pt x="0" y="0"/>
                </a:moveTo>
                <a:lnTo>
                  <a:pt x="2664121" y="0"/>
                </a:lnTo>
                <a:lnTo>
                  <a:pt x="2664121" y="2709738"/>
                </a:lnTo>
                <a:lnTo>
                  <a:pt x="0" y="27097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3395666" y="2982378"/>
            <a:ext cx="12363783" cy="7724775"/>
          </a:xfrm>
          <a:prstGeom prst="rect">
            <a:avLst/>
          </a:prstGeom>
        </p:spPr>
        <p:txBody>
          <a:bodyPr anchor="t" rtlCol="false" tIns="0" lIns="0" bIns="0" rIns="0">
            <a:spAutoFit/>
          </a:bodyPr>
          <a:lstStyle/>
          <a:p>
            <a:pPr algn="l">
              <a:lnSpc>
                <a:spcPts val="4359"/>
              </a:lnSpc>
            </a:pPr>
            <a:r>
              <a:rPr lang="en-US" sz="3633" b="true">
                <a:solidFill>
                  <a:srgbClr val="203162"/>
                </a:solidFill>
                <a:latin typeface="Quicksand Bold"/>
                <a:ea typeface="Quicksand Bold"/>
                <a:cs typeface="Quicksand Bold"/>
                <a:sym typeface="Quicksand Bold"/>
              </a:rPr>
              <a:t>Algoritma metode regula falsi</a:t>
            </a:r>
          </a:p>
          <a:p>
            <a:pPr algn="l" marL="784417" indent="-392208" lvl="1">
              <a:lnSpc>
                <a:spcPts val="4359"/>
              </a:lnSpc>
              <a:buFont typeface="Arial"/>
              <a:buChar char="•"/>
            </a:pPr>
            <a:r>
              <a:rPr lang="en-US" b="true" sz="3633">
                <a:solidFill>
                  <a:srgbClr val="203162"/>
                </a:solidFill>
                <a:latin typeface="Quicksand Bold"/>
                <a:ea typeface="Quicksand Bold"/>
                <a:cs typeface="Quicksand Bold"/>
                <a:sym typeface="Quicksand Bold"/>
              </a:rPr>
              <a:t>Definisikan f(x) yang akan dicari akarnya</a:t>
            </a:r>
          </a:p>
          <a:p>
            <a:pPr algn="l" marL="784417" indent="-392208" lvl="1">
              <a:lnSpc>
                <a:spcPts val="4359"/>
              </a:lnSpc>
              <a:buFont typeface="Arial"/>
              <a:buChar char="•"/>
            </a:pPr>
            <a:r>
              <a:rPr lang="en-US" b="true" sz="3633">
                <a:solidFill>
                  <a:srgbClr val="203162"/>
                </a:solidFill>
                <a:latin typeface="Quicksand Bold"/>
                <a:ea typeface="Quicksand Bold"/>
                <a:cs typeface="Quicksand Bold"/>
                <a:sym typeface="Quicksand Bold"/>
              </a:rPr>
              <a:t>tentukan nilai batas bawah (a) dan batas atas (b)</a:t>
            </a:r>
          </a:p>
          <a:p>
            <a:pPr algn="l" marL="784417" indent="-392208" lvl="1">
              <a:lnSpc>
                <a:spcPts val="4359"/>
              </a:lnSpc>
              <a:buFont typeface="Arial"/>
              <a:buChar char="•"/>
            </a:pPr>
            <a:r>
              <a:rPr lang="en-US" b="true" sz="3633">
                <a:solidFill>
                  <a:srgbClr val="203162"/>
                </a:solidFill>
                <a:latin typeface="Quicksand Bold"/>
                <a:ea typeface="Quicksand Bold"/>
                <a:cs typeface="Quicksand Bold"/>
                <a:sym typeface="Quicksand Bold"/>
              </a:rPr>
              <a:t>tentukan toleransi nilai  dan iterasi maksimum N</a:t>
            </a:r>
          </a:p>
          <a:p>
            <a:pPr algn="l" marL="784417" indent="-392208" lvl="1">
              <a:lnSpc>
                <a:spcPts val="4359"/>
              </a:lnSpc>
              <a:buFont typeface="Arial"/>
              <a:buChar char="•"/>
            </a:pPr>
            <a:r>
              <a:rPr lang="en-US" b="true" sz="3633">
                <a:solidFill>
                  <a:srgbClr val="203162"/>
                </a:solidFill>
                <a:latin typeface="Quicksand Bold"/>
                <a:ea typeface="Quicksand Bold"/>
                <a:cs typeface="Quicksand Bold"/>
                <a:sym typeface="Quicksand Bold"/>
              </a:rPr>
              <a:t>Hitung F(a) = f(a) dan F(b) = f(b)</a:t>
            </a:r>
          </a:p>
          <a:p>
            <a:pPr algn="l" marL="784417" indent="-392208" lvl="1">
              <a:lnSpc>
                <a:spcPts val="4359"/>
              </a:lnSpc>
              <a:buFont typeface="Arial"/>
              <a:buChar char="•"/>
            </a:pPr>
            <a:r>
              <a:rPr lang="en-US" b="true" sz="3633">
                <a:solidFill>
                  <a:srgbClr val="203162"/>
                </a:solidFill>
                <a:latin typeface="Quicksand Bold"/>
                <a:ea typeface="Quicksand Bold"/>
                <a:cs typeface="Quicksand Bold"/>
                <a:sym typeface="Quicksand Bold"/>
              </a:rPr>
              <a:t>Untuk iterasi I = 1 s/d N atau  &gt; 0</a:t>
            </a:r>
          </a:p>
          <a:p>
            <a:pPr algn="l" marL="1568833" indent="-522944" lvl="2">
              <a:lnSpc>
                <a:spcPts val="4359"/>
              </a:lnSpc>
              <a:buFont typeface="Arial"/>
              <a:buChar char="⚬"/>
            </a:pPr>
            <a:r>
              <a:rPr lang="en-US" b="true" sz="3633">
                <a:solidFill>
                  <a:srgbClr val="203162"/>
                </a:solidFill>
                <a:latin typeface="Quicksand Bold"/>
                <a:ea typeface="Quicksand Bold"/>
                <a:cs typeface="Quicksand Bold"/>
                <a:sym typeface="Quicksand Bold"/>
              </a:rPr>
              <a:t>x=b-f(b) (b-a)f(b) - f(a)</a:t>
            </a:r>
          </a:p>
          <a:p>
            <a:pPr algn="l" marL="1568833" indent="-522944" lvl="2">
              <a:lnSpc>
                <a:spcPts val="4359"/>
              </a:lnSpc>
              <a:buFont typeface="Arial"/>
              <a:buChar char="⚬"/>
            </a:pPr>
            <a:r>
              <a:rPr lang="en-US" b="true" sz="3633">
                <a:solidFill>
                  <a:srgbClr val="203162"/>
                </a:solidFill>
                <a:latin typeface="Quicksand Bold"/>
                <a:ea typeface="Quicksand Bold"/>
                <a:cs typeface="Quicksand Bold"/>
                <a:sym typeface="Quicksand Bold"/>
              </a:rPr>
              <a:t>Hitung F(x) = f(x)</a:t>
            </a:r>
          </a:p>
          <a:p>
            <a:pPr algn="l" marL="1568833" indent="-522944" lvl="2">
              <a:lnSpc>
                <a:spcPts val="4359"/>
              </a:lnSpc>
              <a:buFont typeface="Arial"/>
              <a:buChar char="⚬"/>
            </a:pPr>
            <a:r>
              <a:rPr lang="en-US" b="true" sz="3633">
                <a:solidFill>
                  <a:srgbClr val="203162"/>
                </a:solidFill>
                <a:latin typeface="Quicksand Bold"/>
                <a:ea typeface="Quicksand Bold"/>
                <a:cs typeface="Quicksand Bold"/>
                <a:sym typeface="Quicksand Bold"/>
              </a:rPr>
              <a:t>Hitung error = |F(x)|</a:t>
            </a:r>
          </a:p>
          <a:p>
            <a:pPr algn="l" marL="1568833" indent="-522944" lvl="2">
              <a:lnSpc>
                <a:spcPts val="4359"/>
              </a:lnSpc>
              <a:buFont typeface="Arial"/>
              <a:buChar char="⚬"/>
            </a:pPr>
            <a:r>
              <a:rPr lang="en-US" b="true" sz="3633">
                <a:solidFill>
                  <a:srgbClr val="203162"/>
                </a:solidFill>
                <a:latin typeface="Quicksand Bold"/>
                <a:ea typeface="Quicksand Bold"/>
                <a:cs typeface="Quicksand Bold"/>
                <a:sym typeface="Quicksand Bold"/>
              </a:rPr>
              <a:t>Jika Fx.Fa &lt; 0 maka b = x dan Fb = Fx,jika tidak a = x dan Fa = Fx</a:t>
            </a:r>
          </a:p>
          <a:p>
            <a:pPr algn="l" marL="784417" indent="-392208" lvl="1">
              <a:lnSpc>
                <a:spcPts val="4359"/>
              </a:lnSpc>
              <a:buFont typeface="Arial"/>
              <a:buChar char="•"/>
            </a:pPr>
            <a:r>
              <a:rPr lang="en-US" b="true" sz="3633">
                <a:solidFill>
                  <a:srgbClr val="203162"/>
                </a:solidFill>
                <a:latin typeface="Quicksand Bold"/>
                <a:ea typeface="Quicksand Bold"/>
                <a:cs typeface="Quicksand Bold"/>
                <a:sym typeface="Quicksand Bold"/>
              </a:rPr>
              <a:t>Akar Persamaan adalah x</a:t>
            </a:r>
          </a:p>
          <a:p>
            <a:pPr algn="l">
              <a:lnSpc>
                <a:spcPts val="4359"/>
              </a:lnSpc>
            </a:pPr>
          </a:p>
          <a:p>
            <a:pPr algn="l">
              <a:lnSpc>
                <a:spcPts val="4359"/>
              </a:lnSpc>
            </a:pP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DAGf-v1HRkc</dc:identifier>
  <dcterms:modified xsi:type="dcterms:W3CDTF">2011-08-01T06:04:30Z</dcterms:modified>
  <cp:revision>1</cp:revision>
  <dc:title>Mencari Akar Persamaan</dc:title>
</cp:coreProperties>
</file>