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3" r:id="rId3"/>
    <p:sldId id="261" r:id="rId4"/>
    <p:sldId id="257" r:id="rId5"/>
    <p:sldId id="329" r:id="rId6"/>
    <p:sldId id="330" r:id="rId7"/>
    <p:sldId id="264" r:id="rId8"/>
    <p:sldId id="348" r:id="rId9"/>
    <p:sldId id="334" r:id="rId10"/>
    <p:sldId id="335" r:id="rId11"/>
    <p:sldId id="266" r:id="rId12"/>
    <p:sldId id="271" r:id="rId13"/>
    <p:sldId id="269" r:id="rId14"/>
    <p:sldId id="336" r:id="rId15"/>
    <p:sldId id="337" r:id="rId16"/>
    <p:sldId id="306" r:id="rId17"/>
    <p:sldId id="279" r:id="rId18"/>
    <p:sldId id="332" r:id="rId19"/>
    <p:sldId id="333" r:id="rId20"/>
    <p:sldId id="284"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385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万珊红" initials="万珊红" lastIdx="1" clrIdx="0"/>
  <p:cmAuthor id="2" name="杨璇" initials="YX"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52C0"/>
    <a:srgbClr val="D2107F"/>
    <a:srgbClr val="EFE7E6"/>
    <a:srgbClr val="F2EFE7"/>
    <a:srgbClr val="DA1067"/>
    <a:srgbClr val="B80C49"/>
    <a:srgbClr val="C70976"/>
    <a:srgbClr val="DC5F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6365" autoAdjust="0"/>
  </p:normalViewPr>
  <p:slideViewPr>
    <p:cSldViewPr snapToGrid="0">
      <p:cViewPr varScale="1">
        <p:scale>
          <a:sx n="96" d="100"/>
          <a:sy n="96" d="100"/>
        </p:scale>
        <p:origin x="1720" y="176"/>
      </p:cViewPr>
      <p:guideLst>
        <p:guide orient="horz" pos="2122"/>
        <p:guide pos="385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1" i="0" u="none" strike="noStrike" kern="1200" cap="none" baseline="0">
                <a:solidFill>
                  <a:schemeClr val="lt1">
                    <a:lumMod val="85000"/>
                  </a:schemeClr>
                </a:solidFill>
                <a:latin typeface="+mn-lt"/>
                <a:ea typeface="+mn-ea"/>
                <a:cs typeface="+mn-cs"/>
              </a:defRPr>
            </a:pPr>
            <a:r>
              <a:rPr lang="zh-CN"/>
              <a:t>燃尽图</a:t>
            </a:r>
          </a:p>
        </c:rich>
      </c:tx>
      <c:layout/>
      <c:overlay val="0"/>
      <c:spPr>
        <a:noFill/>
        <a:ln>
          <a:noFill/>
        </a:ln>
        <a:effectLst/>
      </c:spPr>
      <c:txPr>
        <a:bodyPr rot="0" spcFirstLastPara="1" vertOverflow="ellipsis" vert="horz" wrap="square" anchor="ctr" anchorCtr="1"/>
        <a:lstStyle/>
        <a:p>
          <a:pPr>
            <a:defRPr lang="zh-CN" sz="1860" b="1" i="0" u="none" strike="noStrike" kern="1200" cap="none" baseline="0">
              <a:solidFill>
                <a:schemeClr val="lt1">
                  <a:lumMod val="85000"/>
                </a:schemeClr>
              </a:solidFill>
              <a:latin typeface="+mn-lt"/>
              <a:ea typeface="+mn-ea"/>
              <a:cs typeface="+mn-cs"/>
            </a:defRPr>
          </a:pPr>
          <a:endParaRPr lang="zh-CN"/>
        </a:p>
      </c:txPr>
    </c:title>
    <c:autoTitleDeleted val="0"/>
    <c:plotArea>
      <c:layout/>
      <c:lineChart>
        <c:grouping val="standard"/>
        <c:varyColors val="0"/>
        <c:ser>
          <c:idx val="0"/>
          <c:order val="0"/>
          <c:tx>
            <c:strRef>
              <c:f>Sheet1!$A$28</c:f>
              <c:strCache>
                <c:ptCount val="1"/>
                <c:pt idx="0">
                  <c:v>剩余时间</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Sheet1!$B$28:$G$28</c:f>
              <c:numCache>
                <c:formatCode>General</c:formatCode>
                <c:ptCount val="6"/>
                <c:pt idx="0">
                  <c:v>41.0</c:v>
                </c:pt>
                <c:pt idx="1">
                  <c:v>24.2</c:v>
                </c:pt>
                <c:pt idx="2">
                  <c:v>17.7</c:v>
                </c:pt>
                <c:pt idx="3">
                  <c:v>7.8</c:v>
                </c:pt>
                <c:pt idx="4">
                  <c:v>7.0</c:v>
                </c:pt>
                <c:pt idx="5">
                  <c:v>0.0</c:v>
                </c:pt>
              </c:numCache>
            </c:numRef>
          </c:val>
          <c:smooth val="0"/>
        </c:ser>
        <c:ser>
          <c:idx val="1"/>
          <c:order val="1"/>
          <c:tx>
            <c:strRef>
              <c:f>Sheet1!$A$29</c:f>
              <c:strCache>
                <c:ptCount val="1"/>
                <c:pt idx="0">
                  <c:v>实际花费时间</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Sheet1!$B$29:$G$29</c:f>
              <c:numCache>
                <c:formatCode>General</c:formatCode>
                <c:ptCount val="6"/>
                <c:pt idx="0">
                  <c:v>15.8</c:v>
                </c:pt>
                <c:pt idx="1">
                  <c:v>22.3</c:v>
                </c:pt>
                <c:pt idx="2">
                  <c:v>32.2</c:v>
                </c:pt>
                <c:pt idx="3">
                  <c:v>35.2</c:v>
                </c:pt>
                <c:pt idx="4">
                  <c:v>38.2</c:v>
                </c:pt>
                <c:pt idx="5">
                  <c:v>39.2</c:v>
                </c:pt>
              </c:numCache>
            </c:numRef>
          </c:val>
          <c:smooth val="0"/>
        </c:ser>
        <c:ser>
          <c:idx val="2"/>
          <c:order val="2"/>
          <c:tx>
            <c:strRef>
              <c:f>Sheet1!$A$30</c:f>
              <c:strCache>
                <c:ptCount val="1"/>
                <c:pt idx="0">
                  <c:v>预估剩余时间</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Sheet1!$B$30:$G$30</c:f>
              <c:numCache>
                <c:formatCode>General</c:formatCode>
                <c:ptCount val="6"/>
                <c:pt idx="0">
                  <c:v>41.0</c:v>
                </c:pt>
                <c:pt idx="1">
                  <c:v>32.0</c:v>
                </c:pt>
                <c:pt idx="2">
                  <c:v>24.0</c:v>
                </c:pt>
                <c:pt idx="3">
                  <c:v>16.0</c:v>
                </c:pt>
                <c:pt idx="4">
                  <c:v>8.0</c:v>
                </c:pt>
                <c:pt idx="5">
                  <c:v>0.0</c:v>
                </c:pt>
              </c:numCache>
            </c:numRef>
          </c:val>
          <c:smooth val="0"/>
        </c:ser>
        <c:dLbls>
          <c:showLegendKey val="0"/>
          <c:showVal val="1"/>
          <c:showCatName val="0"/>
          <c:showSerName val="0"/>
          <c:showPercent val="0"/>
          <c:showBubbleSize val="0"/>
        </c:dLbls>
        <c:smooth val="0"/>
        <c:axId val="1521991920"/>
        <c:axId val="1521994752"/>
      </c:lineChart>
      <c:dateAx>
        <c:axId val="1521991920"/>
        <c:scaling>
          <c:orientation val="minMax"/>
        </c:scaling>
        <c:delete val="0"/>
        <c:axPos val="b"/>
        <c:numFmt formatCode="m&quot;月&quot;d&quot;日&quot;"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crossAx val="1521994752"/>
        <c:crosses val="autoZero"/>
        <c:auto val="1"/>
        <c:lblOffset val="100"/>
        <c:baseTimeUnit val="days"/>
      </c:dateAx>
      <c:valAx>
        <c:axId val="15219947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crossAx val="15219919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1" i="0" u="none" strike="noStrike" kern="1200" cap="none" baseline="0">
                <a:solidFill>
                  <a:schemeClr val="lt1">
                    <a:lumMod val="85000"/>
                  </a:schemeClr>
                </a:solidFill>
                <a:latin typeface="+mn-lt"/>
                <a:ea typeface="+mn-ea"/>
                <a:cs typeface="+mn-cs"/>
              </a:defRPr>
            </a:pPr>
            <a:r>
              <a:rPr lang="zh-CN"/>
              <a:t>燃尽图</a:t>
            </a:r>
          </a:p>
        </c:rich>
      </c:tx>
      <c:overlay val="0"/>
      <c:spPr>
        <a:noFill/>
        <a:ln>
          <a:noFill/>
        </a:ln>
        <a:effectLst/>
      </c:spPr>
      <c:txPr>
        <a:bodyPr rot="0" spcFirstLastPara="1" vertOverflow="ellipsis" vert="horz" wrap="square" anchor="ctr" anchorCtr="1"/>
        <a:lstStyle/>
        <a:p>
          <a:pPr>
            <a:defRPr lang="zh-CN" sz="1860" b="1" i="0" u="none" strike="noStrike" kern="1200" cap="none" baseline="0">
              <a:solidFill>
                <a:schemeClr val="lt1">
                  <a:lumMod val="85000"/>
                </a:schemeClr>
              </a:solidFill>
              <a:latin typeface="+mn-lt"/>
              <a:ea typeface="+mn-ea"/>
              <a:cs typeface="+mn-cs"/>
            </a:defRPr>
          </a:pPr>
          <a:endParaRPr lang="zh-CN"/>
        </a:p>
      </c:txPr>
    </c:title>
    <c:autoTitleDeleted val="0"/>
    <c:plotArea>
      <c:layout/>
      <c:lineChart>
        <c:grouping val="standard"/>
        <c:varyColors val="0"/>
        <c:ser>
          <c:idx val="0"/>
          <c:order val="0"/>
          <c:tx>
            <c:strRef>
              <c:f>Sheet1!$A$28</c:f>
              <c:strCache>
                <c:ptCount val="1"/>
                <c:pt idx="0">
                  <c:v>剩余时间</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Sheet1!$B$28:$G$28</c:f>
              <c:numCache>
                <c:formatCode>General</c:formatCode>
                <c:ptCount val="6"/>
                <c:pt idx="0">
                  <c:v>41.0</c:v>
                </c:pt>
                <c:pt idx="1">
                  <c:v>24.2</c:v>
                </c:pt>
                <c:pt idx="2">
                  <c:v>17.7</c:v>
                </c:pt>
                <c:pt idx="3">
                  <c:v>7.8</c:v>
                </c:pt>
                <c:pt idx="4">
                  <c:v>7.0</c:v>
                </c:pt>
                <c:pt idx="5">
                  <c:v>0.0</c:v>
                </c:pt>
              </c:numCache>
            </c:numRef>
          </c:val>
          <c:smooth val="0"/>
        </c:ser>
        <c:ser>
          <c:idx val="1"/>
          <c:order val="1"/>
          <c:tx>
            <c:strRef>
              <c:f>Sheet1!$A$29</c:f>
              <c:strCache>
                <c:ptCount val="1"/>
                <c:pt idx="0">
                  <c:v>实际花费时间</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Sheet1!$B$29:$G$29</c:f>
              <c:numCache>
                <c:formatCode>General</c:formatCode>
                <c:ptCount val="6"/>
                <c:pt idx="0">
                  <c:v>15.8</c:v>
                </c:pt>
                <c:pt idx="1">
                  <c:v>22.3</c:v>
                </c:pt>
                <c:pt idx="2">
                  <c:v>32.2</c:v>
                </c:pt>
                <c:pt idx="3">
                  <c:v>35.2</c:v>
                </c:pt>
                <c:pt idx="4">
                  <c:v>38.2</c:v>
                </c:pt>
                <c:pt idx="5">
                  <c:v>39.2</c:v>
                </c:pt>
              </c:numCache>
            </c:numRef>
          </c:val>
          <c:smooth val="0"/>
        </c:ser>
        <c:ser>
          <c:idx val="2"/>
          <c:order val="2"/>
          <c:tx>
            <c:strRef>
              <c:f>Sheet1!$A$30</c:f>
              <c:strCache>
                <c:ptCount val="1"/>
                <c:pt idx="0">
                  <c:v>预估剩余时间</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75000"/>
                      </a:schemeClr>
                    </a:solidFill>
                    <a:latin typeface="+mn-lt"/>
                    <a:ea typeface="+mn-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Sheet1!$B$27:$G$27</c:f>
              <c:numCache>
                <c:formatCode>m"月"d"日"</c:formatCode>
                <c:ptCount val="6"/>
                <c:pt idx="0">
                  <c:v>43035.0</c:v>
                </c:pt>
                <c:pt idx="1">
                  <c:v>43036.0</c:v>
                </c:pt>
                <c:pt idx="2">
                  <c:v>43037.0</c:v>
                </c:pt>
                <c:pt idx="3">
                  <c:v>43038.0</c:v>
                </c:pt>
                <c:pt idx="4">
                  <c:v>43039.0</c:v>
                </c:pt>
                <c:pt idx="5">
                  <c:v>43040.0</c:v>
                </c:pt>
              </c:numCache>
            </c:numRef>
          </c:cat>
          <c:val>
            <c:numRef>
              <c:f>Sheet1!$B$30:$G$30</c:f>
              <c:numCache>
                <c:formatCode>General</c:formatCode>
                <c:ptCount val="6"/>
                <c:pt idx="0">
                  <c:v>41.0</c:v>
                </c:pt>
                <c:pt idx="1">
                  <c:v>32.0</c:v>
                </c:pt>
                <c:pt idx="2">
                  <c:v>24.0</c:v>
                </c:pt>
                <c:pt idx="3">
                  <c:v>16.0</c:v>
                </c:pt>
                <c:pt idx="4">
                  <c:v>8.0</c:v>
                </c:pt>
                <c:pt idx="5">
                  <c:v>0.0</c:v>
                </c:pt>
              </c:numCache>
            </c:numRef>
          </c:val>
          <c:smooth val="0"/>
        </c:ser>
        <c:dLbls>
          <c:showLegendKey val="0"/>
          <c:showVal val="1"/>
          <c:showCatName val="0"/>
          <c:showSerName val="0"/>
          <c:showPercent val="0"/>
          <c:showBubbleSize val="0"/>
        </c:dLbls>
        <c:smooth val="0"/>
        <c:axId val="1525290624"/>
        <c:axId val="1525293888"/>
      </c:lineChart>
      <c:dateAx>
        <c:axId val="1525290624"/>
        <c:scaling>
          <c:orientation val="minMax"/>
        </c:scaling>
        <c:delete val="0"/>
        <c:axPos val="b"/>
        <c:numFmt formatCode="m&quot;月&quot;d&quot;日&quot;"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crossAx val="1525293888"/>
        <c:crosses val="autoZero"/>
        <c:auto val="1"/>
        <c:lblOffset val="100"/>
        <c:baseTimeUnit val="days"/>
      </c:dateAx>
      <c:valAx>
        <c:axId val="15252938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crossAx val="15252906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endParaRPr lang="zh-CN"/>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5" b="1" kern="1200"/>
  </cs:axisTitle>
  <cs:categoryAxis>
    <cs:lnRef idx="0"/>
    <cs:fillRef idx="0"/>
    <cs:effectRef idx="0"/>
    <cs:fontRef idx="minor">
      <a:schemeClr val="lt1">
        <a:lumMod val="75000"/>
      </a:schemeClr>
    </cs:fontRef>
    <cs:defRPr sz="1195"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5"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5"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5"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5"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5" b="1" kern="1200"/>
  </cs:axisTitle>
  <cs:categoryAxis>
    <cs:lnRef idx="0"/>
    <cs:fillRef idx="0"/>
    <cs:effectRef idx="0"/>
    <cs:fontRef idx="minor">
      <a:schemeClr val="lt1">
        <a:lumMod val="75000"/>
      </a:schemeClr>
    </cs:fontRef>
    <cs:defRPr sz="1195"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5"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5"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5"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5"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1ECED-61A7-FE4D-A507-ADADE6231821}" type="datetimeFigureOut">
              <a:rPr kumimoji="1" lang="zh-CN" altLang="en-US" smtClean="0"/>
              <a:t>2017/11/6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21413-687B-AE4E-89E5-8252A7E6468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5</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11</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12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17</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在此次迭代中，因为交叉出差，所有的模块完成度比计划要提前许多。首先因为陈健在迭代期间只有</a:t>
            </a:r>
            <a:r>
              <a:rPr lang="en-US" altLang="zh-CN" sz="1200" kern="1200" dirty="0">
                <a:solidFill>
                  <a:schemeClr val="tx1"/>
                </a:solidFill>
                <a:effectLst/>
                <a:latin typeface="+mn-lt"/>
                <a:ea typeface="+mn-ea"/>
                <a:cs typeface="+mn-cs"/>
              </a:rPr>
              <a:t>27</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29</a:t>
            </a:r>
            <a:r>
              <a:rPr lang="zh-CN" altLang="zh-CN" sz="1200" kern="1200" dirty="0">
                <a:solidFill>
                  <a:schemeClr val="tx1"/>
                </a:solidFill>
                <a:effectLst/>
                <a:latin typeface="+mn-lt"/>
                <a:ea typeface="+mn-ea"/>
                <a:cs typeface="+mn-cs"/>
              </a:rPr>
              <a:t>日三天有时间，所以前端的</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个模块都压缩在这三天完成，在燃尽图上就反映出了实际比计划要快的事实。</a:t>
            </a:r>
          </a:p>
          <a:p>
            <a:r>
              <a:rPr lang="zh-CN" altLang="zh-CN" sz="1200" kern="1200" dirty="0">
                <a:solidFill>
                  <a:schemeClr val="tx1"/>
                </a:solidFill>
                <a:effectLst/>
                <a:latin typeface="+mn-lt"/>
                <a:ea typeface="+mn-ea"/>
                <a:cs typeface="+mn-cs"/>
              </a:rPr>
              <a:t>其次，因为李泰郎和杨璇</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日开始出差，且代码遇到了几个严重的</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日的后端任务完成量变少。最后，由于冲刺压力，最终在</a:t>
            </a:r>
            <a:r>
              <a:rPr lang="en-US" altLang="zh-CN" sz="1200" kern="1200" dirty="0">
                <a:solidFill>
                  <a:schemeClr val="tx1"/>
                </a:solidFill>
                <a:effectLst/>
                <a:latin typeface="+mn-lt"/>
                <a:ea typeface="+mn-ea"/>
                <a:cs typeface="+mn-cs"/>
              </a:rPr>
              <a:t>31</a:t>
            </a:r>
            <a:r>
              <a:rPr lang="zh-CN" altLang="zh-CN" sz="1200" kern="1200" dirty="0">
                <a:solidFill>
                  <a:schemeClr val="tx1"/>
                </a:solidFill>
                <a:effectLst/>
                <a:latin typeface="+mn-lt"/>
                <a:ea typeface="+mn-ea"/>
                <a:cs typeface="+mn-cs"/>
              </a:rPr>
              <a:t>日完成了此次冲刺任务。从实际花费的时间上也能看出来，</a:t>
            </a:r>
            <a:r>
              <a:rPr lang="en-US" altLang="zh-CN" sz="1200" kern="1200" dirty="0">
                <a:solidFill>
                  <a:schemeClr val="tx1"/>
                </a:solidFill>
                <a:effectLst/>
                <a:latin typeface="+mn-lt"/>
                <a:ea typeface="+mn-ea"/>
                <a:cs typeface="+mn-cs"/>
              </a:rPr>
              <a:t>29</a:t>
            </a:r>
            <a:r>
              <a:rPr lang="zh-CN" altLang="zh-CN" sz="1200" kern="1200" dirty="0">
                <a:solidFill>
                  <a:schemeClr val="tx1"/>
                </a:solidFill>
                <a:effectLst/>
                <a:latin typeface="+mn-lt"/>
                <a:ea typeface="+mn-ea"/>
                <a:cs typeface="+mn-cs"/>
              </a:rPr>
              <a:t>日及之前大家在完成模块过程的时间分配比较充足，但是</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日之后就会略微平滑一些。</a:t>
            </a:r>
          </a:p>
          <a:p>
            <a:r>
              <a:rPr lang="zh-CN" altLang="zh-CN" sz="1200" kern="1200" dirty="0">
                <a:solidFill>
                  <a:schemeClr val="tx1"/>
                </a:solidFill>
                <a:effectLst/>
                <a:latin typeface="+mn-lt"/>
                <a:ea typeface="+mn-ea"/>
                <a:cs typeface="+mn-cs"/>
              </a:rPr>
              <a:t>整体上来说，此次燃尽图较为真实的反映出了此次团队项目的进展状况</a:t>
            </a:r>
          </a:p>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18</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3A21413-687B-AE4E-89E5-8252A7E64686}" type="slidenum">
              <a:rPr kumimoji="1" lang="zh-CN" altLang="en-US" smtClean="0"/>
              <a:t>20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305" b="697"/>
          <a:stretch>
            <a:fillRect/>
          </a:stretch>
        </p:blipFill>
        <p:spPr>
          <a:xfrm>
            <a:off x="-1" y="1"/>
            <a:ext cx="12540343"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CA912-4395-4590-81B4-22A46D39FA1F}" type="datetimeFigureOut">
              <a:rPr lang="zh-CN" altLang="en-US" smtClean="0"/>
              <a:t>2017/11/6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03AA8-F5A6-4FBB-918B-222A088ABF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microsoft.com/office/2007/relationships/hdphoto" Target="../media/hdphoto1.wdp"/><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CA912-4395-4590-81B4-22A46D39FA1F}" type="datetimeFigureOut">
              <a:rPr lang="zh-CN" altLang="en-US" smtClean="0"/>
              <a:t>2017/11/6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03AA8-F5A6-4FBB-918B-222A088ABFEB}" type="slidenum">
              <a:rPr lang="zh-CN" altLang="en-US" smtClean="0"/>
              <a:t>‹#›</a:t>
            </a:fld>
            <a:endParaRPr lang="zh-CN" altLang="en-US"/>
          </a:p>
        </p:txBody>
      </p:sp>
      <p:pic>
        <p:nvPicPr>
          <p:cNvPr id="1027" name="Picture 3" descr="D:\0--吉亚云\睿泰集团员工培养计划-解决方案部-JYY\其他\PPT素材\插图\32rw0047rf.jpg"/>
          <p:cNvPicPr>
            <a:picLocks noChangeAspect="1" noChangeArrowheads="1"/>
          </p:cNvPicPr>
          <p:nvPr userDrawn="1"/>
        </p:nvPicPr>
        <p:blipFill>
          <a:blip r:embed="rId13">
            <a:extLst>
              <a:ext uri="{BEBA8EAE-BF5A-486C-A8C5-ECC9F3942E4B}">
                <a14:imgProps xmlns:a14="http://schemas.microsoft.com/office/drawing/2010/main">
                  <a14:imgLayer r:embed="rId14">
                    <a14:imgEffect>
                      <a14:artisticBlur radius="53"/>
                    </a14:imgEffect>
                  </a14:imgLayer>
                </a14:imgProps>
              </a:ext>
              <a:ext uri="{28A0092B-C50C-407E-A947-70E740481C1C}">
                <a14:useLocalDpi xmlns:a14="http://schemas.microsoft.com/office/drawing/2010/main" val="0"/>
              </a:ext>
            </a:extLst>
          </a:blip>
          <a:srcRect/>
          <a:stretch>
            <a:fillRect/>
          </a:stretch>
        </p:blipFill>
        <p:spPr bwMode="auto">
          <a:xfrm>
            <a:off x="0" y="0"/>
            <a:ext cx="1246196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rotWithShape="1">
          <a:blip r:embed="rId15">
            <a:extLst>
              <a:ext uri="{28A0092B-C50C-407E-A947-70E740481C1C}">
                <a14:useLocalDpi xmlns:a14="http://schemas.microsoft.com/office/drawing/2010/main" val="0"/>
              </a:ext>
            </a:extLst>
          </a:blip>
          <a:srcRect t="9305" b="697"/>
          <a:stretch>
            <a:fillRect/>
          </a:stretch>
        </p:blipFill>
        <p:spPr>
          <a:xfrm>
            <a:off x="-1" y="1"/>
            <a:ext cx="12540343"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35270;&#39057;&#20869;&#23481;/&#29992;&#25143;&#25552;&#20132;&#25991;&#31456;&#20869;&#23481;.mp4" TargetMode="External"/><Relationship Id="rId5" Type="http://schemas.openxmlformats.org/officeDocument/2006/relationships/hyperlink" Target="&#35270;&#39057;&#20869;&#23481;/&#29992;&#25143;&#28857;&#20987;&#37325;&#32622;&#25353;&#38062;.mp4" TargetMode="External"/><Relationship Id="rId6" Type="http://schemas.openxmlformats.org/officeDocument/2006/relationships/hyperlink" Target="&#35270;&#39057;&#20869;&#23481;/&#32467;&#26524;&#21487;&#25302;&#21160;&#26597;&#30475;.mp4" TargetMode="External"/><Relationship Id="rId1" Type="http://schemas.openxmlformats.org/officeDocument/2006/relationships/slideLayout" Target="../slideLayouts/slideLayout2.xml"/><Relationship Id="rId2" Type="http://schemas.openxmlformats.org/officeDocument/2006/relationships/hyperlink" Target="&#35270;&#39057;&#20869;&#23481;/&#20998;&#26512;&#32467;&#26524;&#23637;&#31034;&#27169;&#22359;&#23637;&#31034;&#32467;&#26524;.m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3500225">
            <a:off x="8324078" y="750879"/>
            <a:ext cx="891223" cy="4340536"/>
          </a:xfrm>
          <a:prstGeom prst="triangle">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118C"/>
              </a:solidFill>
            </a:endParaRPr>
          </a:p>
        </p:txBody>
      </p:sp>
      <p:sp>
        <p:nvSpPr>
          <p:cNvPr id="5" name="等腰三角形 4"/>
          <p:cNvSpPr/>
          <p:nvPr/>
        </p:nvSpPr>
        <p:spPr>
          <a:xfrm rot="13402860">
            <a:off x="7890585" y="1212869"/>
            <a:ext cx="2441912" cy="5209411"/>
          </a:xfrm>
          <a:prstGeom prst="triangle">
            <a:avLst/>
          </a:prstGeom>
          <a:solidFill>
            <a:srgbClr val="A40C63">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118C"/>
              </a:solidFill>
            </a:endParaRPr>
          </a:p>
        </p:txBody>
      </p:sp>
      <p:sp>
        <p:nvSpPr>
          <p:cNvPr id="6" name="等腰三角形 5"/>
          <p:cNvSpPr/>
          <p:nvPr/>
        </p:nvSpPr>
        <p:spPr>
          <a:xfrm rot="15008953">
            <a:off x="5343639" y="236676"/>
            <a:ext cx="3508587" cy="7484985"/>
          </a:xfrm>
          <a:prstGeom prst="triangle">
            <a:avLst/>
          </a:prstGeom>
          <a:solidFill>
            <a:srgbClr val="A40C63">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118C"/>
              </a:solidFill>
            </a:endParaRPr>
          </a:p>
        </p:txBody>
      </p:sp>
      <p:sp>
        <p:nvSpPr>
          <p:cNvPr id="7" name="等腰三角形 6"/>
          <p:cNvSpPr/>
          <p:nvPr/>
        </p:nvSpPr>
        <p:spPr>
          <a:xfrm rot="11677206">
            <a:off x="9415119" y="1102927"/>
            <a:ext cx="735438" cy="4678786"/>
          </a:xfrm>
          <a:prstGeom prst="triangle">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118C"/>
              </a:solidFill>
            </a:endParaRPr>
          </a:p>
        </p:txBody>
      </p:sp>
      <p:sp>
        <p:nvSpPr>
          <p:cNvPr id="10" name="矩形 9"/>
          <p:cNvSpPr/>
          <p:nvPr/>
        </p:nvSpPr>
        <p:spPr>
          <a:xfrm>
            <a:off x="2197499" y="1942779"/>
            <a:ext cx="4801314" cy="646331"/>
          </a:xfrm>
          <a:prstGeom prst="rect">
            <a:avLst/>
          </a:prstGeom>
        </p:spPr>
        <p:txBody>
          <a:bodyPr wrap="non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医疗知识图谱创建工具</a:t>
            </a:r>
          </a:p>
        </p:txBody>
      </p:sp>
      <p:sp>
        <p:nvSpPr>
          <p:cNvPr id="14" name="TextBox 13"/>
          <p:cNvSpPr txBox="1"/>
          <p:nvPr/>
        </p:nvSpPr>
        <p:spPr>
          <a:xfrm>
            <a:off x="1606858" y="3178404"/>
            <a:ext cx="4102852" cy="737235"/>
          </a:xfrm>
          <a:prstGeom prst="rect">
            <a:avLst/>
          </a:prstGeom>
          <a:noFill/>
        </p:spPr>
        <p:txBody>
          <a:bodyPr wrap="square" rtlCol="0">
            <a:spAutoFit/>
          </a:bodyPr>
          <a:lstStyle/>
          <a:p>
            <a:pPr algn="ctr"/>
            <a:r>
              <a:rPr lang="zh-CN" altLang="en-US" sz="1400" dirty="0">
                <a:solidFill>
                  <a:srgbClr val="FFFF00"/>
                </a:solidFill>
                <a:latin typeface="微软雅黑" panose="020B0503020204020204" pitchFamily="34" charset="-122"/>
                <a:ea typeface="微软雅黑" panose="020B0503020204020204" pitchFamily="34" charset="-122"/>
              </a:rPr>
              <a:t>小组成员   </a:t>
            </a:r>
            <a:r>
              <a:rPr lang="zh-CN" altLang="en-US" sz="1400">
                <a:solidFill>
                  <a:srgbClr val="FFFF00"/>
                </a:solidFill>
                <a:latin typeface="微软雅黑" panose="020B0503020204020204" pitchFamily="34" charset="-122"/>
                <a:ea typeface="微软雅黑" panose="020B0503020204020204" pitchFamily="34" charset="-122"/>
              </a:rPr>
              <a:t>杨璇  李</a:t>
            </a:r>
            <a:r>
              <a:rPr lang="zh-CN" altLang="en-US" sz="1400" dirty="0">
                <a:solidFill>
                  <a:srgbClr val="FFFF00"/>
                </a:solidFill>
                <a:latin typeface="微软雅黑" panose="020B0503020204020204" pitchFamily="34" charset="-122"/>
                <a:ea typeface="微软雅黑" panose="020B0503020204020204" pitchFamily="34" charset="-122"/>
              </a:rPr>
              <a:t>泰郎   </a:t>
            </a:r>
            <a:r>
              <a:rPr lang="zh-CN" altLang="en-US" sz="1400">
                <a:solidFill>
                  <a:srgbClr val="FFFF00"/>
                </a:solidFill>
                <a:latin typeface="微软雅黑" panose="020B0503020204020204" pitchFamily="34" charset="-122"/>
                <a:ea typeface="微软雅黑" panose="020B0503020204020204" pitchFamily="34" charset="-122"/>
              </a:rPr>
              <a:t>乔雨  </a:t>
            </a:r>
            <a:r>
              <a:rPr lang="zh-CN" altLang="en-US" sz="1400" dirty="0">
                <a:solidFill>
                  <a:srgbClr val="FFFF00"/>
                </a:solidFill>
                <a:latin typeface="微软雅黑" panose="020B0503020204020204" pitchFamily="34" charset="-122"/>
                <a:ea typeface="微软雅黑" panose="020B0503020204020204" pitchFamily="34" charset="-122"/>
              </a:rPr>
              <a:t>陈健</a:t>
            </a:r>
            <a:endParaRPr lang="en-US" altLang="zh-CN" sz="1400" dirty="0">
              <a:solidFill>
                <a:srgbClr val="FFFF00"/>
              </a:solidFill>
              <a:latin typeface="微软雅黑" panose="020B0503020204020204" pitchFamily="34" charset="-122"/>
              <a:ea typeface="微软雅黑" panose="020B0503020204020204" pitchFamily="34" charset="-122"/>
            </a:endParaRPr>
          </a:p>
          <a:p>
            <a:pPr algn="ctr"/>
            <a:r>
              <a:rPr lang="zh-CN" altLang="en-US" sz="1400" dirty="0">
                <a:solidFill>
                  <a:srgbClr val="FFFF00"/>
                </a:solidFill>
                <a:latin typeface="微软雅黑" panose="020B0503020204020204" pitchFamily="34" charset="-122"/>
                <a:ea typeface="微软雅黑" panose="020B0503020204020204" pitchFamily="34" charset="-122"/>
              </a:rPr>
              <a:t>                      王涵 万珊红  蒋文佳 吴宗瑞</a:t>
            </a:r>
            <a:endParaRPr lang="en-US" altLang="zh-CN" sz="1400" dirty="0">
              <a:solidFill>
                <a:srgbClr val="FFFF00"/>
              </a:solidFill>
              <a:latin typeface="微软雅黑" panose="020B0503020204020204" pitchFamily="34" charset="-122"/>
              <a:ea typeface="微软雅黑" panose="020B0503020204020204" pitchFamily="34" charset="-122"/>
            </a:endParaRPr>
          </a:p>
          <a:p>
            <a:pPr algn="ctr"/>
            <a:endParaRPr lang="zh-CN" altLang="en-US" sz="1400" dirty="0">
              <a:solidFill>
                <a:srgbClr val="FFFF00"/>
              </a:solidFill>
              <a:latin typeface="微软雅黑" panose="020B0503020204020204" pitchFamily="34" charset="-122"/>
              <a:ea typeface="微软雅黑" panose="020B0503020204020204" pitchFamily="34" charset="-122"/>
            </a:endParaRPr>
          </a:p>
        </p:txBody>
      </p:sp>
      <p:sp>
        <p:nvSpPr>
          <p:cNvPr id="15" name="椭圆 14"/>
          <p:cNvSpPr/>
          <p:nvPr/>
        </p:nvSpPr>
        <p:spPr>
          <a:xfrm>
            <a:off x="9467348" y="509795"/>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高软</a:t>
            </a:r>
          </a:p>
        </p:txBody>
      </p:sp>
      <p:grpSp>
        <p:nvGrpSpPr>
          <p:cNvPr id="27" name="组合 26"/>
          <p:cNvGrpSpPr/>
          <p:nvPr/>
        </p:nvGrpSpPr>
        <p:grpSpPr>
          <a:xfrm>
            <a:off x="3474345" y="1484403"/>
            <a:ext cx="5523881" cy="1543870"/>
            <a:chOff x="3474345" y="1285623"/>
            <a:chExt cx="5523881" cy="1543870"/>
          </a:xfrm>
        </p:grpSpPr>
        <p:cxnSp>
          <p:nvCxnSpPr>
            <p:cNvPr id="11" name="直接连接符 10"/>
            <p:cNvCxnSpPr/>
            <p:nvPr/>
          </p:nvCxnSpPr>
          <p:spPr>
            <a:xfrm>
              <a:off x="3474345" y="2829493"/>
              <a:ext cx="3233523" cy="0"/>
            </a:xfrm>
            <a:prstGeom prst="line">
              <a:avLst/>
            </a:prstGeom>
            <a:ln>
              <a:solidFill>
                <a:srgbClr val="EC52C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707868" y="1285623"/>
              <a:ext cx="2290358" cy="1543870"/>
            </a:xfrm>
            <a:prstGeom prst="line">
              <a:avLst/>
            </a:prstGeom>
            <a:ln>
              <a:solidFill>
                <a:srgbClr val="EC52C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258491" y="1285623"/>
              <a:ext cx="4739735" cy="0"/>
            </a:xfrm>
            <a:prstGeom prst="line">
              <a:avLst/>
            </a:prstGeom>
            <a:ln>
              <a:solidFill>
                <a:srgbClr val="EC52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87902" y="1557375"/>
            <a:ext cx="5791208" cy="1374743"/>
            <a:chOff x="1391478" y="1358595"/>
            <a:chExt cx="5791208" cy="1374743"/>
          </a:xfrm>
        </p:grpSpPr>
        <p:cxnSp>
          <p:nvCxnSpPr>
            <p:cNvPr id="3" name="直接连接符 2"/>
            <p:cNvCxnSpPr/>
            <p:nvPr/>
          </p:nvCxnSpPr>
          <p:spPr>
            <a:xfrm>
              <a:off x="3405816" y="1364981"/>
              <a:ext cx="37768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391478" y="2733338"/>
              <a:ext cx="44991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391478" y="1358595"/>
              <a:ext cx="2014338" cy="1374743"/>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flipV="1">
            <a:off x="1258957" y="1661923"/>
            <a:ext cx="1643283" cy="1160787"/>
          </a:xfrm>
          <a:prstGeom prst="line">
            <a:avLst/>
          </a:prstGeom>
          <a:ln>
            <a:solidFill>
              <a:srgbClr val="EC52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noChangeAspect="1"/>
          </p:cNvCxnSpPr>
          <p:nvPr/>
        </p:nvCxnSpPr>
        <p:spPr>
          <a:xfrm flipV="1">
            <a:off x="6707868" y="1644338"/>
            <a:ext cx="1815824" cy="12240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750"/>
                                        <p:tgtEl>
                                          <p:spTgt spid="26"/>
                                        </p:tgtEl>
                                        <p:attrNameLst>
                                          <p:attrName>ppt_x</p:attrName>
                                        </p:attrNameLst>
                                      </p:cBhvr>
                                      <p:tavLst>
                                        <p:tav tm="0">
                                          <p:val>
                                            <p:strVal val="#ppt_x-#ppt_w*1.125000"/>
                                          </p:val>
                                        </p:tav>
                                        <p:tav tm="100000">
                                          <p:val>
                                            <p:strVal val="#ppt_x"/>
                                          </p:val>
                                        </p:tav>
                                      </p:tavLst>
                                    </p:anim>
                                    <p:animEffect transition="in" filter="wipe(right)">
                                      <p:cBhvr>
                                        <p:cTn id="39" dur="750"/>
                                        <p:tgtEl>
                                          <p:spTgt spid="26"/>
                                        </p:tgtEl>
                                      </p:cBhvr>
                                    </p:animEffect>
                                  </p:childTnLst>
                                </p:cTn>
                              </p:par>
                              <p:par>
                                <p:cTn id="40" presetID="12" presetClass="entr" presetSubtype="2"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750"/>
                                        <p:tgtEl>
                                          <p:spTgt spid="27"/>
                                        </p:tgtEl>
                                        <p:attrNameLst>
                                          <p:attrName>ppt_x</p:attrName>
                                        </p:attrNameLst>
                                      </p:cBhvr>
                                      <p:tavLst>
                                        <p:tav tm="0">
                                          <p:val>
                                            <p:strVal val="#ppt_x+#ppt_w*1.125000"/>
                                          </p:val>
                                        </p:tav>
                                        <p:tav tm="100000">
                                          <p:val>
                                            <p:strVal val="#ppt_x"/>
                                          </p:val>
                                        </p:tav>
                                      </p:tavLst>
                                    </p:anim>
                                    <p:animEffect transition="in" filter="wipe(left)">
                                      <p:cBhvr>
                                        <p:cTn id="43" dur="750"/>
                                        <p:tgtEl>
                                          <p:spTgt spid="27"/>
                                        </p:tgtEl>
                                      </p:cBhvr>
                                    </p:animEffect>
                                  </p:childTnLst>
                                </p:cTn>
                              </p:par>
                            </p:childTnLst>
                          </p:cTn>
                        </p:par>
                        <p:par>
                          <p:cTn id="44" fill="hold">
                            <p:stCondLst>
                              <p:cond delay="3000"/>
                            </p:stCondLst>
                            <p:childTnLst>
                              <p:par>
                                <p:cTn id="45" presetID="22" presetClass="entr" presetSubtype="4"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1"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up)">
                                      <p:cBhvr>
                                        <p:cTn id="50" dur="500"/>
                                        <p:tgtEl>
                                          <p:spTgt spid="36"/>
                                        </p:tgtEl>
                                      </p:cBhvr>
                                    </p:animEffect>
                                  </p:childTnLst>
                                </p:cTn>
                              </p:par>
                            </p:childTnLst>
                          </p:cTn>
                        </p:par>
                        <p:par>
                          <p:cTn id="51" fill="hold">
                            <p:stCondLst>
                              <p:cond delay="3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10"/>
                                        </p:tgtEl>
                                        <p:attrNameLst>
                                          <p:attrName>ppt_y</p:attrName>
                                        </p:attrNameLst>
                                      </p:cBhvr>
                                      <p:tavLst>
                                        <p:tav tm="0">
                                          <p:val>
                                            <p:strVal val="#ppt_y"/>
                                          </p:val>
                                        </p:tav>
                                        <p:tav tm="100000">
                                          <p:val>
                                            <p:strVal val="#ppt_y"/>
                                          </p:val>
                                        </p:tav>
                                      </p:tavLst>
                                    </p:anim>
                                    <p:anim calcmode="lin" valueType="num">
                                      <p:cBhvr>
                                        <p:cTn id="5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10"/>
                                        </p:tgtEl>
                                      </p:cBhvr>
                                    </p:animEffect>
                                  </p:childTnLst>
                                </p:cTn>
                              </p:par>
                            </p:childTnLst>
                          </p:cTn>
                        </p:par>
                        <p:par>
                          <p:cTn id="59" fill="hold">
                            <p:stCondLst>
                              <p:cond delay="4199"/>
                            </p:stCondLst>
                            <p:childTnLst>
                              <p:par>
                                <p:cTn id="60" presetID="56" presetClass="entr" presetSubtype="0" fill="hold" grpId="0" nodeType="afterEffect">
                                  <p:stCondLst>
                                    <p:cond delay="0"/>
                                  </p:stCondLst>
                                  <p:iterate type="lt">
                                    <p:tmPct val="10000"/>
                                  </p:iterate>
                                  <p:childTnLst>
                                    <p:set>
                                      <p:cBhvr>
                                        <p:cTn id="61" dur="1" fill="hold">
                                          <p:stCondLst>
                                            <p:cond delay="0"/>
                                          </p:stCondLst>
                                        </p:cTn>
                                        <p:tgtEl>
                                          <p:spTgt spid="14"/>
                                        </p:tgtEl>
                                        <p:attrNameLst>
                                          <p:attrName>style.visibility</p:attrName>
                                        </p:attrNameLst>
                                      </p:cBhvr>
                                      <p:to>
                                        <p:strVal val="visible"/>
                                      </p:to>
                                    </p:set>
                                    <p:anim by="(-#ppt_w*2)" calcmode="lin" valueType="num">
                                      <p:cBhvr rctx="PPT">
                                        <p:cTn id="62" dur="500" autoRev="1" fill="hold">
                                          <p:stCondLst>
                                            <p:cond delay="0"/>
                                          </p:stCondLst>
                                        </p:cTn>
                                        <p:tgtEl>
                                          <p:spTgt spid="14"/>
                                        </p:tgtEl>
                                        <p:attrNameLst>
                                          <p:attrName>ppt_w</p:attrName>
                                        </p:attrNameLst>
                                      </p:cBhvr>
                                    </p:anim>
                                    <p:anim by="(#ppt_w*0.50)" calcmode="lin" valueType="num">
                                      <p:cBhvr>
                                        <p:cTn id="63" dur="500" decel="50000" autoRev="1" fill="hold">
                                          <p:stCondLst>
                                            <p:cond delay="0"/>
                                          </p:stCondLst>
                                        </p:cTn>
                                        <p:tgtEl>
                                          <p:spTgt spid="14"/>
                                        </p:tgtEl>
                                        <p:attrNameLst>
                                          <p:attrName>ppt_x</p:attrName>
                                        </p:attrNameLst>
                                      </p:cBhvr>
                                    </p:anim>
                                    <p:anim from="(-#ppt_h/2)" to="(#ppt_y)" calcmode="lin" valueType="num">
                                      <p:cBhvr>
                                        <p:cTn id="64" dur="1000" fill="hold">
                                          <p:stCondLst>
                                            <p:cond delay="0"/>
                                          </p:stCondLst>
                                        </p:cTn>
                                        <p:tgtEl>
                                          <p:spTgt spid="14"/>
                                        </p:tgtEl>
                                        <p:attrNameLst>
                                          <p:attrName>ppt_y</p:attrName>
                                        </p:attrNameLst>
                                      </p:cBhvr>
                                    </p:anim>
                                    <p:animRot by="21600000">
                                      <p:cBhvr>
                                        <p:cTn id="65" dur="10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4"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07418" y="-12997"/>
            <a:ext cx="9708845" cy="1015663"/>
          </a:xfrm>
          <a:prstGeom prst="rect">
            <a:avLst/>
          </a:prstGeom>
        </p:spPr>
        <p:txBody>
          <a:bodyPr wrap="square" anchor="ctr">
            <a:spAutoFit/>
          </a:bodyPr>
          <a:lstStyle/>
          <a:p>
            <a:pPr algn="ct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2.</a:t>
            </a:r>
            <a:r>
              <a:rPr lang="zh-CN" altLang="en-US" sz="4000" kern="100" dirty="0">
                <a:solidFill>
                  <a:schemeClr val="bg1"/>
                </a:solidFill>
                <a:latin typeface="Calibri" panose="020F0502020204030204" pitchFamily="34" charset="0"/>
                <a:cs typeface="Times New Roman" panose="02020603050405020304" pitchFamily="18" charset="0"/>
              </a:rPr>
              <a:t>测试矩阵</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550545" y="1249680"/>
          <a:ext cx="11480800" cy="4095115"/>
        </p:xfrm>
        <a:graphic>
          <a:graphicData uri="http://schemas.openxmlformats.org/drawingml/2006/table">
            <a:tbl>
              <a:tblPr firstRow="1" firstCol="1" bandRow="1">
                <a:tableStyleId>{5C22544A-7EE6-4342-B048-85BDC9FD1C3A}</a:tableStyleId>
              </a:tblPr>
              <a:tblGrid>
                <a:gridCol w="1273810"/>
                <a:gridCol w="1221740"/>
                <a:gridCol w="1759585"/>
                <a:gridCol w="2209800"/>
                <a:gridCol w="866775"/>
                <a:gridCol w="995045"/>
                <a:gridCol w="1379220"/>
                <a:gridCol w="889000"/>
                <a:gridCol w="885825"/>
              </a:tblGrid>
              <a:tr h="395605">
                <a:tc>
                  <a:txBody>
                    <a:bodyPr/>
                    <a:lstStyle/>
                    <a:p>
                      <a:pPr algn="just">
                        <a:spcAft>
                          <a:spcPts val="0"/>
                        </a:spcAft>
                      </a:pPr>
                      <a:r>
                        <a:rPr lang="zh-CN" sz="2000" kern="100">
                          <a:effectLst/>
                        </a:rPr>
                        <a:t>测试功能</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测试项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检验点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预期结果</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火狐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sz="2000" kern="100">
                          <a:effectLst/>
                        </a:rPr>
                        <a:t>Chrome</a:t>
                      </a:r>
                      <a:endParaRPr lang="en-US"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sz="2000" kern="100">
                          <a:effectLst/>
                        </a:rPr>
                        <a:t>QQ</a:t>
                      </a:r>
                      <a:r>
                        <a:rPr lang="zh-CN" sz="2000" kern="100">
                          <a:effectLst/>
                        </a:rPr>
                        <a:t>浏览器</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sz="2000" kern="100" dirty="0">
                          <a:effectLst/>
                        </a:rPr>
                        <a:t>Safari</a:t>
                      </a:r>
                      <a:endParaRPr lang="en-US"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sz="2000" kern="100" dirty="0">
                          <a:effectLst/>
                        </a:rPr>
                        <a:t>Opera</a:t>
                      </a:r>
                      <a:endParaRPr lang="en-US"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r>
              <a:tr h="358140">
                <a:tc rowSpan="5">
                  <a:txBody>
                    <a:bodyPr/>
                    <a:lstStyle/>
                    <a:p>
                      <a:pPr algn="ctr">
                        <a:spcAft>
                          <a:spcPts val="0"/>
                        </a:spcAft>
                      </a:pPr>
                      <a:r>
                        <a:rPr lang="zh-CN" sz="1800" kern="100" dirty="0">
                          <a:effectLst/>
                        </a:rPr>
                        <a:t>首页功能</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nchor="ctr"/>
                </a:tc>
                <a:tc rowSpan="3">
                  <a:txBody>
                    <a:bodyPr/>
                    <a:lstStyle/>
                    <a:p>
                      <a:pPr algn="just">
                        <a:spcAft>
                          <a:spcPts val="0"/>
                        </a:spcAft>
                      </a:pPr>
                      <a:r>
                        <a:rPr lang="zh-CN" sz="2000" kern="100">
                          <a:effectLst/>
                        </a:rPr>
                        <a:t>提交部分</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nchor="ctr"/>
                </a:tc>
                <a:tc>
                  <a:txBody>
                    <a:bodyPr/>
                    <a:lstStyle/>
                    <a:p>
                      <a:pPr algn="just">
                        <a:spcAft>
                          <a:spcPts val="0"/>
                        </a:spcAft>
                      </a:pPr>
                      <a:r>
                        <a:rPr lang="zh-CN" sz="2000" kern="100">
                          <a:effectLst/>
                        </a:rPr>
                        <a:t>用户输入文章内容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正确获取用户输入</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altLang="zh-CN" sz="44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4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r>
              <a:tr h="304800">
                <a:tc vMerge="1">
                  <a:txBody>
                    <a:bodyPr/>
                    <a:lstStyle/>
                    <a:p>
                      <a:endParaRPr lang="zh-CN"/>
                    </a:p>
                  </a:txBody>
                  <a:tcPr/>
                </a:tc>
                <a:tc vMerge="1">
                  <a:txBody>
                    <a:bodyPr/>
                    <a:lstStyle/>
                    <a:p>
                      <a:endParaRPr lang="zh-CN"/>
                    </a:p>
                  </a:txBody>
                  <a:tcPr/>
                </a:tc>
                <a:tc>
                  <a:txBody>
                    <a:bodyPr/>
                    <a:lstStyle/>
                    <a:p>
                      <a:pPr algn="just">
                        <a:spcAft>
                          <a:spcPts val="0"/>
                        </a:spcAft>
                      </a:pPr>
                      <a:r>
                        <a:rPr lang="zh-CN" sz="2000" kern="100">
                          <a:effectLst/>
                        </a:rPr>
                        <a:t>用户重置输入内容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正确清除内容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endPar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4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p>
                      <a:pPr algn="just">
                        <a:spcAft>
                          <a:spcPts val="0"/>
                        </a:spcAft>
                      </a:pPr>
                      <a:r>
                        <a:rPr lang="en-US" sz="1800" kern="100" dirty="0">
                          <a:effectLst/>
                        </a:rPr>
                        <a:t> </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r>
              <a:tr h="723900">
                <a:tc vMerge="1">
                  <a:txBody>
                    <a:bodyPr/>
                    <a:lstStyle/>
                    <a:p>
                      <a:endParaRPr lang="zh-CN"/>
                    </a:p>
                  </a:txBody>
                  <a:tcPr/>
                </a:tc>
                <a:tc vMerge="1">
                  <a:txBody>
                    <a:bodyPr/>
                    <a:lstStyle/>
                    <a:p>
                      <a:endParaRPr lang="zh-CN"/>
                    </a:p>
                  </a:txBody>
                  <a:tcPr/>
                </a:tc>
                <a:tc>
                  <a:txBody>
                    <a:bodyPr/>
                    <a:lstStyle/>
                    <a:p>
                      <a:pPr algn="just">
                        <a:spcAft>
                          <a:spcPts val="0"/>
                        </a:spcAft>
                      </a:pPr>
                      <a:r>
                        <a:rPr lang="zh-CN" sz="2000" kern="100" dirty="0">
                          <a:effectLst/>
                        </a:rPr>
                        <a:t>用户提交文章</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提交正确则有返回，失败则进行提示</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endPar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r>
              <a:tr h="605790">
                <a:tc vMerge="1">
                  <a:txBody>
                    <a:bodyPr/>
                    <a:lstStyle/>
                    <a:p>
                      <a:endParaRPr lang="zh-CN"/>
                    </a:p>
                  </a:txBody>
                  <a:tcPr/>
                </a:tc>
                <a:tc rowSpan="2">
                  <a:txBody>
                    <a:bodyPr/>
                    <a:lstStyle/>
                    <a:p>
                      <a:pPr algn="just">
                        <a:spcAft>
                          <a:spcPts val="0"/>
                        </a:spcAft>
                      </a:pPr>
                      <a:r>
                        <a:rPr lang="zh-CN" sz="2000" kern="100">
                          <a:effectLst/>
                        </a:rPr>
                        <a:t>显示部分</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nchor="ctr"/>
                </a:tc>
                <a:tc>
                  <a:txBody>
                    <a:bodyPr/>
                    <a:lstStyle/>
                    <a:p>
                      <a:pPr algn="just">
                        <a:spcAft>
                          <a:spcPts val="0"/>
                        </a:spcAft>
                      </a:pPr>
                      <a:r>
                        <a:rPr lang="zh-CN" sz="2000" kern="100">
                          <a:effectLst/>
                        </a:rPr>
                        <a:t>显示返回结果内容</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a:effectLst/>
                        </a:rPr>
                        <a:t>正确显示返回的知识图谱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endPar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r>
              <a:tr h="750570">
                <a:tc vMerge="1">
                  <a:txBody>
                    <a:bodyPr/>
                    <a:lstStyle/>
                    <a:p>
                      <a:endParaRPr lang="zh-CN"/>
                    </a:p>
                  </a:txBody>
                  <a:tcPr/>
                </a:tc>
                <a:tc vMerge="1">
                  <a:txBody>
                    <a:bodyPr/>
                    <a:lstStyle/>
                    <a:p>
                      <a:endParaRPr lang="zh-CN"/>
                    </a:p>
                  </a:txBody>
                  <a:tcPr/>
                </a:tc>
                <a:tc>
                  <a:txBody>
                    <a:bodyPr/>
                    <a:lstStyle/>
                    <a:p>
                      <a:pPr algn="just">
                        <a:spcAft>
                          <a:spcPts val="0"/>
                        </a:spcAft>
                      </a:pPr>
                      <a:r>
                        <a:rPr lang="zh-CN" sz="2000" kern="100">
                          <a:effectLst/>
                        </a:rPr>
                        <a:t>显示结果节点可以拖动</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zh-CN" sz="2000" kern="100" dirty="0">
                          <a:effectLst/>
                        </a:rPr>
                        <a:t>显示的知识图谱中的节点可以拖动</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endPar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00B050"/>
                          </a:solidFill>
                          <a:effectLst/>
                          <a:uLnTx/>
                          <a:uFillTx/>
                          <a:latin typeface="Wingdings" panose="05000000000000000000" pitchFamily="2" charset="2"/>
                          <a:ea typeface="Times New Roman" panose="02020603050405020304" pitchFamily="18" charset="0"/>
                          <a:cs typeface="Times New Roman" panose="02020603050405020304" pitchFamily="18" charset="0"/>
                        </a:rPr>
                        <a:t>ü</a:t>
                      </a:r>
                    </a:p>
                  </a:txBody>
                  <a:tcPr marL="57486" marR="57486" marT="0" marB="0"/>
                </a:tc>
                <a:tc>
                  <a:txBody>
                    <a:bodyPr/>
                    <a:lstStyle/>
                    <a:p>
                      <a:pPr algn="just">
                        <a:spcAft>
                          <a:spcPts val="0"/>
                        </a:spcAft>
                      </a:pPr>
                      <a:r>
                        <a:rPr lang="en-US" altLang="zh-CN" sz="40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rPr>
                        <a:t>ü</a:t>
                      </a:r>
                      <a:endParaRPr lang="en-US" altLang="zh-CN" sz="4000" kern="100" dirty="0">
                        <a:solidFill>
                          <a:srgbClr val="00B050"/>
                        </a:solidFill>
                        <a:effectLst/>
                        <a:latin typeface="Wingdings" panose="05000000000000000000" pitchFamily="2" charset="2"/>
                        <a:ea typeface="Times New Roman" panose="02020603050405020304" pitchFamily="18" charset="0"/>
                        <a:cs typeface="Times New Roman" panose="02020603050405020304" pitchFamily="18" charset="0"/>
                      </a:endParaRPr>
                    </a:p>
                  </a:txBody>
                  <a:tcPr marL="57486" marR="57486"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a:off x="4385274" y="1034359"/>
            <a:ext cx="3421452" cy="3421452"/>
          </a:xfrm>
          <a:prstGeom prst="chord">
            <a:avLst>
              <a:gd name="adj1" fmla="val 3775932"/>
              <a:gd name="adj2" fmla="val 117138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226359" y="2119086"/>
            <a:ext cx="2871127" cy="2315150"/>
          </a:xfrm>
          <a:prstGeom prst="line">
            <a:avLst/>
          </a:prstGeom>
          <a:ln w="28575">
            <a:solidFill>
              <a:srgbClr val="E9118C"/>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55652" y="2499736"/>
            <a:ext cx="2751074" cy="461665"/>
          </a:xfrm>
          <a:prstGeom prst="rect">
            <a:avLst/>
          </a:prstGeom>
          <a:noFill/>
        </p:spPr>
        <p:txBody>
          <a:bodyPr wrap="none" rtlCol="0">
            <a:spAutoFit/>
          </a:bodyPr>
          <a:lstStyle/>
          <a:p>
            <a:pPr algn="ctr"/>
            <a:r>
              <a:rPr lang="en-US" altLang="zh-CN" sz="2400" b="1" dirty="0">
                <a:solidFill>
                  <a:schemeClr val="bg1"/>
                </a:solidFill>
              </a:rPr>
              <a:t>alpha</a:t>
            </a:r>
            <a:r>
              <a:rPr lang="zh-CN" altLang="en-US" sz="2400" b="1" dirty="0">
                <a:solidFill>
                  <a:schemeClr val="bg1"/>
                </a:solidFill>
              </a:rPr>
              <a:t>版本发布说明</a:t>
            </a:r>
          </a:p>
        </p:txBody>
      </p:sp>
      <p:sp>
        <p:nvSpPr>
          <p:cNvPr id="7" name="椭圆 6"/>
          <p:cNvSpPr/>
          <p:nvPr/>
        </p:nvSpPr>
        <p:spPr>
          <a:xfrm>
            <a:off x="4385274" y="1019845"/>
            <a:ext cx="3421452" cy="342144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38178" y="4745518"/>
            <a:ext cx="219880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Part Three</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794474"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28560"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8"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2" fill="hold"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47"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37"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1+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8" fill="hold" grpId="1" nodeType="withEffect">
                                  <p:stCondLst>
                                    <p:cond delay="100"/>
                                  </p:stCondLst>
                                  <p:childTnLst>
                                    <p:anim calcmode="lin" valueType="num">
                                      <p:cBhvr additive="base">
                                        <p:cTn id="38" dur="500"/>
                                        <p:tgtEl>
                                          <p:spTgt spid="4"/>
                                        </p:tgtEl>
                                        <p:attrNameLst>
                                          <p:attrName>ppt_x</p:attrName>
                                        </p:attrNameLst>
                                      </p:cBhvr>
                                      <p:tavLst>
                                        <p:tav tm="0">
                                          <p:val>
                                            <p:strVal val="ppt_x"/>
                                          </p:val>
                                        </p:tav>
                                        <p:tav tm="100000">
                                          <p:val>
                                            <p:strVal val="0-ppt_w/2"/>
                                          </p:val>
                                        </p:tav>
                                      </p:tavLst>
                                    </p:anim>
                                    <p:anim calcmode="lin" valueType="num">
                                      <p:cBhvr additive="base">
                                        <p:cTn id="39" dur="500"/>
                                        <p:tgtEl>
                                          <p:spTgt spid="4"/>
                                        </p:tgtEl>
                                        <p:attrNameLst>
                                          <p:attrName>ppt_y</p:attrName>
                                        </p:attrNameLst>
                                      </p:cBhvr>
                                      <p:tavLst>
                                        <p:tav tm="0">
                                          <p:val>
                                            <p:strVal val="ppt_y"/>
                                          </p:val>
                                        </p:tav>
                                        <p:tav tm="100000">
                                          <p:val>
                                            <p:strVal val="ppt_y"/>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8" fill="hold" nodeType="with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0-ppt_w/2"/>
                                          </p:val>
                                        </p:tav>
                                      </p:tavLst>
                                    </p:anim>
                                    <p:anim calcmode="lin" valueType="num">
                                      <p:cBhvr additive="base">
                                        <p:cTn id="43" dur="500"/>
                                        <p:tgtEl>
                                          <p:spTgt spid="5"/>
                                        </p:tgtEl>
                                        <p:attrNameLst>
                                          <p:attrName>ppt_y</p:attrName>
                                        </p:attrNameLst>
                                      </p:cBhvr>
                                      <p:tavLst>
                                        <p:tav tm="0">
                                          <p:val>
                                            <p:strVal val="ppt_y"/>
                                          </p:val>
                                        </p:tav>
                                        <p:tav tm="100000">
                                          <p:val>
                                            <p:strVal val="ppt_y"/>
                                          </p:val>
                                        </p:tav>
                                      </p:tavLst>
                                    </p:anim>
                                    <p:set>
                                      <p:cBhvr>
                                        <p:cTn id="44" dur="1" fill="hold">
                                          <p:stCondLst>
                                            <p:cond delay="499"/>
                                          </p:stCondLst>
                                        </p:cTn>
                                        <p:tgtEl>
                                          <p:spTgt spid="5"/>
                                        </p:tgtEl>
                                        <p:attrNameLst>
                                          <p:attrName>style.visibility</p:attrName>
                                        </p:attrNameLst>
                                      </p:cBhvr>
                                      <p:to>
                                        <p:strVal val="hidden"/>
                                      </p:to>
                                    </p:set>
                                  </p:childTnLst>
                                </p:cTn>
                              </p:par>
                              <p:par>
                                <p:cTn id="45" presetID="2" presetClass="exit" presetSubtype="4" fill="hold" nodeType="withEffect">
                                  <p:stCondLst>
                                    <p:cond delay="100"/>
                                  </p:stCondLst>
                                  <p:childTnLst>
                                    <p:anim calcmode="lin" valueType="num">
                                      <p:cBhvr additive="base">
                                        <p:cTn id="46" dur="500"/>
                                        <p:tgtEl>
                                          <p:spTgt spid="9"/>
                                        </p:tgtEl>
                                        <p:attrNameLst>
                                          <p:attrName>ppt_x</p:attrName>
                                        </p:attrNameLst>
                                      </p:cBhvr>
                                      <p:tavLst>
                                        <p:tav tm="0">
                                          <p:val>
                                            <p:strVal val="ppt_x"/>
                                          </p:val>
                                        </p:tav>
                                        <p:tav tm="100000">
                                          <p:val>
                                            <p:strVal val="ppt_x"/>
                                          </p:val>
                                        </p:tav>
                                      </p:tavLst>
                                    </p:anim>
                                    <p:anim calcmode="lin" valueType="num">
                                      <p:cBhvr additive="base">
                                        <p:cTn id="47" dur="500"/>
                                        <p:tgtEl>
                                          <p:spTgt spid="9"/>
                                        </p:tgtEl>
                                        <p:attrNameLst>
                                          <p:attrName>ppt_y</p:attrName>
                                        </p:attrNameLst>
                                      </p:cBhvr>
                                      <p:tavLst>
                                        <p:tav tm="0">
                                          <p:val>
                                            <p:strVal val="ppt_y"/>
                                          </p:val>
                                        </p:tav>
                                        <p:tav tm="100000">
                                          <p:val>
                                            <p:strVal val="1+ppt_h/2"/>
                                          </p:val>
                                        </p:tav>
                                      </p:tavLst>
                                    </p:anim>
                                    <p:set>
                                      <p:cBhvr>
                                        <p:cTn id="48" dur="1" fill="hold">
                                          <p:stCondLst>
                                            <p:cond delay="499"/>
                                          </p:stCondLst>
                                        </p:cTn>
                                        <p:tgtEl>
                                          <p:spTgt spid="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1" fill="hold" grpId="1" nodeType="withEffect">
                                  <p:stCondLst>
                                    <p:cond delay="10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0-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fill="hold" grpId="1" nodeType="withEffect">
                                  <p:stCondLst>
                                    <p:cond delay="10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P spid="7" grpId="0" animBg="1"/>
      <p:bldP spid="7" grpId="1"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flipH="1">
            <a:off x="1629559" y="3627089"/>
            <a:ext cx="3230532" cy="1991403"/>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5105878" y="3941363"/>
            <a:ext cx="2353553" cy="1450805"/>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flipH="1">
            <a:off x="2999966" y="2782158"/>
            <a:ext cx="3230532" cy="1991403"/>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05175" y="483787"/>
            <a:ext cx="1164562" cy="1164562"/>
          </a:xfrm>
          <a:prstGeom prst="ellipse">
            <a:avLst/>
          </a:prstGeom>
          <a:solidFill>
            <a:srgbClr val="DC5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flipH="1">
            <a:off x="1525594" y="1467710"/>
            <a:ext cx="1612710" cy="994126"/>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3117" y="1118835"/>
            <a:ext cx="1612710" cy="994126"/>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72717" y="1467710"/>
            <a:ext cx="2504666" cy="1543956"/>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365482" y="5175963"/>
            <a:ext cx="2230192" cy="1374762"/>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33317" y="5175963"/>
            <a:ext cx="5457331" cy="3364073"/>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flipH="1">
            <a:off x="5509028" y="6007266"/>
            <a:ext cx="1763241" cy="1086918"/>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993638" y="5658418"/>
            <a:ext cx="2792159" cy="1721176"/>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H="1">
            <a:off x="10780648" y="2506058"/>
            <a:ext cx="1411352" cy="870002"/>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8996485" y="2200742"/>
            <a:ext cx="1411352" cy="870002"/>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294383" y="2506058"/>
            <a:ext cx="2191941" cy="1351182"/>
          </a:xfrm>
          <a:custGeom>
            <a:avLst/>
            <a:gdLst>
              <a:gd name="connsiteX0" fmla="*/ 1976311 w 3489158"/>
              <a:gd name="connsiteY0" fmla="*/ 0 h 2150828"/>
              <a:gd name="connsiteX1" fmla="*/ 2923756 w 3489158"/>
              <a:gd name="connsiteY1" fmla="*/ 772190 h 2150828"/>
              <a:gd name="connsiteX2" fmla="*/ 2943291 w 3489158"/>
              <a:gd name="connsiteY2" fmla="*/ 965970 h 2150828"/>
              <a:gd name="connsiteX3" fmla="*/ 2947597 w 3489158"/>
              <a:gd name="connsiteY3" fmla="*/ 965970 h 2150828"/>
              <a:gd name="connsiteX4" fmla="*/ 2947597 w 3489158"/>
              <a:gd name="connsiteY4" fmla="*/ 971097 h 2150828"/>
              <a:gd name="connsiteX5" fmla="*/ 3016125 w 3489158"/>
              <a:gd name="connsiteY5" fmla="*/ 978005 h 2150828"/>
              <a:gd name="connsiteX6" fmla="*/ 3489158 w 3489158"/>
              <a:gd name="connsiteY6" fmla="*/ 1558398 h 2150828"/>
              <a:gd name="connsiteX7" fmla="*/ 3016125 w 3489158"/>
              <a:gd name="connsiteY7" fmla="*/ 2138791 h 2150828"/>
              <a:gd name="connsiteX8" fmla="*/ 2947597 w 3489158"/>
              <a:gd name="connsiteY8" fmla="*/ 2145699 h 2150828"/>
              <a:gd name="connsiteX9" fmla="*/ 2947597 w 3489158"/>
              <a:gd name="connsiteY9" fmla="*/ 2150827 h 2150828"/>
              <a:gd name="connsiteX10" fmla="*/ 2896729 w 3489158"/>
              <a:gd name="connsiteY10" fmla="*/ 2150827 h 2150828"/>
              <a:gd name="connsiteX11" fmla="*/ 592441 w 3489158"/>
              <a:gd name="connsiteY11" fmla="*/ 2150827 h 2150828"/>
              <a:gd name="connsiteX12" fmla="*/ 592429 w 3489158"/>
              <a:gd name="connsiteY12" fmla="*/ 2150828 h 2150828"/>
              <a:gd name="connsiteX13" fmla="*/ 592419 w 3489158"/>
              <a:gd name="connsiteY13" fmla="*/ 2150827 h 2150828"/>
              <a:gd name="connsiteX14" fmla="*/ 506941 w 3489158"/>
              <a:gd name="connsiteY14" fmla="*/ 2150827 h 2150828"/>
              <a:gd name="connsiteX15" fmla="*/ 506941 w 3489158"/>
              <a:gd name="connsiteY15" fmla="*/ 2142210 h 2150828"/>
              <a:gd name="connsiteX16" fmla="*/ 473034 w 3489158"/>
              <a:gd name="connsiteY16" fmla="*/ 2138792 h 2150828"/>
              <a:gd name="connsiteX17" fmla="*/ 0 w 3489158"/>
              <a:gd name="connsiteY17" fmla="*/ 1558399 h 2150828"/>
              <a:gd name="connsiteX18" fmla="*/ 361829 w 3489158"/>
              <a:gd name="connsiteY18" fmla="*/ 1012526 h 2150828"/>
              <a:gd name="connsiteX19" fmla="*/ 461952 w 3489158"/>
              <a:gd name="connsiteY19" fmla="*/ 981446 h 2150828"/>
              <a:gd name="connsiteX20" fmla="*/ 490094 w 3489158"/>
              <a:gd name="connsiteY20" fmla="*/ 890788 h 2150828"/>
              <a:gd name="connsiteX21" fmla="*/ 998435 w 3489158"/>
              <a:gd name="connsiteY21" fmla="*/ 553837 h 2150828"/>
              <a:gd name="connsiteX22" fmla="*/ 1099663 w 3489158"/>
              <a:gd name="connsiteY22" fmla="*/ 564042 h 2150828"/>
              <a:gd name="connsiteX23" fmla="*/ 1174382 w 3489158"/>
              <a:gd name="connsiteY23" fmla="*/ 426382 h 2150828"/>
              <a:gd name="connsiteX24" fmla="*/ 1976311 w 3489158"/>
              <a:gd name="connsiteY24" fmla="*/ 0 h 215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9158" h="2150828">
                <a:moveTo>
                  <a:pt x="1976311" y="0"/>
                </a:moveTo>
                <a:cubicBezTo>
                  <a:pt x="2443658" y="0"/>
                  <a:pt x="2833579" y="331502"/>
                  <a:pt x="2923756" y="772190"/>
                </a:cubicBezTo>
                <a:lnTo>
                  <a:pt x="2943291" y="965970"/>
                </a:lnTo>
                <a:lnTo>
                  <a:pt x="2947597" y="965970"/>
                </a:lnTo>
                <a:lnTo>
                  <a:pt x="2947597" y="971097"/>
                </a:lnTo>
                <a:lnTo>
                  <a:pt x="3016125" y="978005"/>
                </a:lnTo>
                <a:cubicBezTo>
                  <a:pt x="3286085" y="1033247"/>
                  <a:pt x="3489158" y="1272107"/>
                  <a:pt x="3489158" y="1558398"/>
                </a:cubicBezTo>
                <a:cubicBezTo>
                  <a:pt x="3489158" y="1844689"/>
                  <a:pt x="3286085" y="2083549"/>
                  <a:pt x="3016125" y="2138791"/>
                </a:cubicBezTo>
                <a:lnTo>
                  <a:pt x="2947597" y="2145699"/>
                </a:lnTo>
                <a:lnTo>
                  <a:pt x="2947597" y="2150827"/>
                </a:lnTo>
                <a:lnTo>
                  <a:pt x="2896729" y="2150827"/>
                </a:lnTo>
                <a:lnTo>
                  <a:pt x="592441" y="2150827"/>
                </a:lnTo>
                <a:lnTo>
                  <a:pt x="592429" y="2150828"/>
                </a:lnTo>
                <a:lnTo>
                  <a:pt x="592419" y="2150827"/>
                </a:lnTo>
                <a:lnTo>
                  <a:pt x="506941" y="2150827"/>
                </a:lnTo>
                <a:lnTo>
                  <a:pt x="506941" y="2142210"/>
                </a:lnTo>
                <a:lnTo>
                  <a:pt x="473034" y="2138792"/>
                </a:lnTo>
                <a:cubicBezTo>
                  <a:pt x="203074" y="2083550"/>
                  <a:pt x="0" y="1844690"/>
                  <a:pt x="0" y="1558399"/>
                </a:cubicBezTo>
                <a:cubicBezTo>
                  <a:pt x="0" y="1313007"/>
                  <a:pt x="149197" y="1102462"/>
                  <a:pt x="361829" y="1012526"/>
                </a:cubicBezTo>
                <a:lnTo>
                  <a:pt x="461952" y="981446"/>
                </a:lnTo>
                <a:lnTo>
                  <a:pt x="490094" y="890788"/>
                </a:lnTo>
                <a:cubicBezTo>
                  <a:pt x="573846" y="692776"/>
                  <a:pt x="769915" y="553837"/>
                  <a:pt x="998435" y="553837"/>
                </a:cubicBezTo>
                <a:lnTo>
                  <a:pt x="1099663" y="564042"/>
                </a:lnTo>
                <a:lnTo>
                  <a:pt x="1174382" y="426382"/>
                </a:lnTo>
                <a:cubicBezTo>
                  <a:pt x="1348176" y="169134"/>
                  <a:pt x="1642491" y="0"/>
                  <a:pt x="19763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AutoShape 2" descr="http://bizhi.zhuoku.com/2011/12/27/jingxuan/jingxuan02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32" name="Picture 8" descr="http://pic14.nipic.com/20110511/7326837_095555677109_2.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9544" t="18548" r="31514" b="10958"/>
          <a:stretch>
            <a:fillRect/>
          </a:stretch>
        </p:blipFill>
        <p:spPr bwMode="auto">
          <a:xfrm>
            <a:off x="7836811" y="6858000"/>
            <a:ext cx="1948986" cy="235322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860091" y="7937"/>
            <a:ext cx="2626040" cy="1015663"/>
          </a:xfrm>
          <a:prstGeom prst="rect">
            <a:avLst/>
          </a:prstGeom>
          <a:noFill/>
        </p:spPr>
        <p:txBody>
          <a:bodyPr wrap="square" rtlCol="0">
            <a:spAutoFit/>
          </a:bodyPr>
          <a:lstStyle/>
          <a:p>
            <a:pP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1.</a:t>
            </a:r>
            <a:r>
              <a:rPr lang="zh-CN" altLang="en-US" sz="4000" kern="100" dirty="0">
                <a:solidFill>
                  <a:schemeClr val="bg1"/>
                </a:solidFill>
                <a:latin typeface="Calibri" panose="020F0502020204030204" pitchFamily="34" charset="0"/>
                <a:cs typeface="Times New Roman" panose="02020603050405020304" pitchFamily="18" charset="0"/>
              </a:rPr>
              <a:t>功能截图</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pic>
        <p:nvPicPr>
          <p:cNvPr id="23" name="图片 22"/>
          <p:cNvPicPr/>
          <p:nvPr/>
        </p:nvPicPr>
        <p:blipFill>
          <a:blip r:embed="rId5"/>
          <a:stretch>
            <a:fillRect/>
          </a:stretch>
        </p:blipFill>
        <p:spPr>
          <a:xfrm>
            <a:off x="1842547" y="894719"/>
            <a:ext cx="8393607" cy="5403211"/>
          </a:xfrm>
          <a:prstGeom prst="rect">
            <a:avLst/>
          </a:prstGeom>
        </p:spPr>
      </p:pic>
      <p:pic>
        <p:nvPicPr>
          <p:cNvPr id="31" name="图片 30"/>
          <p:cNvPicPr/>
          <p:nvPr/>
        </p:nvPicPr>
        <p:blipFill>
          <a:blip r:embed="rId6"/>
          <a:stretch>
            <a:fillRect/>
          </a:stretch>
        </p:blipFill>
        <p:spPr>
          <a:xfrm>
            <a:off x="1847876" y="894719"/>
            <a:ext cx="8388278" cy="5403211"/>
          </a:xfrm>
          <a:prstGeom prst="rect">
            <a:avLst/>
          </a:prstGeom>
        </p:spPr>
      </p:pic>
      <p:pic>
        <p:nvPicPr>
          <p:cNvPr id="32" name="图片 31"/>
          <p:cNvPicPr/>
          <p:nvPr/>
        </p:nvPicPr>
        <p:blipFill>
          <a:blip r:embed="rId7"/>
          <a:stretch>
            <a:fillRect/>
          </a:stretch>
        </p:blipFill>
        <p:spPr>
          <a:xfrm>
            <a:off x="1842546" y="932896"/>
            <a:ext cx="8565291" cy="5365034"/>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2" fill="hold" grpId="0" nodeType="withEffect">
                                      <p:stCondLst>
                                        <p:cond delay="1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12" presetClass="entr" presetSubtype="4" fill="hold" grpId="1" nodeType="withEffect">
                                      <p:stCondLst>
                                        <p:cond delay="50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childTnLst>
                              </p:cTn>
                            </p:par>
                            <p:par>
                              <p:cTn id="64" fill="hold">
                                <p:stCondLst>
                                  <p:cond delay="600"/>
                                </p:stCondLst>
                                <p:childTnLst>
                                  <p:par>
                                    <p:cTn id="65" presetID="63" presetClass="path" presetSubtype="0" fill="hold" grpId="2" nodeType="afterEffect">
                                      <p:stCondLst>
                                        <p:cond delay="0"/>
                                      </p:stCondLst>
                                      <p:childTnLst>
                                        <p:animMotion origin="layout" path="M -1.66667E-6 -3.7037E-7 L 0.5543 -3.7037E-7 " pathEditMode="relative" rAng="0" ptsTypes="AA">
                                          <p:cBhvr>
                                            <p:cTn id="66" dur="50000" fill="hold"/>
                                            <p:tgtEl>
                                              <p:spTgt spid="10"/>
                                            </p:tgtEl>
                                            <p:attrNameLst>
                                              <p:attrName>ppt_x</p:attrName>
                                              <p:attrName>ppt_y</p:attrName>
                                            </p:attrNameLst>
                                          </p:cBhvr>
                                          <p:rCtr x="27708" y="0"/>
                                        </p:animMotion>
                                      </p:childTnLst>
                                    </p:cTn>
                                  </p:par>
                                  <p:par>
                                    <p:cTn id="67" presetID="63" presetClass="path" presetSubtype="0" fill="hold" grpId="1" nodeType="withEffect">
                                      <p:stCondLst>
                                        <p:cond delay="0"/>
                                      </p:stCondLst>
                                      <p:childTnLst>
                                        <p:animMotion origin="layout" path="M 4.375E-6 -4.07407E-6 L 0.20976 -4.07407E-6 " pathEditMode="relative" rAng="0" ptsTypes="AA">
                                          <p:cBhvr>
                                            <p:cTn id="68" dur="50000" fill="hold"/>
                                            <p:tgtEl>
                                              <p:spTgt spid="21"/>
                                            </p:tgtEl>
                                            <p:attrNameLst>
                                              <p:attrName>ppt_x</p:attrName>
                                              <p:attrName>ppt_y</p:attrName>
                                            </p:attrNameLst>
                                          </p:cBhvr>
                                          <p:rCtr x="10482" y="0"/>
                                        </p:animMotion>
                                      </p:childTnLst>
                                    </p:cTn>
                                  </p:par>
                                  <p:par>
                                    <p:cTn id="69" presetID="63" presetClass="path" presetSubtype="0" fill="hold" grpId="1" nodeType="withEffect">
                                      <p:stCondLst>
                                        <p:cond delay="0"/>
                                      </p:stCondLst>
                                      <p:childTnLst>
                                        <p:animMotion origin="layout" path="M -4.16667E-6 -1.11111E-6 L -0.36601 -1.11111E-6 " pathEditMode="relative" rAng="0" ptsTypes="AA">
                                          <p:cBhvr>
                                            <p:cTn id="70" dur="50000" fill="hold"/>
                                            <p:tgtEl>
                                              <p:spTgt spid="15"/>
                                            </p:tgtEl>
                                            <p:attrNameLst>
                                              <p:attrName>ppt_x</p:attrName>
                                              <p:attrName>ppt_y</p:attrName>
                                            </p:attrNameLst>
                                          </p:cBhvr>
                                          <p:rCtr x="-18294" y="0"/>
                                        </p:animMotion>
                                      </p:childTnLst>
                                    </p:cTn>
                                  </p:par>
                                  <p:par>
                                    <p:cTn id="71" presetID="63" presetClass="path" presetSubtype="0" fill="hold" grpId="1" nodeType="withEffect">
                                      <p:stCondLst>
                                        <p:cond delay="0"/>
                                      </p:stCondLst>
                                      <p:childTnLst>
                                        <p:animMotion origin="layout" path="M 0 0 L 0.25 0 E" pathEditMode="relative" ptsTypes="">
                                          <p:cBhvr>
                                            <p:cTn id="72" dur="50000" fill="hold"/>
                                            <p:tgtEl>
                                              <p:spTgt spid="14"/>
                                            </p:tgtEl>
                                            <p:attrNameLst>
                                              <p:attrName>ppt_x</p:attrName>
                                              <p:attrName>ppt_y</p:attrName>
                                            </p:attrNameLst>
                                          </p:cBhvr>
                                        </p:animMotion>
                                      </p:childTnLst>
                                    </p:cTn>
                                  </p:par>
                                  <p:par>
                                    <p:cTn id="73" presetID="63" presetClass="path" presetSubtype="0" fill="hold" grpId="1" nodeType="withEffect">
                                      <p:stCondLst>
                                        <p:cond delay="0"/>
                                      </p:stCondLst>
                                      <p:childTnLst>
                                        <p:animMotion origin="layout" path="M 1.45833E-6 -2.59259E-6 L 0.40547 -2.59259E-6 " pathEditMode="relative" rAng="0" ptsTypes="AA">
                                          <p:cBhvr>
                                            <p:cTn id="74" dur="50000" fill="hold"/>
                                            <p:tgtEl>
                                              <p:spTgt spid="16"/>
                                            </p:tgtEl>
                                            <p:attrNameLst>
                                              <p:attrName>ppt_x</p:attrName>
                                              <p:attrName>ppt_y</p:attrName>
                                            </p:attrNameLst>
                                          </p:cBhvr>
                                          <p:rCtr x="20273" y="0"/>
                                        </p:animMotion>
                                      </p:childTnLst>
                                    </p:cTn>
                                  </p:par>
                                  <p:par>
                                    <p:cTn id="75" presetID="35" presetClass="path" presetSubtype="0" fill="hold" grpId="1" nodeType="withEffect">
                                      <p:stCondLst>
                                        <p:cond delay="0"/>
                                      </p:stCondLst>
                                      <p:childTnLst>
                                        <p:animMotion origin="layout" path="M 0 0 L -0.25 0 E" pathEditMode="relative" ptsTypes="">
                                          <p:cBhvr>
                                            <p:cTn id="76" dur="50000" fill="hold"/>
                                            <p:tgtEl>
                                              <p:spTgt spid="26"/>
                                            </p:tgtEl>
                                            <p:attrNameLst>
                                              <p:attrName>ppt_x</p:attrName>
                                              <p:attrName>ppt_y</p:attrName>
                                            </p:attrNameLst>
                                          </p:cBhvr>
                                        </p:animMotion>
                                      </p:childTnLst>
                                    </p:cTn>
                                  </p:par>
                                  <p:par>
                                    <p:cTn id="77" presetID="35" presetClass="path" presetSubtype="0" fill="hold" grpId="1" nodeType="withEffect">
                                      <p:stCondLst>
                                        <p:cond delay="0"/>
                                      </p:stCondLst>
                                      <p:childTnLst>
                                        <p:animMotion origin="layout" path="M 2.70833E-6 4.81481E-6 L -0.85183 4.81481E-6 " pathEditMode="relative" rAng="0" ptsTypes="AA">
                                          <p:cBhvr>
                                            <p:cTn id="78" dur="50000" fill="hold"/>
                                            <p:tgtEl>
                                              <p:spTgt spid="24"/>
                                            </p:tgtEl>
                                            <p:attrNameLst>
                                              <p:attrName>ppt_x</p:attrName>
                                              <p:attrName>ppt_y</p:attrName>
                                            </p:attrNameLst>
                                          </p:cBhvr>
                                          <p:rCtr x="-42591" y="0"/>
                                        </p:animMotion>
                                      </p:childTnLst>
                                    </p:cTn>
                                  </p:par>
                                  <p:par>
                                    <p:cTn id="79" presetID="35" presetClass="path" presetSubtype="0" fill="hold" grpId="1" nodeType="withEffect">
                                      <p:stCondLst>
                                        <p:cond delay="0"/>
                                      </p:stCondLst>
                                      <p:childTnLst>
                                        <p:animMotion origin="layout" path="M 4.375E-6 4.07407E-6 L -0.24493 4.07407E-6 " pathEditMode="relative" rAng="0" ptsTypes="AA">
                                          <p:cBhvr>
                                            <p:cTn id="80" dur="50000" fill="hold"/>
                                            <p:tgtEl>
                                              <p:spTgt spid="20"/>
                                            </p:tgtEl>
                                            <p:attrNameLst>
                                              <p:attrName>ppt_x</p:attrName>
                                              <p:attrName>ppt_y</p:attrName>
                                            </p:attrNameLst>
                                          </p:cBhvr>
                                          <p:rCtr x="-12253" y="0"/>
                                        </p:animMotion>
                                      </p:childTnLst>
                                    </p:cTn>
                                  </p:par>
                                  <p:par>
                                    <p:cTn id="81" presetID="35" presetClass="path" presetSubtype="0" fill="hold" grpId="1" nodeType="withEffect">
                                      <p:stCondLst>
                                        <p:cond delay="0"/>
                                      </p:stCondLst>
                                      <p:childTnLst>
                                        <p:animMotion origin="layout" path="M -8.33333E-7 -2.96296E-6 L -0.38763 0.04953 " pathEditMode="relative" rAng="0" ptsTypes="AA">
                                          <p:cBhvr>
                                            <p:cTn id="82" dur="50000" fill="hold"/>
                                            <p:tgtEl>
                                              <p:spTgt spid="17"/>
                                            </p:tgtEl>
                                            <p:attrNameLst>
                                              <p:attrName>ppt_x</p:attrName>
                                              <p:attrName>ppt_y</p:attrName>
                                            </p:attrNameLst>
                                          </p:cBhvr>
                                          <p:rCtr x="-18542" y="0"/>
                                        </p:animMotion>
                                      </p:childTnLst>
                                    </p:cTn>
                                  </p:par>
                                  <p:par>
                                    <p:cTn id="83" presetID="64" presetClass="path" presetSubtype="0" fill="hold" nodeType="withEffect" p14:presetBounceEnd="51000">
                                      <p:stCondLst>
                                        <p:cond delay="0"/>
                                      </p:stCondLst>
                                      <p:childTnLst>
                                        <p:animMotion origin="layout" path="M 3.75E-6 2.22222E-6 L 3.75E-6 -0.83797 " pathEditMode="relative" rAng="0" ptsTypes="AA" p14:bounceEnd="51000">
                                          <p:cBhvr>
                                            <p:cTn id="84" dur="4000" fill="hold"/>
                                            <p:tgtEl>
                                              <p:spTgt spid="1032"/>
                                            </p:tgtEl>
                                            <p:attrNameLst>
                                              <p:attrName>ppt_x</p:attrName>
                                              <p:attrName>ppt_y</p:attrName>
                                            </p:attrNameLst>
                                          </p:cBhvr>
                                          <p:rCtr x="0" y="-41898"/>
                                        </p:animMotion>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p:cTn id="89" dur="1000" fill="hold"/>
                                            <p:tgtEl>
                                              <p:spTgt spid="23"/>
                                            </p:tgtEl>
                                            <p:attrNameLst>
                                              <p:attrName>ppt_w</p:attrName>
                                            </p:attrNameLst>
                                          </p:cBhvr>
                                          <p:tavLst>
                                            <p:tav tm="0">
                                              <p:val>
                                                <p:fltVal val="0"/>
                                              </p:val>
                                            </p:tav>
                                            <p:tav tm="100000">
                                              <p:val>
                                                <p:strVal val="#ppt_w"/>
                                              </p:val>
                                            </p:tav>
                                          </p:tavLst>
                                        </p:anim>
                                        <p:anim calcmode="lin" valueType="num">
                                          <p:cBhvr>
                                            <p:cTn id="90" dur="1000" fill="hold"/>
                                            <p:tgtEl>
                                              <p:spTgt spid="23"/>
                                            </p:tgtEl>
                                            <p:attrNameLst>
                                              <p:attrName>ppt_h</p:attrName>
                                            </p:attrNameLst>
                                          </p:cBhvr>
                                          <p:tavLst>
                                            <p:tav tm="0">
                                              <p:val>
                                                <p:fltVal val="0"/>
                                              </p:val>
                                            </p:tav>
                                            <p:tav tm="100000">
                                              <p:val>
                                                <p:strVal val="#ppt_h"/>
                                              </p:val>
                                            </p:tav>
                                          </p:tavLst>
                                        </p:anim>
                                        <p:anim calcmode="lin" valueType="num">
                                          <p:cBhvr>
                                            <p:cTn id="91" dur="1000" fill="hold"/>
                                            <p:tgtEl>
                                              <p:spTgt spid="23"/>
                                            </p:tgtEl>
                                            <p:attrNameLst>
                                              <p:attrName>style.rotation</p:attrName>
                                            </p:attrNameLst>
                                          </p:cBhvr>
                                          <p:tavLst>
                                            <p:tav tm="0">
                                              <p:val>
                                                <p:fltVal val="90"/>
                                              </p:val>
                                            </p:tav>
                                            <p:tav tm="100000">
                                              <p:val>
                                                <p:fltVal val="0"/>
                                              </p:val>
                                            </p:tav>
                                          </p:tavLst>
                                        </p:anim>
                                        <p:animEffect transition="in" filter="fade">
                                          <p:cBhvr>
                                            <p:cTn id="92" dur="10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randombar(horizontal)">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1000"/>
                                            <p:tgtEl>
                                              <p:spTgt spid="32"/>
                                            </p:tgtEl>
                                          </p:cBhvr>
                                        </p:animEffect>
                                        <p:anim calcmode="lin" valueType="num">
                                          <p:cBhvr>
                                            <p:cTn id="111" dur="1000" fill="hold"/>
                                            <p:tgtEl>
                                              <p:spTgt spid="32"/>
                                            </p:tgtEl>
                                            <p:attrNameLst>
                                              <p:attrName>ppt_x</p:attrName>
                                            </p:attrNameLst>
                                          </p:cBhvr>
                                          <p:tavLst>
                                            <p:tav tm="0">
                                              <p:val>
                                                <p:strVal val="#ppt_x"/>
                                              </p:val>
                                            </p:tav>
                                            <p:tav tm="100000">
                                              <p:val>
                                                <p:strVal val="#ppt_x"/>
                                              </p:val>
                                            </p:tav>
                                          </p:tavLst>
                                        </p:anim>
                                        <p:anim calcmode="lin" valueType="num">
                                          <p:cBhvr>
                                            <p:cTn id="11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0" grpId="0" animBg="1"/>
          <p:bldP spid="20" grpId="1" animBg="1"/>
          <p:bldP spid="27" grpId="1" animBg="1"/>
          <p:bldP spid="12" grpId="0" animBg="1"/>
          <p:bldP spid="11" grpId="0" animBg="1"/>
          <p:bldP spid="10" grpId="0" animBg="1"/>
          <p:bldP spid="10" grpId="2" animBg="1"/>
          <p:bldP spid="15" grpId="0" animBg="1"/>
          <p:bldP spid="15" grpId="1" animBg="1"/>
          <p:bldP spid="14" grpId="0" animBg="1"/>
          <p:bldP spid="14" grpId="1" animBg="1"/>
          <p:bldP spid="16" grpId="0" animBg="1"/>
          <p:bldP spid="16" grpId="1" animBg="1"/>
          <p:bldP spid="17" grpId="0" animBg="1"/>
          <p:bldP spid="17" grpId="1" animBg="1"/>
          <p:bldP spid="24" grpId="0" animBg="1"/>
          <p:bldP spid="24" grpId="1" animBg="1"/>
          <p:bldP spid="25" grpId="0" animBg="1"/>
          <p:bldP spid="26" grpId="0" animBg="1"/>
          <p:bldP spid="26" grpId="1" animBg="1"/>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2" fill="hold" grpId="0" nodeType="withEffect">
                                      <p:stCondLst>
                                        <p:cond delay="1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12" presetClass="entr" presetSubtype="4" fill="hold" grpId="1" nodeType="withEffect">
                                      <p:stCondLst>
                                        <p:cond delay="50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childTnLst>
                              </p:cTn>
                            </p:par>
                            <p:par>
                              <p:cTn id="64" fill="hold">
                                <p:stCondLst>
                                  <p:cond delay="600"/>
                                </p:stCondLst>
                                <p:childTnLst>
                                  <p:par>
                                    <p:cTn id="65" presetID="63" presetClass="path" presetSubtype="0" fill="hold" grpId="2" nodeType="afterEffect">
                                      <p:stCondLst>
                                        <p:cond delay="0"/>
                                      </p:stCondLst>
                                      <p:childTnLst>
                                        <p:animMotion origin="layout" path="M -1.66667E-6 -3.7037E-7 L 0.5543 -3.7037E-7 " pathEditMode="relative" rAng="0" ptsTypes="AA">
                                          <p:cBhvr>
                                            <p:cTn id="66" dur="50000" fill="hold"/>
                                            <p:tgtEl>
                                              <p:spTgt spid="10"/>
                                            </p:tgtEl>
                                            <p:attrNameLst>
                                              <p:attrName>ppt_x</p:attrName>
                                              <p:attrName>ppt_y</p:attrName>
                                            </p:attrNameLst>
                                          </p:cBhvr>
                                          <p:rCtr x="27708" y="0"/>
                                        </p:animMotion>
                                      </p:childTnLst>
                                    </p:cTn>
                                  </p:par>
                                  <p:par>
                                    <p:cTn id="67" presetID="63" presetClass="path" presetSubtype="0" fill="hold" grpId="1" nodeType="withEffect">
                                      <p:stCondLst>
                                        <p:cond delay="0"/>
                                      </p:stCondLst>
                                      <p:childTnLst>
                                        <p:animMotion origin="layout" path="M 4.375E-6 -4.07407E-6 L 0.20976 -4.07407E-6 " pathEditMode="relative" rAng="0" ptsTypes="AA">
                                          <p:cBhvr>
                                            <p:cTn id="68" dur="50000" fill="hold"/>
                                            <p:tgtEl>
                                              <p:spTgt spid="21"/>
                                            </p:tgtEl>
                                            <p:attrNameLst>
                                              <p:attrName>ppt_x</p:attrName>
                                              <p:attrName>ppt_y</p:attrName>
                                            </p:attrNameLst>
                                          </p:cBhvr>
                                          <p:rCtr x="10482" y="0"/>
                                        </p:animMotion>
                                      </p:childTnLst>
                                    </p:cTn>
                                  </p:par>
                                  <p:par>
                                    <p:cTn id="69" presetID="63" presetClass="path" presetSubtype="0" fill="hold" grpId="1" nodeType="withEffect">
                                      <p:stCondLst>
                                        <p:cond delay="0"/>
                                      </p:stCondLst>
                                      <p:childTnLst>
                                        <p:animMotion origin="layout" path="M -4.16667E-6 -1.11111E-6 L -0.36601 -1.11111E-6 " pathEditMode="relative" rAng="0" ptsTypes="AA">
                                          <p:cBhvr>
                                            <p:cTn id="70" dur="50000" fill="hold"/>
                                            <p:tgtEl>
                                              <p:spTgt spid="15"/>
                                            </p:tgtEl>
                                            <p:attrNameLst>
                                              <p:attrName>ppt_x</p:attrName>
                                              <p:attrName>ppt_y</p:attrName>
                                            </p:attrNameLst>
                                          </p:cBhvr>
                                          <p:rCtr x="-18294" y="0"/>
                                        </p:animMotion>
                                      </p:childTnLst>
                                    </p:cTn>
                                  </p:par>
                                  <p:par>
                                    <p:cTn id="71" presetID="63" presetClass="path" presetSubtype="0" fill="hold" grpId="1" nodeType="withEffect">
                                      <p:stCondLst>
                                        <p:cond delay="0"/>
                                      </p:stCondLst>
                                      <p:childTnLst>
                                        <p:animMotion origin="layout" path="M 0 0 L 0.25 0 E" pathEditMode="relative" ptsTypes="">
                                          <p:cBhvr>
                                            <p:cTn id="72" dur="50000" fill="hold"/>
                                            <p:tgtEl>
                                              <p:spTgt spid="14"/>
                                            </p:tgtEl>
                                            <p:attrNameLst>
                                              <p:attrName>ppt_x</p:attrName>
                                              <p:attrName>ppt_y</p:attrName>
                                            </p:attrNameLst>
                                          </p:cBhvr>
                                        </p:animMotion>
                                      </p:childTnLst>
                                    </p:cTn>
                                  </p:par>
                                  <p:par>
                                    <p:cTn id="73" presetID="63" presetClass="path" presetSubtype="0" fill="hold" grpId="1" nodeType="withEffect">
                                      <p:stCondLst>
                                        <p:cond delay="0"/>
                                      </p:stCondLst>
                                      <p:childTnLst>
                                        <p:animMotion origin="layout" path="M 1.45833E-6 -2.59259E-6 L 0.40547 -2.59259E-6 " pathEditMode="relative" rAng="0" ptsTypes="AA">
                                          <p:cBhvr>
                                            <p:cTn id="74" dur="50000" fill="hold"/>
                                            <p:tgtEl>
                                              <p:spTgt spid="16"/>
                                            </p:tgtEl>
                                            <p:attrNameLst>
                                              <p:attrName>ppt_x</p:attrName>
                                              <p:attrName>ppt_y</p:attrName>
                                            </p:attrNameLst>
                                          </p:cBhvr>
                                          <p:rCtr x="20273" y="0"/>
                                        </p:animMotion>
                                      </p:childTnLst>
                                    </p:cTn>
                                  </p:par>
                                  <p:par>
                                    <p:cTn id="75" presetID="35" presetClass="path" presetSubtype="0" fill="hold" grpId="1" nodeType="withEffect">
                                      <p:stCondLst>
                                        <p:cond delay="0"/>
                                      </p:stCondLst>
                                      <p:childTnLst>
                                        <p:animMotion origin="layout" path="M 0 0 L -0.25 0 E" pathEditMode="relative" ptsTypes="">
                                          <p:cBhvr>
                                            <p:cTn id="76" dur="50000" fill="hold"/>
                                            <p:tgtEl>
                                              <p:spTgt spid="26"/>
                                            </p:tgtEl>
                                            <p:attrNameLst>
                                              <p:attrName>ppt_x</p:attrName>
                                              <p:attrName>ppt_y</p:attrName>
                                            </p:attrNameLst>
                                          </p:cBhvr>
                                        </p:animMotion>
                                      </p:childTnLst>
                                    </p:cTn>
                                  </p:par>
                                  <p:par>
                                    <p:cTn id="77" presetID="35" presetClass="path" presetSubtype="0" fill="hold" grpId="1" nodeType="withEffect">
                                      <p:stCondLst>
                                        <p:cond delay="0"/>
                                      </p:stCondLst>
                                      <p:childTnLst>
                                        <p:animMotion origin="layout" path="M 2.70833E-6 4.81481E-6 L -0.85183 4.81481E-6 " pathEditMode="relative" rAng="0" ptsTypes="AA">
                                          <p:cBhvr>
                                            <p:cTn id="78" dur="50000" fill="hold"/>
                                            <p:tgtEl>
                                              <p:spTgt spid="24"/>
                                            </p:tgtEl>
                                            <p:attrNameLst>
                                              <p:attrName>ppt_x</p:attrName>
                                              <p:attrName>ppt_y</p:attrName>
                                            </p:attrNameLst>
                                          </p:cBhvr>
                                          <p:rCtr x="-42591" y="0"/>
                                        </p:animMotion>
                                      </p:childTnLst>
                                    </p:cTn>
                                  </p:par>
                                  <p:par>
                                    <p:cTn id="79" presetID="35" presetClass="path" presetSubtype="0" fill="hold" grpId="1" nodeType="withEffect">
                                      <p:stCondLst>
                                        <p:cond delay="0"/>
                                      </p:stCondLst>
                                      <p:childTnLst>
                                        <p:animMotion origin="layout" path="M 4.375E-6 4.07407E-6 L -0.24493 4.07407E-6 " pathEditMode="relative" rAng="0" ptsTypes="AA">
                                          <p:cBhvr>
                                            <p:cTn id="80" dur="50000" fill="hold"/>
                                            <p:tgtEl>
                                              <p:spTgt spid="20"/>
                                            </p:tgtEl>
                                            <p:attrNameLst>
                                              <p:attrName>ppt_x</p:attrName>
                                              <p:attrName>ppt_y</p:attrName>
                                            </p:attrNameLst>
                                          </p:cBhvr>
                                          <p:rCtr x="-12253" y="0"/>
                                        </p:animMotion>
                                      </p:childTnLst>
                                    </p:cTn>
                                  </p:par>
                                  <p:par>
                                    <p:cTn id="81" presetID="35" presetClass="path" presetSubtype="0" fill="hold" grpId="1" nodeType="withEffect">
                                      <p:stCondLst>
                                        <p:cond delay="0"/>
                                      </p:stCondLst>
                                      <p:childTnLst>
                                        <p:animMotion origin="layout" path="M -8.33333E-7 -2.96296E-6 L -0.38763 0.04953 " pathEditMode="relative" rAng="0" ptsTypes="AA">
                                          <p:cBhvr>
                                            <p:cTn id="82" dur="50000" fill="hold"/>
                                            <p:tgtEl>
                                              <p:spTgt spid="17"/>
                                            </p:tgtEl>
                                            <p:attrNameLst>
                                              <p:attrName>ppt_x</p:attrName>
                                              <p:attrName>ppt_y</p:attrName>
                                            </p:attrNameLst>
                                          </p:cBhvr>
                                          <p:rCtr x="-18542" y="0"/>
                                        </p:animMotion>
                                      </p:childTnLst>
                                    </p:cTn>
                                  </p:par>
                                  <p:par>
                                    <p:cTn id="83" presetID="64" presetClass="path" presetSubtype="0" fill="hold" nodeType="withEffect">
                                      <p:stCondLst>
                                        <p:cond delay="0"/>
                                      </p:stCondLst>
                                      <p:childTnLst>
                                        <p:animMotion origin="layout" path="M 3.75E-6 2.22222E-6 L 3.75E-6 -0.83797 " pathEditMode="relative" rAng="0" ptsTypes="AA">
                                          <p:cBhvr>
                                            <p:cTn id="84" dur="4000" fill="hold"/>
                                            <p:tgtEl>
                                              <p:spTgt spid="1032"/>
                                            </p:tgtEl>
                                            <p:attrNameLst>
                                              <p:attrName>ppt_x</p:attrName>
                                              <p:attrName>ppt_y</p:attrName>
                                            </p:attrNameLst>
                                          </p:cBhvr>
                                          <p:rCtr x="0" y="-41898"/>
                                        </p:animMotion>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p:cTn id="89" dur="1000" fill="hold"/>
                                            <p:tgtEl>
                                              <p:spTgt spid="23"/>
                                            </p:tgtEl>
                                            <p:attrNameLst>
                                              <p:attrName>ppt_w</p:attrName>
                                            </p:attrNameLst>
                                          </p:cBhvr>
                                          <p:tavLst>
                                            <p:tav tm="0">
                                              <p:val>
                                                <p:fltVal val="0"/>
                                              </p:val>
                                            </p:tav>
                                            <p:tav tm="100000">
                                              <p:val>
                                                <p:strVal val="#ppt_w"/>
                                              </p:val>
                                            </p:tav>
                                          </p:tavLst>
                                        </p:anim>
                                        <p:anim calcmode="lin" valueType="num">
                                          <p:cBhvr>
                                            <p:cTn id="90" dur="1000" fill="hold"/>
                                            <p:tgtEl>
                                              <p:spTgt spid="23"/>
                                            </p:tgtEl>
                                            <p:attrNameLst>
                                              <p:attrName>ppt_h</p:attrName>
                                            </p:attrNameLst>
                                          </p:cBhvr>
                                          <p:tavLst>
                                            <p:tav tm="0">
                                              <p:val>
                                                <p:fltVal val="0"/>
                                              </p:val>
                                            </p:tav>
                                            <p:tav tm="100000">
                                              <p:val>
                                                <p:strVal val="#ppt_h"/>
                                              </p:val>
                                            </p:tav>
                                          </p:tavLst>
                                        </p:anim>
                                        <p:anim calcmode="lin" valueType="num">
                                          <p:cBhvr>
                                            <p:cTn id="91" dur="1000" fill="hold"/>
                                            <p:tgtEl>
                                              <p:spTgt spid="23"/>
                                            </p:tgtEl>
                                            <p:attrNameLst>
                                              <p:attrName>style.rotation</p:attrName>
                                            </p:attrNameLst>
                                          </p:cBhvr>
                                          <p:tavLst>
                                            <p:tav tm="0">
                                              <p:val>
                                                <p:fltVal val="90"/>
                                              </p:val>
                                            </p:tav>
                                            <p:tav tm="100000">
                                              <p:val>
                                                <p:fltVal val="0"/>
                                              </p:val>
                                            </p:tav>
                                          </p:tavLst>
                                        </p:anim>
                                        <p:animEffect transition="in" filter="fade">
                                          <p:cBhvr>
                                            <p:cTn id="92" dur="10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randombar(horizontal)">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1000"/>
                                            <p:tgtEl>
                                              <p:spTgt spid="32"/>
                                            </p:tgtEl>
                                          </p:cBhvr>
                                        </p:animEffect>
                                        <p:anim calcmode="lin" valueType="num">
                                          <p:cBhvr>
                                            <p:cTn id="111" dur="1000" fill="hold"/>
                                            <p:tgtEl>
                                              <p:spTgt spid="32"/>
                                            </p:tgtEl>
                                            <p:attrNameLst>
                                              <p:attrName>ppt_x</p:attrName>
                                            </p:attrNameLst>
                                          </p:cBhvr>
                                          <p:tavLst>
                                            <p:tav tm="0">
                                              <p:val>
                                                <p:strVal val="#ppt_x"/>
                                              </p:val>
                                            </p:tav>
                                            <p:tav tm="100000">
                                              <p:val>
                                                <p:strVal val="#ppt_x"/>
                                              </p:val>
                                            </p:tav>
                                          </p:tavLst>
                                        </p:anim>
                                        <p:anim calcmode="lin" valueType="num">
                                          <p:cBhvr>
                                            <p:cTn id="11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0" grpId="0" animBg="1"/>
          <p:bldP spid="20" grpId="1" animBg="1"/>
          <p:bldP spid="27" grpId="1" animBg="1"/>
          <p:bldP spid="12" grpId="0" animBg="1"/>
          <p:bldP spid="11" grpId="0" animBg="1"/>
          <p:bldP spid="10" grpId="0" animBg="1"/>
          <p:bldP spid="10" grpId="2" animBg="1"/>
          <p:bldP spid="15" grpId="0" animBg="1"/>
          <p:bldP spid="15" grpId="1" animBg="1"/>
          <p:bldP spid="14" grpId="0" animBg="1"/>
          <p:bldP spid="14" grpId="1" animBg="1"/>
          <p:bldP spid="16" grpId="0" animBg="1"/>
          <p:bldP spid="16" grpId="1" animBg="1"/>
          <p:bldP spid="17" grpId="0" animBg="1"/>
          <p:bldP spid="17" grpId="1" animBg="1"/>
          <p:bldP spid="24" grpId="0" animBg="1"/>
          <p:bldP spid="24" grpId="1" animBg="1"/>
          <p:bldP spid="25" grpId="0" animBg="1"/>
          <p:bldP spid="26" grpId="0" animBg="1"/>
          <p:bldP spid="26" grpId="1" animBg="1"/>
          <p:bldP spid="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62000" y="3566160"/>
            <a:ext cx="2565379"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用户提交文章内容</a:t>
            </a:r>
          </a:p>
        </p:txBody>
      </p:sp>
      <p:sp>
        <p:nvSpPr>
          <p:cNvPr id="22" name="文本框 21"/>
          <p:cNvSpPr txBox="1"/>
          <p:nvPr/>
        </p:nvSpPr>
        <p:spPr>
          <a:xfrm>
            <a:off x="3327380" y="3568748"/>
            <a:ext cx="2463820"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用户提交重置按钮</a:t>
            </a:r>
          </a:p>
        </p:txBody>
      </p:sp>
      <p:sp>
        <p:nvSpPr>
          <p:cNvPr id="23" name="文本框 22"/>
          <p:cNvSpPr txBox="1"/>
          <p:nvPr/>
        </p:nvSpPr>
        <p:spPr>
          <a:xfrm>
            <a:off x="6688087" y="3559834"/>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分析结果展示</a:t>
            </a:r>
          </a:p>
        </p:txBody>
      </p:sp>
      <p:sp>
        <p:nvSpPr>
          <p:cNvPr id="24" name="文本框 23"/>
          <p:cNvSpPr txBox="1"/>
          <p:nvPr/>
        </p:nvSpPr>
        <p:spPr>
          <a:xfrm>
            <a:off x="9308523" y="3568748"/>
            <a:ext cx="235056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结果可拖动查看</a:t>
            </a:r>
          </a:p>
        </p:txBody>
      </p:sp>
      <p:cxnSp>
        <p:nvCxnSpPr>
          <p:cNvPr id="25" name="直接连接符 24"/>
          <p:cNvCxnSpPr/>
          <p:nvPr/>
        </p:nvCxnSpPr>
        <p:spPr>
          <a:xfrm>
            <a:off x="1090869" y="3968858"/>
            <a:ext cx="954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07878" y="3968858"/>
            <a:ext cx="954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816327" y="3966402"/>
            <a:ext cx="954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679057" y="3966402"/>
            <a:ext cx="954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321428" y="1300968"/>
            <a:ext cx="1943906" cy="1943906"/>
            <a:chOff x="6321428" y="1300968"/>
            <a:chExt cx="1943906" cy="1943906"/>
          </a:xfrm>
        </p:grpSpPr>
        <p:sp>
          <p:nvSpPr>
            <p:cNvPr id="18" name="弧形 17"/>
            <p:cNvSpPr/>
            <p:nvPr/>
          </p:nvSpPr>
          <p:spPr>
            <a:xfrm>
              <a:off x="6321428" y="1300968"/>
              <a:ext cx="1943906" cy="1943906"/>
            </a:xfrm>
            <a:prstGeom prst="arc">
              <a:avLst>
                <a:gd name="adj1" fmla="val 2400669"/>
                <a:gd name="adj2" fmla="val 193259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Picture 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5400000" flipH="1">
              <a:off x="6781256" y="1578146"/>
              <a:ext cx="1342813" cy="13428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组合 35"/>
          <p:cNvGrpSpPr/>
          <p:nvPr/>
        </p:nvGrpSpPr>
        <p:grpSpPr>
          <a:xfrm>
            <a:off x="850794" y="1300968"/>
            <a:ext cx="1943906" cy="1943906"/>
            <a:chOff x="6321428" y="1300968"/>
            <a:chExt cx="1943906" cy="1943906"/>
          </a:xfrm>
        </p:grpSpPr>
        <p:sp>
          <p:nvSpPr>
            <p:cNvPr id="37" name="弧形 36"/>
            <p:cNvSpPr/>
            <p:nvPr/>
          </p:nvSpPr>
          <p:spPr>
            <a:xfrm>
              <a:off x="6321428" y="1300968"/>
              <a:ext cx="1943906" cy="1943906"/>
            </a:xfrm>
            <a:prstGeom prst="arc">
              <a:avLst>
                <a:gd name="adj1" fmla="val 2400669"/>
                <a:gd name="adj2" fmla="val 193259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8" name="Picture 2">
              <a:hlinkClick r:id="rId4"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5400000" flipH="1">
              <a:off x="6781256" y="1578146"/>
              <a:ext cx="1342813" cy="13428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3531608" y="1254230"/>
            <a:ext cx="1943906" cy="1943906"/>
            <a:chOff x="6321428" y="1300968"/>
            <a:chExt cx="1943906" cy="1943906"/>
          </a:xfrm>
        </p:grpSpPr>
        <p:sp>
          <p:nvSpPr>
            <p:cNvPr id="40" name="弧形 39"/>
            <p:cNvSpPr/>
            <p:nvPr/>
          </p:nvSpPr>
          <p:spPr>
            <a:xfrm>
              <a:off x="6321428" y="1300968"/>
              <a:ext cx="1943906" cy="1943906"/>
            </a:xfrm>
            <a:prstGeom prst="arc">
              <a:avLst>
                <a:gd name="adj1" fmla="val 2400669"/>
                <a:gd name="adj2" fmla="val 193259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1" name="Picture 2">
              <a:hlinkClick r:id="rId5"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5400000" flipH="1">
              <a:off x="6781256" y="1578146"/>
              <a:ext cx="1342813" cy="13428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8932912" y="1277599"/>
            <a:ext cx="1943906" cy="1943906"/>
            <a:chOff x="6321428" y="1300968"/>
            <a:chExt cx="1943906" cy="1943906"/>
          </a:xfrm>
        </p:grpSpPr>
        <p:sp>
          <p:nvSpPr>
            <p:cNvPr id="43" name="弧形 42"/>
            <p:cNvSpPr/>
            <p:nvPr/>
          </p:nvSpPr>
          <p:spPr>
            <a:xfrm>
              <a:off x="6321428" y="1300968"/>
              <a:ext cx="1943906" cy="1943906"/>
            </a:xfrm>
            <a:prstGeom prst="arc">
              <a:avLst>
                <a:gd name="adj1" fmla="val 2400669"/>
                <a:gd name="adj2" fmla="val 193259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4" name="Picture 2">
              <a:hlinkClick r:id="rId6"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5400000" flipH="1">
              <a:off x="6781256" y="1578146"/>
              <a:ext cx="1342813" cy="1342813"/>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文本框 44"/>
          <p:cNvSpPr txBox="1"/>
          <p:nvPr/>
        </p:nvSpPr>
        <p:spPr>
          <a:xfrm>
            <a:off x="4860091" y="63722"/>
            <a:ext cx="2626040" cy="910314"/>
          </a:xfrm>
          <a:prstGeom prst="rect">
            <a:avLst/>
          </a:prstGeom>
          <a:noFill/>
        </p:spPr>
        <p:txBody>
          <a:bodyPr wrap="none" rtlCol="0">
            <a:spAutoFit/>
          </a:bodyPr>
          <a:lstStyle/>
          <a:p>
            <a:pP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2.</a:t>
            </a:r>
            <a:r>
              <a:rPr lang="zh-CN" altLang="en-US" sz="4000" kern="100" dirty="0">
                <a:solidFill>
                  <a:schemeClr val="bg1"/>
                </a:solidFill>
                <a:latin typeface="Calibri" panose="020F0502020204030204" pitchFamily="34" charset="0"/>
                <a:cs typeface="Times New Roman" panose="02020603050405020304" pitchFamily="18" charset="0"/>
              </a:rPr>
              <a:t>视频展示</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50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par>
                                <p:cTn id="13" presetID="22" presetClass="exit" presetSubtype="8" fill="hold" nodeType="withEffect">
                                  <p:stCondLst>
                                    <p:cond delay="1800"/>
                                  </p:stCondLst>
                                  <p:childTnLst>
                                    <p:animEffect transition="out" filter="wipe(left)">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42" presetClass="entr" presetSubtype="0" fill="hold" grpId="0" nodeType="withEffect">
                                  <p:stCondLst>
                                    <p:cond delay="20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300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22" presetClass="exit" presetSubtype="8" fill="hold" nodeType="withEffect">
                                  <p:stCondLst>
                                    <p:cond delay="3300"/>
                                  </p:stCondLst>
                                  <p:childTnLst>
                                    <p:animEffect transition="out" filter="wipe(left)">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par>
                                <p:cTn id="27" presetID="42" presetClass="entr" presetSubtype="0" fill="hold" grpId="0" nodeType="withEffect">
                                  <p:stCondLst>
                                    <p:cond delay="40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52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xit" presetSubtype="8" fill="hold" nodeType="withEffect">
                                  <p:stCondLst>
                                    <p:cond delay="5600"/>
                                  </p:stCondLst>
                                  <p:childTnLst>
                                    <p:animEffect transition="out" filter="wipe(left)">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par>
                                <p:cTn id="38" presetID="42" presetClass="entr" presetSubtype="0" fill="hold" grpId="0" nodeType="withEffect">
                                  <p:stCondLst>
                                    <p:cond delay="70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par>
                                <p:cTn id="43" presetID="22" presetClass="entr" presetSubtype="8" fill="hold" nodeType="withEffect">
                                  <p:stCondLst>
                                    <p:cond delay="730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xit" presetSubtype="8" fill="hold" nodeType="withEffect">
                                  <p:stCondLst>
                                    <p:cond delay="7700"/>
                                  </p:stCondLst>
                                  <p:childTnLst>
                                    <p:animEffect transition="out" filter="wipe(left)">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par>
                                <p:cTn id="49" presetID="10" presetClass="entr" presetSubtype="0" fill="hold" grpId="0" nodeType="withEffect">
                                  <p:stCondLst>
                                    <p:cond delay="2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42013" y="408008"/>
            <a:ext cx="9708845" cy="1015663"/>
          </a:xfrm>
          <a:prstGeom prst="rect">
            <a:avLst/>
          </a:prstGeom>
        </p:spPr>
        <p:txBody>
          <a:bodyPr wrap="square" anchor="ctr">
            <a:spAutoFit/>
          </a:bodyPr>
          <a:lstStyle/>
          <a:p>
            <a:pPr algn="ct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3.</a:t>
            </a:r>
            <a:r>
              <a:rPr lang="zh-CN" altLang="en-US" sz="4000" kern="100" dirty="0">
                <a:solidFill>
                  <a:schemeClr val="bg1"/>
                </a:solidFill>
                <a:latin typeface="Calibri" panose="020F0502020204030204" pitchFamily="34" charset="0"/>
                <a:cs typeface="Times New Roman" panose="02020603050405020304" pitchFamily="18" charset="0"/>
              </a:rPr>
              <a:t>运行环境要求</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graphicFrame>
        <p:nvGraphicFramePr>
          <p:cNvPr id="2" name="表格 1"/>
          <p:cNvGraphicFramePr>
            <a:graphicFrameLocks noGrp="1"/>
          </p:cNvGraphicFramePr>
          <p:nvPr/>
        </p:nvGraphicFramePr>
        <p:xfrm>
          <a:off x="1835785" y="1578610"/>
          <a:ext cx="8641080" cy="3025775"/>
        </p:xfrm>
        <a:graphic>
          <a:graphicData uri="http://schemas.openxmlformats.org/drawingml/2006/table">
            <a:tbl>
              <a:tblPr firstRow="1" firstCol="1" bandRow="1">
                <a:tableStyleId>{5C22544A-7EE6-4342-B048-85BDC9FD1C3A}</a:tableStyleId>
              </a:tblPr>
              <a:tblGrid>
                <a:gridCol w="2482215"/>
                <a:gridCol w="6158865"/>
              </a:tblGrid>
              <a:tr h="1019810">
                <a:tc>
                  <a:txBody>
                    <a:bodyPr/>
                    <a:lstStyle/>
                    <a:p>
                      <a:pPr algn="just">
                        <a:spcAft>
                          <a:spcPts val="0"/>
                        </a:spcAft>
                      </a:pPr>
                      <a:r>
                        <a:rPr lang="zh-CN" sz="2400" kern="100">
                          <a:effectLst/>
                        </a:rPr>
                        <a:t>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具体说明</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45465">
                <a:tc>
                  <a:txBody>
                    <a:bodyPr/>
                    <a:lstStyle/>
                    <a:p>
                      <a:pPr algn="just">
                        <a:spcAft>
                          <a:spcPts val="0"/>
                        </a:spcAft>
                      </a:pPr>
                      <a:r>
                        <a:rPr lang="zh-CN" sz="2400" kern="100">
                          <a:effectLst/>
                        </a:rPr>
                        <a:t>服务器运行环境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linux</a:t>
                      </a:r>
                      <a:r>
                        <a:rPr lang="zh-CN" sz="2400" kern="100">
                          <a:effectLst/>
                        </a:rPr>
                        <a:t>以及</a:t>
                      </a:r>
                      <a:r>
                        <a:rPr lang="en-US" sz="2400" kern="100">
                          <a:effectLst/>
                        </a:rPr>
                        <a:t>windows</a:t>
                      </a:r>
                      <a:r>
                        <a:rPr lang="zh-CN" sz="2400" kern="100">
                          <a:effectLst/>
                        </a:rPr>
                        <a:t>主流环境上可正常运行</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40690">
                <a:tc>
                  <a:txBody>
                    <a:bodyPr/>
                    <a:lstStyle/>
                    <a:p>
                      <a:pPr algn="just">
                        <a:spcAft>
                          <a:spcPts val="0"/>
                        </a:spcAft>
                      </a:pPr>
                      <a:r>
                        <a:rPr lang="zh-CN" sz="2400" kern="100">
                          <a:effectLst/>
                        </a:rPr>
                        <a:t>数据库服务器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linux</a:t>
                      </a:r>
                      <a:r>
                        <a:rPr lang="zh-CN" sz="2400" kern="100">
                          <a:effectLst/>
                        </a:rPr>
                        <a:t>以及</a:t>
                      </a:r>
                      <a:r>
                        <a:rPr lang="en-US" sz="2400" kern="100">
                          <a:effectLst/>
                        </a:rPr>
                        <a:t>windows</a:t>
                      </a:r>
                      <a:r>
                        <a:rPr lang="zh-CN" sz="2400" kern="100">
                          <a:effectLst/>
                        </a:rPr>
                        <a:t>主流环境上可正常运行</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019810">
                <a:tc>
                  <a:txBody>
                    <a:bodyPr/>
                    <a:lstStyle/>
                    <a:p>
                      <a:pPr algn="just">
                        <a:spcAft>
                          <a:spcPts val="0"/>
                        </a:spcAft>
                      </a:pPr>
                      <a:r>
                        <a:rPr lang="zh-CN" sz="2400" kern="100">
                          <a:effectLst/>
                        </a:rPr>
                        <a:t>前端运行环境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chrome</a:t>
                      </a:r>
                      <a:r>
                        <a:rPr lang="zh-CN" sz="2400" kern="100" dirty="0">
                          <a:effectLst/>
                        </a:rPr>
                        <a:t>，火狐，</a:t>
                      </a:r>
                      <a:r>
                        <a:rPr lang="en-US" sz="2400" kern="100" dirty="0">
                          <a:effectLst/>
                        </a:rPr>
                        <a:t>IE9</a:t>
                      </a:r>
                      <a:r>
                        <a:rPr lang="zh-CN" sz="2400" kern="100" dirty="0">
                          <a:effectLst/>
                        </a:rPr>
                        <a:t>以上等主流浏览器上可以正常显示</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42013" y="455713"/>
            <a:ext cx="9708845" cy="920252"/>
          </a:xfrm>
          <a:prstGeom prst="rect">
            <a:avLst/>
          </a:prstGeom>
        </p:spPr>
        <p:txBody>
          <a:bodyPr wrap="square" anchor="ctr">
            <a:spAutoFit/>
          </a:bodyPr>
          <a:lstStyle/>
          <a:p>
            <a:pPr algn="ct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4.</a:t>
            </a:r>
            <a:r>
              <a:rPr lang="zh-CN" altLang="en-US" sz="4000" kern="100" dirty="0">
                <a:solidFill>
                  <a:schemeClr val="bg1"/>
                </a:solidFill>
                <a:latin typeface="Calibri" panose="020F0502020204030204" pitchFamily="34" charset="0"/>
                <a:cs typeface="Times New Roman" panose="02020603050405020304" pitchFamily="18" charset="0"/>
              </a:rPr>
              <a:t>安装方法</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sp>
        <p:nvSpPr>
          <p:cNvPr id="5" name="矩形 4"/>
          <p:cNvSpPr/>
          <p:nvPr/>
        </p:nvSpPr>
        <p:spPr>
          <a:xfrm>
            <a:off x="1260565" y="2627725"/>
            <a:ext cx="10078857" cy="2715800"/>
          </a:xfrm>
          <a:prstGeom prst="rect">
            <a:avLst/>
          </a:prstGeom>
          <a:solidFill>
            <a:srgbClr val="A40C6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45470" y="3570126"/>
            <a:ext cx="6096000" cy="830997"/>
          </a:xfrm>
          <a:prstGeom prst="rect">
            <a:avLst/>
          </a:prstGeom>
        </p:spPr>
        <p:txBody>
          <a:bodyPr>
            <a:spAutoFit/>
          </a:bodyPr>
          <a:lstStyle/>
          <a:p>
            <a:pPr marL="266700" algn="just">
              <a:spcAft>
                <a:spcPts val="0"/>
              </a:spcAft>
            </a:pP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用户直接使用目前市面上</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chrome</a:t>
            </a: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，火狐，</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IE9</a:t>
            </a: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以上等主流浏览器访问网址即可使用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a:off x="4385274" y="1034359"/>
            <a:ext cx="3421452" cy="3421452"/>
          </a:xfrm>
          <a:prstGeom prst="chord">
            <a:avLst>
              <a:gd name="adj1" fmla="val 3775932"/>
              <a:gd name="adj2" fmla="val 117138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226359" y="2119086"/>
            <a:ext cx="2871127" cy="2315150"/>
          </a:xfrm>
          <a:prstGeom prst="line">
            <a:avLst/>
          </a:prstGeom>
          <a:ln w="28575">
            <a:solidFill>
              <a:srgbClr val="E9118C"/>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540398" y="2514252"/>
            <a:ext cx="1111203" cy="646331"/>
          </a:xfrm>
          <a:prstGeom prst="rect">
            <a:avLst/>
          </a:prstGeom>
          <a:noFill/>
        </p:spPr>
        <p:txBody>
          <a:bodyPr wrap="none" rtlCol="0">
            <a:spAutoFit/>
          </a:bodyPr>
          <a:lstStyle/>
          <a:p>
            <a:pPr algn="ctr"/>
            <a:r>
              <a:rPr lang="zh-CN" altLang="en-US" sz="3600" b="1" dirty="0">
                <a:solidFill>
                  <a:schemeClr val="bg1"/>
                </a:solidFill>
              </a:rPr>
              <a:t>小结</a:t>
            </a:r>
          </a:p>
        </p:txBody>
      </p:sp>
      <p:sp>
        <p:nvSpPr>
          <p:cNvPr id="7" name="椭圆 6"/>
          <p:cNvSpPr/>
          <p:nvPr/>
        </p:nvSpPr>
        <p:spPr>
          <a:xfrm>
            <a:off x="4385274" y="1019845"/>
            <a:ext cx="3421452" cy="342144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38178" y="4745518"/>
            <a:ext cx="198342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Part Four</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794474"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28560"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8"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2" fill="hold"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47"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37"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1+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8" fill="hold" grpId="1" nodeType="withEffect">
                                  <p:stCondLst>
                                    <p:cond delay="100"/>
                                  </p:stCondLst>
                                  <p:childTnLst>
                                    <p:anim calcmode="lin" valueType="num">
                                      <p:cBhvr additive="base">
                                        <p:cTn id="38" dur="500"/>
                                        <p:tgtEl>
                                          <p:spTgt spid="4"/>
                                        </p:tgtEl>
                                        <p:attrNameLst>
                                          <p:attrName>ppt_x</p:attrName>
                                        </p:attrNameLst>
                                      </p:cBhvr>
                                      <p:tavLst>
                                        <p:tav tm="0">
                                          <p:val>
                                            <p:strVal val="ppt_x"/>
                                          </p:val>
                                        </p:tav>
                                        <p:tav tm="100000">
                                          <p:val>
                                            <p:strVal val="0-ppt_w/2"/>
                                          </p:val>
                                        </p:tav>
                                      </p:tavLst>
                                    </p:anim>
                                    <p:anim calcmode="lin" valueType="num">
                                      <p:cBhvr additive="base">
                                        <p:cTn id="39" dur="500"/>
                                        <p:tgtEl>
                                          <p:spTgt spid="4"/>
                                        </p:tgtEl>
                                        <p:attrNameLst>
                                          <p:attrName>ppt_y</p:attrName>
                                        </p:attrNameLst>
                                      </p:cBhvr>
                                      <p:tavLst>
                                        <p:tav tm="0">
                                          <p:val>
                                            <p:strVal val="ppt_y"/>
                                          </p:val>
                                        </p:tav>
                                        <p:tav tm="100000">
                                          <p:val>
                                            <p:strVal val="ppt_y"/>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8" fill="hold" nodeType="with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0-ppt_w/2"/>
                                          </p:val>
                                        </p:tav>
                                      </p:tavLst>
                                    </p:anim>
                                    <p:anim calcmode="lin" valueType="num">
                                      <p:cBhvr additive="base">
                                        <p:cTn id="43" dur="500"/>
                                        <p:tgtEl>
                                          <p:spTgt spid="5"/>
                                        </p:tgtEl>
                                        <p:attrNameLst>
                                          <p:attrName>ppt_y</p:attrName>
                                        </p:attrNameLst>
                                      </p:cBhvr>
                                      <p:tavLst>
                                        <p:tav tm="0">
                                          <p:val>
                                            <p:strVal val="ppt_y"/>
                                          </p:val>
                                        </p:tav>
                                        <p:tav tm="100000">
                                          <p:val>
                                            <p:strVal val="ppt_y"/>
                                          </p:val>
                                        </p:tav>
                                      </p:tavLst>
                                    </p:anim>
                                    <p:set>
                                      <p:cBhvr>
                                        <p:cTn id="44" dur="1" fill="hold">
                                          <p:stCondLst>
                                            <p:cond delay="499"/>
                                          </p:stCondLst>
                                        </p:cTn>
                                        <p:tgtEl>
                                          <p:spTgt spid="5"/>
                                        </p:tgtEl>
                                        <p:attrNameLst>
                                          <p:attrName>style.visibility</p:attrName>
                                        </p:attrNameLst>
                                      </p:cBhvr>
                                      <p:to>
                                        <p:strVal val="hidden"/>
                                      </p:to>
                                    </p:set>
                                  </p:childTnLst>
                                </p:cTn>
                              </p:par>
                              <p:par>
                                <p:cTn id="45" presetID="2" presetClass="exit" presetSubtype="4" fill="hold" nodeType="withEffect">
                                  <p:stCondLst>
                                    <p:cond delay="100"/>
                                  </p:stCondLst>
                                  <p:childTnLst>
                                    <p:anim calcmode="lin" valueType="num">
                                      <p:cBhvr additive="base">
                                        <p:cTn id="46" dur="500"/>
                                        <p:tgtEl>
                                          <p:spTgt spid="9"/>
                                        </p:tgtEl>
                                        <p:attrNameLst>
                                          <p:attrName>ppt_x</p:attrName>
                                        </p:attrNameLst>
                                      </p:cBhvr>
                                      <p:tavLst>
                                        <p:tav tm="0">
                                          <p:val>
                                            <p:strVal val="ppt_x"/>
                                          </p:val>
                                        </p:tav>
                                        <p:tav tm="100000">
                                          <p:val>
                                            <p:strVal val="ppt_x"/>
                                          </p:val>
                                        </p:tav>
                                      </p:tavLst>
                                    </p:anim>
                                    <p:anim calcmode="lin" valueType="num">
                                      <p:cBhvr additive="base">
                                        <p:cTn id="47" dur="500"/>
                                        <p:tgtEl>
                                          <p:spTgt spid="9"/>
                                        </p:tgtEl>
                                        <p:attrNameLst>
                                          <p:attrName>ppt_y</p:attrName>
                                        </p:attrNameLst>
                                      </p:cBhvr>
                                      <p:tavLst>
                                        <p:tav tm="0">
                                          <p:val>
                                            <p:strVal val="ppt_y"/>
                                          </p:val>
                                        </p:tav>
                                        <p:tav tm="100000">
                                          <p:val>
                                            <p:strVal val="1+ppt_h/2"/>
                                          </p:val>
                                        </p:tav>
                                      </p:tavLst>
                                    </p:anim>
                                    <p:set>
                                      <p:cBhvr>
                                        <p:cTn id="48" dur="1" fill="hold">
                                          <p:stCondLst>
                                            <p:cond delay="499"/>
                                          </p:stCondLst>
                                        </p:cTn>
                                        <p:tgtEl>
                                          <p:spTgt spid="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1" fill="hold" grpId="1" nodeType="withEffect">
                                  <p:stCondLst>
                                    <p:cond delay="10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0-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fill="hold" grpId="1" nodeType="withEffect">
                                  <p:stCondLst>
                                    <p:cond delay="10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P spid="7" grpId="0" animBg="1"/>
      <p:bldP spid="7" grpId="1" animBg="1"/>
      <p:bldP spid="8" grpId="0"/>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51904" y="1267983"/>
            <a:ext cx="1323980" cy="4687107"/>
            <a:chOff x="751904" y="1267983"/>
            <a:chExt cx="1323980" cy="4687107"/>
          </a:xfrm>
        </p:grpSpPr>
        <p:cxnSp>
          <p:nvCxnSpPr>
            <p:cNvPr id="7" name="直接连接符 6"/>
            <p:cNvCxnSpPr/>
            <p:nvPr/>
          </p:nvCxnSpPr>
          <p:spPr>
            <a:xfrm>
              <a:off x="1414232" y="1267983"/>
              <a:ext cx="0" cy="3358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弧形 7"/>
            <p:cNvSpPr/>
            <p:nvPr/>
          </p:nvSpPr>
          <p:spPr>
            <a:xfrm>
              <a:off x="751904" y="4631110"/>
              <a:ext cx="1323980" cy="1323980"/>
            </a:xfrm>
            <a:prstGeom prst="arc">
              <a:avLst>
                <a:gd name="adj1" fmla="val 12935667"/>
                <a:gd name="adj2" fmla="val 1947620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椭圆 8"/>
          <p:cNvSpPr/>
          <p:nvPr/>
        </p:nvSpPr>
        <p:spPr>
          <a:xfrm>
            <a:off x="813730" y="4808816"/>
            <a:ext cx="1200329" cy="1200329"/>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156053" y="1267920"/>
            <a:ext cx="1323980" cy="2977675"/>
            <a:chOff x="2156053" y="1267920"/>
            <a:chExt cx="1323980" cy="2977675"/>
          </a:xfrm>
        </p:grpSpPr>
        <p:cxnSp>
          <p:nvCxnSpPr>
            <p:cNvPr id="11" name="直接连接符 10"/>
            <p:cNvCxnSpPr/>
            <p:nvPr/>
          </p:nvCxnSpPr>
          <p:spPr>
            <a:xfrm>
              <a:off x="2818381" y="1267920"/>
              <a:ext cx="0" cy="1648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弧形 11"/>
            <p:cNvSpPr/>
            <p:nvPr/>
          </p:nvSpPr>
          <p:spPr>
            <a:xfrm>
              <a:off x="2156053" y="2921615"/>
              <a:ext cx="1323980" cy="1323980"/>
            </a:xfrm>
            <a:prstGeom prst="arc">
              <a:avLst>
                <a:gd name="adj1" fmla="val 12935667"/>
                <a:gd name="adj2" fmla="val 1947620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 name="椭圆 12"/>
          <p:cNvSpPr/>
          <p:nvPr/>
        </p:nvSpPr>
        <p:spPr>
          <a:xfrm>
            <a:off x="2217879" y="3099321"/>
            <a:ext cx="1200329" cy="1200329"/>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683979" y="1267920"/>
            <a:ext cx="1323980" cy="3708024"/>
            <a:chOff x="3683979" y="1267920"/>
            <a:chExt cx="1323980" cy="3708024"/>
          </a:xfrm>
        </p:grpSpPr>
        <p:cxnSp>
          <p:nvCxnSpPr>
            <p:cNvPr id="15" name="直接连接符 14"/>
            <p:cNvCxnSpPr/>
            <p:nvPr/>
          </p:nvCxnSpPr>
          <p:spPr>
            <a:xfrm>
              <a:off x="4346307" y="1267920"/>
              <a:ext cx="0" cy="23789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弧形 15"/>
            <p:cNvSpPr/>
            <p:nvPr/>
          </p:nvSpPr>
          <p:spPr>
            <a:xfrm>
              <a:off x="3683979" y="3651964"/>
              <a:ext cx="1323980" cy="1323980"/>
            </a:xfrm>
            <a:prstGeom prst="arc">
              <a:avLst>
                <a:gd name="adj1" fmla="val 12935667"/>
                <a:gd name="adj2" fmla="val 1947620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 name="椭圆 16"/>
          <p:cNvSpPr/>
          <p:nvPr/>
        </p:nvSpPr>
        <p:spPr>
          <a:xfrm>
            <a:off x="3745805" y="3829670"/>
            <a:ext cx="1200329" cy="1200329"/>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80905" y="1280132"/>
            <a:ext cx="1323980" cy="2502173"/>
            <a:chOff x="5080905" y="1263803"/>
            <a:chExt cx="1323980" cy="2502173"/>
          </a:xfrm>
        </p:grpSpPr>
        <p:cxnSp>
          <p:nvCxnSpPr>
            <p:cNvPr id="19" name="直接连接符 18"/>
            <p:cNvCxnSpPr/>
            <p:nvPr/>
          </p:nvCxnSpPr>
          <p:spPr>
            <a:xfrm>
              <a:off x="5743233" y="1263803"/>
              <a:ext cx="0" cy="11730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5080905" y="2441996"/>
              <a:ext cx="1323980" cy="1323980"/>
            </a:xfrm>
            <a:prstGeom prst="arc">
              <a:avLst>
                <a:gd name="adj1" fmla="val 12935667"/>
                <a:gd name="adj2" fmla="val 1947620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1" name="椭圆 20"/>
          <p:cNvSpPr/>
          <p:nvPr/>
        </p:nvSpPr>
        <p:spPr>
          <a:xfrm>
            <a:off x="5142731" y="2636031"/>
            <a:ext cx="1200329" cy="1200329"/>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079058" y="3468652"/>
            <a:ext cx="1467068" cy="400110"/>
          </a:xfrm>
          <a:prstGeom prst="rect">
            <a:avLst/>
          </a:prstGeom>
        </p:spPr>
        <p:txBody>
          <a:bodyPr wrap="none">
            <a:spAutoFit/>
          </a:bodyPr>
          <a:lstStyle/>
          <a:p>
            <a:pPr algn="ctr"/>
            <a:r>
              <a:rPr lang="zh-CN" altLang="en-US" sz="2000" dirty="0">
                <a:solidFill>
                  <a:schemeClr val="bg1"/>
                </a:solidFill>
              </a:rPr>
              <a:t>满足的需求</a:t>
            </a:r>
          </a:p>
        </p:txBody>
      </p:sp>
      <p:sp>
        <p:nvSpPr>
          <p:cNvPr id="23" name="矩形 22"/>
          <p:cNvSpPr/>
          <p:nvPr/>
        </p:nvSpPr>
        <p:spPr>
          <a:xfrm>
            <a:off x="3709252" y="4107092"/>
            <a:ext cx="1325880" cy="645160"/>
          </a:xfrm>
          <a:prstGeom prst="rect">
            <a:avLst/>
          </a:prstGeom>
        </p:spPr>
        <p:txBody>
          <a:bodyPr wrap="none">
            <a:spAutoFit/>
          </a:bodyPr>
          <a:lstStyle/>
          <a:p>
            <a:pPr algn="ctr"/>
            <a:r>
              <a:rPr lang="zh-CN" altLang="en-US" dirty="0">
                <a:solidFill>
                  <a:schemeClr val="bg1"/>
                </a:solidFill>
              </a:rPr>
              <a:t>一次迭代完</a:t>
            </a:r>
            <a:endParaRPr lang="en-US" altLang="zh-CN" dirty="0">
              <a:solidFill>
                <a:schemeClr val="bg1"/>
              </a:solidFill>
            </a:endParaRPr>
          </a:p>
          <a:p>
            <a:pPr algn="ctr"/>
            <a:r>
              <a:rPr lang="zh-CN" altLang="en-US" dirty="0">
                <a:solidFill>
                  <a:schemeClr val="bg1"/>
                </a:solidFill>
              </a:rPr>
              <a:t>成的目标</a:t>
            </a:r>
          </a:p>
        </p:txBody>
      </p:sp>
      <p:sp>
        <p:nvSpPr>
          <p:cNvPr id="24" name="矩形 23"/>
          <p:cNvSpPr/>
          <p:nvPr/>
        </p:nvSpPr>
        <p:spPr>
          <a:xfrm>
            <a:off x="5041855" y="3006987"/>
            <a:ext cx="1402080" cy="460375"/>
          </a:xfrm>
          <a:prstGeom prst="rect">
            <a:avLst/>
          </a:prstGeom>
        </p:spPr>
        <p:txBody>
          <a:bodyPr wrap="none">
            <a:spAutoFit/>
          </a:bodyPr>
          <a:lstStyle/>
          <a:p>
            <a:pPr algn="ctr"/>
            <a:r>
              <a:rPr lang="zh-CN" altLang="en-US" sz="2400" dirty="0">
                <a:solidFill>
                  <a:schemeClr val="bg1"/>
                </a:solidFill>
              </a:rPr>
              <a:t>团队经验</a:t>
            </a:r>
          </a:p>
        </p:txBody>
      </p:sp>
      <p:sp>
        <p:nvSpPr>
          <p:cNvPr id="25" name="文本框 24"/>
          <p:cNvSpPr txBox="1"/>
          <p:nvPr/>
        </p:nvSpPr>
        <p:spPr>
          <a:xfrm>
            <a:off x="706008" y="5178147"/>
            <a:ext cx="1415772" cy="461665"/>
          </a:xfrm>
          <a:prstGeom prst="rect">
            <a:avLst/>
          </a:prstGeom>
          <a:noFill/>
        </p:spPr>
        <p:txBody>
          <a:bodyPr wrap="none" rtlCol="0">
            <a:spAutoFit/>
          </a:bodyPr>
          <a:lstStyle/>
          <a:p>
            <a:pPr algn="ctr"/>
            <a:r>
              <a:rPr lang="zh-CN" altLang="en-US" sz="2400" dirty="0">
                <a:solidFill>
                  <a:schemeClr val="bg1"/>
                </a:solidFill>
              </a:rPr>
              <a:t>项目预期</a:t>
            </a:r>
          </a:p>
        </p:txBody>
      </p:sp>
      <p:sp>
        <p:nvSpPr>
          <p:cNvPr id="28" name="矩形 27"/>
          <p:cNvSpPr/>
          <p:nvPr/>
        </p:nvSpPr>
        <p:spPr>
          <a:xfrm>
            <a:off x="496655" y="580409"/>
            <a:ext cx="2031325" cy="646331"/>
          </a:xfrm>
          <a:prstGeom prst="rect">
            <a:avLst/>
          </a:prstGeom>
        </p:spPr>
        <p:txBody>
          <a:bodyPr wrap="none">
            <a:spAutoFit/>
          </a:bodyPr>
          <a:lstStyle/>
          <a:p>
            <a:r>
              <a:rPr lang="zh-CN" altLang="en-US" sz="3600" b="1" dirty="0">
                <a:solidFill>
                  <a:schemeClr val="bg1"/>
                </a:solidFill>
                <a:ea typeface="微软雅黑" panose="020B0503020204020204" pitchFamily="34" charset="-122"/>
                <a:cs typeface="Times New Roman" panose="02020603050405020304" pitchFamily="18" charset="0"/>
              </a:rPr>
              <a:t>过程回顾</a:t>
            </a:r>
          </a:p>
        </p:txBody>
      </p:sp>
      <p:cxnSp>
        <p:nvCxnSpPr>
          <p:cNvPr id="29" name="直接连接符 28"/>
          <p:cNvCxnSpPr/>
          <p:nvPr/>
        </p:nvCxnSpPr>
        <p:spPr>
          <a:xfrm>
            <a:off x="0" y="536400"/>
            <a:ext cx="26488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1267920"/>
            <a:ext cx="9585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733687" y="1275269"/>
            <a:ext cx="1374709" cy="3110464"/>
            <a:chOff x="5052054" y="1263803"/>
            <a:chExt cx="1374709" cy="2502173"/>
          </a:xfrm>
        </p:grpSpPr>
        <p:cxnSp>
          <p:nvCxnSpPr>
            <p:cNvPr id="32" name="直接连接符 31"/>
            <p:cNvCxnSpPr/>
            <p:nvPr/>
          </p:nvCxnSpPr>
          <p:spPr>
            <a:xfrm>
              <a:off x="5743233" y="1263803"/>
              <a:ext cx="0" cy="11730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a:off x="5052054" y="2436900"/>
              <a:ext cx="1374709" cy="1329076"/>
            </a:xfrm>
            <a:prstGeom prst="arc">
              <a:avLst>
                <a:gd name="adj1" fmla="val 12935667"/>
                <a:gd name="adj2" fmla="val 1947620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 name="椭圆 33"/>
          <p:cNvSpPr/>
          <p:nvPr/>
        </p:nvSpPr>
        <p:spPr>
          <a:xfrm>
            <a:off x="6824363" y="2885489"/>
            <a:ext cx="1200329" cy="1113614"/>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6882490" y="2956439"/>
            <a:ext cx="1107996" cy="830997"/>
          </a:xfrm>
          <a:prstGeom prst="rect">
            <a:avLst/>
          </a:prstGeom>
        </p:spPr>
        <p:txBody>
          <a:bodyPr wrap="none">
            <a:spAutoFit/>
          </a:bodyPr>
          <a:lstStyle/>
          <a:p>
            <a:pPr algn="ctr"/>
            <a:r>
              <a:rPr lang="zh-CN" altLang="en-US" sz="2400" dirty="0">
                <a:solidFill>
                  <a:schemeClr val="bg1"/>
                </a:solidFill>
              </a:rPr>
              <a:t>项目管</a:t>
            </a:r>
            <a:endParaRPr lang="en-US" altLang="zh-CN" sz="2400" dirty="0">
              <a:solidFill>
                <a:schemeClr val="bg1"/>
              </a:solidFill>
            </a:endParaRPr>
          </a:p>
          <a:p>
            <a:pPr algn="ctr"/>
            <a:r>
              <a:rPr lang="zh-CN" altLang="en-US" sz="2400" dirty="0">
                <a:solidFill>
                  <a:schemeClr val="bg1"/>
                </a:solidFill>
              </a:rPr>
              <a:t>理经验</a:t>
            </a:r>
          </a:p>
        </p:txBody>
      </p:sp>
      <p:grpSp>
        <p:nvGrpSpPr>
          <p:cNvPr id="36" name="组合 35"/>
          <p:cNvGrpSpPr/>
          <p:nvPr/>
        </p:nvGrpSpPr>
        <p:grpSpPr>
          <a:xfrm>
            <a:off x="8232813" y="1250258"/>
            <a:ext cx="4129823" cy="3964592"/>
            <a:chOff x="8108396" y="1886466"/>
            <a:chExt cx="4129823" cy="3964592"/>
          </a:xfrm>
        </p:grpSpPr>
        <p:sp>
          <p:nvSpPr>
            <p:cNvPr id="4" name="椭圆 3"/>
            <p:cNvSpPr/>
            <p:nvPr/>
          </p:nvSpPr>
          <p:spPr>
            <a:xfrm>
              <a:off x="8108396" y="1886466"/>
              <a:ext cx="3964592" cy="3964592"/>
            </a:xfrm>
            <a:prstGeom prst="ellipse">
              <a:avLst/>
            </a:prstGeom>
            <a:solidFill>
              <a:srgbClr val="E9118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30613" y="3299848"/>
              <a:ext cx="4107606" cy="1477328"/>
            </a:xfrm>
            <a:prstGeom prst="rect">
              <a:avLst/>
            </a:prstGeom>
            <a:noFill/>
          </p:spPr>
          <p:txBody>
            <a:bodyPr wrap="square" rtlCol="0">
              <a:spAutoFit/>
            </a:bodyPr>
            <a:lstStyle/>
            <a:p>
              <a:pPr lvl="0"/>
              <a:r>
                <a:rPr lang="en-US" altLang="zh-CN" dirty="0"/>
                <a:t>1.</a:t>
              </a:r>
              <a:r>
                <a:rPr lang="zh-CN" altLang="zh-CN" dirty="0"/>
                <a:t>医学指南按照标题分析成结构化信息</a:t>
              </a:r>
            </a:p>
            <a:p>
              <a:pPr lvl="0"/>
              <a:r>
                <a:rPr lang="en-US" altLang="zh-CN" dirty="0"/>
                <a:t>2.</a:t>
              </a:r>
              <a:r>
                <a:rPr lang="zh-CN" altLang="zh-CN" dirty="0"/>
                <a:t>构造本体库存放本体之间的联系</a:t>
              </a:r>
            </a:p>
            <a:p>
              <a:pPr lvl="0"/>
              <a:r>
                <a:rPr lang="en-US" altLang="zh-CN" dirty="0"/>
                <a:t>3.</a:t>
              </a:r>
              <a:r>
                <a:rPr lang="zh-CN" altLang="zh-CN" dirty="0"/>
                <a:t>医学指南在本体库中查找相关内容</a:t>
              </a:r>
            </a:p>
            <a:p>
              <a:pPr lvl="0"/>
              <a:r>
                <a:rPr lang="en-US" altLang="zh-CN" dirty="0"/>
                <a:t>   </a:t>
              </a:r>
              <a:r>
                <a:rPr lang="zh-CN" altLang="zh-CN" dirty="0"/>
                <a:t>图形化的显示结果</a:t>
              </a:r>
            </a:p>
            <a:p>
              <a:endParaRPr lang="zh-CN" altLang="en-US" dirty="0"/>
            </a:p>
          </p:txBody>
        </p:sp>
      </p:grpSp>
      <p:grpSp>
        <p:nvGrpSpPr>
          <p:cNvPr id="37" name="组合 36"/>
          <p:cNvGrpSpPr/>
          <p:nvPr/>
        </p:nvGrpSpPr>
        <p:grpSpPr>
          <a:xfrm>
            <a:off x="8166523" y="1260007"/>
            <a:ext cx="5137306" cy="3964592"/>
            <a:chOff x="6351948" y="5912598"/>
            <a:chExt cx="5137306" cy="3964592"/>
          </a:xfrm>
        </p:grpSpPr>
        <p:sp>
          <p:nvSpPr>
            <p:cNvPr id="38" name="椭圆 37"/>
            <p:cNvSpPr/>
            <p:nvPr/>
          </p:nvSpPr>
          <p:spPr>
            <a:xfrm>
              <a:off x="6351948" y="5912598"/>
              <a:ext cx="3964592" cy="3964592"/>
            </a:xfrm>
            <a:prstGeom prst="ellipse">
              <a:avLst/>
            </a:prstGeom>
            <a:solidFill>
              <a:srgbClr val="E9118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863350" y="6405713"/>
              <a:ext cx="4625904" cy="3139321"/>
            </a:xfrm>
            <a:prstGeom prst="rect">
              <a:avLst/>
            </a:prstGeom>
            <a:noFill/>
          </p:spPr>
          <p:txBody>
            <a:bodyPr wrap="square" rtlCol="0">
              <a:spAutoFit/>
            </a:bodyPr>
            <a:lstStyle/>
            <a:p>
              <a:r>
                <a:rPr lang="en-US" altLang="zh-CN" dirty="0"/>
                <a:t>1</a:t>
              </a:r>
              <a:r>
                <a:rPr lang="zh-CN" altLang="en-US" dirty="0"/>
                <a:t>、前端界面接受用户的输入</a:t>
              </a:r>
              <a:endParaRPr lang="en-US" altLang="zh-CN" dirty="0"/>
            </a:p>
            <a:p>
              <a:r>
                <a:rPr lang="en-US" altLang="zh-CN" dirty="0"/>
                <a:t>2.</a:t>
              </a:r>
              <a:r>
                <a:rPr lang="zh-CN" altLang="en-US" dirty="0"/>
                <a:t>前端界面重置用户输入</a:t>
              </a:r>
              <a:endParaRPr lang="en-US" altLang="zh-CN" dirty="0"/>
            </a:p>
            <a:p>
              <a:r>
                <a:rPr lang="en-US" altLang="zh-CN" dirty="0"/>
                <a:t>3.</a:t>
              </a:r>
              <a:r>
                <a:rPr lang="zh-CN" altLang="en-US" dirty="0"/>
                <a:t>前端界面供用户进行文章提交</a:t>
              </a:r>
              <a:endParaRPr lang="en-US" altLang="zh-CN" dirty="0"/>
            </a:p>
            <a:p>
              <a:r>
                <a:rPr lang="en-US" altLang="zh-CN" dirty="0"/>
                <a:t>4.</a:t>
              </a:r>
              <a:r>
                <a:rPr lang="zh-CN" altLang="en-US" dirty="0"/>
                <a:t>后端服务器获取用户输入</a:t>
              </a:r>
              <a:endParaRPr lang="en-US" altLang="zh-CN" dirty="0"/>
            </a:p>
            <a:p>
              <a:r>
                <a:rPr lang="en-US" altLang="zh-CN" dirty="0"/>
                <a:t>5.</a:t>
              </a:r>
              <a:r>
                <a:rPr lang="zh-CN" altLang="en-US" dirty="0"/>
                <a:t>后端进行正则表达式处理</a:t>
              </a:r>
              <a:endParaRPr lang="en-US" altLang="zh-CN" dirty="0"/>
            </a:p>
            <a:p>
              <a:r>
                <a:rPr lang="en-US" altLang="zh-CN" dirty="0"/>
                <a:t>6.</a:t>
              </a:r>
              <a:r>
                <a:rPr lang="zh-CN" altLang="zh-CN" dirty="0"/>
                <a:t>后端整合</a:t>
              </a:r>
              <a:r>
                <a:rPr lang="en-US" altLang="zh-CN" dirty="0"/>
                <a:t>THULAC</a:t>
              </a:r>
              <a:r>
                <a:rPr lang="zh-CN" altLang="zh-CN" dirty="0"/>
                <a:t>词法分析工具</a:t>
              </a:r>
              <a:endParaRPr lang="en-US" altLang="zh-CN" dirty="0"/>
            </a:p>
            <a:p>
              <a:r>
                <a:rPr lang="en-US" altLang="zh-CN" dirty="0"/>
                <a:t>7.</a:t>
              </a:r>
              <a:r>
                <a:rPr lang="zh-CN" altLang="en-US" dirty="0"/>
                <a:t>后端进行本体数据库访问</a:t>
              </a:r>
              <a:endParaRPr lang="en-US" altLang="zh-CN" dirty="0"/>
            </a:p>
            <a:p>
              <a:r>
                <a:rPr lang="en-US" altLang="zh-CN" dirty="0"/>
                <a:t>8.</a:t>
              </a:r>
              <a:r>
                <a:rPr lang="zh-CN" altLang="en-US" dirty="0"/>
                <a:t>后端将生成的本体集合转化成</a:t>
              </a:r>
              <a:endParaRPr lang="en-US" altLang="zh-CN" dirty="0"/>
            </a:p>
            <a:p>
              <a:r>
                <a:rPr lang="en-US" altLang="zh-CN" dirty="0"/>
                <a:t>   </a:t>
              </a:r>
              <a:r>
                <a:rPr lang="en-US" altLang="zh-CN" dirty="0" err="1"/>
                <a:t>json</a:t>
              </a:r>
              <a:r>
                <a:rPr lang="zh-CN" altLang="en-US" dirty="0"/>
                <a:t>格式提供给前端</a:t>
              </a:r>
              <a:endParaRPr lang="en-US" altLang="zh-CN" dirty="0"/>
            </a:p>
            <a:p>
              <a:r>
                <a:rPr lang="en-US" altLang="zh-CN" dirty="0"/>
                <a:t>9.</a:t>
              </a:r>
              <a:r>
                <a:rPr lang="zh-CN" altLang="en-US" dirty="0"/>
                <a:t>前端界面显示后端提供的</a:t>
              </a:r>
              <a:endParaRPr lang="en-US" altLang="zh-CN" dirty="0"/>
            </a:p>
            <a:p>
              <a:r>
                <a:rPr lang="en-US" altLang="zh-CN" dirty="0"/>
                <a:t>   </a:t>
              </a:r>
              <a:r>
                <a:rPr lang="en-US" altLang="zh-CN" dirty="0" err="1"/>
                <a:t>json</a:t>
              </a:r>
              <a:r>
                <a:rPr lang="zh-CN" altLang="en-US" dirty="0"/>
                <a:t>格式</a:t>
              </a:r>
            </a:p>
          </p:txBody>
        </p:sp>
      </p:grpSp>
      <p:grpSp>
        <p:nvGrpSpPr>
          <p:cNvPr id="40" name="组合 39"/>
          <p:cNvGrpSpPr/>
          <p:nvPr/>
        </p:nvGrpSpPr>
        <p:grpSpPr>
          <a:xfrm>
            <a:off x="8082819" y="1311323"/>
            <a:ext cx="4536559" cy="3830726"/>
            <a:chOff x="8093572" y="1823376"/>
            <a:chExt cx="4313394" cy="3964592"/>
          </a:xfrm>
        </p:grpSpPr>
        <p:sp>
          <p:nvSpPr>
            <p:cNvPr id="41" name="椭圆 40"/>
            <p:cNvSpPr/>
            <p:nvPr/>
          </p:nvSpPr>
          <p:spPr>
            <a:xfrm>
              <a:off x="8093572" y="1823376"/>
              <a:ext cx="3964592" cy="3964592"/>
            </a:xfrm>
            <a:prstGeom prst="ellipse">
              <a:avLst/>
            </a:prstGeom>
            <a:solidFill>
              <a:srgbClr val="E9118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8299360" y="2652733"/>
              <a:ext cx="4107606" cy="2388989"/>
            </a:xfrm>
            <a:prstGeom prst="rect">
              <a:avLst/>
            </a:prstGeom>
            <a:noFill/>
          </p:spPr>
          <p:txBody>
            <a:bodyPr wrap="square" rtlCol="0">
              <a:spAutoFit/>
            </a:bodyPr>
            <a:lstStyle/>
            <a:p>
              <a:r>
                <a:rPr lang="en-US" altLang="zh-CN" dirty="0"/>
                <a:t>1.</a:t>
              </a:r>
              <a:r>
                <a:rPr lang="zh-CN" altLang="zh-CN" dirty="0"/>
                <a:t>分工协作的安排要充分考虑到各个</a:t>
              </a:r>
              <a:endParaRPr lang="en-US" altLang="zh-CN" dirty="0"/>
            </a:p>
            <a:p>
              <a:r>
                <a:rPr lang="en-US" altLang="zh-CN" dirty="0"/>
                <a:t>  </a:t>
              </a:r>
              <a:r>
                <a:rPr lang="zh-CN" altLang="zh-CN" dirty="0"/>
                <a:t>成员的技术栈的差别和重叠之处与本</a:t>
              </a:r>
              <a:endParaRPr lang="en-US" altLang="zh-CN" dirty="0"/>
            </a:p>
            <a:p>
              <a:r>
                <a:rPr lang="en-US" altLang="zh-CN" dirty="0"/>
                <a:t>  </a:t>
              </a:r>
              <a:r>
                <a:rPr lang="zh-CN" altLang="zh-CN" dirty="0"/>
                <a:t>项目需求的关系</a:t>
              </a:r>
              <a:endParaRPr lang="en-US" altLang="zh-CN" dirty="0"/>
            </a:p>
            <a:p>
              <a:r>
                <a:rPr lang="en-US" altLang="zh-CN" dirty="0"/>
                <a:t>2.</a:t>
              </a:r>
              <a:r>
                <a:rPr lang="zh-CN" altLang="zh-CN" dirty="0"/>
                <a:t>人与人之间的沟通占了很大一部分</a:t>
              </a:r>
              <a:endParaRPr lang="en-US" altLang="zh-CN" dirty="0"/>
            </a:p>
            <a:p>
              <a:r>
                <a:rPr lang="en-US" altLang="zh-CN" dirty="0"/>
                <a:t>  </a:t>
              </a:r>
              <a:r>
                <a:rPr lang="zh-CN" altLang="zh-CN" dirty="0"/>
                <a:t>时间</a:t>
              </a:r>
              <a:endParaRPr lang="en-US" altLang="zh-CN" dirty="0"/>
            </a:p>
            <a:p>
              <a:r>
                <a:rPr lang="en-US" altLang="zh-CN" dirty="0"/>
                <a:t>3.</a:t>
              </a:r>
              <a:r>
                <a:rPr lang="zh-CN" altLang="zh-CN" dirty="0"/>
                <a:t>在管理整个项目的过程中，团队成</a:t>
              </a:r>
              <a:endParaRPr lang="en-US" altLang="zh-CN" dirty="0"/>
            </a:p>
            <a:p>
              <a:r>
                <a:rPr lang="en-US" altLang="zh-CN" dirty="0"/>
                <a:t>   </a:t>
              </a:r>
              <a:r>
                <a:rPr lang="zh-CN" altLang="zh-CN" dirty="0"/>
                <a:t>员的能够编码的时间也需要考虑在</a:t>
              </a:r>
              <a:endParaRPr lang="en-US" altLang="zh-CN" dirty="0"/>
            </a:p>
            <a:p>
              <a:r>
                <a:rPr lang="en-US" altLang="zh-CN" dirty="0"/>
                <a:t>   </a:t>
              </a:r>
              <a:r>
                <a:rPr lang="zh-CN" altLang="zh-CN" dirty="0"/>
                <a:t>项目进度中。</a:t>
              </a:r>
              <a:endParaRPr lang="zh-CN" altLang="en-US" dirty="0"/>
            </a:p>
          </p:txBody>
        </p:sp>
      </p:grpSp>
      <p:grpSp>
        <p:nvGrpSpPr>
          <p:cNvPr id="45" name="组合 44"/>
          <p:cNvGrpSpPr/>
          <p:nvPr/>
        </p:nvGrpSpPr>
        <p:grpSpPr>
          <a:xfrm>
            <a:off x="8227471" y="1336436"/>
            <a:ext cx="5314249" cy="4035139"/>
            <a:chOff x="6896169" y="7615264"/>
            <a:chExt cx="5314249" cy="3964592"/>
          </a:xfrm>
        </p:grpSpPr>
        <p:sp>
          <p:nvSpPr>
            <p:cNvPr id="46" name="椭圆 45"/>
            <p:cNvSpPr/>
            <p:nvPr/>
          </p:nvSpPr>
          <p:spPr>
            <a:xfrm>
              <a:off x="6896169" y="7615264"/>
              <a:ext cx="3964592" cy="3964592"/>
            </a:xfrm>
            <a:prstGeom prst="ellipse">
              <a:avLst/>
            </a:prstGeom>
            <a:solidFill>
              <a:srgbClr val="E9118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198151" y="8097213"/>
              <a:ext cx="5012267" cy="3139321"/>
            </a:xfrm>
            <a:prstGeom prst="rect">
              <a:avLst/>
            </a:prstGeom>
            <a:noFill/>
          </p:spPr>
          <p:txBody>
            <a:bodyPr wrap="square" rtlCol="0">
              <a:spAutoFit/>
            </a:bodyPr>
            <a:lstStyle/>
            <a:p>
              <a:r>
                <a:rPr lang="en-US" altLang="zh-CN" dirty="0"/>
                <a:t>     </a:t>
              </a:r>
              <a:r>
                <a:rPr lang="zh-CN" altLang="zh-CN" dirty="0"/>
                <a:t>在</a:t>
              </a:r>
              <a:r>
                <a:rPr lang="en-US" altLang="zh-CN" dirty="0" err="1"/>
                <a:t>Github</a:t>
              </a:r>
              <a:r>
                <a:rPr lang="zh-CN" altLang="zh-CN" dirty="0"/>
                <a:t>上管理项目的版本</a:t>
              </a:r>
              <a:endParaRPr lang="en-US" altLang="zh-CN" dirty="0"/>
            </a:p>
            <a:p>
              <a:r>
                <a:rPr lang="zh-CN" altLang="zh-CN" dirty="0"/>
                <a:t>由于大家的时间安排非常的参差</a:t>
              </a:r>
              <a:endParaRPr lang="en-US" altLang="zh-CN" dirty="0"/>
            </a:p>
            <a:p>
              <a:r>
                <a:rPr lang="zh-CN" altLang="zh-CN" dirty="0"/>
                <a:t>不齐，因此我们的完成冲刺过程</a:t>
              </a:r>
              <a:endParaRPr lang="en-US" altLang="zh-CN" dirty="0"/>
            </a:p>
            <a:p>
              <a:r>
                <a:rPr lang="zh-CN" altLang="zh-CN" dirty="0"/>
                <a:t>的时候有些部分采用的瀑布模式进</a:t>
              </a:r>
              <a:endParaRPr lang="en-US" altLang="zh-CN" dirty="0"/>
            </a:p>
            <a:p>
              <a:r>
                <a:rPr lang="zh-CN" altLang="zh-CN" dirty="0"/>
                <a:t>行的开发。即有些部分开发完成</a:t>
              </a:r>
              <a:endParaRPr lang="en-US" altLang="zh-CN" dirty="0"/>
            </a:p>
            <a:p>
              <a:r>
                <a:rPr lang="zh-CN" altLang="zh-CN" dirty="0"/>
                <a:t>之后，直接交予后面模块的领取</a:t>
              </a:r>
              <a:endParaRPr lang="en-US" altLang="zh-CN" dirty="0"/>
            </a:p>
            <a:p>
              <a:r>
                <a:rPr lang="zh-CN" altLang="zh-CN" dirty="0"/>
                <a:t>人进行整合，因此我们并没有用</a:t>
              </a:r>
              <a:endParaRPr lang="en-US" altLang="zh-CN" dirty="0"/>
            </a:p>
            <a:p>
              <a:r>
                <a:rPr lang="zh-CN" altLang="zh-CN" dirty="0"/>
                <a:t>文档或者工具进行项目管理。自</a:t>
              </a:r>
              <a:endParaRPr lang="en-US" altLang="zh-CN" dirty="0"/>
            </a:p>
            <a:p>
              <a:r>
                <a:rPr lang="zh-CN" altLang="zh-CN" dirty="0"/>
                <a:t>始自终都是整合的人在管理着代</a:t>
              </a:r>
              <a:endParaRPr lang="en-US" altLang="zh-CN" dirty="0"/>
            </a:p>
            <a:p>
              <a:r>
                <a:rPr lang="zh-CN" altLang="zh-CN" dirty="0"/>
                <a:t>码，代码的版本则交由</a:t>
              </a:r>
              <a:r>
                <a:rPr lang="en-US" altLang="zh-CN" dirty="0" err="1"/>
                <a:t>Gighub</a:t>
              </a:r>
              <a:endParaRPr lang="en-US" altLang="zh-CN" dirty="0"/>
            </a:p>
            <a:p>
              <a:r>
                <a:rPr lang="en-US" altLang="zh-CN" dirty="0"/>
                <a:t>                    </a:t>
              </a:r>
              <a:r>
                <a:rPr lang="zh-CN" altLang="zh-CN" dirty="0"/>
                <a:t>来管理。</a:t>
              </a:r>
            </a:p>
          </p:txBody>
        </p:sp>
      </p:grpSp>
      <p:graphicFrame>
        <p:nvGraphicFramePr>
          <p:cNvPr id="5" name="表格 4"/>
          <p:cNvGraphicFramePr>
            <a:graphicFrameLocks noGrp="1"/>
          </p:cNvGraphicFramePr>
          <p:nvPr/>
        </p:nvGraphicFramePr>
        <p:xfrm>
          <a:off x="368804" y="1295991"/>
          <a:ext cx="5697159" cy="5248326"/>
        </p:xfrm>
        <a:graphic>
          <a:graphicData uri="http://schemas.openxmlformats.org/drawingml/2006/table">
            <a:tbl>
              <a:tblPr firstRow="1" firstCol="1" bandRow="1">
                <a:tableStyleId>{5C22544A-7EE6-4342-B048-85BDC9FD1C3A}</a:tableStyleId>
              </a:tblPr>
              <a:tblGrid>
                <a:gridCol w="1410029"/>
                <a:gridCol w="4287130"/>
              </a:tblGrid>
              <a:tr h="2132330">
                <a:tc>
                  <a:txBody>
                    <a:bodyPr/>
                    <a:lstStyle/>
                    <a:p>
                      <a:pPr algn="just">
                        <a:spcAft>
                          <a:spcPts val="0"/>
                        </a:spcAft>
                      </a:pPr>
                      <a:r>
                        <a:rPr lang="zh-CN" sz="1200" kern="100" dirty="0">
                          <a:effectLst/>
                        </a:rPr>
                        <a:t>团队项目的目标</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spcAft>
                          <a:spcPts val="0"/>
                        </a:spcAft>
                      </a:pPr>
                      <a:r>
                        <a:rPr lang="en-US" sz="1200" kern="100" dirty="0">
                          <a:effectLst/>
                          <a:latin typeface="+mn-ea"/>
                          <a:ea typeface="+mn-ea"/>
                        </a:rPr>
                        <a:t>1.</a:t>
                      </a:r>
                      <a:r>
                        <a:rPr lang="zh-CN" sz="1200" kern="100" dirty="0">
                          <a:effectLst/>
                          <a:latin typeface="+mn-ea"/>
                          <a:ea typeface="+mn-ea"/>
                        </a:rPr>
                        <a:t>实现一个可供用户进行文章录入、清空文章录入、显示医学指南分析结果的界面，用户可以将医学指南的内容通过该界面进行提交</a:t>
                      </a:r>
                    </a:p>
                    <a:p>
                      <a:pPr algn="just">
                        <a:spcAft>
                          <a:spcPts val="0"/>
                        </a:spcAft>
                      </a:pPr>
                      <a:r>
                        <a:rPr lang="en-US" sz="1200" kern="100" dirty="0">
                          <a:effectLst/>
                          <a:latin typeface="+mn-ea"/>
                          <a:ea typeface="+mn-ea"/>
                        </a:rPr>
                        <a:t>2.</a:t>
                      </a:r>
                      <a:r>
                        <a:rPr lang="zh-CN" sz="1200" kern="100" dirty="0">
                          <a:effectLst/>
                          <a:latin typeface="+mn-ea"/>
                          <a:ea typeface="+mn-ea"/>
                        </a:rPr>
                        <a:t>实现一个可进行医学指南文章处理的后端服务器，用于将用户提交的医学指南文章进行分析处理</a:t>
                      </a:r>
                    </a:p>
                    <a:p>
                      <a:pPr algn="just">
                        <a:spcAft>
                          <a:spcPts val="0"/>
                        </a:spcAft>
                      </a:pPr>
                      <a:r>
                        <a:rPr lang="en-US" sz="1200" kern="100" dirty="0">
                          <a:effectLst/>
                          <a:latin typeface="+mn-ea"/>
                          <a:ea typeface="+mn-ea"/>
                        </a:rPr>
                        <a:t>3.</a:t>
                      </a:r>
                      <a:r>
                        <a:rPr lang="zh-CN" sz="1200" kern="100" dirty="0">
                          <a:effectLst/>
                          <a:latin typeface="+mn-ea"/>
                          <a:ea typeface="+mn-ea"/>
                        </a:rPr>
                        <a:t>实现一个可以进行医学指南分析的本体数据库</a:t>
                      </a:r>
                    </a:p>
                    <a:p>
                      <a:pPr algn="just">
                        <a:spcAft>
                          <a:spcPts val="0"/>
                        </a:spcAft>
                      </a:pPr>
                      <a:r>
                        <a:rPr lang="en-US" sz="1200" kern="100" dirty="0">
                          <a:effectLst/>
                          <a:latin typeface="+mn-ea"/>
                          <a:ea typeface="+mn-ea"/>
                        </a:rPr>
                        <a:t>4.</a:t>
                      </a:r>
                      <a:r>
                        <a:rPr lang="zh-CN" sz="1200" kern="100" dirty="0">
                          <a:effectLst/>
                          <a:latin typeface="+mn-ea"/>
                          <a:ea typeface="+mn-ea"/>
                        </a:rPr>
                        <a:t>实现对</a:t>
                      </a:r>
                      <a:r>
                        <a:rPr lang="en-US" sz="1200" kern="100" dirty="0">
                          <a:effectLst/>
                          <a:latin typeface="+mn-ea"/>
                          <a:ea typeface="+mn-ea"/>
                        </a:rPr>
                        <a:t>THULAC</a:t>
                      </a:r>
                      <a:r>
                        <a:rPr lang="zh-CN" sz="1200" kern="100" dirty="0">
                          <a:effectLst/>
                          <a:latin typeface="+mn-ea"/>
                          <a:ea typeface="+mn-ea"/>
                        </a:rPr>
                        <a:t>词法分析工具的项目整合，用户进行词法分析</a:t>
                      </a:r>
                    </a:p>
                    <a:p>
                      <a:pPr algn="just">
                        <a:spcAft>
                          <a:spcPts val="0"/>
                        </a:spcAft>
                      </a:pPr>
                      <a:r>
                        <a:rPr lang="en-US" sz="1200" kern="100" dirty="0">
                          <a:effectLst/>
                          <a:latin typeface="+mn-ea"/>
                          <a:ea typeface="+mn-ea"/>
                        </a:rPr>
                        <a:t>5.</a:t>
                      </a:r>
                      <a:r>
                        <a:rPr lang="zh-CN" sz="1200" kern="100" dirty="0">
                          <a:effectLst/>
                          <a:latin typeface="+mn-ea"/>
                          <a:ea typeface="+mn-ea"/>
                        </a:rPr>
                        <a:t>实现对医学指南的正则表达式分析，获取医学指南的层次化信息</a:t>
                      </a:r>
                      <a:endParaRPr lang="zh-CN" sz="1200" kern="100" dirty="0">
                        <a:effectLst/>
                        <a:latin typeface="+mn-ea"/>
                        <a:ea typeface="+mn-ea"/>
                        <a:cs typeface="Times New Roman" panose="02020603050405020304" pitchFamily="18" charset="0"/>
                      </a:endParaRPr>
                    </a:p>
                  </a:txBody>
                  <a:tcPr marL="62162" marR="62162" marT="0" marB="0"/>
                </a:tc>
              </a:tr>
              <a:tr h="3116194">
                <a:tc>
                  <a:txBody>
                    <a:bodyPr/>
                    <a:lstStyle/>
                    <a:p>
                      <a:pPr algn="just">
                        <a:spcAft>
                          <a:spcPts val="0"/>
                        </a:spcAft>
                      </a:pPr>
                      <a:r>
                        <a:rPr lang="zh-CN" sz="1200" kern="100" dirty="0">
                          <a:effectLst/>
                          <a:latin typeface="+mn-ea"/>
                          <a:ea typeface="+mn-ea"/>
                        </a:rPr>
                        <a:t>预期的典型用户</a:t>
                      </a:r>
                      <a:endParaRPr lang="zh-CN" sz="1200" kern="100" dirty="0">
                        <a:effectLst/>
                        <a:latin typeface="+mn-ea"/>
                        <a:ea typeface="+mn-ea"/>
                        <a:cs typeface="Times New Roman" panose="02020603050405020304" pitchFamily="18" charset="0"/>
                      </a:endParaRPr>
                    </a:p>
                  </a:txBody>
                  <a:tcPr marL="62162" marR="62162" marT="0" marB="0"/>
                </a:tc>
                <a:tc>
                  <a:txBody>
                    <a:bodyPr/>
                    <a:lstStyle/>
                    <a:p>
                      <a:pPr algn="just">
                        <a:spcAft>
                          <a:spcPts val="0"/>
                        </a:spcAft>
                      </a:pPr>
                      <a:r>
                        <a:rPr lang="en-US" sz="1200" kern="100" dirty="0">
                          <a:effectLst/>
                          <a:latin typeface="+mn-ea"/>
                          <a:ea typeface="+mn-ea"/>
                        </a:rPr>
                        <a:t>XXX</a:t>
                      </a:r>
                      <a:r>
                        <a:rPr lang="zh-CN" sz="1200" kern="100" dirty="0">
                          <a:effectLst/>
                          <a:latin typeface="+mn-ea"/>
                          <a:ea typeface="+mn-ea"/>
                        </a:rPr>
                        <a:t>是某医院某科室的一名临床医生，年龄</a:t>
                      </a:r>
                      <a:r>
                        <a:rPr lang="en-US" sz="1200" kern="100" dirty="0">
                          <a:effectLst/>
                          <a:latin typeface="+mn-ea"/>
                          <a:ea typeface="+mn-ea"/>
                        </a:rPr>
                        <a:t>30</a:t>
                      </a:r>
                      <a:r>
                        <a:rPr lang="zh-CN" sz="1200" kern="100" dirty="0">
                          <a:effectLst/>
                          <a:latin typeface="+mn-ea"/>
                          <a:ea typeface="+mn-ea"/>
                        </a:rPr>
                        <a:t>岁，这类用户所占的市场比例达到</a:t>
                      </a:r>
                      <a:r>
                        <a:rPr lang="en-US" sz="1200" kern="100" dirty="0">
                          <a:effectLst/>
                          <a:latin typeface="+mn-ea"/>
                          <a:ea typeface="+mn-ea"/>
                        </a:rPr>
                        <a:t>70%</a:t>
                      </a:r>
                      <a:r>
                        <a:rPr lang="zh-CN" sz="1200" kern="100" dirty="0">
                          <a:effectLst/>
                          <a:latin typeface="+mn-ea"/>
                          <a:ea typeface="+mn-ea"/>
                        </a:rPr>
                        <a:t>，属于非常重要的主体用户。</a:t>
                      </a:r>
                      <a:r>
                        <a:rPr lang="en-US" sz="1200" kern="100" dirty="0">
                          <a:effectLst/>
                          <a:latin typeface="+mn-ea"/>
                          <a:ea typeface="+mn-ea"/>
                        </a:rPr>
                        <a:t>XXX</a:t>
                      </a:r>
                      <a:r>
                        <a:rPr lang="zh-CN" sz="1200" kern="100" dirty="0">
                          <a:effectLst/>
                          <a:latin typeface="+mn-ea"/>
                          <a:ea typeface="+mn-ea"/>
                        </a:rPr>
                        <a:t>需要在医院或者家中进行医学知识温习与拓展的时候会经常性使用医学指南这类书籍进行医学知识的查找与寻找相关医学知识的联系。</a:t>
                      </a:r>
                      <a:r>
                        <a:rPr lang="en-US" sz="1200" kern="100" dirty="0">
                          <a:effectLst/>
                          <a:latin typeface="+mn-ea"/>
                          <a:ea typeface="+mn-ea"/>
                        </a:rPr>
                        <a:t>XXX</a:t>
                      </a:r>
                      <a:r>
                        <a:rPr lang="zh-CN" sz="1200" kern="100" dirty="0">
                          <a:effectLst/>
                          <a:latin typeface="+mn-ea"/>
                          <a:ea typeface="+mn-ea"/>
                        </a:rPr>
                        <a:t>由于是临床医生，平时生活作息较为规律，由于医学领域学习范围十分广泛而且知识点之间的联系复杂，所以他会经常性的进行医学指南的查阅来巩固与提升自己的医学水平。同时作为医学专业出身，他能够比较熟悉医学指南的结构信息与医学指南的行文形式。但是，有时候对于一些罕见病例或者与自己领域交集较少但是还是有联系的一些领域，</a:t>
                      </a:r>
                      <a:r>
                        <a:rPr lang="en-US" sz="1200" kern="100" dirty="0">
                          <a:effectLst/>
                          <a:latin typeface="+mn-ea"/>
                          <a:ea typeface="+mn-ea"/>
                        </a:rPr>
                        <a:t>XXX</a:t>
                      </a:r>
                      <a:r>
                        <a:rPr lang="zh-CN" sz="1200" kern="100" dirty="0">
                          <a:effectLst/>
                          <a:latin typeface="+mn-ea"/>
                          <a:ea typeface="+mn-ea"/>
                        </a:rPr>
                        <a:t>常常需要进行相关内容的医学指南查阅，但是医学指南不能直观的反映病症的关联关系，不能快速的查询到关键的知识点，所以</a:t>
                      </a:r>
                      <a:r>
                        <a:rPr lang="en-US" sz="1200" kern="100" dirty="0">
                          <a:effectLst/>
                          <a:latin typeface="+mn-ea"/>
                          <a:ea typeface="+mn-ea"/>
                        </a:rPr>
                        <a:t>XXX</a:t>
                      </a:r>
                      <a:r>
                        <a:rPr lang="zh-CN" sz="1200" kern="100" dirty="0">
                          <a:effectLst/>
                          <a:latin typeface="+mn-ea"/>
                          <a:ea typeface="+mn-ea"/>
                        </a:rPr>
                        <a:t>倾向于使用一种医学图谱的生成工具，从而清楚明白的显示当前病症的相关信息以及该病症与其他病症之间的联系。</a:t>
                      </a:r>
                      <a:endParaRPr lang="zh-CN" sz="1200" kern="100" dirty="0">
                        <a:effectLst/>
                        <a:latin typeface="+mn-ea"/>
                        <a:ea typeface="+mn-ea"/>
                        <a:cs typeface="Times New Roman" panose="02020603050405020304" pitchFamily="18" charset="0"/>
                      </a:endParaRPr>
                    </a:p>
                  </a:txBody>
                  <a:tcPr marL="62162" marR="62162" marT="0" marB="0"/>
                </a:tc>
              </a:tr>
            </a:tbl>
          </a:graphicData>
        </a:graphic>
      </p:graphicFrame>
      <p:graphicFrame>
        <p:nvGraphicFramePr>
          <p:cNvPr id="26" name="表格 25"/>
          <p:cNvGraphicFramePr>
            <a:graphicFrameLocks noGrp="1"/>
          </p:cNvGraphicFramePr>
          <p:nvPr/>
        </p:nvGraphicFramePr>
        <p:xfrm>
          <a:off x="6081203" y="1267245"/>
          <a:ext cx="5789366" cy="5260536"/>
        </p:xfrm>
        <a:graphic>
          <a:graphicData uri="http://schemas.openxmlformats.org/drawingml/2006/table">
            <a:tbl>
              <a:tblPr firstRow="1" firstCol="1" bandRow="1">
                <a:tableStyleId>{5C22544A-7EE6-4342-B048-85BDC9FD1C3A}</a:tableStyleId>
              </a:tblPr>
              <a:tblGrid>
                <a:gridCol w="1432850"/>
                <a:gridCol w="4356516"/>
              </a:tblGrid>
              <a:tr h="4822158">
                <a:tc>
                  <a:txBody>
                    <a:bodyPr/>
                    <a:lstStyle/>
                    <a:p>
                      <a:pPr algn="just">
                        <a:spcAft>
                          <a:spcPts val="0"/>
                        </a:spcAft>
                      </a:pPr>
                      <a:r>
                        <a:rPr lang="zh-CN" sz="1200" kern="100" dirty="0">
                          <a:effectLst/>
                          <a:latin typeface="+mn-ea"/>
                          <a:ea typeface="+mn-ea"/>
                        </a:rPr>
                        <a:t>预期的功能描述</a:t>
                      </a:r>
                      <a:endParaRPr lang="zh-CN" sz="1200" kern="100" dirty="0">
                        <a:effectLst/>
                        <a:latin typeface="+mn-ea"/>
                        <a:ea typeface="+mn-ea"/>
                        <a:cs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pPr>
                      <a:r>
                        <a:rPr lang="zh-CN" sz="1200" kern="100" dirty="0">
                          <a:effectLst/>
                          <a:latin typeface="+mn-ea"/>
                          <a:ea typeface="+mn-ea"/>
                        </a:rPr>
                        <a:t>用户可以将文档内容粘贴到项目提交框中提交</a:t>
                      </a:r>
                    </a:p>
                    <a:p>
                      <a:pPr marL="342900" lvl="0" indent="-342900" algn="just">
                        <a:spcAft>
                          <a:spcPts val="0"/>
                        </a:spcAft>
                        <a:buFont typeface="+mj-lt"/>
                        <a:buAutoNum type="arabicPeriod"/>
                      </a:pPr>
                      <a:r>
                        <a:rPr lang="zh-CN" sz="1200" kern="100" dirty="0">
                          <a:effectLst/>
                          <a:latin typeface="+mn-ea"/>
                          <a:ea typeface="+mn-ea"/>
                        </a:rPr>
                        <a:t>用户在点击生成医学图谱之后可以获取到系统反馈的医学图谱</a:t>
                      </a:r>
                    </a:p>
                    <a:p>
                      <a:pPr marL="342900" lvl="0" indent="-342900" algn="just">
                        <a:spcAft>
                          <a:spcPts val="0"/>
                        </a:spcAft>
                        <a:buFont typeface="+mj-lt"/>
                        <a:buAutoNum type="arabicPeriod"/>
                      </a:pPr>
                      <a:r>
                        <a:rPr lang="zh-CN" sz="1200" kern="100" dirty="0">
                          <a:effectLst/>
                          <a:latin typeface="+mn-ea"/>
                          <a:ea typeface="+mn-ea"/>
                        </a:rPr>
                        <a:t>系统可以提取文本文件中的格式信息</a:t>
                      </a:r>
                    </a:p>
                    <a:p>
                      <a:pPr marL="342900" lvl="0" indent="-342900" algn="just">
                        <a:spcAft>
                          <a:spcPts val="0"/>
                        </a:spcAft>
                        <a:buFont typeface="+mj-lt"/>
                        <a:buAutoNum type="arabicPeriod"/>
                      </a:pPr>
                      <a:r>
                        <a:rPr lang="zh-CN" sz="1200" kern="100" dirty="0">
                          <a:effectLst/>
                          <a:latin typeface="+mn-ea"/>
                          <a:ea typeface="+mn-ea"/>
                        </a:rPr>
                        <a:t>系统可以调用实体库来判断当前文本文件中的信息关系</a:t>
                      </a:r>
                    </a:p>
                    <a:p>
                      <a:pPr marL="342900" lvl="0" indent="-342900" algn="just">
                        <a:spcAft>
                          <a:spcPts val="0"/>
                        </a:spcAft>
                        <a:buFont typeface="+mj-lt"/>
                        <a:buAutoNum type="arabicPeriod"/>
                      </a:pPr>
                      <a:r>
                        <a:rPr lang="zh-CN" sz="1200" kern="100" dirty="0">
                          <a:effectLst/>
                          <a:latin typeface="+mn-ea"/>
                          <a:ea typeface="+mn-ea"/>
                        </a:rPr>
                        <a:t>系统可以生成实体类型的病症信息，并在前端展示医学图谱</a:t>
                      </a:r>
                    </a:p>
                    <a:p>
                      <a:pPr marL="342900" lvl="0" indent="-342900" algn="just">
                        <a:spcAft>
                          <a:spcPts val="0"/>
                        </a:spcAft>
                        <a:buFont typeface="+mj-lt"/>
                        <a:buAutoNum type="arabicPeriod"/>
                      </a:pPr>
                      <a:r>
                        <a:rPr lang="zh-CN" sz="1200" kern="100" dirty="0">
                          <a:effectLst/>
                          <a:latin typeface="+mn-ea"/>
                          <a:ea typeface="+mn-ea"/>
                        </a:rPr>
                        <a:t>系统采用</a:t>
                      </a:r>
                      <a:r>
                        <a:rPr lang="en-US" sz="1200" kern="100" dirty="0">
                          <a:effectLst/>
                          <a:latin typeface="+mn-ea"/>
                          <a:ea typeface="+mn-ea"/>
                        </a:rPr>
                        <a:t>REST</a:t>
                      </a:r>
                      <a:r>
                        <a:rPr lang="zh-CN" sz="1200" kern="100" dirty="0">
                          <a:effectLst/>
                          <a:latin typeface="+mn-ea"/>
                          <a:ea typeface="+mn-ea"/>
                        </a:rPr>
                        <a:t>框架搭建</a:t>
                      </a:r>
                      <a:r>
                        <a:rPr lang="en-US" sz="1200" kern="100" dirty="0">
                          <a:effectLst/>
                          <a:latin typeface="+mn-ea"/>
                          <a:ea typeface="+mn-ea"/>
                        </a:rPr>
                        <a:t>java web</a:t>
                      </a:r>
                      <a:r>
                        <a:rPr lang="zh-CN" sz="1200" kern="100" dirty="0">
                          <a:effectLst/>
                          <a:latin typeface="+mn-ea"/>
                          <a:ea typeface="+mn-ea"/>
                        </a:rPr>
                        <a:t>项目，前后端分离</a:t>
                      </a:r>
                    </a:p>
                    <a:p>
                      <a:pPr marL="342900" lvl="0" indent="-342900" algn="just">
                        <a:spcAft>
                          <a:spcPts val="0"/>
                        </a:spcAft>
                        <a:buFont typeface="+mj-lt"/>
                        <a:buAutoNum type="arabicPeriod"/>
                      </a:pPr>
                      <a:r>
                        <a:rPr lang="zh-CN" sz="1200" kern="100" dirty="0">
                          <a:effectLst/>
                          <a:latin typeface="+mn-ea"/>
                          <a:ea typeface="+mn-ea"/>
                        </a:rPr>
                        <a:t>用户提交文本文档时应该确保提交的稳定性，确保每次提交文档的时候不出现崩溃现象，以及提交无响应现象</a:t>
                      </a:r>
                    </a:p>
                    <a:p>
                      <a:pPr marL="342900" lvl="0" indent="-342900" algn="just">
                        <a:spcAft>
                          <a:spcPts val="0"/>
                        </a:spcAft>
                        <a:buFont typeface="+mj-lt"/>
                        <a:buAutoNum type="arabicPeriod"/>
                      </a:pPr>
                      <a:r>
                        <a:rPr lang="zh-CN" sz="1200" kern="100" dirty="0">
                          <a:effectLst/>
                          <a:latin typeface="+mn-ea"/>
                          <a:ea typeface="+mn-ea"/>
                        </a:rPr>
                        <a:t>系统代码应多写注释和文档，确保系统在维护时有充分的可参考信息，并且代码可读性强</a:t>
                      </a:r>
                    </a:p>
                    <a:p>
                      <a:pPr marL="342900" lvl="0" indent="-342900" algn="just">
                        <a:spcAft>
                          <a:spcPts val="0"/>
                        </a:spcAft>
                        <a:buFont typeface="+mj-lt"/>
                        <a:buAutoNum type="arabicPeriod"/>
                      </a:pPr>
                      <a:r>
                        <a:rPr lang="zh-CN" sz="1200" kern="100" dirty="0">
                          <a:effectLst/>
                          <a:latin typeface="+mn-ea"/>
                          <a:ea typeface="+mn-ea"/>
                        </a:rPr>
                        <a:t>用户在上传文档之后应该在</a:t>
                      </a:r>
                      <a:r>
                        <a:rPr lang="en-US" sz="1200" kern="100" dirty="0">
                          <a:effectLst/>
                          <a:latin typeface="+mn-ea"/>
                          <a:ea typeface="+mn-ea"/>
                        </a:rPr>
                        <a:t>5</a:t>
                      </a:r>
                      <a:r>
                        <a:rPr lang="zh-CN" sz="1200" kern="100" dirty="0">
                          <a:effectLst/>
                          <a:latin typeface="+mn-ea"/>
                          <a:ea typeface="+mn-ea"/>
                        </a:rPr>
                        <a:t>秒中的时间内生成医学图谱并显示出来</a:t>
                      </a:r>
                    </a:p>
                    <a:p>
                      <a:pPr marL="342900" lvl="0" indent="-342900" algn="just">
                        <a:spcAft>
                          <a:spcPts val="0"/>
                        </a:spcAft>
                        <a:buFont typeface="+mj-lt"/>
                        <a:buAutoNum type="arabicPeriod"/>
                      </a:pPr>
                      <a:r>
                        <a:rPr lang="zh-CN" sz="1200" kern="100" dirty="0">
                          <a:effectLst/>
                          <a:latin typeface="+mn-ea"/>
                          <a:ea typeface="+mn-ea"/>
                        </a:rPr>
                        <a:t>本系统采用</a:t>
                      </a:r>
                      <a:r>
                        <a:rPr lang="en-US" sz="1200" kern="100" dirty="0">
                          <a:effectLst/>
                          <a:latin typeface="+mn-ea"/>
                          <a:ea typeface="+mn-ea"/>
                        </a:rPr>
                        <a:t>REST</a:t>
                      </a:r>
                      <a:r>
                        <a:rPr lang="zh-CN" sz="1200" kern="100" dirty="0">
                          <a:effectLst/>
                          <a:latin typeface="+mn-ea"/>
                          <a:ea typeface="+mn-ea"/>
                        </a:rPr>
                        <a:t>风格编码，基于</a:t>
                      </a:r>
                      <a:r>
                        <a:rPr lang="en-US" sz="1200" kern="100" dirty="0">
                          <a:effectLst/>
                          <a:latin typeface="+mn-ea"/>
                          <a:ea typeface="+mn-ea"/>
                        </a:rPr>
                        <a:t>B/S</a:t>
                      </a:r>
                      <a:r>
                        <a:rPr lang="zh-CN" sz="1200" kern="100" dirty="0">
                          <a:effectLst/>
                          <a:latin typeface="+mn-ea"/>
                          <a:ea typeface="+mn-ea"/>
                        </a:rPr>
                        <a:t>模式从而能在不同的平台上运行</a:t>
                      </a:r>
                    </a:p>
                    <a:p>
                      <a:pPr algn="just">
                        <a:spcAft>
                          <a:spcPts val="0"/>
                        </a:spcAft>
                      </a:pPr>
                      <a:r>
                        <a:rPr lang="en-US" sz="1200" kern="100" dirty="0">
                          <a:effectLst/>
                          <a:latin typeface="+mn-ea"/>
                          <a:ea typeface="+mn-ea"/>
                        </a:rPr>
                        <a:t> </a:t>
                      </a:r>
                      <a:endParaRPr lang="zh-CN" sz="1200" kern="100" dirty="0">
                        <a:effectLst/>
                        <a:latin typeface="+mn-ea"/>
                        <a:ea typeface="+mn-ea"/>
                        <a:cs typeface="Times New Roman" panose="02020603050405020304" pitchFamily="18" charset="0"/>
                      </a:endParaRPr>
                    </a:p>
                  </a:txBody>
                  <a:tcPr marL="68580" marR="68580" marT="0" marB="0"/>
                </a:tc>
              </a:tr>
              <a:tr h="438378">
                <a:tc>
                  <a:txBody>
                    <a:bodyPr/>
                    <a:lstStyle/>
                    <a:p>
                      <a:pPr algn="just">
                        <a:spcAft>
                          <a:spcPts val="0"/>
                        </a:spcAft>
                      </a:pPr>
                      <a:r>
                        <a:rPr lang="zh-CN" sz="1200" kern="100" dirty="0">
                          <a:effectLst/>
                          <a:latin typeface="+mn-ea"/>
                          <a:ea typeface="+mn-ea"/>
                        </a:rPr>
                        <a:t>预期的用户数量</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日均</a:t>
                      </a:r>
                      <a:r>
                        <a:rPr lang="en-US" sz="1200" kern="100" dirty="0">
                          <a:effectLst/>
                          <a:latin typeface="+mn-ea"/>
                          <a:ea typeface="+mn-ea"/>
                        </a:rPr>
                        <a:t>100</a:t>
                      </a:r>
                      <a:r>
                        <a:rPr lang="zh-CN" sz="1200" kern="100" dirty="0">
                          <a:effectLst/>
                          <a:latin typeface="+mn-ea"/>
                          <a:ea typeface="+mn-ea"/>
                        </a:rPr>
                        <a:t>人</a:t>
                      </a:r>
                      <a:endParaRPr lang="zh-CN" sz="120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1900"/>
                                        <p:tgtEl>
                                          <p:spTgt spid="30"/>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22" presetClass="entr" presetSubtype="1"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37"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900" decel="100000" fill="hold"/>
                                        <p:tgtEl>
                                          <p:spTgt spid="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24" presetID="19" presetClass="emph" presetSubtype="0" fill="hold" grpId="1" nodeType="withEffect">
                                  <p:stCondLst>
                                    <p:cond delay="1500"/>
                                  </p:stCondLst>
                                  <p:childTnLst>
                                    <p:animClr clrSpc="rgb" dir="cw">
                                      <p:cBhvr override="childStyle">
                                        <p:cTn id="25" dur="500" fill="hold"/>
                                        <p:tgtEl>
                                          <p:spTgt spid="9"/>
                                        </p:tgtEl>
                                        <p:attrNameLst>
                                          <p:attrName>style.color</p:attrName>
                                        </p:attrNameLst>
                                      </p:cBhvr>
                                      <p:to>
                                        <a:srgbClr val="FFFF00"/>
                                      </p:to>
                                    </p:animClr>
                                    <p:animClr clrSpc="rgb" dir="cw">
                                      <p:cBhvr>
                                        <p:cTn id="26" dur="500" fill="hold"/>
                                        <p:tgtEl>
                                          <p:spTgt spid="9"/>
                                        </p:tgtEl>
                                        <p:attrNameLst>
                                          <p:attrName>fillcolor</p:attrName>
                                        </p:attrNameLst>
                                      </p:cBhvr>
                                      <p:to>
                                        <a:srgbClr val="FFFF00"/>
                                      </p:to>
                                    </p:animClr>
                                    <p:set>
                                      <p:cBhvr>
                                        <p:cTn id="27" dur="500" fill="hold"/>
                                        <p:tgtEl>
                                          <p:spTgt spid="9"/>
                                        </p:tgtEl>
                                        <p:attrNameLst>
                                          <p:attrName>fill.type</p:attrName>
                                        </p:attrNameLst>
                                      </p:cBhvr>
                                      <p:to>
                                        <p:strVal val="solid"/>
                                      </p:to>
                                    </p:set>
                                    <p:set>
                                      <p:cBhvr>
                                        <p:cTn id="28" dur="500" fill="hold"/>
                                        <p:tgtEl>
                                          <p:spTgt spid="9"/>
                                        </p:tgtEl>
                                        <p:attrNameLst>
                                          <p:attrName>fill.on</p:attrName>
                                        </p:attrNameLst>
                                      </p:cBhvr>
                                      <p:to>
                                        <p:strVal val="true"/>
                                      </p:to>
                                    </p:set>
                                  </p:childTnLst>
                                </p:cTn>
                              </p:par>
                              <p:par>
                                <p:cTn id="29" presetID="22" presetClass="entr" presetSubtype="1" fill="hold" nodeType="withEffect">
                                  <p:stCondLst>
                                    <p:cond delay="30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37" presetClass="entr" presetSubtype="0" fill="hold" grpId="0" nodeType="withEffect">
                                  <p:stCondLst>
                                    <p:cond delay="8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900" decel="100000" fill="hold"/>
                                        <p:tgtEl>
                                          <p:spTgt spid="1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8" presetID="19" presetClass="emph" presetSubtype="0" fill="hold" grpId="1" nodeType="withEffect">
                                  <p:stCondLst>
                                    <p:cond delay="1800"/>
                                  </p:stCondLst>
                                  <p:childTnLst>
                                    <p:animClr clrSpc="rgb" dir="cw">
                                      <p:cBhvr override="childStyle">
                                        <p:cTn id="39" dur="500" fill="hold"/>
                                        <p:tgtEl>
                                          <p:spTgt spid="13"/>
                                        </p:tgtEl>
                                        <p:attrNameLst>
                                          <p:attrName>style.color</p:attrName>
                                        </p:attrNameLst>
                                      </p:cBhvr>
                                      <p:to>
                                        <a:srgbClr val="FFFF00"/>
                                      </p:to>
                                    </p:animClr>
                                    <p:animClr clrSpc="rgb" dir="cw">
                                      <p:cBhvr>
                                        <p:cTn id="40" dur="500" fill="hold"/>
                                        <p:tgtEl>
                                          <p:spTgt spid="13"/>
                                        </p:tgtEl>
                                        <p:attrNameLst>
                                          <p:attrName>fillcolor</p:attrName>
                                        </p:attrNameLst>
                                      </p:cBhvr>
                                      <p:to>
                                        <a:srgbClr val="FFFF00"/>
                                      </p:to>
                                    </p:animClr>
                                    <p:set>
                                      <p:cBhvr>
                                        <p:cTn id="41" dur="500" fill="hold"/>
                                        <p:tgtEl>
                                          <p:spTgt spid="13"/>
                                        </p:tgtEl>
                                        <p:attrNameLst>
                                          <p:attrName>fill.type</p:attrName>
                                        </p:attrNameLst>
                                      </p:cBhvr>
                                      <p:to>
                                        <p:strVal val="solid"/>
                                      </p:to>
                                    </p:set>
                                    <p:set>
                                      <p:cBhvr>
                                        <p:cTn id="42" dur="500" fill="hold"/>
                                        <p:tgtEl>
                                          <p:spTgt spid="13"/>
                                        </p:tgtEl>
                                        <p:attrNameLst>
                                          <p:attrName>fill.on</p:attrName>
                                        </p:attrNameLst>
                                      </p:cBhvr>
                                      <p:to>
                                        <p:strVal val="true"/>
                                      </p:to>
                                    </p:set>
                                  </p:childTnLst>
                                </p:cTn>
                              </p:par>
                              <p:par>
                                <p:cTn id="43" presetID="22" presetClass="entr" presetSubtype="1" fill="hold" nodeType="withEffect">
                                  <p:stCondLst>
                                    <p:cond delay="60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37" presetClass="entr" presetSubtype="0" fill="hold" grpId="0" nodeType="withEffect">
                                  <p:stCondLst>
                                    <p:cond delay="110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900" decel="100000" fill="hold"/>
                                        <p:tgtEl>
                                          <p:spTgt spid="17"/>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2" presetID="19" presetClass="emph" presetSubtype="0" fill="hold" grpId="1" nodeType="withEffect">
                                  <p:stCondLst>
                                    <p:cond delay="2100"/>
                                  </p:stCondLst>
                                  <p:childTnLst>
                                    <p:animClr clrSpc="rgb" dir="cw">
                                      <p:cBhvr override="childStyle">
                                        <p:cTn id="53" dur="500" fill="hold"/>
                                        <p:tgtEl>
                                          <p:spTgt spid="17"/>
                                        </p:tgtEl>
                                        <p:attrNameLst>
                                          <p:attrName>style.color</p:attrName>
                                        </p:attrNameLst>
                                      </p:cBhvr>
                                      <p:to>
                                        <a:srgbClr val="FFFF00"/>
                                      </p:to>
                                    </p:animClr>
                                    <p:animClr clrSpc="rgb" dir="cw">
                                      <p:cBhvr>
                                        <p:cTn id="54" dur="500" fill="hold"/>
                                        <p:tgtEl>
                                          <p:spTgt spid="17"/>
                                        </p:tgtEl>
                                        <p:attrNameLst>
                                          <p:attrName>fillcolor</p:attrName>
                                        </p:attrNameLst>
                                      </p:cBhvr>
                                      <p:to>
                                        <a:srgbClr val="FFFF00"/>
                                      </p:to>
                                    </p:animClr>
                                    <p:set>
                                      <p:cBhvr>
                                        <p:cTn id="55" dur="500" fill="hold"/>
                                        <p:tgtEl>
                                          <p:spTgt spid="17"/>
                                        </p:tgtEl>
                                        <p:attrNameLst>
                                          <p:attrName>fill.type</p:attrName>
                                        </p:attrNameLst>
                                      </p:cBhvr>
                                      <p:to>
                                        <p:strVal val="solid"/>
                                      </p:to>
                                    </p:set>
                                    <p:set>
                                      <p:cBhvr>
                                        <p:cTn id="56" dur="500" fill="hold"/>
                                        <p:tgtEl>
                                          <p:spTgt spid="17"/>
                                        </p:tgtEl>
                                        <p:attrNameLst>
                                          <p:attrName>fill.on</p:attrName>
                                        </p:attrNameLst>
                                      </p:cBhvr>
                                      <p:to>
                                        <p:strVal val="true"/>
                                      </p:to>
                                    </p:set>
                                  </p:childTnLst>
                                </p:cTn>
                              </p:par>
                              <p:par>
                                <p:cTn id="57" presetID="22" presetClass="entr" presetSubtype="1" fill="hold" nodeType="withEffect">
                                  <p:stCondLst>
                                    <p:cond delay="90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par>
                                <p:cTn id="60" presetID="37" presetClass="entr" presetSubtype="0" fill="hold" grpId="0" nodeType="withEffect">
                                  <p:stCondLst>
                                    <p:cond delay="14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900" decel="100000" fill="hold"/>
                                        <p:tgtEl>
                                          <p:spTgt spid="21"/>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66" presetID="19" presetClass="emph" presetSubtype="0" fill="hold" grpId="1" nodeType="withEffect">
                                  <p:stCondLst>
                                    <p:cond delay="2400"/>
                                  </p:stCondLst>
                                  <p:childTnLst>
                                    <p:animClr clrSpc="rgb" dir="cw">
                                      <p:cBhvr override="childStyle">
                                        <p:cTn id="67" dur="500" fill="hold"/>
                                        <p:tgtEl>
                                          <p:spTgt spid="21"/>
                                        </p:tgtEl>
                                        <p:attrNameLst>
                                          <p:attrName>style.color</p:attrName>
                                        </p:attrNameLst>
                                      </p:cBhvr>
                                      <p:to>
                                        <a:srgbClr val="FFFF00"/>
                                      </p:to>
                                    </p:animClr>
                                    <p:animClr clrSpc="rgb" dir="cw">
                                      <p:cBhvr>
                                        <p:cTn id="68" dur="500" fill="hold"/>
                                        <p:tgtEl>
                                          <p:spTgt spid="21"/>
                                        </p:tgtEl>
                                        <p:attrNameLst>
                                          <p:attrName>fillcolor</p:attrName>
                                        </p:attrNameLst>
                                      </p:cBhvr>
                                      <p:to>
                                        <a:srgbClr val="FFFF00"/>
                                      </p:to>
                                    </p:animClr>
                                    <p:set>
                                      <p:cBhvr>
                                        <p:cTn id="69" dur="500" fill="hold"/>
                                        <p:tgtEl>
                                          <p:spTgt spid="21"/>
                                        </p:tgtEl>
                                        <p:attrNameLst>
                                          <p:attrName>fill.type</p:attrName>
                                        </p:attrNameLst>
                                      </p:cBhvr>
                                      <p:to>
                                        <p:strVal val="solid"/>
                                      </p:to>
                                    </p:set>
                                    <p:set>
                                      <p:cBhvr>
                                        <p:cTn id="70" dur="500" fill="hold"/>
                                        <p:tgtEl>
                                          <p:spTgt spid="21"/>
                                        </p:tgtEl>
                                        <p:attrNameLst>
                                          <p:attrName>fill.on</p:attrName>
                                        </p:attrNameLst>
                                      </p:cBhvr>
                                      <p:to>
                                        <p:strVal val="true"/>
                                      </p:to>
                                    </p:set>
                                  </p:childTnLst>
                                </p:cTn>
                              </p:par>
                              <p:par>
                                <p:cTn id="71" presetID="10" presetClass="entr" presetSubtype="0" fill="hold" grpId="0" nodeType="withEffect">
                                  <p:stCondLst>
                                    <p:cond delay="240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240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24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240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22" presetClass="entr" presetSubtype="1" fill="hold" nodeType="withEffect">
                                  <p:stCondLst>
                                    <p:cond delay="90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37" presetClass="entr" presetSubtype="0" fill="hold" grpId="0" nodeType="withEffect">
                                  <p:stCondLst>
                                    <p:cond delay="140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1000"/>
                                        <p:tgtEl>
                                          <p:spTgt spid="34"/>
                                        </p:tgtEl>
                                      </p:cBhvr>
                                    </p:animEffect>
                                    <p:anim calcmode="lin" valueType="num">
                                      <p:cBhvr>
                                        <p:cTn id="89" dur="1000" fill="hold"/>
                                        <p:tgtEl>
                                          <p:spTgt spid="34"/>
                                        </p:tgtEl>
                                        <p:attrNameLst>
                                          <p:attrName>ppt_x</p:attrName>
                                        </p:attrNameLst>
                                      </p:cBhvr>
                                      <p:tavLst>
                                        <p:tav tm="0">
                                          <p:val>
                                            <p:strVal val="#ppt_x"/>
                                          </p:val>
                                        </p:tav>
                                        <p:tav tm="100000">
                                          <p:val>
                                            <p:strVal val="#ppt_x"/>
                                          </p:val>
                                        </p:tav>
                                      </p:tavLst>
                                    </p:anim>
                                    <p:anim calcmode="lin" valueType="num">
                                      <p:cBhvr>
                                        <p:cTn id="90" dur="900" decel="100000" fill="hold"/>
                                        <p:tgtEl>
                                          <p:spTgt spid="34"/>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92" presetID="19" presetClass="emph" presetSubtype="0" fill="hold" grpId="1" nodeType="withEffect">
                                  <p:stCondLst>
                                    <p:cond delay="2400"/>
                                  </p:stCondLst>
                                  <p:childTnLst>
                                    <p:animClr clrSpc="rgb" dir="cw">
                                      <p:cBhvr override="childStyle">
                                        <p:cTn id="93" dur="500" fill="hold"/>
                                        <p:tgtEl>
                                          <p:spTgt spid="34"/>
                                        </p:tgtEl>
                                        <p:attrNameLst>
                                          <p:attrName>style.color</p:attrName>
                                        </p:attrNameLst>
                                      </p:cBhvr>
                                      <p:to>
                                        <a:srgbClr val="FFFF00"/>
                                      </p:to>
                                    </p:animClr>
                                    <p:animClr clrSpc="rgb" dir="cw">
                                      <p:cBhvr>
                                        <p:cTn id="94" dur="500" fill="hold"/>
                                        <p:tgtEl>
                                          <p:spTgt spid="34"/>
                                        </p:tgtEl>
                                        <p:attrNameLst>
                                          <p:attrName>fillcolor</p:attrName>
                                        </p:attrNameLst>
                                      </p:cBhvr>
                                      <p:to>
                                        <a:srgbClr val="FFFF00"/>
                                      </p:to>
                                    </p:animClr>
                                    <p:set>
                                      <p:cBhvr>
                                        <p:cTn id="95" dur="500" fill="hold"/>
                                        <p:tgtEl>
                                          <p:spTgt spid="34"/>
                                        </p:tgtEl>
                                        <p:attrNameLst>
                                          <p:attrName>fill.type</p:attrName>
                                        </p:attrNameLst>
                                      </p:cBhvr>
                                      <p:to>
                                        <p:strVal val="solid"/>
                                      </p:to>
                                    </p:set>
                                    <p:set>
                                      <p:cBhvr>
                                        <p:cTn id="96" dur="500" fill="hold"/>
                                        <p:tgtEl>
                                          <p:spTgt spid="34"/>
                                        </p:tgtEl>
                                        <p:attrNameLst>
                                          <p:attrName>fill.on</p:attrName>
                                        </p:attrNameLst>
                                      </p:cBhvr>
                                      <p:to>
                                        <p:strVal val="true"/>
                                      </p:to>
                                    </p:set>
                                  </p:childTnLst>
                                </p:cTn>
                              </p:par>
                              <p:par>
                                <p:cTn id="97" presetID="10" presetClass="entr" presetSubtype="0" fill="hold" grpId="0" nodeType="withEffect">
                                  <p:stCondLst>
                                    <p:cond delay="240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20" presetClass="entr" presetSubtype="0" fill="hold" nodeType="click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edge">
                                      <p:cBhvr>
                                        <p:cTn id="104" dur="20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0" presetClass="entr" presetSubtype="0"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wedge">
                                      <p:cBhvr>
                                        <p:cTn id="109" dur="2000"/>
                                        <p:tgtEl>
                                          <p:spTgt spid="26"/>
                                        </p:tgtEl>
                                      </p:cBhvr>
                                    </p:animEffect>
                                  </p:childTnLst>
                                </p:cTn>
                              </p:par>
                            </p:childTnLst>
                          </p:cTn>
                        </p:par>
                      </p:childTnLst>
                    </p:cTn>
                  </p:par>
                  <p:par>
                    <p:cTn id="110" fill="hold">
                      <p:stCondLst>
                        <p:cond delay="indefinite"/>
                      </p:stCondLst>
                      <p:childTnLst>
                        <p:par>
                          <p:cTn id="111" fill="hold">
                            <p:stCondLst>
                              <p:cond delay="0"/>
                            </p:stCondLst>
                            <p:childTnLst>
                              <p:par>
                                <p:cTn id="112" presetID="6" presetClass="exit" presetSubtype="32" fill="hold" nodeType="clickEffect">
                                  <p:stCondLst>
                                    <p:cond delay="0"/>
                                  </p:stCondLst>
                                  <p:childTnLst>
                                    <p:animEffect transition="out" filter="circle(out)">
                                      <p:cBhvr>
                                        <p:cTn id="113" dur="2000"/>
                                        <p:tgtEl>
                                          <p:spTgt spid="5"/>
                                        </p:tgtEl>
                                      </p:cBhvr>
                                    </p:animEffect>
                                    <p:set>
                                      <p:cBhvr>
                                        <p:cTn id="114" dur="1" fill="hold">
                                          <p:stCondLst>
                                            <p:cond delay="1999"/>
                                          </p:stCondLst>
                                        </p:cTn>
                                        <p:tgtEl>
                                          <p:spTgt spid="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 presetClass="exit" presetSubtype="32" fill="hold" nodeType="clickEffect">
                                  <p:stCondLst>
                                    <p:cond delay="0"/>
                                  </p:stCondLst>
                                  <p:childTnLst>
                                    <p:animEffect transition="out" filter="circle(out)">
                                      <p:cBhvr>
                                        <p:cTn id="118" dur="2000"/>
                                        <p:tgtEl>
                                          <p:spTgt spid="26"/>
                                        </p:tgtEl>
                                      </p:cBhvr>
                                    </p:animEffect>
                                    <p:set>
                                      <p:cBhvr>
                                        <p:cTn id="119" dur="1" fill="hold">
                                          <p:stCondLst>
                                            <p:cond delay="1999"/>
                                          </p:stCondLst>
                                        </p:cTn>
                                        <p:tgtEl>
                                          <p:spTgt spid="26"/>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3" presetClass="entr" presetSubtype="16" fill="hold"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plus(in)">
                                      <p:cBhvr>
                                        <p:cTn id="124" dur="2000"/>
                                        <p:tgtEl>
                                          <p:spTgt spid="36"/>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36"/>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3" presetClass="entr" presetSubtype="16" fill="hold" nodeType="click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plus(in)">
                                      <p:cBhvr>
                                        <p:cTn id="133" dur="2000"/>
                                        <p:tgtEl>
                                          <p:spTgt spid="37"/>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3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3" presetClass="entr" presetSubtype="16"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plus(in)">
                                      <p:cBhvr>
                                        <p:cTn id="142" dur="20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3" presetClass="entr" presetSubtype="16"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plus(in)">
                                      <p:cBhvr>
                                        <p:cTn id="151" dur="20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7" grpId="0" animBg="1"/>
      <p:bldP spid="17" grpId="1" animBg="1"/>
      <p:bldP spid="21" grpId="0" animBg="1"/>
      <p:bldP spid="21" grpId="1" animBg="1"/>
      <p:bldP spid="22" grpId="0"/>
      <p:bldP spid="23" grpId="0"/>
      <p:bldP spid="24" grpId="0"/>
      <p:bldP spid="25" grpId="0"/>
      <p:bldP spid="28" grpId="0"/>
      <p:bldP spid="34" grpId="0" animBg="1"/>
      <p:bldP spid="34" grpId="1"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226698" y="234755"/>
            <a:ext cx="9553690" cy="920252"/>
          </a:xfrm>
          <a:prstGeom prst="rect">
            <a:avLst/>
          </a:prstGeom>
        </p:spPr>
        <p:txBody>
          <a:bodyPr wrap="square">
            <a:spAutoFit/>
          </a:bodyPr>
          <a:lstStyle/>
          <a:p>
            <a:pPr algn="ctr">
              <a:lnSpc>
                <a:spcPct val="150000"/>
              </a:lnSpc>
            </a:pPr>
            <a:r>
              <a:rPr lang="zh-CN" altLang="en-US" sz="4000" spc="300" dirty="0">
                <a:solidFill>
                  <a:schemeClr val="bg1"/>
                </a:solidFill>
              </a:rPr>
              <a:t>团队项目的实际进展</a:t>
            </a:r>
          </a:p>
        </p:txBody>
      </p:sp>
      <p:graphicFrame>
        <p:nvGraphicFramePr>
          <p:cNvPr id="7" name="图表 6"/>
          <p:cNvGraphicFramePr/>
          <p:nvPr/>
        </p:nvGraphicFramePr>
        <p:xfrm>
          <a:off x="3278822" y="1410652"/>
          <a:ext cx="5634355" cy="4036695"/>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组合 4"/>
          <p:cNvGrpSpPr/>
          <p:nvPr/>
        </p:nvGrpSpPr>
        <p:grpSpPr>
          <a:xfrm>
            <a:off x="9191625" y="2172653"/>
            <a:ext cx="2867025" cy="1904048"/>
            <a:chOff x="9474525" y="1420178"/>
            <a:chExt cx="2867025" cy="1904048"/>
          </a:xfrm>
        </p:grpSpPr>
        <p:sp>
          <p:nvSpPr>
            <p:cNvPr id="4" name="矩形 3"/>
            <p:cNvSpPr/>
            <p:nvPr/>
          </p:nvSpPr>
          <p:spPr>
            <a:xfrm>
              <a:off x="9474525" y="1420178"/>
              <a:ext cx="2867025" cy="1904048"/>
            </a:xfrm>
            <a:prstGeom prst="rect">
              <a:avLst/>
            </a:prstGeom>
            <a:solidFill>
              <a:srgbClr val="A40C6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22187" y="1910537"/>
              <a:ext cx="2171700" cy="923330"/>
            </a:xfrm>
            <a:prstGeom prst="rect">
              <a:avLst/>
            </a:prstGeom>
            <a:noFill/>
          </p:spPr>
          <p:txBody>
            <a:bodyPr wrap="square" rtlCol="0">
              <a:spAutoFit/>
            </a:bodyPr>
            <a:lstStyle/>
            <a:p>
              <a:r>
                <a:rPr lang="zh-CN" altLang="zh-CN" dirty="0"/>
                <a:t>因为交叉出差，所有的模块完成度比计划要提前许多</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100"/>
                                        <p:tgtEl>
                                          <p:spTgt spid="27"/>
                                        </p:tgtEl>
                                      </p:cBhvr>
                                    </p:animEffect>
                                    <p:anim calcmode="lin" valueType="num">
                                      <p:cBhvr>
                                        <p:cTn id="11" dur="2100" fill="hold"/>
                                        <p:tgtEl>
                                          <p:spTgt spid="27"/>
                                        </p:tgtEl>
                                        <p:attrNameLst>
                                          <p:attrName>ppt_x</p:attrName>
                                        </p:attrNameLst>
                                      </p:cBhvr>
                                      <p:tavLst>
                                        <p:tav tm="0">
                                          <p:val>
                                            <p:strVal val="#ppt_x"/>
                                          </p:val>
                                        </p:tav>
                                        <p:tav tm="100000">
                                          <p:val>
                                            <p:strVal val="#ppt_x"/>
                                          </p:val>
                                        </p:tav>
                                      </p:tavLst>
                                    </p:anim>
                                    <p:anim calcmode="lin" valueType="num">
                                      <p:cBhvr>
                                        <p:cTn id="12" dur="21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220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Graphic spid="7"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226698" y="234755"/>
            <a:ext cx="9553690" cy="920252"/>
          </a:xfrm>
          <a:prstGeom prst="rect">
            <a:avLst/>
          </a:prstGeom>
        </p:spPr>
        <p:txBody>
          <a:bodyPr wrap="square">
            <a:spAutoFit/>
          </a:bodyPr>
          <a:lstStyle/>
          <a:p>
            <a:pPr algn="ctr">
              <a:lnSpc>
                <a:spcPct val="150000"/>
              </a:lnSpc>
            </a:pPr>
            <a:r>
              <a:rPr lang="zh-CN" altLang="en-US" sz="4000" spc="300" dirty="0">
                <a:solidFill>
                  <a:schemeClr val="bg1"/>
                </a:solidFill>
              </a:rPr>
              <a:t>团队成员的角色和具体贡献</a:t>
            </a:r>
          </a:p>
        </p:txBody>
      </p:sp>
      <p:graphicFrame>
        <p:nvGraphicFramePr>
          <p:cNvPr id="2" name="表格 1"/>
          <p:cNvGraphicFramePr>
            <a:graphicFrameLocks noGrp="1"/>
          </p:cNvGraphicFramePr>
          <p:nvPr/>
        </p:nvGraphicFramePr>
        <p:xfrm>
          <a:off x="2793996" y="1464733"/>
          <a:ext cx="6778799" cy="4802365"/>
        </p:xfrm>
        <a:graphic>
          <a:graphicData uri="http://schemas.openxmlformats.org/drawingml/2006/table">
            <a:tbl>
              <a:tblPr firstRow="1" firstCol="1" bandRow="1">
                <a:tableStyleId>{5C22544A-7EE6-4342-B048-85BDC9FD1C3A}</a:tableStyleId>
              </a:tblPr>
              <a:tblGrid>
                <a:gridCol w="575733"/>
                <a:gridCol w="364067"/>
                <a:gridCol w="523004"/>
                <a:gridCol w="5315995"/>
              </a:tblGrid>
              <a:tr h="404392">
                <a:tc>
                  <a:txBody>
                    <a:bodyPr/>
                    <a:lstStyle/>
                    <a:p>
                      <a:pPr algn="ctr">
                        <a:spcAft>
                          <a:spcPts val="0"/>
                        </a:spcAft>
                      </a:pPr>
                      <a:r>
                        <a:rPr lang="zh-CN" sz="1200" kern="0">
                          <a:effectLst/>
                        </a:rPr>
                        <a:t>名字</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角色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团队贡献分</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dirty="0">
                          <a:effectLst/>
                        </a:rPr>
                        <a:t>可验证的贡献</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792005">
                <a:tc>
                  <a:txBody>
                    <a:bodyPr/>
                    <a:lstStyle/>
                    <a:p>
                      <a:pPr algn="ctr">
                        <a:spcAft>
                          <a:spcPts val="0"/>
                        </a:spcAft>
                      </a:pPr>
                      <a:r>
                        <a:rPr lang="zh-CN" sz="1200" kern="0">
                          <a:effectLst/>
                        </a:rPr>
                        <a:t>杨璇</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PM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dirty="0">
                          <a:effectLst/>
                        </a:rPr>
                        <a:t>65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权衡时间安排敏捷冲刺、迭代过程的模块分解、敏捷冲刺每日报告、燃尽图绘制、参与冲刺过程并领取</a:t>
                      </a:r>
                      <a:r>
                        <a:rPr lang="en-US" sz="1200" kern="0">
                          <a:effectLst/>
                        </a:rPr>
                        <a:t>3</a:t>
                      </a:r>
                      <a:r>
                        <a:rPr lang="zh-CN" sz="1200" kern="0">
                          <a:effectLst/>
                        </a:rPr>
                        <a:t>个模块的任务、参与完成项目整体的测试、参与完成《团队项目总结》，完成《系统设计说明书》</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598198">
                <a:tc>
                  <a:txBody>
                    <a:bodyPr/>
                    <a:lstStyle/>
                    <a:p>
                      <a:pPr algn="ctr">
                        <a:spcAft>
                          <a:spcPts val="0"/>
                        </a:spcAft>
                      </a:pPr>
                      <a:r>
                        <a:rPr lang="zh-CN" sz="1200" kern="0">
                          <a:effectLst/>
                        </a:rPr>
                        <a:t>李泰郎</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Dev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60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参与冲刺过程并领取</a:t>
                      </a:r>
                      <a:r>
                        <a:rPr lang="en-US" sz="1200" kern="0">
                          <a:effectLst/>
                        </a:rPr>
                        <a:t>5</a:t>
                      </a:r>
                      <a:r>
                        <a:rPr lang="zh-CN" sz="1200" kern="0">
                          <a:effectLst/>
                        </a:rPr>
                        <a:t>个模块的任务、完成测试过程的后端用例测试、参与完成《团队项目总结》、参与完成《系统设计说明书》</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404392">
                <a:tc>
                  <a:txBody>
                    <a:bodyPr/>
                    <a:lstStyle/>
                    <a:p>
                      <a:pPr algn="ctr">
                        <a:spcAft>
                          <a:spcPts val="0"/>
                        </a:spcAft>
                      </a:pPr>
                      <a:r>
                        <a:rPr lang="zh-CN" sz="1200" kern="0">
                          <a:effectLst/>
                        </a:rPr>
                        <a:t>陈健</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Dev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45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参与冲刺过程并领取</a:t>
                      </a:r>
                      <a:r>
                        <a:rPr lang="en-US" sz="1200" kern="0">
                          <a:effectLst/>
                        </a:rPr>
                        <a:t>5</a:t>
                      </a:r>
                      <a:r>
                        <a:rPr lang="zh-CN" sz="1200" kern="0">
                          <a:effectLst/>
                        </a:rPr>
                        <a:t>个模块的任务、参与完成《系统设计说明书》</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404392">
                <a:tc>
                  <a:txBody>
                    <a:bodyPr/>
                    <a:lstStyle/>
                    <a:p>
                      <a:pPr algn="ctr">
                        <a:spcAft>
                          <a:spcPts val="0"/>
                        </a:spcAft>
                      </a:pPr>
                      <a:r>
                        <a:rPr lang="zh-CN" sz="1200" kern="0">
                          <a:effectLst/>
                        </a:rPr>
                        <a:t>乔雨</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Dev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40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参与冲刺过程并领取</a:t>
                      </a:r>
                      <a:r>
                        <a:rPr lang="en-US" sz="1200" kern="0">
                          <a:effectLst/>
                        </a:rPr>
                        <a:t>2</a:t>
                      </a:r>
                      <a:r>
                        <a:rPr lang="zh-CN" sz="1200" kern="0">
                          <a:effectLst/>
                        </a:rPr>
                        <a:t>个模块的任务</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404392">
                <a:tc>
                  <a:txBody>
                    <a:bodyPr/>
                    <a:lstStyle/>
                    <a:p>
                      <a:pPr algn="ctr">
                        <a:spcAft>
                          <a:spcPts val="0"/>
                        </a:spcAft>
                      </a:pPr>
                      <a:r>
                        <a:rPr lang="zh-CN" sz="1200" kern="0">
                          <a:effectLst/>
                        </a:rPr>
                        <a:t>王涵</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Test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35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参与测试过程的前端用例测试，演示</a:t>
                      </a:r>
                      <a:r>
                        <a:rPr lang="en-US" sz="1200" kern="0">
                          <a:effectLst/>
                        </a:rPr>
                        <a:t>PPT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598198">
                <a:tc>
                  <a:txBody>
                    <a:bodyPr/>
                    <a:lstStyle/>
                    <a:p>
                      <a:pPr algn="ctr">
                        <a:spcAft>
                          <a:spcPts val="0"/>
                        </a:spcAft>
                      </a:pPr>
                      <a:r>
                        <a:rPr lang="zh-CN" sz="1200" kern="0">
                          <a:effectLst/>
                        </a:rPr>
                        <a:t>万珊红</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Doc</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35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准备用于测试的格式化文章、参与完成《测试报告》，参与总结</a:t>
                      </a:r>
                      <a:r>
                        <a:rPr lang="en-US" sz="1200" kern="0">
                          <a:effectLst/>
                        </a:rPr>
                        <a:t>bug</a:t>
                      </a:r>
                      <a:r>
                        <a:rPr lang="zh-CN" sz="1200" kern="0">
                          <a:effectLst/>
                        </a:rPr>
                        <a:t>，写</a:t>
                      </a:r>
                      <a:r>
                        <a:rPr lang="en-US" sz="1200" kern="0">
                          <a:effectLst/>
                        </a:rPr>
                        <a:t>PPT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598198">
                <a:tc>
                  <a:txBody>
                    <a:bodyPr/>
                    <a:lstStyle/>
                    <a:p>
                      <a:pPr algn="ctr">
                        <a:spcAft>
                          <a:spcPts val="0"/>
                        </a:spcAft>
                      </a:pPr>
                      <a:r>
                        <a:rPr lang="zh-CN" sz="1200" kern="0">
                          <a:effectLst/>
                        </a:rPr>
                        <a:t>蒋文佳</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Dev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35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a:effectLst/>
                        </a:rPr>
                        <a:t>参与冲刺过程并领取</a:t>
                      </a:r>
                      <a:r>
                        <a:rPr lang="en-US" sz="1200" kern="0">
                          <a:effectLst/>
                        </a:rPr>
                        <a:t>1</a:t>
                      </a:r>
                      <a:r>
                        <a:rPr lang="zh-CN" sz="1200" kern="0">
                          <a:effectLst/>
                        </a:rPr>
                        <a:t>个模块的任务</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r h="598198">
                <a:tc>
                  <a:txBody>
                    <a:bodyPr/>
                    <a:lstStyle/>
                    <a:p>
                      <a:pPr algn="ctr">
                        <a:spcAft>
                          <a:spcPts val="0"/>
                        </a:spcAft>
                      </a:pPr>
                      <a:r>
                        <a:rPr lang="zh-CN" sz="1200" kern="0">
                          <a:effectLst/>
                        </a:rPr>
                        <a:t>吴宗瑞</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Doc</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en-US" sz="1200" kern="0">
                          <a:effectLst/>
                        </a:rPr>
                        <a:t>20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c>
                  <a:txBody>
                    <a:bodyPr/>
                    <a:lstStyle/>
                    <a:p>
                      <a:pPr algn="ctr">
                        <a:spcAft>
                          <a:spcPts val="0"/>
                        </a:spcAft>
                      </a:pPr>
                      <a:r>
                        <a:rPr lang="zh-CN" sz="1200" kern="0" dirty="0">
                          <a:effectLst/>
                        </a:rPr>
                        <a:t>参与完成测试矩阵，参与完成《测试报告》</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916" marR="7916" marT="7916" marB="7916"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666774"/>
            <a:ext cx="12192000" cy="2989943"/>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294" y="1174777"/>
            <a:ext cx="2046907" cy="646331"/>
          </a:xfrm>
          <a:prstGeom prst="rect">
            <a:avLst/>
          </a:prstGeom>
          <a:noFill/>
        </p:spPr>
        <p:txBody>
          <a:bodyPr wrap="none" rtlCol="0">
            <a:spAutoFit/>
          </a:bodyPr>
          <a:lstStyle/>
          <a:p>
            <a:r>
              <a:rPr lang="en-US" altLang="zh-CN" sz="3600" b="1" dirty="0">
                <a:solidFill>
                  <a:srgbClr val="EC52C0"/>
                </a:solidFill>
                <a:latin typeface="微软雅黑" panose="020B0503020204020204" pitchFamily="34" charset="-122"/>
                <a:ea typeface="微软雅黑" panose="020B0503020204020204" pitchFamily="34" charset="-122"/>
              </a:rPr>
              <a:t>Content</a:t>
            </a:r>
            <a:endParaRPr lang="zh-CN" altLang="en-US" sz="3600" b="1" dirty="0">
              <a:solidFill>
                <a:srgbClr val="EC52C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47314" y="2666774"/>
            <a:ext cx="9024730" cy="3046095"/>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rPr>
              <a:t>敏捷冲刺每日报告</a:t>
            </a:r>
            <a:r>
              <a:rPr lang="en-US" altLang="zh-CN" sz="3200" b="1" dirty="0">
                <a:solidFill>
                  <a:schemeClr val="bg1"/>
                </a:solidFill>
              </a:rPr>
              <a:t>  </a:t>
            </a:r>
          </a:p>
          <a:p>
            <a:pPr marL="4114800" lvl="8" indent="-457200">
              <a:lnSpc>
                <a:spcPct val="150000"/>
              </a:lnSpc>
              <a:buFont typeface="Wingdings" panose="05000000000000000000" pitchFamily="2" charset="2"/>
              <a:buChar char="l"/>
            </a:pPr>
            <a:r>
              <a:rPr lang="zh-CN" altLang="en-US" sz="3200" b="1" dirty="0">
                <a:solidFill>
                  <a:schemeClr val="accent1"/>
                </a:solidFill>
                <a:effectLst>
                  <a:outerShdw blurRad="38100" dist="25400" dir="5400000" algn="ctr" rotWithShape="0">
                    <a:srgbClr val="6E747A">
                      <a:alpha val="43000"/>
                    </a:srgbClr>
                  </a:outerShdw>
                </a:effectLst>
              </a:rPr>
              <a:t>测试报告</a:t>
            </a:r>
            <a:endParaRPr lang="zh-CN" altLang="en-US" sz="3200" b="1" spc="3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en-US" altLang="zh-CN" sz="3200" b="1" dirty="0">
                <a:solidFill>
                  <a:schemeClr val="tx1"/>
                </a:solidFill>
                <a:effectLst>
                  <a:outerShdw blurRad="38100" dist="19050" dir="2700000" algn="tl" rotWithShape="0">
                    <a:schemeClr val="dk1">
                      <a:alpha val="40000"/>
                    </a:schemeClr>
                  </a:outerShdw>
                </a:effectLst>
              </a:rPr>
              <a:t>alpha</a:t>
            </a:r>
            <a:r>
              <a:rPr lang="zh-CN" altLang="en-US" sz="3200" b="1" dirty="0">
                <a:solidFill>
                  <a:schemeClr val="tx1"/>
                </a:solidFill>
                <a:effectLst>
                  <a:outerShdw blurRad="38100" dist="19050" dir="2700000" algn="tl" rotWithShape="0">
                    <a:schemeClr val="dk1">
                      <a:alpha val="40000"/>
                    </a:schemeClr>
                  </a:outerShdw>
                </a:effectLst>
              </a:rPr>
              <a:t>版本发布说明</a:t>
            </a:r>
            <a:endParaRPr lang="zh-CN" altLang="en-US" sz="3200" b="1" spc="3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4114800" lvl="8" indent="-457200">
              <a:lnSpc>
                <a:spcPct val="150000"/>
              </a:lnSpc>
              <a:buFont typeface="Wingdings" panose="05000000000000000000" pitchFamily="2" charset="2"/>
              <a:buChar char="l"/>
            </a:pPr>
            <a:r>
              <a:rPr lang="zh-CN" altLang="en-US" sz="3200" b="1" dirty="0">
                <a:solidFill>
                  <a:schemeClr val="accent1"/>
                </a:solidFill>
                <a:effectLst>
                  <a:outerShdw blurRad="38100" dist="25400" dir="5400000" algn="ctr" rotWithShape="0">
                    <a:srgbClr val="6E747A">
                      <a:alpha val="43000"/>
                    </a:srgbClr>
                  </a:outerShdw>
                </a:effectLst>
              </a:rPr>
              <a:t>小结</a:t>
            </a:r>
            <a:endParaRPr lang="zh-CN" altLang="en-US" sz="3200" b="1" spc="3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 name="椭圆 6"/>
          <p:cNvSpPr/>
          <p:nvPr/>
        </p:nvSpPr>
        <p:spPr>
          <a:xfrm>
            <a:off x="694182" y="621377"/>
            <a:ext cx="1753132" cy="175313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7" idx="0"/>
          </p:cNvCxnSpPr>
          <p:nvPr/>
        </p:nvCxnSpPr>
        <p:spPr>
          <a:xfrm>
            <a:off x="1570748" y="621377"/>
            <a:ext cx="0" cy="20453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8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2)">
                                      <p:cBhvr>
                                        <p:cTn id="10" dur="2000"/>
                                        <p:tgtEl>
                                          <p:spTgt spid="7"/>
                                        </p:tgtEl>
                                      </p:cBhvr>
                                    </p:animEffect>
                                  </p:childTnLst>
                                </p:cTn>
                              </p:par>
                              <p:par>
                                <p:cTn id="11" presetID="22" presetClass="entr" presetSubtype="1" fill="hold" nodeType="withEffect">
                                  <p:stCondLst>
                                    <p:cond delay="20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000"/>
                                        <p:tgtEl>
                                          <p:spTgt spid="8"/>
                                        </p:tgtEl>
                                      </p:cBhvr>
                                    </p:animEffect>
                                  </p:childTnLst>
                                </p:cTn>
                              </p:par>
                            </p:childTnLst>
                          </p:cTn>
                        </p:par>
                        <p:par>
                          <p:cTn id="14" fill="hold">
                            <p:stCondLst>
                              <p:cond delay="3000"/>
                            </p:stCondLst>
                            <p:childTnLst>
                              <p:par>
                                <p:cTn id="15" presetID="22" presetClass="exit" presetSubtype="1" fill="hold" nodeType="afterEffect">
                                  <p:stCondLst>
                                    <p:cond delay="0"/>
                                  </p:stCondLst>
                                  <p:childTnLst>
                                    <p:animEffect transition="out" filter="wipe(up)">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par>
                          <p:cTn id="18" fill="hold">
                            <p:stCondLst>
                              <p:cond delay="3500"/>
                            </p:stCondLst>
                            <p:childTnLst>
                              <p:par>
                                <p:cTn id="19" presetID="19" presetClass="emph" presetSubtype="0" fill="hold" grpId="0" nodeType="afterEffect">
                                  <p:stCondLst>
                                    <p:cond delay="0"/>
                                  </p:stCondLst>
                                  <p:childTnLst>
                                    <p:animClr clrSpc="rgb" dir="cw">
                                      <p:cBhvr override="childStyle">
                                        <p:cTn id="20" dur="1000" fill="hold"/>
                                        <p:tgtEl>
                                          <p:spTgt spid="4"/>
                                        </p:tgtEl>
                                        <p:attrNameLst>
                                          <p:attrName>style.color</p:attrName>
                                        </p:attrNameLst>
                                      </p:cBhvr>
                                      <p:to>
                                        <a:srgbClr val="E9118C"/>
                                      </p:to>
                                    </p:animClr>
                                    <p:animClr clrSpc="rgb" dir="cw">
                                      <p:cBhvr>
                                        <p:cTn id="21" dur="1000" fill="hold"/>
                                        <p:tgtEl>
                                          <p:spTgt spid="4"/>
                                        </p:tgtEl>
                                        <p:attrNameLst>
                                          <p:attrName>fillcolor</p:attrName>
                                        </p:attrNameLst>
                                      </p:cBhvr>
                                      <p:to>
                                        <a:srgbClr val="E9118C"/>
                                      </p:to>
                                    </p:animClr>
                                    <p:set>
                                      <p:cBhvr>
                                        <p:cTn id="22" dur="1000" fill="hold"/>
                                        <p:tgtEl>
                                          <p:spTgt spid="4"/>
                                        </p:tgtEl>
                                        <p:attrNameLst>
                                          <p:attrName>fill.type</p:attrName>
                                        </p:attrNameLst>
                                      </p:cBhvr>
                                      <p:to>
                                        <p:strVal val="solid"/>
                                      </p:to>
                                    </p:set>
                                    <p:set>
                                      <p:cBhvr>
                                        <p:cTn id="23" dur="1000" fill="hold"/>
                                        <p:tgtEl>
                                          <p:spTgt spid="4"/>
                                        </p:tgtEl>
                                        <p:attrNameLst>
                                          <p:attrName>fill.on</p:attrName>
                                        </p:attrNameLst>
                                      </p:cBhvr>
                                      <p:to>
                                        <p:strVal val="true"/>
                                      </p:to>
                                    </p:se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62" name="矩形 61"/>
          <p:cNvSpPr/>
          <p:nvPr/>
        </p:nvSpPr>
        <p:spPr>
          <a:xfrm>
            <a:off x="456250" y="4499834"/>
            <a:ext cx="4120636" cy="926329"/>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flipV="1">
            <a:off x="6684096" y="1493777"/>
            <a:ext cx="967156" cy="74438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599439" y="1482520"/>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flipH="1">
            <a:off x="7621973" y="1481515"/>
            <a:ext cx="4120636" cy="1201318"/>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75239" y="2901095"/>
            <a:ext cx="4120636" cy="1194101"/>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555047" y="2887673"/>
            <a:ext cx="1129049" cy="1129049"/>
          </a:xfrm>
          <a:prstGeom prst="ellipse">
            <a:avLst/>
          </a:prstGeom>
          <a:gradFill flip="none" rotWithShape="1">
            <a:gsLst>
              <a:gs pos="0">
                <a:srgbClr val="EC52C0"/>
              </a:gs>
              <a:gs pos="71000">
                <a:srgbClr val="DA1067"/>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rot="12733870">
            <a:off x="5245548" y="2581373"/>
            <a:ext cx="1737042" cy="1737042"/>
            <a:chOff x="5144035" y="2472278"/>
            <a:chExt cx="1913441" cy="1913441"/>
          </a:xfrm>
          <a:gradFill flip="none" rotWithShape="1">
            <a:gsLst>
              <a:gs pos="43000">
                <a:srgbClr val="DA1067"/>
              </a:gs>
              <a:gs pos="0">
                <a:schemeClr val="bg1">
                  <a:alpha val="21000"/>
                </a:schemeClr>
              </a:gs>
            </a:gsLst>
            <a:lin ang="2700000" scaled="1"/>
            <a:tileRect/>
          </a:gradFill>
        </p:grpSpPr>
        <p:sp>
          <p:nvSpPr>
            <p:cNvPr id="19" name="同心圆 18"/>
            <p:cNvSpPr/>
            <p:nvPr/>
          </p:nvSpPr>
          <p:spPr>
            <a:xfrm>
              <a:off x="5144035" y="2472278"/>
              <a:ext cx="1913441" cy="1913441"/>
            </a:xfrm>
            <a:prstGeom prst="donut">
              <a:avLst>
                <a:gd name="adj" fmla="val 110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等腰三角形 21"/>
            <p:cNvSpPr/>
            <p:nvPr/>
          </p:nvSpPr>
          <p:spPr>
            <a:xfrm rot="18407413">
              <a:off x="6455263" y="3586150"/>
              <a:ext cx="293400" cy="3589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2733870">
            <a:off x="4790727" y="2125202"/>
            <a:ext cx="2653989" cy="2653989"/>
            <a:chOff x="4634247" y="1967247"/>
            <a:chExt cx="2923505" cy="2923505"/>
          </a:xfrm>
          <a:gradFill>
            <a:gsLst>
              <a:gs pos="63000">
                <a:srgbClr val="DA1067"/>
              </a:gs>
              <a:gs pos="100000">
                <a:schemeClr val="bg1">
                  <a:alpha val="21000"/>
                </a:schemeClr>
              </a:gs>
            </a:gsLst>
            <a:lin ang="0" scaled="1"/>
          </a:gradFill>
        </p:grpSpPr>
        <p:sp>
          <p:nvSpPr>
            <p:cNvPr id="18" name="同心圆 17"/>
            <p:cNvSpPr/>
            <p:nvPr/>
          </p:nvSpPr>
          <p:spPr>
            <a:xfrm>
              <a:off x="4634247" y="1967247"/>
              <a:ext cx="2923505" cy="2923505"/>
            </a:xfrm>
            <a:prstGeom prst="donut">
              <a:avLst>
                <a:gd name="adj" fmla="val 113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等腰三角形 20"/>
            <p:cNvSpPr/>
            <p:nvPr/>
          </p:nvSpPr>
          <p:spPr>
            <a:xfrm rot="5400000">
              <a:off x="5001632" y="3170928"/>
              <a:ext cx="437940" cy="5357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5545696" y="3091060"/>
            <a:ext cx="2969803"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  下一版</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的展望</a:t>
            </a:r>
          </a:p>
        </p:txBody>
      </p:sp>
      <p:sp>
        <p:nvSpPr>
          <p:cNvPr id="27" name="矩形 26"/>
          <p:cNvSpPr/>
          <p:nvPr/>
        </p:nvSpPr>
        <p:spPr>
          <a:xfrm>
            <a:off x="593678" y="2884275"/>
            <a:ext cx="3888987" cy="1200329"/>
          </a:xfrm>
          <a:prstGeom prst="rect">
            <a:avLst/>
          </a:prstGeom>
        </p:spPr>
        <p:txBody>
          <a:bodyPr wrap="square">
            <a:spAutoFit/>
          </a:bodyPr>
          <a:lstStyle/>
          <a:p>
            <a:pPr lvl="0"/>
            <a:r>
              <a:rPr lang="zh-CN" altLang="zh-CN" dirty="0"/>
              <a:t>分词分解工具</a:t>
            </a:r>
            <a:r>
              <a:rPr lang="en-US" altLang="zh-CN" dirty="0"/>
              <a:t>THULAC</a:t>
            </a:r>
            <a:r>
              <a:rPr lang="zh-CN" altLang="zh-CN" dirty="0"/>
              <a:t>运行速度较慢，对于</a:t>
            </a:r>
            <a:r>
              <a:rPr lang="en-US" altLang="zh-CN" dirty="0"/>
              <a:t>400</a:t>
            </a:r>
            <a:r>
              <a:rPr lang="zh-CN" altLang="zh-CN" dirty="0"/>
              <a:t>字左右的文章需要约</a:t>
            </a:r>
            <a:r>
              <a:rPr lang="en-US" altLang="zh-CN" dirty="0"/>
              <a:t>8</a:t>
            </a:r>
            <a:r>
              <a:rPr lang="zh-CN" altLang="zh-CN" dirty="0"/>
              <a:t>秒时间进行分词分解，需要优化</a:t>
            </a:r>
            <a:r>
              <a:rPr lang="en-US" altLang="zh-CN" dirty="0"/>
              <a:t>THULAC</a:t>
            </a:r>
            <a:r>
              <a:rPr lang="zh-CN" altLang="zh-CN" dirty="0"/>
              <a:t>模块以及本项目</a:t>
            </a:r>
          </a:p>
        </p:txBody>
      </p:sp>
      <p:sp>
        <p:nvSpPr>
          <p:cNvPr id="28" name="矩形 27"/>
          <p:cNvSpPr/>
          <p:nvPr/>
        </p:nvSpPr>
        <p:spPr>
          <a:xfrm>
            <a:off x="454827" y="4613254"/>
            <a:ext cx="4122059" cy="645160"/>
          </a:xfrm>
          <a:prstGeom prst="rect">
            <a:avLst/>
          </a:prstGeom>
        </p:spPr>
        <p:txBody>
          <a:bodyPr wrap="square">
            <a:spAutoFit/>
          </a:bodyPr>
          <a:lstStyle/>
          <a:p>
            <a:pPr lvl="0"/>
            <a:r>
              <a:rPr lang="zh-CN" altLang="zh-CN" dirty="0"/>
              <a:t>数据库访问速度较慢，对于数据库查找本体内容过慢，需要优化数据库访问</a:t>
            </a:r>
          </a:p>
        </p:txBody>
      </p:sp>
      <p:sp>
        <p:nvSpPr>
          <p:cNvPr id="29" name="矩形 28"/>
          <p:cNvSpPr/>
          <p:nvPr/>
        </p:nvSpPr>
        <p:spPr>
          <a:xfrm>
            <a:off x="7715209" y="1568105"/>
            <a:ext cx="3934164" cy="922020"/>
          </a:xfrm>
          <a:prstGeom prst="rect">
            <a:avLst/>
          </a:prstGeom>
        </p:spPr>
        <p:txBody>
          <a:bodyPr wrap="square">
            <a:spAutoFit/>
          </a:bodyPr>
          <a:lstStyle/>
          <a:p>
            <a:pPr lvl="0"/>
            <a:r>
              <a:rPr lang="zh-CN" altLang="zh-CN" dirty="0"/>
              <a:t>项目中存在临时文件作为正则表达式的输入，可以尝试不使用中间文件而直接使用文章内容</a:t>
            </a:r>
          </a:p>
        </p:txBody>
      </p:sp>
      <p:cxnSp>
        <p:nvCxnSpPr>
          <p:cNvPr id="32" name="直接连接符 31"/>
          <p:cNvCxnSpPr/>
          <p:nvPr/>
        </p:nvCxnSpPr>
        <p:spPr>
          <a:xfrm flipH="1" flipV="1">
            <a:off x="4590147" y="1386183"/>
            <a:ext cx="589378" cy="1123314"/>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80331" y="1398246"/>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80331" y="1409503"/>
            <a:ext cx="4120636" cy="1194101"/>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90746" y="1568385"/>
            <a:ext cx="3888987" cy="645160"/>
          </a:xfrm>
          <a:prstGeom prst="rect">
            <a:avLst/>
          </a:prstGeom>
        </p:spPr>
        <p:txBody>
          <a:bodyPr wrap="square">
            <a:spAutoFit/>
          </a:bodyPr>
          <a:lstStyle/>
          <a:p>
            <a:pPr lvl="0"/>
            <a:r>
              <a:rPr lang="zh-CN" altLang="zh-CN" dirty="0"/>
              <a:t>本体库构建并不完善，本体库需要有足够完善的结构与结果 </a:t>
            </a:r>
          </a:p>
        </p:txBody>
      </p:sp>
      <p:cxnSp>
        <p:nvCxnSpPr>
          <p:cNvPr id="42" name="直接连接符 41"/>
          <p:cNvCxnSpPr/>
          <p:nvPr/>
        </p:nvCxnSpPr>
        <p:spPr>
          <a:xfrm flipH="1" flipV="1">
            <a:off x="4586341" y="2901095"/>
            <a:ext cx="203462" cy="401469"/>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469511" y="2893206"/>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7423238" y="2818205"/>
            <a:ext cx="228014" cy="580588"/>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644503" y="2806948"/>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flipH="1">
            <a:off x="7644503" y="2818205"/>
            <a:ext cx="4120636" cy="1189071"/>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663492" y="2769422"/>
            <a:ext cx="4115701" cy="1200329"/>
          </a:xfrm>
          <a:prstGeom prst="rect">
            <a:avLst/>
          </a:prstGeom>
        </p:spPr>
        <p:txBody>
          <a:bodyPr wrap="square">
            <a:spAutoFit/>
          </a:bodyPr>
          <a:lstStyle/>
          <a:p>
            <a:pPr lvl="0"/>
            <a:r>
              <a:rPr lang="zh-CN" altLang="zh-CN" dirty="0"/>
              <a:t>项目中存在内存泄漏的问题，初步判断是在</a:t>
            </a:r>
            <a:r>
              <a:rPr lang="en-US" altLang="zh-CN" dirty="0"/>
              <a:t>THULAC</a:t>
            </a:r>
            <a:r>
              <a:rPr lang="zh-CN" altLang="zh-CN" dirty="0"/>
              <a:t>分词工具和数据库访问中存在资源泄漏，需要进行内存泄漏的控制与检测</a:t>
            </a:r>
          </a:p>
        </p:txBody>
      </p:sp>
      <p:cxnSp>
        <p:nvCxnSpPr>
          <p:cNvPr id="60" name="直接连接符 59"/>
          <p:cNvCxnSpPr/>
          <p:nvPr/>
        </p:nvCxnSpPr>
        <p:spPr>
          <a:xfrm flipH="1">
            <a:off x="4576886" y="4229544"/>
            <a:ext cx="458307" cy="259033"/>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456250" y="4488577"/>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344410" y="3969385"/>
            <a:ext cx="290830" cy="191135"/>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668370" y="4155099"/>
            <a:ext cx="4120636" cy="0"/>
          </a:xfrm>
          <a:prstGeom prst="line">
            <a:avLst/>
          </a:prstGeom>
          <a:ln>
            <a:solidFill>
              <a:srgbClr val="E9118C"/>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flipH="1">
            <a:off x="7668370" y="4166356"/>
            <a:ext cx="4120636" cy="1189071"/>
          </a:xfrm>
          <a:prstGeom prst="rect">
            <a:avLst/>
          </a:prstGeom>
          <a:solidFill>
            <a:srgbClr val="DA1067">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682266" y="4302923"/>
            <a:ext cx="4115701" cy="923330"/>
          </a:xfrm>
          <a:prstGeom prst="rect">
            <a:avLst/>
          </a:prstGeom>
        </p:spPr>
        <p:txBody>
          <a:bodyPr wrap="square">
            <a:spAutoFit/>
          </a:bodyPr>
          <a:lstStyle/>
          <a:p>
            <a:pPr lvl="0"/>
            <a:r>
              <a:rPr lang="zh-CN" altLang="zh-CN" dirty="0"/>
              <a:t>前端界面在遇到较多较复杂的返回结果时显示不够清晰，需要重新设计一下页面的显示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2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childTnLst>
                                </p:cTn>
                              </p:par>
                              <p:par>
                                <p:cTn id="17" presetID="23" presetClass="entr" presetSubtype="36" fill="hold" grpId="0" nodeType="withEffect">
                                  <p:stCondLst>
                                    <p:cond delay="7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strVal val="(6*min(max(#ppt_w*#ppt_h,.3),1)-7.4)/-.7*#ppt_w"/>
                                          </p:val>
                                        </p:tav>
                                        <p:tav tm="100000">
                                          <p:val>
                                            <p:strVal val="#ppt_w"/>
                                          </p:val>
                                        </p:tav>
                                      </p:tavLst>
                                    </p:anim>
                                    <p:anim calcmode="lin" valueType="num">
                                      <p:cBhvr>
                                        <p:cTn id="20" dur="500" fill="hold"/>
                                        <p:tgtEl>
                                          <p:spTgt spid="25"/>
                                        </p:tgtEl>
                                        <p:attrNameLst>
                                          <p:attrName>ppt_h</p:attrName>
                                        </p:attrNameLst>
                                      </p:cBhvr>
                                      <p:tavLst>
                                        <p:tav tm="0">
                                          <p:val>
                                            <p:strVal val="(6*min(max(#ppt_w*#ppt_h,.3),1)-7.4)/-.7*#ppt_h"/>
                                          </p:val>
                                        </p:tav>
                                        <p:tav tm="100000">
                                          <p:val>
                                            <p:strVal val="#ppt_h"/>
                                          </p:val>
                                        </p:tav>
                                      </p:tavLst>
                                    </p:anim>
                                    <p:anim calcmode="lin" valueType="num">
                                      <p:cBhvr>
                                        <p:cTn id="21" dur="500" fill="hold"/>
                                        <p:tgtEl>
                                          <p:spTgt spid="25"/>
                                        </p:tgtEl>
                                        <p:attrNameLst>
                                          <p:attrName>ppt_x</p:attrName>
                                        </p:attrNameLst>
                                      </p:cBhvr>
                                      <p:tavLst>
                                        <p:tav tm="0">
                                          <p:val>
                                            <p:fltVal val="0.5"/>
                                          </p:val>
                                        </p:tav>
                                        <p:tav tm="100000">
                                          <p:val>
                                            <p:strVal val="#ppt_x"/>
                                          </p:val>
                                        </p:tav>
                                      </p:tavLst>
                                    </p:anim>
                                    <p:anim calcmode="lin" valueType="num">
                                      <p:cBhvr>
                                        <p:cTn id="22" dur="500" fill="hold"/>
                                        <p:tgtEl>
                                          <p:spTgt spid="25"/>
                                        </p:tgtEl>
                                        <p:attrNameLst>
                                          <p:attrName>ppt_y</p:attrName>
                                        </p:attrNameLst>
                                      </p:cBhvr>
                                      <p:tavLst>
                                        <p:tav tm="0">
                                          <p:val>
                                            <p:strVal val="1+(6*min(max(#ppt_w*#ppt_h,.3),1)-7.4)/-.7*#ppt_h/2"/>
                                          </p:val>
                                        </p:tav>
                                        <p:tav tm="100000">
                                          <p:val>
                                            <p:strVal val="#ppt_y"/>
                                          </p:val>
                                        </p:tav>
                                      </p:tavLst>
                                    </p:anim>
                                  </p:childTnLst>
                                </p:cTn>
                              </p:par>
                              <p:par>
                                <p:cTn id="23" presetID="22" presetClass="entr" presetSubtype="8" fill="hold" nodeType="withEffect">
                                  <p:stCondLst>
                                    <p:cond delay="70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nodeType="withEffect">
                                  <p:stCondLst>
                                    <p:cond delay="1200"/>
                                  </p:stCondLst>
                                  <p:childTnLst>
                                    <p:set>
                                      <p:cBhvr>
                                        <p:cTn id="27" dur="1" fill="hold">
                                          <p:stCondLst>
                                            <p:cond delay="0"/>
                                          </p:stCondLst>
                                        </p:cTn>
                                        <p:tgtEl>
                                          <p:spTgt spid="49"/>
                                        </p:tgtEl>
                                        <p:attrNameLst>
                                          <p:attrName>style.visibility</p:attrName>
                                        </p:attrNameLst>
                                      </p:cBhvr>
                                      <p:to>
                                        <p:strVal val="visible"/>
                                      </p:to>
                                    </p:set>
                                    <p:animEffect transition="in" filter="wipe(left)">
                                      <p:cBhvr>
                                        <p:cTn id="28" dur="500"/>
                                        <p:tgtEl>
                                          <p:spTgt spid="49"/>
                                        </p:tgtEl>
                                      </p:cBhvr>
                                    </p:animEffect>
                                  </p:childTnLst>
                                </p:cTn>
                              </p:par>
                              <p:par>
                                <p:cTn id="29" presetID="22" presetClass="entr" presetSubtype="2" fill="hold" nodeType="withEffect">
                                  <p:stCondLst>
                                    <p:cond delay="700"/>
                                  </p:stCondLst>
                                  <p:childTnLst>
                                    <p:set>
                                      <p:cBhvr>
                                        <p:cTn id="30" dur="1" fill="hold">
                                          <p:stCondLst>
                                            <p:cond delay="0"/>
                                          </p:stCondLst>
                                        </p:cTn>
                                        <p:tgtEl>
                                          <p:spTgt spid="32"/>
                                        </p:tgtEl>
                                        <p:attrNameLst>
                                          <p:attrName>style.visibility</p:attrName>
                                        </p:attrNameLst>
                                      </p:cBhvr>
                                      <p:to>
                                        <p:strVal val="visible"/>
                                      </p:to>
                                    </p:set>
                                    <p:animEffect transition="in" filter="wipe(right)">
                                      <p:cBhvr>
                                        <p:cTn id="31" dur="500"/>
                                        <p:tgtEl>
                                          <p:spTgt spid="32"/>
                                        </p:tgtEl>
                                      </p:cBhvr>
                                    </p:animEffect>
                                  </p:childTnLst>
                                </p:cTn>
                              </p:par>
                              <p:par>
                                <p:cTn id="32" presetID="22" presetClass="entr" presetSubtype="2" fill="hold" nodeType="withEffect">
                                  <p:stCondLst>
                                    <p:cond delay="120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2" presetClass="entr" presetSubtype="2" fill="hold"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500"/>
                                        <p:tgtEl>
                                          <p:spTgt spid="42"/>
                                        </p:tgtEl>
                                      </p:cBhvr>
                                    </p:animEffect>
                                  </p:childTnLst>
                                </p:cTn>
                              </p:par>
                              <p:par>
                                <p:cTn id="38" presetID="22" presetClass="entr" presetSubtype="2" fill="hold" nodeType="withEffect">
                                  <p:stCondLst>
                                    <p:cond delay="1200"/>
                                  </p:stCondLst>
                                  <p:childTnLst>
                                    <p:set>
                                      <p:cBhvr>
                                        <p:cTn id="39" dur="1" fill="hold">
                                          <p:stCondLst>
                                            <p:cond delay="0"/>
                                          </p:stCondLst>
                                        </p:cTn>
                                        <p:tgtEl>
                                          <p:spTgt spid="43"/>
                                        </p:tgtEl>
                                        <p:attrNameLst>
                                          <p:attrName>style.visibility</p:attrName>
                                        </p:attrNameLst>
                                      </p:cBhvr>
                                      <p:to>
                                        <p:strVal val="visible"/>
                                      </p:to>
                                    </p:set>
                                    <p:animEffect transition="in" filter="wipe(right)">
                                      <p:cBhvr>
                                        <p:cTn id="40" dur="500"/>
                                        <p:tgtEl>
                                          <p:spTgt spid="43"/>
                                        </p:tgtEl>
                                      </p:cBhvr>
                                    </p:animEffect>
                                  </p:childTnLst>
                                </p:cTn>
                              </p:par>
                              <p:par>
                                <p:cTn id="41" presetID="22" presetClass="entr" presetSubtype="8" fill="hold" nodeType="withEffect">
                                  <p:stCondLst>
                                    <p:cond delay="70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8" fill="hold" nodeType="withEffect">
                                  <p:stCondLst>
                                    <p:cond delay="120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2" fill="hold" nodeType="withEffect">
                                  <p:stCondLst>
                                    <p:cond delay="700"/>
                                  </p:stCondLst>
                                  <p:childTnLst>
                                    <p:set>
                                      <p:cBhvr>
                                        <p:cTn id="48" dur="1" fill="hold">
                                          <p:stCondLst>
                                            <p:cond delay="0"/>
                                          </p:stCondLst>
                                        </p:cTn>
                                        <p:tgtEl>
                                          <p:spTgt spid="60"/>
                                        </p:tgtEl>
                                        <p:attrNameLst>
                                          <p:attrName>style.visibility</p:attrName>
                                        </p:attrNameLst>
                                      </p:cBhvr>
                                      <p:to>
                                        <p:strVal val="visible"/>
                                      </p:to>
                                    </p:set>
                                    <p:animEffect transition="in" filter="wipe(right)">
                                      <p:cBhvr>
                                        <p:cTn id="49" dur="500"/>
                                        <p:tgtEl>
                                          <p:spTgt spid="60"/>
                                        </p:tgtEl>
                                      </p:cBhvr>
                                    </p:animEffect>
                                  </p:childTnLst>
                                </p:cTn>
                              </p:par>
                              <p:par>
                                <p:cTn id="50" presetID="22" presetClass="entr" presetSubtype="2" fill="hold" nodeType="withEffect">
                                  <p:stCondLst>
                                    <p:cond delay="1200"/>
                                  </p:stCondLst>
                                  <p:childTnLst>
                                    <p:set>
                                      <p:cBhvr>
                                        <p:cTn id="51" dur="1" fill="hold">
                                          <p:stCondLst>
                                            <p:cond delay="0"/>
                                          </p:stCondLst>
                                        </p:cTn>
                                        <p:tgtEl>
                                          <p:spTgt spid="61"/>
                                        </p:tgtEl>
                                        <p:attrNameLst>
                                          <p:attrName>style.visibility</p:attrName>
                                        </p:attrNameLst>
                                      </p:cBhvr>
                                      <p:to>
                                        <p:strVal val="visible"/>
                                      </p:to>
                                    </p:set>
                                    <p:animEffect transition="in" filter="wipe(right)">
                                      <p:cBhvr>
                                        <p:cTn id="52" dur="500"/>
                                        <p:tgtEl>
                                          <p:spTgt spid="61"/>
                                        </p:tgtEl>
                                      </p:cBhvr>
                                    </p:animEffect>
                                  </p:childTnLst>
                                </p:cTn>
                              </p:par>
                              <p:par>
                                <p:cTn id="53" presetID="22" presetClass="entr" presetSubtype="1" fill="hold" grpId="0" nodeType="withEffect">
                                  <p:stCondLst>
                                    <p:cond delay="170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500"/>
                                        <p:tgtEl>
                                          <p:spTgt spid="41"/>
                                        </p:tgtEl>
                                      </p:cBhvr>
                                    </p:animEffect>
                                  </p:childTnLst>
                                </p:cTn>
                              </p:par>
                              <p:par>
                                <p:cTn id="56" presetID="22" presetClass="entr" presetSubtype="1" fill="hold" grpId="0" nodeType="withEffect">
                                  <p:stCondLst>
                                    <p:cond delay="17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500"/>
                                        <p:tgtEl>
                                          <p:spTgt spid="44"/>
                                        </p:tgtEl>
                                      </p:cBhvr>
                                    </p:animEffect>
                                  </p:childTnLst>
                                </p:cTn>
                              </p:par>
                              <p:par>
                                <p:cTn id="59" presetID="22" presetClass="entr" presetSubtype="1" fill="hold" grpId="0" nodeType="withEffect">
                                  <p:stCondLst>
                                    <p:cond delay="1700"/>
                                  </p:stCondLst>
                                  <p:childTnLst>
                                    <p:set>
                                      <p:cBhvr>
                                        <p:cTn id="60" dur="1" fill="hold">
                                          <p:stCondLst>
                                            <p:cond delay="0"/>
                                          </p:stCondLst>
                                        </p:cTn>
                                        <p:tgtEl>
                                          <p:spTgt spid="62"/>
                                        </p:tgtEl>
                                        <p:attrNameLst>
                                          <p:attrName>style.visibility</p:attrName>
                                        </p:attrNameLst>
                                      </p:cBhvr>
                                      <p:to>
                                        <p:strVal val="visible"/>
                                      </p:to>
                                    </p:set>
                                    <p:animEffect transition="in" filter="wipe(up)">
                                      <p:cBhvr>
                                        <p:cTn id="61" dur="500"/>
                                        <p:tgtEl>
                                          <p:spTgt spid="62"/>
                                        </p:tgtEl>
                                      </p:cBhvr>
                                    </p:animEffect>
                                  </p:childTnLst>
                                </p:cTn>
                              </p:par>
                              <p:par>
                                <p:cTn id="62" presetID="22" presetClass="entr" presetSubtype="1" fill="hold" grpId="0" nodeType="withEffect">
                                  <p:stCondLst>
                                    <p:cond delay="1700"/>
                                  </p:stCondLst>
                                  <p:childTnLst>
                                    <p:set>
                                      <p:cBhvr>
                                        <p:cTn id="63" dur="1" fill="hold">
                                          <p:stCondLst>
                                            <p:cond delay="0"/>
                                          </p:stCondLst>
                                        </p:cTn>
                                        <p:tgtEl>
                                          <p:spTgt spid="50"/>
                                        </p:tgtEl>
                                        <p:attrNameLst>
                                          <p:attrName>style.visibility</p:attrName>
                                        </p:attrNameLst>
                                      </p:cBhvr>
                                      <p:to>
                                        <p:strVal val="visible"/>
                                      </p:to>
                                    </p:set>
                                    <p:animEffect transition="in" filter="wipe(up)">
                                      <p:cBhvr>
                                        <p:cTn id="64" dur="500"/>
                                        <p:tgtEl>
                                          <p:spTgt spid="50"/>
                                        </p:tgtEl>
                                      </p:cBhvr>
                                    </p:animEffect>
                                  </p:childTnLst>
                                </p:cTn>
                              </p:par>
                              <p:par>
                                <p:cTn id="65" presetID="22" presetClass="entr" presetSubtype="1" fill="hold" grpId="0" nodeType="withEffect">
                                  <p:stCondLst>
                                    <p:cond delay="1700"/>
                                  </p:stCondLst>
                                  <p:childTnLst>
                                    <p:set>
                                      <p:cBhvr>
                                        <p:cTn id="66" dur="1" fill="hold">
                                          <p:stCondLst>
                                            <p:cond delay="0"/>
                                          </p:stCondLst>
                                        </p:cTn>
                                        <p:tgtEl>
                                          <p:spTgt spid="55"/>
                                        </p:tgtEl>
                                        <p:attrNameLst>
                                          <p:attrName>style.visibility</p:attrName>
                                        </p:attrNameLst>
                                      </p:cBhvr>
                                      <p:to>
                                        <p:strVal val="visible"/>
                                      </p:to>
                                    </p:set>
                                    <p:animEffect transition="in" filter="wipe(up)">
                                      <p:cBhvr>
                                        <p:cTn id="67" dur="500"/>
                                        <p:tgtEl>
                                          <p:spTgt spid="55"/>
                                        </p:tgtEl>
                                      </p:cBhvr>
                                    </p:animEffect>
                                  </p:childTnLst>
                                </p:cTn>
                              </p:par>
                              <p:par>
                                <p:cTn id="68" presetID="10" presetClass="entr" presetSubtype="0" fill="hold" grpId="0" nodeType="withEffect">
                                  <p:stCondLst>
                                    <p:cond delay="220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220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220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22" presetClass="entr" presetSubtype="8" fill="hold" nodeType="withEffect">
                                  <p:stCondLst>
                                    <p:cond delay="70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par>
                                <p:cTn id="86" presetID="22" presetClass="entr" presetSubtype="8" fill="hold" nodeType="withEffect">
                                  <p:stCondLst>
                                    <p:cond delay="1200"/>
                                  </p:stCondLst>
                                  <p:childTnLst>
                                    <p:set>
                                      <p:cBhvr>
                                        <p:cTn id="87" dur="1" fill="hold">
                                          <p:stCondLst>
                                            <p:cond delay="0"/>
                                          </p:stCondLst>
                                        </p:cTn>
                                        <p:tgtEl>
                                          <p:spTgt spid="56"/>
                                        </p:tgtEl>
                                        <p:attrNameLst>
                                          <p:attrName>style.visibility</p:attrName>
                                        </p:attrNameLst>
                                      </p:cBhvr>
                                      <p:to>
                                        <p:strVal val="visible"/>
                                      </p:to>
                                    </p:set>
                                    <p:animEffect transition="in" filter="wipe(left)">
                                      <p:cBhvr>
                                        <p:cTn id="88" dur="500"/>
                                        <p:tgtEl>
                                          <p:spTgt spid="56"/>
                                        </p:tgtEl>
                                      </p:cBhvr>
                                    </p:animEffect>
                                  </p:childTnLst>
                                </p:cTn>
                              </p:par>
                              <p:par>
                                <p:cTn id="89" presetID="22" presetClass="entr" presetSubtype="1" fill="hold" grpId="0" nodeType="withEffect">
                                  <p:stCondLst>
                                    <p:cond delay="1700"/>
                                  </p:stCondLst>
                                  <p:childTnLst>
                                    <p:set>
                                      <p:cBhvr>
                                        <p:cTn id="90" dur="1" fill="hold">
                                          <p:stCondLst>
                                            <p:cond delay="0"/>
                                          </p:stCondLst>
                                        </p:cTn>
                                        <p:tgtEl>
                                          <p:spTgt spid="57"/>
                                        </p:tgtEl>
                                        <p:attrNameLst>
                                          <p:attrName>style.visibility</p:attrName>
                                        </p:attrNameLst>
                                      </p:cBhvr>
                                      <p:to>
                                        <p:strVal val="visible"/>
                                      </p:to>
                                    </p:set>
                                    <p:animEffect transition="in" filter="wipe(up)">
                                      <p:cBhvr>
                                        <p:cTn id="91" dur="500"/>
                                        <p:tgtEl>
                                          <p:spTgt spid="57"/>
                                        </p:tgtEl>
                                      </p:cBhvr>
                                    </p:animEffect>
                                  </p:childTnLst>
                                </p:cTn>
                              </p:par>
                              <p:par>
                                <p:cTn id="92" presetID="10" presetClass="entr" presetSubtype="0" fill="hold" grpId="0" nodeType="withEffect">
                                  <p:stCondLst>
                                    <p:cond delay="220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0" grpId="0" animBg="1"/>
      <p:bldP spid="44" grpId="0" animBg="1"/>
      <p:bldP spid="20" grpId="0" animBg="1"/>
      <p:bldP spid="25" grpId="0"/>
      <p:bldP spid="27" grpId="0"/>
      <p:bldP spid="28" grpId="0"/>
      <p:bldP spid="29" grpId="0"/>
      <p:bldP spid="41" grpId="0" animBg="1"/>
      <p:bldP spid="26" grpId="0"/>
      <p:bldP spid="55" grpId="0" animBg="1"/>
      <p:bldP spid="30" grpId="0"/>
      <p:bldP spid="57"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80336" y="2866434"/>
            <a:ext cx="2031325" cy="523220"/>
          </a:xfrm>
          <a:prstGeom prst="rect">
            <a:avLst/>
          </a:prstGeom>
          <a:noFill/>
        </p:spPr>
        <p:txBody>
          <a:bodyPr wrap="square" rtlCol="0">
            <a:spAutoFit/>
            <a:scene3d>
              <a:camera prst="orthographicFront"/>
              <a:lightRig rig="threePt" dir="t"/>
            </a:scene3d>
          </a:bodyPr>
          <a:lstStyle/>
          <a:p>
            <a:pPr algn="ctr"/>
            <a:r>
              <a:rPr lang="en-US"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You</a:t>
            </a:r>
          </a:p>
        </p:txBody>
      </p:sp>
      <p:sp>
        <p:nvSpPr>
          <p:cNvPr id="5" name="文本框 4"/>
          <p:cNvSpPr txBox="1"/>
          <p:nvPr/>
        </p:nvSpPr>
        <p:spPr>
          <a:xfrm>
            <a:off x="5080337" y="3357659"/>
            <a:ext cx="2031324" cy="523220"/>
          </a:xfrm>
          <a:prstGeom prst="rect">
            <a:avLst/>
          </a:prstGeom>
          <a:noFill/>
        </p:spPr>
        <p:txBody>
          <a:bodyPr wrap="square" rtlCol="0">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for</a:t>
            </a:r>
          </a:p>
        </p:txBody>
      </p:sp>
      <p:sp>
        <p:nvSpPr>
          <p:cNvPr id="6" name="文本框 5"/>
          <p:cNvSpPr txBox="1"/>
          <p:nvPr/>
        </p:nvSpPr>
        <p:spPr>
          <a:xfrm>
            <a:off x="5080337" y="2375210"/>
            <a:ext cx="2031325" cy="523220"/>
          </a:xfrm>
          <a:prstGeom prst="rect">
            <a:avLst/>
          </a:prstGeom>
          <a:noFill/>
        </p:spPr>
        <p:txBody>
          <a:bodyPr wrap="square" rtlCol="0">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Thank</a:t>
            </a:r>
          </a:p>
        </p:txBody>
      </p:sp>
      <p:sp>
        <p:nvSpPr>
          <p:cNvPr id="7" name="文本框 6"/>
          <p:cNvSpPr txBox="1"/>
          <p:nvPr/>
        </p:nvSpPr>
        <p:spPr>
          <a:xfrm>
            <a:off x="4339650" y="3987383"/>
            <a:ext cx="3768030" cy="523220"/>
          </a:xfrm>
          <a:prstGeom prst="rect">
            <a:avLst/>
          </a:prstGeom>
          <a:noFill/>
        </p:spPr>
        <p:txBody>
          <a:bodyPr wrap="square" rtlCol="0">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Watching</a:t>
            </a:r>
          </a:p>
        </p:txBody>
      </p:sp>
      <p:cxnSp>
        <p:nvCxnSpPr>
          <p:cNvPr id="8" name="直接连接符 7"/>
          <p:cNvCxnSpPr>
            <a:stCxn id="6" idx="0"/>
          </p:cNvCxnSpPr>
          <p:nvPr/>
        </p:nvCxnSpPr>
        <p:spPr>
          <a:xfrm>
            <a:off x="6096000" y="2375210"/>
            <a:ext cx="101566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80337" y="2375210"/>
            <a:ext cx="0" cy="14736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117079" y="2375210"/>
            <a:ext cx="0" cy="14736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26174" y="3848884"/>
            <a:ext cx="115416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11662" y="3848884"/>
            <a:ext cx="115416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26174" y="3834564"/>
            <a:ext cx="0" cy="93765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265824" y="3848884"/>
            <a:ext cx="0" cy="9233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4772214"/>
            <a:ext cx="39414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65824" y="4772214"/>
            <a:ext cx="39261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80337" y="2372980"/>
            <a:ext cx="101566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par>
                                <p:cTn id="28" presetID="22" presetClass="exit" presetSubtype="2" fill="hold" nodeType="withEffect">
                                  <p:stCondLst>
                                    <p:cond delay="500"/>
                                  </p:stCondLst>
                                  <p:childTnLst>
                                    <p:animEffect transition="out" filter="wipe(right)">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xit" presetSubtype="8" fill="hold" nodeType="withEffect">
                                  <p:stCondLst>
                                    <p:cond delay="500"/>
                                  </p:stCondLst>
                                  <p:childTnLst>
                                    <p:animEffect transition="out" filter="wipe(left)">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22" presetClass="entr" presetSubtype="1" fill="hold" nodeType="withEffect">
                                  <p:stCondLst>
                                    <p:cond delay="50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par>
                                <p:cTn id="40" presetID="22" presetClass="exit" presetSubtype="1" fill="hold" nodeType="withEffect">
                                  <p:stCondLst>
                                    <p:cond delay="1000"/>
                                  </p:stCondLst>
                                  <p:childTnLst>
                                    <p:animEffect transition="out" filter="wipe(up)">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22" presetClass="entr" presetSubtype="1" fill="hold" nodeType="withEffect">
                                  <p:stCondLst>
                                    <p:cond delay="50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22" presetClass="exit" presetSubtype="1" fill="hold" nodeType="withEffect">
                                  <p:stCondLst>
                                    <p:cond delay="1000"/>
                                  </p:stCondLst>
                                  <p:childTnLst>
                                    <p:animEffect transition="out" filter="wipe(up)">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22" presetClass="entr" presetSubtype="8" fill="hold" nodeType="withEffect">
                                  <p:stCondLst>
                                    <p:cond delay="100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par>
                                <p:cTn id="52" presetID="22" presetClass="exit" presetSubtype="8" fill="hold" nodeType="withEffect">
                                  <p:stCondLst>
                                    <p:cond delay="1500"/>
                                  </p:stCondLst>
                                  <p:childTnLst>
                                    <p:animEffect transition="out" filter="wipe(left)">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22" presetClass="entr" presetSubtype="2" fill="hold" nodeType="withEffect">
                                  <p:stCondLst>
                                    <p:cond delay="100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par>
                                <p:cTn id="58" presetID="22" presetClass="exit" presetSubtype="2" fill="hold" nodeType="withEffect">
                                  <p:stCondLst>
                                    <p:cond delay="1500"/>
                                  </p:stCondLst>
                                  <p:childTnLst>
                                    <p:animEffect transition="out" filter="wipe(right)">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22" presetClass="entr" presetSubtype="1" fill="hold" nodeType="withEffect">
                                  <p:stCondLst>
                                    <p:cond delay="1500"/>
                                  </p:stCondLst>
                                  <p:childTnLst>
                                    <p:set>
                                      <p:cBhvr>
                                        <p:cTn id="62" dur="1" fill="hold">
                                          <p:stCondLst>
                                            <p:cond delay="0"/>
                                          </p:stCondLst>
                                        </p:cTn>
                                        <p:tgtEl>
                                          <p:spTgt spid="13"/>
                                        </p:tgtEl>
                                        <p:attrNameLst>
                                          <p:attrName>style.visibility</p:attrName>
                                        </p:attrNameLst>
                                      </p:cBhvr>
                                      <p:to>
                                        <p:strVal val="visible"/>
                                      </p:to>
                                    </p:set>
                                    <p:animEffect transition="in" filter="wipe(up)">
                                      <p:cBhvr>
                                        <p:cTn id="63" dur="500"/>
                                        <p:tgtEl>
                                          <p:spTgt spid="13"/>
                                        </p:tgtEl>
                                      </p:cBhvr>
                                    </p:animEffect>
                                  </p:childTnLst>
                                </p:cTn>
                              </p:par>
                              <p:par>
                                <p:cTn id="64" presetID="22" presetClass="exit" presetSubtype="1" fill="hold" nodeType="withEffect">
                                  <p:stCondLst>
                                    <p:cond delay="2000"/>
                                  </p:stCondLst>
                                  <p:childTnLst>
                                    <p:animEffect transition="out" filter="wipe(up)">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22" presetClass="entr" presetSubtype="2" fill="hold" nodeType="withEffect">
                                  <p:stCondLst>
                                    <p:cond delay="1500"/>
                                  </p:stCondLst>
                                  <p:childTnLst>
                                    <p:set>
                                      <p:cBhvr>
                                        <p:cTn id="68" dur="1" fill="hold">
                                          <p:stCondLst>
                                            <p:cond delay="0"/>
                                          </p:stCondLst>
                                        </p:cTn>
                                        <p:tgtEl>
                                          <p:spTgt spid="14"/>
                                        </p:tgtEl>
                                        <p:attrNameLst>
                                          <p:attrName>style.visibility</p:attrName>
                                        </p:attrNameLst>
                                      </p:cBhvr>
                                      <p:to>
                                        <p:strVal val="visible"/>
                                      </p:to>
                                    </p:set>
                                    <p:animEffect transition="in" filter="wipe(right)">
                                      <p:cBhvr>
                                        <p:cTn id="69" dur="500"/>
                                        <p:tgtEl>
                                          <p:spTgt spid="14"/>
                                        </p:tgtEl>
                                      </p:cBhvr>
                                    </p:animEffect>
                                  </p:childTnLst>
                                </p:cTn>
                              </p:par>
                              <p:par>
                                <p:cTn id="70" presetID="22" presetClass="exit" presetSubtype="1" fill="hold" nodeType="withEffect">
                                  <p:stCondLst>
                                    <p:cond delay="2000"/>
                                  </p:stCondLst>
                                  <p:childTnLst>
                                    <p:animEffect transition="out" filter="wipe(up)">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par>
                                <p:cTn id="73" presetID="22" presetClass="entr" presetSubtype="2" fill="hold" nodeType="withEffect">
                                  <p:stCondLst>
                                    <p:cond delay="200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par>
                                <p:cTn id="76" presetID="22" presetClass="exit" presetSubtype="2" fill="hold" nodeType="withEffect">
                                  <p:stCondLst>
                                    <p:cond delay="2500"/>
                                  </p:stCondLst>
                                  <p:childTnLst>
                                    <p:animEffect transition="out" filter="wipe(right)">
                                      <p:cBhvr>
                                        <p:cTn id="77" dur="500"/>
                                        <p:tgtEl>
                                          <p:spTgt spid="15"/>
                                        </p:tgtEl>
                                      </p:cBhvr>
                                    </p:animEffect>
                                    <p:set>
                                      <p:cBhvr>
                                        <p:cTn id="78" dur="1" fill="hold">
                                          <p:stCondLst>
                                            <p:cond delay="499"/>
                                          </p:stCondLst>
                                        </p:cTn>
                                        <p:tgtEl>
                                          <p:spTgt spid="15"/>
                                        </p:tgtEl>
                                        <p:attrNameLst>
                                          <p:attrName>style.visibility</p:attrName>
                                        </p:attrNameLst>
                                      </p:cBhvr>
                                      <p:to>
                                        <p:strVal val="hidden"/>
                                      </p:to>
                                    </p:set>
                                  </p:childTnLst>
                                </p:cTn>
                              </p:par>
                              <p:par>
                                <p:cTn id="79" presetID="22" presetClass="entr" presetSubtype="8" fill="hold" nodeType="withEffect">
                                  <p:stCondLst>
                                    <p:cond delay="200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par>
                                <p:cTn id="82" presetID="22" presetClass="exit" presetSubtype="8" fill="hold" nodeType="withEffect">
                                  <p:stCondLst>
                                    <p:cond delay="2500"/>
                                  </p:stCondLst>
                                  <p:childTnLst>
                                    <p:animEffect transition="out" filter="wipe(left)">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a:off x="4385274" y="1034359"/>
            <a:ext cx="3421452" cy="3421452"/>
          </a:xfrm>
          <a:prstGeom prst="chord">
            <a:avLst>
              <a:gd name="adj1" fmla="val 3775932"/>
              <a:gd name="adj2" fmla="val 117138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226359" y="2119086"/>
            <a:ext cx="2871127" cy="2315150"/>
          </a:xfrm>
          <a:prstGeom prst="line">
            <a:avLst/>
          </a:prstGeom>
          <a:ln w="28575">
            <a:solidFill>
              <a:srgbClr val="E9118C"/>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98520" y="2730570"/>
            <a:ext cx="3421452" cy="3421448"/>
          </a:xfrm>
          <a:prstGeom prst="ellipse">
            <a:avLst/>
          </a:prstGeom>
          <a:solidFill>
            <a:srgbClr val="E9118C">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74210" y="4172626"/>
            <a:ext cx="3070072" cy="523220"/>
          </a:xfrm>
          <a:prstGeom prst="rect">
            <a:avLst/>
          </a:prstGeom>
          <a:noFill/>
        </p:spPr>
        <p:txBody>
          <a:bodyPr wrap="none" rtlCol="0">
            <a:spAutoFit/>
          </a:bodyPr>
          <a:lstStyle/>
          <a:p>
            <a:pPr algn="ctr"/>
            <a:r>
              <a:rPr lang="zh-CN" altLang="en-US" sz="2800" b="1" dirty="0">
                <a:solidFill>
                  <a:schemeClr val="bg1"/>
                </a:solidFill>
              </a:rPr>
              <a:t>敏捷冲刺每日报告</a:t>
            </a:r>
          </a:p>
        </p:txBody>
      </p:sp>
      <p:sp>
        <p:nvSpPr>
          <p:cNvPr id="8" name="椭圆 7"/>
          <p:cNvSpPr/>
          <p:nvPr/>
        </p:nvSpPr>
        <p:spPr>
          <a:xfrm>
            <a:off x="4385274" y="1019845"/>
            <a:ext cx="3421452" cy="342144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98169" y="4745518"/>
            <a:ext cx="191449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Part One</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4474"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28560"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3.7037E-6 L 0.08099 -0.2493 " pathEditMode="relative" rAng="0" ptsTypes="AA">
                                      <p:cBhvr>
                                        <p:cTn id="6" dur="2000" fill="hold"/>
                                        <p:tgtEl>
                                          <p:spTgt spid="6"/>
                                        </p:tgtEl>
                                        <p:attrNameLst>
                                          <p:attrName>ppt_x</p:attrName>
                                          <p:attrName>ppt_y</p:attrName>
                                        </p:attrNameLst>
                                      </p:cBhvr>
                                      <p:rCtr x="4049" y="-12477"/>
                                    </p:animMotion>
                                  </p:childTnLst>
                                </p:cTn>
                              </p:par>
                              <p:par>
                                <p:cTn id="7" presetID="42" presetClass="path" presetSubtype="0" accel="50000" decel="50000" fill="hold" grpId="0" nodeType="withEffect">
                                  <p:stCondLst>
                                    <p:cond delay="0"/>
                                  </p:stCondLst>
                                  <p:childTnLst>
                                    <p:animMotion origin="layout" path="M -4.16667E-7 -3.7037E-6 L 0.08099 -0.2493 " pathEditMode="relative" rAng="0" ptsTypes="AA">
                                      <p:cBhvr>
                                        <p:cTn id="8" dur="2000" fill="hold"/>
                                        <p:tgtEl>
                                          <p:spTgt spid="7"/>
                                        </p:tgtEl>
                                        <p:attrNameLst>
                                          <p:attrName>ppt_x</p:attrName>
                                          <p:attrName>ppt_y</p:attrName>
                                        </p:attrNameLst>
                                      </p:cBhvr>
                                      <p:rCtr x="4049" y="-12477"/>
                                    </p:animMotion>
                                  </p:childTnLst>
                                </p:cTn>
                              </p:par>
                            </p:childTnLst>
                          </p:cTn>
                        </p:par>
                        <p:par>
                          <p:cTn id="9" fill="hold">
                            <p:stCondLst>
                              <p:cond delay="2000"/>
                            </p:stCondLst>
                            <p:childTnLst>
                              <p:par>
                                <p:cTn id="10" presetID="22" presetClass="exit" presetSubtype="1" fill="hold" grpId="1" nodeType="after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1000"/>
                                        <p:tgtEl>
                                          <p:spTgt spid="8"/>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nodeType="with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8"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2" fill="hold"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37" presetClass="entr" presetSubtype="0" fill="hold" grpId="0" nodeType="withEffect">
                                  <p:stCondLst>
                                    <p:cond delay="5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900" decel="100000" fill="hold"/>
                                        <p:tgtEl>
                                          <p:spTgt spid="9"/>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1" fill="hold" grpId="1" nodeType="clickEffect">
                                  <p:stCondLst>
                                    <p:cond delay="0"/>
                                  </p:stCondLst>
                                  <p:childTnLst>
                                    <p:anim calcmode="lin" valueType="num">
                                      <p:cBhvr additive="base">
                                        <p:cTn id="37" dur="500"/>
                                        <p:tgtEl>
                                          <p:spTgt spid="7"/>
                                        </p:tgtEl>
                                        <p:attrNameLst>
                                          <p:attrName>ppt_x</p:attrName>
                                        </p:attrNameLst>
                                      </p:cBhvr>
                                      <p:tavLst>
                                        <p:tav tm="0">
                                          <p:val>
                                            <p:strVal val="ppt_x"/>
                                          </p:val>
                                        </p:tav>
                                        <p:tav tm="100000">
                                          <p:val>
                                            <p:strVal val="ppt_x"/>
                                          </p:val>
                                        </p:tav>
                                      </p:tavLst>
                                    </p:anim>
                                    <p:anim calcmode="lin" valueType="num">
                                      <p:cBhvr additive="base">
                                        <p:cTn id="38" dur="500"/>
                                        <p:tgtEl>
                                          <p:spTgt spid="7"/>
                                        </p:tgtEl>
                                        <p:attrNameLst>
                                          <p:attrName>ppt_y</p:attrName>
                                        </p:attrNameLst>
                                      </p:cBhvr>
                                      <p:tavLst>
                                        <p:tav tm="0">
                                          <p:val>
                                            <p:strVal val="ppt_y"/>
                                          </p:val>
                                        </p:tav>
                                        <p:tav tm="100000">
                                          <p:val>
                                            <p:strVal val="0-ppt_h/2"/>
                                          </p:val>
                                        </p:tav>
                                      </p:tavLst>
                                    </p:anim>
                                    <p:set>
                                      <p:cBhvr>
                                        <p:cTn id="39" dur="1" fill="hold">
                                          <p:stCondLst>
                                            <p:cond delay="499"/>
                                          </p:stCondLst>
                                        </p:cTn>
                                        <p:tgtEl>
                                          <p:spTgt spid="7"/>
                                        </p:tgtEl>
                                        <p:attrNameLst>
                                          <p:attrName>style.visibility</p:attrName>
                                        </p:attrNameLst>
                                      </p:cBhvr>
                                      <p:to>
                                        <p:strVal val="hidden"/>
                                      </p:to>
                                    </p:set>
                                  </p:childTnLst>
                                </p:cTn>
                              </p:par>
                              <p:par>
                                <p:cTn id="40" presetID="2" presetClass="exit" presetSubtype="2" fill="hold" grpId="1" nodeType="withEffect">
                                  <p:stCondLst>
                                    <p:cond delay="0"/>
                                  </p:stCondLst>
                                  <p:childTnLst>
                                    <p:anim calcmode="lin" valueType="num">
                                      <p:cBhvr additive="base">
                                        <p:cTn id="41" dur="500"/>
                                        <p:tgtEl>
                                          <p:spTgt spid="8"/>
                                        </p:tgtEl>
                                        <p:attrNameLst>
                                          <p:attrName>ppt_x</p:attrName>
                                        </p:attrNameLst>
                                      </p:cBhvr>
                                      <p:tavLst>
                                        <p:tav tm="0">
                                          <p:val>
                                            <p:strVal val="ppt_x"/>
                                          </p:val>
                                        </p:tav>
                                        <p:tav tm="100000">
                                          <p:val>
                                            <p:strVal val="1+ppt_w/2"/>
                                          </p:val>
                                        </p:tav>
                                      </p:tavLst>
                                    </p:anim>
                                    <p:anim calcmode="lin" valueType="num">
                                      <p:cBhvr additive="base">
                                        <p:cTn id="42" dur="500"/>
                                        <p:tgtEl>
                                          <p:spTgt spid="8"/>
                                        </p:tgtEl>
                                        <p:attrNameLst>
                                          <p:attrName>ppt_y</p:attrName>
                                        </p:attrNameLst>
                                      </p:cBhvr>
                                      <p:tavLst>
                                        <p:tav tm="0">
                                          <p:val>
                                            <p:strVal val="ppt_y"/>
                                          </p:val>
                                        </p:tav>
                                        <p:tav tm="100000">
                                          <p:val>
                                            <p:strVal val="ppt_y"/>
                                          </p:val>
                                        </p:tav>
                                      </p:tavLst>
                                    </p:anim>
                                    <p:set>
                                      <p:cBhvr>
                                        <p:cTn id="43" dur="1" fill="hold">
                                          <p:stCondLst>
                                            <p:cond delay="499"/>
                                          </p:stCondLst>
                                        </p:cTn>
                                        <p:tgtEl>
                                          <p:spTgt spid="8"/>
                                        </p:tgtEl>
                                        <p:attrNameLst>
                                          <p:attrName>style.visibility</p:attrName>
                                        </p:attrNameLst>
                                      </p:cBhvr>
                                      <p:to>
                                        <p:strVal val="hidden"/>
                                      </p:to>
                                    </p:set>
                                  </p:childTnLst>
                                </p:cTn>
                              </p:par>
                              <p:par>
                                <p:cTn id="44" presetID="2" presetClass="exit" presetSubtype="8" fill="hold" grpId="1" nodeType="withEffect">
                                  <p:stCondLst>
                                    <p:cond delay="200"/>
                                  </p:stCondLst>
                                  <p:childTnLst>
                                    <p:anim calcmode="lin" valueType="num">
                                      <p:cBhvr additive="base">
                                        <p:cTn id="45" dur="500"/>
                                        <p:tgtEl>
                                          <p:spTgt spid="4"/>
                                        </p:tgtEl>
                                        <p:attrNameLst>
                                          <p:attrName>ppt_x</p:attrName>
                                        </p:attrNameLst>
                                      </p:cBhvr>
                                      <p:tavLst>
                                        <p:tav tm="0">
                                          <p:val>
                                            <p:strVal val="ppt_x"/>
                                          </p:val>
                                        </p:tav>
                                        <p:tav tm="100000">
                                          <p:val>
                                            <p:strVal val="0-ppt_w/2"/>
                                          </p:val>
                                        </p:tav>
                                      </p:tavLst>
                                    </p:anim>
                                    <p:anim calcmode="lin" valueType="num">
                                      <p:cBhvr additive="base">
                                        <p:cTn id="46" dur="500"/>
                                        <p:tgtEl>
                                          <p:spTgt spid="4"/>
                                        </p:tgtEl>
                                        <p:attrNameLst>
                                          <p:attrName>ppt_y</p:attrName>
                                        </p:attrNameLst>
                                      </p:cBhvr>
                                      <p:tavLst>
                                        <p:tav tm="0">
                                          <p:val>
                                            <p:strVal val="ppt_y"/>
                                          </p:val>
                                        </p:tav>
                                        <p:tav tm="100000">
                                          <p:val>
                                            <p:strVal val="ppt_y"/>
                                          </p:val>
                                        </p:tav>
                                      </p:tavLst>
                                    </p:anim>
                                    <p:set>
                                      <p:cBhvr>
                                        <p:cTn id="47" dur="1" fill="hold">
                                          <p:stCondLst>
                                            <p:cond delay="499"/>
                                          </p:stCondLst>
                                        </p:cTn>
                                        <p:tgtEl>
                                          <p:spTgt spid="4"/>
                                        </p:tgtEl>
                                        <p:attrNameLst>
                                          <p:attrName>style.visibility</p:attrName>
                                        </p:attrNameLst>
                                      </p:cBhvr>
                                      <p:to>
                                        <p:strVal val="hidden"/>
                                      </p:to>
                                    </p:set>
                                  </p:childTnLst>
                                </p:cTn>
                              </p:par>
                              <p:par>
                                <p:cTn id="48" presetID="2" presetClass="exit" presetSubtype="8" fill="hold" nodeType="withEffect">
                                  <p:stCondLst>
                                    <p:cond delay="400"/>
                                  </p:stCondLst>
                                  <p:childTnLst>
                                    <p:anim calcmode="lin" valueType="num">
                                      <p:cBhvr additive="base">
                                        <p:cTn id="49" dur="500"/>
                                        <p:tgtEl>
                                          <p:spTgt spid="5"/>
                                        </p:tgtEl>
                                        <p:attrNameLst>
                                          <p:attrName>ppt_x</p:attrName>
                                        </p:attrNameLst>
                                      </p:cBhvr>
                                      <p:tavLst>
                                        <p:tav tm="0">
                                          <p:val>
                                            <p:strVal val="ppt_x"/>
                                          </p:val>
                                        </p:tav>
                                        <p:tav tm="100000">
                                          <p:val>
                                            <p:strVal val="0-ppt_w/2"/>
                                          </p:val>
                                        </p:tav>
                                      </p:tavLst>
                                    </p:anim>
                                    <p:anim calcmode="lin" valueType="num">
                                      <p:cBhvr additive="base">
                                        <p:cTn id="50" dur="500"/>
                                        <p:tgtEl>
                                          <p:spTgt spid="5"/>
                                        </p:tgtEl>
                                        <p:attrNameLst>
                                          <p:attrName>ppt_y</p:attrName>
                                        </p:attrNameLst>
                                      </p:cBhvr>
                                      <p:tavLst>
                                        <p:tav tm="0">
                                          <p:val>
                                            <p:strVal val="ppt_y"/>
                                          </p:val>
                                        </p:tav>
                                        <p:tav tm="100000">
                                          <p:val>
                                            <p:strVal val="ppt_y"/>
                                          </p:val>
                                        </p:tav>
                                      </p:tavLst>
                                    </p:anim>
                                    <p:set>
                                      <p:cBhvr>
                                        <p:cTn id="51" dur="1" fill="hold">
                                          <p:stCondLst>
                                            <p:cond delay="499"/>
                                          </p:stCondLst>
                                        </p:cTn>
                                        <p:tgtEl>
                                          <p:spTgt spid="5"/>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0"/>
                                        </p:tgtEl>
                                        <p:attrNameLst>
                                          <p:attrName>ppt_x</p:attrName>
                                        </p:attrNameLst>
                                      </p:cBhvr>
                                      <p:tavLst>
                                        <p:tav tm="0">
                                          <p:val>
                                            <p:strVal val="ppt_x"/>
                                          </p:val>
                                        </p:tav>
                                        <p:tav tm="100000">
                                          <p:val>
                                            <p:strVal val="ppt_x"/>
                                          </p:val>
                                        </p:tav>
                                      </p:tavLst>
                                    </p:anim>
                                    <p:anim calcmode="lin" valueType="num">
                                      <p:cBhvr additive="base">
                                        <p:cTn id="54" dur="500"/>
                                        <p:tgtEl>
                                          <p:spTgt spid="10"/>
                                        </p:tgtEl>
                                        <p:attrNameLst>
                                          <p:attrName>ppt_y</p:attrName>
                                        </p:attrNameLst>
                                      </p:cBhvr>
                                      <p:tavLst>
                                        <p:tav tm="0">
                                          <p:val>
                                            <p:strVal val="ppt_y"/>
                                          </p:val>
                                        </p:tav>
                                        <p:tav tm="100000">
                                          <p:val>
                                            <p:strVal val="1+ppt_h/2"/>
                                          </p:val>
                                        </p:tav>
                                      </p:tavLst>
                                    </p:anim>
                                    <p:set>
                                      <p:cBhvr>
                                        <p:cTn id="55" dur="1" fill="hold">
                                          <p:stCondLst>
                                            <p:cond delay="499"/>
                                          </p:stCondLst>
                                        </p:cTn>
                                        <p:tgtEl>
                                          <p:spTgt spid="10"/>
                                        </p:tgtEl>
                                        <p:attrNameLst>
                                          <p:attrName>style.visibility</p:attrName>
                                        </p:attrNameLst>
                                      </p:cBhvr>
                                      <p:to>
                                        <p:strVal val="hidden"/>
                                      </p:to>
                                    </p:set>
                                  </p:childTnLst>
                                </p:cTn>
                              </p:par>
                              <p:par>
                                <p:cTn id="56" presetID="2" presetClass="exit" presetSubtype="4" fill="hold" nodeType="withEffect">
                                  <p:stCondLst>
                                    <p:cond delay="200"/>
                                  </p:stCondLst>
                                  <p:childTnLst>
                                    <p:anim calcmode="lin" valueType="num">
                                      <p:cBhvr additive="base">
                                        <p:cTn id="57" dur="500"/>
                                        <p:tgtEl>
                                          <p:spTgt spid="11"/>
                                        </p:tgtEl>
                                        <p:attrNameLst>
                                          <p:attrName>ppt_x</p:attrName>
                                        </p:attrNameLst>
                                      </p:cBhvr>
                                      <p:tavLst>
                                        <p:tav tm="0">
                                          <p:val>
                                            <p:strVal val="ppt_x"/>
                                          </p:val>
                                        </p:tav>
                                        <p:tav tm="100000">
                                          <p:val>
                                            <p:strVal val="ppt_x"/>
                                          </p:val>
                                        </p:tav>
                                      </p:tavLst>
                                    </p:anim>
                                    <p:anim calcmode="lin" valueType="num">
                                      <p:cBhvr additive="base">
                                        <p:cTn id="58" dur="500"/>
                                        <p:tgtEl>
                                          <p:spTgt spid="11"/>
                                        </p:tgtEl>
                                        <p:attrNameLst>
                                          <p:attrName>ppt_y</p:attrName>
                                        </p:attrNameLst>
                                      </p:cBhvr>
                                      <p:tavLst>
                                        <p:tav tm="0">
                                          <p:val>
                                            <p:strVal val="ppt_y"/>
                                          </p:val>
                                        </p:tav>
                                        <p:tav tm="100000">
                                          <p:val>
                                            <p:strVal val="1+ppt_h/2"/>
                                          </p:val>
                                        </p:tav>
                                      </p:tavLst>
                                    </p:anim>
                                    <p:set>
                                      <p:cBhvr>
                                        <p:cTn id="59" dur="1" fill="hold">
                                          <p:stCondLst>
                                            <p:cond delay="499"/>
                                          </p:stCondLst>
                                        </p:cTn>
                                        <p:tgtEl>
                                          <p:spTgt spid="11"/>
                                        </p:tgtEl>
                                        <p:attrNameLst>
                                          <p:attrName>style.visibility</p:attrName>
                                        </p:attrNameLst>
                                      </p:cBhvr>
                                      <p:to>
                                        <p:strVal val="hidden"/>
                                      </p:to>
                                    </p:set>
                                  </p:childTnLst>
                                </p:cTn>
                              </p:par>
                              <p:par>
                                <p:cTn id="60" presetID="2" presetClass="exit" presetSubtype="4" fill="hold" grpId="1" nodeType="withEffect">
                                  <p:stCondLst>
                                    <p:cond delay="500"/>
                                  </p:stCondLst>
                                  <p:childTnLst>
                                    <p:anim calcmode="lin" valueType="num">
                                      <p:cBhvr additive="base">
                                        <p:cTn id="61" dur="500"/>
                                        <p:tgtEl>
                                          <p:spTgt spid="9"/>
                                        </p:tgtEl>
                                        <p:attrNameLst>
                                          <p:attrName>ppt_x</p:attrName>
                                        </p:attrNameLst>
                                      </p:cBhvr>
                                      <p:tavLst>
                                        <p:tav tm="0">
                                          <p:val>
                                            <p:strVal val="ppt_x"/>
                                          </p:val>
                                        </p:tav>
                                        <p:tav tm="100000">
                                          <p:val>
                                            <p:strVal val="ppt_x"/>
                                          </p:val>
                                        </p:tav>
                                      </p:tavLst>
                                    </p:anim>
                                    <p:anim calcmode="lin" valueType="num">
                                      <p:cBhvr additive="base">
                                        <p:cTn id="62" dur="500"/>
                                        <p:tgtEl>
                                          <p:spTgt spid="9"/>
                                        </p:tgtEl>
                                        <p:attrNameLst>
                                          <p:attrName>ppt_y</p:attrName>
                                        </p:attrNameLst>
                                      </p:cBhvr>
                                      <p:tavLst>
                                        <p:tav tm="0">
                                          <p:val>
                                            <p:strVal val="ppt_y"/>
                                          </p:val>
                                        </p:tav>
                                        <p:tav tm="100000">
                                          <p:val>
                                            <p:strVal val="1+ppt_h/2"/>
                                          </p:val>
                                        </p:tav>
                                      </p:tavLst>
                                    </p:anim>
                                    <p:set>
                                      <p:cBhvr>
                                        <p:cTn id="6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p:bldP spid="7" grpId="1"/>
      <p:bldP spid="8" grpId="0" animBg="1"/>
      <p:bldP spid="8" grpId="1" animBg="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9165" y="2661259"/>
            <a:ext cx="10078857" cy="2715800"/>
          </a:xfrm>
          <a:prstGeom prst="rect">
            <a:avLst/>
          </a:prstGeom>
          <a:solidFill>
            <a:srgbClr val="A40C6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44372" y="2747519"/>
            <a:ext cx="9368442" cy="2215991"/>
          </a:xfrm>
          <a:prstGeom prst="rect">
            <a:avLst/>
          </a:prstGeom>
        </p:spPr>
        <p:txBody>
          <a:bodyPr wrap="square">
            <a:spAutoFit/>
          </a:bodyPr>
          <a:lstStyle/>
          <a:p>
            <a:pPr algn="ctr">
              <a:lnSpc>
                <a:spcPct val="150000"/>
              </a:lnSpc>
              <a:spcAft>
                <a:spcPts val="0"/>
              </a:spcAft>
            </a:pPr>
            <a:endParaRPr lang="en-US" altLang="zh-CN" kern="100" dirty="0">
              <a:solidFill>
                <a:schemeClr val="bg1"/>
              </a:solidFill>
              <a:latin typeface="Calibri" panose="020F0502020204030204" pitchFamily="34" charset="0"/>
              <a:cs typeface="Times New Roman" panose="02020603050405020304" pitchFamily="18" charset="0"/>
            </a:endParaRPr>
          </a:p>
          <a:p>
            <a:pPr algn="ctr">
              <a:lnSpc>
                <a:spcPct val="150000"/>
              </a:lnSpc>
            </a:pPr>
            <a:r>
              <a:rPr lang="zh-CN" altLang="zh-CN" sz="2800" dirty="0">
                <a:solidFill>
                  <a:schemeClr val="bg1"/>
                </a:solidFill>
              </a:rPr>
              <a:t>在</a:t>
            </a:r>
            <a:r>
              <a:rPr lang="en-US" altLang="zh-CN" sz="2800" dirty="0">
                <a:solidFill>
                  <a:schemeClr val="bg1"/>
                </a:solidFill>
              </a:rPr>
              <a:t>10</a:t>
            </a:r>
            <a:r>
              <a:rPr lang="zh-CN" altLang="zh-CN" sz="2800" dirty="0">
                <a:solidFill>
                  <a:schemeClr val="bg1"/>
                </a:solidFill>
              </a:rPr>
              <a:t>月</a:t>
            </a:r>
            <a:r>
              <a:rPr lang="en-US" altLang="zh-CN" sz="2800" dirty="0">
                <a:solidFill>
                  <a:schemeClr val="bg1"/>
                </a:solidFill>
              </a:rPr>
              <a:t>27</a:t>
            </a:r>
            <a:r>
              <a:rPr lang="zh-CN" altLang="zh-CN" sz="2800" dirty="0">
                <a:solidFill>
                  <a:schemeClr val="bg1"/>
                </a:solidFill>
              </a:rPr>
              <a:t>日至</a:t>
            </a:r>
            <a:r>
              <a:rPr lang="en-US" altLang="zh-CN" sz="2800" dirty="0">
                <a:solidFill>
                  <a:schemeClr val="bg1"/>
                </a:solidFill>
              </a:rPr>
              <a:t>11</a:t>
            </a:r>
            <a:r>
              <a:rPr lang="zh-CN" altLang="zh-CN" sz="2800" dirty="0">
                <a:solidFill>
                  <a:schemeClr val="bg1"/>
                </a:solidFill>
              </a:rPr>
              <a:t>月</a:t>
            </a:r>
            <a:r>
              <a:rPr lang="en-US" altLang="zh-CN" sz="2800" dirty="0">
                <a:solidFill>
                  <a:schemeClr val="bg1"/>
                </a:solidFill>
              </a:rPr>
              <a:t>6</a:t>
            </a:r>
            <a:r>
              <a:rPr lang="zh-CN" altLang="zh-CN" sz="2800" dirty="0">
                <a:solidFill>
                  <a:schemeClr val="bg1"/>
                </a:solidFill>
              </a:rPr>
              <a:t>日的时间内，安排从</a:t>
            </a:r>
            <a:r>
              <a:rPr lang="en-US" altLang="zh-CN" sz="2800" dirty="0">
                <a:solidFill>
                  <a:schemeClr val="bg1"/>
                </a:solidFill>
              </a:rPr>
              <a:t>10</a:t>
            </a:r>
            <a:r>
              <a:rPr lang="zh-CN" altLang="zh-CN" sz="2800" dirty="0">
                <a:solidFill>
                  <a:schemeClr val="bg1"/>
                </a:solidFill>
              </a:rPr>
              <a:t>月</a:t>
            </a:r>
            <a:r>
              <a:rPr lang="en-US" altLang="zh-CN" sz="2800" dirty="0">
                <a:solidFill>
                  <a:schemeClr val="bg1"/>
                </a:solidFill>
              </a:rPr>
              <a:t>27</a:t>
            </a:r>
            <a:r>
              <a:rPr lang="zh-CN" altLang="zh-CN" sz="2800" dirty="0">
                <a:solidFill>
                  <a:schemeClr val="bg1"/>
                </a:solidFill>
              </a:rPr>
              <a:t>日</a:t>
            </a:r>
            <a:endParaRPr lang="en-US" altLang="zh-CN" sz="2800" dirty="0">
              <a:solidFill>
                <a:schemeClr val="bg1"/>
              </a:solidFill>
            </a:endParaRPr>
          </a:p>
          <a:p>
            <a:pPr algn="ctr">
              <a:lnSpc>
                <a:spcPct val="150000"/>
              </a:lnSpc>
            </a:pPr>
            <a:r>
              <a:rPr lang="zh-CN" altLang="zh-CN" sz="2800" dirty="0">
                <a:solidFill>
                  <a:schemeClr val="bg1"/>
                </a:solidFill>
              </a:rPr>
              <a:t>至</a:t>
            </a:r>
            <a:r>
              <a:rPr lang="en-US" altLang="zh-CN" sz="2800" dirty="0">
                <a:solidFill>
                  <a:schemeClr val="bg1"/>
                </a:solidFill>
              </a:rPr>
              <a:t>10</a:t>
            </a:r>
            <a:r>
              <a:rPr lang="zh-CN" altLang="zh-CN" sz="2800" dirty="0">
                <a:solidFill>
                  <a:schemeClr val="bg1"/>
                </a:solidFill>
              </a:rPr>
              <a:t>月</a:t>
            </a:r>
            <a:r>
              <a:rPr lang="en-US" altLang="zh-CN" sz="2800" dirty="0">
                <a:solidFill>
                  <a:schemeClr val="bg1"/>
                </a:solidFill>
              </a:rPr>
              <a:t>31</a:t>
            </a:r>
            <a:r>
              <a:rPr lang="zh-CN" altLang="zh-CN" sz="2800" dirty="0">
                <a:solidFill>
                  <a:schemeClr val="bg1"/>
                </a:solidFill>
              </a:rPr>
              <a:t>日连续</a:t>
            </a:r>
            <a:r>
              <a:rPr lang="en-US" altLang="zh-CN" sz="2800" dirty="0">
                <a:solidFill>
                  <a:schemeClr val="bg1"/>
                </a:solidFill>
              </a:rPr>
              <a:t>5</a:t>
            </a:r>
            <a:r>
              <a:rPr lang="zh-CN" altLang="zh-CN" sz="2800" dirty="0">
                <a:solidFill>
                  <a:schemeClr val="bg1"/>
                </a:solidFill>
              </a:rPr>
              <a:t>天的敏捷冲刺。</a:t>
            </a:r>
          </a:p>
          <a:p>
            <a:pPr>
              <a:lnSpc>
                <a:spcPct val="150000"/>
              </a:lnSpc>
              <a:spcAft>
                <a:spcPts val="0"/>
              </a:spcAft>
            </a:pPr>
            <a:endParaRPr lang="zh-CN" altLang="zh-CN" kern="100" dirty="0">
              <a:solidFill>
                <a:schemeClr val="bg1"/>
              </a:solidFill>
              <a:latin typeface="Calibri" panose="020F0502020204030204" pitchFamily="34" charset="0"/>
              <a:cs typeface="Times New Roman" panose="02020603050405020304" pitchFamily="18" charset="0"/>
            </a:endParaRPr>
          </a:p>
        </p:txBody>
      </p:sp>
      <p:grpSp>
        <p:nvGrpSpPr>
          <p:cNvPr id="22" name="组合 21"/>
          <p:cNvGrpSpPr/>
          <p:nvPr/>
        </p:nvGrpSpPr>
        <p:grpSpPr>
          <a:xfrm>
            <a:off x="1520962" y="204646"/>
            <a:ext cx="9553691" cy="1338828"/>
            <a:chOff x="1233579" y="5129217"/>
            <a:chExt cx="9553691" cy="1338828"/>
          </a:xfrm>
        </p:grpSpPr>
        <p:sp>
          <p:nvSpPr>
            <p:cNvPr id="23" name="矩形 22"/>
            <p:cNvSpPr/>
            <p:nvPr/>
          </p:nvSpPr>
          <p:spPr>
            <a:xfrm>
              <a:off x="1233579" y="5129217"/>
              <a:ext cx="9553691" cy="1338828"/>
            </a:xfrm>
            <a:prstGeom prst="rect">
              <a:avLst/>
            </a:prstGeom>
            <a:solidFill>
              <a:srgbClr val="E9118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33580" y="5211105"/>
              <a:ext cx="9553690" cy="910314"/>
            </a:xfrm>
            <a:prstGeom prst="rect">
              <a:avLst/>
            </a:prstGeom>
          </p:spPr>
          <p:txBody>
            <a:bodyPr wrap="square">
              <a:spAutoFit/>
            </a:bodyPr>
            <a:lstStyle/>
            <a:p>
              <a:pPr algn="ctr">
                <a:lnSpc>
                  <a:spcPct val="150000"/>
                </a:lnSpc>
              </a:pPr>
              <a:r>
                <a:rPr lang="zh-CN" altLang="en-US" sz="4000" spc="300" dirty="0">
                  <a:solidFill>
                    <a:schemeClr val="bg1"/>
                  </a:solidFill>
                </a:rPr>
                <a:t>敏捷冲刺安排</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710690" y="2019301"/>
          <a:ext cx="8770621" cy="4579196"/>
        </p:xfrm>
        <a:graphic>
          <a:graphicData uri="http://schemas.openxmlformats.org/drawingml/2006/table">
            <a:tbl>
              <a:tblPr>
                <a:tableStyleId>{5C22544A-7EE6-4342-B048-85BDC9FD1C3A}</a:tableStyleId>
              </a:tblPr>
              <a:tblGrid>
                <a:gridCol w="895985"/>
                <a:gridCol w="967740"/>
                <a:gridCol w="3302715"/>
                <a:gridCol w="908685"/>
                <a:gridCol w="833120"/>
                <a:gridCol w="1337938"/>
                <a:gridCol w="524438"/>
              </a:tblGrid>
              <a:tr h="218969">
                <a:tc gridSpan="2">
                  <a:txBody>
                    <a:bodyPr/>
                    <a:lstStyle/>
                    <a:p>
                      <a:pPr algn="l" fontAlgn="ctr"/>
                      <a:r>
                        <a:rPr lang="zh-CN" altLang="en-US" sz="1400" u="none" strike="noStrike">
                          <a:effectLst/>
                        </a:rPr>
                        <a:t>连续</a:t>
                      </a:r>
                      <a:r>
                        <a:rPr lang="en-US" altLang="zh-CN" sz="1400" u="none" strike="noStrike">
                          <a:effectLst/>
                        </a:rPr>
                        <a:t>5</a:t>
                      </a:r>
                      <a:r>
                        <a:rPr lang="zh-CN" altLang="en-US" sz="1400" u="none" strike="noStrike">
                          <a:effectLst/>
                        </a:rPr>
                        <a:t>天的敏捷冲刺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endParaRPr lang="zh-CN"/>
                    </a:p>
                  </a:txBody>
                  <a:tcPr/>
                </a:tc>
                <a:tc>
                  <a:txBody>
                    <a:bodyPr/>
                    <a:lstStyle/>
                    <a:p>
                      <a:pPr algn="r" fontAlgn="ctr"/>
                      <a:r>
                        <a:rPr lang="en-US" altLang="zh-CN" sz="1400" u="none" strike="noStrike">
                          <a:effectLst/>
                        </a:rPr>
                        <a:t>10</a:t>
                      </a:r>
                      <a:r>
                        <a:rPr lang="zh-CN" altLang="en-US" sz="1400" u="none" strike="noStrike">
                          <a:effectLst/>
                        </a:rPr>
                        <a:t>月</a:t>
                      </a:r>
                      <a:r>
                        <a:rPr lang="en-US" altLang="zh-CN" sz="1400" u="none" strike="noStrike">
                          <a:effectLst/>
                        </a:rPr>
                        <a:t>27</a:t>
                      </a:r>
                      <a:r>
                        <a:rPr lang="zh-CN" altLang="en-US" sz="1400" u="none" strike="noStrike">
                          <a:effectLst/>
                        </a:rPr>
                        <a:t>日</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1400" u="none" strike="noStrike">
                          <a:effectLst/>
                        </a:rPr>
                        <a:t>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r" fontAlgn="ctr"/>
                      <a:r>
                        <a:rPr lang="en-US" altLang="zh-CN" sz="1400" u="none" strike="noStrike">
                          <a:effectLst/>
                        </a:rPr>
                        <a:t>10</a:t>
                      </a:r>
                      <a:r>
                        <a:rPr lang="zh-CN" altLang="en-US" sz="1400" u="none" strike="noStrike">
                          <a:effectLst/>
                        </a:rPr>
                        <a:t>月</a:t>
                      </a:r>
                      <a:r>
                        <a:rPr lang="en-US" altLang="zh-CN" sz="1400" u="none" strike="noStrike">
                          <a:effectLst/>
                        </a:rPr>
                        <a:t>31</a:t>
                      </a:r>
                      <a:r>
                        <a:rPr lang="zh-CN" altLang="en-US" sz="1400" u="none" strike="noStrike">
                          <a:effectLst/>
                        </a:rPr>
                        <a:t>日</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218969">
                <a:tc gridSpan="6">
                  <a:txBody>
                    <a:bodyPr/>
                    <a:lstStyle/>
                    <a:p>
                      <a:pPr algn="ctr" fontAlgn="b"/>
                      <a:r>
                        <a:rPr lang="en-US" altLang="zh-CN" sz="1400" u="none" strike="noStrike">
                          <a:effectLst/>
                        </a:rPr>
                        <a:t>2017/10/27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434340">
                <a:tc>
                  <a:txBody>
                    <a:bodyPr/>
                    <a:lstStyle/>
                    <a:p>
                      <a:pPr algn="l" fontAlgn="b"/>
                      <a:r>
                        <a:rPr lang="zh-CN" altLang="en-US" sz="1400" u="none" strike="noStrike">
                          <a:effectLst/>
                        </a:rPr>
                        <a:t>团队成员</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已完成任务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问题及解决方案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实际耗时</a:t>
                      </a:r>
                      <a:r>
                        <a:rPr lang="en-US" altLang="zh-CN" sz="1400" u="none" strike="noStrike">
                          <a:effectLst/>
                        </a:rPr>
                        <a:t>/</a:t>
                      </a:r>
                      <a:r>
                        <a:rPr lang="en-US" sz="1400" u="none" strike="noStrike">
                          <a:effectLst/>
                        </a:rPr>
                        <a:t>h</a:t>
                      </a:r>
                      <a:endParaRPr lang="en-US" sz="1400" b="0" i="0" u="none" strike="noStrike">
                        <a:solidFill>
                          <a:srgbClr val="FF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  </a:t>
                      </a:r>
                      <a:r>
                        <a:rPr lang="zh-CN" altLang="en-US" sz="1400" u="none" strike="noStrike">
                          <a:effectLst/>
                        </a:rPr>
                        <a:t>领取任务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   </a:t>
                      </a:r>
                      <a:r>
                        <a:rPr lang="zh-CN" altLang="en-US" sz="1400" u="none" strike="noStrike">
                          <a:effectLst/>
                        </a:rPr>
                        <a:t>预计成果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18969">
                <a:tc>
                  <a:txBody>
                    <a:bodyPr/>
                    <a:lstStyle/>
                    <a:p>
                      <a:pPr algn="l" fontAlgn="b"/>
                      <a:r>
                        <a:rPr lang="zh-CN" altLang="en-US" sz="1400" u="none" strike="noStrike">
                          <a:effectLst/>
                        </a:rPr>
                        <a:t>王涵</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428417">
                <a:tc>
                  <a:txBody>
                    <a:bodyPr/>
                    <a:lstStyle/>
                    <a:p>
                      <a:pPr algn="l" fontAlgn="b"/>
                      <a:r>
                        <a:rPr lang="zh-CN" altLang="en-US" sz="1400" u="none" strike="noStrike">
                          <a:effectLst/>
                        </a:rPr>
                        <a:t>万珊红</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测试用文章搜集</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437938">
                <a:tc>
                  <a:txBody>
                    <a:bodyPr/>
                    <a:lstStyle/>
                    <a:p>
                      <a:pPr algn="l" fontAlgn="b"/>
                      <a:r>
                        <a:rPr lang="zh-CN" altLang="en-US" sz="1400" u="none" strike="noStrike">
                          <a:effectLst/>
                        </a:rPr>
                        <a:t>陈健</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#2 #1</a:t>
                      </a:r>
                      <a:r>
                        <a:rPr lang="zh-CN" altLang="en-US" sz="1400" u="none" strike="noStrike">
                          <a:effectLst/>
                        </a:rPr>
                        <a:t>，</a:t>
                      </a:r>
                      <a:r>
                        <a:rPr lang="en-US" altLang="zh-CN" sz="1400" u="none" strike="noStrike">
                          <a:effectLst/>
                        </a:rPr>
                        <a:t>#13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dirty="0">
                          <a:effectLst/>
                        </a:rPr>
                        <a:t>后端返回</a:t>
                      </a:r>
                      <a:r>
                        <a:rPr lang="en-US" altLang="zh-CN" sz="1400" u="none" strike="noStrike" dirty="0" err="1">
                          <a:effectLst/>
                        </a:rPr>
                        <a:t>json</a:t>
                      </a:r>
                      <a:r>
                        <a:rPr lang="zh-CN" altLang="en-US" sz="1400" u="none" strike="noStrike" dirty="0">
                          <a:effectLst/>
                        </a:rPr>
                        <a:t>无法正确解析</a:t>
                      </a:r>
                      <a:r>
                        <a:rPr lang="en-US" altLang="zh-CN" sz="1400" u="none" strike="noStrike" dirty="0">
                          <a:effectLst/>
                        </a:rPr>
                        <a:t>——</a:t>
                      </a:r>
                      <a:r>
                        <a:rPr lang="zh-CN" altLang="en-US" sz="1400" u="none" strike="noStrike" dirty="0">
                          <a:effectLst/>
                        </a:rPr>
                        <a:t>前端调整获取</a:t>
                      </a:r>
                      <a:r>
                        <a:rPr lang="en-US" altLang="zh-CN" sz="1400" u="none" strike="noStrike" dirty="0" err="1">
                          <a:effectLst/>
                        </a:rPr>
                        <a:t>json</a:t>
                      </a:r>
                      <a:r>
                        <a:rPr lang="zh-CN" altLang="en-US" sz="1400" u="none" strike="noStrike" dirty="0">
                          <a:effectLst/>
                        </a:rPr>
                        <a:t>函数，成功解析</a:t>
                      </a:r>
                      <a:r>
                        <a:rPr lang="en-US" altLang="zh-CN" sz="1400" u="none" strike="noStrike" dirty="0" err="1">
                          <a:effectLst/>
                        </a:rPr>
                        <a:t>json</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400" u="none" strike="noStrike">
                          <a:effectLst/>
                        </a:rPr>
                        <a:t>4.3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界面全部开发完</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18969">
                <a:tc>
                  <a:txBody>
                    <a:bodyPr/>
                    <a:lstStyle/>
                    <a:p>
                      <a:pPr algn="l" fontAlgn="b"/>
                      <a:r>
                        <a:rPr lang="zh-CN" altLang="en-US" sz="1400" u="none" strike="noStrike">
                          <a:effectLst/>
                        </a:rPr>
                        <a:t>蒋文佳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18969">
                <a:tc>
                  <a:txBody>
                    <a:bodyPr/>
                    <a:lstStyle/>
                    <a:p>
                      <a:pPr algn="l" fontAlgn="b"/>
                      <a:r>
                        <a:rPr lang="zh-CN" altLang="en-US" sz="1400" u="none" strike="noStrike">
                          <a:effectLst/>
                        </a:rPr>
                        <a:t>吴宗瑞</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437938">
                <a:tc>
                  <a:txBody>
                    <a:bodyPr/>
                    <a:lstStyle/>
                    <a:p>
                      <a:pPr algn="l" fontAlgn="b"/>
                      <a:r>
                        <a:rPr lang="zh-CN" altLang="en-US" sz="1400" u="none" strike="noStrike">
                          <a:effectLst/>
                        </a:rPr>
                        <a:t>杨璇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#6</a:t>
                      </a:r>
                      <a:r>
                        <a:rPr lang="zh-CN" altLang="en-US" sz="1400" u="none" strike="noStrike">
                          <a:effectLst/>
                        </a:rPr>
                        <a:t>、</a:t>
                      </a:r>
                      <a:r>
                        <a:rPr lang="en-US" altLang="zh-CN" sz="1400" u="none" strike="noStrike">
                          <a:effectLst/>
                        </a:rPr>
                        <a:t>#7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用于存储用户提交文章的临时文件找不到文件的路径</a:t>
                      </a:r>
                      <a:r>
                        <a:rPr lang="en-US" altLang="zh-CN" sz="1400" u="none" strike="noStrike">
                          <a:effectLst/>
                        </a:rPr>
                        <a:t>——</a:t>
                      </a:r>
                      <a:r>
                        <a:rPr lang="zh-CN" altLang="en-US" sz="1400" u="none" strike="noStrike">
                          <a:effectLst/>
                        </a:rPr>
                        <a:t>调整文件路径，通过获取相对路径解决</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400" u="none" strike="noStrike">
                          <a:effectLst/>
                        </a:rPr>
                        <a:t>1.5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437938">
                <a:tc>
                  <a:txBody>
                    <a:bodyPr/>
                    <a:lstStyle/>
                    <a:p>
                      <a:pPr algn="l" fontAlgn="b"/>
                      <a:r>
                        <a:rPr lang="zh-CN" altLang="en-US" sz="1400" u="none" strike="noStrike">
                          <a:effectLst/>
                        </a:rPr>
                        <a:t>李泰郎</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后端</a:t>
                      </a:r>
                      <a:r>
                        <a:rPr lang="en-US" altLang="zh-CN" sz="1400" u="none" strike="noStrike">
                          <a:effectLst/>
                        </a:rPr>
                        <a:t>tomcat</a:t>
                      </a:r>
                      <a:r>
                        <a:rPr lang="zh-CN" altLang="en-US" sz="1400" u="none" strike="noStrike">
                          <a:effectLst/>
                        </a:rPr>
                        <a:t>服务器异常，无法找到</a:t>
                      </a:r>
                      <a:r>
                        <a:rPr lang="en-US" altLang="zh-CN" sz="1400" u="none" strike="noStrike">
                          <a:effectLst/>
                        </a:rPr>
                        <a:t>Servlet</a:t>
                      </a:r>
                      <a:r>
                        <a:rPr lang="zh-CN" altLang="en-US" sz="1400" u="none" strike="noStrike">
                          <a:effectLst/>
                        </a:rPr>
                        <a:t>地址</a:t>
                      </a:r>
                      <a:r>
                        <a:rPr lang="en-US" altLang="zh-CN" sz="1400" u="none" strike="noStrike">
                          <a:effectLst/>
                        </a:rPr>
                        <a:t>——</a:t>
                      </a:r>
                      <a:r>
                        <a:rPr lang="zh-CN" altLang="en-US" sz="1400" u="none" strike="noStrike">
                          <a:effectLst/>
                        </a:rPr>
                        <a:t>偶发</a:t>
                      </a:r>
                      <a:r>
                        <a:rPr lang="en-US" altLang="zh-CN" sz="1400" u="none" strike="noStrike">
                          <a:effectLst/>
                        </a:rPr>
                        <a:t>bug</a:t>
                      </a:r>
                      <a:r>
                        <a:rPr lang="zh-CN" altLang="en-US" sz="1400" u="none" strike="noStrike">
                          <a:effectLst/>
                        </a:rPr>
                        <a:t>，重新部署项目之后消失</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400" u="none" strike="noStrike">
                          <a:effectLst/>
                        </a:rPr>
                        <a:t>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en-US" altLang="zh-CN" sz="1400" u="none" strike="noStrike">
                          <a:effectLst/>
                        </a:rPr>
                        <a:t>#12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656907">
                <a:tc>
                  <a:txBody>
                    <a:bodyPr/>
                    <a:lstStyle/>
                    <a:p>
                      <a:pPr algn="l" fontAlgn="b"/>
                      <a:r>
                        <a:rPr lang="zh-CN" altLang="en-US" sz="1400" u="none" strike="noStrike">
                          <a:effectLst/>
                        </a:rPr>
                        <a:t>乔雨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altLang="zh-CN" sz="1400" u="none" strike="noStrike">
                          <a:effectLst/>
                        </a:rPr>
                        <a:t>#8</a:t>
                      </a:r>
                      <a:r>
                        <a:rPr lang="zh-CN" altLang="en-US" sz="1400" u="none" strike="noStrike">
                          <a:effectLst/>
                        </a:rPr>
                        <a:t>的部分</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判断四级标题（</a:t>
                      </a:r>
                      <a:r>
                        <a:rPr lang="en-US" altLang="zh-CN" sz="1400" u="none" strike="noStrike">
                          <a:effectLst/>
                        </a:rPr>
                        <a:t>1.</a:t>
                      </a:r>
                      <a:r>
                        <a:rPr lang="zh-CN" altLang="en-US" sz="1400" u="none" strike="noStrike">
                          <a:effectLst/>
                        </a:rPr>
                        <a:t>疾病治疗）文本的正则表达式错误，免识别正文，但同时也识别不了标题</a:t>
                      </a:r>
                      <a:r>
                        <a:rPr lang="en-US" altLang="zh-CN" sz="1400" u="none" strike="noStrike">
                          <a:effectLst/>
                        </a:rPr>
                        <a:t>——</a:t>
                      </a:r>
                      <a:r>
                        <a:rPr lang="zh-CN" altLang="en-US" sz="1400" u="none" strike="noStrike">
                          <a:effectLst/>
                        </a:rPr>
                        <a:t>重新修改正则表达式之后识别正确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400" u="none" strike="noStrike">
                          <a:effectLst/>
                        </a:rPr>
                        <a:t>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b"/>
                      <a:r>
                        <a:rPr lang="en-US" altLang="zh-CN" sz="1400" u="none" strike="noStrike">
                          <a:effectLst/>
                        </a:rPr>
                        <a:t>#8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dirty="0">
                          <a:effectLst/>
                        </a:rPr>
                        <a:t>全部完成</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18969">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r>
            </a:tbl>
          </a:graphicData>
        </a:graphic>
      </p:graphicFrame>
      <p:grpSp>
        <p:nvGrpSpPr>
          <p:cNvPr id="3" name="组合 2"/>
          <p:cNvGrpSpPr/>
          <p:nvPr/>
        </p:nvGrpSpPr>
        <p:grpSpPr>
          <a:xfrm>
            <a:off x="646568" y="122731"/>
            <a:ext cx="10082010" cy="1338828"/>
            <a:chOff x="7220995" y="3736027"/>
            <a:chExt cx="10082010" cy="1338828"/>
          </a:xfrm>
        </p:grpSpPr>
        <p:sp>
          <p:nvSpPr>
            <p:cNvPr id="4" name="矩形 3"/>
            <p:cNvSpPr/>
            <p:nvPr/>
          </p:nvSpPr>
          <p:spPr>
            <a:xfrm>
              <a:off x="7749314" y="3736027"/>
              <a:ext cx="9553691" cy="1338828"/>
            </a:xfrm>
            <a:prstGeom prst="rect">
              <a:avLst/>
            </a:prstGeom>
            <a:solidFill>
              <a:srgbClr val="E9118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220995" y="3897925"/>
              <a:ext cx="9553690" cy="1014730"/>
            </a:xfrm>
            <a:prstGeom prst="rect">
              <a:avLst/>
            </a:prstGeom>
          </p:spPr>
          <p:txBody>
            <a:bodyPr wrap="square">
              <a:spAutoFit/>
            </a:bodyPr>
            <a:lstStyle/>
            <a:p>
              <a:pPr algn="ctr">
                <a:lnSpc>
                  <a:spcPct val="150000"/>
                </a:lnSpc>
              </a:pPr>
              <a:r>
                <a:rPr lang="zh-CN" altLang="en-US" sz="4000" spc="300" dirty="0">
                  <a:solidFill>
                    <a:schemeClr val="bg1"/>
                  </a:solidFill>
                </a:rPr>
                <a:t>敏捷冲刺每日报告</a:t>
              </a:r>
              <a:r>
                <a:rPr lang="en-US" altLang="zh-CN" sz="4000" spc="300" dirty="0">
                  <a:solidFill>
                    <a:schemeClr val="bg1"/>
                  </a:solidFill>
                </a:rPr>
                <a:t>——</a:t>
              </a:r>
              <a:r>
                <a:rPr lang="zh-CN" altLang="en-US" sz="4000" spc="300" dirty="0">
                  <a:solidFill>
                    <a:schemeClr val="bg1"/>
                  </a:solidFill>
                </a:rPr>
                <a:t>模板</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991995" y="1606550"/>
          <a:ext cx="7924165" cy="40754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表格 1"/>
          <p:cNvGraphicFramePr>
            <a:graphicFrameLocks noGrp="1"/>
          </p:cNvGraphicFramePr>
          <p:nvPr/>
        </p:nvGraphicFramePr>
        <p:xfrm>
          <a:off x="2994341" y="5774214"/>
          <a:ext cx="6204586" cy="762000"/>
        </p:xfrm>
        <a:graphic>
          <a:graphicData uri="http://schemas.openxmlformats.org/drawingml/2006/table">
            <a:tbl>
              <a:tblPr firstRow="1" firstCol="1" bandRow="1">
                <a:tableStyleId>{5C22544A-7EE6-4342-B048-85BDC9FD1C3A}</a:tableStyleId>
              </a:tblPr>
              <a:tblGrid>
                <a:gridCol w="1010300"/>
                <a:gridCol w="962704"/>
                <a:gridCol w="926531"/>
                <a:gridCol w="872589"/>
                <a:gridCol w="809763"/>
                <a:gridCol w="899243"/>
                <a:gridCol w="723456"/>
              </a:tblGrid>
              <a:tr h="190500">
                <a:tc>
                  <a:txBody>
                    <a:bodyPr/>
                    <a:lstStyle/>
                    <a:p>
                      <a:endParaRPr lang="zh-CN" sz="1050" kern="100">
                        <a:effectLst/>
                        <a:latin typeface="等线" panose="02010600030101010101" pitchFamily="2" charset="-122"/>
                        <a:ea typeface="等线" panose="02010600030101010101" pitchFamily="2" charset="-122"/>
                      </a:endParaRPr>
                    </a:p>
                  </a:txBody>
                  <a:tcPr marL="68580" marR="68580" marT="0" marB="0"/>
                </a:tc>
                <a:tc>
                  <a:txBody>
                    <a:bodyPr/>
                    <a:lstStyle/>
                    <a:p>
                      <a:pPr algn="r">
                        <a:spcAft>
                          <a:spcPts val="0"/>
                        </a:spcAft>
                      </a:pPr>
                      <a:r>
                        <a:rPr lang="en-US" sz="1100" kern="0">
                          <a:effectLst/>
                        </a:rPr>
                        <a:t>10</a:t>
                      </a:r>
                      <a:r>
                        <a:rPr lang="zh-CN" sz="1100" kern="0">
                          <a:effectLst/>
                        </a:rPr>
                        <a:t>月</a:t>
                      </a:r>
                      <a:r>
                        <a:rPr lang="en-US" sz="1100" kern="0">
                          <a:effectLst/>
                        </a:rPr>
                        <a:t>27</a:t>
                      </a:r>
                      <a:r>
                        <a:rPr lang="zh-CN" sz="1100" kern="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10</a:t>
                      </a:r>
                      <a:r>
                        <a:rPr lang="zh-CN" sz="1100" kern="0">
                          <a:effectLst/>
                        </a:rPr>
                        <a:t>月</a:t>
                      </a:r>
                      <a:r>
                        <a:rPr lang="en-US" sz="1100" kern="0">
                          <a:effectLst/>
                        </a:rPr>
                        <a:t>28</a:t>
                      </a:r>
                      <a:r>
                        <a:rPr lang="zh-CN" sz="1100" kern="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dirty="0">
                          <a:effectLst/>
                        </a:rPr>
                        <a:t>10</a:t>
                      </a:r>
                      <a:r>
                        <a:rPr lang="zh-CN" sz="1100" kern="0" dirty="0">
                          <a:effectLst/>
                        </a:rPr>
                        <a:t>月</a:t>
                      </a:r>
                      <a:r>
                        <a:rPr lang="en-US" sz="1100" kern="0" dirty="0">
                          <a:effectLst/>
                        </a:rPr>
                        <a:t>29</a:t>
                      </a:r>
                      <a:r>
                        <a:rPr lang="zh-CN" sz="1100" kern="0" dirty="0">
                          <a:effectLst/>
                        </a:rPr>
                        <a:t>日</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10</a:t>
                      </a:r>
                      <a:r>
                        <a:rPr lang="zh-CN" sz="1100" kern="0">
                          <a:effectLst/>
                        </a:rPr>
                        <a:t>月</a:t>
                      </a:r>
                      <a:r>
                        <a:rPr lang="en-US" sz="1100" kern="0">
                          <a:effectLst/>
                        </a:rPr>
                        <a:t>30</a:t>
                      </a:r>
                      <a:r>
                        <a:rPr lang="zh-CN" sz="1100" kern="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10</a:t>
                      </a:r>
                      <a:r>
                        <a:rPr lang="zh-CN" sz="1100" kern="0">
                          <a:effectLst/>
                        </a:rPr>
                        <a:t>月</a:t>
                      </a:r>
                      <a:r>
                        <a:rPr lang="en-US" sz="1100" kern="0">
                          <a:effectLst/>
                        </a:rPr>
                        <a:t>31</a:t>
                      </a:r>
                      <a:r>
                        <a:rPr lang="zh-CN" sz="1100" kern="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11</a:t>
                      </a:r>
                      <a:r>
                        <a:rPr lang="zh-CN" sz="1100" kern="0">
                          <a:effectLst/>
                        </a:rPr>
                        <a:t>月</a:t>
                      </a:r>
                      <a:r>
                        <a:rPr lang="en-US" sz="1100" kern="0">
                          <a:effectLst/>
                        </a:rPr>
                        <a:t>1</a:t>
                      </a:r>
                      <a:r>
                        <a:rPr lang="zh-CN" sz="1100" kern="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90500">
                <a:tc>
                  <a:txBody>
                    <a:bodyPr/>
                    <a:lstStyle/>
                    <a:p>
                      <a:pPr algn="l">
                        <a:spcAft>
                          <a:spcPts val="0"/>
                        </a:spcAft>
                      </a:pPr>
                      <a:r>
                        <a:rPr lang="zh-CN" sz="1100" kern="0">
                          <a:effectLst/>
                        </a:rPr>
                        <a:t>剩余时间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41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24.2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17.7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dirty="0">
                          <a:effectLst/>
                        </a:rPr>
                        <a:t>7.8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90500">
                <a:tc>
                  <a:txBody>
                    <a:bodyPr/>
                    <a:lstStyle/>
                    <a:p>
                      <a:pPr algn="l">
                        <a:spcAft>
                          <a:spcPts val="0"/>
                        </a:spcAft>
                      </a:pPr>
                      <a:r>
                        <a:rPr lang="zh-CN" sz="1100" kern="0">
                          <a:effectLst/>
                        </a:rPr>
                        <a:t>实际花费时间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15.8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22.3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32.2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35.2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38.2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39.2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90500">
                <a:tc>
                  <a:txBody>
                    <a:bodyPr/>
                    <a:lstStyle/>
                    <a:p>
                      <a:pPr algn="l">
                        <a:spcAft>
                          <a:spcPts val="0"/>
                        </a:spcAft>
                      </a:pPr>
                      <a:r>
                        <a:rPr lang="zh-CN" sz="1100" kern="0">
                          <a:effectLst/>
                        </a:rPr>
                        <a:t>预估剩余时间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41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24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Aft>
                          <a:spcPts val="0"/>
                        </a:spcAft>
                      </a:pPr>
                      <a:r>
                        <a:rPr lang="en-US" sz="1100" kern="0" dirty="0">
                          <a:effectLst/>
                        </a:rPr>
                        <a:t>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pSp>
        <p:nvGrpSpPr>
          <p:cNvPr id="3" name="组合 2"/>
          <p:cNvGrpSpPr/>
          <p:nvPr/>
        </p:nvGrpSpPr>
        <p:grpSpPr>
          <a:xfrm>
            <a:off x="896123" y="45896"/>
            <a:ext cx="9834995" cy="1338828"/>
            <a:chOff x="11073540" y="2232982"/>
            <a:chExt cx="9834995" cy="1338828"/>
          </a:xfrm>
        </p:grpSpPr>
        <p:sp>
          <p:nvSpPr>
            <p:cNvPr id="5" name="矩形 4"/>
            <p:cNvSpPr/>
            <p:nvPr/>
          </p:nvSpPr>
          <p:spPr>
            <a:xfrm>
              <a:off x="11354844" y="2232982"/>
              <a:ext cx="9553691" cy="1338828"/>
            </a:xfrm>
            <a:prstGeom prst="rect">
              <a:avLst/>
            </a:prstGeom>
            <a:solidFill>
              <a:srgbClr val="E9118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073540" y="2394880"/>
              <a:ext cx="9553690" cy="1014730"/>
            </a:xfrm>
            <a:prstGeom prst="rect">
              <a:avLst/>
            </a:prstGeom>
          </p:spPr>
          <p:txBody>
            <a:bodyPr wrap="square">
              <a:spAutoFit/>
            </a:bodyPr>
            <a:lstStyle/>
            <a:p>
              <a:pPr algn="ctr">
                <a:lnSpc>
                  <a:spcPct val="150000"/>
                </a:lnSpc>
              </a:pPr>
              <a:r>
                <a:rPr lang="zh-CN" altLang="en-US" sz="4000" spc="300" dirty="0">
                  <a:solidFill>
                    <a:schemeClr val="bg1"/>
                  </a:solidFill>
                </a:rPr>
                <a:t>敏捷冲刺每日报告</a:t>
              </a:r>
              <a:r>
                <a:rPr lang="en-US" altLang="zh-CN" sz="4000" spc="300" dirty="0">
                  <a:solidFill>
                    <a:schemeClr val="bg1"/>
                  </a:solidFill>
                </a:rPr>
                <a:t>——</a:t>
              </a:r>
              <a:r>
                <a:rPr lang="zh-CN" altLang="en-US" sz="4000" spc="300" dirty="0">
                  <a:solidFill>
                    <a:schemeClr val="bg1"/>
                  </a:solidFill>
                </a:rPr>
                <a:t>燃尽图</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a:off x="4385274" y="1034359"/>
            <a:ext cx="3421452" cy="3421452"/>
          </a:xfrm>
          <a:prstGeom prst="chord">
            <a:avLst>
              <a:gd name="adj1" fmla="val 3775932"/>
              <a:gd name="adj2" fmla="val 117138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226359" y="2119086"/>
            <a:ext cx="2871127" cy="2315150"/>
          </a:xfrm>
          <a:prstGeom prst="line">
            <a:avLst/>
          </a:prstGeom>
          <a:ln w="28575">
            <a:solidFill>
              <a:srgbClr val="E9118C"/>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84906" y="2514252"/>
            <a:ext cx="1422184" cy="461665"/>
          </a:xfrm>
          <a:prstGeom prst="rect">
            <a:avLst/>
          </a:prstGeom>
          <a:noFill/>
        </p:spPr>
        <p:txBody>
          <a:bodyPr wrap="none" rtlCol="0">
            <a:spAutoFit/>
          </a:bodyPr>
          <a:lstStyle/>
          <a:p>
            <a:pPr algn="ctr"/>
            <a:r>
              <a:rPr lang="zh-CN" altLang="en-US" sz="2400" b="1" dirty="0">
                <a:solidFill>
                  <a:schemeClr val="bg1"/>
                </a:solidFill>
              </a:rPr>
              <a:t>测试报告</a:t>
            </a:r>
          </a:p>
        </p:txBody>
      </p:sp>
      <p:sp>
        <p:nvSpPr>
          <p:cNvPr id="7" name="椭圆 6"/>
          <p:cNvSpPr/>
          <p:nvPr/>
        </p:nvSpPr>
        <p:spPr>
          <a:xfrm>
            <a:off x="4385274" y="1019845"/>
            <a:ext cx="3421452" cy="342144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66409" y="4745518"/>
            <a:ext cx="188885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Part Two</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794474"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28560" y="5097986"/>
            <a:ext cx="286843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8"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2" fill="hold"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47"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37"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1+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8" fill="hold" grpId="1" nodeType="withEffect">
                                  <p:stCondLst>
                                    <p:cond delay="100"/>
                                  </p:stCondLst>
                                  <p:childTnLst>
                                    <p:anim calcmode="lin" valueType="num">
                                      <p:cBhvr additive="base">
                                        <p:cTn id="38" dur="500"/>
                                        <p:tgtEl>
                                          <p:spTgt spid="4"/>
                                        </p:tgtEl>
                                        <p:attrNameLst>
                                          <p:attrName>ppt_x</p:attrName>
                                        </p:attrNameLst>
                                      </p:cBhvr>
                                      <p:tavLst>
                                        <p:tav tm="0">
                                          <p:val>
                                            <p:strVal val="ppt_x"/>
                                          </p:val>
                                        </p:tav>
                                        <p:tav tm="100000">
                                          <p:val>
                                            <p:strVal val="0-ppt_w/2"/>
                                          </p:val>
                                        </p:tav>
                                      </p:tavLst>
                                    </p:anim>
                                    <p:anim calcmode="lin" valueType="num">
                                      <p:cBhvr additive="base">
                                        <p:cTn id="39" dur="500"/>
                                        <p:tgtEl>
                                          <p:spTgt spid="4"/>
                                        </p:tgtEl>
                                        <p:attrNameLst>
                                          <p:attrName>ppt_y</p:attrName>
                                        </p:attrNameLst>
                                      </p:cBhvr>
                                      <p:tavLst>
                                        <p:tav tm="0">
                                          <p:val>
                                            <p:strVal val="ppt_y"/>
                                          </p:val>
                                        </p:tav>
                                        <p:tav tm="100000">
                                          <p:val>
                                            <p:strVal val="ppt_y"/>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8" fill="hold" nodeType="with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0-ppt_w/2"/>
                                          </p:val>
                                        </p:tav>
                                      </p:tavLst>
                                    </p:anim>
                                    <p:anim calcmode="lin" valueType="num">
                                      <p:cBhvr additive="base">
                                        <p:cTn id="43" dur="500"/>
                                        <p:tgtEl>
                                          <p:spTgt spid="5"/>
                                        </p:tgtEl>
                                        <p:attrNameLst>
                                          <p:attrName>ppt_y</p:attrName>
                                        </p:attrNameLst>
                                      </p:cBhvr>
                                      <p:tavLst>
                                        <p:tav tm="0">
                                          <p:val>
                                            <p:strVal val="ppt_y"/>
                                          </p:val>
                                        </p:tav>
                                        <p:tav tm="100000">
                                          <p:val>
                                            <p:strVal val="ppt_y"/>
                                          </p:val>
                                        </p:tav>
                                      </p:tavLst>
                                    </p:anim>
                                    <p:set>
                                      <p:cBhvr>
                                        <p:cTn id="44" dur="1" fill="hold">
                                          <p:stCondLst>
                                            <p:cond delay="499"/>
                                          </p:stCondLst>
                                        </p:cTn>
                                        <p:tgtEl>
                                          <p:spTgt spid="5"/>
                                        </p:tgtEl>
                                        <p:attrNameLst>
                                          <p:attrName>style.visibility</p:attrName>
                                        </p:attrNameLst>
                                      </p:cBhvr>
                                      <p:to>
                                        <p:strVal val="hidden"/>
                                      </p:to>
                                    </p:set>
                                  </p:childTnLst>
                                </p:cTn>
                              </p:par>
                              <p:par>
                                <p:cTn id="45" presetID="2" presetClass="exit" presetSubtype="4" fill="hold" nodeType="withEffect">
                                  <p:stCondLst>
                                    <p:cond delay="100"/>
                                  </p:stCondLst>
                                  <p:childTnLst>
                                    <p:anim calcmode="lin" valueType="num">
                                      <p:cBhvr additive="base">
                                        <p:cTn id="46" dur="500"/>
                                        <p:tgtEl>
                                          <p:spTgt spid="9"/>
                                        </p:tgtEl>
                                        <p:attrNameLst>
                                          <p:attrName>ppt_x</p:attrName>
                                        </p:attrNameLst>
                                      </p:cBhvr>
                                      <p:tavLst>
                                        <p:tav tm="0">
                                          <p:val>
                                            <p:strVal val="ppt_x"/>
                                          </p:val>
                                        </p:tav>
                                        <p:tav tm="100000">
                                          <p:val>
                                            <p:strVal val="ppt_x"/>
                                          </p:val>
                                        </p:tav>
                                      </p:tavLst>
                                    </p:anim>
                                    <p:anim calcmode="lin" valueType="num">
                                      <p:cBhvr additive="base">
                                        <p:cTn id="47" dur="500"/>
                                        <p:tgtEl>
                                          <p:spTgt spid="9"/>
                                        </p:tgtEl>
                                        <p:attrNameLst>
                                          <p:attrName>ppt_y</p:attrName>
                                        </p:attrNameLst>
                                      </p:cBhvr>
                                      <p:tavLst>
                                        <p:tav tm="0">
                                          <p:val>
                                            <p:strVal val="ppt_y"/>
                                          </p:val>
                                        </p:tav>
                                        <p:tav tm="100000">
                                          <p:val>
                                            <p:strVal val="1+ppt_h/2"/>
                                          </p:val>
                                        </p:tav>
                                      </p:tavLst>
                                    </p:anim>
                                    <p:set>
                                      <p:cBhvr>
                                        <p:cTn id="48" dur="1" fill="hold">
                                          <p:stCondLst>
                                            <p:cond delay="499"/>
                                          </p:stCondLst>
                                        </p:cTn>
                                        <p:tgtEl>
                                          <p:spTgt spid="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1" fill="hold" grpId="1" nodeType="withEffect">
                                  <p:stCondLst>
                                    <p:cond delay="10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0-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fill="hold" grpId="1" nodeType="withEffect">
                                  <p:stCondLst>
                                    <p:cond delay="10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P spid="7" grpId="0" animBg="1"/>
      <p:bldP spid="7" grpId="1" animBg="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28678" y="-56732"/>
            <a:ext cx="9708845" cy="920252"/>
          </a:xfrm>
          <a:prstGeom prst="rect">
            <a:avLst/>
          </a:prstGeom>
        </p:spPr>
        <p:txBody>
          <a:bodyPr wrap="square" anchor="ctr">
            <a:spAutoFit/>
          </a:bodyPr>
          <a:lstStyle/>
          <a:p>
            <a:pPr algn="ct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1.</a:t>
            </a:r>
            <a:r>
              <a:rPr lang="zh-CN" altLang="en-US" sz="4000" kern="100" dirty="0">
                <a:solidFill>
                  <a:schemeClr val="bg1"/>
                </a:solidFill>
                <a:latin typeface="Calibri" panose="020F0502020204030204" pitchFamily="34" charset="0"/>
                <a:cs typeface="Times New Roman" panose="02020603050405020304" pitchFamily="18" charset="0"/>
              </a:rPr>
              <a:t>测试用例</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graphicFrame>
        <p:nvGraphicFramePr>
          <p:cNvPr id="2" name="表格 1"/>
          <p:cNvGraphicFramePr>
            <a:graphicFrameLocks noGrp="1"/>
          </p:cNvGraphicFramePr>
          <p:nvPr/>
        </p:nvGraphicFramePr>
        <p:xfrm>
          <a:off x="554990" y="863600"/>
          <a:ext cx="11385550" cy="5791835"/>
        </p:xfrm>
        <a:graphic>
          <a:graphicData uri="http://schemas.openxmlformats.org/drawingml/2006/table">
            <a:tbl>
              <a:tblPr firstRow="1" firstCol="1" bandRow="1">
                <a:tableStyleId>{5C22544A-7EE6-4342-B048-85BDC9FD1C3A}</a:tableStyleId>
              </a:tblPr>
              <a:tblGrid>
                <a:gridCol w="2209165"/>
                <a:gridCol w="1622425"/>
                <a:gridCol w="1355090"/>
                <a:gridCol w="3480435"/>
                <a:gridCol w="2718435"/>
              </a:tblGrid>
              <a:tr h="280035">
                <a:tc>
                  <a:txBody>
                    <a:bodyPr/>
                    <a:lstStyle/>
                    <a:p>
                      <a:pPr algn="just">
                        <a:spcAft>
                          <a:spcPts val="0"/>
                        </a:spcAft>
                      </a:pPr>
                      <a:r>
                        <a:rPr lang="zh-CN" sz="1800" kern="100" dirty="0">
                          <a:effectLst/>
                        </a:rPr>
                        <a:t>模块</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实现功能</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输入</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实际操作</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期待结果</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544195">
                <a:tc rowSpan="4">
                  <a:txBody>
                    <a:bodyPr/>
                    <a:lstStyle/>
                    <a:p>
                      <a:pPr algn="ctr">
                        <a:spcAft>
                          <a:spcPts val="0"/>
                        </a:spcAft>
                      </a:pPr>
                      <a:r>
                        <a:rPr lang="zh-CN" sz="1800" kern="100" dirty="0">
                          <a:effectLst/>
                        </a:rPr>
                        <a:t>前端用户界面模块</a:t>
                      </a:r>
                    </a:p>
                    <a:p>
                      <a:pPr algn="just">
                        <a:spcAft>
                          <a:spcPts val="0"/>
                        </a:spcAft>
                      </a:pPr>
                      <a:endParaRPr lang="zh-CN" sz="1800" kern="100">
                        <a:effectLst/>
                      </a:endParaRPr>
                    </a:p>
                  </a:txBody>
                  <a:tcPr marL="53282" marR="53282" marT="0" marB="0" anchor="ctr"/>
                </a:tc>
                <a:tc>
                  <a:txBody>
                    <a:bodyPr/>
                    <a:lstStyle/>
                    <a:p>
                      <a:pPr algn="just">
                        <a:spcAft>
                          <a:spcPts val="0"/>
                        </a:spcAft>
                      </a:pPr>
                      <a:r>
                        <a:rPr lang="zh-CN" sz="1800" kern="100" dirty="0">
                          <a:effectLst/>
                        </a:rPr>
                        <a:t>复制文章内容进入输入框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文章标题，文章内容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用户将文章的标题和内容提交到网页中对应的文本框中</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能够正确的显示用户输入的文章标题与内容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791845">
                <a:tc vMerge="1">
                  <a:txBody>
                    <a:bodyPr/>
                    <a:lstStyle/>
                    <a:p>
                      <a:endParaRPr lang="zh-CN"/>
                    </a:p>
                  </a:txBody>
                  <a:tcPr marL="53282" marR="53282" marT="0" marB="0"/>
                </a:tc>
                <a:tc>
                  <a:txBody>
                    <a:bodyPr/>
                    <a:lstStyle/>
                    <a:p>
                      <a:pPr algn="just">
                        <a:spcAft>
                          <a:spcPts val="0"/>
                        </a:spcAft>
                      </a:pPr>
                      <a:r>
                        <a:rPr lang="zh-CN" sz="1800" kern="100" dirty="0">
                          <a:effectLst/>
                        </a:rPr>
                        <a:t>清除用户输入的文章内容</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文章标题，文章内容</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l">
                        <a:spcAft>
                          <a:spcPts val="0"/>
                        </a:spcAft>
                      </a:pPr>
                      <a:r>
                        <a:rPr lang="en-US" sz="1800" kern="100" dirty="0">
                          <a:effectLst/>
                        </a:rPr>
                        <a:t>1.</a:t>
                      </a:r>
                      <a:r>
                        <a:rPr lang="zh-CN" sz="1800" kern="100" dirty="0">
                          <a:effectLst/>
                        </a:rPr>
                        <a:t>用户将文章的标题和内容提交到网页中对应的文本框中</a:t>
                      </a:r>
                    </a:p>
                    <a:p>
                      <a:pPr algn="just">
                        <a:spcAft>
                          <a:spcPts val="0"/>
                        </a:spcAft>
                      </a:pPr>
                      <a:r>
                        <a:rPr lang="en-US" sz="1800" kern="100" dirty="0">
                          <a:effectLst/>
                        </a:rPr>
                        <a:t>2.</a:t>
                      </a:r>
                      <a:r>
                        <a:rPr lang="zh-CN" sz="1800" kern="100" dirty="0">
                          <a:effectLst/>
                        </a:rPr>
                        <a:t>点击“重置”按钮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清空所有的输入内容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1090930">
                <a:tc vMerge="1">
                  <a:txBody>
                    <a:bodyPr/>
                    <a:lstStyle/>
                    <a:p>
                      <a:endParaRPr lang="zh-CN"/>
                    </a:p>
                  </a:txBody>
                  <a:tcPr marL="53282" marR="53282" marT="0" marB="0"/>
                </a:tc>
                <a:tc>
                  <a:txBody>
                    <a:bodyPr/>
                    <a:lstStyle/>
                    <a:p>
                      <a:pPr algn="just">
                        <a:spcAft>
                          <a:spcPts val="0"/>
                        </a:spcAft>
                      </a:pPr>
                      <a:r>
                        <a:rPr lang="zh-CN" sz="1800" kern="100">
                          <a:effectLst/>
                        </a:rPr>
                        <a:t>确保用户提交到后端的内容不为空</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文章标题、文章内容之一或两者都没有</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l">
                        <a:spcAft>
                          <a:spcPts val="0"/>
                        </a:spcAft>
                      </a:pPr>
                      <a:r>
                        <a:rPr lang="en-US" sz="1800" kern="100" dirty="0">
                          <a:effectLst/>
                        </a:rPr>
                        <a:t>1.</a:t>
                      </a:r>
                      <a:r>
                        <a:rPr lang="zh-CN" sz="1800" kern="100" dirty="0">
                          <a:effectLst/>
                        </a:rPr>
                        <a:t>用户只输入文章的标题或者内容，或者两个内容都不输入</a:t>
                      </a:r>
                    </a:p>
                    <a:p>
                      <a:pPr algn="just">
                        <a:spcAft>
                          <a:spcPts val="0"/>
                        </a:spcAft>
                      </a:pPr>
                      <a:r>
                        <a:rPr lang="en-US" sz="1800" kern="100" dirty="0">
                          <a:effectLst/>
                        </a:rPr>
                        <a:t>2.</a:t>
                      </a:r>
                      <a:r>
                        <a:rPr lang="zh-CN" sz="1800" kern="100" dirty="0">
                          <a:effectLst/>
                        </a:rPr>
                        <a:t>点击“提交”按钮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显示提示内容“文章标题或内容不能为空！”，需要完善输入</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1329055">
                <a:tc vMerge="1">
                  <a:txBody>
                    <a:bodyPr/>
                    <a:lstStyle/>
                    <a:p>
                      <a:endParaRPr lang="zh-CN"/>
                    </a:p>
                  </a:txBody>
                  <a:tcPr marL="53282" marR="53282" marT="0" marB="0"/>
                </a:tc>
                <a:tc>
                  <a:txBody>
                    <a:bodyPr/>
                    <a:lstStyle/>
                    <a:p>
                      <a:pPr algn="just">
                        <a:spcAft>
                          <a:spcPts val="0"/>
                        </a:spcAft>
                      </a:pPr>
                      <a:r>
                        <a:rPr lang="zh-CN" sz="1800" kern="100">
                          <a:effectLst/>
                        </a:rPr>
                        <a:t>后台服务器出</a:t>
                      </a:r>
                      <a:r>
                        <a:rPr lang="en-US" sz="1800" kern="100">
                          <a:effectLst/>
                        </a:rPr>
                        <a:t>bug</a:t>
                      </a:r>
                      <a:r>
                        <a:rPr lang="zh-CN" sz="1800" kern="100">
                          <a:effectLst/>
                        </a:rPr>
                        <a:t>，前端提示提交失败</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文章标题、文章内容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l">
                        <a:spcAft>
                          <a:spcPts val="0"/>
                        </a:spcAft>
                      </a:pPr>
                      <a:r>
                        <a:rPr lang="en-US" sz="1800" kern="100">
                          <a:effectLst/>
                        </a:rPr>
                        <a:t>1.</a:t>
                      </a:r>
                      <a:r>
                        <a:rPr lang="zh-CN" sz="1800" kern="100">
                          <a:effectLst/>
                        </a:rPr>
                        <a:t>用户将文章的标题和内容提交到网页中对应的文本框中</a:t>
                      </a:r>
                    </a:p>
                    <a:p>
                      <a:pPr algn="l">
                        <a:spcAft>
                          <a:spcPts val="0"/>
                        </a:spcAft>
                      </a:pPr>
                      <a:r>
                        <a:rPr lang="en-US" sz="1800" kern="100">
                          <a:effectLst/>
                        </a:rPr>
                        <a:t>2.</a:t>
                      </a:r>
                      <a:r>
                        <a:rPr lang="zh-CN" sz="1800" kern="100">
                          <a:effectLst/>
                        </a:rPr>
                        <a:t>点击“提交”按钮</a:t>
                      </a:r>
                    </a:p>
                    <a:p>
                      <a:pPr algn="just">
                        <a:spcAft>
                          <a:spcPts val="0"/>
                        </a:spcAft>
                      </a:pPr>
                      <a:r>
                        <a:rPr lang="en-US" sz="1800" kern="100">
                          <a:effectLst/>
                        </a:rPr>
                        <a:t>3.</a:t>
                      </a:r>
                      <a:r>
                        <a:rPr lang="zh-CN" sz="1800" kern="100">
                          <a:effectLst/>
                        </a:rPr>
                        <a:t>此时后台计算失败或者后台服务器没有启动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显示提示内容“提交失败，请稍后重试！”</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1671320">
                <a:tc>
                  <a:txBody>
                    <a:bodyPr/>
                    <a:lstStyle/>
                    <a:p>
                      <a:pPr algn="just">
                        <a:spcAft>
                          <a:spcPts val="0"/>
                        </a:spcAft>
                      </a:pPr>
                      <a:r>
                        <a:rPr lang="zh-CN" sz="1800" kern="100" dirty="0">
                          <a:effectLst/>
                        </a:rPr>
                        <a:t>后端正则表达式模块</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nchor="ctr"/>
                </a:tc>
                <a:tc>
                  <a:txBody>
                    <a:bodyPr/>
                    <a:lstStyle/>
                    <a:p>
                      <a:pPr algn="just">
                        <a:spcAft>
                          <a:spcPts val="0"/>
                        </a:spcAft>
                      </a:pPr>
                      <a:r>
                        <a:rPr lang="zh-CN" sz="1800" kern="100">
                          <a:effectLst/>
                        </a:rPr>
                        <a:t>对于输入的一篇文章，通过构造的正则表达式，将文章分解成不同等级标题的内容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a:effectLst/>
                        </a:rPr>
                        <a:t>一个存储了文章的</a:t>
                      </a:r>
                      <a:r>
                        <a:rPr lang="en-US" sz="1800" kern="100">
                          <a:effectLst/>
                        </a:rPr>
                        <a:t>txt</a:t>
                      </a:r>
                      <a:r>
                        <a:rPr lang="zh-CN" sz="1800" kern="100">
                          <a:effectLst/>
                        </a:rPr>
                        <a:t>文件</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l">
                        <a:spcAft>
                          <a:spcPts val="0"/>
                        </a:spcAft>
                      </a:pPr>
                      <a:r>
                        <a:rPr lang="en-US" sz="1800" kern="100">
                          <a:effectLst/>
                        </a:rPr>
                        <a:t>1.</a:t>
                      </a:r>
                      <a:r>
                        <a:rPr lang="zh-CN" sz="1800" kern="100">
                          <a:effectLst/>
                        </a:rPr>
                        <a:t>将文章存储到</a:t>
                      </a:r>
                      <a:r>
                        <a:rPr lang="en-US" sz="1800" kern="100">
                          <a:effectLst/>
                        </a:rPr>
                        <a:t>txt</a:t>
                      </a:r>
                      <a:r>
                        <a:rPr lang="zh-CN" sz="1800" kern="100">
                          <a:effectLst/>
                        </a:rPr>
                        <a:t>文件中</a:t>
                      </a:r>
                    </a:p>
                    <a:p>
                      <a:pPr algn="l">
                        <a:spcAft>
                          <a:spcPts val="0"/>
                        </a:spcAft>
                      </a:pPr>
                      <a:r>
                        <a:rPr lang="en-US" sz="1800" kern="100">
                          <a:effectLst/>
                        </a:rPr>
                        <a:t>2.</a:t>
                      </a:r>
                      <a:r>
                        <a:rPr lang="zh-CN" sz="1800" kern="100">
                          <a:effectLst/>
                        </a:rPr>
                        <a:t>调用正则表达式模块</a:t>
                      </a:r>
                    </a:p>
                    <a:p>
                      <a:pPr algn="l">
                        <a:spcAft>
                          <a:spcPts val="0"/>
                        </a:spcAft>
                      </a:pPr>
                      <a:r>
                        <a:rPr lang="en-US" sz="1800" kern="100">
                          <a:effectLst/>
                        </a:rPr>
                        <a:t>3.</a:t>
                      </a:r>
                      <a:r>
                        <a:rPr lang="zh-CN" sz="1800" kern="100">
                          <a:effectLst/>
                        </a:rPr>
                        <a:t>获取到不同标题的对象的</a:t>
                      </a:r>
                      <a:r>
                        <a:rPr lang="en-US" sz="1800" kern="100">
                          <a:effectLst/>
                        </a:rPr>
                        <a:t>List</a:t>
                      </a:r>
                      <a:r>
                        <a:rPr lang="zh-CN" sz="1800" kern="100">
                          <a:effectLst/>
                        </a:rPr>
                        <a:t>，这个</a:t>
                      </a:r>
                      <a:r>
                        <a:rPr lang="en-US" sz="1800" kern="100">
                          <a:effectLst/>
                        </a:rPr>
                        <a:t>List</a:t>
                      </a:r>
                      <a:r>
                        <a:rPr lang="zh-CN" sz="1800" kern="100">
                          <a:effectLst/>
                        </a:rPr>
                        <a:t>按照文章的标题顺序存储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spcAft>
                          <a:spcPts val="0"/>
                        </a:spcAft>
                      </a:pPr>
                      <a:r>
                        <a:rPr lang="zh-CN" sz="1800" kern="100" dirty="0">
                          <a:effectLst/>
                        </a:rPr>
                        <a:t>获取到不同标题的对象的</a:t>
                      </a:r>
                      <a:r>
                        <a:rPr lang="en-US" sz="1800" kern="100" dirty="0">
                          <a:effectLst/>
                        </a:rPr>
                        <a:t>List</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bl>
          </a:graphicData>
        </a:graphic>
      </p:graphicFrame>
      <p:graphicFrame>
        <p:nvGraphicFramePr>
          <p:cNvPr id="3" name="表格 2"/>
          <p:cNvGraphicFramePr>
            <a:graphicFrameLocks noGrp="1"/>
          </p:cNvGraphicFramePr>
          <p:nvPr/>
        </p:nvGraphicFramePr>
        <p:xfrm>
          <a:off x="196850" y="863600"/>
          <a:ext cx="12102465" cy="5573395"/>
        </p:xfrm>
        <a:graphic>
          <a:graphicData uri="http://schemas.openxmlformats.org/drawingml/2006/table">
            <a:tbl>
              <a:tblPr firstRow="1" firstCol="1" bandRow="1">
                <a:tableStyleId>{5C22544A-7EE6-4342-B048-85BDC9FD1C3A}</a:tableStyleId>
              </a:tblPr>
              <a:tblGrid>
                <a:gridCol w="1486535"/>
                <a:gridCol w="3160395"/>
                <a:gridCol w="774700"/>
                <a:gridCol w="5580380"/>
                <a:gridCol w="1100455"/>
              </a:tblGrid>
              <a:tr h="333375">
                <a:tc>
                  <a:txBody>
                    <a:bodyPr/>
                    <a:lstStyle/>
                    <a:p>
                      <a:pPr algn="just">
                        <a:spcAft>
                          <a:spcPts val="0"/>
                        </a:spcAft>
                      </a:pPr>
                      <a:r>
                        <a:rPr lang="zh-CN" sz="1600" kern="100" dirty="0">
                          <a:effectLst/>
                        </a:rPr>
                        <a:t>模块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400" kern="100" dirty="0">
                          <a:effectLst/>
                        </a:rPr>
                        <a:t>实现功能</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400" kern="100" dirty="0">
                          <a:effectLst/>
                        </a:rPr>
                        <a:t>输入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400" kern="100">
                          <a:effectLst/>
                        </a:rPr>
                        <a:t>实际操作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400" kern="100" dirty="0">
                          <a:effectLst/>
                        </a:rPr>
                        <a:t>期待结果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r h="822960">
                <a:tc>
                  <a:txBody>
                    <a:bodyPr/>
                    <a:lstStyle/>
                    <a:p>
                      <a:pPr algn="ctr">
                        <a:spcAft>
                          <a:spcPts val="0"/>
                        </a:spcAft>
                      </a:pPr>
                      <a:r>
                        <a:rPr lang="zh-CN" sz="1600" kern="100" dirty="0">
                          <a:effectLst/>
                        </a:rPr>
                        <a:t>后端</a:t>
                      </a:r>
                      <a:r>
                        <a:rPr lang="en-US" sz="1600" kern="100" dirty="0">
                          <a:effectLst/>
                        </a:rPr>
                        <a:t>THULAC</a:t>
                      </a:r>
                      <a:r>
                        <a:rPr lang="zh-CN" sz="1600" kern="100" dirty="0">
                          <a:effectLst/>
                        </a:rPr>
                        <a:t>词法分词模块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nchor="ctr"/>
                </a:tc>
                <a:tc>
                  <a:txBody>
                    <a:bodyPr/>
                    <a:lstStyle/>
                    <a:p>
                      <a:pPr algn="just">
                        <a:spcAft>
                          <a:spcPts val="0"/>
                        </a:spcAft>
                      </a:pPr>
                      <a:r>
                        <a:rPr lang="zh-CN" sz="1600" kern="100" dirty="0">
                          <a:effectLst/>
                        </a:rPr>
                        <a:t>对于一个字符串的内容，通过词法分析模块分析成字符串类型的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dirty="0">
                          <a:effectLst/>
                        </a:rPr>
                        <a:t>一个字符串</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l">
                        <a:spcAft>
                          <a:spcPts val="0"/>
                        </a:spcAft>
                      </a:pPr>
                      <a:r>
                        <a:rPr lang="en-US" sz="1600" kern="100" dirty="0">
                          <a:effectLst/>
                        </a:rPr>
                        <a:t>1.</a:t>
                      </a:r>
                      <a:r>
                        <a:rPr lang="zh-CN" sz="1600" kern="100" dirty="0">
                          <a:effectLst/>
                        </a:rPr>
                        <a:t>将字符串存储到临时文本文件中</a:t>
                      </a:r>
                    </a:p>
                    <a:p>
                      <a:pPr algn="l">
                        <a:spcAft>
                          <a:spcPts val="0"/>
                        </a:spcAft>
                      </a:pPr>
                      <a:r>
                        <a:rPr lang="en-US" sz="1600" kern="100" dirty="0">
                          <a:effectLst/>
                        </a:rPr>
                        <a:t>2.</a:t>
                      </a:r>
                      <a:r>
                        <a:rPr lang="zh-CN" sz="1600" kern="100" dirty="0">
                          <a:effectLst/>
                        </a:rPr>
                        <a:t>调用词法分析模块读取该文本文件</a:t>
                      </a:r>
                    </a:p>
                    <a:p>
                      <a:pPr algn="just">
                        <a:spcAft>
                          <a:spcPts val="0"/>
                        </a:spcAft>
                      </a:pPr>
                      <a:r>
                        <a:rPr lang="en-US" sz="1600" kern="100" dirty="0">
                          <a:effectLst/>
                        </a:rPr>
                        <a:t>3.</a:t>
                      </a:r>
                      <a:r>
                        <a:rPr lang="zh-CN" sz="1600" kern="100" dirty="0">
                          <a:effectLst/>
                        </a:rPr>
                        <a:t>获取到分解之后分词的字符串的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dirty="0">
                          <a:effectLst/>
                        </a:rPr>
                        <a:t>分解之后分词的字符串的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r h="1878330">
                <a:tc rowSpan="2">
                  <a:txBody>
                    <a:bodyPr/>
                    <a:lstStyle/>
                    <a:p>
                      <a:pPr algn="ctr">
                        <a:spcAft>
                          <a:spcPts val="0"/>
                        </a:spcAft>
                      </a:pPr>
                      <a:r>
                        <a:rPr lang="zh-CN" sz="1600" kern="100">
                          <a:effectLst/>
                        </a:rPr>
                        <a:t>后端本体数据库访问模块</a:t>
                      </a:r>
                    </a:p>
                    <a:p>
                      <a:pPr algn="ctr">
                        <a:spcAft>
                          <a:spcPts val="0"/>
                        </a:spcAft>
                      </a:pPr>
                      <a:endParaRPr lang="zh-CN" sz="1600" kern="100">
                        <a:effectLst/>
                      </a:endParaRPr>
                    </a:p>
                  </a:txBody>
                  <a:tcPr marL="35186" marR="35186" marT="0" marB="0" anchor="ctr"/>
                </a:tc>
                <a:tc>
                  <a:txBody>
                    <a:bodyPr/>
                    <a:lstStyle/>
                    <a:p>
                      <a:pPr algn="just">
                        <a:spcAft>
                          <a:spcPts val="0"/>
                        </a:spcAft>
                      </a:pPr>
                      <a:r>
                        <a:rPr lang="zh-CN" sz="1600" kern="100">
                          <a:effectLst/>
                        </a:rPr>
                        <a:t>对于分解之后分词的字符串的</a:t>
                      </a:r>
                      <a:r>
                        <a:rPr lang="en-US" sz="1600" kern="100">
                          <a:effectLst/>
                        </a:rPr>
                        <a:t>List</a:t>
                      </a:r>
                      <a:r>
                        <a:rPr lang="zh-CN" sz="1600" kern="100">
                          <a:effectLst/>
                        </a:rPr>
                        <a:t>，去对应标题下的数据库中查找是否存在对应的本体</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dirty="0">
                          <a:effectLst/>
                        </a:rPr>
                        <a:t>分解之后分词的字符串的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l">
                        <a:spcAft>
                          <a:spcPts val="0"/>
                        </a:spcAft>
                      </a:pPr>
                      <a:r>
                        <a:rPr lang="en-US" sz="1600" kern="100" dirty="0">
                          <a:effectLst/>
                        </a:rPr>
                        <a:t>1.</a:t>
                      </a:r>
                      <a:r>
                        <a:rPr lang="zh-CN" sz="1600" kern="100" dirty="0">
                          <a:effectLst/>
                        </a:rPr>
                        <a:t>获取到分词之后分词的字符串的</a:t>
                      </a:r>
                      <a:r>
                        <a:rPr lang="en-US" sz="1800" kern="100" dirty="0">
                          <a:effectLst/>
                        </a:rPr>
                        <a:t>List</a:t>
                      </a:r>
                    </a:p>
                    <a:p>
                      <a:pPr algn="l">
                        <a:spcAft>
                          <a:spcPts val="0"/>
                        </a:spcAft>
                      </a:pPr>
                      <a:r>
                        <a:rPr lang="en-US" sz="1600" kern="100" dirty="0">
                          <a:effectLst/>
                        </a:rPr>
                        <a:t>2.</a:t>
                      </a:r>
                      <a:r>
                        <a:rPr lang="zh-CN" sz="1600" kern="100" dirty="0">
                          <a:effectLst/>
                        </a:rPr>
                        <a:t>将这个</a:t>
                      </a:r>
                      <a:r>
                        <a:rPr lang="en-US" sz="1600" kern="100" dirty="0">
                          <a:effectLst/>
                        </a:rPr>
                        <a:t>List</a:t>
                      </a:r>
                      <a:r>
                        <a:rPr lang="zh-CN" sz="1600" kern="100" dirty="0">
                          <a:effectLst/>
                        </a:rPr>
                        <a:t>中组合成二个一组、三个一组、四个一组的</a:t>
                      </a:r>
                      <a:r>
                        <a:rPr lang="en-US" sz="1800" kern="100" dirty="0">
                          <a:effectLst/>
                        </a:rPr>
                        <a:t>List</a:t>
                      </a:r>
                    </a:p>
                    <a:p>
                      <a:pPr algn="l">
                        <a:spcAft>
                          <a:spcPts val="0"/>
                        </a:spcAft>
                      </a:pPr>
                      <a:r>
                        <a:rPr lang="en-US" sz="1600" kern="100" dirty="0">
                          <a:effectLst/>
                        </a:rPr>
                        <a:t>3.</a:t>
                      </a:r>
                      <a:r>
                        <a:rPr lang="zh-CN" sz="1600" kern="100" dirty="0">
                          <a:effectLst/>
                        </a:rPr>
                        <a:t>去数据库中查找这个字符串</a:t>
                      </a:r>
                      <a:r>
                        <a:rPr lang="en-US" sz="1600" kern="100" dirty="0">
                          <a:effectLst/>
                        </a:rPr>
                        <a:t>List</a:t>
                      </a:r>
                      <a:r>
                        <a:rPr lang="zh-CN" sz="1600" kern="100" dirty="0">
                          <a:effectLst/>
                        </a:rPr>
                        <a:t>对应的标题下存在的本体，返回成一个</a:t>
                      </a:r>
                      <a:r>
                        <a:rPr lang="en-US" sz="1800" kern="100" dirty="0">
                          <a:effectLst/>
                        </a:rPr>
                        <a:t>List</a:t>
                      </a:r>
                    </a:p>
                    <a:p>
                      <a:pPr algn="l">
                        <a:spcAft>
                          <a:spcPts val="0"/>
                        </a:spcAft>
                      </a:pPr>
                      <a:r>
                        <a:rPr lang="en-US" sz="1600" kern="100" dirty="0">
                          <a:effectLst/>
                        </a:rPr>
                        <a:t>4.</a:t>
                      </a:r>
                      <a:r>
                        <a:rPr lang="zh-CN" sz="1600" kern="100" dirty="0">
                          <a:effectLst/>
                        </a:rPr>
                        <a:t>将这四个</a:t>
                      </a:r>
                      <a:r>
                        <a:rPr lang="en-US" sz="1600" kern="100" dirty="0">
                          <a:effectLst/>
                        </a:rPr>
                        <a:t>List</a:t>
                      </a:r>
                      <a:r>
                        <a:rPr lang="zh-CN" sz="1600" kern="100" dirty="0">
                          <a:effectLst/>
                        </a:rPr>
                        <a:t>中的内容，去数据库返回的</a:t>
                      </a:r>
                      <a:r>
                        <a:rPr lang="en-US" sz="1600" kern="100" dirty="0">
                          <a:effectLst/>
                        </a:rPr>
                        <a:t>List</a:t>
                      </a:r>
                      <a:r>
                        <a:rPr lang="zh-CN" sz="1600" kern="100" dirty="0">
                          <a:effectLst/>
                        </a:rPr>
                        <a:t>中查找，查找是否存在对应的本体</a:t>
                      </a:r>
                    </a:p>
                    <a:p>
                      <a:pPr algn="just">
                        <a:spcAft>
                          <a:spcPts val="0"/>
                        </a:spcAft>
                      </a:pPr>
                      <a:r>
                        <a:rPr lang="en-US" sz="1600" kern="100" dirty="0">
                          <a:effectLst/>
                        </a:rPr>
                        <a:t>5.</a:t>
                      </a:r>
                      <a:r>
                        <a:rPr lang="zh-CN" sz="1600" kern="100" dirty="0">
                          <a:effectLst/>
                        </a:rPr>
                        <a:t>将结果保存成字符串的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dirty="0">
                          <a:effectLst/>
                        </a:rPr>
                        <a:t>本体字符串的</a:t>
                      </a:r>
                      <a:r>
                        <a:rPr lang="en-US" sz="1600" kern="100" dirty="0">
                          <a:effectLst/>
                        </a:rPr>
                        <a:t>List</a:t>
                      </a:r>
                      <a:endParaRPr lang="en-US"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r h="1127760">
                <a:tc vMerge="1">
                  <a:txBody>
                    <a:bodyPr/>
                    <a:lstStyle/>
                    <a:p>
                      <a:endParaRPr lang="zh-CN"/>
                    </a:p>
                  </a:txBody>
                  <a:tcPr marL="35186" marR="35186" marT="0" marB="0"/>
                </a:tc>
                <a:tc>
                  <a:txBody>
                    <a:bodyPr/>
                    <a:lstStyle/>
                    <a:p>
                      <a:pPr algn="just">
                        <a:spcAft>
                          <a:spcPts val="0"/>
                        </a:spcAft>
                      </a:pPr>
                      <a:r>
                        <a:rPr lang="zh-CN" sz="1600" kern="100">
                          <a:effectLst/>
                        </a:rPr>
                        <a:t>将数据库提取出来的本体字符串</a:t>
                      </a:r>
                      <a:r>
                        <a:rPr lang="en-US" sz="1600" kern="100">
                          <a:effectLst/>
                        </a:rPr>
                        <a:t>List</a:t>
                      </a:r>
                      <a:r>
                        <a:rPr lang="zh-CN" sz="1600" kern="100">
                          <a:effectLst/>
                        </a:rPr>
                        <a:t>的信息包装成新的下一级标题对象，将该对象插入到原来的标题对象</a:t>
                      </a:r>
                      <a:r>
                        <a:rPr lang="en-US" sz="1600" kern="100">
                          <a:effectLst/>
                        </a:rPr>
                        <a:t>List</a:t>
                      </a:r>
                      <a:r>
                        <a:rPr lang="zh-CN" sz="1600" kern="100">
                          <a:effectLst/>
                        </a:rPr>
                        <a:t>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a:effectLst/>
                        </a:rPr>
                        <a:t>本体字符串的</a:t>
                      </a:r>
                      <a:r>
                        <a:rPr lang="en-US" sz="1600" kern="100">
                          <a:effectLst/>
                        </a:rPr>
                        <a:t>List</a:t>
                      </a:r>
                      <a:endParaRPr lang="en-US"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l">
                        <a:spcAft>
                          <a:spcPts val="0"/>
                        </a:spcAft>
                      </a:pPr>
                      <a:r>
                        <a:rPr lang="en-US" sz="1600" kern="100" dirty="0">
                          <a:effectLst/>
                        </a:rPr>
                        <a:t>1.</a:t>
                      </a:r>
                      <a:r>
                        <a:rPr lang="zh-CN" sz="1600" kern="100" dirty="0">
                          <a:effectLst/>
                        </a:rPr>
                        <a:t>数据库返回的本体字符串的</a:t>
                      </a:r>
                      <a:r>
                        <a:rPr lang="en-US" sz="1800" kern="100" dirty="0">
                          <a:effectLst/>
                        </a:rPr>
                        <a:t>List</a:t>
                      </a:r>
                    </a:p>
                    <a:p>
                      <a:pPr algn="l">
                        <a:spcAft>
                          <a:spcPts val="0"/>
                        </a:spcAft>
                      </a:pPr>
                      <a:r>
                        <a:rPr lang="en-US" sz="1600" kern="100" dirty="0">
                          <a:effectLst/>
                        </a:rPr>
                        <a:t>2.</a:t>
                      </a:r>
                      <a:r>
                        <a:rPr lang="zh-CN" sz="1600" kern="100" dirty="0">
                          <a:effectLst/>
                        </a:rPr>
                        <a:t>包装成新的下一级标题对象</a:t>
                      </a:r>
                    </a:p>
                    <a:p>
                      <a:pPr algn="just">
                        <a:spcAft>
                          <a:spcPts val="0"/>
                        </a:spcAft>
                      </a:pPr>
                      <a:r>
                        <a:rPr lang="en-US" sz="1600" kern="100" dirty="0">
                          <a:effectLst/>
                        </a:rPr>
                        <a:t>3.</a:t>
                      </a:r>
                      <a:r>
                        <a:rPr lang="zh-CN" sz="1600" kern="100" dirty="0">
                          <a:effectLst/>
                        </a:rPr>
                        <a:t>插入到原来的标题对象</a:t>
                      </a:r>
                      <a:r>
                        <a:rPr lang="en-US" sz="1600" kern="100" dirty="0">
                          <a:effectLst/>
                        </a:rPr>
                        <a:t>List</a:t>
                      </a:r>
                      <a:r>
                        <a:rPr lang="zh-CN" sz="1600" kern="100" dirty="0">
                          <a:effectLst/>
                        </a:rPr>
                        <a:t>中本体字符串对应的上一级标题中对应的位置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a:effectLst/>
                        </a:rPr>
                        <a:t>成功插入到原有的标题对象</a:t>
                      </a:r>
                      <a:r>
                        <a:rPr lang="en-US" sz="1600" kern="100">
                          <a:effectLst/>
                        </a:rPr>
                        <a:t>List</a:t>
                      </a:r>
                      <a:r>
                        <a:rPr lang="zh-CN" sz="1600" kern="100">
                          <a:effectLst/>
                        </a:rPr>
                        <a:t>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r h="548640">
                <a:tc>
                  <a:txBody>
                    <a:bodyPr/>
                    <a:lstStyle/>
                    <a:p>
                      <a:pPr algn="ctr">
                        <a:spcAft>
                          <a:spcPts val="0"/>
                        </a:spcAft>
                      </a:pPr>
                      <a:r>
                        <a:rPr lang="zh-CN" sz="1600" kern="100">
                          <a:effectLst/>
                        </a:rPr>
                        <a:t>后端本体构建模块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nchor="ctr"/>
                </a:tc>
                <a:tc>
                  <a:txBody>
                    <a:bodyPr/>
                    <a:lstStyle/>
                    <a:p>
                      <a:pPr algn="just">
                        <a:spcAft>
                          <a:spcPts val="0"/>
                        </a:spcAft>
                      </a:pPr>
                      <a:r>
                        <a:rPr lang="zh-CN" sz="1600" kern="100">
                          <a:effectLst/>
                        </a:rPr>
                        <a:t>将标题对象</a:t>
                      </a:r>
                      <a:r>
                        <a:rPr lang="en-US" sz="1600" kern="100">
                          <a:effectLst/>
                        </a:rPr>
                        <a:t>List</a:t>
                      </a:r>
                      <a:r>
                        <a:rPr lang="zh-CN" sz="1600" kern="100">
                          <a:effectLst/>
                        </a:rPr>
                        <a:t>按照树的结构存储成</a:t>
                      </a:r>
                      <a:r>
                        <a:rPr lang="en-US" sz="1600" kern="100">
                          <a:effectLst/>
                        </a:rPr>
                        <a:t>json</a:t>
                      </a:r>
                      <a:r>
                        <a:rPr lang="zh-CN" sz="1600" kern="100">
                          <a:effectLst/>
                        </a:rPr>
                        <a:t>格式的内容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a:effectLst/>
                        </a:rPr>
                        <a:t>标题对象</a:t>
                      </a:r>
                      <a:r>
                        <a:rPr lang="en-US" sz="1600" kern="100">
                          <a:effectLst/>
                        </a:rPr>
                        <a:t>List</a:t>
                      </a:r>
                      <a:r>
                        <a:rPr lang="zh-CN" sz="1600" kern="100">
                          <a:effectLst/>
                        </a:rPr>
                        <a:t>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l">
                        <a:spcAft>
                          <a:spcPts val="0"/>
                        </a:spcAft>
                      </a:pPr>
                      <a:r>
                        <a:rPr lang="en-US" sz="1600" kern="100" dirty="0">
                          <a:effectLst/>
                        </a:rPr>
                        <a:t>1.</a:t>
                      </a:r>
                      <a:r>
                        <a:rPr lang="zh-CN" sz="1600" kern="100" dirty="0">
                          <a:effectLst/>
                        </a:rPr>
                        <a:t>将标题对应的</a:t>
                      </a:r>
                      <a:r>
                        <a:rPr lang="en-US" sz="1600" kern="100" dirty="0">
                          <a:effectLst/>
                        </a:rPr>
                        <a:t>List</a:t>
                      </a:r>
                      <a:r>
                        <a:rPr lang="zh-CN" sz="1600" kern="100" dirty="0">
                          <a:effectLst/>
                        </a:rPr>
                        <a:t>按顺序读取，存储成树状结构</a:t>
                      </a:r>
                    </a:p>
                    <a:p>
                      <a:pPr algn="just">
                        <a:spcAft>
                          <a:spcPts val="0"/>
                        </a:spcAft>
                      </a:pPr>
                      <a:r>
                        <a:rPr lang="en-US" sz="1600" kern="100" dirty="0">
                          <a:effectLst/>
                        </a:rPr>
                        <a:t>2.</a:t>
                      </a:r>
                      <a:r>
                        <a:rPr lang="zh-CN" sz="1600" kern="100" dirty="0">
                          <a:effectLst/>
                        </a:rPr>
                        <a:t>将该树状结构存储成</a:t>
                      </a:r>
                      <a:r>
                        <a:rPr lang="en-US" sz="1600" kern="100" dirty="0" err="1">
                          <a:effectLst/>
                        </a:rPr>
                        <a:t>json</a:t>
                      </a:r>
                      <a:r>
                        <a:rPr lang="zh-CN" sz="1600" kern="100" dirty="0">
                          <a:effectLst/>
                        </a:rPr>
                        <a:t>格式的内容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en-US" sz="1600" kern="100">
                          <a:effectLst/>
                        </a:rPr>
                        <a:t>json</a:t>
                      </a:r>
                      <a:r>
                        <a:rPr lang="zh-CN" sz="1600" kern="100">
                          <a:effectLst/>
                        </a:rPr>
                        <a:t>格式的结果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r h="862330">
                <a:tc>
                  <a:txBody>
                    <a:bodyPr/>
                    <a:lstStyle/>
                    <a:p>
                      <a:pPr algn="ctr">
                        <a:spcAft>
                          <a:spcPts val="0"/>
                        </a:spcAft>
                      </a:pPr>
                      <a:r>
                        <a:rPr lang="zh-CN" sz="1600" kern="100" dirty="0">
                          <a:effectLst/>
                        </a:rPr>
                        <a:t>后端服务器接口模块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nchor="ctr"/>
                </a:tc>
                <a:tc>
                  <a:txBody>
                    <a:bodyPr/>
                    <a:lstStyle/>
                    <a:p>
                      <a:pPr algn="just">
                        <a:spcAft>
                          <a:spcPts val="0"/>
                        </a:spcAft>
                      </a:pPr>
                      <a:r>
                        <a:rPr lang="zh-CN" sz="1600" kern="100">
                          <a:effectLst/>
                        </a:rPr>
                        <a:t>获取到前端的页面提交的内容，按代码逻辑调用后台各个端口获取到结果返回到前端</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a:effectLst/>
                        </a:rPr>
                        <a:t>前端的请求</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l">
                        <a:spcAft>
                          <a:spcPts val="0"/>
                        </a:spcAft>
                      </a:pPr>
                      <a:r>
                        <a:rPr lang="en-US" sz="1600" kern="100" dirty="0">
                          <a:effectLst/>
                        </a:rPr>
                        <a:t>1.</a:t>
                      </a:r>
                      <a:r>
                        <a:rPr lang="zh-CN" sz="1600" kern="100" dirty="0">
                          <a:effectLst/>
                        </a:rPr>
                        <a:t>获取到前端请求</a:t>
                      </a:r>
                    </a:p>
                    <a:p>
                      <a:pPr algn="just">
                        <a:spcAft>
                          <a:spcPts val="0"/>
                        </a:spcAft>
                      </a:pPr>
                      <a:r>
                        <a:rPr lang="en-US" sz="1600" kern="100" dirty="0">
                          <a:effectLst/>
                        </a:rPr>
                        <a:t>2.</a:t>
                      </a:r>
                      <a:r>
                        <a:rPr lang="zh-CN" sz="1600" kern="100" dirty="0">
                          <a:effectLst/>
                        </a:rPr>
                        <a:t>返回</a:t>
                      </a:r>
                      <a:r>
                        <a:rPr lang="en-US" sz="1600" kern="100" dirty="0" err="1">
                          <a:effectLst/>
                        </a:rPr>
                        <a:t>json</a:t>
                      </a:r>
                      <a:r>
                        <a:rPr lang="zh-CN" sz="1600" kern="100" dirty="0">
                          <a:effectLst/>
                        </a:rPr>
                        <a:t>结果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c>
                  <a:txBody>
                    <a:bodyPr/>
                    <a:lstStyle/>
                    <a:p>
                      <a:pPr algn="just">
                        <a:spcAft>
                          <a:spcPts val="0"/>
                        </a:spcAft>
                      </a:pPr>
                      <a:r>
                        <a:rPr lang="zh-CN" sz="1600" kern="100" dirty="0">
                          <a:effectLst/>
                        </a:rPr>
                        <a:t>正确的执行获取与返回</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5186" marR="35186"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edge">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xit" presetSubtype="0" accel="100000" fill="hold" nodeType="clickEffect">
                                  <p:stCondLst>
                                    <p:cond delay="0"/>
                                  </p:stCondLst>
                                  <p:childTnLst>
                                    <p:anim calcmode="lin" valueType="num">
                                      <p:cBhvr>
                                        <p:cTn id="18" dur="1000"/>
                                        <p:tgtEl>
                                          <p:spTgt spid="2"/>
                                        </p:tgtEl>
                                        <p:attrNameLst>
                                          <p:attrName>ppt_w</p:attrName>
                                        </p:attrNameLst>
                                      </p:cBhvr>
                                      <p:tavLst>
                                        <p:tav tm="0">
                                          <p:val>
                                            <p:strVal val="ppt_w"/>
                                          </p:val>
                                        </p:tav>
                                        <p:tav tm="100000">
                                          <p:val>
                                            <p:strVal val="ppt_w+.3"/>
                                          </p:val>
                                        </p:tav>
                                      </p:tavLst>
                                    </p:anim>
                                    <p:anim calcmode="lin" valueType="num">
                                      <p:cBhvr>
                                        <p:cTn id="19" dur="1000"/>
                                        <p:tgtEl>
                                          <p:spTgt spid="2"/>
                                        </p:tgtEl>
                                        <p:attrNameLst>
                                          <p:attrName>ppt_h</p:attrName>
                                        </p:attrNameLst>
                                      </p:cBhvr>
                                      <p:tavLst>
                                        <p:tav tm="0">
                                          <p:val>
                                            <p:strVal val="ppt_h"/>
                                          </p:val>
                                        </p:tav>
                                        <p:tav tm="100000">
                                          <p:val>
                                            <p:strVal val="ppt_h"/>
                                          </p:val>
                                        </p:tav>
                                      </p:tavLst>
                                    </p:anim>
                                    <p:animEffect transition="out" filter="fade">
                                      <p:cBhvr>
                                        <p:cTn id="20" dur="1000"/>
                                        <p:tgtEl>
                                          <p:spTgt spid="2"/>
                                        </p:tgtEl>
                                      </p:cBhvr>
                                    </p:animEffect>
                                    <p:set>
                                      <p:cBhvr>
                                        <p:cTn id="21" dur="1" fill="hold">
                                          <p:stCondLst>
                                            <p:cond delay="9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68683" y="-329862"/>
            <a:ext cx="9708845" cy="1015663"/>
          </a:xfrm>
          <a:prstGeom prst="rect">
            <a:avLst/>
          </a:prstGeom>
        </p:spPr>
        <p:txBody>
          <a:bodyPr wrap="square" anchor="ctr">
            <a:spAutoFit/>
          </a:bodyPr>
          <a:lstStyle/>
          <a:p>
            <a:pPr algn="ctr">
              <a:lnSpc>
                <a:spcPct val="150000"/>
              </a:lnSpc>
              <a:spcAft>
                <a:spcPts val="0"/>
              </a:spcAft>
            </a:pPr>
            <a:r>
              <a:rPr lang="en-US" altLang="zh-CN" sz="4000" kern="100" dirty="0">
                <a:solidFill>
                  <a:schemeClr val="bg1"/>
                </a:solidFill>
                <a:latin typeface="Calibri" panose="020F0502020204030204" pitchFamily="34" charset="0"/>
                <a:cs typeface="Times New Roman" panose="02020603050405020304" pitchFamily="18" charset="0"/>
              </a:rPr>
              <a:t>1.</a:t>
            </a:r>
            <a:r>
              <a:rPr lang="zh-CN" altLang="en-US" sz="4000" kern="100" dirty="0">
                <a:solidFill>
                  <a:schemeClr val="bg1"/>
                </a:solidFill>
                <a:latin typeface="Calibri" panose="020F0502020204030204" pitchFamily="34" charset="0"/>
                <a:cs typeface="Times New Roman" panose="02020603050405020304" pitchFamily="18" charset="0"/>
              </a:rPr>
              <a:t>发现的</a:t>
            </a:r>
            <a:r>
              <a:rPr lang="en-US" altLang="zh-CN" sz="4000" kern="100" dirty="0">
                <a:solidFill>
                  <a:schemeClr val="bg1"/>
                </a:solidFill>
                <a:latin typeface="Calibri" panose="020F0502020204030204" pitchFamily="34" charset="0"/>
                <a:cs typeface="Times New Roman" panose="02020603050405020304" pitchFamily="18" charset="0"/>
              </a:rPr>
              <a:t>bug</a:t>
            </a:r>
            <a:endParaRPr lang="zh-CN" altLang="zh-CN" sz="4000" kern="100" dirty="0">
              <a:solidFill>
                <a:schemeClr val="bg1"/>
              </a:solidFill>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314960" y="553720"/>
          <a:ext cx="11466830" cy="6126480"/>
        </p:xfrm>
        <a:graphic>
          <a:graphicData uri="http://schemas.openxmlformats.org/drawingml/2006/table">
            <a:tbl>
              <a:tblPr firstRow="1" firstCol="1" bandRow="1">
                <a:tableStyleId>{5C22544A-7EE6-4342-B048-85BDC9FD1C3A}</a:tableStyleId>
              </a:tblPr>
              <a:tblGrid>
                <a:gridCol w="8172450"/>
                <a:gridCol w="1886585"/>
                <a:gridCol w="1407795"/>
              </a:tblGrid>
              <a:tr h="274320">
                <a:tc gridSpan="3">
                  <a:txBody>
                    <a:bodyPr/>
                    <a:lstStyle/>
                    <a:p>
                      <a:pPr indent="266700" algn="l">
                        <a:spcAft>
                          <a:spcPts val="0"/>
                        </a:spcAft>
                      </a:pPr>
                      <a:r>
                        <a:rPr lang="en-US" sz="1800" kern="100" dirty="0">
                          <a:effectLst/>
                        </a:rPr>
                        <a:t>a.</a:t>
                      </a:r>
                      <a:r>
                        <a:rPr lang="zh-CN" sz="1800" kern="100" dirty="0">
                          <a:effectLst/>
                        </a:rPr>
                        <a:t>后端返回</a:t>
                      </a:r>
                      <a:r>
                        <a:rPr lang="en-US" sz="1800" kern="100" dirty="0" err="1">
                          <a:effectLst/>
                        </a:rPr>
                        <a:t>json</a:t>
                      </a:r>
                      <a:r>
                        <a:rPr lang="zh-CN" sz="1800" kern="100" dirty="0">
                          <a:effectLst/>
                        </a:rPr>
                        <a:t>无法正确解析</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b.</a:t>
                      </a:r>
                      <a:r>
                        <a:rPr lang="zh-CN" sz="1800" kern="100" dirty="0">
                          <a:effectLst/>
                        </a:rPr>
                        <a:t>后端</a:t>
                      </a:r>
                      <a:r>
                        <a:rPr lang="en-US" sz="1800" kern="100" dirty="0">
                          <a:effectLst/>
                        </a:rPr>
                        <a:t>tomcat</a:t>
                      </a:r>
                      <a:r>
                        <a:rPr lang="zh-CN" sz="1800" kern="100" dirty="0">
                          <a:effectLst/>
                        </a:rPr>
                        <a:t>服务器异常，无法找到</a:t>
                      </a:r>
                      <a:r>
                        <a:rPr lang="en-US" sz="1800" kern="100" dirty="0">
                          <a:effectLst/>
                        </a:rPr>
                        <a:t>Servlet</a:t>
                      </a:r>
                      <a:r>
                        <a:rPr lang="zh-CN" sz="1800" kern="100" dirty="0">
                          <a:effectLst/>
                        </a:rPr>
                        <a:t>地址</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c.</a:t>
                      </a:r>
                      <a:r>
                        <a:rPr lang="zh-CN" sz="1800" kern="100" dirty="0">
                          <a:effectLst/>
                        </a:rPr>
                        <a:t>前端显示结果图连线过多</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d.</a:t>
                      </a:r>
                      <a:r>
                        <a:rPr lang="zh-CN" sz="1800" kern="100">
                          <a:effectLst/>
                        </a:rPr>
                        <a:t>正则表达式模块无法正确分段</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e.</a:t>
                      </a:r>
                      <a:r>
                        <a:rPr lang="zh-CN" sz="1800" kern="100" dirty="0">
                          <a:effectLst/>
                        </a:rPr>
                        <a:t>判断四级标题（</a:t>
                      </a:r>
                      <a:r>
                        <a:rPr lang="en-US" sz="1800" kern="100" dirty="0">
                          <a:effectLst/>
                        </a:rPr>
                        <a:t>1.</a:t>
                      </a:r>
                      <a:r>
                        <a:rPr lang="zh-CN" sz="1800" kern="100" dirty="0">
                          <a:effectLst/>
                        </a:rPr>
                        <a:t>疾病治疗）文本的正则表达式错误，将正文中含有</a:t>
                      </a:r>
                      <a:r>
                        <a:rPr lang="en-US" sz="1800" kern="100" dirty="0">
                          <a:effectLst/>
                        </a:rPr>
                        <a:t>1.X</a:t>
                      </a:r>
                      <a:r>
                        <a:rPr lang="zh-CN" sz="1800" kern="100" dirty="0">
                          <a:effectLst/>
                        </a:rPr>
                        <a:t>形式的文本识别为标题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f.</a:t>
                      </a:r>
                      <a:r>
                        <a:rPr lang="zh-CN" sz="1800" kern="100">
                          <a:effectLst/>
                        </a:rPr>
                        <a:t>判断四级标题（</a:t>
                      </a:r>
                      <a:r>
                        <a:rPr lang="en-US" sz="1800" kern="100">
                          <a:effectLst/>
                        </a:rPr>
                        <a:t>1.</a:t>
                      </a:r>
                      <a:r>
                        <a:rPr lang="zh-CN" sz="1800" kern="100">
                          <a:effectLst/>
                        </a:rPr>
                        <a:t>疾病治疗）文本的正则表达式错误，免识别正文，但同时也识别不了标题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g.</a:t>
                      </a:r>
                      <a:r>
                        <a:rPr lang="zh-CN" sz="1800" kern="100">
                          <a:effectLst/>
                        </a:rPr>
                        <a:t>四级标题在</a:t>
                      </a:r>
                      <a:r>
                        <a:rPr lang="en-US" sz="1800" kern="100">
                          <a:effectLst/>
                        </a:rPr>
                        <a:t>VSCODE</a:t>
                      </a:r>
                      <a:r>
                        <a:rPr lang="zh-CN" sz="1800" kern="100">
                          <a:effectLst/>
                        </a:rPr>
                        <a:t>测试中可以匹配成功，换成</a:t>
                      </a:r>
                      <a:r>
                        <a:rPr lang="en-US" sz="1800" kern="100">
                          <a:effectLst/>
                        </a:rPr>
                        <a:t>JAVA</a:t>
                      </a:r>
                      <a:r>
                        <a:rPr lang="zh-CN" sz="1800" kern="100">
                          <a:effectLst/>
                        </a:rPr>
                        <a:t>正则仍旧失败</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548640">
                <a:tc gridSpan="3">
                  <a:txBody>
                    <a:bodyPr/>
                    <a:lstStyle/>
                    <a:p>
                      <a:pPr indent="266700" algn="l">
                        <a:spcAft>
                          <a:spcPts val="0"/>
                        </a:spcAft>
                      </a:pPr>
                      <a:r>
                        <a:rPr lang="en-US" sz="1800" kern="100">
                          <a:effectLst/>
                        </a:rPr>
                        <a:t>h.</a:t>
                      </a:r>
                      <a:r>
                        <a:rPr lang="zh-CN" sz="1800" kern="100">
                          <a:effectLst/>
                        </a:rPr>
                        <a:t>结构化存储多个普通文本不能存入所属级别的节点中，每次都初始化</a:t>
                      </a:r>
                      <a:r>
                        <a:rPr lang="en-US" sz="1800" kern="100">
                          <a:effectLst/>
                        </a:rPr>
                        <a:t>Node</a:t>
                      </a:r>
                      <a:r>
                        <a:rPr lang="zh-CN" sz="1800" kern="100">
                          <a:effectLst/>
                        </a:rPr>
                        <a:t>就会出现普通文本也存为一个节点的问题</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i.</a:t>
                      </a:r>
                      <a:r>
                        <a:rPr lang="zh-CN" sz="1800" kern="100">
                          <a:effectLst/>
                        </a:rPr>
                        <a:t>用于存储用户提交文章的临时文件找不到文件的路径</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j.</a:t>
                      </a:r>
                      <a:r>
                        <a:rPr lang="zh-CN" sz="1800" kern="100" dirty="0">
                          <a:effectLst/>
                        </a:rPr>
                        <a:t>使用</a:t>
                      </a:r>
                      <a:r>
                        <a:rPr lang="en-US" sz="1800" kern="100" dirty="0">
                          <a:effectLst/>
                        </a:rPr>
                        <a:t>THULAC</a:t>
                      </a:r>
                      <a:r>
                        <a:rPr lang="zh-CN" sz="1800" kern="100" dirty="0">
                          <a:effectLst/>
                        </a:rPr>
                        <a:t>分词工具进行分词的时候找不到存放</a:t>
                      </a:r>
                      <a:r>
                        <a:rPr lang="en-US" sz="1800" kern="100" dirty="0">
                          <a:effectLst/>
                        </a:rPr>
                        <a:t>models</a:t>
                      </a:r>
                      <a:r>
                        <a:rPr lang="zh-CN" sz="1800" kern="100" dirty="0">
                          <a:effectLst/>
                        </a:rPr>
                        <a:t>文件的文件夹，无法进行分词</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k.THULAC</a:t>
                      </a:r>
                      <a:r>
                        <a:rPr lang="zh-CN" sz="1800" kern="100">
                          <a:effectLst/>
                        </a:rPr>
                        <a:t>分词工具进行分词的时候有些对应的内容无法分词</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l.</a:t>
                      </a:r>
                      <a:r>
                        <a:rPr lang="zh-CN" sz="1800" kern="100">
                          <a:effectLst/>
                        </a:rPr>
                        <a:t>读取本体数据库之后插入文章标题对象时无法正确插入到正确位置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m</a:t>
                      </a:r>
                      <a:r>
                        <a:rPr lang="zh-CN" sz="1800" kern="100">
                          <a:effectLst/>
                        </a:rPr>
                        <a:t>将分词最终结果组合成多个词语的结合词的顺序错误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a:effectLst/>
                        </a:rPr>
                        <a:t>n</a:t>
                      </a:r>
                      <a:r>
                        <a:rPr lang="zh-CN" sz="1800" kern="100">
                          <a:effectLst/>
                        </a:rPr>
                        <a:t>程序存在内存泄漏问题，影响到程序的持续运行</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o.</a:t>
                      </a:r>
                      <a:r>
                        <a:rPr lang="zh-CN" sz="1800" kern="100" dirty="0">
                          <a:effectLst/>
                        </a:rPr>
                        <a:t>程序词法分析模块以及数据库访问模块运行速度较慢，影响整体项目运行速度</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gridSpan="3">
                  <a:txBody>
                    <a:bodyPr/>
                    <a:lstStyle/>
                    <a:p>
                      <a:pPr indent="266700" algn="l">
                        <a:spcAft>
                          <a:spcPts val="0"/>
                        </a:spcAft>
                      </a:pPr>
                      <a:r>
                        <a:rPr lang="en-US" sz="1800" kern="100" dirty="0">
                          <a:effectLst/>
                        </a:rPr>
                        <a:t>p.</a:t>
                      </a:r>
                      <a:r>
                        <a:rPr lang="zh-CN" sz="1800" kern="100" dirty="0">
                          <a:effectLst/>
                        </a:rPr>
                        <a:t>前端获取到后端访问的数据的时候示例图提示框无法消失</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hMerge="1">
                  <a:txBody>
                    <a:bodyPr/>
                    <a:lstStyle/>
                    <a:p>
                      <a:endParaRPr lang="zh-CN"/>
                    </a:p>
                  </a:txBody>
                  <a:tcPr/>
                </a:tc>
                <a:tc hMerge="1">
                  <a:txBody>
                    <a:bodyPr/>
                    <a:lstStyle/>
                    <a:p>
                      <a:endParaRPr lang="zh-CN"/>
                    </a:p>
                  </a:txBody>
                  <a:tcPr/>
                </a:tc>
              </a:tr>
              <a:tr h="274320">
                <a:tc>
                  <a:txBody>
                    <a:bodyPr/>
                    <a:lstStyle/>
                    <a:p>
                      <a:pPr algn="just">
                        <a:spcAft>
                          <a:spcPts val="0"/>
                        </a:spcAft>
                      </a:pPr>
                      <a:r>
                        <a:rPr lang="zh-CN" sz="1800" kern="100">
                          <a:effectLst/>
                        </a:rPr>
                        <a:t>修复的</a:t>
                      </a:r>
                      <a:r>
                        <a:rPr lang="en-US" sz="1800" kern="100">
                          <a:effectLst/>
                        </a:rPr>
                        <a:t>Bug</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dirty="0">
                          <a:effectLst/>
                        </a:rPr>
                        <a:t>a c d e f g h I j l m </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11</a:t>
                      </a:r>
                      <a:r>
                        <a:rPr lang="zh-CN" sz="1800" kern="100">
                          <a:effectLst/>
                        </a:rPr>
                        <a:t>个</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r>
              <a:tr h="274320">
                <a:tc>
                  <a:txBody>
                    <a:bodyPr/>
                    <a:lstStyle/>
                    <a:p>
                      <a:pPr algn="just">
                        <a:spcAft>
                          <a:spcPts val="0"/>
                        </a:spcAft>
                      </a:pPr>
                      <a:r>
                        <a:rPr lang="zh-CN" sz="1800" kern="100">
                          <a:effectLst/>
                        </a:rPr>
                        <a:t>不能重现的</a:t>
                      </a:r>
                      <a:r>
                        <a:rPr lang="en-US" sz="1800" kern="100">
                          <a:effectLst/>
                        </a:rPr>
                        <a:t>Bug</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b</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1</a:t>
                      </a:r>
                      <a:r>
                        <a:rPr lang="zh-CN" sz="1800" kern="100">
                          <a:effectLst/>
                        </a:rPr>
                        <a:t>个</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r>
              <a:tr h="274320">
                <a:tc>
                  <a:txBody>
                    <a:bodyPr/>
                    <a:lstStyle/>
                    <a:p>
                      <a:pPr algn="just">
                        <a:spcAft>
                          <a:spcPts val="0"/>
                        </a:spcAft>
                      </a:pPr>
                      <a:r>
                        <a:rPr lang="zh-CN" sz="1800" kern="100">
                          <a:effectLst/>
                        </a:rPr>
                        <a:t>这个产品就是这样设计的，不是</a:t>
                      </a:r>
                      <a:r>
                        <a:rPr lang="en-US" sz="1800" kern="100">
                          <a:effectLst/>
                        </a:rPr>
                        <a:t>bug</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zh-CN" sz="1800" kern="100">
                          <a:effectLst/>
                        </a:rPr>
                        <a:t>无</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0</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r>
              <a:tr h="274320">
                <a:tc>
                  <a:txBody>
                    <a:bodyPr/>
                    <a:lstStyle/>
                    <a:p>
                      <a:pPr algn="just">
                        <a:spcAft>
                          <a:spcPts val="0"/>
                        </a:spcAft>
                      </a:pPr>
                      <a:r>
                        <a:rPr lang="zh-CN" sz="1800" kern="100">
                          <a:effectLst/>
                        </a:rPr>
                        <a:t>没有能力修复，将来也不打算修复</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zh-CN" sz="1800" kern="100">
                          <a:effectLst/>
                        </a:rPr>
                        <a:t>无</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0</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r>
              <a:tr h="365760">
                <a:tc>
                  <a:txBody>
                    <a:bodyPr/>
                    <a:lstStyle/>
                    <a:p>
                      <a:pPr algn="just">
                        <a:spcAft>
                          <a:spcPts val="0"/>
                        </a:spcAft>
                      </a:pPr>
                      <a:r>
                        <a:rPr lang="zh-CN" sz="1800" kern="100">
                          <a:effectLst/>
                        </a:rPr>
                        <a:t>这个</a:t>
                      </a:r>
                      <a:r>
                        <a:rPr lang="en-US" sz="1800" kern="100">
                          <a:effectLst/>
                        </a:rPr>
                        <a:t>bug</a:t>
                      </a:r>
                      <a:r>
                        <a:rPr lang="zh-CN" sz="1800" kern="100">
                          <a:effectLst/>
                        </a:rPr>
                        <a:t>的确应该修复，但是没有时间在这个版本修复，延迟到下一个版本修复</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a:effectLst/>
                        </a:rPr>
                        <a:t>k n o p</a:t>
                      </a:r>
                      <a:endParaRPr lang="en-US"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c>
                  <a:txBody>
                    <a:bodyPr/>
                    <a:lstStyle/>
                    <a:p>
                      <a:pPr algn="just">
                        <a:spcAft>
                          <a:spcPts val="0"/>
                        </a:spcAft>
                      </a:pPr>
                      <a:r>
                        <a:rPr lang="en-US" sz="1800" kern="100" dirty="0">
                          <a:effectLst/>
                        </a:rPr>
                        <a:t>4</a:t>
                      </a:r>
                      <a:r>
                        <a:rPr lang="zh-CN" sz="1800" kern="100" dirty="0">
                          <a:effectLst/>
                        </a:rPr>
                        <a:t>个</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4305" marR="64305"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3026</Words>
  <Application>Microsoft Macintosh PowerPoint</Application>
  <PresentationFormat>宽屏</PresentationFormat>
  <Paragraphs>393</Paragraphs>
  <Slides>21</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Calibri</vt:lpstr>
      <vt:lpstr>Calibri Light</vt:lpstr>
      <vt:lpstr>DengXian</vt:lpstr>
      <vt:lpstr>Times New Roman</vt:lpstr>
      <vt:lpstr>Wingdings</vt:lpstr>
      <vt:lpstr>等线</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杨璇</cp:lastModifiedBy>
  <cp:revision>160</cp:revision>
  <dcterms:created xsi:type="dcterms:W3CDTF">2014-07-26T02:32:00Z</dcterms:created>
  <dcterms:modified xsi:type="dcterms:W3CDTF">2017-11-06T15:45:53Z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