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1224" r:id="rId3"/>
    <p:sldId id="267" r:id="rId4"/>
    <p:sldId id="275" r:id="rId5"/>
    <p:sldId id="276" r:id="rId6"/>
    <p:sldId id="277" r:id="rId7"/>
    <p:sldId id="278" r:id="rId8"/>
    <p:sldId id="285" r:id="rId9"/>
    <p:sldId id="280" r:id="rId10"/>
    <p:sldId id="1226" r:id="rId11"/>
    <p:sldId id="286" r:id="rId12"/>
    <p:sldId id="1227" r:id="rId13"/>
    <p:sldId id="269" r:id="rId14"/>
    <p:sldId id="281" r:id="rId15"/>
    <p:sldId id="282" r:id="rId16"/>
    <p:sldId id="283"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ECE"/>
    <a:srgbClr val="FFC349"/>
    <a:srgbClr val="5EBCD9"/>
    <a:srgbClr val="E58847"/>
    <a:srgbClr val="3393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3"/>
    <p:restoredTop sz="90473"/>
  </p:normalViewPr>
  <p:slideViewPr>
    <p:cSldViewPr snapToGrid="0">
      <p:cViewPr varScale="1">
        <p:scale>
          <a:sx n="97" d="100"/>
          <a:sy n="97" d="100"/>
        </p:scale>
        <p:origin x="1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360B8-1B36-D64B-A8B0-8115E63B1ED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4842E236-6C5A-6741-99FF-EE208DFDDEA7}">
      <dgm:prSet phldrT="[Text]"/>
      <dgm:spPr>
        <a:solidFill>
          <a:srgbClr val="3393AD"/>
        </a:solidFill>
      </dgm:spPr>
      <dgm:t>
        <a:bodyPr anchor="ctr"/>
        <a:lstStyle/>
        <a:p>
          <a:r>
            <a:rPr lang="en-US" b="1" dirty="0"/>
            <a:t>Question</a:t>
          </a:r>
        </a:p>
      </dgm:t>
    </dgm:pt>
    <dgm:pt modelId="{5B2E0ABC-479D-E342-AC84-824678FD9883}" type="parTrans" cxnId="{B80E6176-30D7-A144-8BD5-F079A0592648}">
      <dgm:prSet/>
      <dgm:spPr/>
      <dgm:t>
        <a:bodyPr/>
        <a:lstStyle/>
        <a:p>
          <a:endParaRPr lang="en-US"/>
        </a:p>
      </dgm:t>
    </dgm:pt>
    <dgm:pt modelId="{C0358DA2-7D03-F142-88EB-A0A59B8BDEF7}" type="sibTrans" cxnId="{B80E6176-30D7-A144-8BD5-F079A0592648}">
      <dgm:prSet/>
      <dgm:spPr>
        <a:solidFill>
          <a:schemeClr val="tx1"/>
        </a:solidFill>
        <a:ln>
          <a:solidFill>
            <a:schemeClr val="tx1"/>
          </a:solidFill>
        </a:ln>
      </dgm:spPr>
      <dgm:t>
        <a:bodyPr/>
        <a:lstStyle/>
        <a:p>
          <a:endParaRPr lang="en-US"/>
        </a:p>
      </dgm:t>
    </dgm:pt>
    <dgm:pt modelId="{E9BCDA91-3EE3-2A42-ADC8-26EDE9A884AD}">
      <dgm:prSet phldrT="[Text]" custT="1"/>
      <dgm:spPr>
        <a:ln>
          <a:solidFill>
            <a:schemeClr val="tx1"/>
          </a:solidFill>
        </a:ln>
      </dgm:spPr>
      <dgm:t>
        <a:bodyPr anchor="ctr"/>
        <a:lstStyle/>
        <a:p>
          <a:pPr marL="0" indent="0" algn="ctr">
            <a:buNone/>
            <a:tabLst/>
          </a:pPr>
          <a:r>
            <a:rPr lang="en-US" sz="2800" u="none" dirty="0"/>
            <a:t>Can we construct a food insecurity measure at the census  tract level?</a:t>
          </a:r>
        </a:p>
      </dgm:t>
    </dgm:pt>
    <dgm:pt modelId="{015F1B02-9132-3B4C-9538-A3F873AF3AC8}" type="parTrans" cxnId="{142AD476-4A87-A848-94DB-9A18F8CC6AE6}">
      <dgm:prSet/>
      <dgm:spPr/>
      <dgm:t>
        <a:bodyPr/>
        <a:lstStyle/>
        <a:p>
          <a:endParaRPr lang="en-US"/>
        </a:p>
      </dgm:t>
    </dgm:pt>
    <dgm:pt modelId="{89B57B92-A3B4-4B41-BC8A-F44A9E871814}" type="sibTrans" cxnId="{142AD476-4A87-A848-94DB-9A18F8CC6AE6}">
      <dgm:prSet/>
      <dgm:spPr/>
      <dgm:t>
        <a:bodyPr/>
        <a:lstStyle/>
        <a:p>
          <a:endParaRPr lang="en-US"/>
        </a:p>
      </dgm:t>
    </dgm:pt>
    <dgm:pt modelId="{4E2CF206-F950-104A-80CA-2CBCDC7ADC2C}">
      <dgm:prSet phldrT="[Text]" custT="1"/>
      <dgm:spPr>
        <a:solidFill>
          <a:srgbClr val="3393AD"/>
        </a:solidFill>
        <a:ln>
          <a:solidFill>
            <a:schemeClr val="tx1"/>
          </a:solidFill>
        </a:ln>
      </dgm:spPr>
      <dgm:t>
        <a:bodyPr/>
        <a:lstStyle/>
        <a:p>
          <a:pPr>
            <a:lnSpc>
              <a:spcPct val="100000"/>
            </a:lnSpc>
          </a:pPr>
          <a:r>
            <a:rPr lang="en-US" sz="3200" b="1" dirty="0"/>
            <a:t>Literature Review</a:t>
          </a:r>
        </a:p>
      </dgm:t>
    </dgm:pt>
    <dgm:pt modelId="{DDABB725-995F-0C42-95A7-4C6271B710F1}" type="parTrans" cxnId="{799892D5-963D-8049-934D-1B05548BA63A}">
      <dgm:prSet/>
      <dgm:spPr/>
      <dgm:t>
        <a:bodyPr/>
        <a:lstStyle/>
        <a:p>
          <a:endParaRPr lang="en-US"/>
        </a:p>
      </dgm:t>
    </dgm:pt>
    <dgm:pt modelId="{2320F9DF-A1C4-9241-946E-C7FF743478BE}" type="sibTrans" cxnId="{799892D5-963D-8049-934D-1B05548BA63A}">
      <dgm:prSet/>
      <dgm:spPr>
        <a:solidFill>
          <a:schemeClr val="tx1"/>
        </a:solidFill>
        <a:ln>
          <a:solidFill>
            <a:schemeClr val="tx1"/>
          </a:solidFill>
        </a:ln>
      </dgm:spPr>
      <dgm:t>
        <a:bodyPr/>
        <a:lstStyle/>
        <a:p>
          <a:endParaRPr lang="en-US"/>
        </a:p>
      </dgm:t>
    </dgm:pt>
    <dgm:pt modelId="{FFA2A1F4-9370-1B4A-8DF8-ACF87388563B}">
      <dgm:prSet phldrT="[Text]" custT="1"/>
      <dgm:spPr>
        <a:ln>
          <a:solidFill>
            <a:schemeClr val="tx1"/>
          </a:solidFill>
        </a:ln>
      </dgm:spPr>
      <dgm:t>
        <a:bodyPr anchor="t"/>
        <a:lstStyle/>
        <a:p>
          <a:pPr marL="0" indent="0" algn="ctr">
            <a:buNone/>
            <a:tabLst/>
          </a:pPr>
          <a:r>
            <a:rPr lang="en-US" sz="2800" dirty="0"/>
            <a:t>What are the determinants of food insecurity?</a:t>
          </a:r>
        </a:p>
      </dgm:t>
    </dgm:pt>
    <dgm:pt modelId="{47FD47A2-3262-1345-818B-EF86C61E2DB3}" type="parTrans" cxnId="{729B91F8-EFA1-C64B-9240-AC4BEE7B53EB}">
      <dgm:prSet/>
      <dgm:spPr/>
      <dgm:t>
        <a:bodyPr/>
        <a:lstStyle/>
        <a:p>
          <a:endParaRPr lang="en-US"/>
        </a:p>
      </dgm:t>
    </dgm:pt>
    <dgm:pt modelId="{BCD18D69-4A15-4B46-8A04-EF1FFB166ED2}" type="sibTrans" cxnId="{729B91F8-EFA1-C64B-9240-AC4BEE7B53EB}">
      <dgm:prSet/>
      <dgm:spPr/>
      <dgm:t>
        <a:bodyPr/>
        <a:lstStyle/>
        <a:p>
          <a:endParaRPr lang="en-US"/>
        </a:p>
      </dgm:t>
    </dgm:pt>
    <dgm:pt modelId="{A322AE73-EC7E-F549-8E16-B92B78C6B9DA}">
      <dgm:prSet phldrT="[Text]" custT="1"/>
      <dgm:spPr>
        <a:solidFill>
          <a:srgbClr val="3393AD"/>
        </a:solidFill>
        <a:ln>
          <a:solidFill>
            <a:schemeClr val="tx2"/>
          </a:solidFill>
        </a:ln>
      </dgm:spPr>
      <dgm:t>
        <a:bodyPr/>
        <a:lstStyle/>
        <a:p>
          <a:r>
            <a:rPr lang="en-US" sz="3200" b="1" dirty="0"/>
            <a:t>Data    Discovery</a:t>
          </a:r>
        </a:p>
      </dgm:t>
    </dgm:pt>
    <dgm:pt modelId="{A9ABF667-05D4-1541-9A62-05765D2A7625}" type="parTrans" cxnId="{AA994AAA-22B6-8042-B07F-618B76D40654}">
      <dgm:prSet/>
      <dgm:spPr/>
      <dgm:t>
        <a:bodyPr/>
        <a:lstStyle/>
        <a:p>
          <a:endParaRPr lang="en-US"/>
        </a:p>
      </dgm:t>
    </dgm:pt>
    <dgm:pt modelId="{481BD790-A598-2647-AD23-3F0F01435F18}" type="sibTrans" cxnId="{AA994AAA-22B6-8042-B07F-618B76D40654}">
      <dgm:prSet/>
      <dgm:spPr/>
      <dgm:t>
        <a:bodyPr/>
        <a:lstStyle/>
        <a:p>
          <a:endParaRPr lang="en-US"/>
        </a:p>
      </dgm:t>
    </dgm:pt>
    <dgm:pt modelId="{532C5C7E-233B-514A-A48D-48EAE91E34CE}">
      <dgm:prSet phldrT="[Text]" custT="1"/>
      <dgm:spPr>
        <a:ln>
          <a:solidFill>
            <a:schemeClr val="tx1"/>
          </a:solidFill>
        </a:ln>
      </dgm:spPr>
      <dgm:t>
        <a:bodyPr/>
        <a:lstStyle/>
        <a:p>
          <a:pPr>
            <a:buFont typeface="Arial" panose="020B0604020202020204" pitchFamily="34" charset="0"/>
            <a:buChar char="•"/>
          </a:pPr>
          <a:r>
            <a:rPr lang="en-US" sz="2800" dirty="0"/>
            <a:t>Inventory</a:t>
          </a:r>
        </a:p>
      </dgm:t>
    </dgm:pt>
    <dgm:pt modelId="{711F49EB-0264-B146-A8FA-1E2C93154798}" type="parTrans" cxnId="{B81171A6-363F-FF44-995B-E239184E5198}">
      <dgm:prSet/>
      <dgm:spPr/>
      <dgm:t>
        <a:bodyPr/>
        <a:lstStyle/>
        <a:p>
          <a:endParaRPr lang="en-US"/>
        </a:p>
      </dgm:t>
    </dgm:pt>
    <dgm:pt modelId="{11DCA02D-4CA8-AA4D-8A9A-D46773DA420C}" type="sibTrans" cxnId="{B81171A6-363F-FF44-995B-E239184E5198}">
      <dgm:prSet/>
      <dgm:spPr/>
      <dgm:t>
        <a:bodyPr/>
        <a:lstStyle/>
        <a:p>
          <a:endParaRPr lang="en-US"/>
        </a:p>
      </dgm:t>
    </dgm:pt>
    <dgm:pt modelId="{703D46EA-4B9F-DA48-8DB5-29B73A9960B5}">
      <dgm:prSet phldrT="[Text]" custT="1"/>
      <dgm:spPr>
        <a:ln>
          <a:solidFill>
            <a:schemeClr val="tx1"/>
          </a:solidFill>
        </a:ln>
      </dgm:spPr>
      <dgm:t>
        <a:bodyPr/>
        <a:lstStyle/>
        <a:p>
          <a:pPr>
            <a:buFont typeface="Arial" panose="020B0604020202020204" pitchFamily="34" charset="0"/>
            <a:buChar char="•"/>
          </a:pPr>
          <a:r>
            <a:rPr lang="en-US" sz="2800" dirty="0"/>
            <a:t>Screening</a:t>
          </a:r>
        </a:p>
      </dgm:t>
    </dgm:pt>
    <dgm:pt modelId="{69569613-E3BC-CA41-97E2-D662496F96C4}" type="parTrans" cxnId="{1551EB54-2967-CA4E-9940-CF6405DBEDEB}">
      <dgm:prSet/>
      <dgm:spPr/>
      <dgm:t>
        <a:bodyPr/>
        <a:lstStyle/>
        <a:p>
          <a:endParaRPr lang="en-US"/>
        </a:p>
      </dgm:t>
    </dgm:pt>
    <dgm:pt modelId="{3AEF8B39-08AE-DF4D-B6C0-9050E93A35C8}" type="sibTrans" cxnId="{1551EB54-2967-CA4E-9940-CF6405DBEDEB}">
      <dgm:prSet/>
      <dgm:spPr/>
      <dgm:t>
        <a:bodyPr/>
        <a:lstStyle/>
        <a:p>
          <a:endParaRPr lang="en-US"/>
        </a:p>
      </dgm:t>
    </dgm:pt>
    <dgm:pt modelId="{0ABF8C88-7322-044D-87FA-BB2EEEFEBBD5}">
      <dgm:prSet phldrT="[Text]" custT="1"/>
      <dgm:spPr>
        <a:ln>
          <a:solidFill>
            <a:schemeClr val="tx1"/>
          </a:solidFill>
        </a:ln>
      </dgm:spPr>
      <dgm:t>
        <a:bodyPr/>
        <a:lstStyle/>
        <a:p>
          <a:pPr>
            <a:buFont typeface="Arial" panose="020B0604020202020204" pitchFamily="34" charset="0"/>
            <a:buChar char="•"/>
          </a:pPr>
          <a:r>
            <a:rPr lang="en-US" sz="2800" dirty="0"/>
            <a:t>Acquisition</a:t>
          </a:r>
        </a:p>
      </dgm:t>
    </dgm:pt>
    <dgm:pt modelId="{357806A9-1E88-5B4B-BAB3-778847B8679B}" type="parTrans" cxnId="{3941F072-49ED-5B44-8E86-DEEB96944B18}">
      <dgm:prSet/>
      <dgm:spPr/>
      <dgm:t>
        <a:bodyPr/>
        <a:lstStyle/>
        <a:p>
          <a:endParaRPr lang="en-US"/>
        </a:p>
      </dgm:t>
    </dgm:pt>
    <dgm:pt modelId="{F4E35916-A06D-6941-9798-C901363D8FF6}" type="sibTrans" cxnId="{3941F072-49ED-5B44-8E86-DEEB96944B18}">
      <dgm:prSet/>
      <dgm:spPr/>
      <dgm:t>
        <a:bodyPr/>
        <a:lstStyle/>
        <a:p>
          <a:endParaRPr lang="en-US"/>
        </a:p>
      </dgm:t>
    </dgm:pt>
    <dgm:pt modelId="{3074C684-8943-2B41-AF23-E678033934D6}">
      <dgm:prSet phldrT="[Text]" custT="1"/>
      <dgm:spPr>
        <a:ln>
          <a:solidFill>
            <a:schemeClr val="tx1"/>
          </a:solidFill>
        </a:ln>
      </dgm:spPr>
      <dgm:t>
        <a:bodyPr anchor="t"/>
        <a:lstStyle/>
        <a:p>
          <a:pPr marL="0" indent="0" algn="ctr">
            <a:buNone/>
            <a:tabLst/>
          </a:pPr>
          <a:endParaRPr lang="en-US" sz="1200" dirty="0"/>
        </a:p>
      </dgm:t>
    </dgm:pt>
    <dgm:pt modelId="{7E9AD2F4-4F0A-BC41-833E-398150D2494D}" type="parTrans" cxnId="{9A5A9F20-D706-6C4A-9B80-E85B0C4BAB3E}">
      <dgm:prSet/>
      <dgm:spPr/>
      <dgm:t>
        <a:bodyPr/>
        <a:lstStyle/>
        <a:p>
          <a:endParaRPr lang="en-US"/>
        </a:p>
      </dgm:t>
    </dgm:pt>
    <dgm:pt modelId="{AC3CD37E-EBB9-C245-ABFC-B39C6376E5BD}" type="sibTrans" cxnId="{9A5A9F20-D706-6C4A-9B80-E85B0C4BAB3E}">
      <dgm:prSet/>
      <dgm:spPr/>
      <dgm:t>
        <a:bodyPr/>
        <a:lstStyle/>
        <a:p>
          <a:endParaRPr lang="en-US"/>
        </a:p>
      </dgm:t>
    </dgm:pt>
    <dgm:pt modelId="{BC70D800-B187-F74B-81D2-8039D3E51494}">
      <dgm:prSet phldrT="[Text]" custT="1"/>
      <dgm:spPr>
        <a:ln>
          <a:solidFill>
            <a:schemeClr val="tx1"/>
          </a:solidFill>
        </a:ln>
      </dgm:spPr>
      <dgm:t>
        <a:bodyPr/>
        <a:lstStyle/>
        <a:p>
          <a:pPr>
            <a:buFont typeface="Arial" panose="020B0604020202020204" pitchFamily="34" charset="0"/>
            <a:buChar char="•"/>
          </a:pPr>
          <a:r>
            <a:rPr lang="en-US" sz="2800" dirty="0"/>
            <a:t>Ingestion</a:t>
          </a:r>
        </a:p>
      </dgm:t>
    </dgm:pt>
    <dgm:pt modelId="{AC603A73-4695-5641-9FD1-2AA8DB2E32A7}" type="parTrans" cxnId="{2B7BD6F4-2025-D74A-80C1-5AC6EA923E6D}">
      <dgm:prSet/>
      <dgm:spPr/>
      <dgm:t>
        <a:bodyPr/>
        <a:lstStyle/>
        <a:p>
          <a:endParaRPr lang="en-US"/>
        </a:p>
      </dgm:t>
    </dgm:pt>
    <dgm:pt modelId="{EC48A509-9904-1F40-B887-6167C228841D}" type="sibTrans" cxnId="{2B7BD6F4-2025-D74A-80C1-5AC6EA923E6D}">
      <dgm:prSet/>
      <dgm:spPr/>
      <dgm:t>
        <a:bodyPr/>
        <a:lstStyle/>
        <a:p>
          <a:endParaRPr lang="en-US"/>
        </a:p>
      </dgm:t>
    </dgm:pt>
    <dgm:pt modelId="{CAF7ACF0-04A9-F545-B0A6-0B59985DC86B}">
      <dgm:prSet phldrT="[Text]" custT="1"/>
      <dgm:spPr>
        <a:ln>
          <a:solidFill>
            <a:schemeClr val="tx1"/>
          </a:solidFill>
        </a:ln>
      </dgm:spPr>
      <dgm:t>
        <a:bodyPr/>
        <a:lstStyle/>
        <a:p>
          <a:pPr>
            <a:buFont typeface="Arial" panose="020B0604020202020204" pitchFamily="34" charset="0"/>
            <a:buChar char="•"/>
          </a:pPr>
          <a:r>
            <a:rPr lang="en-US" sz="2800" dirty="0"/>
            <a:t>Governance</a:t>
          </a:r>
        </a:p>
      </dgm:t>
    </dgm:pt>
    <dgm:pt modelId="{8DFEC94E-4A2D-8E44-A089-FE0859C9FC2C}" type="parTrans" cxnId="{BA840873-8DE4-7C4D-9F57-915A368C9430}">
      <dgm:prSet/>
      <dgm:spPr/>
      <dgm:t>
        <a:bodyPr/>
        <a:lstStyle/>
        <a:p>
          <a:endParaRPr lang="en-US"/>
        </a:p>
      </dgm:t>
    </dgm:pt>
    <dgm:pt modelId="{7C5C6ACD-E7DD-4E44-8BA6-79E8F26BEA82}" type="sibTrans" cxnId="{BA840873-8DE4-7C4D-9F57-915A368C9430}">
      <dgm:prSet/>
      <dgm:spPr/>
      <dgm:t>
        <a:bodyPr/>
        <a:lstStyle/>
        <a:p>
          <a:endParaRPr lang="en-US"/>
        </a:p>
      </dgm:t>
    </dgm:pt>
    <dgm:pt modelId="{CE13A99F-4A79-EA43-9897-B8C6B0E4098A}">
      <dgm:prSet phldrT="[Text]" custT="1"/>
      <dgm:spPr>
        <a:ln>
          <a:solidFill>
            <a:schemeClr val="tx1"/>
          </a:solidFill>
        </a:ln>
      </dgm:spPr>
      <dgm:t>
        <a:bodyPr/>
        <a:lstStyle/>
        <a:p>
          <a:pPr>
            <a:buFont typeface="Arial" panose="020B0604020202020204" pitchFamily="34" charset="0"/>
            <a:buChar char="•"/>
          </a:pPr>
          <a:r>
            <a:rPr lang="en-US" sz="2800" dirty="0"/>
            <a:t>Wrangling</a:t>
          </a:r>
        </a:p>
      </dgm:t>
    </dgm:pt>
    <dgm:pt modelId="{04838331-E6F1-4643-938C-25AE713272B7}" type="parTrans" cxnId="{4254B17F-E444-4B45-818F-C57CA3E4D155}">
      <dgm:prSet/>
      <dgm:spPr/>
      <dgm:t>
        <a:bodyPr/>
        <a:lstStyle/>
        <a:p>
          <a:endParaRPr lang="en-US"/>
        </a:p>
      </dgm:t>
    </dgm:pt>
    <dgm:pt modelId="{2290EA78-5543-1E4C-B5BF-D89EFC0B9D44}" type="sibTrans" cxnId="{4254B17F-E444-4B45-818F-C57CA3E4D155}">
      <dgm:prSet/>
      <dgm:spPr/>
      <dgm:t>
        <a:bodyPr/>
        <a:lstStyle/>
        <a:p>
          <a:endParaRPr lang="en-US"/>
        </a:p>
      </dgm:t>
    </dgm:pt>
    <dgm:pt modelId="{54475D94-2715-EA4B-9DD8-771BF29070DD}" type="pres">
      <dgm:prSet presAssocID="{564360B8-1B36-D64B-A8B0-8115E63B1ED0}" presName="linearFlow" presStyleCnt="0">
        <dgm:presLayoutVars>
          <dgm:dir/>
          <dgm:animLvl val="lvl"/>
          <dgm:resizeHandles val="exact"/>
        </dgm:presLayoutVars>
      </dgm:prSet>
      <dgm:spPr/>
    </dgm:pt>
    <dgm:pt modelId="{7FE15D29-9234-FC43-99DB-A64F6957DF39}" type="pres">
      <dgm:prSet presAssocID="{4842E236-6C5A-6741-99FF-EE208DFDDEA7}" presName="composite" presStyleCnt="0"/>
      <dgm:spPr/>
    </dgm:pt>
    <dgm:pt modelId="{5D5EECD7-05B5-A642-A5FA-6AB1C07FD230}" type="pres">
      <dgm:prSet presAssocID="{4842E236-6C5A-6741-99FF-EE208DFDDEA7}" presName="parTx" presStyleLbl="node1" presStyleIdx="0" presStyleCnt="3">
        <dgm:presLayoutVars>
          <dgm:chMax val="0"/>
          <dgm:chPref val="0"/>
          <dgm:bulletEnabled val="1"/>
        </dgm:presLayoutVars>
      </dgm:prSet>
      <dgm:spPr/>
    </dgm:pt>
    <dgm:pt modelId="{A9D700E3-AB54-6848-9567-D0EF17C19D1D}" type="pres">
      <dgm:prSet presAssocID="{4842E236-6C5A-6741-99FF-EE208DFDDEA7}" presName="parSh" presStyleLbl="node1" presStyleIdx="0" presStyleCnt="3" custScaleY="101987"/>
      <dgm:spPr/>
    </dgm:pt>
    <dgm:pt modelId="{E1D6356C-1378-BE47-8316-51F4D9B1F3D8}" type="pres">
      <dgm:prSet presAssocID="{4842E236-6C5A-6741-99FF-EE208DFDDEA7}" presName="desTx" presStyleLbl="fgAcc1" presStyleIdx="0" presStyleCnt="3" custLinFactNeighborX="-15718" custLinFactNeighborY="8408">
        <dgm:presLayoutVars>
          <dgm:bulletEnabled val="1"/>
        </dgm:presLayoutVars>
      </dgm:prSet>
      <dgm:spPr/>
    </dgm:pt>
    <dgm:pt modelId="{C5AE79ED-60C6-794E-B897-1DCB62EC1D02}" type="pres">
      <dgm:prSet presAssocID="{C0358DA2-7D03-F142-88EB-A0A59B8BDEF7}" presName="sibTrans" presStyleLbl="sibTrans2D1" presStyleIdx="0" presStyleCnt="2" custScaleX="122606"/>
      <dgm:spPr/>
    </dgm:pt>
    <dgm:pt modelId="{2B1C9F54-EA7E-5844-A4F4-8B9E5B10E3F1}" type="pres">
      <dgm:prSet presAssocID="{C0358DA2-7D03-F142-88EB-A0A59B8BDEF7}" presName="connTx" presStyleLbl="sibTrans2D1" presStyleIdx="0" presStyleCnt="2"/>
      <dgm:spPr/>
    </dgm:pt>
    <dgm:pt modelId="{AEC91E48-F851-DB40-AE7C-67402C3D7C25}" type="pres">
      <dgm:prSet presAssocID="{4E2CF206-F950-104A-80CA-2CBCDC7ADC2C}" presName="composite" presStyleCnt="0"/>
      <dgm:spPr/>
    </dgm:pt>
    <dgm:pt modelId="{440E32E5-2E33-794D-BA6D-8CB7A60EA9D0}" type="pres">
      <dgm:prSet presAssocID="{4E2CF206-F950-104A-80CA-2CBCDC7ADC2C}" presName="parTx" presStyleLbl="node1" presStyleIdx="0" presStyleCnt="3">
        <dgm:presLayoutVars>
          <dgm:chMax val="0"/>
          <dgm:chPref val="0"/>
          <dgm:bulletEnabled val="1"/>
        </dgm:presLayoutVars>
      </dgm:prSet>
      <dgm:spPr/>
    </dgm:pt>
    <dgm:pt modelId="{FD3D916B-26F8-F742-8AE3-20B2CADE0E7F}" type="pres">
      <dgm:prSet presAssocID="{4E2CF206-F950-104A-80CA-2CBCDC7ADC2C}" presName="parSh" presStyleLbl="node1" presStyleIdx="1" presStyleCnt="3" custScaleY="100177" custLinFactNeighborX="-29035" custLinFactNeighborY="-288"/>
      <dgm:spPr/>
    </dgm:pt>
    <dgm:pt modelId="{F3B3A36F-C50A-1B41-B4FE-4602C4E5786B}" type="pres">
      <dgm:prSet presAssocID="{4E2CF206-F950-104A-80CA-2CBCDC7ADC2C}" presName="desTx" presStyleLbl="fgAcc1" presStyleIdx="1" presStyleCnt="3" custScaleY="101393" custLinFactNeighborX="-43098" custLinFactNeighborY="9393">
        <dgm:presLayoutVars>
          <dgm:bulletEnabled val="1"/>
        </dgm:presLayoutVars>
      </dgm:prSet>
      <dgm:spPr/>
    </dgm:pt>
    <dgm:pt modelId="{F6B2CE80-F8AE-D04C-A5E6-E09D34016187}" type="pres">
      <dgm:prSet presAssocID="{2320F9DF-A1C4-9241-946E-C7FF743478BE}" presName="sibTrans" presStyleLbl="sibTrans2D1" presStyleIdx="1" presStyleCnt="2" custScaleX="130351"/>
      <dgm:spPr/>
    </dgm:pt>
    <dgm:pt modelId="{449080EA-C81E-E04E-8C34-2B23600C9838}" type="pres">
      <dgm:prSet presAssocID="{2320F9DF-A1C4-9241-946E-C7FF743478BE}" presName="connTx" presStyleLbl="sibTrans2D1" presStyleIdx="1" presStyleCnt="2"/>
      <dgm:spPr/>
    </dgm:pt>
    <dgm:pt modelId="{6E211693-E9BC-DD40-B5FA-5C3CCF5A96F4}" type="pres">
      <dgm:prSet presAssocID="{A322AE73-EC7E-F549-8E16-B92B78C6B9DA}" presName="composite" presStyleCnt="0"/>
      <dgm:spPr/>
    </dgm:pt>
    <dgm:pt modelId="{9AC34B89-4324-3F42-8442-3D140C71B469}" type="pres">
      <dgm:prSet presAssocID="{A322AE73-EC7E-F549-8E16-B92B78C6B9DA}" presName="parTx" presStyleLbl="node1" presStyleIdx="1" presStyleCnt="3">
        <dgm:presLayoutVars>
          <dgm:chMax val="0"/>
          <dgm:chPref val="0"/>
          <dgm:bulletEnabled val="1"/>
        </dgm:presLayoutVars>
      </dgm:prSet>
      <dgm:spPr/>
    </dgm:pt>
    <dgm:pt modelId="{77E21BA5-6EC2-8847-8215-3B75DB5543BF}" type="pres">
      <dgm:prSet presAssocID="{A322AE73-EC7E-F549-8E16-B92B78C6B9DA}" presName="parSh" presStyleLbl="node1" presStyleIdx="2" presStyleCnt="3" custScaleY="103083" custLinFactNeighborX="-58807" custLinFactNeighborY="-2359"/>
      <dgm:spPr/>
    </dgm:pt>
    <dgm:pt modelId="{A42AFC01-FCE0-ED48-9E7C-7CF1D4BD26AA}" type="pres">
      <dgm:prSet presAssocID="{A322AE73-EC7E-F549-8E16-B92B78C6B9DA}" presName="desTx" presStyleLbl="fgAcc1" presStyleIdx="2" presStyleCnt="3" custLinFactNeighborX="-73827" custLinFactNeighborY="7422">
        <dgm:presLayoutVars>
          <dgm:bulletEnabled val="1"/>
        </dgm:presLayoutVars>
      </dgm:prSet>
      <dgm:spPr/>
    </dgm:pt>
  </dgm:ptLst>
  <dgm:cxnLst>
    <dgm:cxn modelId="{1E105B15-FDD4-904E-9F61-E4D845C64181}" type="presOf" srcId="{564360B8-1B36-D64B-A8B0-8115E63B1ED0}" destId="{54475D94-2715-EA4B-9DD8-771BF29070DD}" srcOrd="0" destOrd="0" presId="urn:microsoft.com/office/officeart/2005/8/layout/process3"/>
    <dgm:cxn modelId="{60591819-5ED3-3B4D-8C3E-A094AAC51C66}" type="presOf" srcId="{E9BCDA91-3EE3-2A42-ADC8-26EDE9A884AD}" destId="{E1D6356C-1378-BE47-8316-51F4D9B1F3D8}" srcOrd="0" destOrd="0" presId="urn:microsoft.com/office/officeart/2005/8/layout/process3"/>
    <dgm:cxn modelId="{9A5A9F20-D706-6C4A-9B80-E85B0C4BAB3E}" srcId="{4E2CF206-F950-104A-80CA-2CBCDC7ADC2C}" destId="{3074C684-8943-2B41-AF23-E678033934D6}" srcOrd="1" destOrd="0" parTransId="{7E9AD2F4-4F0A-BC41-833E-398150D2494D}" sibTransId="{AC3CD37E-EBB9-C245-ABFC-B39C6376E5BD}"/>
    <dgm:cxn modelId="{EE6CAA25-003E-C94A-80CE-5C9704EA9C0A}" type="presOf" srcId="{703D46EA-4B9F-DA48-8DB5-29B73A9960B5}" destId="{A42AFC01-FCE0-ED48-9E7C-7CF1D4BD26AA}" srcOrd="0" destOrd="1" presId="urn:microsoft.com/office/officeart/2005/8/layout/process3"/>
    <dgm:cxn modelId="{9313E42A-787A-F448-A588-42C00C756B80}" type="presOf" srcId="{4842E236-6C5A-6741-99FF-EE208DFDDEA7}" destId="{5D5EECD7-05B5-A642-A5FA-6AB1C07FD230}" srcOrd="0" destOrd="0" presId="urn:microsoft.com/office/officeart/2005/8/layout/process3"/>
    <dgm:cxn modelId="{6630E438-3468-CD47-BCA3-67C82D5992E4}" type="presOf" srcId="{BC70D800-B187-F74B-81D2-8039D3E51494}" destId="{A42AFC01-FCE0-ED48-9E7C-7CF1D4BD26AA}" srcOrd="0" destOrd="3" presId="urn:microsoft.com/office/officeart/2005/8/layout/process3"/>
    <dgm:cxn modelId="{67AA883E-8D0C-CF4F-B811-0509665B8181}" type="presOf" srcId="{CAF7ACF0-04A9-F545-B0A6-0B59985DC86B}" destId="{A42AFC01-FCE0-ED48-9E7C-7CF1D4BD26AA}" srcOrd="0" destOrd="4" presId="urn:microsoft.com/office/officeart/2005/8/layout/process3"/>
    <dgm:cxn modelId="{CE3AFF51-F1D5-4D43-B7E6-AAB4864FAD72}" type="presOf" srcId="{FFA2A1F4-9370-1B4A-8DF8-ACF87388563B}" destId="{F3B3A36F-C50A-1B41-B4FE-4602C4E5786B}" srcOrd="0" destOrd="0" presId="urn:microsoft.com/office/officeart/2005/8/layout/process3"/>
    <dgm:cxn modelId="{1551EB54-2967-CA4E-9940-CF6405DBEDEB}" srcId="{A322AE73-EC7E-F549-8E16-B92B78C6B9DA}" destId="{703D46EA-4B9F-DA48-8DB5-29B73A9960B5}" srcOrd="1" destOrd="0" parTransId="{69569613-E3BC-CA41-97E2-D662496F96C4}" sibTransId="{3AEF8B39-08AE-DF4D-B6C0-9050E93A35C8}"/>
    <dgm:cxn modelId="{5DF45E58-6A51-344A-B004-1D2ABCDD89D0}" type="presOf" srcId="{2320F9DF-A1C4-9241-946E-C7FF743478BE}" destId="{449080EA-C81E-E04E-8C34-2B23600C9838}" srcOrd="1" destOrd="0" presId="urn:microsoft.com/office/officeart/2005/8/layout/process3"/>
    <dgm:cxn modelId="{3941F072-49ED-5B44-8E86-DEEB96944B18}" srcId="{A322AE73-EC7E-F549-8E16-B92B78C6B9DA}" destId="{0ABF8C88-7322-044D-87FA-BB2EEEFEBBD5}" srcOrd="2" destOrd="0" parTransId="{357806A9-1E88-5B4B-BAB3-778847B8679B}" sibTransId="{F4E35916-A06D-6941-9798-C901363D8FF6}"/>
    <dgm:cxn modelId="{BA840873-8DE4-7C4D-9F57-915A368C9430}" srcId="{A322AE73-EC7E-F549-8E16-B92B78C6B9DA}" destId="{CAF7ACF0-04A9-F545-B0A6-0B59985DC86B}" srcOrd="4" destOrd="0" parTransId="{8DFEC94E-4A2D-8E44-A089-FE0859C9FC2C}" sibTransId="{7C5C6ACD-E7DD-4E44-8BA6-79E8F26BEA82}"/>
    <dgm:cxn modelId="{B80E6176-30D7-A144-8BD5-F079A0592648}" srcId="{564360B8-1B36-D64B-A8B0-8115E63B1ED0}" destId="{4842E236-6C5A-6741-99FF-EE208DFDDEA7}" srcOrd="0" destOrd="0" parTransId="{5B2E0ABC-479D-E342-AC84-824678FD9883}" sibTransId="{C0358DA2-7D03-F142-88EB-A0A59B8BDEF7}"/>
    <dgm:cxn modelId="{142AD476-4A87-A848-94DB-9A18F8CC6AE6}" srcId="{4842E236-6C5A-6741-99FF-EE208DFDDEA7}" destId="{E9BCDA91-3EE3-2A42-ADC8-26EDE9A884AD}" srcOrd="0" destOrd="0" parTransId="{015F1B02-9132-3B4C-9538-A3F873AF3AC8}" sibTransId="{89B57B92-A3B4-4B41-BC8A-F44A9E871814}"/>
    <dgm:cxn modelId="{4254B17F-E444-4B45-818F-C57CA3E4D155}" srcId="{A322AE73-EC7E-F549-8E16-B92B78C6B9DA}" destId="{CE13A99F-4A79-EA43-9897-B8C6B0E4098A}" srcOrd="5" destOrd="0" parTransId="{04838331-E6F1-4643-938C-25AE713272B7}" sibTransId="{2290EA78-5543-1E4C-B5BF-D89EFC0B9D44}"/>
    <dgm:cxn modelId="{38D20182-66F4-D24C-A973-028B4628B2F4}" type="presOf" srcId="{4E2CF206-F950-104A-80CA-2CBCDC7ADC2C}" destId="{440E32E5-2E33-794D-BA6D-8CB7A60EA9D0}" srcOrd="0" destOrd="0" presId="urn:microsoft.com/office/officeart/2005/8/layout/process3"/>
    <dgm:cxn modelId="{E5D8728A-42C3-8B4F-AC5E-B945D30B5A0F}" type="presOf" srcId="{4E2CF206-F950-104A-80CA-2CBCDC7ADC2C}" destId="{FD3D916B-26F8-F742-8AE3-20B2CADE0E7F}" srcOrd="1" destOrd="0" presId="urn:microsoft.com/office/officeart/2005/8/layout/process3"/>
    <dgm:cxn modelId="{280113A6-816F-1643-BE26-BCF2C86E65C1}" type="presOf" srcId="{4842E236-6C5A-6741-99FF-EE208DFDDEA7}" destId="{A9D700E3-AB54-6848-9567-D0EF17C19D1D}" srcOrd="1" destOrd="0" presId="urn:microsoft.com/office/officeart/2005/8/layout/process3"/>
    <dgm:cxn modelId="{B81171A6-363F-FF44-995B-E239184E5198}" srcId="{A322AE73-EC7E-F549-8E16-B92B78C6B9DA}" destId="{532C5C7E-233B-514A-A48D-48EAE91E34CE}" srcOrd="0" destOrd="0" parTransId="{711F49EB-0264-B146-A8FA-1E2C93154798}" sibTransId="{11DCA02D-4CA8-AA4D-8A9A-D46773DA420C}"/>
    <dgm:cxn modelId="{140B97A9-CD7B-9343-88C8-C3336ADC9CDD}" type="presOf" srcId="{C0358DA2-7D03-F142-88EB-A0A59B8BDEF7}" destId="{C5AE79ED-60C6-794E-B897-1DCB62EC1D02}" srcOrd="0" destOrd="0" presId="urn:microsoft.com/office/officeart/2005/8/layout/process3"/>
    <dgm:cxn modelId="{AA994AAA-22B6-8042-B07F-618B76D40654}" srcId="{564360B8-1B36-D64B-A8B0-8115E63B1ED0}" destId="{A322AE73-EC7E-F549-8E16-B92B78C6B9DA}" srcOrd="2" destOrd="0" parTransId="{A9ABF667-05D4-1541-9A62-05765D2A7625}" sibTransId="{481BD790-A598-2647-AD23-3F0F01435F18}"/>
    <dgm:cxn modelId="{E91E8FAA-1E7E-B344-B616-D9A28B291717}" type="presOf" srcId="{CE13A99F-4A79-EA43-9897-B8C6B0E4098A}" destId="{A42AFC01-FCE0-ED48-9E7C-7CF1D4BD26AA}" srcOrd="0" destOrd="5" presId="urn:microsoft.com/office/officeart/2005/8/layout/process3"/>
    <dgm:cxn modelId="{E888C7B3-5EB5-E646-A34F-555128DDB6A1}" type="presOf" srcId="{A322AE73-EC7E-F549-8E16-B92B78C6B9DA}" destId="{9AC34B89-4324-3F42-8442-3D140C71B469}" srcOrd="0" destOrd="0" presId="urn:microsoft.com/office/officeart/2005/8/layout/process3"/>
    <dgm:cxn modelId="{C2802BD5-B787-5B42-935A-494E740C1278}" type="presOf" srcId="{0ABF8C88-7322-044D-87FA-BB2EEEFEBBD5}" destId="{A42AFC01-FCE0-ED48-9E7C-7CF1D4BD26AA}" srcOrd="0" destOrd="2" presId="urn:microsoft.com/office/officeart/2005/8/layout/process3"/>
    <dgm:cxn modelId="{799892D5-963D-8049-934D-1B05548BA63A}" srcId="{564360B8-1B36-D64B-A8B0-8115E63B1ED0}" destId="{4E2CF206-F950-104A-80CA-2CBCDC7ADC2C}" srcOrd="1" destOrd="0" parTransId="{DDABB725-995F-0C42-95A7-4C6271B710F1}" sibTransId="{2320F9DF-A1C4-9241-946E-C7FF743478BE}"/>
    <dgm:cxn modelId="{ED7271E6-F527-3442-A626-E0D64BAEC84F}" type="presOf" srcId="{3074C684-8943-2B41-AF23-E678033934D6}" destId="{F3B3A36F-C50A-1B41-B4FE-4602C4E5786B}" srcOrd="0" destOrd="1" presId="urn:microsoft.com/office/officeart/2005/8/layout/process3"/>
    <dgm:cxn modelId="{4A5817EA-3C9E-DB49-B5B0-2015C4E1E34D}" type="presOf" srcId="{C0358DA2-7D03-F142-88EB-A0A59B8BDEF7}" destId="{2B1C9F54-EA7E-5844-A4F4-8B9E5B10E3F1}" srcOrd="1" destOrd="0" presId="urn:microsoft.com/office/officeart/2005/8/layout/process3"/>
    <dgm:cxn modelId="{3AA4EAEF-0222-D742-8FA8-3CB73116CD69}" type="presOf" srcId="{532C5C7E-233B-514A-A48D-48EAE91E34CE}" destId="{A42AFC01-FCE0-ED48-9E7C-7CF1D4BD26AA}" srcOrd="0" destOrd="0" presId="urn:microsoft.com/office/officeart/2005/8/layout/process3"/>
    <dgm:cxn modelId="{9E5FDCF2-416F-484C-9936-12FDE68740C7}" type="presOf" srcId="{A322AE73-EC7E-F549-8E16-B92B78C6B9DA}" destId="{77E21BA5-6EC2-8847-8215-3B75DB5543BF}" srcOrd="1" destOrd="0" presId="urn:microsoft.com/office/officeart/2005/8/layout/process3"/>
    <dgm:cxn modelId="{2B7BD6F4-2025-D74A-80C1-5AC6EA923E6D}" srcId="{A322AE73-EC7E-F549-8E16-B92B78C6B9DA}" destId="{BC70D800-B187-F74B-81D2-8039D3E51494}" srcOrd="3" destOrd="0" parTransId="{AC603A73-4695-5641-9FD1-2AA8DB2E32A7}" sibTransId="{EC48A509-9904-1F40-B887-6167C228841D}"/>
    <dgm:cxn modelId="{729B91F8-EFA1-C64B-9240-AC4BEE7B53EB}" srcId="{4E2CF206-F950-104A-80CA-2CBCDC7ADC2C}" destId="{FFA2A1F4-9370-1B4A-8DF8-ACF87388563B}" srcOrd="0" destOrd="0" parTransId="{47FD47A2-3262-1345-818B-EF86C61E2DB3}" sibTransId="{BCD18D69-4A15-4B46-8A04-EF1FFB166ED2}"/>
    <dgm:cxn modelId="{3600DBFE-7BC5-924A-BA25-D48871B4F142}" type="presOf" srcId="{2320F9DF-A1C4-9241-946E-C7FF743478BE}" destId="{F6B2CE80-F8AE-D04C-A5E6-E09D34016187}" srcOrd="0" destOrd="0" presId="urn:microsoft.com/office/officeart/2005/8/layout/process3"/>
    <dgm:cxn modelId="{0D5F4015-8F26-1841-993F-05B416F19B17}" type="presParOf" srcId="{54475D94-2715-EA4B-9DD8-771BF29070DD}" destId="{7FE15D29-9234-FC43-99DB-A64F6957DF39}" srcOrd="0" destOrd="0" presId="urn:microsoft.com/office/officeart/2005/8/layout/process3"/>
    <dgm:cxn modelId="{5B99B5E0-CB0C-8549-AC2A-C99DE037FE13}" type="presParOf" srcId="{7FE15D29-9234-FC43-99DB-A64F6957DF39}" destId="{5D5EECD7-05B5-A642-A5FA-6AB1C07FD230}" srcOrd="0" destOrd="0" presId="urn:microsoft.com/office/officeart/2005/8/layout/process3"/>
    <dgm:cxn modelId="{5A754BA1-DB17-9C4C-B46F-B3272CD3581E}" type="presParOf" srcId="{7FE15D29-9234-FC43-99DB-A64F6957DF39}" destId="{A9D700E3-AB54-6848-9567-D0EF17C19D1D}" srcOrd="1" destOrd="0" presId="urn:microsoft.com/office/officeart/2005/8/layout/process3"/>
    <dgm:cxn modelId="{3846EFC2-F932-004E-93DD-E444B7967D04}" type="presParOf" srcId="{7FE15D29-9234-FC43-99DB-A64F6957DF39}" destId="{E1D6356C-1378-BE47-8316-51F4D9B1F3D8}" srcOrd="2" destOrd="0" presId="urn:microsoft.com/office/officeart/2005/8/layout/process3"/>
    <dgm:cxn modelId="{6F9B1A32-24C6-F241-8953-0586FBBA713C}" type="presParOf" srcId="{54475D94-2715-EA4B-9DD8-771BF29070DD}" destId="{C5AE79ED-60C6-794E-B897-1DCB62EC1D02}" srcOrd="1" destOrd="0" presId="urn:microsoft.com/office/officeart/2005/8/layout/process3"/>
    <dgm:cxn modelId="{5EF048A8-8242-2242-8F22-7D8A998CD576}" type="presParOf" srcId="{C5AE79ED-60C6-794E-B897-1DCB62EC1D02}" destId="{2B1C9F54-EA7E-5844-A4F4-8B9E5B10E3F1}" srcOrd="0" destOrd="0" presId="urn:microsoft.com/office/officeart/2005/8/layout/process3"/>
    <dgm:cxn modelId="{1A1A46CB-94BE-3F40-B6F2-ADECC8D9C9AB}" type="presParOf" srcId="{54475D94-2715-EA4B-9DD8-771BF29070DD}" destId="{AEC91E48-F851-DB40-AE7C-67402C3D7C25}" srcOrd="2" destOrd="0" presId="urn:microsoft.com/office/officeart/2005/8/layout/process3"/>
    <dgm:cxn modelId="{F40FDC74-D6D4-C749-A625-2B6677D99522}" type="presParOf" srcId="{AEC91E48-F851-DB40-AE7C-67402C3D7C25}" destId="{440E32E5-2E33-794D-BA6D-8CB7A60EA9D0}" srcOrd="0" destOrd="0" presId="urn:microsoft.com/office/officeart/2005/8/layout/process3"/>
    <dgm:cxn modelId="{A7FECC05-F399-854A-9B16-4D3A0C6DAF71}" type="presParOf" srcId="{AEC91E48-F851-DB40-AE7C-67402C3D7C25}" destId="{FD3D916B-26F8-F742-8AE3-20B2CADE0E7F}" srcOrd="1" destOrd="0" presId="urn:microsoft.com/office/officeart/2005/8/layout/process3"/>
    <dgm:cxn modelId="{47D2DAB6-A644-C946-948C-E626F0E833F9}" type="presParOf" srcId="{AEC91E48-F851-DB40-AE7C-67402C3D7C25}" destId="{F3B3A36F-C50A-1B41-B4FE-4602C4E5786B}" srcOrd="2" destOrd="0" presId="urn:microsoft.com/office/officeart/2005/8/layout/process3"/>
    <dgm:cxn modelId="{FB76BF5B-BDB9-1A44-B7ED-15982C0C532E}" type="presParOf" srcId="{54475D94-2715-EA4B-9DD8-771BF29070DD}" destId="{F6B2CE80-F8AE-D04C-A5E6-E09D34016187}" srcOrd="3" destOrd="0" presId="urn:microsoft.com/office/officeart/2005/8/layout/process3"/>
    <dgm:cxn modelId="{CC013BF2-0EAF-264A-8286-84F44C3754C1}" type="presParOf" srcId="{F6B2CE80-F8AE-D04C-A5E6-E09D34016187}" destId="{449080EA-C81E-E04E-8C34-2B23600C9838}" srcOrd="0" destOrd="0" presId="urn:microsoft.com/office/officeart/2005/8/layout/process3"/>
    <dgm:cxn modelId="{A11A0A64-9F44-104B-BA97-744C01E8AEFD}" type="presParOf" srcId="{54475D94-2715-EA4B-9DD8-771BF29070DD}" destId="{6E211693-E9BC-DD40-B5FA-5C3CCF5A96F4}" srcOrd="4" destOrd="0" presId="urn:microsoft.com/office/officeart/2005/8/layout/process3"/>
    <dgm:cxn modelId="{3E1AC38D-EB58-2D49-9B70-B7C2592066C7}" type="presParOf" srcId="{6E211693-E9BC-DD40-B5FA-5C3CCF5A96F4}" destId="{9AC34B89-4324-3F42-8442-3D140C71B469}" srcOrd="0" destOrd="0" presId="urn:microsoft.com/office/officeart/2005/8/layout/process3"/>
    <dgm:cxn modelId="{34EB584F-E2DA-914F-93A9-9C78BD13D441}" type="presParOf" srcId="{6E211693-E9BC-DD40-B5FA-5C3CCF5A96F4}" destId="{77E21BA5-6EC2-8847-8215-3B75DB5543BF}" srcOrd="1" destOrd="0" presId="urn:microsoft.com/office/officeart/2005/8/layout/process3"/>
    <dgm:cxn modelId="{BB61DF5C-31CF-FE4F-9AC3-3685F3E0E2DB}" type="presParOf" srcId="{6E211693-E9BC-DD40-B5FA-5C3CCF5A96F4}" destId="{A42AFC01-FCE0-ED48-9E7C-7CF1D4BD26AA}" srcOrd="2" destOrd="0" presId="urn:microsoft.com/office/officeart/2005/8/layout/process3"/>
  </dgm:cxnLst>
  <dgm:bg/>
  <dgm:whole>
    <a:ln>
      <a:solidFill>
        <a:schemeClr val="lt1">
          <a:hueOff val="0"/>
          <a:satOff val="0"/>
          <a:lumOff val="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700E3-AB54-6848-9567-D0EF17C19D1D}">
      <dsp:nvSpPr>
        <dsp:cNvPr id="0" name=""/>
        <dsp:cNvSpPr/>
      </dsp:nvSpPr>
      <dsp:spPr>
        <a:xfrm>
          <a:off x="5875" y="502816"/>
          <a:ext cx="2671520" cy="1850452"/>
        </a:xfrm>
        <a:prstGeom prst="roundRect">
          <a:avLst>
            <a:gd name="adj" fmla="val 10000"/>
          </a:avLst>
        </a:prstGeom>
        <a:solidFill>
          <a:srgbClr val="3393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160020" numCol="1" spcCol="1270" anchor="ctr" anchorCtr="0">
          <a:noAutofit/>
        </a:bodyPr>
        <a:lstStyle/>
        <a:p>
          <a:pPr marL="0" lvl="0" indent="0" algn="l" defTabSz="1866900">
            <a:lnSpc>
              <a:spcPct val="90000"/>
            </a:lnSpc>
            <a:spcBef>
              <a:spcPct val="0"/>
            </a:spcBef>
            <a:spcAft>
              <a:spcPct val="35000"/>
            </a:spcAft>
            <a:buNone/>
          </a:pPr>
          <a:r>
            <a:rPr lang="en-US" sz="4200" b="1" kern="1200" dirty="0"/>
            <a:t>Question</a:t>
          </a:r>
        </a:p>
      </dsp:txBody>
      <dsp:txXfrm>
        <a:off x="5875" y="502816"/>
        <a:ext cx="2671520" cy="1089841"/>
      </dsp:txXfrm>
    </dsp:sp>
    <dsp:sp modelId="{E1D6356C-1378-BE47-8316-51F4D9B1F3D8}">
      <dsp:nvSpPr>
        <dsp:cNvPr id="0" name=""/>
        <dsp:cNvSpPr/>
      </dsp:nvSpPr>
      <dsp:spPr>
        <a:xfrm>
          <a:off x="133144" y="1869134"/>
          <a:ext cx="2671520" cy="3326400"/>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1" indent="0" algn="ctr" defTabSz="1244600">
            <a:lnSpc>
              <a:spcPct val="90000"/>
            </a:lnSpc>
            <a:spcBef>
              <a:spcPct val="0"/>
            </a:spcBef>
            <a:spcAft>
              <a:spcPct val="15000"/>
            </a:spcAft>
            <a:buNone/>
            <a:tabLst/>
          </a:pPr>
          <a:r>
            <a:rPr lang="en-US" sz="2800" u="none" kern="1200" dirty="0"/>
            <a:t>Can we construct a food insecurity measure at the census  tract level?</a:t>
          </a:r>
        </a:p>
      </dsp:txBody>
      <dsp:txXfrm>
        <a:off x="211390" y="1947380"/>
        <a:ext cx="2515028" cy="3169908"/>
      </dsp:txXfrm>
    </dsp:sp>
    <dsp:sp modelId="{C5AE79ED-60C6-794E-B897-1DCB62EC1D02}">
      <dsp:nvSpPr>
        <dsp:cNvPr id="0" name=""/>
        <dsp:cNvSpPr/>
      </dsp:nvSpPr>
      <dsp:spPr>
        <a:xfrm rot="21582135">
          <a:off x="2837888" y="705970"/>
          <a:ext cx="548640" cy="665131"/>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837889" y="839424"/>
        <a:ext cx="384048" cy="399079"/>
      </dsp:txXfrm>
    </dsp:sp>
    <dsp:sp modelId="{FD3D916B-26F8-F742-8AE3-20B2CADE0E7F}">
      <dsp:nvSpPr>
        <dsp:cNvPr id="0" name=""/>
        <dsp:cNvSpPr/>
      </dsp:nvSpPr>
      <dsp:spPr>
        <a:xfrm>
          <a:off x="3521691" y="494216"/>
          <a:ext cx="2671520" cy="1817611"/>
        </a:xfrm>
        <a:prstGeom prst="roundRect">
          <a:avLst>
            <a:gd name="adj" fmla="val 10000"/>
          </a:avLst>
        </a:prstGeom>
        <a:solidFill>
          <a:srgbClr val="3393AD"/>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121920" numCol="1" spcCol="1270" anchor="t" anchorCtr="0">
          <a:noAutofit/>
        </a:bodyPr>
        <a:lstStyle/>
        <a:p>
          <a:pPr marL="0" lvl="0" indent="0" algn="l" defTabSz="1422400">
            <a:lnSpc>
              <a:spcPct val="100000"/>
            </a:lnSpc>
            <a:spcBef>
              <a:spcPct val="0"/>
            </a:spcBef>
            <a:spcAft>
              <a:spcPct val="35000"/>
            </a:spcAft>
            <a:buNone/>
          </a:pPr>
          <a:r>
            <a:rPr lang="en-US" sz="3200" b="1" kern="1200" dirty="0"/>
            <a:t>Literature Review</a:t>
          </a:r>
        </a:p>
      </dsp:txBody>
      <dsp:txXfrm>
        <a:off x="3521691" y="494216"/>
        <a:ext cx="2671520" cy="1070499"/>
      </dsp:txXfrm>
    </dsp:sp>
    <dsp:sp modelId="{F3B3A36F-C50A-1B41-B4FE-4602C4E5786B}">
      <dsp:nvSpPr>
        <dsp:cNvPr id="0" name=""/>
        <dsp:cNvSpPr/>
      </dsp:nvSpPr>
      <dsp:spPr>
        <a:xfrm>
          <a:off x="3693174" y="1858936"/>
          <a:ext cx="2671520" cy="3372736"/>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0" lvl="1" indent="0" algn="ctr" defTabSz="1244600">
            <a:lnSpc>
              <a:spcPct val="90000"/>
            </a:lnSpc>
            <a:spcBef>
              <a:spcPct val="0"/>
            </a:spcBef>
            <a:spcAft>
              <a:spcPct val="15000"/>
            </a:spcAft>
            <a:buNone/>
            <a:tabLst/>
          </a:pPr>
          <a:r>
            <a:rPr lang="en-US" sz="2800" kern="1200" dirty="0"/>
            <a:t>What are the determinants of food insecurity?</a:t>
          </a:r>
        </a:p>
        <a:p>
          <a:pPr marL="0" lvl="1" indent="0" algn="ctr" defTabSz="533400">
            <a:lnSpc>
              <a:spcPct val="90000"/>
            </a:lnSpc>
            <a:spcBef>
              <a:spcPct val="0"/>
            </a:spcBef>
            <a:spcAft>
              <a:spcPct val="15000"/>
            </a:spcAft>
            <a:buNone/>
            <a:tabLst/>
          </a:pPr>
          <a:endParaRPr lang="en-US" sz="1200" kern="1200" dirty="0"/>
        </a:p>
      </dsp:txBody>
      <dsp:txXfrm>
        <a:off x="3771420" y="1937182"/>
        <a:ext cx="2515028" cy="3216244"/>
      </dsp:txXfrm>
    </dsp:sp>
    <dsp:sp modelId="{F6B2CE80-F8AE-D04C-A5E6-E09D34016187}">
      <dsp:nvSpPr>
        <dsp:cNvPr id="0" name=""/>
        <dsp:cNvSpPr/>
      </dsp:nvSpPr>
      <dsp:spPr>
        <a:xfrm rot="21576748">
          <a:off x="6333034" y="684993"/>
          <a:ext cx="569700" cy="665131"/>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333036" y="818597"/>
        <a:ext cx="398790" cy="399079"/>
      </dsp:txXfrm>
    </dsp:sp>
    <dsp:sp modelId="{77E21BA5-6EC2-8847-8215-3B75DB5543BF}">
      <dsp:nvSpPr>
        <dsp:cNvPr id="0" name=""/>
        <dsp:cNvSpPr/>
      </dsp:nvSpPr>
      <dsp:spPr>
        <a:xfrm>
          <a:off x="7017819" y="455043"/>
          <a:ext cx="2671520" cy="1870337"/>
        </a:xfrm>
        <a:prstGeom prst="roundRect">
          <a:avLst>
            <a:gd name="adj" fmla="val 10000"/>
          </a:avLst>
        </a:prstGeom>
        <a:solidFill>
          <a:srgbClr val="3393AD"/>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121920" numCol="1" spcCol="1270" anchor="t" anchorCtr="0">
          <a:noAutofit/>
        </a:bodyPr>
        <a:lstStyle/>
        <a:p>
          <a:pPr marL="0" lvl="0" indent="0" algn="l" defTabSz="1422400">
            <a:lnSpc>
              <a:spcPct val="90000"/>
            </a:lnSpc>
            <a:spcBef>
              <a:spcPct val="0"/>
            </a:spcBef>
            <a:spcAft>
              <a:spcPct val="35000"/>
            </a:spcAft>
            <a:buNone/>
          </a:pPr>
          <a:r>
            <a:rPr lang="en-US" sz="3200" b="1" kern="1200" dirty="0"/>
            <a:t>Data    Discovery</a:t>
          </a:r>
        </a:p>
      </dsp:txBody>
      <dsp:txXfrm>
        <a:off x="7017819" y="455043"/>
        <a:ext cx="2671520" cy="1101553"/>
      </dsp:txXfrm>
    </dsp:sp>
    <dsp:sp modelId="{A42AFC01-FCE0-ED48-9E7C-7CF1D4BD26AA}">
      <dsp:nvSpPr>
        <dsp:cNvPr id="0" name=""/>
        <dsp:cNvSpPr/>
      </dsp:nvSpPr>
      <dsp:spPr>
        <a:xfrm>
          <a:off x="7163735" y="1841307"/>
          <a:ext cx="2671520" cy="3326400"/>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Inventory</a:t>
          </a:r>
        </a:p>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Screening</a:t>
          </a:r>
        </a:p>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Acquisition</a:t>
          </a:r>
        </a:p>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Ingestion</a:t>
          </a:r>
        </a:p>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Governance</a:t>
          </a:r>
        </a:p>
        <a:p>
          <a:pPr marL="285750" lvl="1" indent="-285750" algn="l" defTabSz="1244600">
            <a:lnSpc>
              <a:spcPct val="90000"/>
            </a:lnSpc>
            <a:spcBef>
              <a:spcPct val="0"/>
            </a:spcBef>
            <a:spcAft>
              <a:spcPct val="15000"/>
            </a:spcAft>
            <a:buFont typeface="Arial" panose="020B0604020202020204" pitchFamily="34" charset="0"/>
            <a:buChar char="•"/>
          </a:pPr>
          <a:r>
            <a:rPr lang="en-US" sz="2800" kern="1200" dirty="0"/>
            <a:t>Wrangling</a:t>
          </a:r>
        </a:p>
      </dsp:txBody>
      <dsp:txXfrm>
        <a:off x="7241981" y="1919553"/>
        <a:ext cx="2515028" cy="31699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D3577-FACA-974D-9723-E12B9CBFED14}" type="datetimeFigureOut">
              <a:rPr lang="en-US" smtClean="0"/>
              <a:t>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476D4-5E0F-B845-BC02-D6BD865490F4}" type="slidenum">
              <a:rPr lang="en-US" smtClean="0"/>
              <a:t>‹#›</a:t>
            </a:fld>
            <a:endParaRPr lang="en-US"/>
          </a:p>
        </p:txBody>
      </p:sp>
    </p:spTree>
    <p:extLst>
      <p:ext uri="{BB962C8B-B14F-4D97-AF65-F5344CB8AC3E}">
        <p14:creationId xmlns:p14="http://schemas.microsoft.com/office/powerpoint/2010/main" val="382007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8" name="Google Shape;9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p>
        </p:txBody>
      </p:sp>
      <p:sp>
        <p:nvSpPr>
          <p:cNvPr id="4" name="Slide Number Placeholder 3"/>
          <p:cNvSpPr>
            <a:spLocks noGrp="1"/>
          </p:cNvSpPr>
          <p:nvPr>
            <p:ph type="sldNum" sz="quarter" idx="5"/>
          </p:nvPr>
        </p:nvSpPr>
        <p:spPr/>
        <p:txBody>
          <a:bodyPr/>
          <a:lstStyle/>
          <a:p>
            <a:fld id="{6A4476D4-5E0F-B845-BC02-D6BD865490F4}" type="slidenum">
              <a:rPr lang="en-US" smtClean="0"/>
              <a:t>10</a:t>
            </a:fld>
            <a:endParaRPr lang="en-US"/>
          </a:p>
        </p:txBody>
      </p:sp>
    </p:spTree>
    <p:extLst>
      <p:ext uri="{BB962C8B-B14F-4D97-AF65-F5344CB8AC3E}">
        <p14:creationId xmlns:p14="http://schemas.microsoft.com/office/powerpoint/2010/main" val="23868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11</a:t>
            </a:fld>
            <a:endParaRPr lang="en-US"/>
          </a:p>
        </p:txBody>
      </p:sp>
    </p:spTree>
    <p:extLst>
      <p:ext uri="{BB962C8B-B14F-4D97-AF65-F5344CB8AC3E}">
        <p14:creationId xmlns:p14="http://schemas.microsoft.com/office/powerpoint/2010/main" val="7332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12</a:t>
            </a:fld>
            <a:endParaRPr lang="en-US"/>
          </a:p>
        </p:txBody>
      </p:sp>
    </p:spTree>
    <p:extLst>
      <p:ext uri="{BB962C8B-B14F-4D97-AF65-F5344CB8AC3E}">
        <p14:creationId xmlns:p14="http://schemas.microsoft.com/office/powerpoint/2010/main" val="428154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13</a:t>
            </a:fld>
            <a:endParaRPr lang="en-US"/>
          </a:p>
        </p:txBody>
      </p:sp>
    </p:spTree>
    <p:extLst>
      <p:ext uri="{BB962C8B-B14F-4D97-AF65-F5344CB8AC3E}">
        <p14:creationId xmlns:p14="http://schemas.microsoft.com/office/powerpoint/2010/main" val="787822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14</a:t>
            </a:fld>
            <a:endParaRPr lang="en-US"/>
          </a:p>
        </p:txBody>
      </p:sp>
    </p:spTree>
    <p:extLst>
      <p:ext uri="{BB962C8B-B14F-4D97-AF65-F5344CB8AC3E}">
        <p14:creationId xmlns:p14="http://schemas.microsoft.com/office/powerpoint/2010/main" val="3525323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15</a:t>
            </a:fld>
            <a:endParaRPr lang="en-US"/>
          </a:p>
        </p:txBody>
      </p:sp>
    </p:spTree>
    <p:extLst>
      <p:ext uri="{BB962C8B-B14F-4D97-AF65-F5344CB8AC3E}">
        <p14:creationId xmlns:p14="http://schemas.microsoft.com/office/powerpoint/2010/main" val="181791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16</a:t>
            </a:fld>
            <a:endParaRPr lang="en-US"/>
          </a:p>
        </p:txBody>
      </p:sp>
    </p:spTree>
    <p:extLst>
      <p:ext uri="{BB962C8B-B14F-4D97-AF65-F5344CB8AC3E}">
        <p14:creationId xmlns:p14="http://schemas.microsoft.com/office/powerpoint/2010/main" val="3635127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17</a:t>
            </a:fld>
            <a:endParaRPr lang="en-US"/>
          </a:p>
        </p:txBody>
      </p:sp>
    </p:spTree>
    <p:extLst>
      <p:ext uri="{BB962C8B-B14F-4D97-AF65-F5344CB8AC3E}">
        <p14:creationId xmlns:p14="http://schemas.microsoft.com/office/powerpoint/2010/main" val="3369005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4F7A77-6FE5-BA49-841E-CEE6F5079CD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029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u="sng" dirty="0">
                <a:effectLst/>
                <a:latin typeface="Arial Narrow" panose="020B0604020202020204" pitchFamily="34" charset="0"/>
                <a:ea typeface="Times New Roman" panose="02020603050405020304" pitchFamily="18" charset="0"/>
                <a:cs typeface="Times New Roman" panose="02020603050405020304" pitchFamily="18" charset="0"/>
              </a:rPr>
              <a:t>resource-constrained</a:t>
            </a:r>
            <a:r>
              <a:rPr lang="en-US" sz="3200" dirty="0">
                <a:effectLst/>
                <a:latin typeface="Arial Narrow" panose="020B0604020202020204" pitchFamily="34" charset="0"/>
                <a:ea typeface="Times New Roman" panose="02020603050405020304" pitchFamily="18" charset="0"/>
                <a:cs typeface="Times New Roman" panose="02020603050405020304" pitchFamily="18" charset="0"/>
              </a:rPr>
              <a:t> food insecurity</a:t>
            </a:r>
            <a:r>
              <a:rPr lang="en-US" sz="3200" dirty="0">
                <a:effectLst/>
              </a:rPr>
              <a:t> </a:t>
            </a:r>
          </a:p>
          <a:p>
            <a:r>
              <a:rPr lang="en-US" sz="3200" dirty="0">
                <a:effectLst/>
              </a:rPr>
              <a:t>Motivated by a request the Fairfax government one of our partners working on the Social Impact Data Commons – where are food insecure households located.</a:t>
            </a:r>
            <a:endParaRPr lang="en-US" sz="3200" dirty="0"/>
          </a:p>
        </p:txBody>
      </p:sp>
      <p:sp>
        <p:nvSpPr>
          <p:cNvPr id="4" name="Slide Number Placeholder 3"/>
          <p:cNvSpPr>
            <a:spLocks noGrp="1"/>
          </p:cNvSpPr>
          <p:nvPr>
            <p:ph type="sldNum" sz="quarter" idx="5"/>
          </p:nvPr>
        </p:nvSpPr>
        <p:spPr/>
        <p:txBody>
          <a:bodyPr/>
          <a:lstStyle/>
          <a:p>
            <a:fld id="{6A4476D4-5E0F-B845-BC02-D6BD865490F4}" type="slidenum">
              <a:rPr lang="en-US" smtClean="0"/>
              <a:t>3</a:t>
            </a:fld>
            <a:endParaRPr lang="en-US"/>
          </a:p>
        </p:txBody>
      </p:sp>
    </p:spTree>
    <p:extLst>
      <p:ext uri="{BB962C8B-B14F-4D97-AF65-F5344CB8AC3E}">
        <p14:creationId xmlns:p14="http://schemas.microsoft.com/office/powerpoint/2010/main" val="312534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literature review... Literature leads us to discipline experts</a:t>
            </a:r>
          </a:p>
          <a:p>
            <a:r>
              <a:rPr lang="en-US" dirty="0"/>
              <a:t>So far, we have spoken to the Jake Erlich, data scientist, at the Capital Area Food Bank (Hunger 2022 report where they work with NORC on a survey of the Capital Area Region).</a:t>
            </a:r>
          </a:p>
          <a:p>
            <a:r>
              <a:rPr lang="en-US" dirty="0"/>
              <a:t>and have scheduled a meeting with Alisha Coleman-Jensen at USDA (the rock-star of food insecurity).</a:t>
            </a:r>
          </a:p>
        </p:txBody>
      </p:sp>
      <p:sp>
        <p:nvSpPr>
          <p:cNvPr id="4" name="Slide Number Placeholder 3"/>
          <p:cNvSpPr>
            <a:spLocks noGrp="1"/>
          </p:cNvSpPr>
          <p:nvPr>
            <p:ph type="sldNum" sz="quarter" idx="5"/>
          </p:nvPr>
        </p:nvSpPr>
        <p:spPr/>
        <p:txBody>
          <a:bodyPr/>
          <a:lstStyle/>
          <a:p>
            <a:fld id="{6A4476D4-5E0F-B845-BC02-D6BD865490F4}" type="slidenum">
              <a:rPr lang="en-US" smtClean="0"/>
              <a:t>4</a:t>
            </a:fld>
            <a:endParaRPr lang="en-US"/>
          </a:p>
        </p:txBody>
      </p:sp>
    </p:spTree>
    <p:extLst>
      <p:ext uri="{BB962C8B-B14F-4D97-AF65-F5344CB8AC3E}">
        <p14:creationId xmlns:p14="http://schemas.microsoft.com/office/powerpoint/2010/main" val="227279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Narrow" panose="020B0604020202020204" pitchFamily="34" charset="0"/>
                <a:ea typeface="Times New Roman" panose="02020603050405020304" pitchFamily="18" charset="0"/>
                <a:cs typeface="Times New Roman" panose="02020603050405020304" pitchFamily="18" charset="0"/>
              </a:rPr>
              <a:t>Focused on resource constrained food insecurity at the household level.</a:t>
            </a:r>
          </a:p>
          <a:p>
            <a:r>
              <a:rPr lang="en-US" sz="1800" dirty="0">
                <a:effectLst/>
                <a:latin typeface="Arial Narrow" panose="020B0604020202020204" pitchFamily="34" charset="0"/>
                <a:ea typeface="Times New Roman" panose="02020603050405020304" pitchFamily="18" charset="0"/>
                <a:cs typeface="Times New Roman" panose="02020603050405020304" pitchFamily="18" charset="0"/>
              </a:rPr>
              <a:t>In 1995, the </a:t>
            </a:r>
            <a:r>
              <a:rPr lang="en-US" sz="1800" dirty="0">
                <a:effectLst/>
                <a:latin typeface="Arial Narrow" panose="020B0604020202020204" pitchFamily="34" charset="0"/>
                <a:ea typeface="Calibri" panose="020F0502020204030204" pitchFamily="34" charset="0"/>
                <a:cs typeface="Times New Roman" panose="02020603050405020304" pitchFamily="18" charset="0"/>
              </a:rPr>
              <a:t>Household Food Security Survey Module (</a:t>
            </a:r>
            <a:r>
              <a:rPr lang="en-US" sz="1800" dirty="0">
                <a:effectLst/>
                <a:latin typeface="Arial Narrow" panose="020B0604020202020204" pitchFamily="34" charset="0"/>
                <a:ea typeface="Times New Roman" panose="02020603050405020304" pitchFamily="18" charset="0"/>
                <a:cs typeface="Times New Roman" panose="02020603050405020304" pitchFamily="18" charset="0"/>
              </a:rPr>
              <a:t>HFSSM) was added to the Current Population Survey to elicited information on whether the household </a:t>
            </a:r>
          </a:p>
          <a:p>
            <a:r>
              <a:rPr lang="en-US" sz="1800" dirty="0">
                <a:effectLst/>
                <a:latin typeface="Arial Narrow" panose="020B0604020202020204" pitchFamily="34" charset="0"/>
                <a:ea typeface="Times New Roman" panose="02020603050405020304" pitchFamily="18" charset="0"/>
                <a:cs typeface="Times New Roman" panose="02020603050405020304" pitchFamily="18" charset="0"/>
              </a:rPr>
              <a:t>experienced difficulty in meeting basic food needs due to lack of resources. These food security questions are asked only of household with incomes below 185% of the federal poverty line and above 185% if the household gives any indication of food access problems on either of the two screener questions.</a:t>
            </a:r>
            <a:r>
              <a:rPr lang="en-US" dirty="0">
                <a:effectLst/>
              </a:rPr>
              <a:t> </a:t>
            </a:r>
          </a:p>
          <a:p>
            <a:pPr marL="0" marR="0">
              <a:spcBef>
                <a:spcPts val="0"/>
              </a:spcBef>
              <a:spcAft>
                <a:spcPts val="0"/>
              </a:spcAft>
            </a:pPr>
            <a:endParaRPr lang="en-US" sz="1800" dirty="0">
              <a:effectLst/>
              <a:latin typeface="Arial Narrow" panose="020B0604020202020204" pitchFamily="34" charset="0"/>
              <a:ea typeface="Times New Roman" panose="02020603050405020304" pitchFamily="18" charset="0"/>
            </a:endParaRPr>
          </a:p>
          <a:p>
            <a:pPr marL="0" marR="0">
              <a:spcBef>
                <a:spcPts val="0"/>
              </a:spcBef>
              <a:spcAft>
                <a:spcPts val="0"/>
              </a:spcAft>
            </a:pPr>
            <a:r>
              <a:rPr lang="en-US" sz="1800" dirty="0">
                <a:effectLst/>
                <a:latin typeface="Arial Narrow" panose="020B0604020202020204" pitchFamily="34" charset="0"/>
                <a:ea typeface="Times New Roman" panose="02020603050405020304" pitchFamily="18" charset="0"/>
              </a:rPr>
              <a:t>In 1997 to 2003, USDA entered into a cooperative agreement with statisticians and economist at Iowa State University (Opsomer et al., 2002) to conduct research to:</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Arial Narrow" panose="020B0604020202020204" pitchFamily="34" charset="0"/>
                <a:ea typeface="Times New Roman" panose="02020603050405020304" pitchFamily="18" charset="0"/>
              </a:rPr>
              <a:t>to evaluate the robustness of the approach used for the measurement of food insecurity and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Arial Narrow" panose="020B0604020202020204" pitchFamily="34" charset="0"/>
                <a:ea typeface="Times New Roman" panose="02020603050405020304" pitchFamily="18" charset="0"/>
              </a:rPr>
              <a:t>to measure the effect of household-level variables on measured food insecurity.</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A4476D4-5E0F-B845-BC02-D6BD865490F4}" type="slidenum">
              <a:rPr lang="en-US" smtClean="0"/>
              <a:t>5</a:t>
            </a:fld>
            <a:endParaRPr lang="en-US"/>
          </a:p>
        </p:txBody>
      </p:sp>
    </p:spTree>
    <p:extLst>
      <p:ext uri="{BB962C8B-B14F-4D97-AF65-F5344CB8AC3E}">
        <p14:creationId xmlns:p14="http://schemas.microsoft.com/office/powerpoint/2010/main" val="98370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6</a:t>
            </a:fld>
            <a:endParaRPr lang="en-US"/>
          </a:p>
        </p:txBody>
      </p:sp>
    </p:spTree>
    <p:extLst>
      <p:ext uri="{BB962C8B-B14F-4D97-AF65-F5344CB8AC3E}">
        <p14:creationId xmlns:p14="http://schemas.microsoft.com/office/powerpoint/2010/main" val="1080386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476D4-5E0F-B845-BC02-D6BD865490F4}" type="slidenum">
              <a:rPr lang="en-US" smtClean="0"/>
              <a:t>7</a:t>
            </a:fld>
            <a:endParaRPr lang="en-US"/>
          </a:p>
        </p:txBody>
      </p:sp>
    </p:spTree>
    <p:extLst>
      <p:ext uri="{BB962C8B-B14F-4D97-AF65-F5344CB8AC3E}">
        <p14:creationId xmlns:p14="http://schemas.microsoft.com/office/powerpoint/2010/main" val="297907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8</a:t>
            </a:fld>
            <a:endParaRPr lang="en-US"/>
          </a:p>
        </p:txBody>
      </p:sp>
    </p:spTree>
    <p:extLst>
      <p:ext uri="{BB962C8B-B14F-4D97-AF65-F5344CB8AC3E}">
        <p14:creationId xmlns:p14="http://schemas.microsoft.com/office/powerpoint/2010/main" val="95683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4476D4-5E0F-B845-BC02-D6BD865490F4}" type="slidenum">
              <a:rPr lang="en-US" smtClean="0"/>
              <a:t>9</a:t>
            </a:fld>
            <a:endParaRPr lang="en-US"/>
          </a:p>
        </p:txBody>
      </p:sp>
    </p:spTree>
    <p:extLst>
      <p:ext uri="{BB962C8B-B14F-4D97-AF65-F5344CB8AC3E}">
        <p14:creationId xmlns:p14="http://schemas.microsoft.com/office/powerpoint/2010/main" val="40867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6165-0278-5827-F791-9C4458DA2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95DCB-7A41-9999-20D9-0075CE214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0D8B9F-950A-0DE2-94B1-73B8806EEBDD}"/>
              </a:ext>
            </a:extLst>
          </p:cNvPr>
          <p:cNvSpPr>
            <a:spLocks noGrp="1"/>
          </p:cNvSpPr>
          <p:nvPr>
            <p:ph type="dt" sz="half" idx="10"/>
          </p:nvPr>
        </p:nvSpPr>
        <p:spPr/>
        <p:txBody>
          <a:bodyPr/>
          <a:lstStyle/>
          <a:p>
            <a:fld id="{E1576F28-94C8-9247-9B2D-F3F44586961B}" type="datetime1">
              <a:rPr lang="en-US" smtClean="0"/>
              <a:t>9/20/23</a:t>
            </a:fld>
            <a:endParaRPr lang="en-US"/>
          </a:p>
        </p:txBody>
      </p:sp>
      <p:sp>
        <p:nvSpPr>
          <p:cNvPr id="5" name="Footer Placeholder 4">
            <a:extLst>
              <a:ext uri="{FF2B5EF4-FFF2-40B4-BE49-F238E27FC236}">
                <a16:creationId xmlns:a16="http://schemas.microsoft.com/office/drawing/2014/main" id="{5D3F3C87-DA9A-0333-1859-8FD012DAD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E5B86-4FAD-D5F2-8B6F-C70CE7DDDD02}"/>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386192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0B72-4669-2FF1-D039-113E53137E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0C9561-9A62-E0FC-834B-3F92DFD8B5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8007F-B131-F2E8-AC6D-13010B70C8BA}"/>
              </a:ext>
            </a:extLst>
          </p:cNvPr>
          <p:cNvSpPr>
            <a:spLocks noGrp="1"/>
          </p:cNvSpPr>
          <p:nvPr>
            <p:ph type="dt" sz="half" idx="10"/>
          </p:nvPr>
        </p:nvSpPr>
        <p:spPr/>
        <p:txBody>
          <a:bodyPr/>
          <a:lstStyle/>
          <a:p>
            <a:fld id="{C0812285-A989-5E45-A068-AEEC1EF36B66}" type="datetime1">
              <a:rPr lang="en-US" smtClean="0"/>
              <a:t>9/20/23</a:t>
            </a:fld>
            <a:endParaRPr lang="en-US"/>
          </a:p>
        </p:txBody>
      </p:sp>
      <p:sp>
        <p:nvSpPr>
          <p:cNvPr id="5" name="Footer Placeholder 4">
            <a:extLst>
              <a:ext uri="{FF2B5EF4-FFF2-40B4-BE49-F238E27FC236}">
                <a16:creationId xmlns:a16="http://schemas.microsoft.com/office/drawing/2014/main" id="{E1BAD98F-3BA8-DB4E-2DD5-A6FF9B841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FBE00-9077-2B4D-37B4-EA99D28753F3}"/>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191144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303644-A5E9-57D9-8CF6-2EB69D4A17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D9115B-D2BA-F41A-7B30-DEFD847C72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20321-275A-C343-8C24-AC3BA86D9596}"/>
              </a:ext>
            </a:extLst>
          </p:cNvPr>
          <p:cNvSpPr>
            <a:spLocks noGrp="1"/>
          </p:cNvSpPr>
          <p:nvPr>
            <p:ph type="dt" sz="half" idx="10"/>
          </p:nvPr>
        </p:nvSpPr>
        <p:spPr/>
        <p:txBody>
          <a:bodyPr/>
          <a:lstStyle/>
          <a:p>
            <a:fld id="{D3DC37DE-984E-9A48-B186-84E4DCF47881}" type="datetime1">
              <a:rPr lang="en-US" smtClean="0"/>
              <a:t>9/20/23</a:t>
            </a:fld>
            <a:endParaRPr lang="en-US"/>
          </a:p>
        </p:txBody>
      </p:sp>
      <p:sp>
        <p:nvSpPr>
          <p:cNvPr id="5" name="Footer Placeholder 4">
            <a:extLst>
              <a:ext uri="{FF2B5EF4-FFF2-40B4-BE49-F238E27FC236}">
                <a16:creationId xmlns:a16="http://schemas.microsoft.com/office/drawing/2014/main" id="{45367C06-3B2B-2330-D1BB-B8AF1A91C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171A1-E150-1858-1A1C-5FE7DD87646B}"/>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321575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D9DE-CB08-598F-D68E-3751CA596E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E69C8D-C4AE-16BA-201D-81CF9E7493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5B2B9-E6C0-F5A0-FFC7-168C9E35C398}"/>
              </a:ext>
            </a:extLst>
          </p:cNvPr>
          <p:cNvSpPr>
            <a:spLocks noGrp="1"/>
          </p:cNvSpPr>
          <p:nvPr>
            <p:ph type="dt" sz="half" idx="10"/>
          </p:nvPr>
        </p:nvSpPr>
        <p:spPr/>
        <p:txBody>
          <a:bodyPr/>
          <a:lstStyle/>
          <a:p>
            <a:fld id="{2BA85722-3F26-CF46-9C04-0BB5DABCFDDF}" type="datetime1">
              <a:rPr lang="en-US" smtClean="0"/>
              <a:t>9/20/23</a:t>
            </a:fld>
            <a:endParaRPr lang="en-US"/>
          </a:p>
        </p:txBody>
      </p:sp>
      <p:sp>
        <p:nvSpPr>
          <p:cNvPr id="5" name="Footer Placeholder 4">
            <a:extLst>
              <a:ext uri="{FF2B5EF4-FFF2-40B4-BE49-F238E27FC236}">
                <a16:creationId xmlns:a16="http://schemas.microsoft.com/office/drawing/2014/main" id="{57E9672C-9EA7-4473-3E83-AEBF39013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62D2C-93CF-9097-9B57-125A4F3A9668}"/>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388019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6705-CDD6-1D01-513E-86BE88203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9DD0D0-0F71-BCAE-099A-318553568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9CD51-2D53-A8BC-1583-49A30AC67FA3}"/>
              </a:ext>
            </a:extLst>
          </p:cNvPr>
          <p:cNvSpPr>
            <a:spLocks noGrp="1"/>
          </p:cNvSpPr>
          <p:nvPr>
            <p:ph type="dt" sz="half" idx="10"/>
          </p:nvPr>
        </p:nvSpPr>
        <p:spPr/>
        <p:txBody>
          <a:bodyPr/>
          <a:lstStyle/>
          <a:p>
            <a:fld id="{1BFAEF1A-77FF-D44A-A58D-530559380DE2}" type="datetime1">
              <a:rPr lang="en-US" smtClean="0"/>
              <a:t>9/20/23</a:t>
            </a:fld>
            <a:endParaRPr lang="en-US"/>
          </a:p>
        </p:txBody>
      </p:sp>
      <p:sp>
        <p:nvSpPr>
          <p:cNvPr id="5" name="Footer Placeholder 4">
            <a:extLst>
              <a:ext uri="{FF2B5EF4-FFF2-40B4-BE49-F238E27FC236}">
                <a16:creationId xmlns:a16="http://schemas.microsoft.com/office/drawing/2014/main" id="{0DC3AE5B-F047-2960-C3DC-4A8A78244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472A5-5EA5-64E7-150D-43CFF1DF148F}"/>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165159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330B-1A7E-2511-B61D-0B0BE204D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4E792-3478-65C6-BB2E-A871F9226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83677-4380-FB9B-5A20-B7DDF87FBD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A59320-A7BB-71D2-F6D8-7A688DBFAE7B}"/>
              </a:ext>
            </a:extLst>
          </p:cNvPr>
          <p:cNvSpPr>
            <a:spLocks noGrp="1"/>
          </p:cNvSpPr>
          <p:nvPr>
            <p:ph type="dt" sz="half" idx="10"/>
          </p:nvPr>
        </p:nvSpPr>
        <p:spPr/>
        <p:txBody>
          <a:bodyPr/>
          <a:lstStyle/>
          <a:p>
            <a:fld id="{22E60404-3BFC-E040-B941-D1C95D32F71B}" type="datetime1">
              <a:rPr lang="en-US" smtClean="0"/>
              <a:t>9/20/23</a:t>
            </a:fld>
            <a:endParaRPr lang="en-US"/>
          </a:p>
        </p:txBody>
      </p:sp>
      <p:sp>
        <p:nvSpPr>
          <p:cNvPr id="6" name="Footer Placeholder 5">
            <a:extLst>
              <a:ext uri="{FF2B5EF4-FFF2-40B4-BE49-F238E27FC236}">
                <a16:creationId xmlns:a16="http://schemas.microsoft.com/office/drawing/2014/main" id="{D31E676C-ACCE-60D9-254A-F6A753982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BC849-B41D-BE31-101D-31AF80FF57C7}"/>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7442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35A2-27DF-91A8-3BB2-25CA4764AE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3A84E6-BAE5-448D-1767-0DF399650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6089E-D9E6-9218-B6CD-A203130A4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4B617-02BD-FDFC-6098-2C67076E9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F2C59A-2613-837A-B9F9-9A359BCED4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994EFD-7AC7-147B-0E19-F6B7019CD6C5}"/>
              </a:ext>
            </a:extLst>
          </p:cNvPr>
          <p:cNvSpPr>
            <a:spLocks noGrp="1"/>
          </p:cNvSpPr>
          <p:nvPr>
            <p:ph type="dt" sz="half" idx="10"/>
          </p:nvPr>
        </p:nvSpPr>
        <p:spPr/>
        <p:txBody>
          <a:bodyPr/>
          <a:lstStyle/>
          <a:p>
            <a:fld id="{1D9BDB65-B3B8-564C-A0C1-92399665B9E5}" type="datetime1">
              <a:rPr lang="en-US" smtClean="0"/>
              <a:t>9/20/23</a:t>
            </a:fld>
            <a:endParaRPr lang="en-US"/>
          </a:p>
        </p:txBody>
      </p:sp>
      <p:sp>
        <p:nvSpPr>
          <p:cNvPr id="8" name="Footer Placeholder 7">
            <a:extLst>
              <a:ext uri="{FF2B5EF4-FFF2-40B4-BE49-F238E27FC236}">
                <a16:creationId xmlns:a16="http://schemas.microsoft.com/office/drawing/2014/main" id="{06E700D3-52E7-B46C-957E-55037A1C38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CBA043-92EB-911A-0FCA-DB68FB36F2E5}"/>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79296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C775-657D-98D4-5A91-A463ABA98E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41311D-1DA8-D8ED-D3BC-FDF7BD57D6E6}"/>
              </a:ext>
            </a:extLst>
          </p:cNvPr>
          <p:cNvSpPr>
            <a:spLocks noGrp="1"/>
          </p:cNvSpPr>
          <p:nvPr>
            <p:ph type="dt" sz="half" idx="10"/>
          </p:nvPr>
        </p:nvSpPr>
        <p:spPr/>
        <p:txBody>
          <a:bodyPr/>
          <a:lstStyle/>
          <a:p>
            <a:fld id="{2C76D0DA-4236-8A46-A10F-18D5A3B0C758}" type="datetime1">
              <a:rPr lang="en-US" smtClean="0"/>
              <a:t>9/20/23</a:t>
            </a:fld>
            <a:endParaRPr lang="en-US"/>
          </a:p>
        </p:txBody>
      </p:sp>
      <p:sp>
        <p:nvSpPr>
          <p:cNvPr id="4" name="Footer Placeholder 3">
            <a:extLst>
              <a:ext uri="{FF2B5EF4-FFF2-40B4-BE49-F238E27FC236}">
                <a16:creationId xmlns:a16="http://schemas.microsoft.com/office/drawing/2014/main" id="{2E19472C-5C7C-2F83-8AB9-ECC649F75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E5C828-7CF1-6D70-75B1-DF4EE94A272D}"/>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170490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92C67-6A81-0F57-3B8F-EEF316AB07B1}"/>
              </a:ext>
            </a:extLst>
          </p:cNvPr>
          <p:cNvSpPr>
            <a:spLocks noGrp="1"/>
          </p:cNvSpPr>
          <p:nvPr>
            <p:ph type="dt" sz="half" idx="10"/>
          </p:nvPr>
        </p:nvSpPr>
        <p:spPr/>
        <p:txBody>
          <a:bodyPr/>
          <a:lstStyle/>
          <a:p>
            <a:fld id="{12E05182-4AC2-0A42-9584-484F7E706220}" type="datetime1">
              <a:rPr lang="en-US" smtClean="0"/>
              <a:t>9/20/23</a:t>
            </a:fld>
            <a:endParaRPr lang="en-US"/>
          </a:p>
        </p:txBody>
      </p:sp>
      <p:sp>
        <p:nvSpPr>
          <p:cNvPr id="3" name="Footer Placeholder 2">
            <a:extLst>
              <a:ext uri="{FF2B5EF4-FFF2-40B4-BE49-F238E27FC236}">
                <a16:creationId xmlns:a16="http://schemas.microsoft.com/office/drawing/2014/main" id="{9C0B164D-D8D1-09C5-99DE-91544F18EC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8FF63C-FF7B-084C-9193-691BC35F06D3}"/>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277995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63BE-1CDC-1838-CE38-7817ECE31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AF4C-B632-D946-EE43-5B437ABCE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D12B91-96ED-0B07-67FD-9F8BF67BB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419AB-463F-D0CE-5CEE-FCD9E25F16DA}"/>
              </a:ext>
            </a:extLst>
          </p:cNvPr>
          <p:cNvSpPr>
            <a:spLocks noGrp="1"/>
          </p:cNvSpPr>
          <p:nvPr>
            <p:ph type="dt" sz="half" idx="10"/>
          </p:nvPr>
        </p:nvSpPr>
        <p:spPr/>
        <p:txBody>
          <a:bodyPr/>
          <a:lstStyle/>
          <a:p>
            <a:fld id="{CCDBD496-D912-8C4B-9077-E80500EA96C6}" type="datetime1">
              <a:rPr lang="en-US" smtClean="0"/>
              <a:t>9/20/23</a:t>
            </a:fld>
            <a:endParaRPr lang="en-US"/>
          </a:p>
        </p:txBody>
      </p:sp>
      <p:sp>
        <p:nvSpPr>
          <p:cNvPr id="6" name="Footer Placeholder 5">
            <a:extLst>
              <a:ext uri="{FF2B5EF4-FFF2-40B4-BE49-F238E27FC236}">
                <a16:creationId xmlns:a16="http://schemas.microsoft.com/office/drawing/2014/main" id="{91D3DF03-255D-A79B-152B-3C1508C77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59AF5-45FC-1688-9FAA-FDC9CF11F225}"/>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292627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7BA4-6C22-C796-5F84-5437632B3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F0EB7-576C-EC9E-EEAD-AF5B67556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C5646F-7E4E-BF36-6437-4C65AF0AD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B4253-1836-F95B-EA9F-ECEE84545DE0}"/>
              </a:ext>
            </a:extLst>
          </p:cNvPr>
          <p:cNvSpPr>
            <a:spLocks noGrp="1"/>
          </p:cNvSpPr>
          <p:nvPr>
            <p:ph type="dt" sz="half" idx="10"/>
          </p:nvPr>
        </p:nvSpPr>
        <p:spPr/>
        <p:txBody>
          <a:bodyPr/>
          <a:lstStyle/>
          <a:p>
            <a:fld id="{1522C9AA-2FF0-4045-9346-26D3838D91E7}" type="datetime1">
              <a:rPr lang="en-US" smtClean="0"/>
              <a:t>9/20/23</a:t>
            </a:fld>
            <a:endParaRPr lang="en-US"/>
          </a:p>
        </p:txBody>
      </p:sp>
      <p:sp>
        <p:nvSpPr>
          <p:cNvPr id="6" name="Footer Placeholder 5">
            <a:extLst>
              <a:ext uri="{FF2B5EF4-FFF2-40B4-BE49-F238E27FC236}">
                <a16:creationId xmlns:a16="http://schemas.microsoft.com/office/drawing/2014/main" id="{827B11CE-3E8F-D30C-03E2-15A02FA93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AA71E-3C9F-03E7-9534-5DFC8ACB0B5B}"/>
              </a:ext>
            </a:extLst>
          </p:cNvPr>
          <p:cNvSpPr>
            <a:spLocks noGrp="1"/>
          </p:cNvSpPr>
          <p:nvPr>
            <p:ph type="sldNum" sz="quarter" idx="12"/>
          </p:nvPr>
        </p:nvSpPr>
        <p:spPr/>
        <p:txBody>
          <a:bodyPr/>
          <a:lstStyle/>
          <a:p>
            <a:fld id="{D0BFB334-0F8E-454B-B361-845980135A95}" type="slidenum">
              <a:rPr lang="en-US" smtClean="0"/>
              <a:t>‹#›</a:t>
            </a:fld>
            <a:endParaRPr lang="en-US"/>
          </a:p>
        </p:txBody>
      </p:sp>
    </p:spTree>
    <p:extLst>
      <p:ext uri="{BB962C8B-B14F-4D97-AF65-F5344CB8AC3E}">
        <p14:creationId xmlns:p14="http://schemas.microsoft.com/office/powerpoint/2010/main" val="73643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5CA9B-2F91-55A9-9ACF-0F05E236C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1544E-E031-E3C4-8D00-7696EF2CA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6BF9D-9B32-EB49-047C-5D23878CB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0B5BC-AB4F-C64B-AF3B-00DBCB6900DD}" type="datetime1">
              <a:rPr lang="en-US" smtClean="0"/>
              <a:t>9/20/23</a:t>
            </a:fld>
            <a:endParaRPr lang="en-US"/>
          </a:p>
        </p:txBody>
      </p:sp>
      <p:sp>
        <p:nvSpPr>
          <p:cNvPr id="5" name="Footer Placeholder 4">
            <a:extLst>
              <a:ext uri="{FF2B5EF4-FFF2-40B4-BE49-F238E27FC236}">
                <a16:creationId xmlns:a16="http://schemas.microsoft.com/office/drawing/2014/main" id="{8C0A05B4-BD64-92F5-7EB6-6743DE348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24E255-50C6-32A1-A271-D80A20148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FB334-0F8E-454B-B361-845980135A95}" type="slidenum">
              <a:rPr lang="en-US" smtClean="0"/>
              <a:t>‹#›</a:t>
            </a:fld>
            <a:endParaRPr lang="en-US"/>
          </a:p>
        </p:txBody>
      </p:sp>
    </p:spTree>
    <p:extLst>
      <p:ext uri="{BB962C8B-B14F-4D97-AF65-F5344CB8AC3E}">
        <p14:creationId xmlns:p14="http://schemas.microsoft.com/office/powerpoint/2010/main" val="245169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hyperlink" Target="https://dr.lib.iastate.edu/server/api/core/bitstreams/6e0682b1-9124-4c88-892a-31410fdeb6a1/conten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bea.gov/news/2022/real-personal-consumption-expenditures-state-and-real-personal-income-state-and"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ers.usda.gov/webdocs/publications/44558/7476_eib78.pdf?v=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rotWithShape="1">
          <a:blip r:embed="rId3">
            <a:alphaModFix/>
          </a:blip>
          <a:srcRect/>
          <a:stretch/>
        </p:blipFill>
        <p:spPr>
          <a:xfrm>
            <a:off x="6254021" y="1460220"/>
            <a:ext cx="5395213" cy="3819329"/>
          </a:xfrm>
          <a:prstGeom prst="rect">
            <a:avLst/>
          </a:prstGeom>
          <a:noFill/>
          <a:ln>
            <a:noFill/>
          </a:ln>
        </p:spPr>
      </p:pic>
      <p:sp>
        <p:nvSpPr>
          <p:cNvPr id="101" name="Google Shape;101;p20"/>
          <p:cNvSpPr/>
          <p:nvPr/>
        </p:nvSpPr>
        <p:spPr>
          <a:xfrm>
            <a:off x="0" y="-12700"/>
            <a:ext cx="12192000" cy="7040880"/>
          </a:xfrm>
          <a:prstGeom prst="frame">
            <a:avLst>
              <a:gd name="adj1" fmla="val 5590"/>
            </a:avLst>
          </a:prstGeom>
          <a:solidFill>
            <a:srgbClr val="2C516A"/>
          </a:solidFill>
          <a:ln w="12700" cap="flat" cmpd="sng">
            <a:solidFill>
              <a:srgbClr val="A0BF7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2" name="Google Shape;102;p20"/>
          <p:cNvPicPr preferRelativeResize="0"/>
          <p:nvPr/>
        </p:nvPicPr>
        <p:blipFill rotWithShape="1">
          <a:blip r:embed="rId4">
            <a:alphaModFix/>
          </a:blip>
          <a:srcRect l="17432" t="12167"/>
          <a:stretch/>
        </p:blipFill>
        <p:spPr>
          <a:xfrm>
            <a:off x="0" y="0"/>
            <a:ext cx="2044797" cy="2375975"/>
          </a:xfrm>
          <a:prstGeom prst="rect">
            <a:avLst/>
          </a:prstGeom>
          <a:noFill/>
          <a:ln>
            <a:noFill/>
          </a:ln>
        </p:spPr>
      </p:pic>
      <p:sp>
        <p:nvSpPr>
          <p:cNvPr id="103" name="Google Shape;103;p20"/>
          <p:cNvSpPr txBox="1"/>
          <p:nvPr/>
        </p:nvSpPr>
        <p:spPr>
          <a:xfrm>
            <a:off x="421618" y="746125"/>
            <a:ext cx="5759726" cy="2308648"/>
          </a:xfrm>
          <a:prstGeom prst="rect">
            <a:avLst/>
          </a:prstGeom>
          <a:noFill/>
          <a:ln>
            <a:noFill/>
          </a:ln>
        </p:spPr>
        <p:txBody>
          <a:bodyPr spcFirstLastPara="1" wrap="square" lIns="91425" tIns="45700" rIns="91425" bIns="45700" anchor="t" anchorCtr="0">
            <a:noAutofit/>
          </a:bodyPr>
          <a:lstStyle/>
          <a:p>
            <a:pPr marL="0" marR="0" lvl="0" indent="0" algn="ctr" rtl="0">
              <a:lnSpc>
                <a:spcPct val="122222"/>
              </a:lnSpc>
              <a:spcBef>
                <a:spcPts val="0"/>
              </a:spcBef>
              <a:spcAft>
                <a:spcPts val="0"/>
              </a:spcAft>
              <a:buClr>
                <a:srgbClr val="000000"/>
              </a:buClr>
              <a:buSzPts val="3600"/>
              <a:buFont typeface="Arial"/>
              <a:buNone/>
            </a:pPr>
            <a:r>
              <a:rPr lang="en-US" sz="3600" b="0" i="0" u="none" strike="noStrike" cap="none" dirty="0">
                <a:solidFill>
                  <a:srgbClr val="002060"/>
                </a:solidFill>
                <a:latin typeface="Arial"/>
                <a:ea typeface="Arial"/>
                <a:cs typeface="Arial"/>
                <a:sym typeface="Arial"/>
              </a:rPr>
              <a:t>A 21st Century Census </a:t>
            </a:r>
            <a:endParaRPr sz="3600" b="0" i="0" u="none" strike="noStrike" cap="none" dirty="0">
              <a:solidFill>
                <a:srgbClr val="002060"/>
              </a:solidFill>
              <a:latin typeface="Arial"/>
              <a:ea typeface="Arial"/>
              <a:cs typeface="Arial"/>
              <a:sym typeface="Arial"/>
            </a:endParaRPr>
          </a:p>
          <a:p>
            <a:pPr marL="0" marR="0" lvl="0" indent="0" algn="ctr" rtl="0">
              <a:lnSpc>
                <a:spcPct val="122222"/>
              </a:lnSpc>
              <a:spcBef>
                <a:spcPts val="0"/>
              </a:spcBef>
              <a:spcAft>
                <a:spcPts val="0"/>
              </a:spcAft>
              <a:buClr>
                <a:srgbClr val="000000"/>
              </a:buClr>
              <a:buSzPts val="3600"/>
              <a:buFont typeface="Arial"/>
              <a:buNone/>
            </a:pPr>
            <a:r>
              <a:rPr lang="en-US" sz="3600" b="0" i="0" u="none" strike="noStrike" cap="none" dirty="0">
                <a:solidFill>
                  <a:srgbClr val="002060"/>
                </a:solidFill>
                <a:latin typeface="Arial"/>
                <a:ea typeface="Arial"/>
                <a:cs typeface="Arial"/>
                <a:sym typeface="Arial"/>
              </a:rPr>
              <a:t>Curated Data Enterprise:</a:t>
            </a:r>
            <a:endParaRPr sz="3600" b="0" i="0" u="none" strike="noStrike" cap="none" dirty="0">
              <a:solidFill>
                <a:srgbClr val="002060"/>
              </a:solidFill>
              <a:latin typeface="Arial"/>
              <a:ea typeface="Arial"/>
              <a:cs typeface="Arial"/>
              <a:sym typeface="Arial"/>
            </a:endParaRPr>
          </a:p>
          <a:p>
            <a:pPr marL="0" marR="0" lvl="0" indent="0" algn="ctr" rtl="0">
              <a:lnSpc>
                <a:spcPct val="90000"/>
              </a:lnSpc>
              <a:spcBef>
                <a:spcPts val="1000"/>
              </a:spcBef>
              <a:spcAft>
                <a:spcPts val="0"/>
              </a:spcAft>
              <a:buClr>
                <a:srgbClr val="000000"/>
              </a:buClr>
              <a:buSzPts val="3600"/>
              <a:buFont typeface="Arial"/>
              <a:buNone/>
            </a:pPr>
            <a:r>
              <a:rPr lang="en-US" sz="3200" b="0" i="1" u="none" strike="noStrike" cap="none" dirty="0">
                <a:solidFill>
                  <a:srgbClr val="002060"/>
                </a:solidFill>
                <a:latin typeface="Arial"/>
                <a:ea typeface="Arial"/>
                <a:cs typeface="Arial"/>
                <a:sym typeface="Arial"/>
              </a:rPr>
              <a:t>Pilot Demonstration on </a:t>
            </a:r>
            <a:br>
              <a:rPr lang="en-US" sz="3200" b="0" i="1" u="none" strike="noStrike" cap="none" dirty="0">
                <a:solidFill>
                  <a:srgbClr val="002060"/>
                </a:solidFill>
                <a:latin typeface="Arial"/>
                <a:ea typeface="Arial"/>
                <a:cs typeface="Arial"/>
                <a:sym typeface="Arial"/>
              </a:rPr>
            </a:br>
            <a:r>
              <a:rPr lang="en-US" sz="3200" b="0" i="1" u="none" strike="noStrike" cap="none" dirty="0">
                <a:solidFill>
                  <a:srgbClr val="002060"/>
                </a:solidFill>
                <a:latin typeface="Arial"/>
                <a:ea typeface="Arial"/>
                <a:cs typeface="Arial"/>
                <a:sym typeface="Arial"/>
              </a:rPr>
              <a:t>Food Insecurity</a:t>
            </a:r>
            <a:endParaRPr sz="3200" b="0" i="0" u="none" strike="noStrike" cap="none" dirty="0">
              <a:solidFill>
                <a:srgbClr val="002060"/>
              </a:solidFill>
              <a:latin typeface="Arial"/>
              <a:ea typeface="Arial"/>
              <a:cs typeface="Arial"/>
              <a:sym typeface="Arial"/>
            </a:endParaRPr>
          </a:p>
        </p:txBody>
      </p:sp>
      <p:pic>
        <p:nvPicPr>
          <p:cNvPr id="104" name="Google Shape;104;p20"/>
          <p:cNvPicPr preferRelativeResize="0"/>
          <p:nvPr/>
        </p:nvPicPr>
        <p:blipFill rotWithShape="1">
          <a:blip r:embed="rId5">
            <a:alphaModFix/>
          </a:blip>
          <a:srcRect/>
          <a:stretch/>
        </p:blipFill>
        <p:spPr>
          <a:xfrm>
            <a:off x="8531757" y="5850610"/>
            <a:ext cx="1309829" cy="610543"/>
          </a:xfrm>
          <a:prstGeom prst="rect">
            <a:avLst/>
          </a:prstGeom>
          <a:noFill/>
          <a:ln>
            <a:noFill/>
          </a:ln>
        </p:spPr>
      </p:pic>
      <p:pic>
        <p:nvPicPr>
          <p:cNvPr id="105" name="Google Shape;105;p20" descr="Text&#10;&#10;Description automatically generated with medium confidence"/>
          <p:cNvPicPr preferRelativeResize="0"/>
          <p:nvPr/>
        </p:nvPicPr>
        <p:blipFill rotWithShape="1">
          <a:blip r:embed="rId6">
            <a:alphaModFix/>
          </a:blip>
          <a:srcRect/>
          <a:stretch/>
        </p:blipFill>
        <p:spPr>
          <a:xfrm>
            <a:off x="1922791" y="5872305"/>
            <a:ext cx="2335762" cy="588848"/>
          </a:xfrm>
          <a:prstGeom prst="rect">
            <a:avLst/>
          </a:prstGeom>
          <a:noFill/>
          <a:ln>
            <a:noFill/>
          </a:ln>
        </p:spPr>
      </p:pic>
      <p:cxnSp>
        <p:nvCxnSpPr>
          <p:cNvPr id="106" name="Google Shape;106;p20"/>
          <p:cNvCxnSpPr/>
          <p:nvPr/>
        </p:nvCxnSpPr>
        <p:spPr>
          <a:xfrm>
            <a:off x="6181344" y="377952"/>
            <a:ext cx="0" cy="6303264"/>
          </a:xfrm>
          <a:prstGeom prst="straightConnector1">
            <a:avLst/>
          </a:prstGeom>
          <a:noFill/>
          <a:ln w="25400" cap="flat" cmpd="sng">
            <a:solidFill>
              <a:srgbClr val="2C516A"/>
            </a:solidFill>
            <a:prstDash val="solid"/>
            <a:miter lim="800000"/>
            <a:headEnd type="none" w="sm" len="sm"/>
            <a:tailEnd type="none" w="sm" len="sm"/>
          </a:ln>
        </p:spPr>
      </p:cxnSp>
      <p:sp>
        <p:nvSpPr>
          <p:cNvPr id="107" name="Google Shape;107;p20"/>
          <p:cNvSpPr txBox="1"/>
          <p:nvPr/>
        </p:nvSpPr>
        <p:spPr>
          <a:xfrm>
            <a:off x="470090" y="3530824"/>
            <a:ext cx="5711254" cy="1074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400" b="0" i="0" u="none" strike="noStrike" cap="none" dirty="0">
                <a:solidFill>
                  <a:srgbClr val="002060"/>
                </a:solidFill>
                <a:latin typeface="Arial"/>
                <a:ea typeface="Arial"/>
                <a:cs typeface="Arial"/>
                <a:sym typeface="Arial"/>
              </a:rPr>
              <a:t>Presentation to UVA Census CDE Team</a:t>
            </a:r>
            <a:endParaRPr sz="2400" b="0" i="0" u="none" strike="noStrike" cap="none" dirty="0">
              <a:solidFill>
                <a:srgbClr val="00206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400" b="0" i="0" u="none" strike="noStrike" cap="none" dirty="0">
                <a:solidFill>
                  <a:srgbClr val="002060"/>
                </a:solidFill>
                <a:latin typeface="Arial"/>
                <a:ea typeface="Arial"/>
                <a:cs typeface="Arial"/>
                <a:sym typeface="Arial"/>
              </a:rPr>
              <a:t>March 28, 2023</a:t>
            </a:r>
            <a:endParaRPr sz="2400" b="0" i="0" u="none" strike="noStrike" cap="none" dirty="0">
              <a:solidFill>
                <a:srgbClr val="002060"/>
              </a:solidFill>
              <a:latin typeface="Arial"/>
              <a:ea typeface="Arial"/>
              <a:cs typeface="Arial"/>
              <a:sym typeface="Arial"/>
            </a:endParaRPr>
          </a:p>
        </p:txBody>
      </p:sp>
      <p:sp>
        <p:nvSpPr>
          <p:cNvPr id="108" name="Google Shape;108;p20"/>
          <p:cNvSpPr/>
          <p:nvPr/>
        </p:nvSpPr>
        <p:spPr>
          <a:xfrm>
            <a:off x="902537" y="4842113"/>
            <a:ext cx="4583150" cy="160198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8401794A-EF13-C7E5-D37E-207BBB3CF81B}"/>
              </a:ext>
            </a:extLst>
          </p:cNvPr>
          <p:cNvSpPr txBox="1"/>
          <p:nvPr/>
        </p:nvSpPr>
        <p:spPr>
          <a:xfrm>
            <a:off x="3900668" y="5000263"/>
            <a:ext cx="184731" cy="369332"/>
          </a:xfrm>
          <a:prstGeom prst="rect">
            <a:avLst/>
          </a:prstGeom>
          <a:noFill/>
        </p:spPr>
        <p:txBody>
          <a:bodyPr wrap="none" rtlCol="0">
            <a:spAutoFit/>
          </a:bodyPr>
          <a:lstStyle/>
          <a:p>
            <a:endParaRPr lang="en-US" dirty="0"/>
          </a:p>
        </p:txBody>
      </p:sp>
      <p:sp>
        <p:nvSpPr>
          <p:cNvPr id="3" name="Rectangle 2">
            <a:extLst>
              <a:ext uri="{FF2B5EF4-FFF2-40B4-BE49-F238E27FC236}">
                <a16:creationId xmlns:a16="http://schemas.microsoft.com/office/drawing/2014/main" id="{66887EC7-08B9-E3B7-65E7-F6D271620433}"/>
              </a:ext>
            </a:extLst>
          </p:cNvPr>
          <p:cNvSpPr/>
          <p:nvPr/>
        </p:nvSpPr>
        <p:spPr>
          <a:xfrm>
            <a:off x="470090" y="4880486"/>
            <a:ext cx="5646326" cy="608885"/>
          </a:xfrm>
          <a:prstGeom prst="rect">
            <a:avLst/>
          </a:prstGeom>
        </p:spPr>
        <p:txBody>
          <a:bodyPr wrap="square">
            <a:spAutoFit/>
          </a:bodyPr>
          <a:lstStyle/>
          <a:p>
            <a:pPr marL="0" marR="0" lvl="0" indent="0" algn="ctr" defTabSz="457200" rtl="0" eaLnBrk="1" fontAlgn="auto" latinLnBrk="0" hangingPunct="1">
              <a:lnSpc>
                <a:spcPts val="2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5">
                    <a:lumMod val="50000"/>
                  </a:schemeClr>
                </a:solidFill>
                <a:effectLst/>
                <a:uLnTx/>
                <a:uFillTx/>
                <a:ea typeface="+mn-ea"/>
                <a:cs typeface="Arial" panose="020B0604020202020204" pitchFamily="34" charset="0"/>
              </a:rPr>
              <a:t>Team: Vicki Lancaster, Cesar Montalvo, Ed Wu, </a:t>
            </a:r>
          </a:p>
          <a:p>
            <a:pPr marL="0" marR="0" lvl="0" indent="0" algn="ctr" defTabSz="457200" rtl="0" eaLnBrk="1" fontAlgn="auto" latinLnBrk="0" hangingPunct="1">
              <a:lnSpc>
                <a:spcPts val="2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accent5">
                    <a:lumMod val="50000"/>
                  </a:schemeClr>
                </a:solidFill>
                <a:effectLst/>
                <a:uLnTx/>
                <a:uFillTx/>
                <a:ea typeface="+mn-ea"/>
                <a:cs typeface="Arial" panose="020B0604020202020204" pitchFamily="34" charset="0"/>
              </a:rPr>
              <a:t>Joseph Salvo, Stephanie Shipp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4C3DEF-A2F1-95FE-7AF1-D3B1BE6E1A83}"/>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Living Wage Calculators</a:t>
            </a:r>
          </a:p>
        </p:txBody>
      </p:sp>
      <p:sp>
        <p:nvSpPr>
          <p:cNvPr id="8" name="TextBox 7">
            <a:extLst>
              <a:ext uri="{FF2B5EF4-FFF2-40B4-BE49-F238E27FC236}">
                <a16:creationId xmlns:a16="http://schemas.microsoft.com/office/drawing/2014/main" id="{A8CDD9A1-6F27-08C9-FD1B-64DBBD6263CC}"/>
              </a:ext>
            </a:extLst>
          </p:cNvPr>
          <p:cNvSpPr txBox="1"/>
          <p:nvPr/>
        </p:nvSpPr>
        <p:spPr>
          <a:xfrm>
            <a:off x="8862645" y="1241224"/>
            <a:ext cx="3137095" cy="4893647"/>
          </a:xfrm>
          <a:prstGeom prst="rect">
            <a:avLst/>
          </a:prstGeom>
          <a:noFill/>
        </p:spPr>
        <p:txBody>
          <a:bodyPr wrap="square">
            <a:spAutoFit/>
          </a:bodyPr>
          <a:lstStyle/>
          <a:p>
            <a:r>
              <a:rPr lang="en-US" sz="2600" b="0" i="0" dirty="0">
                <a:effectLst/>
              </a:rPr>
              <a:t>Tools to help individuals, communities, and employers determine a local wage rate that allows residents to meet minimum standards of living. </a:t>
            </a:r>
          </a:p>
          <a:p>
            <a:endParaRPr lang="en-US" sz="2600" dirty="0"/>
          </a:p>
          <a:p>
            <a:r>
              <a:rPr lang="en-US" sz="2600" dirty="0"/>
              <a:t>The cost-of-living is used to backout the area minimum wage.</a:t>
            </a:r>
          </a:p>
        </p:txBody>
      </p:sp>
      <p:pic>
        <p:nvPicPr>
          <p:cNvPr id="12" name="Picture 11">
            <a:extLst>
              <a:ext uri="{FF2B5EF4-FFF2-40B4-BE49-F238E27FC236}">
                <a16:creationId xmlns:a16="http://schemas.microsoft.com/office/drawing/2014/main" id="{4A2D5E6D-AB18-825F-590B-7DC796BC1199}"/>
              </a:ext>
            </a:extLst>
          </p:cNvPr>
          <p:cNvPicPr>
            <a:picLocks noChangeAspect="1"/>
          </p:cNvPicPr>
          <p:nvPr/>
        </p:nvPicPr>
        <p:blipFill>
          <a:blip r:embed="rId3"/>
          <a:stretch>
            <a:fillRect/>
          </a:stretch>
        </p:blipFill>
        <p:spPr>
          <a:xfrm>
            <a:off x="192259" y="1167778"/>
            <a:ext cx="8595360" cy="5001282"/>
          </a:xfrm>
          <a:prstGeom prst="rect">
            <a:avLst/>
          </a:prstGeom>
          <a:ln w="6350">
            <a:solidFill>
              <a:schemeClr val="tx1"/>
            </a:solidFill>
          </a:ln>
        </p:spPr>
      </p:pic>
      <p:pic>
        <p:nvPicPr>
          <p:cNvPr id="13" name="Picture 12">
            <a:extLst>
              <a:ext uri="{FF2B5EF4-FFF2-40B4-BE49-F238E27FC236}">
                <a16:creationId xmlns:a16="http://schemas.microsoft.com/office/drawing/2014/main" id="{716F37E9-A081-4C09-1AEC-A3F9BDE0689D}"/>
              </a:ext>
            </a:extLst>
          </p:cNvPr>
          <p:cNvPicPr>
            <a:picLocks noChangeAspect="1"/>
          </p:cNvPicPr>
          <p:nvPr/>
        </p:nvPicPr>
        <p:blipFill rotWithShape="1">
          <a:blip r:embed="rId4"/>
          <a:srcRect l="6082" t="16659" r="4708"/>
          <a:stretch/>
        </p:blipFill>
        <p:spPr>
          <a:xfrm>
            <a:off x="6710289" y="3686600"/>
            <a:ext cx="1920240" cy="975212"/>
          </a:xfrm>
          <a:prstGeom prst="rect">
            <a:avLst/>
          </a:prstGeom>
        </p:spPr>
      </p:pic>
      <p:pic>
        <p:nvPicPr>
          <p:cNvPr id="14" name="Picture 13">
            <a:extLst>
              <a:ext uri="{FF2B5EF4-FFF2-40B4-BE49-F238E27FC236}">
                <a16:creationId xmlns:a16="http://schemas.microsoft.com/office/drawing/2014/main" id="{788D5AAB-1E87-57EA-8527-287DA050E78F}"/>
              </a:ext>
            </a:extLst>
          </p:cNvPr>
          <p:cNvPicPr>
            <a:picLocks noChangeAspect="1"/>
          </p:cNvPicPr>
          <p:nvPr/>
        </p:nvPicPr>
        <p:blipFill rotWithShape="1">
          <a:blip r:embed="rId5"/>
          <a:srcRect l="7662" t="21685" r="5939"/>
          <a:stretch/>
        </p:blipFill>
        <p:spPr>
          <a:xfrm>
            <a:off x="6710289" y="4979962"/>
            <a:ext cx="1920240" cy="1032721"/>
          </a:xfrm>
          <a:prstGeom prst="rect">
            <a:avLst/>
          </a:prstGeom>
        </p:spPr>
      </p:pic>
    </p:spTree>
    <p:extLst>
      <p:ext uri="{BB962C8B-B14F-4D97-AF65-F5344CB8AC3E}">
        <p14:creationId xmlns:p14="http://schemas.microsoft.com/office/powerpoint/2010/main" val="107520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1A7DA-8061-676F-1252-75831FB0086D}"/>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Why Household Size /Composition?</a:t>
            </a:r>
          </a:p>
        </p:txBody>
      </p:sp>
      <p:graphicFrame>
        <p:nvGraphicFramePr>
          <p:cNvPr id="2" name="Table 21">
            <a:extLst>
              <a:ext uri="{FF2B5EF4-FFF2-40B4-BE49-F238E27FC236}">
                <a16:creationId xmlns:a16="http://schemas.microsoft.com/office/drawing/2014/main" id="{A41FF1B6-B2DB-B92B-8986-D09D5F9F3AD6}"/>
              </a:ext>
            </a:extLst>
          </p:cNvPr>
          <p:cNvGraphicFramePr>
            <a:graphicFrameLocks noGrp="1"/>
          </p:cNvGraphicFramePr>
          <p:nvPr>
            <p:extLst>
              <p:ext uri="{D42A27DB-BD31-4B8C-83A1-F6EECF244321}">
                <p14:modId xmlns:p14="http://schemas.microsoft.com/office/powerpoint/2010/main" val="3127906197"/>
              </p:ext>
            </p:extLst>
          </p:nvPr>
        </p:nvGraphicFramePr>
        <p:xfrm>
          <a:off x="692231" y="1220122"/>
          <a:ext cx="10619470" cy="3188814"/>
        </p:xfrm>
        <a:graphic>
          <a:graphicData uri="http://schemas.openxmlformats.org/drawingml/2006/table">
            <a:tbl>
              <a:tblPr firstRow="1" bandRow="1">
                <a:tableStyleId>{2D5ABB26-0587-4C30-8999-92F81FD0307C}</a:tableStyleId>
              </a:tblPr>
              <a:tblGrid>
                <a:gridCol w="1032130">
                  <a:extLst>
                    <a:ext uri="{9D8B030D-6E8A-4147-A177-3AD203B41FA5}">
                      <a16:colId xmlns:a16="http://schemas.microsoft.com/office/drawing/2014/main" val="1650762590"/>
                    </a:ext>
                  </a:extLst>
                </a:gridCol>
                <a:gridCol w="639156">
                  <a:extLst>
                    <a:ext uri="{9D8B030D-6E8A-4147-A177-3AD203B41FA5}">
                      <a16:colId xmlns:a16="http://schemas.microsoft.com/office/drawing/2014/main" val="921612448"/>
                    </a:ext>
                  </a:extLst>
                </a:gridCol>
                <a:gridCol w="639156">
                  <a:extLst>
                    <a:ext uri="{9D8B030D-6E8A-4147-A177-3AD203B41FA5}">
                      <a16:colId xmlns:a16="http://schemas.microsoft.com/office/drawing/2014/main" val="2994242995"/>
                    </a:ext>
                  </a:extLst>
                </a:gridCol>
                <a:gridCol w="639156">
                  <a:extLst>
                    <a:ext uri="{9D8B030D-6E8A-4147-A177-3AD203B41FA5}">
                      <a16:colId xmlns:a16="http://schemas.microsoft.com/office/drawing/2014/main" val="599652590"/>
                    </a:ext>
                  </a:extLst>
                </a:gridCol>
                <a:gridCol w="639156">
                  <a:extLst>
                    <a:ext uri="{9D8B030D-6E8A-4147-A177-3AD203B41FA5}">
                      <a16:colId xmlns:a16="http://schemas.microsoft.com/office/drawing/2014/main" val="80443386"/>
                    </a:ext>
                  </a:extLst>
                </a:gridCol>
                <a:gridCol w="639156">
                  <a:extLst>
                    <a:ext uri="{9D8B030D-6E8A-4147-A177-3AD203B41FA5}">
                      <a16:colId xmlns:a16="http://schemas.microsoft.com/office/drawing/2014/main" val="2471184489"/>
                    </a:ext>
                  </a:extLst>
                </a:gridCol>
                <a:gridCol w="639156">
                  <a:extLst>
                    <a:ext uri="{9D8B030D-6E8A-4147-A177-3AD203B41FA5}">
                      <a16:colId xmlns:a16="http://schemas.microsoft.com/office/drawing/2014/main" val="1537888124"/>
                    </a:ext>
                  </a:extLst>
                </a:gridCol>
                <a:gridCol w="639156">
                  <a:extLst>
                    <a:ext uri="{9D8B030D-6E8A-4147-A177-3AD203B41FA5}">
                      <a16:colId xmlns:a16="http://schemas.microsoft.com/office/drawing/2014/main" val="2324576245"/>
                    </a:ext>
                  </a:extLst>
                </a:gridCol>
                <a:gridCol w="639156">
                  <a:extLst>
                    <a:ext uri="{9D8B030D-6E8A-4147-A177-3AD203B41FA5}">
                      <a16:colId xmlns:a16="http://schemas.microsoft.com/office/drawing/2014/main" val="3233096343"/>
                    </a:ext>
                  </a:extLst>
                </a:gridCol>
                <a:gridCol w="639156">
                  <a:extLst>
                    <a:ext uri="{9D8B030D-6E8A-4147-A177-3AD203B41FA5}">
                      <a16:colId xmlns:a16="http://schemas.microsoft.com/office/drawing/2014/main" val="1973416798"/>
                    </a:ext>
                  </a:extLst>
                </a:gridCol>
                <a:gridCol w="639156">
                  <a:extLst>
                    <a:ext uri="{9D8B030D-6E8A-4147-A177-3AD203B41FA5}">
                      <a16:colId xmlns:a16="http://schemas.microsoft.com/office/drawing/2014/main" val="2355948405"/>
                    </a:ext>
                  </a:extLst>
                </a:gridCol>
                <a:gridCol w="639156">
                  <a:extLst>
                    <a:ext uri="{9D8B030D-6E8A-4147-A177-3AD203B41FA5}">
                      <a16:colId xmlns:a16="http://schemas.microsoft.com/office/drawing/2014/main" val="1319489425"/>
                    </a:ext>
                  </a:extLst>
                </a:gridCol>
                <a:gridCol w="639156">
                  <a:extLst>
                    <a:ext uri="{9D8B030D-6E8A-4147-A177-3AD203B41FA5}">
                      <a16:colId xmlns:a16="http://schemas.microsoft.com/office/drawing/2014/main" val="2228746792"/>
                    </a:ext>
                  </a:extLst>
                </a:gridCol>
                <a:gridCol w="639156">
                  <a:extLst>
                    <a:ext uri="{9D8B030D-6E8A-4147-A177-3AD203B41FA5}">
                      <a16:colId xmlns:a16="http://schemas.microsoft.com/office/drawing/2014/main" val="3120896642"/>
                    </a:ext>
                  </a:extLst>
                </a:gridCol>
                <a:gridCol w="639156">
                  <a:extLst>
                    <a:ext uri="{9D8B030D-6E8A-4147-A177-3AD203B41FA5}">
                      <a16:colId xmlns:a16="http://schemas.microsoft.com/office/drawing/2014/main" val="1334706895"/>
                    </a:ext>
                  </a:extLst>
                </a:gridCol>
                <a:gridCol w="639156">
                  <a:extLst>
                    <a:ext uri="{9D8B030D-6E8A-4147-A177-3AD203B41FA5}">
                      <a16:colId xmlns:a16="http://schemas.microsoft.com/office/drawing/2014/main" val="2944469556"/>
                    </a:ext>
                  </a:extLst>
                </a:gridCol>
              </a:tblGrid>
              <a:tr h="310896">
                <a:tc gridSpan="16">
                  <a:txBody>
                    <a:bodyPr/>
                    <a:lstStyle/>
                    <a:p>
                      <a:pPr algn="ctr"/>
                      <a:r>
                        <a:rPr lang="en-US" sz="2400" b="1" dirty="0"/>
                        <a:t>Household Size by PUMAs in Fairfax County, VA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7438971"/>
                  </a:ext>
                </a:extLst>
              </a:tr>
              <a:tr h="279806">
                <a:tc>
                  <a:txBody>
                    <a:bodyPr/>
                    <a:lstStyle/>
                    <a:p>
                      <a:pPr algn="ctr"/>
                      <a:r>
                        <a:rPr lang="en-US" sz="2000" b="1" dirty="0"/>
                        <a:t>PUMA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8882528"/>
                  </a:ext>
                </a:extLst>
              </a:tr>
              <a:tr h="279806">
                <a:tc>
                  <a:txBody>
                    <a:bodyPr/>
                    <a:lstStyle/>
                    <a:p>
                      <a:pPr algn="ctr"/>
                      <a:r>
                        <a:rPr lang="en-US" dirty="0"/>
                        <a:t>59301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6609029"/>
                  </a:ext>
                </a:extLst>
              </a:tr>
              <a:tr h="279806">
                <a:tc>
                  <a:txBody>
                    <a:bodyPr/>
                    <a:lstStyle/>
                    <a:p>
                      <a:pPr algn="ctr"/>
                      <a:r>
                        <a:rPr lang="en-US" dirty="0"/>
                        <a:t>59302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4270195"/>
                  </a:ext>
                </a:extLst>
              </a:tr>
              <a:tr h="279806">
                <a:tc>
                  <a:txBody>
                    <a:bodyPr/>
                    <a:lstStyle/>
                    <a:p>
                      <a:pPr algn="ctr"/>
                      <a:r>
                        <a:rPr lang="en-US" dirty="0"/>
                        <a:t>59303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642687"/>
                  </a:ext>
                </a:extLst>
              </a:tr>
              <a:tr h="279806">
                <a:tc>
                  <a:txBody>
                    <a:bodyPr/>
                    <a:lstStyle/>
                    <a:p>
                      <a:pPr algn="ctr"/>
                      <a:r>
                        <a:rPr lang="en-US" dirty="0"/>
                        <a:t>59304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841651"/>
                  </a:ext>
                </a:extLst>
              </a:tr>
              <a:tr h="279806">
                <a:tc>
                  <a:txBody>
                    <a:bodyPr/>
                    <a:lstStyle/>
                    <a:p>
                      <a:pPr algn="ctr"/>
                      <a:r>
                        <a:rPr lang="en-US" dirty="0"/>
                        <a:t>59305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038379"/>
                  </a:ext>
                </a:extLst>
              </a:tr>
              <a:tr h="279806">
                <a:tc>
                  <a:txBody>
                    <a:bodyPr/>
                    <a:lstStyle/>
                    <a:p>
                      <a:pPr algn="ctr"/>
                      <a:r>
                        <a:rPr lang="en-US" dirty="0"/>
                        <a:t>59306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5996313"/>
                  </a:ext>
                </a:extLst>
              </a:tr>
              <a:tr h="279806">
                <a:tc>
                  <a:txBody>
                    <a:bodyPr/>
                    <a:lstStyle/>
                    <a:p>
                      <a:pPr algn="ctr"/>
                      <a:r>
                        <a:rPr lang="en-US" dirty="0"/>
                        <a:t>59307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952813"/>
                  </a:ext>
                </a:extLst>
              </a:tr>
              <a:tr h="279806">
                <a:tc>
                  <a:txBody>
                    <a:bodyPr/>
                    <a:lstStyle/>
                    <a:p>
                      <a:pPr algn="ctr"/>
                      <a:r>
                        <a:rPr lang="en-US" dirty="0"/>
                        <a:t>59308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184084"/>
                  </a:ext>
                </a:extLst>
              </a:tr>
              <a:tr h="279806">
                <a:tc>
                  <a:txBody>
                    <a:bodyPr/>
                    <a:lstStyle/>
                    <a:p>
                      <a:pPr algn="ctr"/>
                      <a:r>
                        <a:rPr lang="en-US" dirty="0"/>
                        <a:t>59309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628492"/>
                  </a:ext>
                </a:extLst>
              </a:tr>
            </a:tbl>
          </a:graphicData>
        </a:graphic>
      </p:graphicFrame>
      <p:graphicFrame>
        <p:nvGraphicFramePr>
          <p:cNvPr id="4" name="Table 3">
            <a:extLst>
              <a:ext uri="{FF2B5EF4-FFF2-40B4-BE49-F238E27FC236}">
                <a16:creationId xmlns:a16="http://schemas.microsoft.com/office/drawing/2014/main" id="{28CC89A0-C936-523B-22D8-0D3A2A2B96FB}"/>
              </a:ext>
            </a:extLst>
          </p:cNvPr>
          <p:cNvGraphicFramePr>
            <a:graphicFrameLocks noGrp="1"/>
          </p:cNvGraphicFramePr>
          <p:nvPr>
            <p:extLst>
              <p:ext uri="{D42A27DB-BD31-4B8C-83A1-F6EECF244321}">
                <p14:modId xmlns:p14="http://schemas.microsoft.com/office/powerpoint/2010/main" val="2204410629"/>
              </p:ext>
            </p:extLst>
          </p:nvPr>
        </p:nvGraphicFramePr>
        <p:xfrm>
          <a:off x="1724361" y="4976696"/>
          <a:ext cx="9587340" cy="944880"/>
        </p:xfrm>
        <a:graphic>
          <a:graphicData uri="http://schemas.openxmlformats.org/drawingml/2006/table">
            <a:tbl>
              <a:tblPr firstRow="1" bandRow="1">
                <a:tableStyleId>{2D5ABB26-0587-4C30-8999-92F81FD0307C}</a:tableStyleId>
              </a:tblPr>
              <a:tblGrid>
                <a:gridCol w="639156">
                  <a:extLst>
                    <a:ext uri="{9D8B030D-6E8A-4147-A177-3AD203B41FA5}">
                      <a16:colId xmlns:a16="http://schemas.microsoft.com/office/drawing/2014/main" val="921612448"/>
                    </a:ext>
                  </a:extLst>
                </a:gridCol>
                <a:gridCol w="639156">
                  <a:extLst>
                    <a:ext uri="{9D8B030D-6E8A-4147-A177-3AD203B41FA5}">
                      <a16:colId xmlns:a16="http://schemas.microsoft.com/office/drawing/2014/main" val="2994242995"/>
                    </a:ext>
                  </a:extLst>
                </a:gridCol>
                <a:gridCol w="639156">
                  <a:extLst>
                    <a:ext uri="{9D8B030D-6E8A-4147-A177-3AD203B41FA5}">
                      <a16:colId xmlns:a16="http://schemas.microsoft.com/office/drawing/2014/main" val="599652590"/>
                    </a:ext>
                  </a:extLst>
                </a:gridCol>
                <a:gridCol w="639156">
                  <a:extLst>
                    <a:ext uri="{9D8B030D-6E8A-4147-A177-3AD203B41FA5}">
                      <a16:colId xmlns:a16="http://schemas.microsoft.com/office/drawing/2014/main" val="80443386"/>
                    </a:ext>
                  </a:extLst>
                </a:gridCol>
                <a:gridCol w="639156">
                  <a:extLst>
                    <a:ext uri="{9D8B030D-6E8A-4147-A177-3AD203B41FA5}">
                      <a16:colId xmlns:a16="http://schemas.microsoft.com/office/drawing/2014/main" val="2471184489"/>
                    </a:ext>
                  </a:extLst>
                </a:gridCol>
                <a:gridCol w="639156">
                  <a:extLst>
                    <a:ext uri="{9D8B030D-6E8A-4147-A177-3AD203B41FA5}">
                      <a16:colId xmlns:a16="http://schemas.microsoft.com/office/drawing/2014/main" val="1537888124"/>
                    </a:ext>
                  </a:extLst>
                </a:gridCol>
                <a:gridCol w="639156">
                  <a:extLst>
                    <a:ext uri="{9D8B030D-6E8A-4147-A177-3AD203B41FA5}">
                      <a16:colId xmlns:a16="http://schemas.microsoft.com/office/drawing/2014/main" val="2324576245"/>
                    </a:ext>
                  </a:extLst>
                </a:gridCol>
                <a:gridCol w="639156">
                  <a:extLst>
                    <a:ext uri="{9D8B030D-6E8A-4147-A177-3AD203B41FA5}">
                      <a16:colId xmlns:a16="http://schemas.microsoft.com/office/drawing/2014/main" val="3233096343"/>
                    </a:ext>
                  </a:extLst>
                </a:gridCol>
                <a:gridCol w="639156">
                  <a:extLst>
                    <a:ext uri="{9D8B030D-6E8A-4147-A177-3AD203B41FA5}">
                      <a16:colId xmlns:a16="http://schemas.microsoft.com/office/drawing/2014/main" val="1973416798"/>
                    </a:ext>
                  </a:extLst>
                </a:gridCol>
                <a:gridCol w="639156">
                  <a:extLst>
                    <a:ext uri="{9D8B030D-6E8A-4147-A177-3AD203B41FA5}">
                      <a16:colId xmlns:a16="http://schemas.microsoft.com/office/drawing/2014/main" val="2355948405"/>
                    </a:ext>
                  </a:extLst>
                </a:gridCol>
                <a:gridCol w="639156">
                  <a:extLst>
                    <a:ext uri="{9D8B030D-6E8A-4147-A177-3AD203B41FA5}">
                      <a16:colId xmlns:a16="http://schemas.microsoft.com/office/drawing/2014/main" val="1319489425"/>
                    </a:ext>
                  </a:extLst>
                </a:gridCol>
                <a:gridCol w="639156">
                  <a:extLst>
                    <a:ext uri="{9D8B030D-6E8A-4147-A177-3AD203B41FA5}">
                      <a16:colId xmlns:a16="http://schemas.microsoft.com/office/drawing/2014/main" val="2228746792"/>
                    </a:ext>
                  </a:extLst>
                </a:gridCol>
                <a:gridCol w="639156">
                  <a:extLst>
                    <a:ext uri="{9D8B030D-6E8A-4147-A177-3AD203B41FA5}">
                      <a16:colId xmlns:a16="http://schemas.microsoft.com/office/drawing/2014/main" val="3120896642"/>
                    </a:ext>
                  </a:extLst>
                </a:gridCol>
                <a:gridCol w="639156">
                  <a:extLst>
                    <a:ext uri="{9D8B030D-6E8A-4147-A177-3AD203B41FA5}">
                      <a16:colId xmlns:a16="http://schemas.microsoft.com/office/drawing/2014/main" val="1334706895"/>
                    </a:ext>
                  </a:extLst>
                </a:gridCol>
                <a:gridCol w="639156">
                  <a:extLst>
                    <a:ext uri="{9D8B030D-6E8A-4147-A177-3AD203B41FA5}">
                      <a16:colId xmlns:a16="http://schemas.microsoft.com/office/drawing/2014/main" val="2944469556"/>
                    </a:ext>
                  </a:extLst>
                </a:gridCol>
              </a:tblGrid>
              <a:tr h="160860">
                <a:tc gridSpan="15">
                  <a:txBody>
                    <a:bodyPr/>
                    <a:lstStyle/>
                    <a:p>
                      <a:pPr algn="ctr"/>
                      <a:r>
                        <a:rPr lang="en-US" sz="2400" b="1" dirty="0"/>
                        <a:t>Number of Different PUMA Household Compositions by Size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7438971"/>
                  </a:ext>
                </a:extLst>
              </a:tr>
              <a:tr h="279806">
                <a:tc>
                  <a:txBody>
                    <a:bodyPr/>
                    <a:lstStyle/>
                    <a:p>
                      <a:pPr algn="ctr"/>
                      <a:r>
                        <a:rPr lang="en-US" sz="2000" b="1"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8882528"/>
                  </a:ext>
                </a:extLst>
              </a:tr>
              <a:tr h="147412">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038379"/>
                  </a:ext>
                </a:extLst>
              </a:tr>
            </a:tbl>
          </a:graphicData>
        </a:graphic>
      </p:graphicFrame>
    </p:spTree>
    <p:extLst>
      <p:ext uri="{BB962C8B-B14F-4D97-AF65-F5344CB8AC3E}">
        <p14:creationId xmlns:p14="http://schemas.microsoft.com/office/powerpoint/2010/main" val="59131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CA95071-5FED-64AC-A42C-5B8B873D4355}"/>
              </a:ext>
            </a:extLst>
          </p:cNvPr>
          <p:cNvPicPr>
            <a:picLocks noChangeAspect="1"/>
          </p:cNvPicPr>
          <p:nvPr/>
        </p:nvPicPr>
        <p:blipFill>
          <a:blip r:embed="rId3"/>
          <a:stretch>
            <a:fillRect/>
          </a:stretch>
        </p:blipFill>
        <p:spPr>
          <a:xfrm>
            <a:off x="608373" y="1419014"/>
            <a:ext cx="10975253" cy="5248656"/>
          </a:xfrm>
          <a:prstGeom prst="rect">
            <a:avLst/>
          </a:prstGeom>
        </p:spPr>
      </p:pic>
      <p:sp>
        <p:nvSpPr>
          <p:cNvPr id="3" name="TextBox 2">
            <a:extLst>
              <a:ext uri="{FF2B5EF4-FFF2-40B4-BE49-F238E27FC236}">
                <a16:creationId xmlns:a16="http://schemas.microsoft.com/office/drawing/2014/main" id="{3F71A7DA-8061-676F-1252-75831FB0086D}"/>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Why Household Size /Composition?</a:t>
            </a:r>
          </a:p>
        </p:txBody>
      </p:sp>
      <p:sp>
        <p:nvSpPr>
          <p:cNvPr id="7" name="TextBox 6">
            <a:extLst>
              <a:ext uri="{FF2B5EF4-FFF2-40B4-BE49-F238E27FC236}">
                <a16:creationId xmlns:a16="http://schemas.microsoft.com/office/drawing/2014/main" id="{0F1728D4-6A7C-7EAF-09CB-053A1794FC22}"/>
              </a:ext>
            </a:extLst>
          </p:cNvPr>
          <p:cNvSpPr txBox="1"/>
          <p:nvPr/>
        </p:nvSpPr>
        <p:spPr>
          <a:xfrm>
            <a:off x="7957991" y="1698114"/>
            <a:ext cx="2729133" cy="2308324"/>
          </a:xfrm>
          <a:prstGeom prst="rect">
            <a:avLst/>
          </a:prstGeom>
          <a:noFill/>
        </p:spPr>
        <p:txBody>
          <a:bodyPr wrap="square" rtlCol="0">
            <a:spAutoFit/>
          </a:bodyPr>
          <a:lstStyle/>
          <a:p>
            <a:r>
              <a:rPr lang="en-US" dirty="0"/>
              <a:t>#:######</a:t>
            </a:r>
          </a:p>
          <a:p>
            <a:r>
              <a:rPr lang="en-US" dirty="0"/>
              <a:t>Household Size: </a:t>
            </a:r>
          </a:p>
          <a:p>
            <a:r>
              <a:rPr lang="en-US" dirty="0"/>
              <a:t>   Number of Adults</a:t>
            </a:r>
          </a:p>
          <a:p>
            <a:r>
              <a:rPr lang="en-US" dirty="0"/>
              <a:t>   Number of Teenagers</a:t>
            </a:r>
          </a:p>
          <a:p>
            <a:r>
              <a:rPr lang="en-US" dirty="0"/>
              <a:t>   Number of Schoolers</a:t>
            </a:r>
          </a:p>
          <a:p>
            <a:r>
              <a:rPr lang="en-US" dirty="0"/>
              <a:t>   Number of Preschoolers</a:t>
            </a:r>
          </a:p>
          <a:p>
            <a:r>
              <a:rPr lang="en-US" dirty="0"/>
              <a:t>   Number of Toddlers</a:t>
            </a:r>
          </a:p>
          <a:p>
            <a:r>
              <a:rPr lang="en-US" dirty="0"/>
              <a:t>   Number of Infants</a:t>
            </a:r>
          </a:p>
        </p:txBody>
      </p:sp>
      <p:sp>
        <p:nvSpPr>
          <p:cNvPr id="9" name="TextBox 8">
            <a:extLst>
              <a:ext uri="{FF2B5EF4-FFF2-40B4-BE49-F238E27FC236}">
                <a16:creationId xmlns:a16="http://schemas.microsoft.com/office/drawing/2014/main" id="{2CAADFCF-8D11-F416-553C-F552AE4915C4}"/>
              </a:ext>
            </a:extLst>
          </p:cNvPr>
          <p:cNvSpPr txBox="1"/>
          <p:nvPr/>
        </p:nvSpPr>
        <p:spPr>
          <a:xfrm>
            <a:off x="0" y="957349"/>
            <a:ext cx="12191999" cy="461665"/>
          </a:xfrm>
          <a:prstGeom prst="rect">
            <a:avLst/>
          </a:prstGeom>
          <a:noFill/>
        </p:spPr>
        <p:txBody>
          <a:bodyPr wrap="square">
            <a:spAutoFit/>
          </a:bodyPr>
          <a:lstStyle/>
          <a:p>
            <a:pPr algn="ctr"/>
            <a:r>
              <a:rPr lang="en-US" sz="2400" dirty="0"/>
              <a:t>Fairfax Puma 59305:  Household Income by 124 Household Size/Composition Combinations</a:t>
            </a:r>
          </a:p>
        </p:txBody>
      </p:sp>
      <p:sp>
        <p:nvSpPr>
          <p:cNvPr id="14" name="TextBox 13">
            <a:extLst>
              <a:ext uri="{FF2B5EF4-FFF2-40B4-BE49-F238E27FC236}">
                <a16:creationId xmlns:a16="http://schemas.microsoft.com/office/drawing/2014/main" id="{45EF74E2-42A9-BB88-5257-DE3E301BDB60}"/>
              </a:ext>
            </a:extLst>
          </p:cNvPr>
          <p:cNvSpPr txBox="1"/>
          <p:nvPr/>
        </p:nvSpPr>
        <p:spPr>
          <a:xfrm>
            <a:off x="1190662" y="1511347"/>
            <a:ext cx="301686" cy="369332"/>
          </a:xfrm>
          <a:prstGeom prst="rect">
            <a:avLst/>
          </a:prstGeom>
          <a:noFill/>
        </p:spPr>
        <p:txBody>
          <a:bodyPr wrap="none" rtlCol="0">
            <a:spAutoFit/>
          </a:bodyPr>
          <a:lstStyle/>
          <a:p>
            <a:r>
              <a:rPr lang="en-US" dirty="0"/>
              <a:t>1</a:t>
            </a:r>
          </a:p>
        </p:txBody>
      </p:sp>
      <p:sp>
        <p:nvSpPr>
          <p:cNvPr id="16" name="TextBox 15">
            <a:extLst>
              <a:ext uri="{FF2B5EF4-FFF2-40B4-BE49-F238E27FC236}">
                <a16:creationId xmlns:a16="http://schemas.microsoft.com/office/drawing/2014/main" id="{9587480F-0167-B2E7-2EB6-5C908F5BF6CA}"/>
              </a:ext>
            </a:extLst>
          </p:cNvPr>
          <p:cNvSpPr txBox="1"/>
          <p:nvPr/>
        </p:nvSpPr>
        <p:spPr>
          <a:xfrm>
            <a:off x="1576233" y="1511347"/>
            <a:ext cx="301686"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18793816-C27C-4048-966F-677AFDA810B0}"/>
              </a:ext>
            </a:extLst>
          </p:cNvPr>
          <p:cNvSpPr txBox="1"/>
          <p:nvPr/>
        </p:nvSpPr>
        <p:spPr>
          <a:xfrm>
            <a:off x="1961804" y="1506024"/>
            <a:ext cx="301686"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165EAFFB-AEBD-1CFB-2919-AEB7CF6DF9BE}"/>
              </a:ext>
            </a:extLst>
          </p:cNvPr>
          <p:cNvSpPr txBox="1"/>
          <p:nvPr/>
        </p:nvSpPr>
        <p:spPr>
          <a:xfrm>
            <a:off x="2814047" y="1506024"/>
            <a:ext cx="30168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34A9841F-B7DC-FA0E-A55A-754996CB988F}"/>
              </a:ext>
            </a:extLst>
          </p:cNvPr>
          <p:cNvSpPr txBox="1"/>
          <p:nvPr/>
        </p:nvSpPr>
        <p:spPr>
          <a:xfrm>
            <a:off x="4353547" y="1506024"/>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57908134-36F1-128A-6801-9A39D3916C72}"/>
              </a:ext>
            </a:extLst>
          </p:cNvPr>
          <p:cNvSpPr txBox="1"/>
          <p:nvPr/>
        </p:nvSpPr>
        <p:spPr>
          <a:xfrm>
            <a:off x="6897691" y="1506024"/>
            <a:ext cx="301686" cy="369332"/>
          </a:xfrm>
          <a:prstGeom prst="rect">
            <a:avLst/>
          </a:prstGeom>
          <a:noFill/>
        </p:spPr>
        <p:txBody>
          <a:bodyPr wrap="none" rtlCol="0">
            <a:spAutoFit/>
          </a:bodyPr>
          <a:lstStyle/>
          <a:p>
            <a:r>
              <a:rPr lang="en-US" dirty="0"/>
              <a:t>6</a:t>
            </a:r>
          </a:p>
        </p:txBody>
      </p:sp>
      <p:sp>
        <p:nvSpPr>
          <p:cNvPr id="21" name="TextBox 20">
            <a:extLst>
              <a:ext uri="{FF2B5EF4-FFF2-40B4-BE49-F238E27FC236}">
                <a16:creationId xmlns:a16="http://schemas.microsoft.com/office/drawing/2014/main" id="{05298E16-6CB8-C422-A63D-CFDF9177D9A9}"/>
              </a:ext>
            </a:extLst>
          </p:cNvPr>
          <p:cNvSpPr txBox="1"/>
          <p:nvPr/>
        </p:nvSpPr>
        <p:spPr>
          <a:xfrm>
            <a:off x="9441835" y="1506024"/>
            <a:ext cx="301686" cy="369332"/>
          </a:xfrm>
          <a:prstGeom prst="rect">
            <a:avLst/>
          </a:prstGeom>
          <a:noFill/>
        </p:spPr>
        <p:txBody>
          <a:bodyPr wrap="none" rtlCol="0">
            <a:spAutoFit/>
          </a:bodyPr>
          <a:lstStyle/>
          <a:p>
            <a:r>
              <a:rPr lang="en-US" dirty="0"/>
              <a:t>7</a:t>
            </a:r>
          </a:p>
        </p:txBody>
      </p:sp>
      <p:sp>
        <p:nvSpPr>
          <p:cNvPr id="22" name="TextBox 21">
            <a:extLst>
              <a:ext uri="{FF2B5EF4-FFF2-40B4-BE49-F238E27FC236}">
                <a16:creationId xmlns:a16="http://schemas.microsoft.com/office/drawing/2014/main" id="{B7D65D2B-BB77-E29F-6987-1537B5DF9BE3}"/>
              </a:ext>
            </a:extLst>
          </p:cNvPr>
          <p:cNvSpPr txBox="1"/>
          <p:nvPr/>
        </p:nvSpPr>
        <p:spPr>
          <a:xfrm>
            <a:off x="10735305" y="1506024"/>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355256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F2973A6-AF60-F8DA-54DF-84C69C432664}"/>
                  </a:ext>
                </a:extLst>
              </p:cNvPr>
              <p:cNvSpPr txBox="1"/>
              <p:nvPr/>
            </p:nvSpPr>
            <p:spPr>
              <a:xfrm>
                <a:off x="9287193" y="1713685"/>
                <a:ext cx="2780272" cy="1754326"/>
              </a:xfrm>
              <a:prstGeom prst="rect">
                <a:avLst/>
              </a:prstGeom>
              <a:noFill/>
            </p:spPr>
            <p:txBody>
              <a:bodyPr wrap="square" rtlCol="0">
                <a:spAutoFit/>
              </a:bodyPr>
              <a:lstStyle/>
              <a:p>
                <a:r>
                  <a:rPr lang="en-US" b="1" dirty="0"/>
                  <a:t>Assumptions</a:t>
                </a:r>
                <a:r>
                  <a:rPr lang="en-US" dirty="0"/>
                  <a:t>:</a:t>
                </a:r>
              </a:p>
              <a:p>
                <a:pPr marL="120650" indent="-120650">
                  <a:buFont typeface="Arial" panose="020B0604020202020204" pitchFamily="34" charset="0"/>
                  <a:buChar char="•"/>
                </a:pPr>
                <a:r>
                  <a:rPr lang="en-US" dirty="0"/>
                  <a:t>1-person in a studio</a:t>
                </a:r>
              </a:p>
              <a:p>
                <a:pPr marL="120650" indent="-120650">
                  <a:buFont typeface="Arial" panose="020B0604020202020204" pitchFamily="34" charset="0"/>
                  <a:buChar char="•"/>
                </a:pPr>
                <a:r>
                  <a:rPr lang="en-US" dirty="0"/>
                  <a:t>2-people in a 1 bedroom</a:t>
                </a:r>
              </a:p>
              <a:p>
                <a:pPr marL="120650" indent="-120650">
                  <a:buFont typeface="Arial" panose="020B0604020202020204" pitchFamily="34" charset="0"/>
                  <a:buChar char="•"/>
                </a:pPr>
                <a:r>
                  <a:rPr lang="en-US" dirty="0"/>
                  <a:t>3-people in a 2 bedroom</a:t>
                </a:r>
              </a:p>
              <a:p>
                <a:pPr marL="120650" indent="-1206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4-people in a 3 bedroom</a:t>
                </a:r>
              </a:p>
              <a:p>
                <a:pPr marL="120650" indent="-120650">
                  <a:buFont typeface="Arial" panose="020B0604020202020204" pitchFamily="34" charset="0"/>
                  <a:buChar char="•"/>
                </a:pPr>
                <a:endParaRPr lang="en-US" dirty="0"/>
              </a:p>
            </p:txBody>
          </p:sp>
        </mc:Choice>
        <mc:Fallback xmlns="">
          <p:sp>
            <p:nvSpPr>
              <p:cNvPr id="5" name="TextBox 4">
                <a:extLst>
                  <a:ext uri="{FF2B5EF4-FFF2-40B4-BE49-F238E27FC236}">
                    <a16:creationId xmlns:a16="http://schemas.microsoft.com/office/drawing/2014/main" id="{AF2973A6-AF60-F8DA-54DF-84C69C432664}"/>
                  </a:ext>
                </a:extLst>
              </p:cNvPr>
              <p:cNvSpPr txBox="1">
                <a:spLocks noRot="1" noChangeAspect="1" noMove="1" noResize="1" noEditPoints="1" noAdjustHandles="1" noChangeArrowheads="1" noChangeShapeType="1" noTextEdit="1"/>
              </p:cNvSpPr>
              <p:nvPr/>
            </p:nvSpPr>
            <p:spPr>
              <a:xfrm>
                <a:off x="9287193" y="1713685"/>
                <a:ext cx="2780272" cy="1754326"/>
              </a:xfrm>
              <a:prstGeom prst="rect">
                <a:avLst/>
              </a:prstGeom>
              <a:blipFill>
                <a:blip r:embed="rId3"/>
                <a:stretch>
                  <a:fillRect l="-1818" t="-1429" r="-1364"/>
                </a:stretch>
              </a:blipFill>
            </p:spPr>
            <p:txBody>
              <a:bodyPr/>
              <a:lstStyle/>
              <a:p>
                <a:r>
                  <a:rPr lang="en-US">
                    <a:noFill/>
                  </a:rPr>
                  <a:t> </a:t>
                </a:r>
              </a:p>
            </p:txBody>
          </p:sp>
        </mc:Fallback>
      </mc:AlternateContent>
      <p:sp>
        <p:nvSpPr>
          <p:cNvPr id="6" name="Right Brace 5">
            <a:extLst>
              <a:ext uri="{FF2B5EF4-FFF2-40B4-BE49-F238E27FC236}">
                <a16:creationId xmlns:a16="http://schemas.microsoft.com/office/drawing/2014/main" id="{9475DDFB-61AA-44EC-BFC1-4A3CC9A74EFA}"/>
              </a:ext>
            </a:extLst>
          </p:cNvPr>
          <p:cNvSpPr/>
          <p:nvPr/>
        </p:nvSpPr>
        <p:spPr>
          <a:xfrm>
            <a:off x="8904756" y="2099585"/>
            <a:ext cx="364712" cy="982527"/>
          </a:xfrm>
          <a:prstGeom prst="rightBrace">
            <a:avLst>
              <a:gd name="adj1" fmla="val 43691"/>
              <a:gd name="adj2" fmla="val 50000"/>
            </a:avLst>
          </a:prstGeom>
          <a:ln w="38100">
            <a:solidFill>
              <a:srgbClr val="5FCE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54B858-5EF4-6473-7AAB-4714C061C3A9}"/>
                  </a:ext>
                </a:extLst>
              </p:cNvPr>
              <p:cNvSpPr txBox="1"/>
              <p:nvPr/>
            </p:nvSpPr>
            <p:spPr>
              <a:xfrm>
                <a:off x="9325231" y="3151389"/>
                <a:ext cx="2866769" cy="2862322"/>
              </a:xfrm>
              <a:prstGeom prst="rect">
                <a:avLst/>
              </a:prstGeom>
              <a:noFill/>
            </p:spPr>
            <p:txBody>
              <a:bodyPr wrap="square" rtlCol="0">
                <a:spAutoFit/>
              </a:bodyPr>
              <a:lstStyle/>
              <a:p>
                <a:r>
                  <a:rPr lang="en-US" b="1" dirty="0"/>
                  <a:t>Assumptions</a:t>
                </a:r>
                <a:r>
                  <a:rPr lang="en-US" dirty="0"/>
                  <a:t>:</a:t>
                </a:r>
              </a:p>
              <a:p>
                <a:pPr marL="120650" indent="-120650">
                  <a:buFont typeface="Arial" panose="020B0604020202020204" pitchFamily="34" charset="0"/>
                  <a:buChar char="•"/>
                </a:pPr>
                <a:r>
                  <a:rPr lang="en-US" dirty="0"/>
                  <a:t>half the people in a household are female and half are male</a:t>
                </a:r>
              </a:p>
              <a:p>
                <a:pPr marL="120650" indent="-120650">
                  <a:buFont typeface="Arial" panose="020B0604020202020204" pitchFamily="34" charset="0"/>
                  <a:buChar char="•"/>
                </a:pPr>
                <a:r>
                  <a:rPr lang="en-US" dirty="0"/>
                  <a:t>infants &lt; 1</a:t>
                </a:r>
              </a:p>
              <a:p>
                <a:pPr marL="120650" indent="-120650">
                  <a:buFont typeface="Arial" panose="020B0604020202020204" pitchFamily="34" charset="0"/>
                  <a:buChar char="•"/>
                </a:pPr>
                <a:r>
                  <a:rPr lang="en-US" dirty="0"/>
                  <a:t>toddlers 1-3</a:t>
                </a:r>
              </a:p>
              <a:p>
                <a:pPr marL="120650" indent="-120650">
                  <a:buFont typeface="Arial" panose="020B0604020202020204" pitchFamily="34" charset="0"/>
                  <a:buChar char="•"/>
                </a:pPr>
                <a:r>
                  <a:rPr lang="en-US" dirty="0"/>
                  <a:t>preschoolers 4-5</a:t>
                </a:r>
              </a:p>
              <a:p>
                <a:pPr marL="120650" indent="-120650">
                  <a:buFont typeface="Arial" panose="020B0604020202020204" pitchFamily="34" charset="0"/>
                  <a:buChar char="•"/>
                </a:pPr>
                <a:r>
                  <a:rPr lang="en-US" dirty="0"/>
                  <a:t>schoolers 6-11</a:t>
                </a:r>
              </a:p>
              <a:p>
                <a:pPr marL="120650" indent="-120650">
                  <a:buFont typeface="Arial" panose="020B0604020202020204" pitchFamily="34" charset="0"/>
                  <a:buChar char="•"/>
                </a:pPr>
                <a:r>
                  <a:rPr lang="en-US" dirty="0"/>
                  <a:t>teenagers 12-18</a:t>
                </a:r>
              </a:p>
              <a:p>
                <a:pPr marL="120650" indent="-120650">
                  <a:buFont typeface="Arial" panose="020B0604020202020204" pitchFamily="34" charset="0"/>
                  <a:buChar char="•"/>
                </a:pPr>
                <a:r>
                  <a:rPr lang="en-US" dirty="0"/>
                  <a:t>adults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19 </a:t>
                </a:r>
              </a:p>
            </p:txBody>
          </p:sp>
        </mc:Choice>
        <mc:Fallback xmlns="">
          <p:sp>
            <p:nvSpPr>
              <p:cNvPr id="8" name="TextBox 7">
                <a:extLst>
                  <a:ext uri="{FF2B5EF4-FFF2-40B4-BE49-F238E27FC236}">
                    <a16:creationId xmlns:a16="http://schemas.microsoft.com/office/drawing/2014/main" id="{BD54B858-5EF4-6473-7AAB-4714C061C3A9}"/>
                  </a:ext>
                </a:extLst>
              </p:cNvPr>
              <p:cNvSpPr txBox="1">
                <a:spLocks noRot="1" noChangeAspect="1" noMove="1" noResize="1" noEditPoints="1" noAdjustHandles="1" noChangeArrowheads="1" noChangeShapeType="1" noTextEdit="1"/>
              </p:cNvSpPr>
              <p:nvPr/>
            </p:nvSpPr>
            <p:spPr>
              <a:xfrm>
                <a:off x="9325231" y="3151389"/>
                <a:ext cx="2866769" cy="2862322"/>
              </a:xfrm>
              <a:prstGeom prst="rect">
                <a:avLst/>
              </a:prstGeom>
              <a:blipFill>
                <a:blip r:embed="rId4"/>
                <a:stretch>
                  <a:fillRect l="-1762" t="-885" b="-265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A2C288F-FA1F-FC4D-226F-B89B828CB9C2}"/>
              </a:ext>
            </a:extLst>
          </p:cNvPr>
          <p:cNvPicPr>
            <a:picLocks noChangeAspect="1"/>
          </p:cNvPicPr>
          <p:nvPr/>
        </p:nvPicPr>
        <p:blipFill>
          <a:blip r:embed="rId5"/>
          <a:stretch>
            <a:fillRect/>
          </a:stretch>
        </p:blipFill>
        <p:spPr>
          <a:xfrm>
            <a:off x="143858" y="1376417"/>
            <a:ext cx="8743173" cy="4572000"/>
          </a:xfrm>
          <a:prstGeom prst="rect">
            <a:avLst/>
          </a:prstGeom>
        </p:spPr>
      </p:pic>
      <p:sp>
        <p:nvSpPr>
          <p:cNvPr id="10" name="Right Brace 9">
            <a:extLst>
              <a:ext uri="{FF2B5EF4-FFF2-40B4-BE49-F238E27FC236}">
                <a16:creationId xmlns:a16="http://schemas.microsoft.com/office/drawing/2014/main" id="{3520CFBF-D3E9-F967-F59F-DC3EC9B3067D}"/>
              </a:ext>
            </a:extLst>
          </p:cNvPr>
          <p:cNvSpPr/>
          <p:nvPr/>
        </p:nvSpPr>
        <p:spPr>
          <a:xfrm>
            <a:off x="8922819" y="3267001"/>
            <a:ext cx="364712" cy="2570128"/>
          </a:xfrm>
          <a:prstGeom prst="rightBrace">
            <a:avLst>
              <a:gd name="adj1" fmla="val 43691"/>
              <a:gd name="adj2" fmla="val 50000"/>
            </a:avLst>
          </a:prstGeom>
          <a:ln w="38100">
            <a:solidFill>
              <a:srgbClr val="5FCE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3F71A7DA-8061-676F-1252-75831FB0086D}"/>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COL Data Discovery Results</a:t>
            </a:r>
          </a:p>
        </p:txBody>
      </p:sp>
    </p:spTree>
    <p:extLst>
      <p:ext uri="{BB962C8B-B14F-4D97-AF65-F5344CB8AC3E}">
        <p14:creationId xmlns:p14="http://schemas.microsoft.com/office/powerpoint/2010/main" val="243273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2973A6-AF60-F8DA-54DF-84C69C432664}"/>
              </a:ext>
            </a:extLst>
          </p:cNvPr>
          <p:cNvSpPr txBox="1"/>
          <p:nvPr/>
        </p:nvSpPr>
        <p:spPr>
          <a:xfrm>
            <a:off x="9279772" y="1098782"/>
            <a:ext cx="2780272" cy="1477328"/>
          </a:xfrm>
          <a:prstGeom prst="rect">
            <a:avLst/>
          </a:prstGeom>
          <a:noFill/>
        </p:spPr>
        <p:txBody>
          <a:bodyPr wrap="square" rtlCol="0">
            <a:spAutoFit/>
          </a:bodyPr>
          <a:lstStyle/>
          <a:p>
            <a:r>
              <a:rPr lang="en-US" b="1" dirty="0"/>
              <a:t>Assumptions</a:t>
            </a:r>
            <a:r>
              <a:rPr lang="en-US" dirty="0"/>
              <a:t>:</a:t>
            </a:r>
          </a:p>
          <a:p>
            <a:pPr marL="120650" indent="-120650">
              <a:buFont typeface="Arial" panose="020B0604020202020204" pitchFamily="34" charset="0"/>
              <a:buChar char="•"/>
            </a:pPr>
            <a:r>
              <a:rPr lang="en-US" dirty="0"/>
              <a:t>includes </a:t>
            </a:r>
            <a:r>
              <a:rPr lang="en-US" sz="1800" dirty="0">
                <a:effectLst/>
                <a:cs typeface="Arial Narrow" panose="020B0604020202020204" pitchFamily="34" charset="0"/>
              </a:rPr>
              <a:t>auto ownership, auto use, and transit use</a:t>
            </a:r>
          </a:p>
          <a:p>
            <a:pPr marL="120650" indent="-120650">
              <a:buFont typeface="Arial" panose="020B0604020202020204" pitchFamily="34" charset="0"/>
              <a:buChar char="•"/>
            </a:pPr>
            <a:r>
              <a:rPr lang="en-US" dirty="0">
                <a:cs typeface="Arial Narrow" panose="020B0604020202020204" pitchFamily="34" charset="0"/>
              </a:rPr>
              <a:t>independent of family size and composition</a:t>
            </a:r>
            <a:endParaRPr lang="en-US" dirty="0"/>
          </a:p>
        </p:txBody>
      </p:sp>
      <p:sp>
        <p:nvSpPr>
          <p:cNvPr id="6" name="Right Brace 5">
            <a:extLst>
              <a:ext uri="{FF2B5EF4-FFF2-40B4-BE49-F238E27FC236}">
                <a16:creationId xmlns:a16="http://schemas.microsoft.com/office/drawing/2014/main" id="{9475DDFB-61AA-44EC-BFC1-4A3CC9A74EFA}"/>
              </a:ext>
            </a:extLst>
          </p:cNvPr>
          <p:cNvSpPr/>
          <p:nvPr/>
        </p:nvSpPr>
        <p:spPr>
          <a:xfrm>
            <a:off x="8907430" y="1874034"/>
            <a:ext cx="364712" cy="480984"/>
          </a:xfrm>
          <a:prstGeom prst="rightBrace">
            <a:avLst>
              <a:gd name="adj1" fmla="val 43691"/>
              <a:gd name="adj2" fmla="val 50000"/>
            </a:avLst>
          </a:prstGeom>
          <a:ln w="38100">
            <a:solidFill>
              <a:srgbClr val="5FCE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D54B858-5EF4-6473-7AAB-4714C061C3A9}"/>
              </a:ext>
            </a:extLst>
          </p:cNvPr>
          <p:cNvSpPr txBox="1"/>
          <p:nvPr/>
        </p:nvSpPr>
        <p:spPr>
          <a:xfrm>
            <a:off x="9287531" y="4024658"/>
            <a:ext cx="2866769" cy="2585323"/>
          </a:xfrm>
          <a:prstGeom prst="rect">
            <a:avLst/>
          </a:prstGeom>
          <a:noFill/>
        </p:spPr>
        <p:txBody>
          <a:bodyPr wrap="square" rtlCol="0">
            <a:spAutoFit/>
          </a:bodyPr>
          <a:lstStyle/>
          <a:p>
            <a:r>
              <a:rPr lang="en-US" b="1" dirty="0"/>
              <a:t>Assumptions</a:t>
            </a:r>
            <a:r>
              <a:rPr lang="en-US" dirty="0"/>
              <a:t>:</a:t>
            </a:r>
          </a:p>
          <a:p>
            <a:pPr marL="120650" indent="-120650">
              <a:buFont typeface="Arial" panose="020B0604020202020204" pitchFamily="34" charset="0"/>
              <a:buChar char="•"/>
            </a:pPr>
            <a:r>
              <a:rPr lang="en-US" dirty="0"/>
              <a:t>parents use home-based care</a:t>
            </a:r>
          </a:p>
          <a:p>
            <a:pPr marL="120650" indent="-120650">
              <a:buFont typeface="Arial" panose="020B0604020202020204" pitchFamily="34" charset="0"/>
              <a:buChar char="•"/>
            </a:pPr>
            <a:r>
              <a:rPr lang="en-US" dirty="0"/>
              <a:t>children &gt; 12 (teenagers) do not require childcare </a:t>
            </a:r>
          </a:p>
          <a:p>
            <a:pPr marL="120650" indent="-120650">
              <a:buFont typeface="Arial" panose="020B0604020202020204" pitchFamily="34" charset="0"/>
              <a:buChar char="•"/>
            </a:pPr>
            <a:r>
              <a:rPr lang="en-US" dirty="0"/>
              <a:t>infants &lt; 1</a:t>
            </a:r>
          </a:p>
          <a:p>
            <a:pPr marL="120650" indent="-120650">
              <a:buFont typeface="Arial" panose="020B0604020202020204" pitchFamily="34" charset="0"/>
              <a:buChar char="•"/>
            </a:pPr>
            <a:r>
              <a:rPr lang="en-US" dirty="0"/>
              <a:t>toddlers 1-3</a:t>
            </a:r>
          </a:p>
          <a:p>
            <a:pPr marL="120650" indent="-120650">
              <a:buFont typeface="Arial" panose="020B0604020202020204" pitchFamily="34" charset="0"/>
              <a:buChar char="•"/>
            </a:pPr>
            <a:r>
              <a:rPr lang="en-US" dirty="0"/>
              <a:t>preschoolers 4-5</a:t>
            </a:r>
          </a:p>
          <a:p>
            <a:pPr marL="120650" indent="-120650">
              <a:buFont typeface="Arial" panose="020B0604020202020204" pitchFamily="34" charset="0"/>
              <a:buChar char="•"/>
            </a:pPr>
            <a:r>
              <a:rPr lang="en-US" dirty="0"/>
              <a:t>school-age 6-18</a:t>
            </a:r>
          </a:p>
        </p:txBody>
      </p:sp>
      <p:sp>
        <p:nvSpPr>
          <p:cNvPr id="10" name="Right Brace 9">
            <a:extLst>
              <a:ext uri="{FF2B5EF4-FFF2-40B4-BE49-F238E27FC236}">
                <a16:creationId xmlns:a16="http://schemas.microsoft.com/office/drawing/2014/main" id="{3520CFBF-D3E9-F967-F59F-DC3EC9B3067D}"/>
              </a:ext>
            </a:extLst>
          </p:cNvPr>
          <p:cNvSpPr/>
          <p:nvPr/>
        </p:nvSpPr>
        <p:spPr>
          <a:xfrm>
            <a:off x="8922819" y="3820438"/>
            <a:ext cx="364712" cy="1466324"/>
          </a:xfrm>
          <a:prstGeom prst="rightBrace">
            <a:avLst>
              <a:gd name="adj1" fmla="val 43691"/>
              <a:gd name="adj2" fmla="val 44875"/>
            </a:avLst>
          </a:prstGeom>
          <a:ln w="38100">
            <a:solidFill>
              <a:srgbClr val="5FCE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3F71A7DA-8061-676F-1252-75831FB0086D}"/>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COL Data Discovery Results</a:t>
            </a:r>
          </a:p>
        </p:txBody>
      </p:sp>
      <p:pic>
        <p:nvPicPr>
          <p:cNvPr id="2" name="Picture 1">
            <a:extLst>
              <a:ext uri="{FF2B5EF4-FFF2-40B4-BE49-F238E27FC236}">
                <a16:creationId xmlns:a16="http://schemas.microsoft.com/office/drawing/2014/main" id="{FEAE8FDF-1BF7-F8BB-1392-062568217AAF}"/>
              </a:ext>
            </a:extLst>
          </p:cNvPr>
          <p:cNvPicPr>
            <a:picLocks noChangeAspect="1"/>
          </p:cNvPicPr>
          <p:nvPr/>
        </p:nvPicPr>
        <p:blipFill>
          <a:blip r:embed="rId3"/>
          <a:stretch>
            <a:fillRect/>
          </a:stretch>
        </p:blipFill>
        <p:spPr>
          <a:xfrm>
            <a:off x="181155" y="1247485"/>
            <a:ext cx="8741664" cy="4186149"/>
          </a:xfrm>
          <a:prstGeom prst="rect">
            <a:avLst/>
          </a:prstGeom>
        </p:spPr>
      </p:pic>
      <p:sp>
        <p:nvSpPr>
          <p:cNvPr id="4" name="Right Brace 3">
            <a:extLst>
              <a:ext uri="{FF2B5EF4-FFF2-40B4-BE49-F238E27FC236}">
                <a16:creationId xmlns:a16="http://schemas.microsoft.com/office/drawing/2014/main" id="{82471053-492F-DF2A-531F-7BAB3816C6B4}"/>
              </a:ext>
            </a:extLst>
          </p:cNvPr>
          <p:cNvSpPr/>
          <p:nvPr/>
        </p:nvSpPr>
        <p:spPr>
          <a:xfrm>
            <a:off x="8930449" y="2553946"/>
            <a:ext cx="364712" cy="1028498"/>
          </a:xfrm>
          <a:prstGeom prst="rightBrace">
            <a:avLst>
              <a:gd name="adj1" fmla="val 43691"/>
              <a:gd name="adj2" fmla="val 50000"/>
            </a:avLst>
          </a:prstGeom>
          <a:ln w="38100">
            <a:solidFill>
              <a:srgbClr val="5FCE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8967D78-1309-9E5B-FDEC-2C32626757BE}"/>
              </a:ext>
            </a:extLst>
          </p:cNvPr>
          <p:cNvSpPr txBox="1"/>
          <p:nvPr/>
        </p:nvSpPr>
        <p:spPr>
          <a:xfrm>
            <a:off x="9295161" y="2571271"/>
            <a:ext cx="2780272" cy="1477328"/>
          </a:xfrm>
          <a:prstGeom prst="rect">
            <a:avLst/>
          </a:prstGeom>
          <a:noFill/>
        </p:spPr>
        <p:txBody>
          <a:bodyPr wrap="square" rtlCol="0">
            <a:spAutoFit/>
          </a:bodyPr>
          <a:lstStyle/>
          <a:p>
            <a:r>
              <a:rPr lang="en-US" b="1" dirty="0"/>
              <a:t>Assumptions</a:t>
            </a:r>
            <a:r>
              <a:rPr lang="en-US" dirty="0"/>
              <a:t>:</a:t>
            </a:r>
          </a:p>
          <a:p>
            <a:pPr marL="120650" indent="-120650">
              <a:buFont typeface="Arial" panose="020B0604020202020204" pitchFamily="34" charset="0"/>
              <a:buChar char="•"/>
            </a:pPr>
            <a:r>
              <a:rPr lang="en-US" dirty="0"/>
              <a:t>households purchase health insurance through the Affordable Care Act Market Place </a:t>
            </a:r>
          </a:p>
        </p:txBody>
      </p:sp>
    </p:spTree>
    <p:extLst>
      <p:ext uri="{BB962C8B-B14F-4D97-AF65-F5344CB8AC3E}">
        <p14:creationId xmlns:p14="http://schemas.microsoft.com/office/powerpoint/2010/main" val="341102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e 5">
            <a:extLst>
              <a:ext uri="{FF2B5EF4-FFF2-40B4-BE49-F238E27FC236}">
                <a16:creationId xmlns:a16="http://schemas.microsoft.com/office/drawing/2014/main" id="{9475DDFB-61AA-44EC-BFC1-4A3CC9A74EFA}"/>
              </a:ext>
            </a:extLst>
          </p:cNvPr>
          <p:cNvSpPr/>
          <p:nvPr/>
        </p:nvSpPr>
        <p:spPr>
          <a:xfrm>
            <a:off x="8930449" y="3286975"/>
            <a:ext cx="364712" cy="371901"/>
          </a:xfrm>
          <a:prstGeom prst="rightBrace">
            <a:avLst>
              <a:gd name="adj1" fmla="val 43691"/>
              <a:gd name="adj2" fmla="val 50000"/>
            </a:avLst>
          </a:prstGeom>
          <a:ln w="38100">
            <a:solidFill>
              <a:srgbClr val="5FCE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D54B858-5EF4-6473-7AAB-4714C061C3A9}"/>
              </a:ext>
            </a:extLst>
          </p:cNvPr>
          <p:cNvSpPr txBox="1"/>
          <p:nvPr/>
        </p:nvSpPr>
        <p:spPr>
          <a:xfrm>
            <a:off x="9325230" y="3820438"/>
            <a:ext cx="2866769" cy="2585323"/>
          </a:xfrm>
          <a:prstGeom prst="rect">
            <a:avLst/>
          </a:prstGeom>
          <a:noFill/>
        </p:spPr>
        <p:txBody>
          <a:bodyPr wrap="square" rtlCol="0">
            <a:spAutoFit/>
          </a:bodyPr>
          <a:lstStyle/>
          <a:p>
            <a:r>
              <a:rPr lang="en-US" b="1" dirty="0"/>
              <a:t>Assumptions</a:t>
            </a:r>
            <a:r>
              <a:rPr lang="en-US" dirty="0"/>
              <a:t>:</a:t>
            </a:r>
          </a:p>
          <a:p>
            <a:pPr marL="120650" indent="-120650">
              <a:buFont typeface="Arial" panose="020B0604020202020204" pitchFamily="34" charset="0"/>
              <a:buChar char="•"/>
            </a:pPr>
            <a:r>
              <a:rPr lang="en-US" dirty="0"/>
              <a:t>all households are renters therefore pay no property taxes</a:t>
            </a:r>
          </a:p>
          <a:p>
            <a:pPr marL="120650" indent="-120650">
              <a:buFont typeface="Arial" panose="020B0604020202020204" pitchFamily="34" charset="0"/>
              <a:buChar char="•"/>
            </a:pPr>
            <a:r>
              <a:rPr lang="en-US" dirty="0"/>
              <a:t>tax liability includes income and sales taxes at the federal and state levels</a:t>
            </a:r>
          </a:p>
          <a:p>
            <a:pPr marL="120650" indent="-120650">
              <a:buFont typeface="Arial" panose="020B0604020202020204" pitchFamily="34" charset="0"/>
              <a:buChar char="•"/>
            </a:pPr>
            <a:r>
              <a:rPr lang="en-US" dirty="0"/>
              <a:t>there are no household deductions </a:t>
            </a:r>
          </a:p>
        </p:txBody>
      </p:sp>
      <p:sp>
        <p:nvSpPr>
          <p:cNvPr id="10" name="Right Brace 9">
            <a:extLst>
              <a:ext uri="{FF2B5EF4-FFF2-40B4-BE49-F238E27FC236}">
                <a16:creationId xmlns:a16="http://schemas.microsoft.com/office/drawing/2014/main" id="{3520CFBF-D3E9-F967-F59F-DC3EC9B3067D}"/>
              </a:ext>
            </a:extLst>
          </p:cNvPr>
          <p:cNvSpPr/>
          <p:nvPr/>
        </p:nvSpPr>
        <p:spPr>
          <a:xfrm>
            <a:off x="8922819" y="3820438"/>
            <a:ext cx="364712" cy="1352811"/>
          </a:xfrm>
          <a:prstGeom prst="rightBrace">
            <a:avLst>
              <a:gd name="adj1" fmla="val 43691"/>
              <a:gd name="adj2" fmla="val 44875"/>
            </a:avLst>
          </a:prstGeom>
          <a:ln w="38100">
            <a:solidFill>
              <a:srgbClr val="5FCE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3F71A7DA-8061-676F-1252-75831FB0086D}"/>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COL Data Discovery Results</a:t>
            </a:r>
          </a:p>
        </p:txBody>
      </p:sp>
      <p:sp>
        <p:nvSpPr>
          <p:cNvPr id="4" name="Right Brace 3">
            <a:extLst>
              <a:ext uri="{FF2B5EF4-FFF2-40B4-BE49-F238E27FC236}">
                <a16:creationId xmlns:a16="http://schemas.microsoft.com/office/drawing/2014/main" id="{82471053-492F-DF2A-531F-7BAB3816C6B4}"/>
              </a:ext>
            </a:extLst>
          </p:cNvPr>
          <p:cNvSpPr/>
          <p:nvPr/>
        </p:nvSpPr>
        <p:spPr>
          <a:xfrm>
            <a:off x="8922819" y="1945759"/>
            <a:ext cx="364712" cy="1200329"/>
          </a:xfrm>
          <a:prstGeom prst="rightBrace">
            <a:avLst>
              <a:gd name="adj1" fmla="val 43691"/>
              <a:gd name="adj2" fmla="val 50000"/>
            </a:avLst>
          </a:prstGeom>
          <a:ln w="38100">
            <a:solidFill>
              <a:srgbClr val="5FCE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8967D78-1309-9E5B-FDEC-2C32626757BE}"/>
              </a:ext>
            </a:extLst>
          </p:cNvPr>
          <p:cNvSpPr txBox="1"/>
          <p:nvPr/>
        </p:nvSpPr>
        <p:spPr>
          <a:xfrm>
            <a:off x="9368479" y="3114773"/>
            <a:ext cx="2780272" cy="646331"/>
          </a:xfrm>
          <a:prstGeom prst="rect">
            <a:avLst/>
          </a:prstGeom>
          <a:noFill/>
        </p:spPr>
        <p:txBody>
          <a:bodyPr wrap="square" rtlCol="0">
            <a:spAutoFit/>
          </a:bodyPr>
          <a:lstStyle/>
          <a:p>
            <a:r>
              <a:rPr lang="en-US" b="1" dirty="0"/>
              <a:t>Assumptions</a:t>
            </a:r>
            <a:r>
              <a:rPr lang="en-US" dirty="0"/>
              <a:t>:</a:t>
            </a:r>
          </a:p>
          <a:p>
            <a:pPr marL="120650" indent="-120650">
              <a:buFont typeface="Arial" panose="020B0604020202020204" pitchFamily="34" charset="0"/>
              <a:buChar char="•"/>
            </a:pPr>
            <a:r>
              <a:rPr lang="en-US" dirty="0"/>
              <a:t>work in progress</a:t>
            </a:r>
          </a:p>
        </p:txBody>
      </p:sp>
      <p:sp>
        <p:nvSpPr>
          <p:cNvPr id="11" name="TextBox 10">
            <a:extLst>
              <a:ext uri="{FF2B5EF4-FFF2-40B4-BE49-F238E27FC236}">
                <a16:creationId xmlns:a16="http://schemas.microsoft.com/office/drawing/2014/main" id="{22C8A45A-4180-8A98-7847-9179C988511C}"/>
              </a:ext>
            </a:extLst>
          </p:cNvPr>
          <p:cNvSpPr txBox="1"/>
          <p:nvPr/>
        </p:nvSpPr>
        <p:spPr>
          <a:xfrm>
            <a:off x="9368479" y="1817531"/>
            <a:ext cx="2866769" cy="1200329"/>
          </a:xfrm>
          <a:prstGeom prst="rect">
            <a:avLst/>
          </a:prstGeom>
          <a:noFill/>
        </p:spPr>
        <p:txBody>
          <a:bodyPr wrap="square" rtlCol="0">
            <a:spAutoFit/>
          </a:bodyPr>
          <a:lstStyle/>
          <a:p>
            <a:r>
              <a:rPr lang="en-US" b="1" dirty="0"/>
              <a:t>Assumptions</a:t>
            </a:r>
            <a:r>
              <a:rPr lang="en-US" dirty="0"/>
              <a:t>:</a:t>
            </a:r>
          </a:p>
          <a:p>
            <a:pPr marL="120650" indent="-120650">
              <a:buFont typeface="Arial" panose="020B0604020202020204" pitchFamily="34" charset="0"/>
              <a:buChar char="•"/>
            </a:pPr>
            <a:r>
              <a:rPr lang="en-US" dirty="0"/>
              <a:t>every household has a download plan with a minimum of 100 Mbps</a:t>
            </a:r>
          </a:p>
        </p:txBody>
      </p:sp>
      <p:pic>
        <p:nvPicPr>
          <p:cNvPr id="2" name="Picture 1">
            <a:extLst>
              <a:ext uri="{FF2B5EF4-FFF2-40B4-BE49-F238E27FC236}">
                <a16:creationId xmlns:a16="http://schemas.microsoft.com/office/drawing/2014/main" id="{984956E0-B03C-9A5C-2BDD-38F2D919A324}"/>
              </a:ext>
            </a:extLst>
          </p:cNvPr>
          <p:cNvPicPr>
            <a:picLocks noChangeAspect="1"/>
          </p:cNvPicPr>
          <p:nvPr/>
        </p:nvPicPr>
        <p:blipFill>
          <a:blip r:embed="rId3"/>
          <a:stretch>
            <a:fillRect/>
          </a:stretch>
        </p:blipFill>
        <p:spPr>
          <a:xfrm>
            <a:off x="188785" y="1274694"/>
            <a:ext cx="8741664" cy="4024562"/>
          </a:xfrm>
          <a:prstGeom prst="rect">
            <a:avLst/>
          </a:prstGeom>
        </p:spPr>
      </p:pic>
    </p:spTree>
    <p:extLst>
      <p:ext uri="{BB962C8B-B14F-4D97-AF65-F5344CB8AC3E}">
        <p14:creationId xmlns:p14="http://schemas.microsoft.com/office/powerpoint/2010/main" val="305458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1A7DA-8061-676F-1252-75831FB0086D}"/>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a:t>
            </a:r>
          </a:p>
        </p:txBody>
      </p:sp>
      <p:sp>
        <p:nvSpPr>
          <p:cNvPr id="12" name="TextBox 11">
            <a:extLst>
              <a:ext uri="{FF2B5EF4-FFF2-40B4-BE49-F238E27FC236}">
                <a16:creationId xmlns:a16="http://schemas.microsoft.com/office/drawing/2014/main" id="{89F45066-E4F9-7C78-A044-C0B5762D1E50}"/>
              </a:ext>
            </a:extLst>
          </p:cNvPr>
          <p:cNvSpPr txBox="1"/>
          <p:nvPr/>
        </p:nvSpPr>
        <p:spPr>
          <a:xfrm>
            <a:off x="658594" y="1282800"/>
            <a:ext cx="1930101" cy="2677656"/>
          </a:xfrm>
          <a:prstGeom prst="rect">
            <a:avLst/>
          </a:prstGeom>
          <a:noFill/>
        </p:spPr>
        <p:txBody>
          <a:bodyPr wrap="square" rtlCol="0">
            <a:spAutoFit/>
          </a:bodyPr>
          <a:lstStyle/>
          <a:p>
            <a:pPr algn="r"/>
            <a:r>
              <a:rPr lang="en-US" sz="2400" dirty="0"/>
              <a:t>Our original idea was to use Iterative </a:t>
            </a:r>
          </a:p>
          <a:p>
            <a:pPr algn="r"/>
            <a:r>
              <a:rPr lang="en-US" sz="2400" dirty="0"/>
              <a:t>Proportional Fitting using the marginals</a:t>
            </a:r>
          </a:p>
          <a:p>
            <a:pPr algn="r"/>
            <a:r>
              <a:rPr lang="en-US" sz="2400" dirty="0"/>
              <a:t>from the ACS. </a:t>
            </a:r>
          </a:p>
        </p:txBody>
      </p:sp>
      <p:pic>
        <p:nvPicPr>
          <p:cNvPr id="15" name="Picture 14">
            <a:extLst>
              <a:ext uri="{FF2B5EF4-FFF2-40B4-BE49-F238E27FC236}">
                <a16:creationId xmlns:a16="http://schemas.microsoft.com/office/drawing/2014/main" id="{3EF8321F-E380-7155-24B6-BE4BA52B95E0}"/>
              </a:ext>
            </a:extLst>
          </p:cNvPr>
          <p:cNvPicPr>
            <a:picLocks noChangeAspect="1"/>
          </p:cNvPicPr>
          <p:nvPr/>
        </p:nvPicPr>
        <p:blipFill>
          <a:blip r:embed="rId3"/>
          <a:stretch>
            <a:fillRect/>
          </a:stretch>
        </p:blipFill>
        <p:spPr>
          <a:xfrm>
            <a:off x="2588695" y="849628"/>
            <a:ext cx="9418320" cy="5785109"/>
          </a:xfrm>
          <a:prstGeom prst="rect">
            <a:avLst/>
          </a:prstGeom>
        </p:spPr>
      </p:pic>
      <p:sp>
        <p:nvSpPr>
          <p:cNvPr id="13" name="TextBox 12">
            <a:extLst>
              <a:ext uri="{FF2B5EF4-FFF2-40B4-BE49-F238E27FC236}">
                <a16:creationId xmlns:a16="http://schemas.microsoft.com/office/drawing/2014/main" id="{E1D39C97-AFD7-A1C8-8763-B8F73ADB39E8}"/>
              </a:ext>
            </a:extLst>
          </p:cNvPr>
          <p:cNvSpPr txBox="1"/>
          <p:nvPr/>
        </p:nvSpPr>
        <p:spPr>
          <a:xfrm>
            <a:off x="0" y="4393628"/>
            <a:ext cx="4181337" cy="2062103"/>
          </a:xfrm>
          <a:prstGeom prst="rect">
            <a:avLst/>
          </a:prstGeom>
          <a:noFill/>
        </p:spPr>
        <p:txBody>
          <a:bodyPr wrap="none" rtlCol="0">
            <a:spAutoFit/>
          </a:bodyPr>
          <a:lstStyle/>
          <a:p>
            <a:pPr algn="ctr"/>
            <a:r>
              <a:rPr lang="en-US" sz="3200" b="1" dirty="0">
                <a:solidFill>
                  <a:schemeClr val="accent2"/>
                </a:solidFill>
              </a:rPr>
              <a:t>We think we can </a:t>
            </a:r>
          </a:p>
          <a:p>
            <a:pPr algn="ctr"/>
            <a:r>
              <a:rPr lang="en-US" sz="3200" b="1" dirty="0">
                <a:solidFill>
                  <a:schemeClr val="accent2"/>
                </a:solidFill>
              </a:rPr>
              <a:t>do better with a new</a:t>
            </a:r>
          </a:p>
          <a:p>
            <a:pPr algn="ctr"/>
            <a:r>
              <a:rPr lang="en-US" sz="3200" b="1" dirty="0">
                <a:solidFill>
                  <a:schemeClr val="accent2"/>
                </a:solidFill>
              </a:rPr>
              <a:t>methodology and using</a:t>
            </a:r>
          </a:p>
          <a:p>
            <a:pPr algn="ctr"/>
            <a:r>
              <a:rPr lang="en-US" sz="3200" b="1" dirty="0">
                <a:solidFill>
                  <a:schemeClr val="accent2"/>
                </a:solidFill>
              </a:rPr>
              <a:t>PUMA data.</a:t>
            </a:r>
          </a:p>
        </p:txBody>
      </p:sp>
    </p:spTree>
    <p:extLst>
      <p:ext uri="{BB962C8B-B14F-4D97-AF65-F5344CB8AC3E}">
        <p14:creationId xmlns:p14="http://schemas.microsoft.com/office/powerpoint/2010/main" val="144236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1A7DA-8061-676F-1252-75831FB0086D}"/>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Next Steps</a:t>
            </a:r>
          </a:p>
        </p:txBody>
      </p:sp>
      <p:pic>
        <p:nvPicPr>
          <p:cNvPr id="5" name="Picture 4">
            <a:extLst>
              <a:ext uri="{FF2B5EF4-FFF2-40B4-BE49-F238E27FC236}">
                <a16:creationId xmlns:a16="http://schemas.microsoft.com/office/drawing/2014/main" id="{99DA31FB-72D7-768E-9D4D-6A129D7F3946}"/>
              </a:ext>
            </a:extLst>
          </p:cNvPr>
          <p:cNvPicPr>
            <a:picLocks noChangeAspect="1"/>
          </p:cNvPicPr>
          <p:nvPr/>
        </p:nvPicPr>
        <p:blipFill>
          <a:blip r:embed="rId3"/>
          <a:stretch>
            <a:fillRect/>
          </a:stretch>
        </p:blipFill>
        <p:spPr>
          <a:xfrm>
            <a:off x="261424" y="1054218"/>
            <a:ext cx="9144000" cy="2320375"/>
          </a:xfrm>
          <a:prstGeom prst="rect">
            <a:avLst/>
          </a:prstGeom>
          <a:ln w="6350">
            <a:solidFill>
              <a:schemeClr val="tx1"/>
            </a:solidFill>
          </a:ln>
        </p:spPr>
      </p:pic>
      <p:sp>
        <p:nvSpPr>
          <p:cNvPr id="6" name="Bent-Up Arrow 5">
            <a:extLst>
              <a:ext uri="{FF2B5EF4-FFF2-40B4-BE49-F238E27FC236}">
                <a16:creationId xmlns:a16="http://schemas.microsoft.com/office/drawing/2014/main" id="{68513E5D-0D00-224E-70BB-EBC46935AE73}"/>
              </a:ext>
            </a:extLst>
          </p:cNvPr>
          <p:cNvSpPr/>
          <p:nvPr/>
        </p:nvSpPr>
        <p:spPr>
          <a:xfrm rot="5400000">
            <a:off x="381351" y="3434029"/>
            <a:ext cx="850392" cy="731520"/>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D7C94C2-49D0-2698-578D-F6CF9AC8DD24}"/>
              </a:ext>
            </a:extLst>
          </p:cNvPr>
          <p:cNvSpPr txBox="1"/>
          <p:nvPr/>
        </p:nvSpPr>
        <p:spPr>
          <a:xfrm>
            <a:off x="1210876" y="3509890"/>
            <a:ext cx="10540337" cy="2677656"/>
          </a:xfrm>
          <a:prstGeom prst="rect">
            <a:avLst/>
          </a:prstGeom>
          <a:noFill/>
        </p:spPr>
        <p:txBody>
          <a:bodyPr wrap="square" rtlCol="0">
            <a:spAutoFit/>
          </a:bodyPr>
          <a:lstStyle/>
          <a:p>
            <a:pPr marL="236538" indent="-236538">
              <a:buFont typeface="Arial" panose="020B0604020202020204" pitchFamily="34" charset="0"/>
              <a:buChar char="•"/>
            </a:pPr>
            <a:r>
              <a:rPr lang="en-US" sz="2800" dirty="0"/>
              <a:t>The idea is to estimate a distribution of incomes for every household size and composition for every census tract by using household data at the census tract level from the ACS along with the household income and composition for the PUMA. </a:t>
            </a:r>
          </a:p>
          <a:p>
            <a:pPr marL="236538" indent="-236538">
              <a:buFont typeface="Arial" panose="020B0604020202020204" pitchFamily="34" charset="0"/>
              <a:buChar char="•"/>
            </a:pPr>
            <a:r>
              <a:rPr lang="en-US" sz="2800" dirty="0"/>
              <a:t>Provide three estimates at the census tract level, food secure, food insecure, and at-risk of food insecurity along with a MOE. </a:t>
            </a:r>
          </a:p>
        </p:txBody>
      </p:sp>
    </p:spTree>
    <p:extLst>
      <p:ext uri="{BB962C8B-B14F-4D97-AF65-F5344CB8AC3E}">
        <p14:creationId xmlns:p14="http://schemas.microsoft.com/office/powerpoint/2010/main" val="147069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9">
            <a:extLst>
              <a:ext uri="{FF2B5EF4-FFF2-40B4-BE49-F238E27FC236}">
                <a16:creationId xmlns:a16="http://schemas.microsoft.com/office/drawing/2014/main" id="{838E3C5F-65E3-10E7-6C5E-5B611F6F0EA6}"/>
              </a:ext>
            </a:extLst>
          </p:cNvPr>
          <p:cNvSpPr>
            <a:spLocks noGrp="1"/>
          </p:cNvSpPr>
          <p:nvPr>
            <p:ph type="sldNum" sz="quarter" idx="12"/>
          </p:nvPr>
        </p:nvSpPr>
        <p:spPr>
          <a:xfrm>
            <a:off x="9029700" y="6362699"/>
            <a:ext cx="2743200" cy="260353"/>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071530C-E93F-2645-8BBC-5D14EC4B53F2}" type="slidenum">
              <a:rPr kumimoji="0" lang="en-US" sz="105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F2CE0AA-BDEF-5F52-436C-EEAE26288268}"/>
              </a:ext>
            </a:extLst>
          </p:cNvPr>
          <p:cNvSpPr txBox="1"/>
          <p:nvPr/>
        </p:nvSpPr>
        <p:spPr>
          <a:xfrm>
            <a:off x="0" y="1229142"/>
            <a:ext cx="1219200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1" i="0" strike="noStrike" kern="0" cap="none" spc="0" normalizeH="0" baseline="0" noProof="0" dirty="0">
                <a:ln>
                  <a:noFill/>
                </a:ln>
                <a:solidFill>
                  <a:srgbClr val="002060"/>
                </a:solidFill>
                <a:effectLst/>
                <a:uLnTx/>
                <a:uFillTx/>
                <a:latin typeface="Arial Narrow" panose="020B0604020202020204" pitchFamily="34" charset="0"/>
                <a:ea typeface="Arial Narrow"/>
                <a:cs typeface="Arial Narrow" panose="020B0604020202020204" pitchFamily="34" charset="0"/>
                <a:sym typeface="Arial Narrow"/>
              </a:rPr>
              <a:t>Goal</a:t>
            </a:r>
            <a:r>
              <a:rPr kumimoji="0" lang="en-US" sz="2800" b="1" i="0" u="none" strike="noStrike" kern="0" cap="none" spc="0" normalizeH="0" baseline="0" noProof="0" dirty="0">
                <a:ln>
                  <a:noFill/>
                </a:ln>
                <a:solidFill>
                  <a:srgbClr val="002060"/>
                </a:solidFill>
                <a:effectLst/>
                <a:uLnTx/>
                <a:uFillTx/>
                <a:latin typeface="Arial Narrow" panose="020B0604020202020204" pitchFamily="34" charset="0"/>
                <a:ea typeface="Arial Narrow"/>
                <a:cs typeface="Arial Narrow" panose="020B0604020202020204" pitchFamily="34" charset="0"/>
                <a:sym typeface="Arial Narrow"/>
              </a:rPr>
              <a:t>: Illuminate the needed capabilities of the CDE to create a research agenda</a:t>
            </a:r>
            <a:endParaRPr kumimoji="0" lang="en-US" sz="1400" b="1" i="0" u="none" strike="noStrike" kern="0" cap="none" spc="0" normalizeH="0" baseline="0" noProof="0" dirty="0">
              <a:ln>
                <a:noFill/>
              </a:ln>
              <a:solidFill>
                <a:srgbClr val="002060"/>
              </a:solidFill>
              <a:effectLst/>
              <a:uLnTx/>
              <a:uFillTx/>
              <a:latin typeface="Arial Narrow" panose="020B0604020202020204" pitchFamily="34" charset="0"/>
              <a:ea typeface="+mn-ea"/>
              <a:cs typeface="Arial Narrow" panose="020B0604020202020204" pitchFamily="34" charset="0"/>
              <a:sym typeface="Arial"/>
            </a:endParaRPr>
          </a:p>
        </p:txBody>
      </p:sp>
      <p:pic>
        <p:nvPicPr>
          <p:cNvPr id="5" name="Picture 4">
            <a:extLst>
              <a:ext uri="{FF2B5EF4-FFF2-40B4-BE49-F238E27FC236}">
                <a16:creationId xmlns:a16="http://schemas.microsoft.com/office/drawing/2014/main" id="{AB5AE997-3394-49B1-C683-B753CBB6A14A}"/>
              </a:ext>
            </a:extLst>
          </p:cNvPr>
          <p:cNvPicPr>
            <a:picLocks noChangeAspect="1"/>
          </p:cNvPicPr>
          <p:nvPr/>
        </p:nvPicPr>
        <p:blipFill>
          <a:blip r:embed="rId3"/>
          <a:stretch>
            <a:fillRect/>
          </a:stretch>
        </p:blipFill>
        <p:spPr>
          <a:xfrm>
            <a:off x="1196340" y="1842418"/>
            <a:ext cx="9799318" cy="4899659"/>
          </a:xfrm>
          <a:prstGeom prst="rect">
            <a:avLst/>
          </a:prstGeom>
        </p:spPr>
      </p:pic>
      <p:sp>
        <p:nvSpPr>
          <p:cNvPr id="3" name="Title 2">
            <a:extLst>
              <a:ext uri="{FF2B5EF4-FFF2-40B4-BE49-F238E27FC236}">
                <a16:creationId xmlns:a16="http://schemas.microsoft.com/office/drawing/2014/main" id="{CC7244C0-C15A-CB6B-1C5D-8A7E1DEB54F7}"/>
              </a:ext>
            </a:extLst>
          </p:cNvPr>
          <p:cNvSpPr txBox="1">
            <a:spLocks noGrp="1"/>
          </p:cNvSpPr>
          <p:nvPr>
            <p:ph type="title"/>
          </p:nvPr>
        </p:nvSpPr>
        <p:spPr>
          <a:xfrm>
            <a:off x="0" y="115923"/>
            <a:ext cx="12192000" cy="646331"/>
          </a:xfrm>
          <a:prstGeom prst="rect">
            <a:avLst/>
          </a:prstGeom>
          <a:solidFill>
            <a:srgbClr val="002060"/>
          </a:solidFill>
        </p:spPr>
        <p:txBody>
          <a:bodyPr wrap="square" rtlCol="0">
            <a:spAutoFit/>
          </a:bodyPr>
          <a:lstStyle/>
          <a:p>
            <a:r>
              <a:rPr lang="en-US" sz="4000" b="1" dirty="0">
                <a:solidFill>
                  <a:schemeClr val="bg1">
                    <a:lumMod val="95000"/>
                  </a:schemeClr>
                </a:solidFill>
              </a:rPr>
              <a:t>  </a:t>
            </a:r>
            <a:r>
              <a:rPr lang="en-US" sz="4000" b="1" dirty="0">
                <a:solidFill>
                  <a:schemeClr val="bg1">
                    <a:lumMod val="95000"/>
                  </a:schemeClr>
                </a:solidFill>
                <a:latin typeface="+mn-lt"/>
              </a:rPr>
              <a:t>Curated Data Enterprise Framework</a:t>
            </a:r>
          </a:p>
        </p:txBody>
      </p:sp>
    </p:spTree>
    <p:extLst>
      <p:ext uri="{BB962C8B-B14F-4D97-AF65-F5344CB8AC3E}">
        <p14:creationId xmlns:p14="http://schemas.microsoft.com/office/powerpoint/2010/main" val="306306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86C8F5-D7A6-53E1-6ED2-AC19F542118A}"/>
              </a:ext>
            </a:extLst>
          </p:cNvPr>
          <p:cNvSpPr/>
          <p:nvPr/>
        </p:nvSpPr>
        <p:spPr>
          <a:xfrm>
            <a:off x="1471987" y="6024734"/>
            <a:ext cx="8887038" cy="171908"/>
          </a:xfrm>
          <a:prstGeom prst="rect">
            <a:avLst/>
          </a:prstGeom>
          <a:solidFill>
            <a:srgbClr val="5FCECE">
              <a:alpha val="741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A2C259-8476-EA93-2C77-6A9476E24FBF}"/>
              </a:ext>
            </a:extLst>
          </p:cNvPr>
          <p:cNvSpPr/>
          <p:nvPr/>
        </p:nvSpPr>
        <p:spPr>
          <a:xfrm>
            <a:off x="538620" y="5544133"/>
            <a:ext cx="10835014" cy="171908"/>
          </a:xfrm>
          <a:prstGeom prst="rect">
            <a:avLst/>
          </a:prstGeom>
          <a:solidFill>
            <a:srgbClr val="5FCEC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819B21-4314-3153-3958-CA04B49A5062}"/>
              </a:ext>
            </a:extLst>
          </p:cNvPr>
          <p:cNvSpPr txBox="1"/>
          <p:nvPr/>
        </p:nvSpPr>
        <p:spPr>
          <a:xfrm>
            <a:off x="282568" y="1302094"/>
            <a:ext cx="11265875" cy="5016758"/>
          </a:xfrm>
          <a:prstGeom prst="rect">
            <a:avLst/>
          </a:prstGeom>
          <a:noFill/>
        </p:spPr>
        <p:txBody>
          <a:bodyPr wrap="square">
            <a:spAutoFit/>
          </a:bodyPr>
          <a:lstStyle/>
          <a:p>
            <a:pPr algn="ctr"/>
            <a:r>
              <a:rPr lang="en-US" sz="3200" dirty="0">
                <a:effectLst/>
                <a:latin typeface="Calibri" panose="020F0502020204030204" pitchFamily="34" charset="0"/>
                <a:ea typeface="Times New Roman" panose="02020603050405020304" pitchFamily="18" charset="0"/>
              </a:rPr>
              <a:t>The USDA Current Population Survey Food Security Supplement (CPS-FSS) food insecurity measure is designed to monitor food insecurity over time at national and state levels. </a:t>
            </a:r>
          </a:p>
          <a:p>
            <a:pPr algn="ctr"/>
            <a:endParaRPr lang="en-US" sz="3200" b="1" i="1" dirty="0">
              <a:effectLst/>
              <a:latin typeface="Calibri" panose="020F0502020204030204" pitchFamily="34" charset="0"/>
              <a:ea typeface="Times New Roman" panose="02020603050405020304" pitchFamily="18" charset="0"/>
            </a:endParaRPr>
          </a:p>
          <a:p>
            <a:pPr algn="ctr"/>
            <a:r>
              <a:rPr lang="en-US" sz="3200" b="1" i="1" dirty="0">
                <a:effectLst/>
                <a:latin typeface="Calibri" panose="020F0502020204030204" pitchFamily="34" charset="0"/>
                <a:ea typeface="Times New Roman" panose="02020603050405020304" pitchFamily="18" charset="0"/>
              </a:rPr>
              <a:t>If a food insecurity measure is to inform action and target interventions, it must be constructed for </a:t>
            </a:r>
          </a:p>
          <a:p>
            <a:pPr algn="ctr"/>
            <a:r>
              <a:rPr lang="en-US" sz="3200" b="1" i="1" dirty="0">
                <a:effectLst/>
                <a:latin typeface="Calibri" panose="020F0502020204030204" pitchFamily="34" charset="0"/>
                <a:ea typeface="Times New Roman" panose="02020603050405020304" pitchFamily="18" charset="0"/>
              </a:rPr>
              <a:t>smaller geographic levels</a:t>
            </a:r>
            <a:r>
              <a:rPr lang="en-US" sz="3200" dirty="0">
                <a:effectLst/>
                <a:latin typeface="Calibri" panose="020F0502020204030204" pitchFamily="34" charset="0"/>
                <a:ea typeface="Times New Roman" panose="02020603050405020304" pitchFamily="18" charset="0"/>
              </a:rPr>
              <a:t>. </a:t>
            </a:r>
          </a:p>
          <a:p>
            <a:pPr algn="ctr"/>
            <a:endParaRPr lang="en-US" sz="3200" dirty="0">
              <a:latin typeface="Calibri" panose="020F0502020204030204" pitchFamily="34" charset="0"/>
              <a:ea typeface="Times New Roman" panose="02020603050405020304" pitchFamily="18" charset="0"/>
            </a:endParaRPr>
          </a:p>
          <a:p>
            <a:pPr algn="ctr"/>
            <a:r>
              <a:rPr lang="en-US" sz="3200" dirty="0">
                <a:effectLst/>
                <a:latin typeface="Calibri" panose="020F0502020204030204" pitchFamily="34" charset="0"/>
                <a:ea typeface="Times New Roman" panose="02020603050405020304" pitchFamily="18" charset="0"/>
              </a:rPr>
              <a:t>Can we construct a measure of food insecurity at the household level that can be aggregated up to the census tract?</a:t>
            </a:r>
            <a:endParaRPr lang="en-US" sz="3200" dirty="0"/>
          </a:p>
        </p:txBody>
      </p:sp>
      <p:sp>
        <p:nvSpPr>
          <p:cNvPr id="4" name="TextBox 3">
            <a:extLst>
              <a:ext uri="{FF2B5EF4-FFF2-40B4-BE49-F238E27FC236}">
                <a16:creationId xmlns:a16="http://schemas.microsoft.com/office/drawing/2014/main" id="{B44C3DEF-A2F1-95FE-7AF1-D3B1BE6E1A83}"/>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Baseline Question</a:t>
            </a:r>
          </a:p>
        </p:txBody>
      </p:sp>
    </p:spTree>
    <p:extLst>
      <p:ext uri="{BB962C8B-B14F-4D97-AF65-F5344CB8AC3E}">
        <p14:creationId xmlns:p14="http://schemas.microsoft.com/office/powerpoint/2010/main" val="105750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4C3DEF-A2F1-95FE-7AF1-D3B1BE6E1A83}"/>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a:t>
            </a:r>
            <a:r>
              <a:rPr lang="en-US" sz="4000" b="1" dirty="0">
                <a:solidFill>
                  <a:schemeClr val="bg1">
                    <a:lumMod val="95000"/>
                  </a:schemeClr>
                </a:solidFill>
                <a:latin typeface="+mn-lt"/>
              </a:rPr>
              <a:t>Curated Data Enterprise Framework</a:t>
            </a:r>
            <a:endParaRPr lang="en-US" sz="4000" b="1" dirty="0">
              <a:solidFill>
                <a:schemeClr val="bg1">
                  <a:lumMod val="95000"/>
                </a:schemeClr>
              </a:solidFill>
            </a:endParaRPr>
          </a:p>
        </p:txBody>
      </p:sp>
      <p:graphicFrame>
        <p:nvGraphicFramePr>
          <p:cNvPr id="5" name="Diagram 4">
            <a:extLst>
              <a:ext uri="{FF2B5EF4-FFF2-40B4-BE49-F238E27FC236}">
                <a16:creationId xmlns:a16="http://schemas.microsoft.com/office/drawing/2014/main" id="{C710110A-D904-68E8-3F14-79C5037A9378}"/>
              </a:ext>
            </a:extLst>
          </p:cNvPr>
          <p:cNvGraphicFramePr/>
          <p:nvPr>
            <p:extLst>
              <p:ext uri="{D42A27DB-BD31-4B8C-83A1-F6EECF244321}">
                <p14:modId xmlns:p14="http://schemas.microsoft.com/office/powerpoint/2010/main" val="2061290421"/>
              </p:ext>
            </p:extLst>
          </p:nvPr>
        </p:nvGraphicFramePr>
        <p:xfrm>
          <a:off x="1092548" y="999940"/>
          <a:ext cx="1181343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raphic 7" descr="Question Mark with solid fill">
            <a:extLst>
              <a:ext uri="{FF2B5EF4-FFF2-40B4-BE49-F238E27FC236}">
                <a16:creationId xmlns:a16="http://schemas.microsoft.com/office/drawing/2014/main" id="{AF7942EB-33D5-1895-9F22-F8509E4A6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10200" y="4695206"/>
            <a:ext cx="1371600" cy="1371600"/>
          </a:xfrm>
          <a:prstGeom prst="rect">
            <a:avLst/>
          </a:prstGeom>
        </p:spPr>
      </p:pic>
      <p:sp>
        <p:nvSpPr>
          <p:cNvPr id="9" name="TextBox 8">
            <a:extLst>
              <a:ext uri="{FF2B5EF4-FFF2-40B4-BE49-F238E27FC236}">
                <a16:creationId xmlns:a16="http://schemas.microsoft.com/office/drawing/2014/main" id="{1DC38999-D12F-60E4-33B6-4279901B1385}"/>
              </a:ext>
            </a:extLst>
          </p:cNvPr>
          <p:cNvSpPr txBox="1"/>
          <p:nvPr/>
        </p:nvSpPr>
        <p:spPr>
          <a:xfrm>
            <a:off x="4770329" y="4903953"/>
            <a:ext cx="2630466" cy="954107"/>
          </a:xfrm>
          <a:prstGeom prst="rect">
            <a:avLst/>
          </a:prstGeom>
          <a:noFill/>
        </p:spPr>
        <p:txBody>
          <a:bodyPr wrap="square" rtlCol="0">
            <a:spAutoFit/>
          </a:bodyPr>
          <a:lstStyle/>
          <a:p>
            <a:pPr algn="ctr"/>
            <a:r>
              <a:rPr lang="en-US" sz="2800" dirty="0"/>
              <a:t>Metric </a:t>
            </a:r>
          </a:p>
          <a:p>
            <a:pPr algn="ctr"/>
            <a:r>
              <a:rPr lang="en-US" sz="2800" dirty="0"/>
              <a:t>Ideas</a:t>
            </a:r>
          </a:p>
        </p:txBody>
      </p:sp>
    </p:spTree>
    <p:extLst>
      <p:ext uri="{BB962C8B-B14F-4D97-AF65-F5344CB8AC3E}">
        <p14:creationId xmlns:p14="http://schemas.microsoft.com/office/powerpoint/2010/main" val="366248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4C3DEF-A2F1-95FE-7AF1-D3B1BE6E1A83}"/>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Literature Review:  Determinants of Food Insecurity</a:t>
            </a:r>
          </a:p>
        </p:txBody>
      </p:sp>
      <p:sp>
        <p:nvSpPr>
          <p:cNvPr id="2" name="TextBox 1">
            <a:extLst>
              <a:ext uri="{FF2B5EF4-FFF2-40B4-BE49-F238E27FC236}">
                <a16:creationId xmlns:a16="http://schemas.microsoft.com/office/drawing/2014/main" id="{848BCBF6-B2AF-B830-E0CC-ACC292B9B21E}"/>
              </a:ext>
            </a:extLst>
          </p:cNvPr>
          <p:cNvSpPr txBox="1"/>
          <p:nvPr/>
        </p:nvSpPr>
        <p:spPr>
          <a:xfrm>
            <a:off x="512618" y="1228397"/>
            <a:ext cx="10764982" cy="4401205"/>
          </a:xfrm>
          <a:prstGeom prst="rect">
            <a:avLst/>
          </a:prstGeom>
          <a:noFill/>
        </p:spPr>
        <p:txBody>
          <a:bodyPr wrap="square">
            <a:spAutoFit/>
          </a:bodyPr>
          <a:lstStyle/>
          <a:p>
            <a:pPr algn="ctr"/>
            <a:r>
              <a:rPr lang="en-US" sz="2800" i="1" dirty="0">
                <a:effectLst/>
                <a:latin typeface="Calibri" panose="020F0502020204030204" pitchFamily="34" charset="0"/>
                <a:ea typeface="Times New Roman" panose="02020603050405020304" pitchFamily="18" charset="0"/>
              </a:rPr>
              <a:t>“Food insecurity is a multidimensional concept, experienced differently by different household types and population groups. While an overall measure of food insecurity, valid for the whole U.S. population, would be desirable, it is likely that such a measure would underestimate hunger and food insecurity for certain subgroups, especially for children and elderly adults. . . </a:t>
            </a:r>
            <a:r>
              <a:rPr lang="en-US" sz="2800" b="1" i="1" dirty="0">
                <a:effectLst/>
                <a:latin typeface="Calibri" panose="020F0502020204030204" pitchFamily="34" charset="0"/>
                <a:ea typeface="Times New Roman" panose="02020603050405020304" pitchFamily="18" charset="0"/>
              </a:rPr>
              <a:t>Food insecurity is a complex issue that may not be fully captured by a one-dimensional item response model, especially as it will be used to track food insecurity over time, across different surveys, and for different subpopulations</a:t>
            </a:r>
            <a:r>
              <a:rPr lang="en-US" sz="2800" i="1" dirty="0">
                <a:effectLst/>
                <a:latin typeface="Calibri" panose="020F0502020204030204" pitchFamily="34" charset="0"/>
                <a:ea typeface="Times New Roman" panose="02020603050405020304" pitchFamily="18" charset="0"/>
              </a:rPr>
              <a:t>.”               </a:t>
            </a:r>
          </a:p>
          <a:p>
            <a:pPr algn="r"/>
            <a:r>
              <a:rPr lang="en-US" sz="2800" dirty="0">
                <a:effectLst/>
                <a:latin typeface="Calibri" panose="020F0502020204030204" pitchFamily="34" charset="0"/>
                <a:ea typeface="Times New Roman" panose="02020603050405020304" pitchFamily="18" charset="0"/>
              </a:rPr>
              <a:t>(</a:t>
            </a:r>
            <a:r>
              <a:rPr lang="en-US" sz="2800" dirty="0">
                <a:effectLst/>
                <a:ea typeface="Times New Roman" panose="02020603050405020304" pitchFamily="18" charset="0"/>
              </a:rPr>
              <a:t>Opsomer et al., 2002, p 35</a:t>
            </a:r>
            <a:r>
              <a:rPr lang="en-US" sz="2800" dirty="0">
                <a:effectLst/>
                <a:latin typeface="Calibri" panose="020F0502020204030204" pitchFamily="34" charset="0"/>
                <a:ea typeface="Times New Roman" panose="02020603050405020304" pitchFamily="18" charset="0"/>
              </a:rPr>
              <a:t>)</a:t>
            </a:r>
            <a:endParaRPr lang="en-US" sz="2400" dirty="0">
              <a:latin typeface="Calibri" panose="020F050202020403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52070FE2-03E3-6DE4-A355-CA7575AD35EC}"/>
              </a:ext>
            </a:extLst>
          </p:cNvPr>
          <p:cNvSpPr txBox="1"/>
          <p:nvPr/>
        </p:nvSpPr>
        <p:spPr>
          <a:xfrm>
            <a:off x="367145" y="5923978"/>
            <a:ext cx="11055927" cy="584775"/>
          </a:xfrm>
          <a:prstGeom prst="rect">
            <a:avLst/>
          </a:prstGeom>
          <a:noFill/>
        </p:spPr>
        <p:txBody>
          <a:bodyPr wrap="square">
            <a:spAutoFit/>
          </a:bodyPr>
          <a:lstStyle/>
          <a:p>
            <a:pPr marL="0" marR="0" algn="r">
              <a:spcBef>
                <a:spcPts val="0"/>
              </a:spcBef>
              <a:spcAft>
                <a:spcPts val="0"/>
              </a:spcAft>
            </a:pPr>
            <a:r>
              <a:rPr lang="en-US" sz="1600" dirty="0">
                <a:effectLst/>
                <a:latin typeface="Calibri" panose="020F0502020204030204" pitchFamily="34" charset="0"/>
                <a:ea typeface="Times New Roman" panose="02020603050405020304" pitchFamily="18" charset="0"/>
              </a:rPr>
              <a:t>Opsomer JD, Jensen HH, Nusser SM, Drignei D, &amp; Amemiya Y. (2002). </a:t>
            </a:r>
            <a:r>
              <a:rPr lang="en-US" sz="1600" i="1" dirty="0">
                <a:effectLst/>
                <a:latin typeface="Calibri" panose="020F0502020204030204" pitchFamily="34" charset="0"/>
                <a:ea typeface="Times New Roman" panose="02020603050405020304" pitchFamily="18" charset="0"/>
              </a:rPr>
              <a:t>Statistical considerations for the USDA food insecurity ind</a:t>
            </a:r>
            <a:r>
              <a:rPr lang="en-US" sz="1600" dirty="0">
                <a:effectLst/>
                <a:latin typeface="Calibri" panose="020F0502020204030204" pitchFamily="34" charset="0"/>
                <a:ea typeface="Times New Roman" panose="02020603050405020304" pitchFamily="18" charset="0"/>
              </a:rPr>
              <a:t>ex. </a:t>
            </a:r>
            <a:r>
              <a:rPr lang="en-US" sz="1600" u="sng" dirty="0">
                <a:solidFill>
                  <a:srgbClr val="0563C1"/>
                </a:solidFill>
                <a:effectLst/>
                <a:latin typeface="Calibri" panose="020F0502020204030204" pitchFamily="34" charset="0"/>
                <a:ea typeface="Times New Roman" panose="02020603050405020304" pitchFamily="18" charset="0"/>
                <a:hlinkClick r:id="rId3"/>
              </a:rPr>
              <a:t>https://dr.lib.iastate.edu/server/api/core/bitstreams/6e0682b1-9124-4c88-892a-31410fdeb6a1/content</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103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274AEA-02E2-1F21-62A0-FCF0B92ED3FE}"/>
              </a:ext>
            </a:extLst>
          </p:cNvPr>
          <p:cNvSpPr/>
          <p:nvPr/>
        </p:nvSpPr>
        <p:spPr>
          <a:xfrm>
            <a:off x="876582" y="4310688"/>
            <a:ext cx="6874716" cy="167736"/>
          </a:xfrm>
          <a:prstGeom prst="rect">
            <a:avLst/>
          </a:prstGeom>
          <a:solidFill>
            <a:srgbClr val="5FCEC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A0B9B3-18B7-F57D-882E-5AA7815E21C5}"/>
              </a:ext>
            </a:extLst>
          </p:cNvPr>
          <p:cNvSpPr/>
          <p:nvPr/>
        </p:nvSpPr>
        <p:spPr>
          <a:xfrm>
            <a:off x="4129254" y="3823538"/>
            <a:ext cx="6505343" cy="167736"/>
          </a:xfrm>
          <a:prstGeom prst="rect">
            <a:avLst/>
          </a:prstGeom>
          <a:solidFill>
            <a:srgbClr val="5FCEC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E4F6068-1832-2DB1-443A-8298D24F0372}"/>
              </a:ext>
            </a:extLst>
          </p:cNvPr>
          <p:cNvSpPr/>
          <p:nvPr/>
        </p:nvSpPr>
        <p:spPr>
          <a:xfrm>
            <a:off x="2996417" y="2341852"/>
            <a:ext cx="7146387" cy="167737"/>
          </a:xfrm>
          <a:prstGeom prst="rect">
            <a:avLst/>
          </a:prstGeom>
          <a:solidFill>
            <a:srgbClr val="5FCEC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44C3DEF-A2F1-95FE-7AF1-D3B1BE6E1A83}"/>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Literature Review:  Determinants of Food Insecurity</a:t>
            </a:r>
          </a:p>
        </p:txBody>
      </p:sp>
      <p:sp>
        <p:nvSpPr>
          <p:cNvPr id="5" name="TextBox 4">
            <a:extLst>
              <a:ext uri="{FF2B5EF4-FFF2-40B4-BE49-F238E27FC236}">
                <a16:creationId xmlns:a16="http://schemas.microsoft.com/office/drawing/2014/main" id="{F7F74705-52CD-F303-E6E3-8BA4AB4B4B65}"/>
              </a:ext>
            </a:extLst>
          </p:cNvPr>
          <p:cNvSpPr txBox="1"/>
          <p:nvPr/>
        </p:nvSpPr>
        <p:spPr>
          <a:xfrm>
            <a:off x="433205" y="1027799"/>
            <a:ext cx="10882213" cy="5336974"/>
          </a:xfrm>
          <a:prstGeom prst="rect">
            <a:avLst/>
          </a:prstGeom>
          <a:noFill/>
        </p:spPr>
        <p:txBody>
          <a:bodyPr wrap="square">
            <a:spAutoFit/>
          </a:bodyPr>
          <a:lstStyle/>
          <a:p>
            <a:pPr marL="0" marR="0">
              <a:lnSpc>
                <a:spcPct val="115000"/>
              </a:lnSpc>
              <a:spcBef>
                <a:spcPts val="0"/>
              </a:spcBef>
              <a:spcAft>
                <a:spcPts val="0"/>
              </a:spcAft>
            </a:pPr>
            <a:r>
              <a:rPr lang="en-US" sz="2800" dirty="0">
                <a:effectLst/>
                <a:ea typeface="Times New Roman" panose="02020603050405020304" pitchFamily="18" charset="0"/>
                <a:cs typeface="Times New Roman" panose="02020603050405020304" pitchFamily="18" charset="0"/>
              </a:rPr>
              <a:t>The empirical literature on the determinants of food insecurity can be grouped into two broad categories: </a:t>
            </a:r>
          </a:p>
          <a:p>
            <a:pPr marL="457200" marR="0" indent="-457200">
              <a:lnSpc>
                <a:spcPct val="115000"/>
              </a:lnSpc>
              <a:spcBef>
                <a:spcPts val="0"/>
              </a:spcBef>
              <a:spcAft>
                <a:spcPts val="0"/>
              </a:spcAft>
              <a:buFont typeface="Arial" panose="020B0604020202020204" pitchFamily="34" charset="0"/>
              <a:buChar char="•"/>
            </a:pPr>
            <a:r>
              <a:rPr lang="en-US" sz="2800" dirty="0">
                <a:effectLst/>
                <a:ea typeface="Times New Roman" panose="02020603050405020304" pitchFamily="18" charset="0"/>
                <a:cs typeface="Times New Roman" panose="02020603050405020304" pitchFamily="18" charset="0"/>
              </a:rPr>
              <a:t>the first is the </a:t>
            </a:r>
            <a:r>
              <a:rPr lang="en-US" sz="2800" b="1" dirty="0">
                <a:effectLst/>
                <a:ea typeface="Times New Roman" panose="02020603050405020304" pitchFamily="18" charset="0"/>
                <a:cs typeface="Times New Roman" panose="02020603050405020304" pitchFamily="18" charset="0"/>
              </a:rPr>
              <a:t>demographic and socioeconomic characteristics</a:t>
            </a:r>
            <a:r>
              <a:rPr lang="en-US" sz="2800" dirty="0">
                <a:effectLst/>
                <a:ea typeface="Times New Roman" panose="02020603050405020304" pitchFamily="18" charset="0"/>
                <a:cs typeface="Times New Roman" panose="02020603050405020304" pitchFamily="18" charset="0"/>
              </a:rPr>
              <a:t> of the food insecure (households (HHs) with children; single-parent HHs; large HHs; low income HHs; low levels of education; uneducated).</a:t>
            </a:r>
          </a:p>
          <a:p>
            <a:pPr marL="457200" marR="0" indent="-457200">
              <a:lnSpc>
                <a:spcPct val="115000"/>
              </a:lnSpc>
              <a:spcBef>
                <a:spcPts val="0"/>
              </a:spcBef>
              <a:spcAft>
                <a:spcPts val="0"/>
              </a:spcAft>
              <a:buFont typeface="Arial" panose="020B0604020202020204" pitchFamily="34" charset="0"/>
              <a:buChar char="•"/>
            </a:pPr>
            <a:r>
              <a:rPr lang="en-US" sz="2800" dirty="0">
                <a:effectLst/>
                <a:ea typeface="Times New Roman" panose="02020603050405020304" pitchFamily="18" charset="0"/>
                <a:cs typeface="Times New Roman" panose="02020603050405020304" pitchFamily="18" charset="0"/>
              </a:rPr>
              <a:t>the second consists of </a:t>
            </a:r>
            <a:r>
              <a:rPr lang="en-US" sz="2800" b="1" dirty="0">
                <a:effectLst/>
                <a:ea typeface="Times New Roman" panose="02020603050405020304" pitchFamily="18" charset="0"/>
                <a:cs typeface="Times New Roman" panose="02020603050405020304" pitchFamily="18" charset="0"/>
              </a:rPr>
              <a:t>expenditures on basic needs that compete with the amount of money available for food </a:t>
            </a:r>
            <a:r>
              <a:rPr lang="en-US" sz="2800" dirty="0">
                <a:effectLst/>
                <a:ea typeface="Times New Roman" panose="02020603050405020304" pitchFamily="18" charset="0"/>
                <a:cs typeface="Times New Roman" panose="02020603050405020304" pitchFamily="18" charset="0"/>
              </a:rPr>
              <a:t>(housing, utilities, transportation, taxes, health insurance, medical bills, transportation).</a:t>
            </a:r>
          </a:p>
          <a:p>
            <a:pPr marL="457200" marR="0" indent="-457200">
              <a:lnSpc>
                <a:spcPct val="115000"/>
              </a:lnSpc>
              <a:spcBef>
                <a:spcPts val="0"/>
              </a:spcBef>
              <a:spcAft>
                <a:spcPts val="0"/>
              </a:spcAft>
              <a:buFont typeface="Arial" panose="020B0604020202020204" pitchFamily="34" charset="0"/>
              <a:buChar char="•"/>
            </a:pPr>
            <a:endParaRPr lang="en-US" dirty="0">
              <a:ea typeface="Times New Roman" panose="02020603050405020304" pitchFamily="18" charset="0"/>
              <a:cs typeface="Times New Roman" panose="02020603050405020304" pitchFamily="18" charset="0"/>
            </a:endParaRPr>
          </a:p>
          <a:p>
            <a:pPr marR="0" algn="ctr">
              <a:lnSpc>
                <a:spcPct val="115000"/>
              </a:lnSpc>
              <a:spcBef>
                <a:spcPts val="0"/>
              </a:spcBef>
              <a:spcAft>
                <a:spcPts val="0"/>
              </a:spcAft>
            </a:pPr>
            <a:r>
              <a:rPr lang="en-US" sz="2800" b="1" dirty="0">
                <a:effectLst/>
                <a:ea typeface="Times New Roman" panose="02020603050405020304" pitchFamily="18" charset="0"/>
                <a:cs typeface="Times New Roman" panose="02020603050405020304" pitchFamily="18" charset="0"/>
              </a:rPr>
              <a:t>There is strong evidence that expenditures for basic needs should be adjusted for geographic cost-of-living (COL).</a:t>
            </a:r>
            <a:endParaRPr lang="en-US" sz="1000" b="1"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08585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4C3DEF-A2F1-95FE-7AF1-D3B1BE6E1A83}"/>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Literature Review:  Determinants of Food Insecurity</a:t>
            </a:r>
          </a:p>
        </p:txBody>
      </p:sp>
      <p:sp>
        <p:nvSpPr>
          <p:cNvPr id="2" name="TextBox 1">
            <a:extLst>
              <a:ext uri="{FF2B5EF4-FFF2-40B4-BE49-F238E27FC236}">
                <a16:creationId xmlns:a16="http://schemas.microsoft.com/office/drawing/2014/main" id="{2677146A-C01E-7F73-412D-F827D7075552}"/>
              </a:ext>
            </a:extLst>
          </p:cNvPr>
          <p:cNvSpPr txBox="1"/>
          <p:nvPr/>
        </p:nvSpPr>
        <p:spPr>
          <a:xfrm>
            <a:off x="109201" y="849628"/>
            <a:ext cx="11973598" cy="5847755"/>
          </a:xfrm>
          <a:prstGeom prst="rect">
            <a:avLst/>
          </a:prstGeom>
          <a:noFill/>
        </p:spPr>
        <p:txBody>
          <a:bodyPr wrap="square">
            <a:spAutoFit/>
          </a:bodyPr>
          <a:lstStyle/>
          <a:p>
            <a:r>
              <a:rPr lang="en-US" sz="2000" dirty="0">
                <a:effectLst/>
                <a:latin typeface="Calibri" panose="020F0502020204030204" pitchFamily="34" charset="0"/>
                <a:ea typeface="Times New Roman" panose="02020603050405020304" pitchFamily="18" charset="0"/>
              </a:rPr>
              <a:t>D.C. has a 2021 regional price parity (RPP) value of 111.3, an indication that </a:t>
            </a:r>
            <a:r>
              <a:rPr lang="en-US" sz="2200" b="1" dirty="0">
                <a:solidFill>
                  <a:srgbClr val="E58847"/>
                </a:solidFill>
                <a:effectLst/>
                <a:latin typeface="Calibri" panose="020F0502020204030204" pitchFamily="34" charset="0"/>
                <a:ea typeface="Times New Roman" panose="02020603050405020304" pitchFamily="18" charset="0"/>
              </a:rPr>
              <a:t>prices in the District are 11.3% higher than the U.S. on average</a:t>
            </a:r>
            <a:r>
              <a:rPr lang="en-US" sz="2000" dirty="0">
                <a:effectLst/>
                <a:latin typeface="Calibri" panose="020F0502020204030204" pitchFamily="34" charset="0"/>
                <a:ea typeface="Times New Roman" panose="02020603050405020304" pitchFamily="18" charset="0"/>
              </a:rPr>
              <a:t>.  In contrast, Mississippi has a 2021 RPP value of 86.6, prices in the Mississippi are 13.4% lower than the U.S. on average.</a:t>
            </a:r>
          </a:p>
          <a:p>
            <a:pPr algn="r"/>
            <a:r>
              <a:rPr lang="en-US" sz="1400" b="1" dirty="0">
                <a:effectLst/>
                <a:latin typeface="Calibri" panose="020F0502020204030204" pitchFamily="34" charset="0"/>
                <a:ea typeface="Times New Roman" panose="02020603050405020304" pitchFamily="18" charset="0"/>
              </a:rPr>
              <a:t>Bureau of Economic Analysi</a:t>
            </a:r>
            <a:r>
              <a:rPr lang="en-US" sz="1400" dirty="0">
                <a:effectLst/>
                <a:latin typeface="Calibri" panose="020F0502020204030204" pitchFamily="34" charset="0"/>
                <a:ea typeface="Times New Roman" panose="02020603050405020304" pitchFamily="18" charset="0"/>
              </a:rPr>
              <a:t>s</a:t>
            </a:r>
            <a:r>
              <a:rPr lang="en-US" sz="1400" baseline="30000" dirty="0">
                <a:effectLst/>
                <a:latin typeface="Calibri" panose="020F0502020204030204" pitchFamily="34" charset="0"/>
                <a:ea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rPr>
              <a:t>(2021) Regional Price Parities</a:t>
            </a:r>
            <a:r>
              <a:rPr lang="en-US" sz="1400" baseline="30000" dirty="0">
                <a:effectLst/>
                <a:latin typeface="Calibri" panose="020F0502020204030204" pitchFamily="34" charset="0"/>
                <a:ea typeface="Times New Roman" panose="02020603050405020304" pitchFamily="18" charset="0"/>
              </a:rPr>
              <a:t>: </a:t>
            </a:r>
          </a:p>
          <a:p>
            <a:pPr algn="r"/>
            <a:r>
              <a:rPr lang="en-US" sz="1400" dirty="0">
                <a:solidFill>
                  <a:schemeClr val="accent5"/>
                </a:solidFill>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https://www.bea.gov/news/2022/real-personal-consumption-expenditures-state-and-real-personal-income-state-and</a:t>
            </a:r>
            <a:endParaRPr lang="en-US" sz="1400" dirty="0">
              <a:solidFill>
                <a:schemeClr val="accent5"/>
              </a:solidFill>
              <a:effectLst/>
              <a:latin typeface="Calibri" panose="020F0502020204030204" pitchFamily="34" charset="0"/>
              <a:ea typeface="Times New Roman" panose="02020603050405020304" pitchFamily="18" charset="0"/>
            </a:endParaRPr>
          </a:p>
          <a:p>
            <a:pPr algn="r"/>
            <a:endParaRPr lang="en-US" sz="1800" baseline="30000" dirty="0">
              <a:effectLst/>
              <a:latin typeface="Calibri" panose="020F0502020204030204" pitchFamily="34" charset="0"/>
              <a:ea typeface="Times New Roman" panose="02020603050405020304" pitchFamily="18" charset="0"/>
            </a:endParaRPr>
          </a:p>
          <a:p>
            <a:r>
              <a:rPr lang="en-US" sz="2000" dirty="0">
                <a:effectLst/>
                <a:latin typeface="Calibri" panose="020F0502020204030204" pitchFamily="34" charset="0"/>
                <a:ea typeface="Times New Roman" panose="02020603050405020304" pitchFamily="18" charset="0"/>
              </a:rPr>
              <a:t>Todd et al. (2011) reported that most analyses of food prices report annual inflation over time at the national level, ignoring the fact that food price variation between geographic market groups within the U.S. is greater than annual inflation.  They used the 2006 Quarterly Food-at-Home Price Database to show </a:t>
            </a:r>
            <a:r>
              <a:rPr lang="en-US" sz="2200" b="1" dirty="0">
                <a:solidFill>
                  <a:srgbClr val="E58847"/>
                </a:solidFill>
                <a:effectLst/>
                <a:latin typeface="Calibri" panose="020F0502020204030204" pitchFamily="34" charset="0"/>
                <a:ea typeface="Times New Roman" panose="02020603050405020304" pitchFamily="18" charset="0"/>
              </a:rPr>
              <a:t>the difference for eggs between the highest and lowest geographic market groups was 80 percen</a:t>
            </a:r>
            <a:r>
              <a:rPr lang="en-US" sz="2200" b="1" dirty="0">
                <a:solidFill>
                  <a:schemeClr val="accent2"/>
                </a:solidFill>
                <a:effectLst/>
                <a:latin typeface="Calibri" panose="020F0502020204030204" pitchFamily="34" charset="0"/>
                <a:ea typeface="Times New Roman" panose="02020603050405020304" pitchFamily="18" charset="0"/>
              </a:rPr>
              <a:t>t</a:t>
            </a:r>
            <a:r>
              <a:rPr lang="en-US" sz="2000" dirty="0">
                <a:effectLst/>
                <a:latin typeface="Calibri" panose="020F0502020204030204" pitchFamily="34" charset="0"/>
                <a:ea typeface="Times New Roman" panose="02020603050405020304" pitchFamily="18" charset="0"/>
              </a:rPr>
              <a:t>, the difference for low-fat milk was 77 percent, and for fresh/frozen fruit 80 percent. </a:t>
            </a:r>
          </a:p>
          <a:p>
            <a:pPr algn="r"/>
            <a:r>
              <a:rPr lang="en-US" sz="1400" dirty="0"/>
              <a:t>Todd JE, E Leibtag, and C Penberthy. (June 2011). </a:t>
            </a:r>
          </a:p>
          <a:p>
            <a:pPr algn="r"/>
            <a:r>
              <a:rPr lang="en-US" sz="1400" dirty="0"/>
              <a:t>Geographic Differences in the Relative Price of Healthy Foods, EIB-78, </a:t>
            </a:r>
            <a:r>
              <a:rPr lang="en-US" sz="1400" b="1" dirty="0"/>
              <a:t>U.S. Department of Agriculture, Economic Research Service</a:t>
            </a:r>
          </a:p>
          <a:p>
            <a:pPr algn="r"/>
            <a:r>
              <a:rPr lang="en-US" sz="1400" dirty="0">
                <a:solidFill>
                  <a:schemeClr val="accent5"/>
                </a:solidFill>
                <a:ea typeface="Times New Roman" panose="02020603050405020304" pitchFamily="18" charset="0"/>
                <a:hlinkClick r:id="rId4">
                  <a:extLst>
                    <a:ext uri="{A12FA001-AC4F-418D-AE19-62706E023703}">
                      <ahyp:hlinkClr xmlns:ahyp="http://schemas.microsoft.com/office/drawing/2018/hyperlinkcolor" val="tx"/>
                    </a:ext>
                  </a:extLst>
                </a:hlinkClick>
              </a:rPr>
              <a:t>https://www.ers.usda.gov/webdocs/publications/44558/7476_eib78.pdf?v=0</a:t>
            </a:r>
            <a:endParaRPr lang="en-US" sz="1400" dirty="0">
              <a:solidFill>
                <a:schemeClr val="accent5"/>
              </a:solidFill>
              <a:ea typeface="Times New Roman" panose="02020603050405020304" pitchFamily="18" charset="0"/>
            </a:endParaRPr>
          </a:p>
          <a:p>
            <a:endParaRPr lang="en-US" dirty="0">
              <a:solidFill>
                <a:schemeClr val="accent5"/>
              </a:solidFill>
              <a:latin typeface="Calibri" panose="020F0502020204030204" pitchFamily="34" charset="0"/>
              <a:ea typeface="Times New Roman" panose="02020603050405020304" pitchFamily="18" charset="0"/>
            </a:endParaRPr>
          </a:p>
          <a:p>
            <a:r>
              <a:rPr lang="en-US" sz="2000" dirty="0">
                <a:effectLst/>
              </a:rPr>
              <a:t>“</a:t>
            </a:r>
            <a:r>
              <a:rPr lang="en-US" sz="2200" b="1" dirty="0">
                <a:solidFill>
                  <a:srgbClr val="E58847"/>
                </a:solidFill>
                <a:effectLst/>
              </a:rPr>
              <a:t>Evidence of cost-of-living differences among geographic areas—such as between metropolitan and nonmetropolitan areas—suggests that the poverty thresholds should be adjusted accordingly</a:t>
            </a:r>
            <a:r>
              <a:rPr lang="en-US" sz="2000" dirty="0">
                <a:effectLst/>
              </a:rPr>
              <a:t>, but </a:t>
            </a:r>
            <a:r>
              <a:rPr lang="en-US" sz="2000" b="1" dirty="0">
                <a:effectLst/>
              </a:rPr>
              <a:t>inadequate data </a:t>
            </a:r>
            <a:r>
              <a:rPr lang="en-US" sz="2000" dirty="0">
                <a:effectLst/>
              </a:rPr>
              <a:t>make it difficult to determine appropriate adjustments.”</a:t>
            </a:r>
          </a:p>
          <a:p>
            <a:pPr algn="r"/>
            <a:r>
              <a:rPr lang="en-US" sz="1400" b="1" dirty="0">
                <a:effectLst/>
              </a:rPr>
              <a:t>National Research Council</a:t>
            </a:r>
            <a:r>
              <a:rPr lang="en-US" sz="1400" dirty="0">
                <a:effectLst/>
              </a:rPr>
              <a:t>. (1995). </a:t>
            </a:r>
          </a:p>
          <a:p>
            <a:pPr algn="r"/>
            <a:r>
              <a:rPr lang="en-US" sz="1400" dirty="0">
                <a:effectLst/>
              </a:rPr>
              <a:t>Measuring Poverty: A New Approach.</a:t>
            </a:r>
          </a:p>
          <a:p>
            <a:pPr algn="r"/>
            <a:r>
              <a:rPr lang="en-US" sz="1400" dirty="0">
                <a:effectLst/>
              </a:rPr>
              <a:t>Washington, DC: The National Academies Press. </a:t>
            </a:r>
            <a:r>
              <a:rPr lang="en-US" sz="1400" dirty="0">
                <a:solidFill>
                  <a:schemeClr val="accent5"/>
                </a:solidFill>
                <a:effectLst/>
              </a:rPr>
              <a:t>https://doi.org/10.17226/4759</a:t>
            </a:r>
            <a:endParaRPr lang="en-US" sz="10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89752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BF90C951-0642-497A-1F49-CC6170CF66DD}"/>
              </a:ext>
            </a:extLst>
          </p:cNvPr>
          <p:cNvSpPr/>
          <p:nvPr/>
        </p:nvSpPr>
        <p:spPr>
          <a:xfrm>
            <a:off x="3002735" y="4740189"/>
            <a:ext cx="8539089" cy="1041009"/>
          </a:xfrm>
          <a:prstGeom prst="roundRect">
            <a:avLst/>
          </a:prstGeom>
          <a:solidFill>
            <a:srgbClr val="FFC34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9AEC45CC-DA9B-8540-9171-52FC5A362C9C}"/>
              </a:ext>
            </a:extLst>
          </p:cNvPr>
          <p:cNvSpPr/>
          <p:nvPr/>
        </p:nvSpPr>
        <p:spPr>
          <a:xfrm>
            <a:off x="3002736" y="3418938"/>
            <a:ext cx="8539089" cy="1041009"/>
          </a:xfrm>
          <a:prstGeom prst="roundRect">
            <a:avLst/>
          </a:prstGeom>
          <a:solidFill>
            <a:srgbClr val="FFC34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EF4C1B9D-6FB2-F359-C89E-814D8C9F81F5}"/>
              </a:ext>
            </a:extLst>
          </p:cNvPr>
          <p:cNvSpPr/>
          <p:nvPr/>
        </p:nvSpPr>
        <p:spPr>
          <a:xfrm>
            <a:off x="3002736" y="2082405"/>
            <a:ext cx="8539089" cy="1041009"/>
          </a:xfrm>
          <a:prstGeom prst="roundRect">
            <a:avLst/>
          </a:prstGeom>
          <a:solidFill>
            <a:srgbClr val="FFC34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44C3DEF-A2F1-95FE-7AF1-D3B1BE6E1A83}"/>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Food Insecurity Metric</a:t>
            </a:r>
          </a:p>
        </p:txBody>
      </p:sp>
      <p:sp>
        <p:nvSpPr>
          <p:cNvPr id="2" name="Rounded Rectangle 1">
            <a:extLst>
              <a:ext uri="{FF2B5EF4-FFF2-40B4-BE49-F238E27FC236}">
                <a16:creationId xmlns:a16="http://schemas.microsoft.com/office/drawing/2014/main" id="{A38D7C4E-2316-70BB-E66C-63F8E15C4935}"/>
              </a:ext>
            </a:extLst>
          </p:cNvPr>
          <p:cNvSpPr/>
          <p:nvPr/>
        </p:nvSpPr>
        <p:spPr>
          <a:xfrm>
            <a:off x="436097" y="1730327"/>
            <a:ext cx="2996419" cy="4360984"/>
          </a:xfrm>
          <a:prstGeom prst="roundRect">
            <a:avLst/>
          </a:prstGeom>
          <a:solidFill>
            <a:srgbClr val="5F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libri" panose="020F0502020204030204" pitchFamily="34" charset="0"/>
              </a:rPr>
              <a:t>Estimate the COL for every household size and composition in every census tract in the U.S.</a:t>
            </a:r>
          </a:p>
        </p:txBody>
      </p:sp>
      <p:sp>
        <p:nvSpPr>
          <p:cNvPr id="7" name="Equal 6">
            <a:extLst>
              <a:ext uri="{FF2B5EF4-FFF2-40B4-BE49-F238E27FC236}">
                <a16:creationId xmlns:a16="http://schemas.microsoft.com/office/drawing/2014/main" id="{8EA953F5-1BF2-2E7D-1C86-30D6F21240CC}"/>
              </a:ext>
            </a:extLst>
          </p:cNvPr>
          <p:cNvSpPr/>
          <p:nvPr/>
        </p:nvSpPr>
        <p:spPr>
          <a:xfrm>
            <a:off x="3676277" y="3455811"/>
            <a:ext cx="1359688" cy="914400"/>
          </a:xfrm>
          <a:prstGeom prst="mathEqual">
            <a:avLst>
              <a:gd name="adj1" fmla="val 23520"/>
              <a:gd name="adj2" fmla="val 86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a:extLst>
              <a:ext uri="{FF2B5EF4-FFF2-40B4-BE49-F238E27FC236}">
                <a16:creationId xmlns:a16="http://schemas.microsoft.com/office/drawing/2014/main" id="{7FD415A9-A0CD-4567-98CE-881990F0A144}"/>
              </a:ext>
            </a:extLst>
          </p:cNvPr>
          <p:cNvSpPr/>
          <p:nvPr/>
        </p:nvSpPr>
        <p:spPr>
          <a:xfrm>
            <a:off x="5434836" y="1730327"/>
            <a:ext cx="2996419" cy="4360984"/>
          </a:xfrm>
          <a:prstGeom prst="roundRect">
            <a:avLst/>
          </a:prstGeom>
          <a:solidFill>
            <a:srgbClr val="5FCE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alibri" panose="020F0502020204030204" pitchFamily="34" charset="0"/>
              </a:rPr>
              <a:t>Estimate the income for every household size and composition in every census tract in the U.S.</a:t>
            </a:r>
          </a:p>
        </p:txBody>
      </p:sp>
      <p:sp>
        <p:nvSpPr>
          <p:cNvPr id="10" name="L-Shape 9">
            <a:extLst>
              <a:ext uri="{FF2B5EF4-FFF2-40B4-BE49-F238E27FC236}">
                <a16:creationId xmlns:a16="http://schemas.microsoft.com/office/drawing/2014/main" id="{366091CD-0810-1CB5-0898-A9DDEDA4B668}"/>
              </a:ext>
            </a:extLst>
          </p:cNvPr>
          <p:cNvSpPr/>
          <p:nvPr/>
        </p:nvSpPr>
        <p:spPr>
          <a:xfrm rot="13660302">
            <a:off x="4020084" y="2251242"/>
            <a:ext cx="667734" cy="703336"/>
          </a:xfrm>
          <a:prstGeom prst="corner">
            <a:avLst>
              <a:gd name="adj1" fmla="val 31802"/>
              <a:gd name="adj2" fmla="val 310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5402FE1-ED6A-0C74-EB83-02FEB89166FD}"/>
              </a:ext>
            </a:extLst>
          </p:cNvPr>
          <p:cNvSpPr txBox="1"/>
          <p:nvPr/>
        </p:nvSpPr>
        <p:spPr>
          <a:xfrm>
            <a:off x="8431255" y="2317531"/>
            <a:ext cx="3110569" cy="584775"/>
          </a:xfrm>
          <a:prstGeom prst="rect">
            <a:avLst/>
          </a:prstGeom>
          <a:noFill/>
        </p:spPr>
        <p:txBody>
          <a:bodyPr wrap="square" rtlCol="0">
            <a:spAutoFit/>
          </a:bodyPr>
          <a:lstStyle/>
          <a:p>
            <a:pPr algn="ctr"/>
            <a:r>
              <a:rPr lang="en-US" sz="3200" dirty="0"/>
              <a:t>Food Insecure</a:t>
            </a:r>
          </a:p>
        </p:txBody>
      </p:sp>
      <p:sp>
        <p:nvSpPr>
          <p:cNvPr id="12" name="TextBox 11">
            <a:extLst>
              <a:ext uri="{FF2B5EF4-FFF2-40B4-BE49-F238E27FC236}">
                <a16:creationId xmlns:a16="http://schemas.microsoft.com/office/drawing/2014/main" id="{48663D23-26A8-AFDE-3316-6E5B0963C332}"/>
              </a:ext>
            </a:extLst>
          </p:cNvPr>
          <p:cNvSpPr txBox="1"/>
          <p:nvPr/>
        </p:nvSpPr>
        <p:spPr>
          <a:xfrm>
            <a:off x="8444797" y="3647054"/>
            <a:ext cx="3110568" cy="584775"/>
          </a:xfrm>
          <a:prstGeom prst="rect">
            <a:avLst/>
          </a:prstGeom>
          <a:noFill/>
        </p:spPr>
        <p:txBody>
          <a:bodyPr wrap="square" rtlCol="0">
            <a:spAutoFit/>
          </a:bodyPr>
          <a:lstStyle/>
          <a:p>
            <a:pPr algn="ctr"/>
            <a:r>
              <a:rPr lang="en-US" sz="3200" dirty="0"/>
              <a:t>At Risk</a:t>
            </a:r>
          </a:p>
        </p:txBody>
      </p:sp>
      <p:sp>
        <p:nvSpPr>
          <p:cNvPr id="13" name="TextBox 12">
            <a:extLst>
              <a:ext uri="{FF2B5EF4-FFF2-40B4-BE49-F238E27FC236}">
                <a16:creationId xmlns:a16="http://schemas.microsoft.com/office/drawing/2014/main" id="{6937FB63-C52B-1731-7669-DB66BB3806F6}"/>
              </a:ext>
            </a:extLst>
          </p:cNvPr>
          <p:cNvSpPr txBox="1"/>
          <p:nvPr/>
        </p:nvSpPr>
        <p:spPr>
          <a:xfrm>
            <a:off x="8431256" y="4955775"/>
            <a:ext cx="3110568" cy="584775"/>
          </a:xfrm>
          <a:prstGeom prst="rect">
            <a:avLst/>
          </a:prstGeom>
          <a:noFill/>
        </p:spPr>
        <p:txBody>
          <a:bodyPr wrap="square" rtlCol="0">
            <a:spAutoFit/>
          </a:bodyPr>
          <a:lstStyle/>
          <a:p>
            <a:pPr algn="ctr"/>
            <a:r>
              <a:rPr lang="en-US" sz="3200" dirty="0"/>
              <a:t>Food Secure</a:t>
            </a:r>
          </a:p>
        </p:txBody>
      </p:sp>
      <p:sp>
        <p:nvSpPr>
          <p:cNvPr id="17" name="L-Shape 16">
            <a:extLst>
              <a:ext uri="{FF2B5EF4-FFF2-40B4-BE49-F238E27FC236}">
                <a16:creationId xmlns:a16="http://schemas.microsoft.com/office/drawing/2014/main" id="{A5635862-1134-B1E5-E043-ABA60E015199}"/>
              </a:ext>
            </a:extLst>
          </p:cNvPr>
          <p:cNvSpPr/>
          <p:nvPr/>
        </p:nvSpPr>
        <p:spPr>
          <a:xfrm rot="2748455">
            <a:off x="4179602" y="4888324"/>
            <a:ext cx="667734" cy="703336"/>
          </a:xfrm>
          <a:prstGeom prst="corner">
            <a:avLst>
              <a:gd name="adj1" fmla="val 31802"/>
              <a:gd name="adj2" fmla="val 310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57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263C3B-CEE9-20C9-D0C0-0D24391EC5F6}"/>
              </a:ext>
            </a:extLst>
          </p:cNvPr>
          <p:cNvSpPr/>
          <p:nvPr/>
        </p:nvSpPr>
        <p:spPr>
          <a:xfrm>
            <a:off x="465725" y="3177906"/>
            <a:ext cx="7375568" cy="167736"/>
          </a:xfrm>
          <a:prstGeom prst="rect">
            <a:avLst/>
          </a:prstGeom>
          <a:solidFill>
            <a:srgbClr val="5FCEC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42FAF39-76EE-12FB-6F4E-4C9123FD8E10}"/>
              </a:ext>
            </a:extLst>
          </p:cNvPr>
          <p:cNvSpPr/>
          <p:nvPr/>
        </p:nvSpPr>
        <p:spPr>
          <a:xfrm>
            <a:off x="465725" y="2721569"/>
            <a:ext cx="10612584" cy="167736"/>
          </a:xfrm>
          <a:prstGeom prst="rect">
            <a:avLst/>
          </a:prstGeom>
          <a:solidFill>
            <a:srgbClr val="5FCEC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7994E6-D578-8D4B-3E5A-F81D2F0B4846}"/>
              </a:ext>
            </a:extLst>
          </p:cNvPr>
          <p:cNvSpPr/>
          <p:nvPr/>
        </p:nvSpPr>
        <p:spPr>
          <a:xfrm>
            <a:off x="5924517" y="2265232"/>
            <a:ext cx="5153792" cy="167736"/>
          </a:xfrm>
          <a:prstGeom prst="rect">
            <a:avLst/>
          </a:prstGeom>
          <a:solidFill>
            <a:srgbClr val="5FCEC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44C3DEF-A2F1-95FE-7AF1-D3B1BE6E1A83}"/>
              </a:ext>
            </a:extLst>
          </p:cNvPr>
          <p:cNvSpPr txBox="1"/>
          <p:nvPr/>
        </p:nvSpPr>
        <p:spPr>
          <a:xfrm>
            <a:off x="0" y="141742"/>
            <a:ext cx="12192000" cy="707886"/>
          </a:xfrm>
          <a:prstGeom prst="rect">
            <a:avLst/>
          </a:prstGeom>
          <a:solidFill>
            <a:srgbClr val="002060"/>
          </a:solidFill>
        </p:spPr>
        <p:txBody>
          <a:bodyPr wrap="square" rtlCol="0">
            <a:spAutoFit/>
          </a:bodyPr>
          <a:lstStyle/>
          <a:p>
            <a:r>
              <a:rPr lang="en-US" sz="4000" b="1" dirty="0">
                <a:solidFill>
                  <a:schemeClr val="bg1">
                    <a:lumMod val="95000"/>
                  </a:schemeClr>
                </a:solidFill>
              </a:rPr>
              <a:t>  Cost-of-Living Definition &amp; Assumptions</a:t>
            </a:r>
          </a:p>
        </p:txBody>
      </p:sp>
      <p:sp>
        <p:nvSpPr>
          <p:cNvPr id="2" name="TextBox 1">
            <a:extLst>
              <a:ext uri="{FF2B5EF4-FFF2-40B4-BE49-F238E27FC236}">
                <a16:creationId xmlns:a16="http://schemas.microsoft.com/office/drawing/2014/main" id="{A4EE5ACD-8C41-8040-08C6-3666329C7B9A}"/>
              </a:ext>
            </a:extLst>
          </p:cNvPr>
          <p:cNvSpPr txBox="1"/>
          <p:nvPr/>
        </p:nvSpPr>
        <p:spPr>
          <a:xfrm>
            <a:off x="465725" y="1048921"/>
            <a:ext cx="11081505" cy="5170646"/>
          </a:xfrm>
          <a:prstGeom prst="rect">
            <a:avLst/>
          </a:prstGeom>
          <a:noFill/>
        </p:spPr>
        <p:txBody>
          <a:bodyPr wrap="square">
            <a:spAutoFit/>
          </a:bodyPr>
          <a:lstStyle/>
          <a:p>
            <a:r>
              <a:rPr lang="en-US" sz="3000" b="1" dirty="0">
                <a:cs typeface="Arial Narrow" panose="020B0604020202020204" pitchFamily="34" charset="0"/>
              </a:rPr>
              <a:t>Definition</a:t>
            </a:r>
            <a:r>
              <a:rPr lang="en-US" sz="3000" dirty="0">
                <a:cs typeface="Arial Narrow" panose="020B0604020202020204" pitchFamily="34" charset="0"/>
              </a:rPr>
              <a:t>: COL estimates are based on the amount of income necessary to pay federal and state income taxes and meet a household’s basic essential needs. The basic needs include housing, food, transportation, health insurance, childcare, broadband, and other necessities such as clothing and a phone. The COL is a function of family size and composition and where the family resides.</a:t>
            </a:r>
            <a:br>
              <a:rPr lang="en-US" sz="3000" dirty="0">
                <a:cs typeface="Arial Narrow" panose="020B0604020202020204" pitchFamily="34" charset="0"/>
              </a:rPr>
            </a:br>
            <a:br>
              <a:rPr lang="en-US" sz="3000" dirty="0">
                <a:cs typeface="Arial Narrow" panose="020B0604020202020204" pitchFamily="34" charset="0"/>
              </a:rPr>
            </a:br>
            <a:r>
              <a:rPr lang="en-US" sz="3000" b="1" dirty="0">
                <a:cs typeface="Arial Narrow" panose="020B0604020202020204" pitchFamily="34" charset="0"/>
              </a:rPr>
              <a:t>Assumptions</a:t>
            </a:r>
            <a:r>
              <a:rPr lang="en-US" sz="3000" dirty="0">
                <a:cs typeface="Arial Narrow" panose="020B0604020202020204" pitchFamily="34" charset="0"/>
              </a:rPr>
              <a:t>: The full cost of each need, without government subsidies (e.g., public housing, Medicaid, or childcare assistance); or nonprofit or informal assistance from family and friends (e.g., unpaid childcare by a relative, food from food banks, or shared housing).</a:t>
            </a:r>
            <a:endParaRPr lang="en-US" sz="30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4232308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19830</TotalTime>
  <Words>1803</Words>
  <Application>Microsoft Macintosh PowerPoint</Application>
  <PresentationFormat>Widescreen</PresentationFormat>
  <Paragraphs>355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Narrow</vt:lpstr>
      <vt:lpstr>Calibri</vt:lpstr>
      <vt:lpstr>Calibri Light</vt:lpstr>
      <vt:lpstr>Cambria Math</vt:lpstr>
      <vt:lpstr>Symbol</vt:lpstr>
      <vt:lpstr>Times New Roman</vt:lpstr>
      <vt:lpstr>Office Theme</vt:lpstr>
      <vt:lpstr>PowerPoint Presentation</vt:lpstr>
      <vt:lpstr>  Curated Data Enterprise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Montalvo, Cesar P (cpm9w)</dc:creator>
  <cp:lastModifiedBy>Lancaster, Vicki Ann (val7zv)</cp:lastModifiedBy>
  <cp:revision>36</cp:revision>
  <cp:lastPrinted>2023-03-28T16:53:02Z</cp:lastPrinted>
  <dcterms:created xsi:type="dcterms:W3CDTF">2023-03-09T19:57:57Z</dcterms:created>
  <dcterms:modified xsi:type="dcterms:W3CDTF">2023-09-20T21:36:00Z</dcterms:modified>
</cp:coreProperties>
</file>