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sldIdLst>
    <p:sldId id="263" r:id="rId5"/>
    <p:sldId id="264" r:id="rId6"/>
    <p:sldId id="261" r:id="rId7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685414-D7A2-58DF-30C8-F96AF4673BA6}" name="Schroeder, Joanna (js2mr)" initials="SJ(" userId="S::js2mr@virginia.edu::37185e52-d383-4667-9259-a6e2f2b5aa5b" providerId="AD"/>
  <p188:author id="{D2F643C4-0CD6-2DCA-E07C-6235F2B6A5EE}" name="Thurston, Joel (jt9sz)" initials="TJ(" userId="S::jt9sz@virginia.edu::0b817237-2e4a-4a07-ab95-9daea5bb59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06"/>
    <p:restoredTop sz="94719"/>
  </p:normalViewPr>
  <p:slideViewPr>
    <p:cSldViewPr snapToGrid="0" snapToObjects="1">
      <p:cViewPr>
        <p:scale>
          <a:sx n="45" d="100"/>
          <a:sy n="45" d="100"/>
        </p:scale>
        <p:origin x="2752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3433F-861F-DB4C-AD27-42B727BB7AC7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C21C-8638-3742-99E9-67E365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387342"/>
            <a:ext cx="16459200" cy="114604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8206745"/>
            <a:ext cx="18928080" cy="1369313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22029425"/>
            <a:ext cx="18928080" cy="72008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3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8069582"/>
            <a:ext cx="9284017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12024360"/>
            <a:ext cx="928401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8069582"/>
            <a:ext cx="9329738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3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2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3.svg"/><Relationship Id="rId3" Type="http://schemas.openxmlformats.org/officeDocument/2006/relationships/image" Target="../media/image2.svg"/><Relationship Id="rId21" Type="http://schemas.openxmlformats.org/officeDocument/2006/relationships/image" Target="../media/image18.png"/><Relationship Id="rId34" Type="http://schemas.openxmlformats.org/officeDocument/2006/relationships/image" Target="../media/image31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20" Type="http://schemas.microsoft.com/office/2007/relationships/hdphoto" Target="../media/hdphoto2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32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.svg"/><Relationship Id="rId18" Type="http://schemas.openxmlformats.org/officeDocument/2006/relationships/image" Target="../media/image1.pn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3.png"/><Relationship Id="rId17" Type="http://schemas.openxmlformats.org/officeDocument/2006/relationships/image" Target="../media/image31.svg"/><Relationship Id="rId2" Type="http://schemas.openxmlformats.org/officeDocument/2006/relationships/image" Target="../media/image2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6.svg"/><Relationship Id="rId15" Type="http://schemas.openxmlformats.org/officeDocument/2006/relationships/image" Target="../media/image29.svg"/><Relationship Id="rId10" Type="http://schemas.openxmlformats.org/officeDocument/2006/relationships/image" Target="../media/image26.png"/><Relationship Id="rId19" Type="http://schemas.openxmlformats.org/officeDocument/2006/relationships/image" Target="../media/image2.svg"/><Relationship Id="rId4" Type="http://schemas.openxmlformats.org/officeDocument/2006/relationships/image" Target="../media/image5.png"/><Relationship Id="rId9" Type="http://schemas.openxmlformats.org/officeDocument/2006/relationships/image" Target="../media/image25.sv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B365702-B06F-624E-BEE6-8A0B27F4D086}"/>
              </a:ext>
            </a:extLst>
          </p:cNvPr>
          <p:cNvGrpSpPr/>
          <p:nvPr/>
        </p:nvGrpSpPr>
        <p:grpSpPr>
          <a:xfrm>
            <a:off x="8705110" y="8674334"/>
            <a:ext cx="2624589" cy="2624589"/>
            <a:chOff x="4451930" y="21145943"/>
            <a:chExt cx="3291840" cy="32918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BA07AE-E1E0-A746-B635-D10CC22E0881}"/>
                </a:ext>
              </a:extLst>
            </p:cNvPr>
            <p:cNvSpPr/>
            <p:nvPr/>
          </p:nvSpPr>
          <p:spPr>
            <a:xfrm>
              <a:off x="4451930" y="21145943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Housing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5" name="Graphic 84" descr="Building with solid fill">
              <a:extLst>
                <a:ext uri="{FF2B5EF4-FFF2-40B4-BE49-F238E27FC236}">
                  <a16:creationId xmlns:a16="http://schemas.microsoft.com/office/drawing/2014/main" id="{700058AC-E250-A240-8A10-A85468204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6094" y="22538982"/>
              <a:ext cx="1371600" cy="13716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045736-7E4C-0D49-BBA5-AFC2E86A1203}"/>
              </a:ext>
            </a:extLst>
          </p:cNvPr>
          <p:cNvGrpSpPr/>
          <p:nvPr/>
        </p:nvGrpSpPr>
        <p:grpSpPr>
          <a:xfrm>
            <a:off x="5069790" y="9372592"/>
            <a:ext cx="2624589" cy="2624589"/>
            <a:chOff x="8200850" y="17505775"/>
            <a:chExt cx="3291840" cy="329184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734E1-C53C-D348-AE4E-A6A93DA10334}"/>
                </a:ext>
              </a:extLst>
            </p:cNvPr>
            <p:cNvSpPr/>
            <p:nvPr/>
          </p:nvSpPr>
          <p:spPr>
            <a:xfrm>
              <a:off x="8200850" y="17505775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Business climate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6" name="Graphic 75" descr="Store with solid fill">
              <a:extLst>
                <a:ext uri="{FF2B5EF4-FFF2-40B4-BE49-F238E27FC236}">
                  <a16:creationId xmlns:a16="http://schemas.microsoft.com/office/drawing/2014/main" id="{260B11FF-2590-BB42-B520-F9AA3D3C7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3530" y="19092379"/>
              <a:ext cx="1371600" cy="1371600"/>
            </a:xfrm>
            <a:prstGeom prst="rect">
              <a:avLst/>
            </a:prstGeom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07A4AF9-40C0-4F9E-4813-9E34FC4CC8F9}"/>
              </a:ext>
            </a:extLst>
          </p:cNvPr>
          <p:cNvSpPr/>
          <p:nvPr/>
        </p:nvSpPr>
        <p:spPr>
          <a:xfrm>
            <a:off x="7290234" y="14926327"/>
            <a:ext cx="7077645" cy="7007023"/>
          </a:xfrm>
          <a:prstGeom prst="ellipse">
            <a:avLst/>
          </a:prstGeom>
          <a:solidFill>
            <a:schemeClr val="bg1"/>
          </a:solidFill>
          <a:ln w="12700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31000">
                  <a:schemeClr val="accent2">
                    <a:lumMod val="40000"/>
                    <a:lumOff val="60000"/>
                  </a:schemeClr>
                </a:gs>
                <a:gs pos="67000">
                  <a:schemeClr val="accent5">
                    <a:lumMod val="40000"/>
                    <a:lumOff val="60000"/>
                  </a:schemeClr>
                </a:gs>
                <a:gs pos="97000">
                  <a:schemeClr val="accent5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</a:t>
            </a:r>
          </a:p>
          <a:p>
            <a:pPr algn="ctr"/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Commons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645B95-7B8D-9604-68D5-CDC1784CAC45}"/>
              </a:ext>
            </a:extLst>
          </p:cNvPr>
          <p:cNvSpPr/>
          <p:nvPr/>
        </p:nvSpPr>
        <p:spPr>
          <a:xfrm>
            <a:off x="6823058" y="19854471"/>
            <a:ext cx="5736725" cy="5736725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Tools &amp; Methods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Open-Source Tools for Building Datasets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Methods for Calculating New Measures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25B67A-30DF-D445-9651-FDA292E9CAAE}"/>
              </a:ext>
            </a:extLst>
          </p:cNvPr>
          <p:cNvGrpSpPr/>
          <p:nvPr/>
        </p:nvGrpSpPr>
        <p:grpSpPr>
          <a:xfrm>
            <a:off x="10345935" y="22970501"/>
            <a:ext cx="4044927" cy="4044927"/>
            <a:chOff x="10326107" y="23815405"/>
            <a:chExt cx="4044927" cy="404492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8226E7C-C1DF-1710-FC40-F1F06FC86179}"/>
                </a:ext>
              </a:extLst>
            </p:cNvPr>
            <p:cNvSpPr/>
            <p:nvPr/>
          </p:nvSpPr>
          <p:spPr>
            <a:xfrm>
              <a:off x="10326107" y="23815405"/>
              <a:ext cx="4044927" cy="404492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5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Food Security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Estimating household food insecurity and item access</a:t>
              </a:r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E702BF-9137-5740-A241-6ABF004AFFC1}"/>
                </a:ext>
              </a:extLst>
            </p:cNvPr>
            <p:cNvGrpSpPr/>
            <p:nvPr/>
          </p:nvGrpSpPr>
          <p:grpSpPr>
            <a:xfrm>
              <a:off x="11309871" y="26479231"/>
              <a:ext cx="2077397" cy="969431"/>
              <a:chOff x="15478692" y="26798569"/>
              <a:chExt cx="2077397" cy="969431"/>
            </a:xfrm>
          </p:grpSpPr>
          <p:pic>
            <p:nvPicPr>
              <p:cNvPr id="38" name="Graphic 37" descr="Grocery bag with solid fill">
                <a:extLst>
                  <a:ext uri="{FF2B5EF4-FFF2-40B4-BE49-F238E27FC236}">
                    <a16:creationId xmlns:a16="http://schemas.microsoft.com/office/drawing/2014/main" id="{0ED6D2C7-B2FC-ED46-6441-DC1CE5FF5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478692" y="26888724"/>
                <a:ext cx="789122" cy="789122"/>
              </a:xfrm>
              <a:prstGeom prst="rect">
                <a:avLst/>
              </a:prstGeom>
            </p:spPr>
          </p:pic>
          <p:pic>
            <p:nvPicPr>
              <p:cNvPr id="11" name="Picture 10" descr="A black and white drawing of a spider&#10;&#10;Description automatically generated with low confidence">
                <a:extLst>
                  <a:ext uri="{FF2B5EF4-FFF2-40B4-BE49-F238E27FC236}">
                    <a16:creationId xmlns:a16="http://schemas.microsoft.com/office/drawing/2014/main" id="{29C91926-F27C-AA4E-B307-B20734FED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68706" y="26798569"/>
                <a:ext cx="987383" cy="969431"/>
              </a:xfrm>
              <a:prstGeom prst="rect">
                <a:avLst/>
              </a:prstGeom>
            </p:spPr>
          </p:pic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0C1B2FC2-1984-D64F-9DCC-CF563FD1F6CC}"/>
                  </a:ext>
                </a:extLst>
              </p:cNvPr>
              <p:cNvSpPr/>
              <p:nvPr/>
            </p:nvSpPr>
            <p:spPr>
              <a:xfrm>
                <a:off x="16265501" y="27283285"/>
                <a:ext cx="281940" cy="208227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E3B4689-AB75-DC17-31E0-FB703058D3B1}"/>
              </a:ext>
            </a:extLst>
          </p:cNvPr>
          <p:cNvSpPr/>
          <p:nvPr/>
        </p:nvSpPr>
        <p:spPr>
          <a:xfrm>
            <a:off x="5996517" y="11676644"/>
            <a:ext cx="5142339" cy="5142339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Repositories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datasets supporting local decision-making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Below county geographies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Open Access Data &amp; Code (Fully Reproducible)</a:t>
            </a: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E975C-88F6-CF6F-F503-7F589FC13CD9}"/>
              </a:ext>
            </a:extLst>
          </p:cNvPr>
          <p:cNvSpPr/>
          <p:nvPr/>
        </p:nvSpPr>
        <p:spPr>
          <a:xfrm>
            <a:off x="13177168" y="15099591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Applications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Open-Source Applications &amp; Code for Assessing and Accessing Data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7EEEF2-4E33-6343-9E64-81AE743EBA1E}"/>
              </a:ext>
            </a:extLst>
          </p:cNvPr>
          <p:cNvGrpSpPr/>
          <p:nvPr/>
        </p:nvGrpSpPr>
        <p:grpSpPr>
          <a:xfrm>
            <a:off x="15836780" y="18249582"/>
            <a:ext cx="3740976" cy="3740976"/>
            <a:chOff x="16131829" y="17279843"/>
            <a:chExt cx="4106606" cy="41066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7FA94F-E716-4388-E989-CF06C689A476}"/>
                </a:ext>
              </a:extLst>
            </p:cNvPr>
            <p:cNvSpPr/>
            <p:nvPr/>
          </p:nvSpPr>
          <p:spPr>
            <a:xfrm>
              <a:off x="16131829" y="17279843"/>
              <a:ext cx="4106606" cy="410660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APIs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Connect from enterprise tools 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(Tableau, Power BI)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3EDFAA-CB18-DA40-9C6B-F064862D3AFB}"/>
                </a:ext>
              </a:extLst>
            </p:cNvPr>
            <p:cNvGrpSpPr/>
            <p:nvPr/>
          </p:nvGrpSpPr>
          <p:grpSpPr>
            <a:xfrm>
              <a:off x="17320410" y="19827164"/>
              <a:ext cx="1752915" cy="1043821"/>
              <a:chOff x="17024389" y="18485870"/>
              <a:chExt cx="2303362" cy="1371600"/>
            </a:xfrm>
          </p:grpSpPr>
          <p:pic>
            <p:nvPicPr>
              <p:cNvPr id="26" name="Graphic 25" descr="Download from cloud with solid fill">
                <a:extLst>
                  <a:ext uri="{FF2B5EF4-FFF2-40B4-BE49-F238E27FC236}">
                    <a16:creationId xmlns:a16="http://schemas.microsoft.com/office/drawing/2014/main" id="{D65F08B7-FB5A-0163-CA25-2E824A2A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956152" y="18485870"/>
                <a:ext cx="1371599" cy="1371600"/>
              </a:xfrm>
              <a:prstGeom prst="rect">
                <a:avLst/>
              </a:prstGeom>
            </p:spPr>
          </p:pic>
          <p:pic>
            <p:nvPicPr>
              <p:cNvPr id="34" name="Graphic 33" descr="Database with solid fill">
                <a:extLst>
                  <a:ext uri="{FF2B5EF4-FFF2-40B4-BE49-F238E27FC236}">
                    <a16:creationId xmlns:a16="http://schemas.microsoft.com/office/drawing/2014/main" id="{6BC574A6-6783-DF6A-E9A6-175459961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7024389" y="1871447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492D5A-03B8-D342-9613-5EB9A1295DEC}"/>
              </a:ext>
            </a:extLst>
          </p:cNvPr>
          <p:cNvGrpSpPr/>
          <p:nvPr/>
        </p:nvGrpSpPr>
        <p:grpSpPr>
          <a:xfrm>
            <a:off x="6416584" y="23339934"/>
            <a:ext cx="4622698" cy="4545655"/>
            <a:chOff x="6099548" y="24242416"/>
            <a:chExt cx="4622698" cy="454565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32A708-55C5-E707-66CB-1C901FC12C01}"/>
                </a:ext>
              </a:extLst>
            </p:cNvPr>
            <p:cNvSpPr/>
            <p:nvPr/>
          </p:nvSpPr>
          <p:spPr>
            <a:xfrm>
              <a:off x="6099548" y="24242416"/>
              <a:ext cx="4622698" cy="4545655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Demographic Redistribution</a:t>
              </a:r>
              <a:b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Redistributing demographic estimates to local geographies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8997553-BA73-6D4A-A460-98176BAAC126}"/>
                </a:ext>
              </a:extLst>
            </p:cNvPr>
            <p:cNvGrpSpPr/>
            <p:nvPr/>
          </p:nvGrpSpPr>
          <p:grpSpPr>
            <a:xfrm>
              <a:off x="7396825" y="27236604"/>
              <a:ext cx="2028143" cy="1109053"/>
              <a:chOff x="7000487" y="27785339"/>
              <a:chExt cx="2249551" cy="948035"/>
            </a:xfrm>
          </p:grpSpPr>
          <p:pic>
            <p:nvPicPr>
              <p:cNvPr id="28" name="Graphic 27" descr="Universal access with solid fill">
                <a:extLst>
                  <a:ext uri="{FF2B5EF4-FFF2-40B4-BE49-F238E27FC236}">
                    <a16:creationId xmlns:a16="http://schemas.microsoft.com/office/drawing/2014/main" id="{69503465-011F-218F-667A-F51769E16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000487" y="27785339"/>
                <a:ext cx="926198" cy="926198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F074373-DC35-84BE-FCB7-2BBAE12A13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8102" b="92593" l="25429" r="70429">
                            <a14:foregroundMark x1="58714" y1="86111" x2="58714" y2="86111"/>
                            <a14:foregroundMark x1="63143" y1="92593" x2="63143" y2="92593"/>
                            <a14:foregroundMark x1="50000" y1="58102" x2="50000" y2="58102"/>
                            <a14:foregroundMark x1="50143" y1="11806" x2="50143" y2="11806"/>
                            <a14:foregroundMark x1="44143" y1="8102" x2="44143" y2="8102"/>
                          </a14:backgroundRemoval>
                        </a14:imgEffect>
                      </a14:imgLayer>
                    </a14:imgProps>
                  </a:ext>
                </a:extLst>
              </a:blip>
              <a:srcRect l="20047" t="5109" r="23362" b="5265"/>
              <a:stretch/>
            </p:blipFill>
            <p:spPr>
              <a:xfrm>
                <a:off x="8335638" y="27839639"/>
                <a:ext cx="914400" cy="893735"/>
              </a:xfrm>
              <a:prstGeom prst="rect">
                <a:avLst/>
              </a:prstGeom>
            </p:spPr>
          </p:pic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07CCFEAF-FDF9-5746-A4EA-57EE8E1A4AF0}"/>
                  </a:ext>
                </a:extLst>
              </p:cNvPr>
              <p:cNvSpPr/>
              <p:nvPr/>
            </p:nvSpPr>
            <p:spPr>
              <a:xfrm>
                <a:off x="8011745" y="28184643"/>
                <a:ext cx="408953" cy="22555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A36C31-CC96-144C-8862-9915B2082A0B}"/>
              </a:ext>
            </a:extLst>
          </p:cNvPr>
          <p:cNvGrpSpPr/>
          <p:nvPr/>
        </p:nvGrpSpPr>
        <p:grpSpPr>
          <a:xfrm>
            <a:off x="3520293" y="21262136"/>
            <a:ext cx="4059996" cy="4174584"/>
            <a:chOff x="3670585" y="22107040"/>
            <a:chExt cx="4059996" cy="417458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E9CF58-28FD-413E-1270-73DEB410BBF5}"/>
                </a:ext>
              </a:extLst>
            </p:cNvPr>
            <p:cNvSpPr/>
            <p:nvPr/>
          </p:nvSpPr>
          <p:spPr>
            <a:xfrm>
              <a:off x="3670585" y="22107040"/>
              <a:ext cx="4059996" cy="417458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5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Catchment Areas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Calculating supply and access to critical resources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C597D5C-F51E-E941-B712-2C05B1EB51C7}"/>
                </a:ext>
              </a:extLst>
            </p:cNvPr>
            <p:cNvGrpSpPr/>
            <p:nvPr/>
          </p:nvGrpSpPr>
          <p:grpSpPr>
            <a:xfrm>
              <a:off x="4828845" y="24926054"/>
              <a:ext cx="1765885" cy="776730"/>
              <a:chOff x="17493177" y="26879866"/>
              <a:chExt cx="1982987" cy="872223"/>
            </a:xfrm>
          </p:grpSpPr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63B80C92-921F-0C46-B292-512BC7DCA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17493177" y="27079993"/>
                <a:ext cx="470176" cy="471970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C8B5C4F-AEB5-894E-9A5A-09AF3E4CABE5}"/>
                  </a:ext>
                </a:extLst>
              </p:cNvPr>
              <p:cNvGrpSpPr/>
              <p:nvPr/>
            </p:nvGrpSpPr>
            <p:grpSpPr>
              <a:xfrm>
                <a:off x="18647372" y="26879866"/>
                <a:ext cx="828792" cy="872223"/>
                <a:chOff x="16356418" y="26257421"/>
                <a:chExt cx="1317448" cy="138648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F8300BA-3512-9A47-99C9-D4E2888E42C7}"/>
                    </a:ext>
                  </a:extLst>
                </p:cNvPr>
                <p:cNvSpPr/>
                <p:nvPr/>
              </p:nvSpPr>
              <p:spPr>
                <a:xfrm>
                  <a:off x="16459200" y="26257421"/>
                  <a:ext cx="489098" cy="48909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0D98B7B-AF93-BF4B-83A7-AB44A4982311}"/>
                    </a:ext>
                  </a:extLst>
                </p:cNvPr>
                <p:cNvSpPr/>
                <p:nvPr/>
              </p:nvSpPr>
              <p:spPr>
                <a:xfrm>
                  <a:off x="16611600" y="26409821"/>
                  <a:ext cx="1062266" cy="10622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12ADEF2-D89E-EE40-B514-F7935F0AAE5F}"/>
                    </a:ext>
                  </a:extLst>
                </p:cNvPr>
                <p:cNvSpPr/>
                <p:nvPr/>
              </p:nvSpPr>
              <p:spPr>
                <a:xfrm>
                  <a:off x="16356418" y="26644724"/>
                  <a:ext cx="783265" cy="78326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06759E-440D-904A-A995-2281757CAFA2}"/>
                    </a:ext>
                  </a:extLst>
                </p:cNvPr>
                <p:cNvSpPr/>
                <p:nvPr/>
              </p:nvSpPr>
              <p:spPr>
                <a:xfrm>
                  <a:off x="16690989" y="26746519"/>
                  <a:ext cx="897388" cy="89738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F7072E2A-6BD6-8A4C-A126-844979C0AD25}"/>
                  </a:ext>
                </a:extLst>
              </p:cNvPr>
              <p:cNvSpPr/>
              <p:nvPr/>
            </p:nvSpPr>
            <p:spPr>
              <a:xfrm>
                <a:off x="18140680" y="27187552"/>
                <a:ext cx="386294" cy="240437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3CF11A-07AD-6F4A-BD79-C47943C9AD00}"/>
              </a:ext>
            </a:extLst>
          </p:cNvPr>
          <p:cNvGrpSpPr/>
          <p:nvPr/>
        </p:nvGrpSpPr>
        <p:grpSpPr>
          <a:xfrm>
            <a:off x="15722328" y="12963505"/>
            <a:ext cx="3740976" cy="3740976"/>
            <a:chOff x="16346777" y="9750754"/>
            <a:chExt cx="3676709" cy="36767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7ABDE6-05D3-CB08-8BC9-DA1E8760F778}"/>
                </a:ext>
              </a:extLst>
            </p:cNvPr>
            <p:cNvSpPr/>
            <p:nvPr/>
          </p:nvSpPr>
          <p:spPr>
            <a:xfrm>
              <a:off x="16346777" y="9750754"/>
              <a:ext cx="3676709" cy="3676709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Dashboards</a:t>
              </a:r>
              <a:b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  <a:b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Explore decision-relevant datasets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6" name="Graphic 35" descr="Scatterplot with solid fill">
              <a:extLst>
                <a:ext uri="{FF2B5EF4-FFF2-40B4-BE49-F238E27FC236}">
                  <a16:creationId xmlns:a16="http://schemas.microsoft.com/office/drawing/2014/main" id="{17C6C789-AC0D-E76E-38BE-3C0393E3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7739668" y="12110287"/>
              <a:ext cx="712891" cy="71289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B647B51-9F14-6826-319A-362A9A43F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8102" b="92593" l="25429" r="70429">
                          <a14:foregroundMark x1="58714" y1="86111" x2="58714" y2="86111"/>
                          <a14:foregroundMark x1="63143" y1="92593" x2="63143" y2="92593"/>
                          <a14:foregroundMark x1="50000" y1="58102" x2="50000" y2="58102"/>
                          <a14:foregroundMark x1="50143" y1="11806" x2="50143" y2="11806"/>
                          <a14:foregroundMark x1="44143" y1="8102" x2="44143" y2="8102"/>
                        </a14:backgroundRemoval>
                      </a14:imgEffect>
                    </a14:imgLayer>
                  </a14:imgProps>
                </a:ext>
              </a:extLst>
            </a:blip>
            <a:srcRect l="20047" t="5109" r="23362" b="5265"/>
            <a:stretch/>
          </p:blipFill>
          <p:spPr>
            <a:xfrm>
              <a:off x="16819555" y="12039550"/>
              <a:ext cx="874119" cy="854364"/>
            </a:xfrm>
            <a:prstGeom prst="rect">
              <a:avLst/>
            </a:prstGeom>
          </p:spPr>
        </p:pic>
        <p:pic>
          <p:nvPicPr>
            <p:cNvPr id="56" name="Graphic 55" descr="Table outline">
              <a:extLst>
                <a:ext uri="{FF2B5EF4-FFF2-40B4-BE49-F238E27FC236}">
                  <a16:creationId xmlns:a16="http://schemas.microsoft.com/office/drawing/2014/main" id="{6729E874-A8CD-B949-BF7E-2AFEBEFB8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8552330" y="12009532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5DF525-3F64-3D4A-BCFF-1075C11D0976}"/>
              </a:ext>
            </a:extLst>
          </p:cNvPr>
          <p:cNvGrpSpPr/>
          <p:nvPr/>
        </p:nvGrpSpPr>
        <p:grpSpPr>
          <a:xfrm>
            <a:off x="4505359" y="10921203"/>
            <a:ext cx="2618207" cy="2618207"/>
            <a:chOff x="4142137" y="10780659"/>
            <a:chExt cx="3291840" cy="329184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B83344F-9387-5F4E-9FDC-FBF881D91356}"/>
                </a:ext>
              </a:extLst>
            </p:cNvPr>
            <p:cNvSpPr/>
            <p:nvPr/>
          </p:nvSpPr>
          <p:spPr>
            <a:xfrm>
              <a:off x="4142137" y="10780659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Broadband</a:t>
              </a: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1" name="Graphic 60" descr="Work from home Wi-Fi with solid fill">
              <a:extLst>
                <a:ext uri="{FF2B5EF4-FFF2-40B4-BE49-F238E27FC236}">
                  <a16:creationId xmlns:a16="http://schemas.microsoft.com/office/drawing/2014/main" id="{7D9120BE-D86C-754B-9D91-9170A6D8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075529" y="12105313"/>
              <a:ext cx="1372113" cy="137211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83D813-E293-054B-A3B7-F749CB4AA24C}"/>
              </a:ext>
            </a:extLst>
          </p:cNvPr>
          <p:cNvGrpSpPr/>
          <p:nvPr/>
        </p:nvGrpSpPr>
        <p:grpSpPr>
          <a:xfrm>
            <a:off x="2904265" y="12046468"/>
            <a:ext cx="2618207" cy="2618207"/>
            <a:chOff x="8120410" y="9515081"/>
            <a:chExt cx="3291840" cy="329184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3A3018B-5A99-BC4D-8ACB-F4210513AFA7}"/>
                </a:ext>
              </a:extLst>
            </p:cNvPr>
            <p:cNvSpPr/>
            <p:nvPr/>
          </p:nvSpPr>
          <p:spPr>
            <a:xfrm>
              <a:off x="8120410" y="951508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4" name="Graphic 63" descr="Grocery bag with solid fill">
              <a:extLst>
                <a:ext uri="{FF2B5EF4-FFF2-40B4-BE49-F238E27FC236}">
                  <a16:creationId xmlns:a16="http://schemas.microsoft.com/office/drawing/2014/main" id="{FD3980BB-E91E-D44D-9835-42EFDA2CE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80530" y="10689062"/>
              <a:ext cx="1371600" cy="1371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E89722-450B-8D46-871B-FEE76AF82120}"/>
              </a:ext>
            </a:extLst>
          </p:cNvPr>
          <p:cNvGrpSpPr/>
          <p:nvPr/>
        </p:nvGrpSpPr>
        <p:grpSpPr>
          <a:xfrm>
            <a:off x="7096219" y="9532021"/>
            <a:ext cx="2619822" cy="2619822"/>
            <a:chOff x="4097050" y="14726920"/>
            <a:chExt cx="3291840" cy="32918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5C07DF8-8F5E-424D-9A63-50D2EE191717}"/>
                </a:ext>
              </a:extLst>
            </p:cNvPr>
            <p:cNvSpPr/>
            <p:nvPr/>
          </p:nvSpPr>
          <p:spPr>
            <a:xfrm>
              <a:off x="4097050" y="1472692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Health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7" name="Graphic 66" descr="Stethoscope with solid fill">
              <a:extLst>
                <a:ext uri="{FF2B5EF4-FFF2-40B4-BE49-F238E27FC236}">
                  <a16:creationId xmlns:a16="http://schemas.microsoft.com/office/drawing/2014/main" id="{409C5F1F-328D-0341-B385-D4C95C909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02257" y="16076373"/>
              <a:ext cx="1371600" cy="13716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B24EB37-469F-144D-9452-AA69A4CFD653}"/>
              </a:ext>
            </a:extLst>
          </p:cNvPr>
          <p:cNvGrpSpPr/>
          <p:nvPr/>
        </p:nvGrpSpPr>
        <p:grpSpPr>
          <a:xfrm>
            <a:off x="9985083" y="10317502"/>
            <a:ext cx="2618207" cy="2618207"/>
            <a:chOff x="14810960" y="8759016"/>
            <a:chExt cx="3291840" cy="329184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43DB76C-326A-8B45-820A-9C9782B96568}"/>
                </a:ext>
              </a:extLst>
            </p:cNvPr>
            <p:cNvSpPr/>
            <p:nvPr/>
          </p:nvSpPr>
          <p:spPr>
            <a:xfrm>
              <a:off x="14810960" y="875901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Education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0" name="Graphic 69" descr="Graduation cap with solid fill">
              <a:extLst>
                <a:ext uri="{FF2B5EF4-FFF2-40B4-BE49-F238E27FC236}">
                  <a16:creationId xmlns:a16="http://schemas.microsoft.com/office/drawing/2014/main" id="{F2C05C01-1FAC-A24A-8596-F1C723156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5771080" y="10024237"/>
              <a:ext cx="1371601" cy="1371601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FB7C60-303C-DA42-A450-76147759A0A6}"/>
              </a:ext>
            </a:extLst>
          </p:cNvPr>
          <p:cNvGrpSpPr/>
          <p:nvPr/>
        </p:nvGrpSpPr>
        <p:grpSpPr>
          <a:xfrm>
            <a:off x="3869397" y="13868785"/>
            <a:ext cx="2686916" cy="2686916"/>
            <a:chOff x="5824043" y="14899640"/>
            <a:chExt cx="3291840" cy="32918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6306408-4051-AE44-80EC-94015AD205A9}"/>
                </a:ext>
              </a:extLst>
            </p:cNvPr>
            <p:cNvSpPr/>
            <p:nvPr/>
          </p:nvSpPr>
          <p:spPr>
            <a:xfrm>
              <a:off x="5824043" y="1489964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Transport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3" name="Graphic 72" descr="Bus with solid fill">
              <a:extLst>
                <a:ext uri="{FF2B5EF4-FFF2-40B4-BE49-F238E27FC236}">
                  <a16:creationId xmlns:a16="http://schemas.microsoft.com/office/drawing/2014/main" id="{42C88CA9-80C0-954A-B944-94F8D52D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39328" y="16102081"/>
              <a:ext cx="1371600" cy="13716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DC026B1-DF53-F94E-A569-F0119942A634}"/>
              </a:ext>
            </a:extLst>
          </p:cNvPr>
          <p:cNvGrpSpPr/>
          <p:nvPr/>
        </p:nvGrpSpPr>
        <p:grpSpPr>
          <a:xfrm>
            <a:off x="4816857" y="15382621"/>
            <a:ext cx="2686916" cy="2686916"/>
            <a:chOff x="11411825" y="18192721"/>
            <a:chExt cx="3291840" cy="32918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011D97-267B-8241-8FBA-0019FEB3CF1A}"/>
                </a:ext>
              </a:extLst>
            </p:cNvPr>
            <p:cNvSpPr/>
            <p:nvPr/>
          </p:nvSpPr>
          <p:spPr>
            <a:xfrm>
              <a:off x="11411825" y="1819272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Financial well-being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9" name="Graphic 78" descr="Office worker female with solid fill">
              <a:extLst>
                <a:ext uri="{FF2B5EF4-FFF2-40B4-BE49-F238E27FC236}">
                  <a16:creationId xmlns:a16="http://schemas.microsoft.com/office/drawing/2014/main" id="{668D623E-2303-9C4C-AA16-C35A8CBF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2371945" y="19727295"/>
              <a:ext cx="1371600" cy="13716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5BF6E4F-8696-C140-B3CA-FB8112A760FE}"/>
              </a:ext>
            </a:extLst>
          </p:cNvPr>
          <p:cNvGrpSpPr/>
          <p:nvPr/>
        </p:nvGrpSpPr>
        <p:grpSpPr>
          <a:xfrm>
            <a:off x="10815742" y="12128139"/>
            <a:ext cx="2624589" cy="2624589"/>
            <a:chOff x="14821535" y="17938366"/>
            <a:chExt cx="3291840" cy="329184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BAC9BB-1C93-1442-BEC0-EDFDDB329D86}"/>
                </a:ext>
              </a:extLst>
            </p:cNvPr>
            <p:cNvSpPr/>
            <p:nvPr/>
          </p:nvSpPr>
          <p:spPr>
            <a:xfrm>
              <a:off x="14821535" y="1793836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Environment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2" name="Graphic 81" descr="Rainforest with solid fill">
              <a:extLst>
                <a:ext uri="{FF2B5EF4-FFF2-40B4-BE49-F238E27FC236}">
                  <a16:creationId xmlns:a16="http://schemas.microsoft.com/office/drawing/2014/main" id="{8A8AC9B1-56AB-1743-8EF8-18D9455CA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5781655" y="19274093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5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1E3B4689-AB75-DC17-31E0-FB703058D3B1}"/>
              </a:ext>
            </a:extLst>
          </p:cNvPr>
          <p:cNvSpPr/>
          <p:nvPr/>
        </p:nvSpPr>
        <p:spPr>
          <a:xfrm>
            <a:off x="9814560" y="9972040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Repos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CE2150-A9E6-48A2-3B0E-D1355666E0C7}"/>
              </a:ext>
            </a:extLst>
          </p:cNvPr>
          <p:cNvGrpSpPr/>
          <p:nvPr/>
        </p:nvGrpSpPr>
        <p:grpSpPr>
          <a:xfrm>
            <a:off x="6919670" y="11291743"/>
            <a:ext cx="3291840" cy="3291840"/>
            <a:chOff x="4142137" y="10780659"/>
            <a:chExt cx="3291840" cy="32918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F0A3175-B1B5-837B-9A3F-5BF98D962F2C}"/>
                </a:ext>
              </a:extLst>
            </p:cNvPr>
            <p:cNvSpPr/>
            <p:nvPr/>
          </p:nvSpPr>
          <p:spPr>
            <a:xfrm>
              <a:off x="4142137" y="10780659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Broadband</a:t>
              </a: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" name="Graphic 5" descr="Work from home Wi-Fi with solid fill">
              <a:extLst>
                <a:ext uri="{FF2B5EF4-FFF2-40B4-BE49-F238E27FC236}">
                  <a16:creationId xmlns:a16="http://schemas.microsoft.com/office/drawing/2014/main" id="{0CB938F8-0C22-A383-B83E-56F35318E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9624" y="11910706"/>
              <a:ext cx="1372113" cy="137211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5AD088-BF62-F0A8-0914-7088CEAA5B11}"/>
              </a:ext>
            </a:extLst>
          </p:cNvPr>
          <p:cNvGrpSpPr/>
          <p:nvPr/>
        </p:nvGrpSpPr>
        <p:grpSpPr>
          <a:xfrm>
            <a:off x="12374917" y="14191797"/>
            <a:ext cx="3291840" cy="3291840"/>
            <a:chOff x="8120410" y="9515081"/>
            <a:chExt cx="3291840" cy="32918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37E981-C9BC-AF07-A074-F432F305C121}"/>
                </a:ext>
              </a:extLst>
            </p:cNvPr>
            <p:cNvSpPr/>
            <p:nvPr/>
          </p:nvSpPr>
          <p:spPr>
            <a:xfrm>
              <a:off x="8120410" y="951508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" name="Graphic 7" descr="Grocery bag with solid fill">
              <a:extLst>
                <a:ext uri="{FF2B5EF4-FFF2-40B4-BE49-F238E27FC236}">
                  <a16:creationId xmlns:a16="http://schemas.microsoft.com/office/drawing/2014/main" id="{2098429C-53DB-8E77-6BF5-748009CC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80530" y="10689062"/>
              <a:ext cx="1371600" cy="1371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A151EC-8483-241F-8492-A6F41992A3A9}"/>
              </a:ext>
            </a:extLst>
          </p:cNvPr>
          <p:cNvGrpSpPr/>
          <p:nvPr/>
        </p:nvGrpSpPr>
        <p:grpSpPr>
          <a:xfrm>
            <a:off x="8729549" y="14222248"/>
            <a:ext cx="3291840" cy="3291840"/>
            <a:chOff x="4097050" y="14726920"/>
            <a:chExt cx="3291840" cy="32918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369886-DC2B-3961-1DB8-E078A7E371C7}"/>
                </a:ext>
              </a:extLst>
            </p:cNvPr>
            <p:cNvSpPr/>
            <p:nvPr/>
          </p:nvSpPr>
          <p:spPr>
            <a:xfrm>
              <a:off x="4097050" y="1472692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Health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0" name="Graphic 9" descr="Stethoscope with solid fill">
              <a:extLst>
                <a:ext uri="{FF2B5EF4-FFF2-40B4-BE49-F238E27FC236}">
                  <a16:creationId xmlns:a16="http://schemas.microsoft.com/office/drawing/2014/main" id="{53970A8E-16B8-F5B4-DA89-9FFE90BE0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02257" y="16076373"/>
              <a:ext cx="1371600" cy="1371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9A8456-11AC-363C-19B1-964B0A710139}"/>
              </a:ext>
            </a:extLst>
          </p:cNvPr>
          <p:cNvGrpSpPr/>
          <p:nvPr/>
        </p:nvGrpSpPr>
        <p:grpSpPr>
          <a:xfrm>
            <a:off x="14172490" y="11264480"/>
            <a:ext cx="3291840" cy="3291840"/>
            <a:chOff x="14810960" y="8759016"/>
            <a:chExt cx="3291840" cy="32918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C4753-C3A4-246F-9817-D7A8443BF3D7}"/>
                </a:ext>
              </a:extLst>
            </p:cNvPr>
            <p:cNvSpPr/>
            <p:nvPr/>
          </p:nvSpPr>
          <p:spPr>
            <a:xfrm>
              <a:off x="14810960" y="875901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Education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9" name="Graphic 28" descr="Graduation cap with solid fill">
              <a:extLst>
                <a:ext uri="{FF2B5EF4-FFF2-40B4-BE49-F238E27FC236}">
                  <a16:creationId xmlns:a16="http://schemas.microsoft.com/office/drawing/2014/main" id="{884FA362-EEEA-B844-6A63-CFB642A37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771080" y="9916457"/>
              <a:ext cx="1371600" cy="1371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15FD20-DAC0-8FAA-2AA8-5CABDC7544CB}"/>
              </a:ext>
            </a:extLst>
          </p:cNvPr>
          <p:cNvGrpSpPr/>
          <p:nvPr/>
        </p:nvGrpSpPr>
        <p:grpSpPr>
          <a:xfrm>
            <a:off x="5496643" y="14267112"/>
            <a:ext cx="3291840" cy="3291840"/>
            <a:chOff x="5824043" y="14899641"/>
            <a:chExt cx="3291840" cy="3291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6778B85-75A0-6258-201C-CABC68439CB3}"/>
                </a:ext>
              </a:extLst>
            </p:cNvPr>
            <p:cNvSpPr/>
            <p:nvPr/>
          </p:nvSpPr>
          <p:spPr>
            <a:xfrm>
              <a:off x="5824043" y="1489964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Transport-ation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3" name="Graphic 32" descr="Bus with solid fill">
              <a:extLst>
                <a:ext uri="{FF2B5EF4-FFF2-40B4-BE49-F238E27FC236}">
                  <a16:creationId xmlns:a16="http://schemas.microsoft.com/office/drawing/2014/main" id="{8C0FB4AA-C5A5-A461-FC2E-50656B06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08174" y="16279398"/>
              <a:ext cx="1371600" cy="13716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57F4CB-CC2F-51FA-1687-35A8CBCA8377}"/>
              </a:ext>
            </a:extLst>
          </p:cNvPr>
          <p:cNvGrpSpPr/>
          <p:nvPr/>
        </p:nvGrpSpPr>
        <p:grpSpPr>
          <a:xfrm>
            <a:off x="7168731" y="16957344"/>
            <a:ext cx="3291840" cy="3291840"/>
            <a:chOff x="8200850" y="17505775"/>
            <a:chExt cx="3291840" cy="32918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D5C45C-9606-5956-42B1-BBAB94D28F6B}"/>
                </a:ext>
              </a:extLst>
            </p:cNvPr>
            <p:cNvSpPr/>
            <p:nvPr/>
          </p:nvSpPr>
          <p:spPr>
            <a:xfrm>
              <a:off x="8200850" y="17505775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Business climate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7" name="Graphic 36" descr="Store with solid fill">
              <a:extLst>
                <a:ext uri="{FF2B5EF4-FFF2-40B4-BE49-F238E27FC236}">
                  <a16:creationId xmlns:a16="http://schemas.microsoft.com/office/drawing/2014/main" id="{D3C7F13A-4AED-2246-FE31-EC3F034E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143530" y="18984860"/>
              <a:ext cx="1371600" cy="1371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1EBC61-1A30-5FC1-EB9B-E62513143B11}"/>
              </a:ext>
            </a:extLst>
          </p:cNvPr>
          <p:cNvGrpSpPr/>
          <p:nvPr/>
        </p:nvGrpSpPr>
        <p:grpSpPr>
          <a:xfrm>
            <a:off x="10660399" y="16790509"/>
            <a:ext cx="3291840" cy="3291840"/>
            <a:chOff x="11411825" y="18192721"/>
            <a:chExt cx="3291840" cy="329184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6638415-C8F3-0ED3-1B21-75EA81DA3737}"/>
                </a:ext>
              </a:extLst>
            </p:cNvPr>
            <p:cNvSpPr/>
            <p:nvPr/>
          </p:nvSpPr>
          <p:spPr>
            <a:xfrm>
              <a:off x="11411825" y="1819272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Financial well being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Graphic 39" descr="Office worker female with solid fill">
              <a:extLst>
                <a:ext uri="{FF2B5EF4-FFF2-40B4-BE49-F238E27FC236}">
                  <a16:creationId xmlns:a16="http://schemas.microsoft.com/office/drawing/2014/main" id="{CA7C20D6-CC1B-FE5A-6663-62D4D1BF6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71945" y="19670145"/>
              <a:ext cx="1371600" cy="13716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F76A0A-ABB6-4AAA-658C-8EB302D06504}"/>
              </a:ext>
            </a:extLst>
          </p:cNvPr>
          <p:cNvGrpSpPr/>
          <p:nvPr/>
        </p:nvGrpSpPr>
        <p:grpSpPr>
          <a:xfrm>
            <a:off x="15529560" y="14106659"/>
            <a:ext cx="3291840" cy="3291840"/>
            <a:chOff x="14821535" y="17938366"/>
            <a:chExt cx="3291840" cy="32918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FAF560-C6C4-008B-5189-051F289584B0}"/>
                </a:ext>
              </a:extLst>
            </p:cNvPr>
            <p:cNvSpPr/>
            <p:nvPr/>
          </p:nvSpPr>
          <p:spPr>
            <a:xfrm>
              <a:off x="14821535" y="1793836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Environ-</a:t>
              </a:r>
              <a:r>
                <a:rPr lang="en-US" sz="3600" dirty="0" err="1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ment</a:t>
              </a:r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4" name="Graphic 43" descr="Rainforest with solid fill">
              <a:extLst>
                <a:ext uri="{FF2B5EF4-FFF2-40B4-BE49-F238E27FC236}">
                  <a16:creationId xmlns:a16="http://schemas.microsoft.com/office/drawing/2014/main" id="{D7B09870-8566-775A-4449-A21631B43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781655" y="19417451"/>
              <a:ext cx="1371600" cy="13716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B7CAB3C-3E4E-2003-AF29-8B6DA860E5EB}"/>
              </a:ext>
            </a:extLst>
          </p:cNvPr>
          <p:cNvGrpSpPr/>
          <p:nvPr/>
        </p:nvGrpSpPr>
        <p:grpSpPr>
          <a:xfrm>
            <a:off x="14066594" y="16957344"/>
            <a:ext cx="3291840" cy="3291840"/>
            <a:chOff x="4451930" y="21145943"/>
            <a:chExt cx="3291840" cy="32918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9C88D4-C5C9-BB4A-AE4A-D6AFBC720740}"/>
                </a:ext>
              </a:extLst>
            </p:cNvPr>
            <p:cNvSpPr/>
            <p:nvPr/>
          </p:nvSpPr>
          <p:spPr>
            <a:xfrm>
              <a:off x="4451930" y="21145943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Housing</a:t>
              </a: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6" name="Graphic 45" descr="Building with solid fill">
              <a:extLst>
                <a:ext uri="{FF2B5EF4-FFF2-40B4-BE49-F238E27FC236}">
                  <a16:creationId xmlns:a16="http://schemas.microsoft.com/office/drawing/2014/main" id="{3CE668FB-A292-66D3-49AB-766D8A55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06094" y="22395623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645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5A3B7860-6A2F-5873-C3B2-055D1034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754801"/>
            <a:ext cx="10521125" cy="103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7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5AE3D1135F4E41AB498540A40487BD" ma:contentTypeVersion="16" ma:contentTypeDescription="Create a new document." ma:contentTypeScope="" ma:versionID="e12403c31acac8bd87567a5eb6d8d393">
  <xsd:schema xmlns:xsd="http://www.w3.org/2001/XMLSchema" xmlns:xs="http://www.w3.org/2001/XMLSchema" xmlns:p="http://schemas.microsoft.com/office/2006/metadata/properties" xmlns:ns2="7a2657dd-b8a5-4c99-8d51-b0b9d254c989" xmlns:ns3="5ba80a41-9917-4a22-8f13-cb051ddce64c" targetNamespace="http://schemas.microsoft.com/office/2006/metadata/properties" ma:root="true" ma:fieldsID="7704fff892d3eff62f8741d377d9f709" ns2:_="" ns3:_="">
    <xsd:import namespace="7a2657dd-b8a5-4c99-8d51-b0b9d254c989"/>
    <xsd:import namespace="5ba80a41-9917-4a22-8f13-cb051ddce6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657dd-b8a5-4c99-8d51-b0b9d254c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d038b50-52dc-447d-ac2e-a29bd036c4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80a41-9917-4a22-8f13-cb051ddce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ceef030-0fd2-4c4f-af00-feafa4f18198}" ma:internalName="TaxCatchAll" ma:showField="CatchAllData" ma:web="5ba80a41-9917-4a22-8f13-cb051ddce6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2657dd-b8a5-4c99-8d51-b0b9d254c989">
      <Terms xmlns="http://schemas.microsoft.com/office/infopath/2007/PartnerControls"/>
    </lcf76f155ced4ddcb4097134ff3c332f>
    <TaxCatchAll xmlns="5ba80a41-9917-4a22-8f13-cb051ddce64c" xsi:nil="true"/>
  </documentManagement>
</p:properties>
</file>

<file path=customXml/itemProps1.xml><?xml version="1.0" encoding="utf-8"?>
<ds:datastoreItem xmlns:ds="http://schemas.openxmlformats.org/officeDocument/2006/customXml" ds:itemID="{A29B4A70-9DE0-4DBC-8CE9-CBC82365D1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DE72D2-0A30-459B-B02E-DDA5AD954A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657dd-b8a5-4c99-8d51-b0b9d254c989"/>
    <ds:schemaRef ds:uri="5ba80a41-9917-4a22-8f13-cb051ddce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BA6BA6-458C-4BB4-82B8-964504B32D69}">
  <ds:schemaRefs>
    <ds:schemaRef ds:uri="http://schemas.microsoft.com/office/2006/metadata/properties"/>
    <ds:schemaRef ds:uri="http://schemas.microsoft.com/office/infopath/2007/PartnerControls"/>
    <ds:schemaRef ds:uri="7a2657dd-b8a5-4c99-8d51-b0b9d254c989"/>
    <ds:schemaRef ds:uri="5ba80a41-9917-4a22-8f13-cb051ddce64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19236</TotalTime>
  <Words>131</Words>
  <Application>Microsoft Macintosh PowerPoint</Application>
  <PresentationFormat>Custom</PresentationFormat>
  <Paragraphs>434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Schroeder, Aaron (ads7fg)</cp:lastModifiedBy>
  <cp:revision>72</cp:revision>
  <cp:lastPrinted>2022-04-18T20:17:59Z</cp:lastPrinted>
  <dcterms:created xsi:type="dcterms:W3CDTF">2019-03-02T18:45:30Z</dcterms:created>
  <dcterms:modified xsi:type="dcterms:W3CDTF">2022-09-20T17:25:47Z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0x010100D45AE3D1135F4E41AB498540A40487BD</vt:lpwstr>
  </property>
</Properties>
</file>