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8"/>
  </p:notesMasterIdLst>
  <p:sldIdLst>
    <p:sldId id="263" r:id="rId5"/>
    <p:sldId id="264" r:id="rId6"/>
    <p:sldId id="261" r:id="rId7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685414-D7A2-58DF-30C8-F96AF4673BA6}" name="Schroeder, Joanna (js2mr)" initials="SJ(" userId="S::js2mr@virginia.edu::37185e52-d383-4667-9259-a6e2f2b5aa5b" providerId="AD"/>
  <p188:author id="{D2F643C4-0CD6-2DCA-E07C-6235F2B6A5EE}" name="Thurston, Joel (jt9sz)" initials="TJ(" userId="S::jt9sz@virginia.edu::0b817237-2e4a-4a07-ab95-9daea5bb590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22"/>
    <p:restoredTop sz="94769"/>
  </p:normalViewPr>
  <p:slideViewPr>
    <p:cSldViewPr snapToGrid="0" snapToObjects="1">
      <p:cViewPr>
        <p:scale>
          <a:sx n="18" d="100"/>
          <a:sy n="18" d="100"/>
        </p:scale>
        <p:origin x="27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3433F-861F-DB4C-AD27-42B727BB7AC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C21C-8638-3742-99E9-67E365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387342"/>
            <a:ext cx="16459200" cy="1146048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2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8206745"/>
            <a:ext cx="18928080" cy="13693138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22029425"/>
            <a:ext cx="18928080" cy="7200898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5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3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8069582"/>
            <a:ext cx="9284017" cy="395477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12024360"/>
            <a:ext cx="928401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8069582"/>
            <a:ext cx="9329738" cy="395477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2"/>
            <a:ext cx="11109960" cy="233934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29738" y="4739642"/>
            <a:ext cx="11109960" cy="23393400"/>
          </a:xfrm>
        </p:spPr>
        <p:txBody>
          <a:bodyPr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5385-F934-4948-A3AA-DB68C3919D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3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2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5385-F934-4948-A3AA-DB68C3919D5E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2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2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B713-8AAF-7246-83F0-30479648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3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07A4AF9-40C0-4F9E-4813-9E34FC4CC8F9}"/>
              </a:ext>
            </a:extLst>
          </p:cNvPr>
          <p:cNvSpPr/>
          <p:nvPr/>
        </p:nvSpPr>
        <p:spPr>
          <a:xfrm>
            <a:off x="7433977" y="15325432"/>
            <a:ext cx="7077645" cy="7007023"/>
          </a:xfrm>
          <a:prstGeom prst="ellipse">
            <a:avLst/>
          </a:prstGeom>
          <a:solidFill>
            <a:schemeClr val="bg1"/>
          </a:solidFill>
          <a:ln w="12700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31000">
                  <a:schemeClr val="accent2">
                    <a:lumMod val="40000"/>
                    <a:lumOff val="60000"/>
                  </a:schemeClr>
                </a:gs>
                <a:gs pos="67000">
                  <a:schemeClr val="accent5">
                    <a:lumMod val="40000"/>
                    <a:lumOff val="60000"/>
                  </a:schemeClr>
                </a:gs>
                <a:gs pos="97000">
                  <a:schemeClr val="accent5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8800" b="1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</a:t>
            </a:r>
          </a:p>
          <a:p>
            <a:pPr algn="ctr"/>
            <a:r>
              <a:rPr lang="en-US" sz="8800" b="1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Commons</a:t>
            </a:r>
            <a:endParaRPr lang="en-US" sz="6600" b="1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645B95-7B8D-9604-68D5-CDC1784CAC45}"/>
              </a:ext>
            </a:extLst>
          </p:cNvPr>
          <p:cNvSpPr/>
          <p:nvPr/>
        </p:nvSpPr>
        <p:spPr>
          <a:xfrm>
            <a:off x="7388890" y="21526819"/>
            <a:ext cx="4754880" cy="475488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48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Tools</a:t>
            </a: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3B4689-AB75-DC17-31E0-FB703058D3B1}"/>
              </a:ext>
            </a:extLst>
          </p:cNvPr>
          <p:cNvSpPr/>
          <p:nvPr/>
        </p:nvSpPr>
        <p:spPr>
          <a:xfrm>
            <a:off x="6253977" y="12130112"/>
            <a:ext cx="4754880" cy="475488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48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Repos</a:t>
            </a: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1E975C-88F6-CF6F-F503-7F589FC13CD9}"/>
              </a:ext>
            </a:extLst>
          </p:cNvPr>
          <p:cNvSpPr/>
          <p:nvPr/>
        </p:nvSpPr>
        <p:spPr>
          <a:xfrm>
            <a:off x="13888061" y="16451503"/>
            <a:ext cx="4754880" cy="475488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48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Applications</a:t>
            </a:r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369886-DC2B-3961-1DB8-E078A7E371C7}"/>
              </a:ext>
            </a:extLst>
          </p:cNvPr>
          <p:cNvSpPr/>
          <p:nvPr/>
        </p:nvSpPr>
        <p:spPr>
          <a:xfrm>
            <a:off x="4097050" y="14726920"/>
            <a:ext cx="3291840" cy="329184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rgbClr val="002060"/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3600">
                <a:solidFill>
                  <a:srgbClr val="002060"/>
                </a:solidFill>
                <a:latin typeface="Franklin Gothic Book" panose="020B0503020102020204" pitchFamily="34" charset="0"/>
              </a:rPr>
              <a:t>sdc.health</a:t>
            </a: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37E981-C9BC-AF07-A074-F432F305C121}"/>
              </a:ext>
            </a:extLst>
          </p:cNvPr>
          <p:cNvSpPr/>
          <p:nvPr/>
        </p:nvSpPr>
        <p:spPr>
          <a:xfrm>
            <a:off x="8120410" y="9515081"/>
            <a:ext cx="3291840" cy="329184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rgbClr val="002060"/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3600">
                <a:solidFill>
                  <a:srgbClr val="002060"/>
                </a:solidFill>
                <a:latin typeface="Franklin Gothic Book" panose="020B0503020102020204" pitchFamily="34" charset="0"/>
              </a:rPr>
              <a:t>sdc.food</a:t>
            </a: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0A3175-B1B5-837B-9A3F-5BF98D962F2C}"/>
              </a:ext>
            </a:extLst>
          </p:cNvPr>
          <p:cNvSpPr/>
          <p:nvPr/>
        </p:nvSpPr>
        <p:spPr>
          <a:xfrm>
            <a:off x="4142137" y="10780659"/>
            <a:ext cx="3291840" cy="329184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3600">
                <a:solidFill>
                  <a:srgbClr val="002060"/>
                </a:solidFill>
                <a:latin typeface="Franklin Gothic Book" panose="020B0503020102020204" pitchFamily="34" charset="0"/>
              </a:rPr>
              <a:t>sdc.broad-band</a:t>
            </a: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7ABDE6-05D3-CB08-8BC9-DA1E8760F778}"/>
              </a:ext>
            </a:extLst>
          </p:cNvPr>
          <p:cNvSpPr/>
          <p:nvPr/>
        </p:nvSpPr>
        <p:spPr>
          <a:xfrm>
            <a:off x="17673866" y="15239072"/>
            <a:ext cx="3291840" cy="329184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36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Dashboard</a:t>
            </a: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7FA94F-E716-4388-E989-CF06C689A476}"/>
              </a:ext>
            </a:extLst>
          </p:cNvPr>
          <p:cNvSpPr/>
          <p:nvPr/>
        </p:nvSpPr>
        <p:spPr>
          <a:xfrm>
            <a:off x="17814387" y="19005824"/>
            <a:ext cx="3291840" cy="329184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36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API</a:t>
            </a: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E9CF58-28FD-413E-1270-73DEB410BBF5}"/>
              </a:ext>
            </a:extLst>
          </p:cNvPr>
          <p:cNvSpPr/>
          <p:nvPr/>
        </p:nvSpPr>
        <p:spPr>
          <a:xfrm>
            <a:off x="4358847" y="22660587"/>
            <a:ext cx="3291840" cy="329184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36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Catchment areas</a:t>
            </a: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226E7C-C1DF-1710-FC40-F1F06FC86179}"/>
              </a:ext>
            </a:extLst>
          </p:cNvPr>
          <p:cNvSpPr/>
          <p:nvPr/>
        </p:nvSpPr>
        <p:spPr>
          <a:xfrm>
            <a:off x="10801833" y="24525962"/>
            <a:ext cx="3291840" cy="329184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40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Food security</a:t>
            </a:r>
          </a:p>
          <a:p>
            <a:pPr algn="ctr"/>
            <a:endParaRPr lang="en-US" sz="240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732A708-55C5-E707-66CB-1C901FC12C01}"/>
              </a:ext>
            </a:extLst>
          </p:cNvPr>
          <p:cNvSpPr/>
          <p:nvPr/>
        </p:nvSpPr>
        <p:spPr>
          <a:xfrm>
            <a:off x="6979719" y="25769547"/>
            <a:ext cx="3291840" cy="329184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6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320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Demographic redistribution</a:t>
            </a: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4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" name="Graphic 5" descr="Work from home Wi-Fi with solid fill">
            <a:extLst>
              <a:ext uri="{FF2B5EF4-FFF2-40B4-BE49-F238E27FC236}">
                <a16:creationId xmlns:a16="http://schemas.microsoft.com/office/drawing/2014/main" id="{0CB938F8-0C22-A383-B83E-56F35318E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0227" y="12426578"/>
            <a:ext cx="1372113" cy="1372113"/>
          </a:xfrm>
          <a:prstGeom prst="rect">
            <a:avLst/>
          </a:prstGeom>
        </p:spPr>
      </p:pic>
      <p:pic>
        <p:nvPicPr>
          <p:cNvPr id="8" name="Graphic 7" descr="Grocery bag with solid fill">
            <a:extLst>
              <a:ext uri="{FF2B5EF4-FFF2-40B4-BE49-F238E27FC236}">
                <a16:creationId xmlns:a16="http://schemas.microsoft.com/office/drawing/2014/main" id="{2098429C-53DB-8E77-6BF5-748009CCF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5385" y="10817498"/>
            <a:ext cx="1371600" cy="1371600"/>
          </a:xfrm>
          <a:prstGeom prst="rect">
            <a:avLst/>
          </a:prstGeom>
        </p:spPr>
      </p:pic>
      <p:pic>
        <p:nvPicPr>
          <p:cNvPr id="10" name="Graphic 9" descr="Stethoscope with solid fill">
            <a:extLst>
              <a:ext uri="{FF2B5EF4-FFF2-40B4-BE49-F238E27FC236}">
                <a16:creationId xmlns:a16="http://schemas.microsoft.com/office/drawing/2014/main" id="{53970A8E-16B8-F5B4-DA89-9FFE90BE0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2257" y="16167813"/>
            <a:ext cx="1371600" cy="1371600"/>
          </a:xfrm>
          <a:prstGeom prst="rect">
            <a:avLst/>
          </a:prstGeom>
        </p:spPr>
      </p:pic>
      <p:pic>
        <p:nvPicPr>
          <p:cNvPr id="26" name="Graphic 25" descr="Download from cloud with solid fill">
            <a:extLst>
              <a:ext uri="{FF2B5EF4-FFF2-40B4-BE49-F238E27FC236}">
                <a16:creationId xmlns:a16="http://schemas.microsoft.com/office/drawing/2014/main" id="{D65F08B7-FB5A-0163-CA25-2E824A2AF5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118523" y="20520583"/>
            <a:ext cx="1371600" cy="1371600"/>
          </a:xfrm>
          <a:prstGeom prst="rect">
            <a:avLst/>
          </a:prstGeom>
        </p:spPr>
      </p:pic>
      <p:pic>
        <p:nvPicPr>
          <p:cNvPr id="28" name="Graphic 27" descr="Universal access with solid fill">
            <a:extLst>
              <a:ext uri="{FF2B5EF4-FFF2-40B4-BE49-F238E27FC236}">
                <a16:creationId xmlns:a16="http://schemas.microsoft.com/office/drawing/2014/main" id="{69503465-011F-218F-667A-F51769E164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3940" y="27347173"/>
            <a:ext cx="1371600" cy="1371600"/>
          </a:xfrm>
          <a:prstGeom prst="rect">
            <a:avLst/>
          </a:prstGeom>
        </p:spPr>
      </p:pic>
      <p:pic>
        <p:nvPicPr>
          <p:cNvPr id="30" name="Graphic 29" descr="Family with boy with solid fill">
            <a:extLst>
              <a:ext uri="{FF2B5EF4-FFF2-40B4-BE49-F238E27FC236}">
                <a16:creationId xmlns:a16="http://schemas.microsoft.com/office/drawing/2014/main" id="{59011911-5620-7019-CEC9-FAA45084BE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26213" y="26174986"/>
            <a:ext cx="1371600" cy="13716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25A19BC6-F71E-7BF1-599E-E3A02121D4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18967" y="24291122"/>
            <a:ext cx="1371600" cy="1371600"/>
          </a:xfrm>
          <a:prstGeom prst="rect">
            <a:avLst/>
          </a:prstGeom>
        </p:spPr>
      </p:pic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6BC574A6-6783-DF6A-E9A6-1754599614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371983" y="20160363"/>
            <a:ext cx="914400" cy="914400"/>
          </a:xfrm>
          <a:prstGeom prst="rect">
            <a:avLst/>
          </a:prstGeom>
        </p:spPr>
      </p:pic>
      <p:pic>
        <p:nvPicPr>
          <p:cNvPr id="36" name="Graphic 35" descr="Scatterplot with solid fill">
            <a:extLst>
              <a:ext uri="{FF2B5EF4-FFF2-40B4-BE49-F238E27FC236}">
                <a16:creationId xmlns:a16="http://schemas.microsoft.com/office/drawing/2014/main" id="{17C6C789-AC0D-E76E-38BE-3C0393E3F1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286383" y="16657956"/>
            <a:ext cx="914400" cy="914400"/>
          </a:xfrm>
          <a:prstGeom prst="rect">
            <a:avLst/>
          </a:prstGeom>
        </p:spPr>
      </p:pic>
      <p:pic>
        <p:nvPicPr>
          <p:cNvPr id="38" name="Graphic 37" descr="Grocery bag with solid fill">
            <a:extLst>
              <a:ext uri="{FF2B5EF4-FFF2-40B4-BE49-F238E27FC236}">
                <a16:creationId xmlns:a16="http://schemas.microsoft.com/office/drawing/2014/main" id="{0ED6D2C7-B2FC-ED46-6441-DC1CE5FF5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61521" y="26171882"/>
            <a:ext cx="914400" cy="914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B647B51-9F14-6826-319A-362A9A43F7AB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8102" b="92593" l="25429" r="70429">
                        <a14:foregroundMark x1="58714" y1="86111" x2="58714" y2="86111"/>
                        <a14:foregroundMark x1="63143" y1="92593" x2="63143" y2="92593"/>
                        <a14:foregroundMark x1="50000" y1="58102" x2="50000" y2="58102"/>
                        <a14:foregroundMark x1="50143" y1="11806" x2="50143" y2="11806"/>
                        <a14:foregroundMark x1="44143" y1="8102" x2="44143" y2="8102"/>
                      </a14:backgroundRemoval>
                    </a14:imgEffect>
                  </a14:imgLayer>
                </a14:imgProps>
              </a:ext>
            </a:extLst>
          </a:blip>
          <a:srcRect l="20047" t="5109" r="23362" b="5265"/>
          <a:stretch/>
        </p:blipFill>
        <p:spPr>
          <a:xfrm>
            <a:off x="18072849" y="16508152"/>
            <a:ext cx="1403315" cy="13716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F074373-DC35-84BE-FCB7-2BBAE12A139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8102" b="92593" l="25429" r="70429">
                        <a14:foregroundMark x1="58714" y1="86111" x2="58714" y2="86111"/>
                        <a14:foregroundMark x1="63143" y1="92593" x2="63143" y2="92593"/>
                        <a14:foregroundMark x1="50000" y1="58102" x2="50000" y2="58102"/>
                        <a14:foregroundMark x1="50143" y1="11806" x2="50143" y2="11806"/>
                        <a14:foregroundMark x1="44143" y1="8102" x2="44143" y2="8102"/>
                      </a14:backgroundRemoval>
                    </a14:imgEffect>
                  </a14:imgLayer>
                </a14:imgProps>
              </a:ext>
            </a:extLst>
          </a:blip>
          <a:srcRect l="20047" t="5109" r="23362" b="5265"/>
          <a:stretch/>
        </p:blipFill>
        <p:spPr>
          <a:xfrm>
            <a:off x="8851930" y="27347173"/>
            <a:ext cx="914400" cy="8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4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1E3B4689-AB75-DC17-31E0-FB703058D3B1}"/>
              </a:ext>
            </a:extLst>
          </p:cNvPr>
          <p:cNvSpPr/>
          <p:nvPr/>
        </p:nvSpPr>
        <p:spPr>
          <a:xfrm>
            <a:off x="9814560" y="9972040"/>
            <a:ext cx="4754880" cy="4754880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88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54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rPr>
              <a:t>Data Repos</a:t>
            </a: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2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CE2150-A9E6-48A2-3B0E-D1355666E0C7}"/>
              </a:ext>
            </a:extLst>
          </p:cNvPr>
          <p:cNvGrpSpPr/>
          <p:nvPr/>
        </p:nvGrpSpPr>
        <p:grpSpPr>
          <a:xfrm>
            <a:off x="6919670" y="11291743"/>
            <a:ext cx="3291840" cy="3291840"/>
            <a:chOff x="4142137" y="10780659"/>
            <a:chExt cx="3291840" cy="32918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F0A3175-B1B5-837B-9A3F-5BF98D962F2C}"/>
                </a:ext>
              </a:extLst>
            </p:cNvPr>
            <p:cNvSpPr/>
            <p:nvPr/>
          </p:nvSpPr>
          <p:spPr>
            <a:xfrm>
              <a:off x="4142137" y="10780659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Broadband</a:t>
              </a: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" name="Graphic 5" descr="Work from home Wi-Fi with solid fill">
              <a:extLst>
                <a:ext uri="{FF2B5EF4-FFF2-40B4-BE49-F238E27FC236}">
                  <a16:creationId xmlns:a16="http://schemas.microsoft.com/office/drawing/2014/main" id="{0CB938F8-0C22-A383-B83E-56F35318E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9624" y="11910706"/>
              <a:ext cx="1372113" cy="137211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5AD088-BF62-F0A8-0914-7088CEAA5B11}"/>
              </a:ext>
            </a:extLst>
          </p:cNvPr>
          <p:cNvGrpSpPr/>
          <p:nvPr/>
        </p:nvGrpSpPr>
        <p:grpSpPr>
          <a:xfrm>
            <a:off x="12374917" y="14191797"/>
            <a:ext cx="3291840" cy="3291840"/>
            <a:chOff x="8120410" y="9515081"/>
            <a:chExt cx="3291840" cy="32918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37E981-C9BC-AF07-A074-F432F305C121}"/>
                </a:ext>
              </a:extLst>
            </p:cNvPr>
            <p:cNvSpPr/>
            <p:nvPr/>
          </p:nvSpPr>
          <p:spPr>
            <a:xfrm>
              <a:off x="8120410" y="951508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Food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8" name="Graphic 7" descr="Grocery bag with solid fill">
              <a:extLst>
                <a:ext uri="{FF2B5EF4-FFF2-40B4-BE49-F238E27FC236}">
                  <a16:creationId xmlns:a16="http://schemas.microsoft.com/office/drawing/2014/main" id="{2098429C-53DB-8E77-6BF5-748009CCF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80530" y="10689062"/>
              <a:ext cx="1371600" cy="1371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A151EC-8483-241F-8492-A6F41992A3A9}"/>
              </a:ext>
            </a:extLst>
          </p:cNvPr>
          <p:cNvGrpSpPr/>
          <p:nvPr/>
        </p:nvGrpSpPr>
        <p:grpSpPr>
          <a:xfrm>
            <a:off x="8729549" y="14222248"/>
            <a:ext cx="3291840" cy="3291840"/>
            <a:chOff x="4097050" y="14726920"/>
            <a:chExt cx="3291840" cy="32918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369886-DC2B-3961-1DB8-E078A7E371C7}"/>
                </a:ext>
              </a:extLst>
            </p:cNvPr>
            <p:cNvSpPr/>
            <p:nvPr/>
          </p:nvSpPr>
          <p:spPr>
            <a:xfrm>
              <a:off x="4097050" y="14726920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Health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10" name="Graphic 9" descr="Stethoscope with solid fill">
              <a:extLst>
                <a:ext uri="{FF2B5EF4-FFF2-40B4-BE49-F238E27FC236}">
                  <a16:creationId xmlns:a16="http://schemas.microsoft.com/office/drawing/2014/main" id="{53970A8E-16B8-F5B4-DA89-9FFE90BE0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02257" y="16076373"/>
              <a:ext cx="1371600" cy="13716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9A8456-11AC-363C-19B1-964B0A710139}"/>
              </a:ext>
            </a:extLst>
          </p:cNvPr>
          <p:cNvGrpSpPr/>
          <p:nvPr/>
        </p:nvGrpSpPr>
        <p:grpSpPr>
          <a:xfrm>
            <a:off x="14172490" y="11264480"/>
            <a:ext cx="3291840" cy="3291840"/>
            <a:chOff x="14810960" y="8759016"/>
            <a:chExt cx="3291840" cy="329184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C4753-C3A4-246F-9817-D7A8443BF3D7}"/>
                </a:ext>
              </a:extLst>
            </p:cNvPr>
            <p:cNvSpPr/>
            <p:nvPr/>
          </p:nvSpPr>
          <p:spPr>
            <a:xfrm>
              <a:off x="14810960" y="875901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Education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9" name="Graphic 28" descr="Graduation cap with solid fill">
              <a:extLst>
                <a:ext uri="{FF2B5EF4-FFF2-40B4-BE49-F238E27FC236}">
                  <a16:creationId xmlns:a16="http://schemas.microsoft.com/office/drawing/2014/main" id="{884FA362-EEEA-B844-6A63-CFB642A37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771080" y="9916457"/>
              <a:ext cx="1371600" cy="1371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15FD20-DAC0-8FAA-2AA8-5CABDC7544CB}"/>
              </a:ext>
            </a:extLst>
          </p:cNvPr>
          <p:cNvGrpSpPr/>
          <p:nvPr/>
        </p:nvGrpSpPr>
        <p:grpSpPr>
          <a:xfrm>
            <a:off x="5496643" y="14267112"/>
            <a:ext cx="3291840" cy="3291840"/>
            <a:chOff x="5824043" y="14899641"/>
            <a:chExt cx="3291840" cy="32918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6778B85-75A0-6258-201C-CABC68439CB3}"/>
                </a:ext>
              </a:extLst>
            </p:cNvPr>
            <p:cNvSpPr/>
            <p:nvPr/>
          </p:nvSpPr>
          <p:spPr>
            <a:xfrm>
              <a:off x="5824043" y="1489964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Transport-ation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3" name="Graphic 32" descr="Bus with solid fill">
              <a:extLst>
                <a:ext uri="{FF2B5EF4-FFF2-40B4-BE49-F238E27FC236}">
                  <a16:creationId xmlns:a16="http://schemas.microsoft.com/office/drawing/2014/main" id="{8C0FB4AA-C5A5-A461-FC2E-50656B06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08174" y="16279398"/>
              <a:ext cx="1371600" cy="13716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457F4CB-CC2F-51FA-1687-35A8CBCA8377}"/>
              </a:ext>
            </a:extLst>
          </p:cNvPr>
          <p:cNvGrpSpPr/>
          <p:nvPr/>
        </p:nvGrpSpPr>
        <p:grpSpPr>
          <a:xfrm>
            <a:off x="7168731" y="16957344"/>
            <a:ext cx="3291840" cy="3291840"/>
            <a:chOff x="8200850" y="17505775"/>
            <a:chExt cx="3291840" cy="32918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D5C45C-9606-5956-42B1-BBAB94D28F6B}"/>
                </a:ext>
              </a:extLst>
            </p:cNvPr>
            <p:cNvSpPr/>
            <p:nvPr/>
          </p:nvSpPr>
          <p:spPr>
            <a:xfrm>
              <a:off x="8200850" y="17505775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Business climate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7" name="Graphic 36" descr="Store with solid fill">
              <a:extLst>
                <a:ext uri="{FF2B5EF4-FFF2-40B4-BE49-F238E27FC236}">
                  <a16:creationId xmlns:a16="http://schemas.microsoft.com/office/drawing/2014/main" id="{D3C7F13A-4AED-2246-FE31-EC3F034E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143530" y="18984860"/>
              <a:ext cx="1371600" cy="13716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61EBC61-1A30-5FC1-EB9B-E62513143B11}"/>
              </a:ext>
            </a:extLst>
          </p:cNvPr>
          <p:cNvGrpSpPr/>
          <p:nvPr/>
        </p:nvGrpSpPr>
        <p:grpSpPr>
          <a:xfrm>
            <a:off x="10660399" y="16790509"/>
            <a:ext cx="3291840" cy="3291840"/>
            <a:chOff x="11411825" y="18192721"/>
            <a:chExt cx="3291840" cy="329184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6638415-C8F3-0ED3-1B21-75EA81DA3737}"/>
                </a:ext>
              </a:extLst>
            </p:cNvPr>
            <p:cNvSpPr/>
            <p:nvPr/>
          </p:nvSpPr>
          <p:spPr>
            <a:xfrm>
              <a:off x="11411825" y="18192721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Financial well being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0" name="Graphic 39" descr="Office worker female with solid fill">
              <a:extLst>
                <a:ext uri="{FF2B5EF4-FFF2-40B4-BE49-F238E27FC236}">
                  <a16:creationId xmlns:a16="http://schemas.microsoft.com/office/drawing/2014/main" id="{CA7C20D6-CC1B-FE5A-6663-62D4D1BF6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371945" y="19670145"/>
              <a:ext cx="1371600" cy="13716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F76A0A-ABB6-4AAA-658C-8EB302D06504}"/>
              </a:ext>
            </a:extLst>
          </p:cNvPr>
          <p:cNvGrpSpPr/>
          <p:nvPr/>
        </p:nvGrpSpPr>
        <p:grpSpPr>
          <a:xfrm>
            <a:off x="15529560" y="14106659"/>
            <a:ext cx="3291840" cy="3291840"/>
            <a:chOff x="14821535" y="17938366"/>
            <a:chExt cx="3291840" cy="32918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FAF560-C6C4-008B-5189-051F289584B0}"/>
                </a:ext>
              </a:extLst>
            </p:cNvPr>
            <p:cNvSpPr/>
            <p:nvPr/>
          </p:nvSpPr>
          <p:spPr>
            <a:xfrm>
              <a:off x="14821535" y="17938366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rgbClr val="002060"/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Environ-ment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4" name="Graphic 43" descr="Rainforest with solid fill">
              <a:extLst>
                <a:ext uri="{FF2B5EF4-FFF2-40B4-BE49-F238E27FC236}">
                  <a16:creationId xmlns:a16="http://schemas.microsoft.com/office/drawing/2014/main" id="{D7B09870-8566-775A-4449-A21631B43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781655" y="19417451"/>
              <a:ext cx="1371600" cy="13716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B7CAB3C-3E4E-2003-AF29-8B6DA860E5EB}"/>
              </a:ext>
            </a:extLst>
          </p:cNvPr>
          <p:cNvGrpSpPr/>
          <p:nvPr/>
        </p:nvGrpSpPr>
        <p:grpSpPr>
          <a:xfrm>
            <a:off x="14066594" y="16957344"/>
            <a:ext cx="3291840" cy="3291840"/>
            <a:chOff x="4451930" y="21145943"/>
            <a:chExt cx="3291840" cy="32918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9C88D4-C5C9-BB4A-AE4A-D6AFBC720740}"/>
                </a:ext>
              </a:extLst>
            </p:cNvPr>
            <p:cNvSpPr/>
            <p:nvPr/>
          </p:nvSpPr>
          <p:spPr>
            <a:xfrm>
              <a:off x="4451930" y="21145943"/>
              <a:ext cx="3291840" cy="329184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88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6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sz="3600" dirty="0">
                  <a:solidFill>
                    <a:srgbClr val="002060"/>
                  </a:solidFill>
                  <a:latin typeface="Franklin Gothic Book" panose="020B0503020102020204" pitchFamily="34" charset="0"/>
                </a:rPr>
                <a:t>Housing</a:t>
              </a: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6" name="Graphic 45" descr="Building with solid fill">
              <a:extLst>
                <a:ext uri="{FF2B5EF4-FFF2-40B4-BE49-F238E27FC236}">
                  <a16:creationId xmlns:a16="http://schemas.microsoft.com/office/drawing/2014/main" id="{3CE668FB-A292-66D3-49AB-766D8A553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06094" y="22395623"/>
              <a:ext cx="1371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645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5A3B7860-6A2F-5873-C3B2-055D1034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754801"/>
            <a:ext cx="10521125" cy="1033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7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a2657dd-b8a5-4c99-8d51-b0b9d254c989">
      <Terms xmlns="http://schemas.microsoft.com/office/infopath/2007/PartnerControls"/>
    </lcf76f155ced4ddcb4097134ff3c332f>
    <TaxCatchAll xmlns="5ba80a41-9917-4a22-8f13-cb051ddce64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5AE3D1135F4E41AB498540A40487BD" ma:contentTypeVersion="16" ma:contentTypeDescription="Create a new document." ma:contentTypeScope="" ma:versionID="e12403c31acac8bd87567a5eb6d8d393">
  <xsd:schema xmlns:xsd="http://www.w3.org/2001/XMLSchema" xmlns:xs="http://www.w3.org/2001/XMLSchema" xmlns:p="http://schemas.microsoft.com/office/2006/metadata/properties" xmlns:ns2="7a2657dd-b8a5-4c99-8d51-b0b9d254c989" xmlns:ns3="5ba80a41-9917-4a22-8f13-cb051ddce64c" targetNamespace="http://schemas.microsoft.com/office/2006/metadata/properties" ma:root="true" ma:fieldsID="7704fff892d3eff62f8741d377d9f709" ns2:_="" ns3:_="">
    <xsd:import namespace="7a2657dd-b8a5-4c99-8d51-b0b9d254c989"/>
    <xsd:import namespace="5ba80a41-9917-4a22-8f13-cb051ddce6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657dd-b8a5-4c99-8d51-b0b9d254c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d038b50-52dc-447d-ac2e-a29bd036c4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80a41-9917-4a22-8f13-cb051ddce64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ceef030-0fd2-4c4f-af00-feafa4f18198}" ma:internalName="TaxCatchAll" ma:showField="CatchAllData" ma:web="5ba80a41-9917-4a22-8f13-cb051ddce6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BA6BA6-458C-4BB4-82B8-964504B32D69}">
  <ds:schemaRefs>
    <ds:schemaRef ds:uri="http://schemas.microsoft.com/office/2006/metadata/properties"/>
    <ds:schemaRef ds:uri="http://schemas.microsoft.com/office/infopath/2007/PartnerControls"/>
    <ds:schemaRef ds:uri="7a2657dd-b8a5-4c99-8d51-b0b9d254c989"/>
    <ds:schemaRef ds:uri="5ba80a41-9917-4a22-8f13-cb051ddce64c"/>
  </ds:schemaRefs>
</ds:datastoreItem>
</file>

<file path=customXml/itemProps2.xml><?xml version="1.0" encoding="utf-8"?>
<ds:datastoreItem xmlns:ds="http://schemas.openxmlformats.org/officeDocument/2006/customXml" ds:itemID="{A29B4A70-9DE0-4DBC-8CE9-CBC82365D1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DE72D2-0A30-459B-B02E-DDA5AD954A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2657dd-b8a5-4c99-8d51-b0b9d254c989"/>
    <ds:schemaRef ds:uri="5ba80a41-9917-4a22-8f13-cb051ddce6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13489</TotalTime>
  <Words>38</Words>
  <Application>Microsoft Macintosh PowerPoint</Application>
  <PresentationFormat>Custom</PresentationFormat>
  <Paragraphs>481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Schroeder, Joanna (js2mr)</cp:lastModifiedBy>
  <cp:revision>61</cp:revision>
  <cp:lastPrinted>2022-04-18T20:17:59Z</cp:lastPrinted>
  <dcterms:created xsi:type="dcterms:W3CDTF">2019-03-02T18:45:30Z</dcterms:created>
  <dcterms:modified xsi:type="dcterms:W3CDTF">2022-09-15T18:24:44Z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0x010100D45AE3D1135F4E41AB498540A40487BD</vt:lpwstr>
  </property>
</Properties>
</file>