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sldIdLst>
    <p:sldId id="263" r:id="rId5"/>
    <p:sldId id="264" r:id="rId6"/>
    <p:sldId id="261" r:id="rId7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685414-D7A2-58DF-30C8-F96AF4673BA6}" name="Schroeder, Joanna (js2mr)" initials="SJ(" userId="S::js2mr@virginia.edu::37185e52-d383-4667-9259-a6e2f2b5aa5b" providerId="AD"/>
  <p188:author id="{D2F643C4-0CD6-2DCA-E07C-6235F2B6A5EE}" name="Thurston, Joel (jt9sz)" initials="TJ(" userId="S::jt9sz@virginia.edu::0b817237-2e4a-4a07-ab95-9daea5bb59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2"/>
    <p:restoredTop sz="94755"/>
  </p:normalViewPr>
  <p:slideViewPr>
    <p:cSldViewPr snapToGrid="0" snapToObjects="1">
      <p:cViewPr varScale="1">
        <p:scale>
          <a:sx n="39" d="100"/>
          <a:sy n="39" d="100"/>
        </p:scale>
        <p:origin x="4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33F-861F-DB4C-AD27-42B727BB7AC7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C21C-8638-3742-99E9-67E365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433977" y="15325432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800" b="1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800" b="1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600" b="1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6973350" y="20699375"/>
            <a:ext cx="5736725" cy="57367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4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4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Tools &amp; Methods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Open-Source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 Tools for Building Datasets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New methodologies for calculating new measures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5968347" y="11525986"/>
            <a:ext cx="5142339" cy="5142339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Repositories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888061" y="16451503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369886-DC2B-3961-1DB8-E078A7E371C7}"/>
              </a:ext>
            </a:extLst>
          </p:cNvPr>
          <p:cNvSpPr/>
          <p:nvPr/>
        </p:nvSpPr>
        <p:spPr>
          <a:xfrm>
            <a:off x="4097050" y="14726920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rgbClr val="002060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rgbClr val="002060"/>
                </a:solidFill>
                <a:latin typeface="Franklin Gothic Book" panose="020B0503020102020204" pitchFamily="34" charset="0"/>
              </a:rPr>
              <a:t>sdc.health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7E981-C9BC-AF07-A074-F432F305C121}"/>
              </a:ext>
            </a:extLst>
          </p:cNvPr>
          <p:cNvSpPr/>
          <p:nvPr/>
        </p:nvSpPr>
        <p:spPr>
          <a:xfrm>
            <a:off x="8120410" y="9515081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 dirty="0" err="1">
                <a:solidFill>
                  <a:srgbClr val="002060"/>
                </a:solidFill>
                <a:latin typeface="Franklin Gothic Book" panose="020B0503020102020204" pitchFamily="34" charset="0"/>
              </a:rPr>
              <a:t>sdc.food</a:t>
            </a:r>
            <a:endParaRPr lang="en-US" sz="3600" dirty="0">
              <a:solidFill>
                <a:srgbClr val="002060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0A3175-B1B5-837B-9A3F-5BF98D962F2C}"/>
              </a:ext>
            </a:extLst>
          </p:cNvPr>
          <p:cNvSpPr/>
          <p:nvPr/>
        </p:nvSpPr>
        <p:spPr>
          <a:xfrm>
            <a:off x="4142137" y="10780659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rgbClr val="002060"/>
                </a:solidFill>
                <a:latin typeface="Franklin Gothic Book" panose="020B0503020102020204" pitchFamily="34" charset="0"/>
              </a:rPr>
              <a:t>sdc.broad-band</a:t>
            </a: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7ABDE6-05D3-CB08-8BC9-DA1E8760F778}"/>
              </a:ext>
            </a:extLst>
          </p:cNvPr>
          <p:cNvSpPr/>
          <p:nvPr/>
        </p:nvSpPr>
        <p:spPr>
          <a:xfrm>
            <a:off x="17673866" y="15239072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Dashboard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FA94F-E716-4388-E989-CF06C689A476}"/>
              </a:ext>
            </a:extLst>
          </p:cNvPr>
          <p:cNvSpPr/>
          <p:nvPr/>
        </p:nvSpPr>
        <p:spPr>
          <a:xfrm>
            <a:off x="17814387" y="19005824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API</a:t>
            </a: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E9CF58-28FD-413E-1270-73DEB410BBF5}"/>
              </a:ext>
            </a:extLst>
          </p:cNvPr>
          <p:cNvSpPr/>
          <p:nvPr/>
        </p:nvSpPr>
        <p:spPr>
          <a:xfrm>
            <a:off x="3027989" y="22660587"/>
            <a:ext cx="4622698" cy="462269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Catchment areas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226E7C-C1DF-1710-FC40-F1F06FC86179}"/>
              </a:ext>
            </a:extLst>
          </p:cNvPr>
          <p:cNvSpPr/>
          <p:nvPr/>
        </p:nvSpPr>
        <p:spPr>
          <a:xfrm>
            <a:off x="10878997" y="23772875"/>
            <a:ext cx="4044927" cy="404492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Food security</a:t>
            </a: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Estimating household food insecurity below the county level</a:t>
            </a:r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32A708-55C5-E707-66CB-1C901FC12C01}"/>
              </a:ext>
            </a:extLst>
          </p:cNvPr>
          <p:cNvSpPr/>
          <p:nvPr/>
        </p:nvSpPr>
        <p:spPr>
          <a:xfrm>
            <a:off x="5950693" y="24433801"/>
            <a:ext cx="4622698" cy="454565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Demographic Redistribution</a:t>
            </a: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-</a:t>
            </a: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Redistributing demographic estimates to local geographies</a:t>
            </a:r>
          </a:p>
          <a:p>
            <a:pPr algn="ctr"/>
            <a:endParaRPr lang="en-US" sz="1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Graphic 5" descr="Work from home Wi-Fi with solid fill">
            <a:extLst>
              <a:ext uri="{FF2B5EF4-FFF2-40B4-BE49-F238E27FC236}">
                <a16:creationId xmlns:a16="http://schemas.microsoft.com/office/drawing/2014/main" id="{0CB938F8-0C22-A383-B83E-56F35318E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227" y="12426578"/>
            <a:ext cx="1372113" cy="1372113"/>
          </a:xfrm>
          <a:prstGeom prst="rect">
            <a:avLst/>
          </a:prstGeom>
        </p:spPr>
      </p:pic>
      <p:pic>
        <p:nvPicPr>
          <p:cNvPr id="8" name="Graphic 7" descr="Grocery bag with solid fill">
            <a:extLst>
              <a:ext uri="{FF2B5EF4-FFF2-40B4-BE49-F238E27FC236}">
                <a16:creationId xmlns:a16="http://schemas.microsoft.com/office/drawing/2014/main" id="{2098429C-53DB-8E77-6BF5-748009CCF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5385" y="10817498"/>
            <a:ext cx="1371600" cy="1371600"/>
          </a:xfrm>
          <a:prstGeom prst="rect">
            <a:avLst/>
          </a:prstGeom>
        </p:spPr>
      </p:pic>
      <p:pic>
        <p:nvPicPr>
          <p:cNvPr id="10" name="Graphic 9" descr="Stethoscope with solid fill">
            <a:extLst>
              <a:ext uri="{FF2B5EF4-FFF2-40B4-BE49-F238E27FC236}">
                <a16:creationId xmlns:a16="http://schemas.microsoft.com/office/drawing/2014/main" id="{53970A8E-16B8-F5B4-DA89-9FFE90BE0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2257" y="16167813"/>
            <a:ext cx="1371600" cy="1371600"/>
          </a:xfrm>
          <a:prstGeom prst="rect">
            <a:avLst/>
          </a:prstGeom>
        </p:spPr>
      </p:pic>
      <p:pic>
        <p:nvPicPr>
          <p:cNvPr id="26" name="Graphic 25" descr="Download from cloud with solid fill">
            <a:extLst>
              <a:ext uri="{FF2B5EF4-FFF2-40B4-BE49-F238E27FC236}">
                <a16:creationId xmlns:a16="http://schemas.microsoft.com/office/drawing/2014/main" id="{D65F08B7-FB5A-0163-CA25-2E824A2AF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18523" y="20520583"/>
            <a:ext cx="1371600" cy="1371600"/>
          </a:xfrm>
          <a:prstGeom prst="rect">
            <a:avLst/>
          </a:prstGeom>
        </p:spPr>
      </p:pic>
      <p:pic>
        <p:nvPicPr>
          <p:cNvPr id="28" name="Graphic 27" descr="Universal access with solid fill">
            <a:extLst>
              <a:ext uri="{FF2B5EF4-FFF2-40B4-BE49-F238E27FC236}">
                <a16:creationId xmlns:a16="http://schemas.microsoft.com/office/drawing/2014/main" id="{69503465-011F-218F-667A-F51769E16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8737" y="29908454"/>
            <a:ext cx="1371600" cy="1371600"/>
          </a:xfrm>
          <a:prstGeom prst="rect">
            <a:avLst/>
          </a:prstGeom>
        </p:spPr>
      </p:pic>
      <p:pic>
        <p:nvPicPr>
          <p:cNvPr id="30" name="Graphic 29" descr="Family with boy with solid fill">
            <a:extLst>
              <a:ext uri="{FF2B5EF4-FFF2-40B4-BE49-F238E27FC236}">
                <a16:creationId xmlns:a16="http://schemas.microsoft.com/office/drawing/2014/main" id="{59011911-5620-7019-CEC9-FAA45084B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24275" y="28878883"/>
            <a:ext cx="1371600" cy="13716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5A19BC6-F71E-7BF1-599E-E3A02121D4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2137" y="25109538"/>
            <a:ext cx="1371600" cy="13716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6BC574A6-6783-DF6A-E9A6-1754599614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371983" y="20160363"/>
            <a:ext cx="914400" cy="914400"/>
          </a:xfrm>
          <a:prstGeom prst="rect">
            <a:avLst/>
          </a:prstGeom>
        </p:spPr>
      </p:pic>
      <p:pic>
        <p:nvPicPr>
          <p:cNvPr id="36" name="Graphic 35" descr="Scatterplot with solid fill">
            <a:extLst>
              <a:ext uri="{FF2B5EF4-FFF2-40B4-BE49-F238E27FC236}">
                <a16:creationId xmlns:a16="http://schemas.microsoft.com/office/drawing/2014/main" id="{17C6C789-AC0D-E76E-38BE-3C0393E3F1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286383" y="16657956"/>
            <a:ext cx="914400" cy="914400"/>
          </a:xfrm>
          <a:prstGeom prst="rect">
            <a:avLst/>
          </a:prstGeom>
        </p:spPr>
      </p:pic>
      <p:pic>
        <p:nvPicPr>
          <p:cNvPr id="38" name="Graphic 37" descr="Grocery bag with solid fill">
            <a:extLst>
              <a:ext uri="{FF2B5EF4-FFF2-40B4-BE49-F238E27FC236}">
                <a16:creationId xmlns:a16="http://schemas.microsoft.com/office/drawing/2014/main" id="{0ED6D2C7-B2FC-ED46-6441-DC1CE5FF5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46759" y="28833611"/>
            <a:ext cx="914400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647B51-9F14-6826-319A-362A9A43F7A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102" b="92593" l="25429" r="70429">
                        <a14:foregroundMark x1="58714" y1="86111" x2="58714" y2="86111"/>
                        <a14:foregroundMark x1="63143" y1="92593" x2="63143" y2="92593"/>
                        <a14:foregroundMark x1="50000" y1="58102" x2="50000" y2="58102"/>
                        <a14:foregroundMark x1="50143" y1="11806" x2="50143" y2="11806"/>
                        <a14:foregroundMark x1="44143" y1="8102" x2="44143" y2="8102"/>
                      </a14:backgroundRemoval>
                    </a14:imgEffect>
                  </a14:imgLayer>
                </a14:imgProps>
              </a:ext>
            </a:extLst>
          </a:blip>
          <a:srcRect l="20047" t="5109" r="23362" b="5265"/>
          <a:stretch/>
        </p:blipFill>
        <p:spPr>
          <a:xfrm>
            <a:off x="18072849" y="16508152"/>
            <a:ext cx="1403315" cy="1371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074373-DC35-84BE-FCB7-2BBAE12A139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102" b="92593" l="25429" r="70429">
                        <a14:foregroundMark x1="58714" y1="86111" x2="58714" y2="86111"/>
                        <a14:foregroundMark x1="63143" y1="92593" x2="63143" y2="92593"/>
                        <a14:foregroundMark x1="50000" y1="58102" x2="50000" y2="58102"/>
                        <a14:foregroundMark x1="50143" y1="11806" x2="50143" y2="11806"/>
                        <a14:foregroundMark x1="44143" y1="8102" x2="44143" y2="8102"/>
                      </a14:backgroundRemoval>
                    </a14:imgEffect>
                  </a14:imgLayer>
                </a14:imgProps>
              </a:ext>
            </a:extLst>
          </a:blip>
          <a:srcRect l="20047" t="5109" r="23362" b="5265"/>
          <a:stretch/>
        </p:blipFill>
        <p:spPr>
          <a:xfrm>
            <a:off x="7625116" y="27817802"/>
            <a:ext cx="914400" cy="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9814560" y="9972040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CE2150-A9E6-48A2-3B0E-D1355666E0C7}"/>
              </a:ext>
            </a:extLst>
          </p:cNvPr>
          <p:cNvGrpSpPr/>
          <p:nvPr/>
        </p:nvGrpSpPr>
        <p:grpSpPr>
          <a:xfrm>
            <a:off x="6919670" y="11291743"/>
            <a:ext cx="3291840" cy="3291840"/>
            <a:chOff x="4142137" y="10780659"/>
            <a:chExt cx="3291840" cy="3291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0A3175-B1B5-837B-9A3F-5BF98D962F2C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Graphic 5" descr="Work from home Wi-Fi with solid fill">
              <a:extLst>
                <a:ext uri="{FF2B5EF4-FFF2-40B4-BE49-F238E27FC236}">
                  <a16:creationId xmlns:a16="http://schemas.microsoft.com/office/drawing/2014/main" id="{0CB938F8-0C22-A383-B83E-56F3531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9624" y="11910706"/>
              <a:ext cx="1372113" cy="13721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D088-BF62-F0A8-0914-7088CEAA5B11}"/>
              </a:ext>
            </a:extLst>
          </p:cNvPr>
          <p:cNvGrpSpPr/>
          <p:nvPr/>
        </p:nvGrpSpPr>
        <p:grpSpPr>
          <a:xfrm>
            <a:off x="12374917" y="14191797"/>
            <a:ext cx="3291840" cy="3291840"/>
            <a:chOff x="8120410" y="9515081"/>
            <a:chExt cx="3291840" cy="32918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37E981-C9BC-AF07-A074-F432F305C121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" name="Graphic 7" descr="Grocery bag with solid fill">
              <a:extLst>
                <a:ext uri="{FF2B5EF4-FFF2-40B4-BE49-F238E27FC236}">
                  <a16:creationId xmlns:a16="http://schemas.microsoft.com/office/drawing/2014/main" id="{2098429C-53DB-8E77-6BF5-748009C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151EC-8483-241F-8492-A6F41992A3A9}"/>
              </a:ext>
            </a:extLst>
          </p:cNvPr>
          <p:cNvGrpSpPr/>
          <p:nvPr/>
        </p:nvGrpSpPr>
        <p:grpSpPr>
          <a:xfrm>
            <a:off x="8729549" y="14222248"/>
            <a:ext cx="3291840" cy="3291840"/>
            <a:chOff x="4097050" y="14726920"/>
            <a:chExt cx="3291840" cy="3291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369886-DC2B-3961-1DB8-E078A7E371C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0" name="Graphic 9" descr="Stethoscope with solid fill">
              <a:extLst>
                <a:ext uri="{FF2B5EF4-FFF2-40B4-BE49-F238E27FC236}">
                  <a16:creationId xmlns:a16="http://schemas.microsoft.com/office/drawing/2014/main" id="{53970A8E-16B8-F5B4-DA89-9FFE90BE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A8456-11AC-363C-19B1-964B0A710139}"/>
              </a:ext>
            </a:extLst>
          </p:cNvPr>
          <p:cNvGrpSpPr/>
          <p:nvPr/>
        </p:nvGrpSpPr>
        <p:grpSpPr>
          <a:xfrm>
            <a:off x="14172490" y="11264480"/>
            <a:ext cx="3291840" cy="3291840"/>
            <a:chOff x="14810960" y="8759016"/>
            <a:chExt cx="3291840" cy="32918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C4753-C3A4-246F-9817-D7A8443BF3D7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9" name="Graphic 28" descr="Graduation cap with solid fill">
              <a:extLst>
                <a:ext uri="{FF2B5EF4-FFF2-40B4-BE49-F238E27FC236}">
                  <a16:creationId xmlns:a16="http://schemas.microsoft.com/office/drawing/2014/main" id="{884FA362-EEEA-B844-6A63-CFB642A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71080" y="9916457"/>
              <a:ext cx="1371600" cy="1371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15FD20-DAC0-8FAA-2AA8-5CABDC7544CB}"/>
              </a:ext>
            </a:extLst>
          </p:cNvPr>
          <p:cNvGrpSpPr/>
          <p:nvPr/>
        </p:nvGrpSpPr>
        <p:grpSpPr>
          <a:xfrm>
            <a:off x="5496643" y="14267112"/>
            <a:ext cx="3291840" cy="3291840"/>
            <a:chOff x="5824043" y="14899641"/>
            <a:chExt cx="3291840" cy="3291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778B85-75A0-6258-201C-CABC68439CB3}"/>
                </a:ext>
              </a:extLst>
            </p:cNvPr>
            <p:cNvSpPr/>
            <p:nvPr/>
          </p:nvSpPr>
          <p:spPr>
            <a:xfrm>
              <a:off x="5824043" y="1489964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Transport-ation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3" name="Graphic 32" descr="Bus with solid fill">
              <a:extLst>
                <a:ext uri="{FF2B5EF4-FFF2-40B4-BE49-F238E27FC236}">
                  <a16:creationId xmlns:a16="http://schemas.microsoft.com/office/drawing/2014/main" id="{8C0FB4AA-C5A5-A461-FC2E-50656B06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174" y="16279398"/>
              <a:ext cx="1371600" cy="13716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7F4CB-CC2F-51FA-1687-35A8CBCA8377}"/>
              </a:ext>
            </a:extLst>
          </p:cNvPr>
          <p:cNvGrpSpPr/>
          <p:nvPr/>
        </p:nvGrpSpPr>
        <p:grpSpPr>
          <a:xfrm>
            <a:off x="7168731" y="16957344"/>
            <a:ext cx="3291840" cy="3291840"/>
            <a:chOff x="8200850" y="17505775"/>
            <a:chExt cx="3291840" cy="3291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5C45C-9606-5956-42B1-BBAB94D28F6B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7" name="Graphic 36" descr="Store with solid fill">
              <a:extLst>
                <a:ext uri="{FF2B5EF4-FFF2-40B4-BE49-F238E27FC236}">
                  <a16:creationId xmlns:a16="http://schemas.microsoft.com/office/drawing/2014/main" id="{D3C7F13A-4AED-2246-FE31-EC3F034E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43530" y="18984860"/>
              <a:ext cx="1371600" cy="1371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1EBC61-1A30-5FC1-EB9B-E62513143B11}"/>
              </a:ext>
            </a:extLst>
          </p:cNvPr>
          <p:cNvGrpSpPr/>
          <p:nvPr/>
        </p:nvGrpSpPr>
        <p:grpSpPr>
          <a:xfrm>
            <a:off x="10660399" y="16790509"/>
            <a:ext cx="3291840" cy="3291840"/>
            <a:chOff x="11411825" y="18192721"/>
            <a:chExt cx="3291840" cy="32918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638415-C8F3-0ED3-1B21-75EA81DA3737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 being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Graphic 39" descr="Office worker female with solid fill">
              <a:extLst>
                <a:ext uri="{FF2B5EF4-FFF2-40B4-BE49-F238E27FC236}">
                  <a16:creationId xmlns:a16="http://schemas.microsoft.com/office/drawing/2014/main" id="{CA7C20D6-CC1B-FE5A-6663-62D4D1BF6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71945" y="19670145"/>
              <a:ext cx="1371600" cy="13716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F76A0A-ABB6-4AAA-658C-8EB302D06504}"/>
              </a:ext>
            </a:extLst>
          </p:cNvPr>
          <p:cNvGrpSpPr/>
          <p:nvPr/>
        </p:nvGrpSpPr>
        <p:grpSpPr>
          <a:xfrm>
            <a:off x="15529560" y="14106659"/>
            <a:ext cx="3291840" cy="3291840"/>
            <a:chOff x="14821535" y="17938366"/>
            <a:chExt cx="3291840" cy="32918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AF560-C6C4-008B-5189-051F289584B0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Environ-ment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4" name="Graphic 43" descr="Rainforest with solid fill">
              <a:extLst>
                <a:ext uri="{FF2B5EF4-FFF2-40B4-BE49-F238E27FC236}">
                  <a16:creationId xmlns:a16="http://schemas.microsoft.com/office/drawing/2014/main" id="{D7B09870-8566-775A-4449-A21631B43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81655" y="194174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7CAB3C-3E4E-2003-AF29-8B6DA860E5EB}"/>
              </a:ext>
            </a:extLst>
          </p:cNvPr>
          <p:cNvGrpSpPr/>
          <p:nvPr/>
        </p:nvGrpSpPr>
        <p:grpSpPr>
          <a:xfrm>
            <a:off x="14066594" y="16957344"/>
            <a:ext cx="3291840" cy="3291840"/>
            <a:chOff x="4451930" y="21145943"/>
            <a:chExt cx="3291840" cy="32918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9C88D4-C5C9-BB4A-AE4A-D6AFBC720740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6" name="Graphic 45" descr="Building with solid fill">
              <a:extLst>
                <a:ext uri="{FF2B5EF4-FFF2-40B4-BE49-F238E27FC236}">
                  <a16:creationId xmlns:a16="http://schemas.microsoft.com/office/drawing/2014/main" id="{3CE668FB-A292-66D3-49AB-766D8A55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06094" y="2239562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4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A3B7860-6A2F-5873-C3B2-055D1034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54801"/>
            <a:ext cx="10521125" cy="103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AE3D1135F4E41AB498540A40487BD" ma:contentTypeVersion="16" ma:contentTypeDescription="Create a new document." ma:contentTypeScope="" ma:versionID="e12403c31acac8bd87567a5eb6d8d393">
  <xsd:schema xmlns:xsd="http://www.w3.org/2001/XMLSchema" xmlns:xs="http://www.w3.org/2001/XMLSchema" xmlns:p="http://schemas.microsoft.com/office/2006/metadata/properties" xmlns:ns2="7a2657dd-b8a5-4c99-8d51-b0b9d254c989" xmlns:ns3="5ba80a41-9917-4a22-8f13-cb051ddce64c" targetNamespace="http://schemas.microsoft.com/office/2006/metadata/properties" ma:root="true" ma:fieldsID="7704fff892d3eff62f8741d377d9f709" ns2:_="" ns3:_="">
    <xsd:import namespace="7a2657dd-b8a5-4c99-8d51-b0b9d254c989"/>
    <xsd:import namespace="5ba80a41-9917-4a22-8f13-cb051ddce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657dd-b8a5-4c99-8d51-b0b9d254c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80a41-9917-4a22-8f13-cb051ddce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ceef030-0fd2-4c4f-af00-feafa4f18198}" ma:internalName="TaxCatchAll" ma:showField="CatchAllData" ma:web="5ba80a41-9917-4a22-8f13-cb051ddce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2657dd-b8a5-4c99-8d51-b0b9d254c989">
      <Terms xmlns="http://schemas.microsoft.com/office/infopath/2007/PartnerControls"/>
    </lcf76f155ced4ddcb4097134ff3c332f>
    <TaxCatchAll xmlns="5ba80a41-9917-4a22-8f13-cb051ddce64c" xsi:nil="true"/>
  </documentManagement>
</p:properties>
</file>

<file path=customXml/itemProps1.xml><?xml version="1.0" encoding="utf-8"?>
<ds:datastoreItem xmlns:ds="http://schemas.openxmlformats.org/officeDocument/2006/customXml" ds:itemID="{8ADE72D2-0A30-459B-B02E-DDA5AD954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657dd-b8a5-4c99-8d51-b0b9d254c989"/>
    <ds:schemaRef ds:uri="5ba80a41-9917-4a22-8f13-cb051ddce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9B4A70-9DE0-4DBC-8CE9-CBC82365D1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A6BA6-458C-4BB4-82B8-964504B32D69}">
  <ds:schemaRefs>
    <ds:schemaRef ds:uri="http://schemas.microsoft.com/office/2006/metadata/properties"/>
    <ds:schemaRef ds:uri="http://schemas.microsoft.com/office/infopath/2007/PartnerControls"/>
    <ds:schemaRef ds:uri="7a2657dd-b8a5-4c99-8d51-b0b9d254c989"/>
    <ds:schemaRef ds:uri="5ba80a41-9917-4a22-8f13-cb051ddce6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13552</TotalTime>
  <Words>67</Words>
  <Application>Microsoft Macintosh PowerPoint</Application>
  <PresentationFormat>Custom</PresentationFormat>
  <Paragraphs>486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Schroeder, Aaron (ads7fg)</cp:lastModifiedBy>
  <cp:revision>62</cp:revision>
  <cp:lastPrinted>2022-04-18T20:17:59Z</cp:lastPrinted>
  <dcterms:created xsi:type="dcterms:W3CDTF">2019-03-02T18:45:30Z</dcterms:created>
  <dcterms:modified xsi:type="dcterms:W3CDTF">2022-09-16T18:32:58Z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0x010100D45AE3D1135F4E41AB498540A40487BD</vt:lpwstr>
  </property>
</Properties>
</file>