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sldIdLst>
    <p:sldId id="263" r:id="rId5"/>
    <p:sldId id="265" r:id="rId6"/>
    <p:sldId id="266" r:id="rId7"/>
    <p:sldId id="264" r:id="rId8"/>
    <p:sldId id="267" r:id="rId9"/>
    <p:sldId id="261" r:id="rId10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685414-D7A2-58DF-30C8-F96AF4673BA6}" name="Schroeder, Joanna (js2mr)" initials="SJ(" userId="S::js2mr@virginia.edu::37185e52-d383-4667-9259-a6e2f2b5aa5b" providerId="AD"/>
  <p188:author id="{D2F643C4-0CD6-2DCA-E07C-6235F2B6A5EE}" name="Thurston, Joel (jt9sz)" initials="TJ(" userId="S::jt9sz@virginia.edu::0b817237-2e4a-4a07-ab95-9daea5bb59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9"/>
    <p:restoredTop sz="94682"/>
  </p:normalViewPr>
  <p:slideViewPr>
    <p:cSldViewPr snapToGrid="0" snapToObjects="1">
      <p:cViewPr>
        <p:scale>
          <a:sx n="90" d="100"/>
          <a:sy n="90" d="100"/>
        </p:scale>
        <p:origin x="120" y="-5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33F-861F-DB4C-AD27-42B727BB7A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C21C-8638-3742-99E9-67E365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3.sv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34" Type="http://schemas.openxmlformats.org/officeDocument/2006/relationships/image" Target="../media/image31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microsoft.com/office/2007/relationships/hdphoto" Target="../media/hdphoto2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3.sv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34" Type="http://schemas.openxmlformats.org/officeDocument/2006/relationships/image" Target="../media/image31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microsoft.com/office/2007/relationships/hdphoto" Target="../media/hdphoto2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7.svg"/><Relationship Id="rId3" Type="http://schemas.openxmlformats.org/officeDocument/2006/relationships/image" Target="../media/image23.svg"/><Relationship Id="rId21" Type="http://schemas.openxmlformats.org/officeDocument/2006/relationships/image" Target="../media/image18.png"/><Relationship Id="rId34" Type="http://schemas.openxmlformats.org/officeDocument/2006/relationships/image" Target="../media/image29.svg"/><Relationship Id="rId7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5" Type="http://schemas.openxmlformats.org/officeDocument/2006/relationships/image" Target="../media/image26.png"/><Relationship Id="rId33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microsoft.com/office/2007/relationships/hdphoto" Target="../media/hdphoto1.wdp"/><Relationship Id="rId20" Type="http://schemas.microsoft.com/office/2007/relationships/hdphoto" Target="../media/hdphoto2.wdp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5.svg"/><Relationship Id="rId5" Type="http://schemas.openxmlformats.org/officeDocument/2006/relationships/image" Target="../media/image6.sv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4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3.png"/><Relationship Id="rId30" Type="http://schemas.openxmlformats.org/officeDocument/2006/relationships/image" Target="../media/image31.sv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.svg"/><Relationship Id="rId18" Type="http://schemas.openxmlformats.org/officeDocument/2006/relationships/image" Target="../media/image1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3.png"/><Relationship Id="rId17" Type="http://schemas.openxmlformats.org/officeDocument/2006/relationships/image" Target="../media/image31.svg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6.svg"/><Relationship Id="rId15" Type="http://schemas.openxmlformats.org/officeDocument/2006/relationships/image" Target="../media/image29.svg"/><Relationship Id="rId10" Type="http://schemas.openxmlformats.org/officeDocument/2006/relationships/image" Target="../media/image26.png"/><Relationship Id="rId19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25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.svg"/><Relationship Id="rId1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.svg"/><Relationship Id="rId12" Type="http://schemas.openxmlformats.org/officeDocument/2006/relationships/image" Target="../media/image3.png"/><Relationship Id="rId17" Type="http://schemas.openxmlformats.org/officeDocument/2006/relationships/image" Target="../media/image25.svg"/><Relationship Id="rId2" Type="http://schemas.openxmlformats.org/officeDocument/2006/relationships/image" Target="../media/image2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7.svg"/><Relationship Id="rId5" Type="http://schemas.openxmlformats.org/officeDocument/2006/relationships/image" Target="../media/image6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29.svg"/><Relationship Id="rId4" Type="http://schemas.openxmlformats.org/officeDocument/2006/relationships/image" Target="../media/image5.png"/><Relationship Id="rId9" Type="http://schemas.openxmlformats.org/officeDocument/2006/relationships/image" Target="../media/image21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B365702-B06F-624E-BEE6-8A0B27F4D086}"/>
              </a:ext>
            </a:extLst>
          </p:cNvPr>
          <p:cNvGrpSpPr/>
          <p:nvPr/>
        </p:nvGrpSpPr>
        <p:grpSpPr>
          <a:xfrm>
            <a:off x="2412899" y="7938188"/>
            <a:ext cx="2624589" cy="2624589"/>
            <a:chOff x="4451930" y="21145943"/>
            <a:chExt cx="3291840" cy="32918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BA07AE-E1E0-A746-B635-D10CC22E0881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5" name="Graphic 84" descr="Building with solid fill">
              <a:extLst>
                <a:ext uri="{FF2B5EF4-FFF2-40B4-BE49-F238E27FC236}">
                  <a16:creationId xmlns:a16="http://schemas.microsoft.com/office/drawing/2014/main" id="{700058AC-E250-A240-8A10-A8546820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6094" y="22538982"/>
              <a:ext cx="1371600" cy="1371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045736-7E4C-0D49-BBA5-AFC2E86A1203}"/>
              </a:ext>
            </a:extLst>
          </p:cNvPr>
          <p:cNvGrpSpPr/>
          <p:nvPr/>
        </p:nvGrpSpPr>
        <p:grpSpPr>
          <a:xfrm>
            <a:off x="5011992" y="6794965"/>
            <a:ext cx="2624589" cy="2624589"/>
            <a:chOff x="8200850" y="17505775"/>
            <a:chExt cx="3291840" cy="32918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734E1-C53C-D348-AE4E-A6A93DA10334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6" name="Graphic 75" descr="Store with solid fill">
              <a:extLst>
                <a:ext uri="{FF2B5EF4-FFF2-40B4-BE49-F238E27FC236}">
                  <a16:creationId xmlns:a16="http://schemas.microsoft.com/office/drawing/2014/main" id="{260B11FF-2590-BB42-B520-F9AA3D3C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3530" y="19092379"/>
              <a:ext cx="1371600" cy="1371600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290234" y="14926327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6823058" y="19854471"/>
            <a:ext cx="5736725" cy="57367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Tools &amp; Methods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Open-Source Tools for Building Datasets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Methods for Calculating New Measures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5B67A-30DF-D445-9651-FDA292E9CAAE}"/>
              </a:ext>
            </a:extLst>
          </p:cNvPr>
          <p:cNvGrpSpPr/>
          <p:nvPr/>
        </p:nvGrpSpPr>
        <p:grpSpPr>
          <a:xfrm>
            <a:off x="10345935" y="22970501"/>
            <a:ext cx="4044927" cy="4044927"/>
            <a:chOff x="10326107" y="23815405"/>
            <a:chExt cx="4044927" cy="40449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226E7C-C1DF-1710-FC40-F1F06FC86179}"/>
                </a:ext>
              </a:extLst>
            </p:cNvPr>
            <p:cNvSpPr/>
            <p:nvPr/>
          </p:nvSpPr>
          <p:spPr>
            <a:xfrm>
              <a:off x="10326107" y="23815405"/>
              <a:ext cx="4044927" cy="4044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Food Security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Estimating household food insecurity and item access</a:t>
              </a:r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E702BF-9137-5740-A241-6ABF004AFFC1}"/>
                </a:ext>
              </a:extLst>
            </p:cNvPr>
            <p:cNvGrpSpPr/>
            <p:nvPr/>
          </p:nvGrpSpPr>
          <p:grpSpPr>
            <a:xfrm>
              <a:off x="11309871" y="26479231"/>
              <a:ext cx="2077397" cy="969431"/>
              <a:chOff x="15478692" y="26798569"/>
              <a:chExt cx="2077397" cy="969431"/>
            </a:xfrm>
          </p:grpSpPr>
          <p:pic>
            <p:nvPicPr>
              <p:cNvPr id="38" name="Graphic 37" descr="Grocery bag with solid fill">
                <a:extLst>
                  <a:ext uri="{FF2B5EF4-FFF2-40B4-BE49-F238E27FC236}">
                    <a16:creationId xmlns:a16="http://schemas.microsoft.com/office/drawing/2014/main" id="{0ED6D2C7-B2FC-ED46-6441-DC1CE5FF5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478692" y="26888724"/>
                <a:ext cx="789122" cy="789122"/>
              </a:xfrm>
              <a:prstGeom prst="rect">
                <a:avLst/>
              </a:prstGeom>
            </p:spPr>
          </p:pic>
          <p:pic>
            <p:nvPicPr>
              <p:cNvPr id="11" name="Picture 10" descr="A black and white drawing of a spider&#10;&#10;Description automatically generated with low confidence">
                <a:extLst>
                  <a:ext uri="{FF2B5EF4-FFF2-40B4-BE49-F238E27FC236}">
                    <a16:creationId xmlns:a16="http://schemas.microsoft.com/office/drawing/2014/main" id="{29C91926-F27C-AA4E-B307-B20734FE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8706" y="26798569"/>
                <a:ext cx="987383" cy="969431"/>
              </a:xfrm>
              <a:prstGeom prst="rect">
                <a:avLst/>
              </a:prstGeom>
            </p:spPr>
          </p:pic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0C1B2FC2-1984-D64F-9DCC-CF563FD1F6CC}"/>
                  </a:ext>
                </a:extLst>
              </p:cNvPr>
              <p:cNvSpPr/>
              <p:nvPr/>
            </p:nvSpPr>
            <p:spPr>
              <a:xfrm>
                <a:off x="16265501" y="27283285"/>
                <a:ext cx="281940" cy="20822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5996517" y="11676644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datasets supporting local decision-making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Below county geographies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 Access Data &amp; Code (Fully Reproducible)</a:t>
            </a: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177168" y="15099591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Open-Source Applications &amp; Code for Assessing and Accessing Data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7EEEF2-4E33-6343-9E64-81AE743EBA1E}"/>
              </a:ext>
            </a:extLst>
          </p:cNvPr>
          <p:cNvGrpSpPr/>
          <p:nvPr/>
        </p:nvGrpSpPr>
        <p:grpSpPr>
          <a:xfrm>
            <a:off x="15836780" y="18249582"/>
            <a:ext cx="3740976" cy="3740976"/>
            <a:chOff x="16131829" y="17279843"/>
            <a:chExt cx="4106606" cy="41066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FA94F-E716-4388-E989-CF06C689A476}"/>
                </a:ext>
              </a:extLst>
            </p:cNvPr>
            <p:cNvSpPr/>
            <p:nvPr/>
          </p:nvSpPr>
          <p:spPr>
            <a:xfrm>
              <a:off x="16131829" y="17279843"/>
              <a:ext cx="4106606" cy="410660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APIs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Connect from enterprise tools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(Tableau, Power BI)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3EDFAA-CB18-DA40-9C6B-F064862D3AFB}"/>
                </a:ext>
              </a:extLst>
            </p:cNvPr>
            <p:cNvGrpSpPr/>
            <p:nvPr/>
          </p:nvGrpSpPr>
          <p:grpSpPr>
            <a:xfrm>
              <a:off x="17320410" y="19827164"/>
              <a:ext cx="1752915" cy="1043821"/>
              <a:chOff x="17024389" y="18485870"/>
              <a:chExt cx="2303362" cy="1371600"/>
            </a:xfrm>
          </p:grpSpPr>
          <p:pic>
            <p:nvPicPr>
              <p:cNvPr id="26" name="Graphic 25" descr="Download from cloud with solid fill">
                <a:extLst>
                  <a:ext uri="{FF2B5EF4-FFF2-40B4-BE49-F238E27FC236}">
                    <a16:creationId xmlns:a16="http://schemas.microsoft.com/office/drawing/2014/main" id="{D65F08B7-FB5A-0163-CA25-2E824A2A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956152" y="18485870"/>
                <a:ext cx="1371599" cy="1371600"/>
              </a:xfrm>
              <a:prstGeom prst="rect">
                <a:avLst/>
              </a:prstGeom>
            </p:spPr>
          </p:pic>
          <p:pic>
            <p:nvPicPr>
              <p:cNvPr id="34" name="Graphic 33" descr="Database with solid fill">
                <a:extLst>
                  <a:ext uri="{FF2B5EF4-FFF2-40B4-BE49-F238E27FC236}">
                    <a16:creationId xmlns:a16="http://schemas.microsoft.com/office/drawing/2014/main" id="{6BC574A6-6783-DF6A-E9A6-175459961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7024389" y="1871447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492D5A-03B8-D342-9613-5EB9A1295DEC}"/>
              </a:ext>
            </a:extLst>
          </p:cNvPr>
          <p:cNvGrpSpPr/>
          <p:nvPr/>
        </p:nvGrpSpPr>
        <p:grpSpPr>
          <a:xfrm>
            <a:off x="6416584" y="23339934"/>
            <a:ext cx="4622698" cy="4545655"/>
            <a:chOff x="6099548" y="24242416"/>
            <a:chExt cx="4622698" cy="454565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32A708-55C5-E707-66CB-1C901FC12C01}"/>
                </a:ext>
              </a:extLst>
            </p:cNvPr>
            <p:cNvSpPr/>
            <p:nvPr/>
          </p:nvSpPr>
          <p:spPr>
            <a:xfrm>
              <a:off x="6099548" y="24242416"/>
              <a:ext cx="4622698" cy="4545655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Demographic Redistribution</a:t>
              </a:r>
              <a:b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Redistributing demographic estimates to local geographies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997553-BA73-6D4A-A460-98176BAAC126}"/>
                </a:ext>
              </a:extLst>
            </p:cNvPr>
            <p:cNvGrpSpPr/>
            <p:nvPr/>
          </p:nvGrpSpPr>
          <p:grpSpPr>
            <a:xfrm>
              <a:off x="7396825" y="27236604"/>
              <a:ext cx="2028143" cy="1109053"/>
              <a:chOff x="7000487" y="27785339"/>
              <a:chExt cx="2249551" cy="948035"/>
            </a:xfrm>
          </p:grpSpPr>
          <p:pic>
            <p:nvPicPr>
              <p:cNvPr id="28" name="Graphic 27" descr="Universal access with solid fill">
                <a:extLst>
                  <a:ext uri="{FF2B5EF4-FFF2-40B4-BE49-F238E27FC236}">
                    <a16:creationId xmlns:a16="http://schemas.microsoft.com/office/drawing/2014/main" id="{69503465-011F-218F-667A-F51769E16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000487" y="27785339"/>
                <a:ext cx="926198" cy="92619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F074373-DC35-84BE-FCB7-2BBAE12A1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8102" b="92593" l="25429" r="70429">
                            <a14:foregroundMark x1="58714" y1="86111" x2="58714" y2="86111"/>
                            <a14:foregroundMark x1="63143" y1="92593" x2="63143" y2="92593"/>
                            <a14:foregroundMark x1="50000" y1="58102" x2="50000" y2="58102"/>
                            <a14:foregroundMark x1="50143" y1="11806" x2="50143" y2="11806"/>
                            <a14:foregroundMark x1="44143" y1="8102" x2="44143" y2="81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047" t="5109" r="23362" b="5265"/>
              <a:stretch/>
            </p:blipFill>
            <p:spPr>
              <a:xfrm>
                <a:off x="8335638" y="27839639"/>
                <a:ext cx="914400" cy="893735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07CCFEAF-FDF9-5746-A4EA-57EE8E1A4AF0}"/>
                  </a:ext>
                </a:extLst>
              </p:cNvPr>
              <p:cNvSpPr/>
              <p:nvPr/>
            </p:nvSpPr>
            <p:spPr>
              <a:xfrm>
                <a:off x="8011745" y="28184643"/>
                <a:ext cx="408953" cy="22555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36C31-CC96-144C-8862-9915B2082A0B}"/>
              </a:ext>
            </a:extLst>
          </p:cNvPr>
          <p:cNvGrpSpPr/>
          <p:nvPr/>
        </p:nvGrpSpPr>
        <p:grpSpPr>
          <a:xfrm>
            <a:off x="3520293" y="21262136"/>
            <a:ext cx="4059996" cy="4174584"/>
            <a:chOff x="3670585" y="22107040"/>
            <a:chExt cx="4059996" cy="41745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E9CF58-28FD-413E-1270-73DEB410BBF5}"/>
                </a:ext>
              </a:extLst>
            </p:cNvPr>
            <p:cNvSpPr/>
            <p:nvPr/>
          </p:nvSpPr>
          <p:spPr>
            <a:xfrm>
              <a:off x="3670585" y="22107040"/>
              <a:ext cx="4059996" cy="417458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Catchment Areas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Calculating supply and access to critical resources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597D5C-F51E-E941-B712-2C05B1EB51C7}"/>
                </a:ext>
              </a:extLst>
            </p:cNvPr>
            <p:cNvGrpSpPr/>
            <p:nvPr/>
          </p:nvGrpSpPr>
          <p:grpSpPr>
            <a:xfrm>
              <a:off x="4828845" y="24926054"/>
              <a:ext cx="1765885" cy="776730"/>
              <a:chOff x="17493177" y="26879866"/>
              <a:chExt cx="1982987" cy="872223"/>
            </a:xfrm>
          </p:grpSpPr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63B80C92-921F-0C46-B292-512BC7DCA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17493177" y="27079993"/>
                <a:ext cx="470176" cy="471970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8B5C4F-AEB5-894E-9A5A-09AF3E4CABE5}"/>
                  </a:ext>
                </a:extLst>
              </p:cNvPr>
              <p:cNvGrpSpPr/>
              <p:nvPr/>
            </p:nvGrpSpPr>
            <p:grpSpPr>
              <a:xfrm>
                <a:off x="18647372" y="26879866"/>
                <a:ext cx="828792" cy="872223"/>
                <a:chOff x="16356418" y="26257421"/>
                <a:chExt cx="1317448" cy="138648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8300BA-3512-9A47-99C9-D4E2888E42C7}"/>
                    </a:ext>
                  </a:extLst>
                </p:cNvPr>
                <p:cNvSpPr/>
                <p:nvPr/>
              </p:nvSpPr>
              <p:spPr>
                <a:xfrm>
                  <a:off x="16459200" y="26257421"/>
                  <a:ext cx="489098" cy="48909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0D98B7B-AF93-BF4B-83A7-AB44A4982311}"/>
                    </a:ext>
                  </a:extLst>
                </p:cNvPr>
                <p:cNvSpPr/>
                <p:nvPr/>
              </p:nvSpPr>
              <p:spPr>
                <a:xfrm>
                  <a:off x="16611600" y="26409821"/>
                  <a:ext cx="1062266" cy="10622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12ADEF2-D89E-EE40-B514-F7935F0AAE5F}"/>
                    </a:ext>
                  </a:extLst>
                </p:cNvPr>
                <p:cNvSpPr/>
                <p:nvPr/>
              </p:nvSpPr>
              <p:spPr>
                <a:xfrm>
                  <a:off x="16356418" y="26644724"/>
                  <a:ext cx="783265" cy="78326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06759E-440D-904A-A995-2281757CAFA2}"/>
                    </a:ext>
                  </a:extLst>
                </p:cNvPr>
                <p:cNvSpPr/>
                <p:nvPr/>
              </p:nvSpPr>
              <p:spPr>
                <a:xfrm>
                  <a:off x="16690989" y="26746519"/>
                  <a:ext cx="897388" cy="897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072E2A-6BD6-8A4C-A126-844979C0AD25}"/>
                  </a:ext>
                </a:extLst>
              </p:cNvPr>
              <p:cNvSpPr/>
              <p:nvPr/>
            </p:nvSpPr>
            <p:spPr>
              <a:xfrm>
                <a:off x="18140680" y="27187552"/>
                <a:ext cx="386294" cy="24043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3CF11A-07AD-6F4A-BD79-C47943C9AD00}"/>
              </a:ext>
            </a:extLst>
          </p:cNvPr>
          <p:cNvGrpSpPr/>
          <p:nvPr/>
        </p:nvGrpSpPr>
        <p:grpSpPr>
          <a:xfrm>
            <a:off x="15722328" y="12963505"/>
            <a:ext cx="3740976" cy="3740976"/>
            <a:chOff x="16346777" y="9750754"/>
            <a:chExt cx="3676709" cy="36767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ABDE6-05D3-CB08-8BC9-DA1E8760F778}"/>
                </a:ext>
              </a:extLst>
            </p:cNvPr>
            <p:cNvSpPr/>
            <p:nvPr/>
          </p:nvSpPr>
          <p:spPr>
            <a:xfrm>
              <a:off x="16346777" y="9750754"/>
              <a:ext cx="3676709" cy="3676709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Dashboards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Explore decision-relevant datasets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6" name="Graphic 35" descr="Scatterplot with solid fill">
              <a:extLst>
                <a:ext uri="{FF2B5EF4-FFF2-40B4-BE49-F238E27FC236}">
                  <a16:creationId xmlns:a16="http://schemas.microsoft.com/office/drawing/2014/main" id="{17C6C789-AC0D-E76E-38BE-3C0393E3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739668" y="12110287"/>
              <a:ext cx="712891" cy="7128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647B51-9F14-6826-319A-362A9A43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102" b="92593" l="25429" r="70429">
                          <a14:foregroundMark x1="58714" y1="86111" x2="58714" y2="86111"/>
                          <a14:foregroundMark x1="63143" y1="92593" x2="63143" y2="92593"/>
                          <a14:foregroundMark x1="50000" y1="58102" x2="50000" y2="58102"/>
                          <a14:foregroundMark x1="50143" y1="11806" x2="50143" y2="11806"/>
                          <a14:foregroundMark x1="44143" y1="8102" x2="44143" y2="8102"/>
                        </a14:backgroundRemoval>
                      </a14:imgEffect>
                    </a14:imgLayer>
                  </a14:imgProps>
                </a:ext>
              </a:extLst>
            </a:blip>
            <a:srcRect l="20047" t="5109" r="23362" b="5265"/>
            <a:stretch/>
          </p:blipFill>
          <p:spPr>
            <a:xfrm>
              <a:off x="16819555" y="12039550"/>
              <a:ext cx="874119" cy="854364"/>
            </a:xfrm>
            <a:prstGeom prst="rect">
              <a:avLst/>
            </a:prstGeom>
          </p:spPr>
        </p:pic>
        <p:pic>
          <p:nvPicPr>
            <p:cNvPr id="56" name="Graphic 55" descr="Table outline">
              <a:extLst>
                <a:ext uri="{FF2B5EF4-FFF2-40B4-BE49-F238E27FC236}">
                  <a16:creationId xmlns:a16="http://schemas.microsoft.com/office/drawing/2014/main" id="{6729E874-A8CD-B949-BF7E-2AFEBEFB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552330" y="12009532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DF525-3F64-3D4A-BCFF-1075C11D0976}"/>
              </a:ext>
            </a:extLst>
          </p:cNvPr>
          <p:cNvGrpSpPr/>
          <p:nvPr/>
        </p:nvGrpSpPr>
        <p:grpSpPr>
          <a:xfrm>
            <a:off x="4276165" y="10156900"/>
            <a:ext cx="2618207" cy="2618207"/>
            <a:chOff x="4142137" y="10780659"/>
            <a:chExt cx="3291840" cy="32918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83344F-9387-5F4E-9FDC-FBF881D91356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1" name="Graphic 60" descr="Work from home Wi-Fi with solid fill">
              <a:extLst>
                <a:ext uri="{FF2B5EF4-FFF2-40B4-BE49-F238E27FC236}">
                  <a16:creationId xmlns:a16="http://schemas.microsoft.com/office/drawing/2014/main" id="{7D9120BE-D86C-754B-9D91-9170A6D8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075529" y="12105313"/>
              <a:ext cx="1372113" cy="137211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83D813-E293-054B-A3B7-F749CB4AA24C}"/>
              </a:ext>
            </a:extLst>
          </p:cNvPr>
          <p:cNvGrpSpPr/>
          <p:nvPr/>
        </p:nvGrpSpPr>
        <p:grpSpPr>
          <a:xfrm>
            <a:off x="2475971" y="12403931"/>
            <a:ext cx="2618207" cy="2618207"/>
            <a:chOff x="8120410" y="9515081"/>
            <a:chExt cx="3291840" cy="32918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A3018B-5A99-BC4D-8ACB-F4210513AFA7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4" name="Graphic 63" descr="Grocery bag with solid fill">
              <a:extLst>
                <a:ext uri="{FF2B5EF4-FFF2-40B4-BE49-F238E27FC236}">
                  <a16:creationId xmlns:a16="http://schemas.microsoft.com/office/drawing/2014/main" id="{FD3980BB-E91E-D44D-9835-42EFDA2C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E89722-450B-8D46-871B-FEE76AF82120}"/>
              </a:ext>
            </a:extLst>
          </p:cNvPr>
          <p:cNvGrpSpPr/>
          <p:nvPr/>
        </p:nvGrpSpPr>
        <p:grpSpPr>
          <a:xfrm>
            <a:off x="7839559" y="6656124"/>
            <a:ext cx="2619822" cy="2619822"/>
            <a:chOff x="4097050" y="14726920"/>
            <a:chExt cx="3291840" cy="32918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C07DF8-8F5E-424D-9A63-50D2EE19171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Graphic 66" descr="Stethoscope with solid fill">
              <a:extLst>
                <a:ext uri="{FF2B5EF4-FFF2-40B4-BE49-F238E27FC236}">
                  <a16:creationId xmlns:a16="http://schemas.microsoft.com/office/drawing/2014/main" id="{409C5F1F-328D-0341-B385-D4C95C90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24EB37-469F-144D-9452-AA69A4CFD653}"/>
              </a:ext>
            </a:extLst>
          </p:cNvPr>
          <p:cNvGrpSpPr/>
          <p:nvPr/>
        </p:nvGrpSpPr>
        <p:grpSpPr>
          <a:xfrm>
            <a:off x="10410117" y="7921689"/>
            <a:ext cx="2618207" cy="2618207"/>
            <a:chOff x="14810960" y="8759016"/>
            <a:chExt cx="3291840" cy="329184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3DB76C-326A-8B45-820A-9C9782B96568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0" name="Graphic 69" descr="Graduation cap with solid fill">
              <a:extLst>
                <a:ext uri="{FF2B5EF4-FFF2-40B4-BE49-F238E27FC236}">
                  <a16:creationId xmlns:a16="http://schemas.microsoft.com/office/drawing/2014/main" id="{F2C05C01-1FAC-A24A-8596-F1C72315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5771080" y="10024237"/>
              <a:ext cx="1371601" cy="137160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FB7C60-303C-DA42-A450-76147759A0A6}"/>
              </a:ext>
            </a:extLst>
          </p:cNvPr>
          <p:cNvGrpSpPr/>
          <p:nvPr/>
        </p:nvGrpSpPr>
        <p:grpSpPr>
          <a:xfrm>
            <a:off x="2369428" y="15220749"/>
            <a:ext cx="2686916" cy="2686916"/>
            <a:chOff x="5824043" y="14899640"/>
            <a:chExt cx="3291840" cy="32918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306408-4051-AE44-80EC-94015AD205A9}"/>
                </a:ext>
              </a:extLst>
            </p:cNvPr>
            <p:cNvSpPr/>
            <p:nvPr/>
          </p:nvSpPr>
          <p:spPr>
            <a:xfrm>
              <a:off x="5824043" y="1489964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3" name="Graphic 72" descr="Bus with solid fill">
              <a:extLst>
                <a:ext uri="{FF2B5EF4-FFF2-40B4-BE49-F238E27FC236}">
                  <a16:creationId xmlns:a16="http://schemas.microsoft.com/office/drawing/2014/main" id="{42C88CA9-80C0-954A-B944-94F8D52D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39328" y="16102081"/>
              <a:ext cx="1371600" cy="1371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C026B1-DF53-F94E-A569-F0119942A634}"/>
              </a:ext>
            </a:extLst>
          </p:cNvPr>
          <p:cNvGrpSpPr/>
          <p:nvPr/>
        </p:nvGrpSpPr>
        <p:grpSpPr>
          <a:xfrm>
            <a:off x="4450034" y="17240387"/>
            <a:ext cx="2686916" cy="2686916"/>
            <a:chOff x="11411825" y="18192721"/>
            <a:chExt cx="3291840" cy="32918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011D97-267B-8241-8FBA-0019FEB3CF1A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well-being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9" name="Graphic 78" descr="Office worker female with solid fill">
              <a:extLst>
                <a:ext uri="{FF2B5EF4-FFF2-40B4-BE49-F238E27FC236}">
                  <a16:creationId xmlns:a16="http://schemas.microsoft.com/office/drawing/2014/main" id="{668D623E-2303-9C4C-AA16-C35A8CBF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371945" y="19727295"/>
              <a:ext cx="1371600" cy="1371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BF6E4F-8696-C140-B3CA-FB8112A760FE}"/>
              </a:ext>
            </a:extLst>
          </p:cNvPr>
          <p:cNvGrpSpPr/>
          <p:nvPr/>
        </p:nvGrpSpPr>
        <p:grpSpPr>
          <a:xfrm>
            <a:off x="10873117" y="10811414"/>
            <a:ext cx="2624589" cy="2624589"/>
            <a:chOff x="14821535" y="17938366"/>
            <a:chExt cx="3291840" cy="32918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BAC9BB-1C93-1442-BEC0-EDFDDB329D86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2" name="Graphic 81" descr="Rainforest with solid fill">
              <a:extLst>
                <a:ext uri="{FF2B5EF4-FFF2-40B4-BE49-F238E27FC236}">
                  <a16:creationId xmlns:a16="http://schemas.microsoft.com/office/drawing/2014/main" id="{8A8AC9B1-56AB-1743-8EF8-18D9455C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5781655" y="19274093"/>
              <a:ext cx="1371600" cy="1371600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EE2040-7A1F-80F0-B8C1-8C3EF4DE2C31}"/>
              </a:ext>
            </a:extLst>
          </p:cNvPr>
          <p:cNvCxnSpPr>
            <a:cxnSpLocks/>
          </p:cNvCxnSpPr>
          <p:nvPr/>
        </p:nvCxnSpPr>
        <p:spPr>
          <a:xfrm flipV="1">
            <a:off x="5496590" y="10900787"/>
            <a:ext cx="11164722" cy="10020074"/>
          </a:xfrm>
          <a:prstGeom prst="line">
            <a:avLst/>
          </a:prstGeom>
          <a:ln w="1968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3B5584-BA77-6B52-E23B-E3D595BE6DAC}"/>
              </a:ext>
            </a:extLst>
          </p:cNvPr>
          <p:cNvCxnSpPr>
            <a:cxnSpLocks/>
          </p:cNvCxnSpPr>
          <p:nvPr/>
        </p:nvCxnSpPr>
        <p:spPr>
          <a:xfrm flipV="1">
            <a:off x="2108985" y="8985153"/>
            <a:ext cx="0" cy="12122096"/>
          </a:xfrm>
          <a:prstGeom prst="line">
            <a:avLst/>
          </a:prstGeom>
          <a:ln w="1968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4ADE80-91B6-B62A-FBDF-7DD60A4BF43D}"/>
              </a:ext>
            </a:extLst>
          </p:cNvPr>
          <p:cNvCxnSpPr>
            <a:cxnSpLocks/>
          </p:cNvCxnSpPr>
          <p:nvPr/>
        </p:nvCxnSpPr>
        <p:spPr>
          <a:xfrm flipH="1" flipV="1">
            <a:off x="2170871" y="7770948"/>
            <a:ext cx="9360468" cy="9465685"/>
          </a:xfrm>
          <a:prstGeom prst="line">
            <a:avLst/>
          </a:prstGeom>
          <a:ln w="1968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5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B365702-B06F-624E-BEE6-8A0B27F4D086}"/>
              </a:ext>
            </a:extLst>
          </p:cNvPr>
          <p:cNvGrpSpPr/>
          <p:nvPr/>
        </p:nvGrpSpPr>
        <p:grpSpPr>
          <a:xfrm>
            <a:off x="2412899" y="8010377"/>
            <a:ext cx="2624589" cy="2624589"/>
            <a:chOff x="4451930" y="21145943"/>
            <a:chExt cx="3291840" cy="32918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BA07AE-E1E0-A746-B635-D10CC22E0881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5" name="Graphic 84" descr="Building with solid fill">
              <a:extLst>
                <a:ext uri="{FF2B5EF4-FFF2-40B4-BE49-F238E27FC236}">
                  <a16:creationId xmlns:a16="http://schemas.microsoft.com/office/drawing/2014/main" id="{700058AC-E250-A240-8A10-A8546820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6094" y="22538982"/>
              <a:ext cx="1371600" cy="1371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045736-7E4C-0D49-BBA5-AFC2E86A1203}"/>
              </a:ext>
            </a:extLst>
          </p:cNvPr>
          <p:cNvGrpSpPr/>
          <p:nvPr/>
        </p:nvGrpSpPr>
        <p:grpSpPr>
          <a:xfrm>
            <a:off x="5011992" y="6891217"/>
            <a:ext cx="2624589" cy="2624589"/>
            <a:chOff x="8200850" y="17505775"/>
            <a:chExt cx="3291840" cy="32918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734E1-C53C-D348-AE4E-A6A93DA10334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6" name="Graphic 75" descr="Store with solid fill">
              <a:extLst>
                <a:ext uri="{FF2B5EF4-FFF2-40B4-BE49-F238E27FC236}">
                  <a16:creationId xmlns:a16="http://schemas.microsoft.com/office/drawing/2014/main" id="{260B11FF-2590-BB42-B520-F9AA3D3C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3530" y="19092379"/>
              <a:ext cx="1371600" cy="1371600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290234" y="14926327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6823058" y="19854471"/>
            <a:ext cx="5736725" cy="57367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Tools &amp; Methods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Open-Source Tools for Building Datasets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Methods for Calculating New Measures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5B67A-30DF-D445-9651-FDA292E9CAAE}"/>
              </a:ext>
            </a:extLst>
          </p:cNvPr>
          <p:cNvGrpSpPr/>
          <p:nvPr/>
        </p:nvGrpSpPr>
        <p:grpSpPr>
          <a:xfrm>
            <a:off x="10345935" y="22970501"/>
            <a:ext cx="4044927" cy="4044927"/>
            <a:chOff x="10326107" y="23815405"/>
            <a:chExt cx="4044927" cy="40449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226E7C-C1DF-1710-FC40-F1F06FC86179}"/>
                </a:ext>
              </a:extLst>
            </p:cNvPr>
            <p:cNvSpPr/>
            <p:nvPr/>
          </p:nvSpPr>
          <p:spPr>
            <a:xfrm>
              <a:off x="10326107" y="23815405"/>
              <a:ext cx="4044927" cy="4044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Food Security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Estimating household food insecurity and item access</a:t>
              </a:r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E702BF-9137-5740-A241-6ABF004AFFC1}"/>
                </a:ext>
              </a:extLst>
            </p:cNvPr>
            <p:cNvGrpSpPr/>
            <p:nvPr/>
          </p:nvGrpSpPr>
          <p:grpSpPr>
            <a:xfrm>
              <a:off x="11309871" y="26479231"/>
              <a:ext cx="2077397" cy="969431"/>
              <a:chOff x="15478692" y="26798569"/>
              <a:chExt cx="2077397" cy="969431"/>
            </a:xfrm>
          </p:grpSpPr>
          <p:pic>
            <p:nvPicPr>
              <p:cNvPr id="38" name="Graphic 37" descr="Grocery bag with solid fill">
                <a:extLst>
                  <a:ext uri="{FF2B5EF4-FFF2-40B4-BE49-F238E27FC236}">
                    <a16:creationId xmlns:a16="http://schemas.microsoft.com/office/drawing/2014/main" id="{0ED6D2C7-B2FC-ED46-6441-DC1CE5FF5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478692" y="26888724"/>
                <a:ext cx="789122" cy="789122"/>
              </a:xfrm>
              <a:prstGeom prst="rect">
                <a:avLst/>
              </a:prstGeom>
            </p:spPr>
          </p:pic>
          <p:pic>
            <p:nvPicPr>
              <p:cNvPr id="11" name="Picture 10" descr="A black and white drawing of a spider&#10;&#10;Description automatically generated with low confidence">
                <a:extLst>
                  <a:ext uri="{FF2B5EF4-FFF2-40B4-BE49-F238E27FC236}">
                    <a16:creationId xmlns:a16="http://schemas.microsoft.com/office/drawing/2014/main" id="{29C91926-F27C-AA4E-B307-B20734FE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8706" y="26798569"/>
                <a:ext cx="987383" cy="969431"/>
              </a:xfrm>
              <a:prstGeom prst="rect">
                <a:avLst/>
              </a:prstGeom>
            </p:spPr>
          </p:pic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0C1B2FC2-1984-D64F-9DCC-CF563FD1F6CC}"/>
                  </a:ext>
                </a:extLst>
              </p:cNvPr>
              <p:cNvSpPr/>
              <p:nvPr/>
            </p:nvSpPr>
            <p:spPr>
              <a:xfrm>
                <a:off x="16265501" y="27283285"/>
                <a:ext cx="281940" cy="20822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5996517" y="11676644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datasets supporting local decision-making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Below county geographies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 Access Data &amp; Code (Fully Reproducible)</a:t>
            </a: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177168" y="15099591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Open-Source Applications &amp; Code for Assessing and Accessing Data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7EEEF2-4E33-6343-9E64-81AE743EBA1E}"/>
              </a:ext>
            </a:extLst>
          </p:cNvPr>
          <p:cNvGrpSpPr/>
          <p:nvPr/>
        </p:nvGrpSpPr>
        <p:grpSpPr>
          <a:xfrm>
            <a:off x="15836780" y="18249582"/>
            <a:ext cx="3740976" cy="3740976"/>
            <a:chOff x="16131829" y="17279843"/>
            <a:chExt cx="4106606" cy="41066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FA94F-E716-4388-E989-CF06C689A476}"/>
                </a:ext>
              </a:extLst>
            </p:cNvPr>
            <p:cNvSpPr/>
            <p:nvPr/>
          </p:nvSpPr>
          <p:spPr>
            <a:xfrm>
              <a:off x="16131829" y="17279843"/>
              <a:ext cx="4106606" cy="410660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APIs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Connect from enterprise tools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(Tableau, Power BI)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3EDFAA-CB18-DA40-9C6B-F064862D3AFB}"/>
                </a:ext>
              </a:extLst>
            </p:cNvPr>
            <p:cNvGrpSpPr/>
            <p:nvPr/>
          </p:nvGrpSpPr>
          <p:grpSpPr>
            <a:xfrm>
              <a:off x="17320410" y="19827164"/>
              <a:ext cx="1752915" cy="1043821"/>
              <a:chOff x="17024389" y="18485870"/>
              <a:chExt cx="2303362" cy="1371600"/>
            </a:xfrm>
          </p:grpSpPr>
          <p:pic>
            <p:nvPicPr>
              <p:cNvPr id="26" name="Graphic 25" descr="Download from cloud with solid fill">
                <a:extLst>
                  <a:ext uri="{FF2B5EF4-FFF2-40B4-BE49-F238E27FC236}">
                    <a16:creationId xmlns:a16="http://schemas.microsoft.com/office/drawing/2014/main" id="{D65F08B7-FB5A-0163-CA25-2E824A2A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956152" y="18485870"/>
                <a:ext cx="1371599" cy="1371600"/>
              </a:xfrm>
              <a:prstGeom prst="rect">
                <a:avLst/>
              </a:prstGeom>
            </p:spPr>
          </p:pic>
          <p:pic>
            <p:nvPicPr>
              <p:cNvPr id="34" name="Graphic 33" descr="Database with solid fill">
                <a:extLst>
                  <a:ext uri="{FF2B5EF4-FFF2-40B4-BE49-F238E27FC236}">
                    <a16:creationId xmlns:a16="http://schemas.microsoft.com/office/drawing/2014/main" id="{6BC574A6-6783-DF6A-E9A6-175459961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7024389" y="1871447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492D5A-03B8-D342-9613-5EB9A1295DEC}"/>
              </a:ext>
            </a:extLst>
          </p:cNvPr>
          <p:cNvGrpSpPr/>
          <p:nvPr/>
        </p:nvGrpSpPr>
        <p:grpSpPr>
          <a:xfrm>
            <a:off x="6416584" y="23339934"/>
            <a:ext cx="4622698" cy="4545655"/>
            <a:chOff x="6099548" y="24242416"/>
            <a:chExt cx="4622698" cy="454565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32A708-55C5-E707-66CB-1C901FC12C01}"/>
                </a:ext>
              </a:extLst>
            </p:cNvPr>
            <p:cNvSpPr/>
            <p:nvPr/>
          </p:nvSpPr>
          <p:spPr>
            <a:xfrm>
              <a:off x="6099548" y="24242416"/>
              <a:ext cx="4622698" cy="4545655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Demographic Redistribution</a:t>
              </a:r>
              <a:b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Redistributing demographic estimates to local geographies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997553-BA73-6D4A-A460-98176BAAC126}"/>
                </a:ext>
              </a:extLst>
            </p:cNvPr>
            <p:cNvGrpSpPr/>
            <p:nvPr/>
          </p:nvGrpSpPr>
          <p:grpSpPr>
            <a:xfrm>
              <a:off x="7396825" y="27236604"/>
              <a:ext cx="2028143" cy="1109053"/>
              <a:chOff x="7000487" y="27785339"/>
              <a:chExt cx="2249551" cy="948035"/>
            </a:xfrm>
          </p:grpSpPr>
          <p:pic>
            <p:nvPicPr>
              <p:cNvPr id="28" name="Graphic 27" descr="Universal access with solid fill">
                <a:extLst>
                  <a:ext uri="{FF2B5EF4-FFF2-40B4-BE49-F238E27FC236}">
                    <a16:creationId xmlns:a16="http://schemas.microsoft.com/office/drawing/2014/main" id="{69503465-011F-218F-667A-F51769E16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000487" y="27785339"/>
                <a:ext cx="926198" cy="92619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F074373-DC35-84BE-FCB7-2BBAE12A1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8102" b="92593" l="25429" r="70429">
                            <a14:foregroundMark x1="58714" y1="86111" x2="58714" y2="86111"/>
                            <a14:foregroundMark x1="63143" y1="92593" x2="63143" y2="92593"/>
                            <a14:foregroundMark x1="50000" y1="58102" x2="50000" y2="58102"/>
                            <a14:foregroundMark x1="50143" y1="11806" x2="50143" y2="11806"/>
                            <a14:foregroundMark x1="44143" y1="8102" x2="44143" y2="81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047" t="5109" r="23362" b="5265"/>
              <a:stretch/>
            </p:blipFill>
            <p:spPr>
              <a:xfrm>
                <a:off x="8335638" y="27839639"/>
                <a:ext cx="914400" cy="893735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07CCFEAF-FDF9-5746-A4EA-57EE8E1A4AF0}"/>
                  </a:ext>
                </a:extLst>
              </p:cNvPr>
              <p:cNvSpPr/>
              <p:nvPr/>
            </p:nvSpPr>
            <p:spPr>
              <a:xfrm>
                <a:off x="8011745" y="28184643"/>
                <a:ext cx="408953" cy="22555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36C31-CC96-144C-8862-9915B2082A0B}"/>
              </a:ext>
            </a:extLst>
          </p:cNvPr>
          <p:cNvGrpSpPr/>
          <p:nvPr/>
        </p:nvGrpSpPr>
        <p:grpSpPr>
          <a:xfrm>
            <a:off x="3520293" y="21262136"/>
            <a:ext cx="4059996" cy="4174584"/>
            <a:chOff x="3670585" y="22107040"/>
            <a:chExt cx="4059996" cy="41745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E9CF58-28FD-413E-1270-73DEB410BBF5}"/>
                </a:ext>
              </a:extLst>
            </p:cNvPr>
            <p:cNvSpPr/>
            <p:nvPr/>
          </p:nvSpPr>
          <p:spPr>
            <a:xfrm>
              <a:off x="3670585" y="22107040"/>
              <a:ext cx="4059996" cy="417458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Catchment Areas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Calculating supply and access to critical resources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597D5C-F51E-E941-B712-2C05B1EB51C7}"/>
                </a:ext>
              </a:extLst>
            </p:cNvPr>
            <p:cNvGrpSpPr/>
            <p:nvPr/>
          </p:nvGrpSpPr>
          <p:grpSpPr>
            <a:xfrm>
              <a:off x="4828845" y="24926054"/>
              <a:ext cx="1765885" cy="776730"/>
              <a:chOff x="17493177" y="26879866"/>
              <a:chExt cx="1982987" cy="872223"/>
            </a:xfrm>
          </p:grpSpPr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63B80C92-921F-0C46-B292-512BC7DCA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17493177" y="27079993"/>
                <a:ext cx="470176" cy="471970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8B5C4F-AEB5-894E-9A5A-09AF3E4CABE5}"/>
                  </a:ext>
                </a:extLst>
              </p:cNvPr>
              <p:cNvGrpSpPr/>
              <p:nvPr/>
            </p:nvGrpSpPr>
            <p:grpSpPr>
              <a:xfrm>
                <a:off x="18647372" y="26879866"/>
                <a:ext cx="828792" cy="872223"/>
                <a:chOff x="16356418" y="26257421"/>
                <a:chExt cx="1317448" cy="138648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8300BA-3512-9A47-99C9-D4E2888E42C7}"/>
                    </a:ext>
                  </a:extLst>
                </p:cNvPr>
                <p:cNvSpPr/>
                <p:nvPr/>
              </p:nvSpPr>
              <p:spPr>
                <a:xfrm>
                  <a:off x="16459200" y="26257421"/>
                  <a:ext cx="489098" cy="48909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0D98B7B-AF93-BF4B-83A7-AB44A4982311}"/>
                    </a:ext>
                  </a:extLst>
                </p:cNvPr>
                <p:cNvSpPr/>
                <p:nvPr/>
              </p:nvSpPr>
              <p:spPr>
                <a:xfrm>
                  <a:off x="16611600" y="26409821"/>
                  <a:ext cx="1062266" cy="10622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12ADEF2-D89E-EE40-B514-F7935F0AAE5F}"/>
                    </a:ext>
                  </a:extLst>
                </p:cNvPr>
                <p:cNvSpPr/>
                <p:nvPr/>
              </p:nvSpPr>
              <p:spPr>
                <a:xfrm>
                  <a:off x="16356418" y="26644724"/>
                  <a:ext cx="783265" cy="78326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06759E-440D-904A-A995-2281757CAFA2}"/>
                    </a:ext>
                  </a:extLst>
                </p:cNvPr>
                <p:cNvSpPr/>
                <p:nvPr/>
              </p:nvSpPr>
              <p:spPr>
                <a:xfrm>
                  <a:off x="16690989" y="26746519"/>
                  <a:ext cx="897388" cy="897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072E2A-6BD6-8A4C-A126-844979C0AD25}"/>
                  </a:ext>
                </a:extLst>
              </p:cNvPr>
              <p:cNvSpPr/>
              <p:nvPr/>
            </p:nvSpPr>
            <p:spPr>
              <a:xfrm>
                <a:off x="18140680" y="27187552"/>
                <a:ext cx="386294" cy="24043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3CF11A-07AD-6F4A-BD79-C47943C9AD00}"/>
              </a:ext>
            </a:extLst>
          </p:cNvPr>
          <p:cNvGrpSpPr/>
          <p:nvPr/>
        </p:nvGrpSpPr>
        <p:grpSpPr>
          <a:xfrm>
            <a:off x="15722328" y="12963505"/>
            <a:ext cx="3740976" cy="3740976"/>
            <a:chOff x="16346777" y="9750754"/>
            <a:chExt cx="3676709" cy="36767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ABDE6-05D3-CB08-8BC9-DA1E8760F778}"/>
                </a:ext>
              </a:extLst>
            </p:cNvPr>
            <p:cNvSpPr/>
            <p:nvPr/>
          </p:nvSpPr>
          <p:spPr>
            <a:xfrm>
              <a:off x="16346777" y="9750754"/>
              <a:ext cx="3676709" cy="3676709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Dashboards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Explore decision-relevant datasets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6" name="Graphic 35" descr="Scatterplot with solid fill">
              <a:extLst>
                <a:ext uri="{FF2B5EF4-FFF2-40B4-BE49-F238E27FC236}">
                  <a16:creationId xmlns:a16="http://schemas.microsoft.com/office/drawing/2014/main" id="{17C6C789-AC0D-E76E-38BE-3C0393E3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739668" y="12110287"/>
              <a:ext cx="712891" cy="7128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647B51-9F14-6826-319A-362A9A43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102" b="92593" l="25429" r="70429">
                          <a14:foregroundMark x1="58714" y1="86111" x2="58714" y2="86111"/>
                          <a14:foregroundMark x1="63143" y1="92593" x2="63143" y2="92593"/>
                          <a14:foregroundMark x1="50000" y1="58102" x2="50000" y2="58102"/>
                          <a14:foregroundMark x1="50143" y1="11806" x2="50143" y2="11806"/>
                          <a14:foregroundMark x1="44143" y1="8102" x2="44143" y2="8102"/>
                        </a14:backgroundRemoval>
                      </a14:imgEffect>
                    </a14:imgLayer>
                  </a14:imgProps>
                </a:ext>
              </a:extLst>
            </a:blip>
            <a:srcRect l="20047" t="5109" r="23362" b="5265"/>
            <a:stretch/>
          </p:blipFill>
          <p:spPr>
            <a:xfrm>
              <a:off x="16819555" y="12039550"/>
              <a:ext cx="874119" cy="854364"/>
            </a:xfrm>
            <a:prstGeom prst="rect">
              <a:avLst/>
            </a:prstGeom>
          </p:spPr>
        </p:pic>
        <p:pic>
          <p:nvPicPr>
            <p:cNvPr id="56" name="Graphic 55" descr="Table outline">
              <a:extLst>
                <a:ext uri="{FF2B5EF4-FFF2-40B4-BE49-F238E27FC236}">
                  <a16:creationId xmlns:a16="http://schemas.microsoft.com/office/drawing/2014/main" id="{6729E874-A8CD-B949-BF7E-2AFEBEFB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552330" y="12009532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DF525-3F64-3D4A-BCFF-1075C11D0976}"/>
              </a:ext>
            </a:extLst>
          </p:cNvPr>
          <p:cNvGrpSpPr/>
          <p:nvPr/>
        </p:nvGrpSpPr>
        <p:grpSpPr>
          <a:xfrm>
            <a:off x="4276165" y="10156900"/>
            <a:ext cx="2618207" cy="2618207"/>
            <a:chOff x="4142137" y="10780659"/>
            <a:chExt cx="3291840" cy="32918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83344F-9387-5F4E-9FDC-FBF881D91356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1" name="Graphic 60" descr="Work from home Wi-Fi with solid fill">
              <a:extLst>
                <a:ext uri="{FF2B5EF4-FFF2-40B4-BE49-F238E27FC236}">
                  <a16:creationId xmlns:a16="http://schemas.microsoft.com/office/drawing/2014/main" id="{7D9120BE-D86C-754B-9D91-9170A6D8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075529" y="12105313"/>
              <a:ext cx="1372113" cy="137211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83D813-E293-054B-A3B7-F749CB4AA24C}"/>
              </a:ext>
            </a:extLst>
          </p:cNvPr>
          <p:cNvGrpSpPr/>
          <p:nvPr/>
        </p:nvGrpSpPr>
        <p:grpSpPr>
          <a:xfrm>
            <a:off x="2475971" y="12403931"/>
            <a:ext cx="2618207" cy="2618207"/>
            <a:chOff x="8120410" y="9515081"/>
            <a:chExt cx="3291840" cy="32918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A3018B-5A99-BC4D-8ACB-F4210513AFA7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4" name="Graphic 63" descr="Grocery bag with solid fill">
              <a:extLst>
                <a:ext uri="{FF2B5EF4-FFF2-40B4-BE49-F238E27FC236}">
                  <a16:creationId xmlns:a16="http://schemas.microsoft.com/office/drawing/2014/main" id="{FD3980BB-E91E-D44D-9835-42EFDA2C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E89722-450B-8D46-871B-FEE76AF82120}"/>
              </a:ext>
            </a:extLst>
          </p:cNvPr>
          <p:cNvGrpSpPr/>
          <p:nvPr/>
        </p:nvGrpSpPr>
        <p:grpSpPr>
          <a:xfrm>
            <a:off x="7839559" y="6656124"/>
            <a:ext cx="2619822" cy="2619822"/>
            <a:chOff x="4097050" y="14726920"/>
            <a:chExt cx="3291840" cy="32918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C07DF8-8F5E-424D-9A63-50D2EE19171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Graphic 66" descr="Stethoscope with solid fill">
              <a:extLst>
                <a:ext uri="{FF2B5EF4-FFF2-40B4-BE49-F238E27FC236}">
                  <a16:creationId xmlns:a16="http://schemas.microsoft.com/office/drawing/2014/main" id="{409C5F1F-328D-0341-B385-D4C95C90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24EB37-469F-144D-9452-AA69A4CFD653}"/>
              </a:ext>
            </a:extLst>
          </p:cNvPr>
          <p:cNvGrpSpPr/>
          <p:nvPr/>
        </p:nvGrpSpPr>
        <p:grpSpPr>
          <a:xfrm>
            <a:off x="10193550" y="8162319"/>
            <a:ext cx="2618207" cy="2618207"/>
            <a:chOff x="14810960" y="8759016"/>
            <a:chExt cx="3291840" cy="329184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3DB76C-326A-8B45-820A-9C9782B96568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0" name="Graphic 69" descr="Graduation cap with solid fill">
              <a:extLst>
                <a:ext uri="{FF2B5EF4-FFF2-40B4-BE49-F238E27FC236}">
                  <a16:creationId xmlns:a16="http://schemas.microsoft.com/office/drawing/2014/main" id="{F2C05C01-1FAC-A24A-8596-F1C72315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5771080" y="10024237"/>
              <a:ext cx="1371601" cy="137160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FB7C60-303C-DA42-A450-76147759A0A6}"/>
              </a:ext>
            </a:extLst>
          </p:cNvPr>
          <p:cNvGrpSpPr/>
          <p:nvPr/>
        </p:nvGrpSpPr>
        <p:grpSpPr>
          <a:xfrm>
            <a:off x="2417554" y="15196686"/>
            <a:ext cx="2686916" cy="2686916"/>
            <a:chOff x="5824043" y="14899640"/>
            <a:chExt cx="3291840" cy="32918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306408-4051-AE44-80EC-94015AD205A9}"/>
                </a:ext>
              </a:extLst>
            </p:cNvPr>
            <p:cNvSpPr/>
            <p:nvPr/>
          </p:nvSpPr>
          <p:spPr>
            <a:xfrm>
              <a:off x="5824043" y="1489964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3" name="Graphic 72" descr="Bus with solid fill">
              <a:extLst>
                <a:ext uri="{FF2B5EF4-FFF2-40B4-BE49-F238E27FC236}">
                  <a16:creationId xmlns:a16="http://schemas.microsoft.com/office/drawing/2014/main" id="{42C88CA9-80C0-954A-B944-94F8D52D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39328" y="16102081"/>
              <a:ext cx="1371600" cy="13716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C026B1-DF53-F94E-A569-F0119942A634}"/>
              </a:ext>
            </a:extLst>
          </p:cNvPr>
          <p:cNvGrpSpPr/>
          <p:nvPr/>
        </p:nvGrpSpPr>
        <p:grpSpPr>
          <a:xfrm>
            <a:off x="4450034" y="17240387"/>
            <a:ext cx="2686916" cy="2686916"/>
            <a:chOff x="11411825" y="18192721"/>
            <a:chExt cx="3291840" cy="32918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011D97-267B-8241-8FBA-0019FEB3CF1A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well-being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9" name="Graphic 78" descr="Office worker female with solid fill">
              <a:extLst>
                <a:ext uri="{FF2B5EF4-FFF2-40B4-BE49-F238E27FC236}">
                  <a16:creationId xmlns:a16="http://schemas.microsoft.com/office/drawing/2014/main" id="{668D623E-2303-9C4C-AA16-C35A8CBF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371945" y="19727295"/>
              <a:ext cx="1371600" cy="1371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BF6E4F-8696-C140-B3CA-FB8112A760FE}"/>
              </a:ext>
            </a:extLst>
          </p:cNvPr>
          <p:cNvGrpSpPr/>
          <p:nvPr/>
        </p:nvGrpSpPr>
        <p:grpSpPr>
          <a:xfrm>
            <a:off x="10800928" y="10907666"/>
            <a:ext cx="2624589" cy="2624589"/>
            <a:chOff x="14821535" y="17938366"/>
            <a:chExt cx="3291840" cy="32918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BAC9BB-1C93-1442-BEC0-EDFDDB329D86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2" name="Graphic 81" descr="Rainforest with solid fill">
              <a:extLst>
                <a:ext uri="{FF2B5EF4-FFF2-40B4-BE49-F238E27FC236}">
                  <a16:creationId xmlns:a16="http://schemas.microsoft.com/office/drawing/2014/main" id="{8A8AC9B1-56AB-1743-8EF8-18D9455C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5781655" y="1927409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59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5E89722-450B-8D46-871B-FEE76AF82120}"/>
              </a:ext>
            </a:extLst>
          </p:cNvPr>
          <p:cNvGrpSpPr/>
          <p:nvPr/>
        </p:nvGrpSpPr>
        <p:grpSpPr>
          <a:xfrm>
            <a:off x="9765411" y="8942501"/>
            <a:ext cx="2619822" cy="2619822"/>
            <a:chOff x="4097050" y="14726920"/>
            <a:chExt cx="3291840" cy="32918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C07DF8-8F5E-424D-9A63-50D2EE19171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Graphic 66" descr="Stethoscope with solid fill">
              <a:extLst>
                <a:ext uri="{FF2B5EF4-FFF2-40B4-BE49-F238E27FC236}">
                  <a16:creationId xmlns:a16="http://schemas.microsoft.com/office/drawing/2014/main" id="{409C5F1F-328D-0341-B385-D4C95C909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83D813-E293-054B-A3B7-F749CB4AA24C}"/>
              </a:ext>
            </a:extLst>
          </p:cNvPr>
          <p:cNvGrpSpPr/>
          <p:nvPr/>
        </p:nvGrpSpPr>
        <p:grpSpPr>
          <a:xfrm>
            <a:off x="2498910" y="12481384"/>
            <a:ext cx="2618207" cy="2618207"/>
            <a:chOff x="8120410" y="9515081"/>
            <a:chExt cx="3291840" cy="32918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A3018B-5A99-BC4D-8ACB-F4210513AFA7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4" name="Graphic 63" descr="Grocery bag with solid fill">
              <a:extLst>
                <a:ext uri="{FF2B5EF4-FFF2-40B4-BE49-F238E27FC236}">
                  <a16:creationId xmlns:a16="http://schemas.microsoft.com/office/drawing/2014/main" id="{FD3980BB-E91E-D44D-9835-42EFDA2C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365702-B06F-624E-BEE6-8A0B27F4D086}"/>
              </a:ext>
            </a:extLst>
          </p:cNvPr>
          <p:cNvGrpSpPr/>
          <p:nvPr/>
        </p:nvGrpSpPr>
        <p:grpSpPr>
          <a:xfrm>
            <a:off x="5162250" y="8704173"/>
            <a:ext cx="2624589" cy="2624589"/>
            <a:chOff x="4451930" y="21145943"/>
            <a:chExt cx="3291840" cy="32918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BA07AE-E1E0-A746-B635-D10CC22E0881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5" name="Graphic 84" descr="Building with solid fill">
              <a:extLst>
                <a:ext uri="{FF2B5EF4-FFF2-40B4-BE49-F238E27FC236}">
                  <a16:creationId xmlns:a16="http://schemas.microsoft.com/office/drawing/2014/main" id="{700058AC-E250-A240-8A10-A8546820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6094" y="22538982"/>
              <a:ext cx="1371600" cy="1371600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290234" y="14926327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6823058" y="19854471"/>
            <a:ext cx="5736725" cy="57367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Tools &amp; Methods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Open-Source Tools for Building Datasets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Methods for Calculating New Measures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5B67A-30DF-D445-9651-FDA292E9CAAE}"/>
              </a:ext>
            </a:extLst>
          </p:cNvPr>
          <p:cNvGrpSpPr/>
          <p:nvPr/>
        </p:nvGrpSpPr>
        <p:grpSpPr>
          <a:xfrm>
            <a:off x="10345935" y="22970501"/>
            <a:ext cx="4044927" cy="4044927"/>
            <a:chOff x="10326107" y="23815405"/>
            <a:chExt cx="4044927" cy="40449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226E7C-C1DF-1710-FC40-F1F06FC86179}"/>
                </a:ext>
              </a:extLst>
            </p:cNvPr>
            <p:cNvSpPr/>
            <p:nvPr/>
          </p:nvSpPr>
          <p:spPr>
            <a:xfrm>
              <a:off x="10326107" y="23815405"/>
              <a:ext cx="4044927" cy="4044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Food Security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Estimating household food insecurity and item access</a:t>
              </a:r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E702BF-9137-5740-A241-6ABF004AFFC1}"/>
                </a:ext>
              </a:extLst>
            </p:cNvPr>
            <p:cNvGrpSpPr/>
            <p:nvPr/>
          </p:nvGrpSpPr>
          <p:grpSpPr>
            <a:xfrm>
              <a:off x="11309871" y="26479231"/>
              <a:ext cx="2077397" cy="969431"/>
              <a:chOff x="15478692" y="26798569"/>
              <a:chExt cx="2077397" cy="969431"/>
            </a:xfrm>
          </p:grpSpPr>
          <p:pic>
            <p:nvPicPr>
              <p:cNvPr id="38" name="Graphic 37" descr="Grocery bag with solid fill">
                <a:extLst>
                  <a:ext uri="{FF2B5EF4-FFF2-40B4-BE49-F238E27FC236}">
                    <a16:creationId xmlns:a16="http://schemas.microsoft.com/office/drawing/2014/main" id="{0ED6D2C7-B2FC-ED46-6441-DC1CE5FF5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78692" y="26888724"/>
                <a:ext cx="789122" cy="789122"/>
              </a:xfrm>
              <a:prstGeom prst="rect">
                <a:avLst/>
              </a:prstGeom>
            </p:spPr>
          </p:pic>
          <p:pic>
            <p:nvPicPr>
              <p:cNvPr id="11" name="Picture 10" descr="A black and white drawing of a spider&#10;&#10;Description automatically generated with low confidence">
                <a:extLst>
                  <a:ext uri="{FF2B5EF4-FFF2-40B4-BE49-F238E27FC236}">
                    <a16:creationId xmlns:a16="http://schemas.microsoft.com/office/drawing/2014/main" id="{29C91926-F27C-AA4E-B307-B20734FE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8706" y="26798569"/>
                <a:ext cx="987383" cy="969431"/>
              </a:xfrm>
              <a:prstGeom prst="rect">
                <a:avLst/>
              </a:prstGeom>
            </p:spPr>
          </p:pic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0C1B2FC2-1984-D64F-9DCC-CF563FD1F6CC}"/>
                  </a:ext>
                </a:extLst>
              </p:cNvPr>
              <p:cNvSpPr/>
              <p:nvPr/>
            </p:nvSpPr>
            <p:spPr>
              <a:xfrm>
                <a:off x="16265501" y="27283285"/>
                <a:ext cx="281940" cy="20822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5996517" y="11676644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datasets supporting local decision-making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Below county geographies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 Access Data &amp; Code (Fully Reproducible)</a:t>
            </a: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177168" y="15099591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Open-Source Applications &amp; Code for Assessing and Accessing Data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7EEEF2-4E33-6343-9E64-81AE743EBA1E}"/>
              </a:ext>
            </a:extLst>
          </p:cNvPr>
          <p:cNvGrpSpPr/>
          <p:nvPr/>
        </p:nvGrpSpPr>
        <p:grpSpPr>
          <a:xfrm>
            <a:off x="15836780" y="18249582"/>
            <a:ext cx="3740976" cy="3740976"/>
            <a:chOff x="16131829" y="17279843"/>
            <a:chExt cx="4106606" cy="41066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FA94F-E716-4388-E989-CF06C689A476}"/>
                </a:ext>
              </a:extLst>
            </p:cNvPr>
            <p:cNvSpPr/>
            <p:nvPr/>
          </p:nvSpPr>
          <p:spPr>
            <a:xfrm>
              <a:off x="16131829" y="17279843"/>
              <a:ext cx="4106606" cy="410660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APIs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Connect from enterprise tools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(Tableau, Power BI)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3EDFAA-CB18-DA40-9C6B-F064862D3AFB}"/>
                </a:ext>
              </a:extLst>
            </p:cNvPr>
            <p:cNvGrpSpPr/>
            <p:nvPr/>
          </p:nvGrpSpPr>
          <p:grpSpPr>
            <a:xfrm>
              <a:off x="17320410" y="19827164"/>
              <a:ext cx="1752915" cy="1043821"/>
              <a:chOff x="17024389" y="18485870"/>
              <a:chExt cx="2303362" cy="1371600"/>
            </a:xfrm>
          </p:grpSpPr>
          <p:pic>
            <p:nvPicPr>
              <p:cNvPr id="26" name="Graphic 25" descr="Download from cloud with solid fill">
                <a:extLst>
                  <a:ext uri="{FF2B5EF4-FFF2-40B4-BE49-F238E27FC236}">
                    <a16:creationId xmlns:a16="http://schemas.microsoft.com/office/drawing/2014/main" id="{D65F08B7-FB5A-0163-CA25-2E824A2A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956152" y="18485870"/>
                <a:ext cx="1371599" cy="1371600"/>
              </a:xfrm>
              <a:prstGeom prst="rect">
                <a:avLst/>
              </a:prstGeom>
            </p:spPr>
          </p:pic>
          <p:pic>
            <p:nvPicPr>
              <p:cNvPr id="34" name="Graphic 33" descr="Database with solid fill">
                <a:extLst>
                  <a:ext uri="{FF2B5EF4-FFF2-40B4-BE49-F238E27FC236}">
                    <a16:creationId xmlns:a16="http://schemas.microsoft.com/office/drawing/2014/main" id="{6BC574A6-6783-DF6A-E9A6-175459961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7024389" y="1871447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492D5A-03B8-D342-9613-5EB9A1295DEC}"/>
              </a:ext>
            </a:extLst>
          </p:cNvPr>
          <p:cNvGrpSpPr/>
          <p:nvPr/>
        </p:nvGrpSpPr>
        <p:grpSpPr>
          <a:xfrm>
            <a:off x="6416584" y="23339934"/>
            <a:ext cx="4622698" cy="4545655"/>
            <a:chOff x="6099548" y="24242416"/>
            <a:chExt cx="4622698" cy="454565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32A708-55C5-E707-66CB-1C901FC12C01}"/>
                </a:ext>
              </a:extLst>
            </p:cNvPr>
            <p:cNvSpPr/>
            <p:nvPr/>
          </p:nvSpPr>
          <p:spPr>
            <a:xfrm>
              <a:off x="6099548" y="24242416"/>
              <a:ext cx="4622698" cy="4545655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Demographic Redistribution</a:t>
              </a:r>
              <a:b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Redistributing demographic estimates to local geographies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997553-BA73-6D4A-A460-98176BAAC126}"/>
                </a:ext>
              </a:extLst>
            </p:cNvPr>
            <p:cNvGrpSpPr/>
            <p:nvPr/>
          </p:nvGrpSpPr>
          <p:grpSpPr>
            <a:xfrm>
              <a:off x="7396825" y="27236604"/>
              <a:ext cx="2028143" cy="1109053"/>
              <a:chOff x="7000487" y="27785339"/>
              <a:chExt cx="2249551" cy="948035"/>
            </a:xfrm>
          </p:grpSpPr>
          <p:pic>
            <p:nvPicPr>
              <p:cNvPr id="28" name="Graphic 27" descr="Universal access with solid fill">
                <a:extLst>
                  <a:ext uri="{FF2B5EF4-FFF2-40B4-BE49-F238E27FC236}">
                    <a16:creationId xmlns:a16="http://schemas.microsoft.com/office/drawing/2014/main" id="{69503465-011F-218F-667A-F51769E16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000487" y="27785339"/>
                <a:ext cx="926198" cy="92619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F074373-DC35-84BE-FCB7-2BBAE12A1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8102" b="92593" l="25429" r="70429">
                            <a14:foregroundMark x1="58714" y1="86111" x2="58714" y2="86111"/>
                            <a14:foregroundMark x1="63143" y1="92593" x2="63143" y2="92593"/>
                            <a14:foregroundMark x1="50000" y1="58102" x2="50000" y2="58102"/>
                            <a14:foregroundMark x1="50143" y1="11806" x2="50143" y2="11806"/>
                            <a14:foregroundMark x1="44143" y1="8102" x2="44143" y2="81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047" t="5109" r="23362" b="5265"/>
              <a:stretch/>
            </p:blipFill>
            <p:spPr>
              <a:xfrm>
                <a:off x="8335638" y="27839639"/>
                <a:ext cx="914400" cy="893735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07CCFEAF-FDF9-5746-A4EA-57EE8E1A4AF0}"/>
                  </a:ext>
                </a:extLst>
              </p:cNvPr>
              <p:cNvSpPr/>
              <p:nvPr/>
            </p:nvSpPr>
            <p:spPr>
              <a:xfrm>
                <a:off x="8011745" y="28184643"/>
                <a:ext cx="408953" cy="22555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36C31-CC96-144C-8862-9915B2082A0B}"/>
              </a:ext>
            </a:extLst>
          </p:cNvPr>
          <p:cNvGrpSpPr/>
          <p:nvPr/>
        </p:nvGrpSpPr>
        <p:grpSpPr>
          <a:xfrm>
            <a:off x="3520293" y="21262136"/>
            <a:ext cx="4059996" cy="4174584"/>
            <a:chOff x="3670585" y="22107040"/>
            <a:chExt cx="4059996" cy="41745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E9CF58-28FD-413E-1270-73DEB410BBF5}"/>
                </a:ext>
              </a:extLst>
            </p:cNvPr>
            <p:cNvSpPr/>
            <p:nvPr/>
          </p:nvSpPr>
          <p:spPr>
            <a:xfrm>
              <a:off x="3670585" y="22107040"/>
              <a:ext cx="4059996" cy="417458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5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Catchment Areas</a:t>
              </a:r>
            </a:p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</a:p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Calculating supply and access to critical resources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597D5C-F51E-E941-B712-2C05B1EB51C7}"/>
                </a:ext>
              </a:extLst>
            </p:cNvPr>
            <p:cNvGrpSpPr/>
            <p:nvPr/>
          </p:nvGrpSpPr>
          <p:grpSpPr>
            <a:xfrm>
              <a:off x="4828845" y="24926054"/>
              <a:ext cx="1765885" cy="776730"/>
              <a:chOff x="17493177" y="26879866"/>
              <a:chExt cx="1982987" cy="872223"/>
            </a:xfrm>
          </p:grpSpPr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63B80C92-921F-0C46-B292-512BC7DCA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17493177" y="27079993"/>
                <a:ext cx="470176" cy="471970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C8B5C4F-AEB5-894E-9A5A-09AF3E4CABE5}"/>
                  </a:ext>
                </a:extLst>
              </p:cNvPr>
              <p:cNvGrpSpPr/>
              <p:nvPr/>
            </p:nvGrpSpPr>
            <p:grpSpPr>
              <a:xfrm>
                <a:off x="18647372" y="26879866"/>
                <a:ext cx="828792" cy="872223"/>
                <a:chOff x="16356418" y="26257421"/>
                <a:chExt cx="1317448" cy="138648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8300BA-3512-9A47-99C9-D4E2888E42C7}"/>
                    </a:ext>
                  </a:extLst>
                </p:cNvPr>
                <p:cNvSpPr/>
                <p:nvPr/>
              </p:nvSpPr>
              <p:spPr>
                <a:xfrm>
                  <a:off x="16459200" y="26257421"/>
                  <a:ext cx="489098" cy="48909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0D98B7B-AF93-BF4B-83A7-AB44A4982311}"/>
                    </a:ext>
                  </a:extLst>
                </p:cNvPr>
                <p:cNvSpPr/>
                <p:nvPr/>
              </p:nvSpPr>
              <p:spPr>
                <a:xfrm>
                  <a:off x="16611600" y="26409821"/>
                  <a:ext cx="1062266" cy="10622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12ADEF2-D89E-EE40-B514-F7935F0AAE5F}"/>
                    </a:ext>
                  </a:extLst>
                </p:cNvPr>
                <p:cNvSpPr/>
                <p:nvPr/>
              </p:nvSpPr>
              <p:spPr>
                <a:xfrm>
                  <a:off x="16356418" y="26644724"/>
                  <a:ext cx="783265" cy="78326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06759E-440D-904A-A995-2281757CAFA2}"/>
                    </a:ext>
                  </a:extLst>
                </p:cNvPr>
                <p:cNvSpPr/>
                <p:nvPr/>
              </p:nvSpPr>
              <p:spPr>
                <a:xfrm>
                  <a:off x="16690989" y="26746519"/>
                  <a:ext cx="897388" cy="897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072E2A-6BD6-8A4C-A126-844979C0AD25}"/>
                  </a:ext>
                </a:extLst>
              </p:cNvPr>
              <p:cNvSpPr/>
              <p:nvPr/>
            </p:nvSpPr>
            <p:spPr>
              <a:xfrm>
                <a:off x="18140680" y="27187552"/>
                <a:ext cx="386294" cy="24043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3CF11A-07AD-6F4A-BD79-C47943C9AD00}"/>
              </a:ext>
            </a:extLst>
          </p:cNvPr>
          <p:cNvGrpSpPr/>
          <p:nvPr/>
        </p:nvGrpSpPr>
        <p:grpSpPr>
          <a:xfrm>
            <a:off x="15722328" y="12963505"/>
            <a:ext cx="3740976" cy="3740976"/>
            <a:chOff x="16346777" y="9750754"/>
            <a:chExt cx="3676709" cy="36767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7ABDE6-05D3-CB08-8BC9-DA1E8760F778}"/>
                </a:ext>
              </a:extLst>
            </p:cNvPr>
            <p:cNvSpPr/>
            <p:nvPr/>
          </p:nvSpPr>
          <p:spPr>
            <a:xfrm>
              <a:off x="16346777" y="9750754"/>
              <a:ext cx="3676709" cy="3676709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Dashboards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-</a:t>
              </a:r>
              <a:b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Explore decision-relevant datasets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6" name="Graphic 35" descr="Scatterplot with solid fill">
              <a:extLst>
                <a:ext uri="{FF2B5EF4-FFF2-40B4-BE49-F238E27FC236}">
                  <a16:creationId xmlns:a16="http://schemas.microsoft.com/office/drawing/2014/main" id="{17C6C789-AC0D-E76E-38BE-3C0393E3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739668" y="12110287"/>
              <a:ext cx="712891" cy="7128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647B51-9F14-6826-319A-362A9A43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102" b="92593" l="25429" r="70429">
                          <a14:foregroundMark x1="58714" y1="86111" x2="58714" y2="86111"/>
                          <a14:foregroundMark x1="63143" y1="92593" x2="63143" y2="92593"/>
                          <a14:foregroundMark x1="50000" y1="58102" x2="50000" y2="58102"/>
                          <a14:foregroundMark x1="50143" y1="11806" x2="50143" y2="11806"/>
                          <a14:foregroundMark x1="44143" y1="8102" x2="44143" y2="8102"/>
                        </a14:backgroundRemoval>
                      </a14:imgEffect>
                    </a14:imgLayer>
                  </a14:imgProps>
                </a:ext>
              </a:extLst>
            </a:blip>
            <a:srcRect l="20047" t="5109" r="23362" b="5265"/>
            <a:stretch/>
          </p:blipFill>
          <p:spPr>
            <a:xfrm>
              <a:off x="16819555" y="12039550"/>
              <a:ext cx="874119" cy="854364"/>
            </a:xfrm>
            <a:prstGeom prst="rect">
              <a:avLst/>
            </a:prstGeom>
          </p:spPr>
        </p:pic>
        <p:pic>
          <p:nvPicPr>
            <p:cNvPr id="56" name="Graphic 55" descr="Table outline">
              <a:extLst>
                <a:ext uri="{FF2B5EF4-FFF2-40B4-BE49-F238E27FC236}">
                  <a16:creationId xmlns:a16="http://schemas.microsoft.com/office/drawing/2014/main" id="{6729E874-A8CD-B949-BF7E-2AFEBEFB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552330" y="12009532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DF525-3F64-3D4A-BCFF-1075C11D0976}"/>
              </a:ext>
            </a:extLst>
          </p:cNvPr>
          <p:cNvGrpSpPr/>
          <p:nvPr/>
        </p:nvGrpSpPr>
        <p:grpSpPr>
          <a:xfrm>
            <a:off x="3283404" y="10266650"/>
            <a:ext cx="2618207" cy="2618207"/>
            <a:chOff x="4142137" y="10780659"/>
            <a:chExt cx="3291840" cy="32918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83344F-9387-5F4E-9FDC-FBF881D91356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1" name="Graphic 60" descr="Work from home Wi-Fi with solid fill">
              <a:extLst>
                <a:ext uri="{FF2B5EF4-FFF2-40B4-BE49-F238E27FC236}">
                  <a16:creationId xmlns:a16="http://schemas.microsoft.com/office/drawing/2014/main" id="{7D9120BE-D86C-754B-9D91-9170A6D8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075529" y="12105313"/>
              <a:ext cx="1372113" cy="1372113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FB7C60-303C-DA42-A450-76147759A0A6}"/>
              </a:ext>
            </a:extLst>
          </p:cNvPr>
          <p:cNvGrpSpPr/>
          <p:nvPr/>
        </p:nvGrpSpPr>
        <p:grpSpPr>
          <a:xfrm>
            <a:off x="4447205" y="16728098"/>
            <a:ext cx="2686916" cy="2686916"/>
            <a:chOff x="5824043" y="14899640"/>
            <a:chExt cx="3291840" cy="32918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306408-4051-AE44-80EC-94015AD205A9}"/>
                </a:ext>
              </a:extLst>
            </p:cNvPr>
            <p:cNvSpPr/>
            <p:nvPr/>
          </p:nvSpPr>
          <p:spPr>
            <a:xfrm>
              <a:off x="5824043" y="1489964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3" name="Graphic 72" descr="Bus with solid fill">
              <a:extLst>
                <a:ext uri="{FF2B5EF4-FFF2-40B4-BE49-F238E27FC236}">
                  <a16:creationId xmlns:a16="http://schemas.microsoft.com/office/drawing/2014/main" id="{42C88CA9-80C0-954A-B944-94F8D52D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39328" y="16102081"/>
              <a:ext cx="1371600" cy="1371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045736-7E4C-0D49-BBA5-AFC2E86A1203}"/>
              </a:ext>
            </a:extLst>
          </p:cNvPr>
          <p:cNvGrpSpPr/>
          <p:nvPr/>
        </p:nvGrpSpPr>
        <p:grpSpPr>
          <a:xfrm>
            <a:off x="7415638" y="8262104"/>
            <a:ext cx="2624589" cy="2624589"/>
            <a:chOff x="8200850" y="17505775"/>
            <a:chExt cx="3291840" cy="32918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734E1-C53C-D348-AE4E-A6A93DA10334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6" name="Graphic 75" descr="Store with solid fill">
              <a:extLst>
                <a:ext uri="{FF2B5EF4-FFF2-40B4-BE49-F238E27FC236}">
                  <a16:creationId xmlns:a16="http://schemas.microsoft.com/office/drawing/2014/main" id="{260B11FF-2590-BB42-B520-F9AA3D3C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143530" y="19092379"/>
              <a:ext cx="1371600" cy="13716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BF6E4F-8696-C140-B3CA-FB8112A760FE}"/>
              </a:ext>
            </a:extLst>
          </p:cNvPr>
          <p:cNvGrpSpPr/>
          <p:nvPr/>
        </p:nvGrpSpPr>
        <p:grpSpPr>
          <a:xfrm>
            <a:off x="12092245" y="12814305"/>
            <a:ext cx="2624589" cy="2624589"/>
            <a:chOff x="14821535" y="17938366"/>
            <a:chExt cx="3291840" cy="32918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BAC9BB-1C93-1442-BEC0-EDFDDB329D86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2" name="Graphic 81" descr="Rainforest with solid fill">
              <a:extLst>
                <a:ext uri="{FF2B5EF4-FFF2-40B4-BE49-F238E27FC236}">
                  <a16:creationId xmlns:a16="http://schemas.microsoft.com/office/drawing/2014/main" id="{8A8AC9B1-56AB-1743-8EF8-18D9455C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5781655" y="19274093"/>
              <a:ext cx="1371600" cy="1371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24EB37-469F-144D-9452-AA69A4CFD653}"/>
              </a:ext>
            </a:extLst>
          </p:cNvPr>
          <p:cNvGrpSpPr/>
          <p:nvPr/>
        </p:nvGrpSpPr>
        <p:grpSpPr>
          <a:xfrm>
            <a:off x="11438896" y="10653705"/>
            <a:ext cx="2618207" cy="2618207"/>
            <a:chOff x="14810960" y="8759016"/>
            <a:chExt cx="3291840" cy="329184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3DB76C-326A-8B45-820A-9C9782B96568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0" name="Graphic 69" descr="Graduation cap with solid fill">
              <a:extLst>
                <a:ext uri="{FF2B5EF4-FFF2-40B4-BE49-F238E27FC236}">
                  <a16:creationId xmlns:a16="http://schemas.microsoft.com/office/drawing/2014/main" id="{F2C05C01-1FAC-A24A-8596-F1C72315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5771080" y="10024237"/>
              <a:ext cx="1371601" cy="137160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C026B1-DF53-F94E-A569-F0119942A634}"/>
              </a:ext>
            </a:extLst>
          </p:cNvPr>
          <p:cNvGrpSpPr/>
          <p:nvPr/>
        </p:nvGrpSpPr>
        <p:grpSpPr>
          <a:xfrm>
            <a:off x="2888214" y="14906301"/>
            <a:ext cx="2686916" cy="2686916"/>
            <a:chOff x="11411825" y="18192721"/>
            <a:chExt cx="3291840" cy="32918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011D97-267B-8241-8FBA-0019FEB3CF1A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well-being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79" name="Graphic 78" descr="Office worker female with solid fill">
              <a:extLst>
                <a:ext uri="{FF2B5EF4-FFF2-40B4-BE49-F238E27FC236}">
                  <a16:creationId xmlns:a16="http://schemas.microsoft.com/office/drawing/2014/main" id="{668D623E-2303-9C4C-AA16-C35A8CBF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2371945" y="19727295"/>
              <a:ext cx="1371600" cy="1371600"/>
            </a:xfrm>
            <a:prstGeom prst="rect">
              <a:avLst/>
            </a:prstGeom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BB077E-2BEF-3C0F-5C00-156E1A93B77A}"/>
              </a:ext>
            </a:extLst>
          </p:cNvPr>
          <p:cNvSpPr/>
          <p:nvPr/>
        </p:nvSpPr>
        <p:spPr>
          <a:xfrm>
            <a:off x="5169401" y="10909413"/>
            <a:ext cx="6856403" cy="6606566"/>
          </a:xfrm>
          <a:prstGeom prst="ellipse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9814560" y="9972040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CE2150-A9E6-48A2-3B0E-D1355666E0C7}"/>
              </a:ext>
            </a:extLst>
          </p:cNvPr>
          <p:cNvGrpSpPr/>
          <p:nvPr/>
        </p:nvGrpSpPr>
        <p:grpSpPr>
          <a:xfrm>
            <a:off x="6919670" y="11291743"/>
            <a:ext cx="3291840" cy="3291840"/>
            <a:chOff x="4142137" y="10780659"/>
            <a:chExt cx="3291840" cy="3291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0A3175-B1B5-837B-9A3F-5BF98D962F2C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Graphic 5" descr="Work from home Wi-Fi with solid fill">
              <a:extLst>
                <a:ext uri="{FF2B5EF4-FFF2-40B4-BE49-F238E27FC236}">
                  <a16:creationId xmlns:a16="http://schemas.microsoft.com/office/drawing/2014/main" id="{0CB938F8-0C22-A383-B83E-56F3531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9624" y="11910706"/>
              <a:ext cx="1372113" cy="13721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D088-BF62-F0A8-0914-7088CEAA5B11}"/>
              </a:ext>
            </a:extLst>
          </p:cNvPr>
          <p:cNvGrpSpPr/>
          <p:nvPr/>
        </p:nvGrpSpPr>
        <p:grpSpPr>
          <a:xfrm>
            <a:off x="12374917" y="14191797"/>
            <a:ext cx="3291840" cy="3291840"/>
            <a:chOff x="8120410" y="9515081"/>
            <a:chExt cx="3291840" cy="32918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37E981-C9BC-AF07-A074-F432F305C121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" name="Graphic 7" descr="Grocery bag with solid fill">
              <a:extLst>
                <a:ext uri="{FF2B5EF4-FFF2-40B4-BE49-F238E27FC236}">
                  <a16:creationId xmlns:a16="http://schemas.microsoft.com/office/drawing/2014/main" id="{2098429C-53DB-8E77-6BF5-748009C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151EC-8483-241F-8492-A6F41992A3A9}"/>
              </a:ext>
            </a:extLst>
          </p:cNvPr>
          <p:cNvGrpSpPr/>
          <p:nvPr/>
        </p:nvGrpSpPr>
        <p:grpSpPr>
          <a:xfrm>
            <a:off x="8729549" y="14222248"/>
            <a:ext cx="3291840" cy="3291840"/>
            <a:chOff x="4097050" y="14726920"/>
            <a:chExt cx="3291840" cy="3291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369886-DC2B-3961-1DB8-E078A7E371C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0" name="Graphic 9" descr="Stethoscope with solid fill">
              <a:extLst>
                <a:ext uri="{FF2B5EF4-FFF2-40B4-BE49-F238E27FC236}">
                  <a16:creationId xmlns:a16="http://schemas.microsoft.com/office/drawing/2014/main" id="{53970A8E-16B8-F5B4-DA89-9FFE90BE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A8456-11AC-363C-19B1-964B0A710139}"/>
              </a:ext>
            </a:extLst>
          </p:cNvPr>
          <p:cNvGrpSpPr/>
          <p:nvPr/>
        </p:nvGrpSpPr>
        <p:grpSpPr>
          <a:xfrm>
            <a:off x="14172490" y="11264480"/>
            <a:ext cx="3291840" cy="3291840"/>
            <a:chOff x="14810960" y="8759016"/>
            <a:chExt cx="3291840" cy="32918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C4753-C3A4-246F-9817-D7A8443BF3D7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9" name="Graphic 28" descr="Graduation cap with solid fill">
              <a:extLst>
                <a:ext uri="{FF2B5EF4-FFF2-40B4-BE49-F238E27FC236}">
                  <a16:creationId xmlns:a16="http://schemas.microsoft.com/office/drawing/2014/main" id="{884FA362-EEEA-B844-6A63-CFB642A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71080" y="9916457"/>
              <a:ext cx="1371600" cy="1371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15FD20-DAC0-8FAA-2AA8-5CABDC7544CB}"/>
              </a:ext>
            </a:extLst>
          </p:cNvPr>
          <p:cNvGrpSpPr/>
          <p:nvPr/>
        </p:nvGrpSpPr>
        <p:grpSpPr>
          <a:xfrm>
            <a:off x="5496643" y="14267112"/>
            <a:ext cx="3291840" cy="3291840"/>
            <a:chOff x="5824043" y="14899641"/>
            <a:chExt cx="3291840" cy="3291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778B85-75A0-6258-201C-CABC68439CB3}"/>
                </a:ext>
              </a:extLst>
            </p:cNvPr>
            <p:cNvSpPr/>
            <p:nvPr/>
          </p:nvSpPr>
          <p:spPr>
            <a:xfrm>
              <a:off x="5824043" y="1489964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Transport-ation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3" name="Graphic 32" descr="Bus with solid fill">
              <a:extLst>
                <a:ext uri="{FF2B5EF4-FFF2-40B4-BE49-F238E27FC236}">
                  <a16:creationId xmlns:a16="http://schemas.microsoft.com/office/drawing/2014/main" id="{8C0FB4AA-C5A5-A461-FC2E-50656B06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174" y="16279398"/>
              <a:ext cx="1371600" cy="13716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7F4CB-CC2F-51FA-1687-35A8CBCA8377}"/>
              </a:ext>
            </a:extLst>
          </p:cNvPr>
          <p:cNvGrpSpPr/>
          <p:nvPr/>
        </p:nvGrpSpPr>
        <p:grpSpPr>
          <a:xfrm>
            <a:off x="7168731" y="16957344"/>
            <a:ext cx="3291840" cy="3291840"/>
            <a:chOff x="8200850" y="17505775"/>
            <a:chExt cx="3291840" cy="3291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5C45C-9606-5956-42B1-BBAB94D28F6B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7" name="Graphic 36" descr="Store with solid fill">
              <a:extLst>
                <a:ext uri="{FF2B5EF4-FFF2-40B4-BE49-F238E27FC236}">
                  <a16:creationId xmlns:a16="http://schemas.microsoft.com/office/drawing/2014/main" id="{D3C7F13A-4AED-2246-FE31-EC3F034E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43530" y="18984860"/>
              <a:ext cx="1371600" cy="1371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1EBC61-1A30-5FC1-EB9B-E62513143B11}"/>
              </a:ext>
            </a:extLst>
          </p:cNvPr>
          <p:cNvGrpSpPr/>
          <p:nvPr/>
        </p:nvGrpSpPr>
        <p:grpSpPr>
          <a:xfrm>
            <a:off x="10660399" y="16790509"/>
            <a:ext cx="3291840" cy="3291840"/>
            <a:chOff x="11411825" y="18192721"/>
            <a:chExt cx="3291840" cy="32918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638415-C8F3-0ED3-1B21-75EA81DA3737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 being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Graphic 39" descr="Office worker female with solid fill">
              <a:extLst>
                <a:ext uri="{FF2B5EF4-FFF2-40B4-BE49-F238E27FC236}">
                  <a16:creationId xmlns:a16="http://schemas.microsoft.com/office/drawing/2014/main" id="{CA7C20D6-CC1B-FE5A-6663-62D4D1BF6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71945" y="19670145"/>
              <a:ext cx="1371600" cy="13716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F76A0A-ABB6-4AAA-658C-8EB302D06504}"/>
              </a:ext>
            </a:extLst>
          </p:cNvPr>
          <p:cNvGrpSpPr/>
          <p:nvPr/>
        </p:nvGrpSpPr>
        <p:grpSpPr>
          <a:xfrm>
            <a:off x="15529560" y="14106659"/>
            <a:ext cx="3291840" cy="3291840"/>
            <a:chOff x="14821535" y="17938366"/>
            <a:chExt cx="3291840" cy="32918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AF560-C6C4-008B-5189-051F289584B0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Environ-</a:t>
              </a:r>
              <a:r>
                <a:rPr lang="en-US" sz="3600" dirty="0" err="1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ment</a:t>
              </a:r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4" name="Graphic 43" descr="Rainforest with solid fill">
              <a:extLst>
                <a:ext uri="{FF2B5EF4-FFF2-40B4-BE49-F238E27FC236}">
                  <a16:creationId xmlns:a16="http://schemas.microsoft.com/office/drawing/2014/main" id="{D7B09870-8566-775A-4449-A21631B43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81655" y="194174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7CAB3C-3E4E-2003-AF29-8B6DA860E5EB}"/>
              </a:ext>
            </a:extLst>
          </p:cNvPr>
          <p:cNvGrpSpPr/>
          <p:nvPr/>
        </p:nvGrpSpPr>
        <p:grpSpPr>
          <a:xfrm>
            <a:off x="14066594" y="16957344"/>
            <a:ext cx="3291840" cy="3291840"/>
            <a:chOff x="4451930" y="21145943"/>
            <a:chExt cx="3291840" cy="32918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9C88D4-C5C9-BB4A-AE4A-D6AFBC720740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6" name="Graphic 45" descr="Building with solid fill">
              <a:extLst>
                <a:ext uri="{FF2B5EF4-FFF2-40B4-BE49-F238E27FC236}">
                  <a16:creationId xmlns:a16="http://schemas.microsoft.com/office/drawing/2014/main" id="{3CE668FB-A292-66D3-49AB-766D8A55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06094" y="2239562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45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DEEF76-960A-7482-F7CB-CDFDAB4DA3C3}"/>
              </a:ext>
            </a:extLst>
          </p:cNvPr>
          <p:cNvGrpSpPr/>
          <p:nvPr/>
        </p:nvGrpSpPr>
        <p:grpSpPr>
          <a:xfrm>
            <a:off x="12284195" y="13700485"/>
            <a:ext cx="2619822" cy="2619822"/>
            <a:chOff x="4097050" y="14726920"/>
            <a:chExt cx="3291840" cy="32918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1A74C9-8457-D147-49EC-B3C63144DF42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Graphic 5" descr="Stethoscope with solid fill">
              <a:extLst>
                <a:ext uri="{FF2B5EF4-FFF2-40B4-BE49-F238E27FC236}">
                  <a16:creationId xmlns:a16="http://schemas.microsoft.com/office/drawing/2014/main" id="{AE442A9D-E528-4C91-6A35-62C2185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578B8A-1932-6052-93F3-412E75F8FD5A}"/>
              </a:ext>
            </a:extLst>
          </p:cNvPr>
          <p:cNvGrpSpPr/>
          <p:nvPr/>
        </p:nvGrpSpPr>
        <p:grpSpPr>
          <a:xfrm>
            <a:off x="2281115" y="13633719"/>
            <a:ext cx="2618207" cy="2618207"/>
            <a:chOff x="8120410" y="9515081"/>
            <a:chExt cx="3291840" cy="32918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9A0F5F-EAF7-E9DC-F7D0-48262F230531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9" name="Graphic 8" descr="Grocery bag with solid fill">
              <a:extLst>
                <a:ext uri="{FF2B5EF4-FFF2-40B4-BE49-F238E27FC236}">
                  <a16:creationId xmlns:a16="http://schemas.microsoft.com/office/drawing/2014/main" id="{E51C47A3-EEA2-0FEA-7B65-07D15225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DB11A-B73D-3B92-DD5D-49EC27B497C3}"/>
              </a:ext>
            </a:extLst>
          </p:cNvPr>
          <p:cNvGrpSpPr/>
          <p:nvPr/>
        </p:nvGrpSpPr>
        <p:grpSpPr>
          <a:xfrm>
            <a:off x="2532878" y="11281990"/>
            <a:ext cx="2624589" cy="2624589"/>
            <a:chOff x="4451930" y="21145943"/>
            <a:chExt cx="3291840" cy="3291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6DCE44-F8CD-5C98-0DFD-DF918106C4D8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2" name="Graphic 11" descr="Building with solid fill">
              <a:extLst>
                <a:ext uri="{FF2B5EF4-FFF2-40B4-BE49-F238E27FC236}">
                  <a16:creationId xmlns:a16="http://schemas.microsoft.com/office/drawing/2014/main" id="{C1BFE1C5-4AEB-9082-1D82-83188C6ED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6094" y="22538982"/>
              <a:ext cx="1371600" cy="1371600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973554B-FC6E-6961-DD48-34493A110511}"/>
              </a:ext>
            </a:extLst>
          </p:cNvPr>
          <p:cNvSpPr/>
          <p:nvPr/>
        </p:nvSpPr>
        <p:spPr>
          <a:xfrm>
            <a:off x="5996517" y="11676644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datasets supporting local decision-making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Below county geographies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 Access Data &amp; Code (Fully Reproducible)</a:t>
            </a: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87036B-4B05-4B2E-F0E7-C3047B631F03}"/>
              </a:ext>
            </a:extLst>
          </p:cNvPr>
          <p:cNvGrpSpPr/>
          <p:nvPr/>
        </p:nvGrpSpPr>
        <p:grpSpPr>
          <a:xfrm>
            <a:off x="7258581" y="18016317"/>
            <a:ext cx="2618207" cy="2618207"/>
            <a:chOff x="4142137" y="10780659"/>
            <a:chExt cx="3291840" cy="32918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7F0B4-8E0B-9474-D7F0-D1BD1779B70F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6" name="Graphic 15" descr="Work from home Wi-Fi with solid fill">
              <a:extLst>
                <a:ext uri="{FF2B5EF4-FFF2-40B4-BE49-F238E27FC236}">
                  <a16:creationId xmlns:a16="http://schemas.microsoft.com/office/drawing/2014/main" id="{FAFB20F2-1C12-2A5F-3EB4-C12CB732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75529" y="12105313"/>
              <a:ext cx="1372113" cy="13721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758C5E-6880-78F2-EB07-6AEF0CA346F5}"/>
              </a:ext>
            </a:extLst>
          </p:cNvPr>
          <p:cNvGrpSpPr/>
          <p:nvPr/>
        </p:nvGrpSpPr>
        <p:grpSpPr>
          <a:xfrm>
            <a:off x="4851176" y="17412529"/>
            <a:ext cx="2686916" cy="2686916"/>
            <a:chOff x="5824043" y="14899640"/>
            <a:chExt cx="3291840" cy="3291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0BAEE0-738A-704D-0D13-A146B3C75CBE}"/>
                </a:ext>
              </a:extLst>
            </p:cNvPr>
            <p:cNvSpPr/>
            <p:nvPr/>
          </p:nvSpPr>
          <p:spPr>
            <a:xfrm>
              <a:off x="5824043" y="1489964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9" name="Graphic 18" descr="Bus with solid fill">
              <a:extLst>
                <a:ext uri="{FF2B5EF4-FFF2-40B4-BE49-F238E27FC236}">
                  <a16:creationId xmlns:a16="http://schemas.microsoft.com/office/drawing/2014/main" id="{AC1DDDF9-6AC0-13B4-E19E-54387819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9328" y="16102081"/>
              <a:ext cx="1371600" cy="1371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F34B96-0CBB-CBCD-C682-9E1E44262414}"/>
              </a:ext>
            </a:extLst>
          </p:cNvPr>
          <p:cNvGrpSpPr/>
          <p:nvPr/>
        </p:nvGrpSpPr>
        <p:grpSpPr>
          <a:xfrm>
            <a:off x="11977906" y="11329283"/>
            <a:ext cx="2624589" cy="2624589"/>
            <a:chOff x="8200850" y="17505775"/>
            <a:chExt cx="3291840" cy="32918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AC2F4C-1D1B-4FEA-7B9C-3FE7378E1BF9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2" name="Graphic 21" descr="Store with solid fill">
              <a:extLst>
                <a:ext uri="{FF2B5EF4-FFF2-40B4-BE49-F238E27FC236}">
                  <a16:creationId xmlns:a16="http://schemas.microsoft.com/office/drawing/2014/main" id="{67CF95BD-CDAE-78BC-6C71-D293F7EB8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43530" y="19092379"/>
              <a:ext cx="1371600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A6E9BB-883E-145A-C644-5B4BB7D80752}"/>
              </a:ext>
            </a:extLst>
          </p:cNvPr>
          <p:cNvGrpSpPr/>
          <p:nvPr/>
        </p:nvGrpSpPr>
        <p:grpSpPr>
          <a:xfrm>
            <a:off x="9552539" y="17339960"/>
            <a:ext cx="2624589" cy="2624589"/>
            <a:chOff x="14821535" y="17938366"/>
            <a:chExt cx="3291840" cy="32918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A00FE2-C643-F81A-D395-77D0ED93D45E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5" name="Graphic 24" descr="Rainforest with solid fill">
              <a:extLst>
                <a:ext uri="{FF2B5EF4-FFF2-40B4-BE49-F238E27FC236}">
                  <a16:creationId xmlns:a16="http://schemas.microsoft.com/office/drawing/2014/main" id="{D5D6EC87-6B9B-BE46-6DEE-7F4B52943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781655" y="19274093"/>
              <a:ext cx="1371600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53B240-4BA9-481F-CF65-3257FC05A8DD}"/>
              </a:ext>
            </a:extLst>
          </p:cNvPr>
          <p:cNvGrpSpPr/>
          <p:nvPr/>
        </p:nvGrpSpPr>
        <p:grpSpPr>
          <a:xfrm>
            <a:off x="11435637" y="15834974"/>
            <a:ext cx="2618207" cy="2618207"/>
            <a:chOff x="14810960" y="8759016"/>
            <a:chExt cx="3291840" cy="32918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8F0129-6939-0E4A-9330-B2CC3D9E5AE7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8" name="Graphic 27" descr="Graduation cap with solid fill">
              <a:extLst>
                <a:ext uri="{FF2B5EF4-FFF2-40B4-BE49-F238E27FC236}">
                  <a16:creationId xmlns:a16="http://schemas.microsoft.com/office/drawing/2014/main" id="{10628751-8B2C-AD34-B810-E9D48517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71080" y="10024237"/>
              <a:ext cx="1371601" cy="137160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5EE713-5102-C711-DA78-41BE68E22E60}"/>
              </a:ext>
            </a:extLst>
          </p:cNvPr>
          <p:cNvGrpSpPr/>
          <p:nvPr/>
        </p:nvGrpSpPr>
        <p:grpSpPr>
          <a:xfrm>
            <a:off x="3029775" y="15707088"/>
            <a:ext cx="2686916" cy="2686916"/>
            <a:chOff x="11411825" y="18192721"/>
            <a:chExt cx="3291840" cy="32918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E0BC-BF54-4070-1B5C-6E65ADDA195A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well-being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1" name="Graphic 30" descr="Office worker female with solid fill">
              <a:extLst>
                <a:ext uri="{FF2B5EF4-FFF2-40B4-BE49-F238E27FC236}">
                  <a16:creationId xmlns:a16="http://schemas.microsoft.com/office/drawing/2014/main" id="{1FD3E1DF-7628-2445-7085-D6B0397B9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371945" y="19727295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28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A3B7860-6A2F-5873-C3B2-055D1034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54801"/>
            <a:ext cx="10521125" cy="103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2657dd-b8a5-4c99-8d51-b0b9d254c989">
      <Terms xmlns="http://schemas.microsoft.com/office/infopath/2007/PartnerControls"/>
    </lcf76f155ced4ddcb4097134ff3c332f>
    <TaxCatchAll xmlns="5ba80a41-9917-4a22-8f13-cb051ddce64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AE3D1135F4E41AB498540A40487BD" ma:contentTypeVersion="16" ma:contentTypeDescription="Create a new document." ma:contentTypeScope="" ma:versionID="e12403c31acac8bd87567a5eb6d8d393">
  <xsd:schema xmlns:xsd="http://www.w3.org/2001/XMLSchema" xmlns:xs="http://www.w3.org/2001/XMLSchema" xmlns:p="http://schemas.microsoft.com/office/2006/metadata/properties" xmlns:ns2="7a2657dd-b8a5-4c99-8d51-b0b9d254c989" xmlns:ns3="5ba80a41-9917-4a22-8f13-cb051ddce64c" targetNamespace="http://schemas.microsoft.com/office/2006/metadata/properties" ma:root="true" ma:fieldsID="7704fff892d3eff62f8741d377d9f709" ns2:_="" ns3:_="">
    <xsd:import namespace="7a2657dd-b8a5-4c99-8d51-b0b9d254c989"/>
    <xsd:import namespace="5ba80a41-9917-4a22-8f13-cb051ddce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657dd-b8a5-4c99-8d51-b0b9d254c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80a41-9917-4a22-8f13-cb051ddce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ceef030-0fd2-4c4f-af00-feafa4f18198}" ma:internalName="TaxCatchAll" ma:showField="CatchAllData" ma:web="5ba80a41-9917-4a22-8f13-cb051ddce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A6BA6-458C-4BB4-82B8-964504B32D69}">
  <ds:schemaRefs>
    <ds:schemaRef ds:uri="http://schemas.microsoft.com/office/2006/metadata/properties"/>
    <ds:schemaRef ds:uri="http://schemas.microsoft.com/office/infopath/2007/PartnerControls"/>
    <ds:schemaRef ds:uri="7a2657dd-b8a5-4c99-8d51-b0b9d254c989"/>
    <ds:schemaRef ds:uri="5ba80a41-9917-4a22-8f13-cb051ddce64c"/>
  </ds:schemaRefs>
</ds:datastoreItem>
</file>

<file path=customXml/itemProps2.xml><?xml version="1.0" encoding="utf-8"?>
<ds:datastoreItem xmlns:ds="http://schemas.openxmlformats.org/officeDocument/2006/customXml" ds:itemID="{8ADE72D2-0A30-459B-B02E-DDA5AD954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657dd-b8a5-4c99-8d51-b0b9d254c989"/>
    <ds:schemaRef ds:uri="5ba80a41-9917-4a22-8f13-cb051ddce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9B4A70-9DE0-4DBC-8CE9-CBC82365D1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20396</TotalTime>
  <Words>400</Words>
  <Application>Microsoft Macintosh PowerPoint</Application>
  <PresentationFormat>Custom</PresentationFormat>
  <Paragraphs>974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Schroeder, Joanna (js2mr)</cp:lastModifiedBy>
  <cp:revision>75</cp:revision>
  <cp:lastPrinted>2022-04-18T20:17:59Z</cp:lastPrinted>
  <dcterms:created xsi:type="dcterms:W3CDTF">2019-03-02T18:45:30Z</dcterms:created>
  <dcterms:modified xsi:type="dcterms:W3CDTF">2022-09-21T14:25:11Z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0x010100D45AE3D1135F4E41AB498540A40487BD</vt:lpwstr>
  </property>
</Properties>
</file>