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645" r:id="rId2"/>
    <p:sldId id="947" r:id="rId3"/>
    <p:sldId id="389" r:id="rId4"/>
    <p:sldId id="390" r:id="rId5"/>
    <p:sldId id="948" r:id="rId6"/>
    <p:sldId id="958" r:id="rId7"/>
    <p:sldId id="949" r:id="rId8"/>
    <p:sldId id="391" r:id="rId9"/>
    <p:sldId id="951" r:id="rId10"/>
    <p:sldId id="952" r:id="rId11"/>
    <p:sldId id="953" r:id="rId12"/>
    <p:sldId id="954" r:id="rId13"/>
    <p:sldId id="950" r:id="rId14"/>
    <p:sldId id="442" r:id="rId15"/>
    <p:sldId id="392" r:id="rId16"/>
    <p:sldId id="394" r:id="rId17"/>
    <p:sldId id="685" r:id="rId18"/>
    <p:sldId id="686" r:id="rId19"/>
    <p:sldId id="921" r:id="rId20"/>
    <p:sldId id="941" r:id="rId21"/>
    <p:sldId id="940" r:id="rId22"/>
    <p:sldId id="957" r:id="rId23"/>
    <p:sldId id="922" r:id="rId24"/>
    <p:sldId id="924" r:id="rId25"/>
    <p:sldId id="925" r:id="rId26"/>
    <p:sldId id="926" r:id="rId27"/>
    <p:sldId id="927" r:id="rId28"/>
    <p:sldId id="928" r:id="rId29"/>
    <p:sldId id="929" r:id="rId30"/>
    <p:sldId id="930" r:id="rId31"/>
    <p:sldId id="931" r:id="rId32"/>
    <p:sldId id="932" r:id="rId33"/>
    <p:sldId id="936" r:id="rId34"/>
    <p:sldId id="937" r:id="rId35"/>
    <p:sldId id="938" r:id="rId36"/>
    <p:sldId id="939" r:id="rId37"/>
    <p:sldId id="397" r:id="rId38"/>
    <p:sldId id="942" r:id="rId39"/>
    <p:sldId id="946" r:id="rId40"/>
    <p:sldId id="95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EDBFF0"/>
    <a:srgbClr val="EA4747"/>
    <a:srgbClr val="FF6600"/>
    <a:srgbClr val="FF33CC"/>
    <a:srgbClr val="00CCFF"/>
    <a:srgbClr val="FFFF00"/>
    <a:srgbClr val="00B0F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9"/>
    <p:restoredTop sz="92954" autoAdjust="0"/>
  </p:normalViewPr>
  <p:slideViewPr>
    <p:cSldViewPr>
      <p:cViewPr varScale="1">
        <p:scale>
          <a:sx n="102" d="100"/>
          <a:sy n="102" d="100"/>
        </p:scale>
        <p:origin x="5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40:22.48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4170 12271 864 0,'0'0'38'0,"0"0"8"0,-14 4-37 0,3 2-9 15,1-3 0-15,-1 3 0 0,0-3 175 0,11-3 33 16,-10 0 6-16,10 0 2 0,0 0-144 0,0 0-28 16,0 0-5-16,0 0-2 0,0 0-16 0,0 0-3 15,0 0-1-15,0 0 0 0,0 0-17 0,0 0 10 16,0 0-10-16,0 0 8 0,7 10-8 0,-7-10 0 0,0 0 9 0,0 0-9 16,0 0 8-16,0 0-8 0,0 0 8 0,0 0-8 15,0 0 73-15,0 0 11 16,0 0 1-16,0 0 1 15,0 0-98-15,0 0-20 0,0 0-4 0,0 0-1 0,0 0 37 0,0 0 13 0,0 0 0 16,0 0 0-16,0 0-13 0,0 0 0 0,0 0 0 0,0 0 0 16,0 0 0-16,0 0 0 0,0 0 0 0,0 0 0 15,0 0 0-15,0 0 0 0,0 0 0 0,0 0 0 16,0 0 0-16,0 0 0 0,0 0 0 0,-7 15 0 16,3-5 0-16,4-1 0 0,0-9 0 0,0 16 0 15,0-16 0-15,0 0 0 0,0 9 0 0,0-9 0 16,-3 10 0-16,3 5 0 0,0-15 0 0,0 13 0 15,0-4 0-15,0 1 0 0,0-1 0 0,-7 7 0 16,7-7 0-16,7 1 0 16,-7-1 0-16,0 1 0 0,0-1 0 0,0 4 0 15,0-1 0-15,3-6 0 0,1 7 0 0,-4-7 0 0,7 10 0 0,-7-4 0 16,0-2-8-16,3 5 8 0,4-5 0 0,-3 6 0 16,-4 2-10-16,0-5 10 0,0 3-8 0,0 2 8 15,0-8 0-15,0 9-10 0,-4-4 10 0,4 1 0 16,0-3-17-16,0 2 3 0,-7 1 1 0,7-4 0 0,0-2 13 15,7-1 0-15,-7 7 9 0,0-7-9 0,0 1 0 0,0 5 0 16,0-5-11-16,0-7 11 0,4 6 37 0,-4-9 15 16,0 0 4-16,4 13 0 0,3-4-56 0,-4 1 0 15,-3-10-11-15,7 9 2 16,-3 1-51-16,3-1-9 0,-7-9-3 0,0 9 0 0,0 1 52 0,0-1 9 0,0-3 3 0,0 4 0 16,0-10 8-16,3 9 0 0,1 1 0 0,-4 5 0 15,0-5 0-15,-4-1 0 0,1 1 0 0,3-1 0 16,0-9 0-16,0 9 0 0,-7 1 0 15,7-10 0-15,0 0 0 0,0 15 0 16,0-2 0-16,0-4 0 0,0 4 0 0,7-1 0 0,-14 4 0 16,7-3 0-16,0-7 0 0,0 10 0 15,0-4 0-15,-4-2 0 0,4 5 56 0,0-5 6 0,0-1 2 0,0 7 0 32,0-7-104-32,-7 1-21 0,7-7-4 0,0 6-1 0,0 4 42 0,0-4 9 0,0 0 2 0,0 1-811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1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18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20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081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684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0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11/14/21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725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11/14/21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7.png"/><Relationship Id="rId4" Type="http://schemas.openxmlformats.org/officeDocument/2006/relationships/image" Target="../media/image9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1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1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Fall 2021 – Horton and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These are Horton’s version of the slides, used in his lecture.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Network Flow, Ford-Fulkerson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4047" y="26972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063044" y="5018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79" y="4662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7762" y="1458897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Saturate Highest Capacity Path First</a:t>
            </a:r>
          </a:p>
        </p:txBody>
      </p:sp>
    </p:spTree>
    <p:extLst>
      <p:ext uri="{BB962C8B-B14F-4D97-AF65-F5344CB8AC3E}">
        <p14:creationId xmlns:p14="http://schemas.microsoft.com/office/powerpoint/2010/main" val="258877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1" y="3733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9907" y="26181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62400" y="4724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80" y="466233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9377" y="1522191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Saturate Highest Capacity Path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Overall Flow: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=20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blipFill>
                <a:blip r:embed="rId4"/>
                <a:stretch>
                  <a:fillRect l="-29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22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1" y="3733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9907" y="26181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62401" y="4724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80" y="466233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3" y="280280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9377" y="1522191"/>
            <a:ext cx="2377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Overall Flow: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30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blipFill>
                <a:blip r:embed="rId4"/>
                <a:stretch>
                  <a:fillRect l="-29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79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C421-0144-F347-9303-752A035B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216A-F766-FE43-A54D-27BB3F1B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29E50-48E4-9948-A0DF-81576458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Algorithm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Iterative algorithm: push some flow along some path at each step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or record the </a:t>
            </a:r>
            <a:r>
              <a:rPr lang="en-US" i="1" dirty="0"/>
              <a:t>residual</a:t>
            </a:r>
            <a:r>
              <a:rPr lang="en-US" dirty="0"/>
              <a:t> capacities</a:t>
            </a:r>
          </a:p>
          <a:p>
            <a:pPr lvl="1"/>
            <a:r>
              <a:rPr lang="en-US" dirty="0"/>
              <a:t>how much capacity is left after taking into account how much flow is going through that edge at this time</a:t>
            </a:r>
          </a:p>
          <a:p>
            <a:r>
              <a:rPr lang="en-US" dirty="0"/>
              <a:t>Find a path from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t</a:t>
            </a:r>
            <a:r>
              <a:rPr lang="en-US" dirty="0"/>
              <a:t> such that the minimum residual capacity of an edge on that path is greater than zero</a:t>
            </a:r>
          </a:p>
          <a:p>
            <a:pPr lvl="1"/>
            <a:r>
              <a:rPr lang="en-US" dirty="0"/>
              <a:t>Since each value is an integer, it must be 1 or more</a:t>
            </a:r>
          </a:p>
          <a:p>
            <a:r>
              <a:rPr lang="en-US" dirty="0"/>
              <a:t>Update the residual capacities after taking into account this new flow</a:t>
            </a:r>
          </a:p>
          <a:p>
            <a:r>
              <a:rPr lang="en-US" dirty="0"/>
              <a:t>Repeat until no more such paths are found</a:t>
            </a:r>
          </a:p>
        </p:txBody>
      </p:sp>
    </p:spTree>
    <p:extLst>
      <p:ext uri="{BB962C8B-B14F-4D97-AF65-F5344CB8AC3E}">
        <p14:creationId xmlns:p14="http://schemas.microsoft.com/office/powerpoint/2010/main" val="224124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4983163"/>
          </a:xfrm>
        </p:spPr>
        <p:txBody>
          <a:bodyPr>
            <a:normAutofit/>
          </a:bodyPr>
          <a:lstStyle/>
          <a:p>
            <a:r>
              <a:rPr lang="en-US" dirty="0"/>
              <a:t>f(</a:t>
            </a:r>
            <a:r>
              <a:rPr lang="en-US" dirty="0" err="1"/>
              <a:t>u,v</a:t>
            </a:r>
            <a:r>
              <a:rPr lang="en-US" dirty="0"/>
              <a:t>): the flow on the edge from u to v</a:t>
            </a:r>
          </a:p>
          <a:p>
            <a:r>
              <a:rPr lang="en-US" dirty="0"/>
              <a:t>f(</a:t>
            </a:r>
            <a:r>
              <a:rPr lang="en-US" dirty="0" err="1"/>
              <a:t>v,u</a:t>
            </a:r>
            <a:r>
              <a:rPr lang="en-US" dirty="0"/>
              <a:t>): the </a:t>
            </a:r>
            <a:r>
              <a:rPr lang="en-US" u="sng" dirty="0"/>
              <a:t>back</a:t>
            </a:r>
            <a:r>
              <a:rPr lang="en-US" dirty="0"/>
              <a:t>flow on the edge from v to u</a:t>
            </a:r>
          </a:p>
          <a:p>
            <a:r>
              <a:rPr lang="en-US" dirty="0"/>
              <a:t>c(</a:t>
            </a:r>
            <a:r>
              <a:rPr lang="en-US" dirty="0" err="1"/>
              <a:t>u,v</a:t>
            </a:r>
            <a:r>
              <a:rPr lang="en-US" dirty="0"/>
              <a:t>): the capacity on the edge from u to v</a:t>
            </a:r>
          </a:p>
          <a:p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): the </a:t>
            </a:r>
            <a:r>
              <a:rPr lang="en-US" i="1" dirty="0"/>
              <a:t>residual</a:t>
            </a:r>
            <a:r>
              <a:rPr lang="en-US" dirty="0"/>
              <a:t> capacity on the edge from u to v</a:t>
            </a:r>
          </a:p>
          <a:p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 is the graph where the edges weights are the residual capacities</a:t>
            </a:r>
          </a:p>
          <a:p>
            <a:pPr lvl="1"/>
            <a:r>
              <a:rPr lang="en-US" dirty="0"/>
              <a:t>THIS is usually the graph we actually use when running the algorithm we are about to see.</a:t>
            </a:r>
          </a:p>
        </p:txBody>
      </p:sp>
    </p:spTree>
    <p:extLst>
      <p:ext uri="{BB962C8B-B14F-4D97-AF65-F5344CB8AC3E}">
        <p14:creationId xmlns:p14="http://schemas.microsoft.com/office/powerpoint/2010/main" val="1729236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edge has forward flow and backflow</a:t>
            </a:r>
          </a:p>
          <a:p>
            <a:pPr lvl="1"/>
            <a:r>
              <a:rPr lang="en-US" dirty="0"/>
              <a:t>The two must always be “inverses” of each other!</a:t>
            </a:r>
          </a:p>
          <a:p>
            <a:pPr lvl="1"/>
            <a:r>
              <a:rPr lang="en-US" dirty="0"/>
              <a:t>I.e. they sum to the total capacity for that edge</a:t>
            </a:r>
          </a:p>
          <a:p>
            <a:r>
              <a:rPr lang="en-US" dirty="0"/>
              <a:t>This allows for modeling of flow “returning” along a given edge</a:t>
            </a:r>
          </a:p>
          <a:p>
            <a:endParaRPr lang="en-US" dirty="0"/>
          </a:p>
          <a:p>
            <a:r>
              <a:rPr lang="en-US" dirty="0"/>
              <a:t>One way to think about this:</a:t>
            </a:r>
          </a:p>
          <a:p>
            <a:pPr lvl="1"/>
            <a:r>
              <a:rPr lang="en-US" dirty="0"/>
              <a:t>How much of the forward flow we could “un-do”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</p:spPr>
            <p:txBody>
              <a:bodyPr/>
              <a:lstStyle/>
              <a:p>
                <a:r>
                  <a:rPr lang="en-US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  <a:blipFill>
                <a:blip r:embed="rId2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2"/>
                <a:ext cx="8991600" cy="2895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Keep track of net available flow along each edge</a:t>
                </a:r>
              </a:p>
              <a:p>
                <a:r>
                  <a:rPr lang="en-US" dirty="0"/>
                  <a:t>“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Forward edges</a:t>
                </a:r>
                <a:r>
                  <a:rPr lang="en-US" dirty="0"/>
                  <a:t>”: weight is equal to </a:t>
                </a:r>
                <a:r>
                  <a:rPr lang="en-US" u="sng" dirty="0"/>
                  <a:t>available flow </a:t>
                </a:r>
                <a:r>
                  <a:rPr lang="en-US" dirty="0"/>
                  <a:t>along that edge in the flow graph </a:t>
                </a:r>
                <a:endParaRPr lang="en-US" b="0" i="1" dirty="0">
                  <a:latin typeface="Cambria Math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“</a:t>
                </a:r>
                <a:r>
                  <a:rPr lang="en-US" dirty="0">
                    <a:solidFill>
                      <a:srgbClr val="FF33CC"/>
                    </a:solidFill>
                  </a:rPr>
                  <a:t>Back edges</a:t>
                </a:r>
                <a:r>
                  <a:rPr lang="en-US" dirty="0"/>
                  <a:t>”: weight is equal to </a:t>
                </a:r>
                <a:r>
                  <a:rPr lang="en-US" u="sng" dirty="0"/>
                  <a:t>backflow</a:t>
                </a:r>
                <a:r>
                  <a:rPr lang="en-US" dirty="0"/>
                  <a:t> along that edge in the flow graph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2"/>
                <a:ext cx="8991600" cy="2895599"/>
              </a:xfrm>
              <a:blipFill>
                <a:blip r:embed="rId3"/>
                <a:stretch>
                  <a:fillRect l="-1269" t="-439" r="-1693" b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143000" y="4485538"/>
            <a:ext cx="4441565" cy="2296262"/>
            <a:chOff x="990600" y="3017500"/>
            <a:chExt cx="4785705" cy="2474180"/>
          </a:xfrm>
        </p:grpSpPr>
        <p:cxnSp>
          <p:nvCxnSpPr>
            <p:cNvPr id="22" name="Straight Connector 21"/>
            <p:cNvCxnSpPr>
              <a:stCxn id="35" idx="2"/>
              <a:endCxn id="34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7" idx="2"/>
              <a:endCxn id="35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6" idx="2"/>
              <a:endCxn id="34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6" idx="7"/>
              <a:endCxn id="37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6" idx="6"/>
              <a:endCxn id="39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7" idx="5"/>
              <a:endCxn id="38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8" idx="3"/>
              <a:endCxn id="39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cxnSp>
          <p:nvCxnSpPr>
            <p:cNvPr id="33" name="Straight Connector 32"/>
            <p:cNvCxnSpPr>
              <a:stCxn id="36" idx="0"/>
              <a:endCxn id="35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>
              <a:stCxn id="39" idx="0"/>
              <a:endCxn id="37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31235" y="4507469"/>
            <a:ext cx="4441565" cy="1979820"/>
            <a:chOff x="990600" y="3127076"/>
            <a:chExt cx="4785705" cy="2133217"/>
          </a:xfrm>
        </p:grpSpPr>
        <p:cxnSp>
          <p:nvCxnSpPr>
            <p:cNvPr id="51" name="Straight Connector 50"/>
            <p:cNvCxnSpPr>
              <a:stCxn id="64" idx="2"/>
              <a:endCxn id="63" idx="7"/>
            </p:cNvCxnSpPr>
            <p:nvPr/>
          </p:nvCxnSpPr>
          <p:spPr>
            <a:xfrm flipH="1">
              <a:off x="1284342" y="3317968"/>
              <a:ext cx="1344595" cy="455509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6" idx="2"/>
              <a:endCxn id="64" idx="6"/>
            </p:cNvCxnSpPr>
            <p:nvPr/>
          </p:nvCxnSpPr>
          <p:spPr>
            <a:xfrm flipH="1" flipV="1">
              <a:off x="2973077" y="3317968"/>
              <a:ext cx="1107387" cy="137722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5" idx="2"/>
              <a:endCxn id="63" idx="5"/>
            </p:cNvCxnSpPr>
            <p:nvPr/>
          </p:nvCxnSpPr>
          <p:spPr>
            <a:xfrm flipH="1" flipV="1">
              <a:off x="1284342" y="4010423"/>
              <a:ext cx="1172525" cy="1033918"/>
            </a:xfrm>
            <a:prstGeom prst="line">
              <a:avLst/>
            </a:prstGeom>
            <a:ln w="57150">
              <a:gradFill>
                <a:gsLst>
                  <a:gs pos="0">
                    <a:srgbClr val="FF6600"/>
                  </a:gs>
                  <a:gs pos="33000">
                    <a:srgbClr val="FF6600"/>
                  </a:gs>
                  <a:gs pos="100000">
                    <a:srgbClr val="EDBFF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5" idx="7"/>
              <a:endCxn id="66" idx="3"/>
            </p:cNvCxnSpPr>
            <p:nvPr/>
          </p:nvCxnSpPr>
          <p:spPr>
            <a:xfrm flipV="1">
              <a:off x="2750609" y="3574164"/>
              <a:ext cx="1380253" cy="1351704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6"/>
              <a:endCxn id="68" idx="2"/>
            </p:cNvCxnSpPr>
            <p:nvPr/>
          </p:nvCxnSpPr>
          <p:spPr>
            <a:xfrm>
              <a:off x="2801007" y="5044341"/>
              <a:ext cx="1329638" cy="484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7" idx="1"/>
            </p:cNvCxnSpPr>
            <p:nvPr/>
          </p:nvCxnSpPr>
          <p:spPr>
            <a:xfrm>
              <a:off x="4374206" y="3574164"/>
              <a:ext cx="1108357" cy="495347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7" idx="3"/>
              <a:endCxn id="68" idx="6"/>
            </p:cNvCxnSpPr>
            <p:nvPr/>
          </p:nvCxnSpPr>
          <p:spPr>
            <a:xfrm flipH="1">
              <a:off x="4474785" y="4306456"/>
              <a:ext cx="1007778" cy="78629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5" idx="0"/>
              <a:endCxn id="64" idx="4"/>
            </p:cNvCxnSpPr>
            <p:nvPr/>
          </p:nvCxnSpPr>
          <p:spPr>
            <a:xfrm flipV="1">
              <a:off x="2628937" y="3485514"/>
              <a:ext cx="172070" cy="139128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990600" y="3724404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4"/>
                  <a:ext cx="344140" cy="3350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/>
            <p:cNvSpPr/>
            <p:nvPr/>
          </p:nvSpPr>
          <p:spPr>
            <a:xfrm>
              <a:off x="2628937" y="3150422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456867" y="487679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080464" y="328814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5432165" y="4020438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38"/>
                  <a:ext cx="344140" cy="3350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/>
            <p:cNvSpPr/>
            <p:nvPr/>
          </p:nvSpPr>
          <p:spPr>
            <a:xfrm>
              <a:off x="4130644" y="4925201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Connector 68"/>
            <p:cNvCxnSpPr>
              <a:stCxn id="68" idx="0"/>
              <a:endCxn id="66" idx="4"/>
            </p:cNvCxnSpPr>
            <p:nvPr/>
          </p:nvCxnSpPr>
          <p:spPr>
            <a:xfrm flipH="1" flipV="1">
              <a:off x="4252533" y="3623236"/>
              <a:ext cx="50180" cy="1301965"/>
            </a:xfrm>
            <a:prstGeom prst="line">
              <a:avLst/>
            </a:prstGeom>
            <a:ln w="57150">
              <a:gradFill>
                <a:gsLst>
                  <a:gs pos="0">
                    <a:srgbClr val="EDBFF0"/>
                  </a:gs>
                  <a:gs pos="6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/>
            <p:cNvSpPr/>
            <p:nvPr/>
          </p:nvSpPr>
          <p:spPr>
            <a:xfrm>
              <a:off x="4370266" y="3581397"/>
              <a:ext cx="201734" cy="1364775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33CC"/>
                  </a:gs>
                  <a:gs pos="6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190445" y="4093958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6600"/>
                  </a:gs>
                  <a:gs pos="40000">
                    <a:srgbClr val="FF6600"/>
                  </a:gs>
                  <a:gs pos="100000">
                    <a:srgbClr val="FF33CC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77600" y="4030220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72079" y="337338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89892" y="483868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28143" y="460339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02402" y="427653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14983" y="312707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86498" y="409975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7577" y="4203383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0531" y="4069511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27829" y="451027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77541" y="361970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53224" y="4040006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224" y="4040006"/>
                <a:ext cx="1487202" cy="369332"/>
              </a:xfrm>
              <a:prstGeom prst="rect">
                <a:avLst/>
              </a:prstGeom>
              <a:blipFill>
                <a:blip r:embed="rId8"/>
                <a:stretch>
                  <a:fillRect l="-33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>
          <a:xfrm rot="7272219">
            <a:off x="6791742" y="4283724"/>
            <a:ext cx="1200914" cy="988077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276962" y="4240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Freeform 81"/>
          <p:cNvSpPr/>
          <p:nvPr/>
        </p:nvSpPr>
        <p:spPr>
          <a:xfrm rot="8454450">
            <a:off x="8456142" y="4147100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818979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4" name="Freeform 83"/>
          <p:cNvSpPr/>
          <p:nvPr/>
        </p:nvSpPr>
        <p:spPr>
          <a:xfrm rot="9991492">
            <a:off x="9822704" y="4613721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0270592" y="4624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6" name="Freeform 85"/>
          <p:cNvSpPr/>
          <p:nvPr/>
        </p:nvSpPr>
        <p:spPr>
          <a:xfrm rot="17279004">
            <a:off x="9810856" y="5661396"/>
            <a:ext cx="998108" cy="7616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0387833" y="5898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Freeform 88"/>
          <p:cNvSpPr/>
          <p:nvPr/>
        </p:nvSpPr>
        <p:spPr>
          <a:xfrm rot="19173573">
            <a:off x="8180826" y="6008656"/>
            <a:ext cx="1100794" cy="101803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625185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1" name="Freeform 90"/>
          <p:cNvSpPr/>
          <p:nvPr/>
        </p:nvSpPr>
        <p:spPr>
          <a:xfrm rot="5400000">
            <a:off x="8197188" y="4903002"/>
            <a:ext cx="1183985" cy="12194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516537" y="499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8077200" y="3795442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95442"/>
                <a:ext cx="1941044" cy="395558"/>
              </a:xfrm>
              <a:prstGeom prst="rect">
                <a:avLst/>
              </a:prstGeom>
              <a:blipFill>
                <a:blip r:embed="rId9"/>
                <a:stretch>
                  <a:fillRect l="-2614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Freeform 93"/>
          <p:cNvSpPr/>
          <p:nvPr/>
        </p:nvSpPr>
        <p:spPr>
          <a:xfrm rot="4139862">
            <a:off x="7410343" y="5154650"/>
            <a:ext cx="1182599" cy="72010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612450" y="519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81B3C-E0B3-AB4F-9F68-744664311F6E}"/>
              </a:ext>
            </a:extLst>
          </p:cNvPr>
          <p:cNvSpPr txBox="1"/>
          <p:nvPr/>
        </p:nvSpPr>
        <p:spPr>
          <a:xfrm>
            <a:off x="9767298" y="1983712"/>
            <a:ext cx="22150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Flow I </a:t>
            </a:r>
            <a:r>
              <a:rPr lang="en-US" sz="2400" i="1" dirty="0">
                <a:solidFill>
                  <a:srgbClr val="7030A0"/>
                </a:solidFill>
              </a:rPr>
              <a:t>could</a:t>
            </a:r>
            <a:r>
              <a:rPr lang="en-US" sz="2400" dirty="0">
                <a:solidFill>
                  <a:srgbClr val="7030A0"/>
                </a:solidFill>
              </a:rPr>
              <a:t> add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138AA7-CBF7-8D4B-BD68-0ED4C584E039}"/>
              </a:ext>
            </a:extLst>
          </p:cNvPr>
          <p:cNvSpPr txBox="1"/>
          <p:nvPr/>
        </p:nvSpPr>
        <p:spPr>
          <a:xfrm>
            <a:off x="9296400" y="3124200"/>
            <a:ext cx="26859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Flow I </a:t>
            </a:r>
            <a:r>
              <a:rPr lang="en-US" sz="2400" i="1" dirty="0">
                <a:solidFill>
                  <a:srgbClr val="7030A0"/>
                </a:solidFill>
              </a:rPr>
              <a:t>could</a:t>
            </a:r>
            <a:r>
              <a:rPr lang="en-US" sz="2400" dirty="0">
                <a:solidFill>
                  <a:srgbClr val="7030A0"/>
                </a:solidFill>
              </a:rPr>
              <a:t> remove</a:t>
            </a:r>
          </a:p>
        </p:txBody>
      </p:sp>
    </p:spTree>
    <p:extLst>
      <p:ext uri="{BB962C8B-B14F-4D97-AF65-F5344CB8AC3E}">
        <p14:creationId xmlns:p14="http://schemas.microsoft.com/office/powerpoint/2010/main" val="329421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91"/>
          <p:cNvSpPr/>
          <p:nvPr/>
        </p:nvSpPr>
        <p:spPr>
          <a:xfrm rot="7618014">
            <a:off x="6200219" y="4539869"/>
            <a:ext cx="1878599" cy="7315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95954"/>
            <a:ext cx="4114800" cy="2480504"/>
            <a:chOff x="1600200" y="2362200"/>
            <a:chExt cx="5297140" cy="3193248"/>
          </a:xfrm>
        </p:grpSpPr>
        <p:cxnSp>
          <p:nvCxnSpPr>
            <p:cNvPr id="5" name="Straight Connector 4"/>
            <p:cNvCxnSpPr>
              <a:stCxn id="13" idx="2"/>
              <a:endCxn id="12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4" idx="2"/>
              <a:endCxn id="12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  <a:endCxn id="15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5" idx="3"/>
              <a:endCxn id="14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69723" y="37338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84961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cxnSp>
          <p:nvCxnSpPr>
            <p:cNvPr id="11" name="Straight Connector 10"/>
            <p:cNvCxnSpPr>
              <a:stCxn id="13" idx="4"/>
              <a:endCxn id="14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l="-20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2286866" y="4724400"/>
              <a:ext cx="805220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60632" y="2802807"/>
              <a:ext cx="805220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26515" y="1066800"/>
            <a:ext cx="127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Flow Graph</a:t>
            </a:r>
          </a:p>
        </p:txBody>
      </p:sp>
      <p:cxnSp>
        <p:nvCxnSpPr>
          <p:cNvPr id="22" name="Straight Connector 21"/>
          <p:cNvCxnSpPr>
            <a:stCxn id="30" idx="2"/>
            <a:endCxn id="29" idx="7"/>
          </p:cNvCxnSpPr>
          <p:nvPr/>
        </p:nvCxnSpPr>
        <p:spPr>
          <a:xfrm flipH="1">
            <a:off x="6400379" y="1688507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1" idx="2"/>
            <a:endCxn id="29" idx="5"/>
          </p:cNvCxnSpPr>
          <p:nvPr/>
        </p:nvCxnSpPr>
        <p:spPr>
          <a:xfrm flipH="1" flipV="1">
            <a:off x="6400378" y="2879579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0" idx="6"/>
            <a:endCxn id="32" idx="1"/>
          </p:cNvCxnSpPr>
          <p:nvPr/>
        </p:nvCxnSpPr>
        <p:spPr>
          <a:xfrm>
            <a:off x="8254362" y="1688507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2" idx="3"/>
          </p:cNvCxnSpPr>
          <p:nvPr/>
        </p:nvCxnSpPr>
        <p:spPr>
          <a:xfrm flipH="1">
            <a:off x="8241208" y="2845356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0" idx="4"/>
            <a:endCxn id="31" idx="0"/>
          </p:cNvCxnSpPr>
          <p:nvPr/>
        </p:nvCxnSpPr>
        <p:spPr>
          <a:xfrm flipH="1">
            <a:off x="8107546" y="1818656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6172201" y="2657400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2657400"/>
                <a:ext cx="267327" cy="2602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7987036" y="1558357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973883" y="3778563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10019674" y="2623177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2623177"/>
                <a:ext cx="267327" cy="2602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426947" y="1066800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Residual Graph</a:t>
            </a:r>
          </a:p>
        </p:txBody>
      </p:sp>
      <p:sp>
        <p:nvSpPr>
          <p:cNvPr id="38" name="Freeform 37"/>
          <p:cNvSpPr/>
          <p:nvPr/>
        </p:nvSpPr>
        <p:spPr>
          <a:xfrm rot="7272219">
            <a:off x="6283135" y="1698950"/>
            <a:ext cx="1713477" cy="912276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305864" y="3011906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8571059">
            <a:off x="8156477" y="3056603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11245529">
            <a:off x="8181153" y="1710272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rot="14446090">
            <a:off x="7367595" y="2326940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864623">
            <a:off x="6346238" y="3120565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617240">
            <a:off x="8288789" y="1939398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6200000">
            <a:off x="7466535" y="2614762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24800" y="28272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57938" y="1960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1600" y="3144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15400" y="19254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9964" y="3220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1884" y="1547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92630" y="1825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44886" y="3585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77297" y="348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3504" y="2725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496553" y="4377496"/>
            <a:ext cx="4114800" cy="2480504"/>
            <a:chOff x="1600200" y="2362200"/>
            <a:chExt cx="5297140" cy="3193248"/>
          </a:xfrm>
        </p:grpSpPr>
        <p:cxnSp>
          <p:nvCxnSpPr>
            <p:cNvPr id="52" name="Straight Connector 51"/>
            <p:cNvCxnSpPr>
              <a:stCxn id="60" idx="2"/>
              <a:endCxn id="59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1" idx="2"/>
              <a:endCxn id="59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0" idx="6"/>
              <a:endCxn id="62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2" idx="3"/>
              <a:endCxn id="61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69723" y="37338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84961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cxnSp>
          <p:nvCxnSpPr>
            <p:cNvPr id="58" name="Straight Connector 57"/>
            <p:cNvCxnSpPr>
              <a:stCxn id="60" idx="4"/>
              <a:endCxn id="61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212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/>
            <p:cNvSpPr txBox="1"/>
            <p:nvPr/>
          </p:nvSpPr>
          <p:spPr>
            <a:xfrm>
              <a:off x="2286866" y="47244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60632" y="2802807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</p:grpSp>
      <p:cxnSp>
        <p:nvCxnSpPr>
          <p:cNvPr id="66" name="Straight Connector 65"/>
          <p:cNvCxnSpPr>
            <a:stCxn id="72" idx="2"/>
            <a:endCxn id="71" idx="7"/>
          </p:cNvCxnSpPr>
          <p:nvPr/>
        </p:nvCxnSpPr>
        <p:spPr>
          <a:xfrm flipH="1">
            <a:off x="6400379" y="4483940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3" idx="2"/>
            <a:endCxn id="71" idx="5"/>
          </p:cNvCxnSpPr>
          <p:nvPr/>
        </p:nvCxnSpPr>
        <p:spPr>
          <a:xfrm flipH="1" flipV="1">
            <a:off x="6400378" y="5675012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2" idx="6"/>
            <a:endCxn id="74" idx="1"/>
          </p:cNvCxnSpPr>
          <p:nvPr/>
        </p:nvCxnSpPr>
        <p:spPr>
          <a:xfrm>
            <a:off x="8254362" y="4483940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4" idx="3"/>
            <a:endCxn id="73" idx="6"/>
          </p:cNvCxnSpPr>
          <p:nvPr/>
        </p:nvCxnSpPr>
        <p:spPr>
          <a:xfrm flipH="1">
            <a:off x="8241208" y="5640789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2" idx="4"/>
            <a:endCxn id="73" idx="0"/>
          </p:cNvCxnSpPr>
          <p:nvPr/>
        </p:nvCxnSpPr>
        <p:spPr>
          <a:xfrm flipH="1">
            <a:off x="8107546" y="4614089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6172201" y="5452833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5452833"/>
                <a:ext cx="267327" cy="26029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7987036" y="4353790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7973883" y="6573996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0019674" y="5418610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5418610"/>
                <a:ext cx="267327" cy="26029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eform 74"/>
          <p:cNvSpPr/>
          <p:nvPr/>
        </p:nvSpPr>
        <p:spPr>
          <a:xfrm>
            <a:off x="6305864" y="5807339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8571059">
            <a:off x="8156477" y="5872231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1245529">
            <a:off x="8181153" y="4505705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 rot="14446090">
            <a:off x="7367595" y="5122373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057938" y="4756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91600" y="5940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15400" y="4720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89964" y="6016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941884" y="434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92630" y="4621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044886" y="6380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77297" y="6281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43504" y="55212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7806" y="5485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5767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8" grpId="0" animBg="1"/>
      <p:bldP spid="49" grpId="0" animBg="1"/>
      <p:bldP spid="5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2392B4-B1D5-AD46-8656-7EA2888EFD4D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2392B4-B1D5-AD46-8656-7EA2888EF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39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8CA2-3042-2741-8C6B-BBC5D2EE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your 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739D-AFE2-2F41-813E-738B6A0B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CLRS 26.1 and 26.2</a:t>
            </a:r>
          </a:p>
          <a:p>
            <a:r>
              <a:rPr lang="en-US" dirty="0"/>
              <a:t>Includes simple solutions to the following “complications”</a:t>
            </a:r>
          </a:p>
          <a:p>
            <a:pPr lvl="1"/>
            <a:r>
              <a:rPr lang="en-US" dirty="0"/>
              <a:t>What if (</a:t>
            </a:r>
            <a:r>
              <a:rPr lang="en-US" dirty="0" err="1"/>
              <a:t>u,v</a:t>
            </a:r>
            <a:r>
              <a:rPr lang="en-US" dirty="0"/>
              <a:t>) and (</a:t>
            </a:r>
            <a:r>
              <a:rPr lang="en-US" dirty="0" err="1"/>
              <a:t>v,u</a:t>
            </a:r>
            <a:r>
              <a:rPr lang="en-US" dirty="0"/>
              <a:t>) are in the flow graph?</a:t>
            </a:r>
          </a:p>
          <a:p>
            <a:pPr lvl="2"/>
            <a:r>
              <a:rPr lang="en-US" dirty="0"/>
              <a:t>Called “Antiparallel” edges – easy to adjust for this, example later</a:t>
            </a:r>
          </a:p>
          <a:p>
            <a:pPr lvl="1"/>
            <a:r>
              <a:rPr lang="en-US" dirty="0"/>
              <a:t>What if we need &gt;1 source?  &gt;1 sink?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5C3D2-41AE-6D41-841D-B5B4E30F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2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A3936-F1D8-CA48-97DD-5AC12BAEF427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A3936-F1D8-CA48-97DD-5AC12BAE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EBB379F-FDBB-4B3B-A562-A33FE8360FA9}"/>
              </a:ext>
            </a:extLst>
          </p:cNvPr>
          <p:cNvSpPr/>
          <p:nvPr/>
        </p:nvSpPr>
        <p:spPr>
          <a:xfrm>
            <a:off x="6553200" y="3473689"/>
            <a:ext cx="3695899" cy="1266934"/>
          </a:xfrm>
          <a:prstGeom prst="wedgeRoundRectCallout">
            <a:avLst>
              <a:gd name="adj1" fmla="val -46566"/>
              <a:gd name="adj2" fmla="val 7599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Ford-Fulkerson approach:</a:t>
            </a:r>
            <a:r>
              <a:rPr lang="en-US" sz="2000" dirty="0"/>
              <a:t> take </a:t>
            </a:r>
            <a:r>
              <a:rPr lang="en-US" sz="2000" u="sng" dirty="0"/>
              <a:t>any</a:t>
            </a:r>
            <a:r>
              <a:rPr lang="en-US" sz="2000" dirty="0"/>
              <a:t> augmenting path</a:t>
            </a:r>
          </a:p>
          <a:p>
            <a:pPr algn="ctr"/>
            <a:r>
              <a:rPr lang="en-US" sz="2000" dirty="0"/>
              <a:t>(will revisit this later)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97219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37023-95B9-0049-978B-D4E787E3EDED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37023-95B9-0049-978B-D4E787E3E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BF825BDB-9B25-D046-A53F-A6F5870C8530}"/>
                  </a:ext>
                </a:extLst>
              </p:cNvPr>
              <p:cNvSpPr/>
              <p:nvPr/>
            </p:nvSpPr>
            <p:spPr>
              <a:xfrm>
                <a:off x="6762650" y="5185992"/>
                <a:ext cx="3695899" cy="765011"/>
              </a:xfrm>
              <a:prstGeom prst="wedgeRoundRectCallout">
                <a:avLst>
                  <a:gd name="adj1" fmla="val -57959"/>
                  <a:gd name="adj2" fmla="val 7263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weight of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BF825BDB-9B25-D046-A53F-A6F5870C8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50" y="5185992"/>
                <a:ext cx="3695899" cy="765011"/>
              </a:xfrm>
              <a:prstGeom prst="wedgeRoundRectCallout">
                <a:avLst>
                  <a:gd name="adj1" fmla="val -57959"/>
                  <a:gd name="adj2" fmla="val 7263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with Corners Rounded 2">
            <a:extLst>
              <a:ext uri="{FF2B5EF4-FFF2-40B4-BE49-F238E27FC236}">
                <a16:creationId xmlns:a16="http://schemas.microsoft.com/office/drawing/2014/main" id="{11A13396-EFF9-EE40-9B78-A9B3CDBE799F}"/>
              </a:ext>
            </a:extLst>
          </p:cNvPr>
          <p:cNvSpPr/>
          <p:nvPr/>
        </p:nvSpPr>
        <p:spPr>
          <a:xfrm>
            <a:off x="6553200" y="3473689"/>
            <a:ext cx="3695899" cy="1266934"/>
          </a:xfrm>
          <a:prstGeom prst="wedgeRoundRectCallout">
            <a:avLst>
              <a:gd name="adj1" fmla="val -46566"/>
              <a:gd name="adj2" fmla="val 7599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Ford-Fulkerson approach:</a:t>
            </a:r>
            <a:r>
              <a:rPr lang="en-US" sz="2000" dirty="0"/>
              <a:t> take </a:t>
            </a:r>
            <a:r>
              <a:rPr lang="en-US" sz="2000" u="sng" dirty="0"/>
              <a:t>any</a:t>
            </a:r>
            <a:r>
              <a:rPr lang="en-US" sz="2000" dirty="0"/>
              <a:t> augmenting path</a:t>
            </a:r>
          </a:p>
          <a:p>
            <a:pPr algn="ctr"/>
            <a:r>
              <a:rPr lang="en-US" sz="2000" dirty="0"/>
              <a:t>(will revisit this later)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39617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447800"/>
          </a:xfrm>
        </p:spPr>
        <p:txBody>
          <a:bodyPr>
            <a:normAutofit/>
          </a:bodyPr>
          <a:lstStyle/>
          <a:p>
            <a:r>
              <a:rPr lang="en-US" dirty="0"/>
              <a:t>Ford-Fulkerson Algorithm: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Updating G</a:t>
            </a:r>
            <a:r>
              <a:rPr lang="en-US" b="1" baseline="-25000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f(</a:t>
            </a:r>
            <a:r>
              <a:rPr lang="en-US" dirty="0" err="1"/>
              <a:t>u,v</a:t>
            </a:r>
            <a:r>
              <a:rPr lang="en-US" dirty="0"/>
              <a:t>) = 0 for all edges 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there is an “augmenting” path p from s to t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such that 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&gt; 0 for all edges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Find 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(p) = min{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|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p}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>
                <a:solidFill>
                  <a:srgbClr val="0070C0"/>
                </a:solidFill>
              </a:rPr>
              <a:t>For each edge (</a:t>
            </a:r>
            <a:r>
              <a:rPr lang="en-US" b="1" dirty="0" err="1">
                <a:solidFill>
                  <a:srgbClr val="0070C0"/>
                </a:solidFill>
              </a:rPr>
              <a:t>u,v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 p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b="1" dirty="0">
                <a:solidFill>
                  <a:srgbClr val="0070C0"/>
                </a:solidFill>
                <a:sym typeface="Symbol"/>
              </a:rPr>
              <a:t>f(</a:t>
            </a:r>
            <a:r>
              <a:rPr lang="en-US" b="1" dirty="0" err="1">
                <a:solidFill>
                  <a:srgbClr val="0070C0"/>
                </a:solidFill>
                <a:sym typeface="Symbol"/>
              </a:rPr>
              <a:t>u,v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) = f(</a:t>
            </a:r>
            <a:r>
              <a:rPr lang="en-US" b="1" dirty="0" err="1">
                <a:solidFill>
                  <a:srgbClr val="0070C0"/>
                </a:solidFill>
                <a:sym typeface="Symbol"/>
              </a:rPr>
              <a:t>u,v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) + </a:t>
            </a:r>
            <a:r>
              <a:rPr lang="en-US" b="1" dirty="0" err="1">
                <a:solidFill>
                  <a:srgbClr val="0070C0"/>
                </a:solidFill>
                <a:sym typeface="Symbol"/>
              </a:rPr>
              <a:t>c</a:t>
            </a:r>
            <a:r>
              <a:rPr lang="en-US" b="1" baseline="-25000" dirty="0" err="1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rgbClr val="0070C0"/>
                </a:solidFill>
              </a:rPr>
              <a:t>(p)	send flow along the path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b="1" dirty="0">
                <a:solidFill>
                  <a:srgbClr val="0070C0"/>
                </a:solidFill>
              </a:rPr>
              <a:t>f(</a:t>
            </a:r>
            <a:r>
              <a:rPr lang="en-US" b="1" dirty="0" err="1">
                <a:solidFill>
                  <a:srgbClr val="0070C0"/>
                </a:solidFill>
              </a:rPr>
              <a:t>v,u</a:t>
            </a:r>
            <a:r>
              <a:rPr lang="en-US" b="1" dirty="0">
                <a:solidFill>
                  <a:srgbClr val="0070C0"/>
                </a:solidFill>
              </a:rPr>
              <a:t>) = f(</a:t>
            </a:r>
            <a:r>
              <a:rPr lang="en-US" b="1" dirty="0" err="1">
                <a:solidFill>
                  <a:srgbClr val="0070C0"/>
                </a:solidFill>
              </a:rPr>
              <a:t>v,u</a:t>
            </a:r>
            <a:r>
              <a:rPr lang="en-US" b="1" dirty="0">
                <a:solidFill>
                  <a:srgbClr val="0070C0"/>
                </a:solidFill>
              </a:rPr>
              <a:t>) - </a:t>
            </a:r>
            <a:r>
              <a:rPr lang="en-US" b="1" dirty="0" err="1">
                <a:solidFill>
                  <a:srgbClr val="0070C0"/>
                </a:solidFill>
                <a:sym typeface="Symbol"/>
              </a:rPr>
              <a:t>c</a:t>
            </a:r>
            <a:r>
              <a:rPr lang="en-US" b="1" baseline="-25000" dirty="0" err="1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rgbClr val="0070C0"/>
                </a:solidFill>
              </a:rPr>
              <a:t>(p)	send backflow the other way</a:t>
            </a:r>
          </a:p>
        </p:txBody>
      </p:sp>
    </p:spTree>
    <p:extLst>
      <p:ext uri="{BB962C8B-B14F-4D97-AF65-F5344CB8AC3E}">
        <p14:creationId xmlns:p14="http://schemas.microsoft.com/office/powerpoint/2010/main" val="2877503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5B6817-9B31-48A6-8FB1-2E3A2B84FB59}"/>
                  </a:ext>
                </a:extLst>
              </p:cNvPr>
              <p:cNvSpPr txBox="1"/>
              <p:nvPr/>
            </p:nvSpPr>
            <p:spPr>
              <a:xfrm>
                <a:off x="824484" y="5817525"/>
                <a:ext cx="46816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Initially: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5B6817-9B31-48A6-8FB1-2E3A2B84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84" y="5817525"/>
                <a:ext cx="4681603" cy="523220"/>
              </a:xfrm>
              <a:prstGeom prst="rect">
                <a:avLst/>
              </a:prstGeom>
              <a:blipFill>
                <a:blip r:embed="rId4"/>
                <a:stretch>
                  <a:fillRect l="-260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7F206B-218A-48CF-AFC0-522E51ECAD18}"/>
                </a:ext>
              </a:extLst>
            </p:cNvPr>
            <p:cNvSpPr txBox="1"/>
            <p:nvPr/>
          </p:nvSpPr>
          <p:spPr>
            <a:xfrm>
              <a:off x="2437466" y="3764175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5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447D420D-2F41-43CD-AF33-93E0CE7675CA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B1E25C-7018-4766-B84B-FF15C3D34433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0756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7BEB36-1BD3-4579-ADC5-C82009027282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414F14-7003-4297-BF87-E07EB03BD665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17DFD-B8DB-442D-B95C-694009954CCD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896EE2-1A82-468A-B8CB-BE498DB68AEC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616B98-410E-44C0-A5CB-28A0A0930B52}"/>
                  </a:ext>
                </a:extLst>
              </p14:cNvPr>
              <p14:cNvContentPartPr/>
              <p14:nvPr/>
            </p14:nvContentPartPr>
            <p14:xfrm>
              <a:off x="1472040" y="4417560"/>
              <a:ext cx="29520" cy="386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616B98-410E-44C0-A5CB-28A0A0930B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2680" y="4408200"/>
                <a:ext cx="4824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22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7BEB36-1BD3-4579-ADC5-C82009027282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F862C0-974A-49D2-8194-52AA3ADC128F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B8C8A4-A746-40E0-8E2D-E130D15BCF03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2F4299-BA67-40AA-A8D9-5E17C1F70B06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1816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5A8A5B0-D244-4A1F-B873-9EE02405F998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DAB4415-8553-4E91-817E-98ADD947DC9E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89C88B-0E6A-47C0-808D-1E20452BDD6E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9944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0BDACBC-01B6-4C55-81B0-4F5B3C8BC77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EDECF3-B53F-4FCE-B7D9-C4714B39DEA7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0AD911-55C1-4E24-A6E0-BB1DA9690AF9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4835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4777541" y="3438574"/>
              <a:ext cx="155198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ADB7C3-15F6-4E22-905B-3E60C1992A0E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49B354-9E15-427D-AC9C-37263F3F816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C5140-83BD-4A23-9361-1BC20AF1A14E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6154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990600" y="3133349"/>
            <a:chExt cx="4785705" cy="2348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4606696" y="371293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4928276" y="339908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D6DD124-9BAE-4307-ADE8-DF9C5426B23B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110BF48-61AD-40D9-B102-46AAD19ACD0D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2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flow network, which is a specialized directed graph with:</a:t>
            </a:r>
          </a:p>
          <a:p>
            <a:pPr lvl="1"/>
            <a:r>
              <a:rPr lang="en-US" dirty="0"/>
              <a:t>A single source node s</a:t>
            </a:r>
          </a:p>
          <a:p>
            <a:pPr lvl="1"/>
            <a:r>
              <a:rPr lang="en-US" dirty="0"/>
              <a:t>A single terminus node t</a:t>
            </a:r>
          </a:p>
          <a:p>
            <a:pPr lvl="1"/>
            <a:r>
              <a:rPr lang="en-US" dirty="0"/>
              <a:t>Capacities on each edge</a:t>
            </a:r>
          </a:p>
          <a:p>
            <a:pPr lvl="2"/>
            <a:r>
              <a:rPr lang="en-US" dirty="0"/>
              <a:t>That must be integer!</a:t>
            </a:r>
          </a:p>
          <a:p>
            <a:r>
              <a:rPr lang="en-US" dirty="0"/>
              <a:t>What is the maximum flow you can send from s to t?</a:t>
            </a:r>
          </a:p>
        </p:txBody>
      </p:sp>
      <p:pic>
        <p:nvPicPr>
          <p:cNvPr id="9" name="Picture 2" descr="C:\WINDOWS\Desktop\Oh_type\kleinberg_GIF_01to10\kleinberg_07F02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/>
          <a:srcRect b="27605"/>
          <a:stretch>
            <a:fillRect/>
          </a:stretch>
        </p:blipFill>
        <p:spPr>
          <a:xfrm>
            <a:off x="6156326" y="1768868"/>
            <a:ext cx="4041775" cy="3831438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C780682-E7C3-48E0-A87F-AB54DB6FAFE6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E064F7-8E60-4017-8022-11FC9B8B9478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5679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rgbClr val="FF33CC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F652B6-6CD7-4101-9DF6-3B99DE0EF16F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22823D-BB4D-4DF7-A30A-CD7F4739E9C2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431D48-E9D5-4BF2-90A2-42F9DD8423D0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7372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FB8A0A4-6A59-4C12-92E1-5833D72F654D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65AC57F-115E-4989-BAE3-2F681DB3F0F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F995A96-9C26-43ED-B65C-6537F5407D15}"/>
              </a:ext>
            </a:extLst>
          </p:cNvPr>
          <p:cNvCxnSpPr>
            <a:cxnSpLocks/>
            <a:stCxn id="80" idx="1"/>
            <a:endCxn id="78" idx="6"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23D9F35-87FD-4B07-93CC-F3DFC2B7DA5D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2699B2-2DD9-457D-ABFA-0782D621EB6E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4854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2A90789-A7D2-4432-9AE9-C099905EEB6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CEC703-8083-46FF-8961-E499E81E89A3}"/>
              </a:ext>
            </a:extLst>
          </p:cNvPr>
          <p:cNvCxnSpPr>
            <a:cxnSpLocks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58D6323-5815-4E3E-A3F0-CC2237702E96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C22BF4-2D86-4D48-96AE-E76F59995F80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54086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034E415-6770-40B6-9187-47C3E7C27B97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DB049D-EF06-4EFF-B73F-381CCA4ECE74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FB032B-32A7-42E3-AC49-0D635EB71CF9}"/>
              </a:ext>
            </a:extLst>
          </p:cNvPr>
          <p:cNvCxnSpPr>
            <a:cxnSpLocks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FF0657F-B7CC-4D79-AA07-528927D12E59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DF907F3-A1E7-4111-84AF-7E17F3355CAB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2580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FB74538-8DA6-4C75-885E-9927B3D7A0F0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6379053" y="2526904"/>
            <a:chExt cx="5696406" cy="2795101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4507441-EB21-4093-ACFF-0ED6EFFCBDE4}"/>
                </a:ext>
              </a:extLst>
            </p:cNvPr>
            <p:cNvCxnSpPr>
              <a:cxnSpLocks/>
              <a:stCxn id="79" idx="3"/>
              <a:endCxn id="78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E3541B5-39B8-4144-A672-0505CA8E3EDC}"/>
                </a:ext>
              </a:extLst>
            </p:cNvPr>
            <p:cNvCxnSpPr>
              <a:cxnSpLocks/>
              <a:stCxn id="83" idx="1"/>
              <a:endCxn id="80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A04CA46-7C58-45E7-805A-AFCAD455BDB0}"/>
                </a:ext>
              </a:extLst>
            </p:cNvPr>
            <p:cNvCxnSpPr>
              <a:cxnSpLocks/>
              <a:stCxn id="82" idx="2"/>
              <a:endCxn id="83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5D8C0C-2320-42E1-8E3A-B8AC8E1EFC47}"/>
                </a:ext>
              </a:extLst>
            </p:cNvPr>
            <p:cNvCxnSpPr>
              <a:cxnSpLocks/>
              <a:stCxn id="81" idx="3"/>
              <a:endCxn id="79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27A49D3-77FA-4B19-8EAD-4400AA585360}"/>
                </a:ext>
              </a:extLst>
            </p:cNvPr>
            <p:cNvCxnSpPr>
              <a:cxnSpLocks/>
              <a:stCxn id="82" idx="0"/>
              <a:endCxn id="81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C43E746-F1E5-43C0-A948-9C397B86D05C}"/>
                </a:ext>
              </a:extLst>
            </p:cNvPr>
            <p:cNvCxnSpPr>
              <a:cxnSpLocks/>
              <a:stCxn id="81" idx="3"/>
              <a:endCxn id="80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4EEC32-5324-4A40-9968-DE0D283EF852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F39F1BA-3F18-4F61-98BF-4E87A6CEE4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B87351-63CB-42A4-8C1D-67E0C0D780D9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737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F034E415-6770-40B6-9187-47C3E7C27B97}"/>
              </a:ext>
            </a:extLst>
          </p:cNvPr>
          <p:cNvSpPr txBox="1"/>
          <p:nvPr/>
        </p:nvSpPr>
        <p:spPr>
          <a:xfrm>
            <a:off x="7525870" y="1607711"/>
            <a:ext cx="359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 more augmenting paths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B74538-8DA6-4C75-885E-9927B3D7A0F0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6379053" y="2526904"/>
            <a:chExt cx="5696406" cy="2795101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4507441-EB21-4093-ACFF-0ED6EFFCBDE4}"/>
                </a:ext>
              </a:extLst>
            </p:cNvPr>
            <p:cNvCxnSpPr>
              <a:cxnSpLocks/>
              <a:stCxn id="79" idx="3"/>
              <a:endCxn id="78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E3541B5-39B8-4144-A672-0505CA8E3EDC}"/>
                </a:ext>
              </a:extLst>
            </p:cNvPr>
            <p:cNvCxnSpPr>
              <a:cxnSpLocks/>
              <a:stCxn id="83" idx="1"/>
              <a:endCxn id="80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A04CA46-7C58-45E7-805A-AFCAD455BDB0}"/>
                </a:ext>
              </a:extLst>
            </p:cNvPr>
            <p:cNvCxnSpPr>
              <a:cxnSpLocks/>
              <a:stCxn id="82" idx="2"/>
              <a:endCxn id="83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5D8C0C-2320-42E1-8E3A-B8AC8E1EFC47}"/>
                </a:ext>
              </a:extLst>
            </p:cNvPr>
            <p:cNvCxnSpPr>
              <a:cxnSpLocks/>
              <a:stCxn id="81" idx="3"/>
              <a:endCxn id="79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27A49D3-77FA-4B19-8EAD-4400AA585360}"/>
                </a:ext>
              </a:extLst>
            </p:cNvPr>
            <p:cNvCxnSpPr>
              <a:cxnSpLocks/>
              <a:stCxn id="82" idx="0"/>
              <a:endCxn id="81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C43E746-F1E5-43C0-A948-9C397B86D05C}"/>
                </a:ext>
              </a:extLst>
            </p:cNvPr>
            <p:cNvCxnSpPr>
              <a:cxnSpLocks/>
              <a:stCxn id="81" idx="3"/>
              <a:endCxn id="80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4EEC32-5324-4A40-9968-DE0D283EF852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F39F1BA-3F18-4F61-98BF-4E87A6CEE4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B87351-63CB-42A4-8C1D-67E0C0D780D9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C5D93C-A0FE-4D1A-9457-89C315F9275D}"/>
              </a:ext>
            </a:extLst>
          </p:cNvPr>
          <p:cNvSpPr txBox="1"/>
          <p:nvPr/>
        </p:nvSpPr>
        <p:spPr>
          <a:xfrm>
            <a:off x="399594" y="6133806"/>
            <a:ext cx="280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Maximum flow:</a:t>
            </a:r>
            <a:r>
              <a:rPr lang="en-US" sz="28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38823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F54EFF-4C6D-4B46-820B-8075F4EA4CE5}"/>
              </a:ext>
            </a:extLst>
          </p:cNvPr>
          <p:cNvCxnSpPr>
            <a:stCxn id="14" idx="2"/>
            <a:endCxn id="13" idx="7"/>
          </p:cNvCxnSpPr>
          <p:nvPr/>
        </p:nvCxnSpPr>
        <p:spPr>
          <a:xfrm flipH="1">
            <a:off x="707120" y="1144699"/>
            <a:ext cx="892288" cy="816216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833317-3B28-654A-84A9-CF11D97CFC5A}"/>
              </a:ext>
            </a:extLst>
          </p:cNvPr>
          <p:cNvCxnSpPr>
            <a:stCxn id="15" idx="2"/>
            <a:endCxn id="13" idx="5"/>
          </p:cNvCxnSpPr>
          <p:nvPr/>
        </p:nvCxnSpPr>
        <p:spPr>
          <a:xfrm flipH="1" flipV="1">
            <a:off x="707120" y="2197861"/>
            <a:ext cx="907628" cy="928622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DEE6F6-8999-C841-8FF8-853940FB0AA6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>
            <a:off x="1943548" y="1144699"/>
            <a:ext cx="910974" cy="76953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E76638-607E-864B-A82B-510176C0DB95}"/>
              </a:ext>
            </a:extLst>
          </p:cNvPr>
          <p:cNvCxnSpPr>
            <a:cxnSpLocks/>
            <a:stCxn id="16" idx="3"/>
            <a:endCxn id="15" idx="6"/>
          </p:cNvCxnSpPr>
          <p:nvPr/>
        </p:nvCxnSpPr>
        <p:spPr>
          <a:xfrm flipH="1">
            <a:off x="1958888" y="2151183"/>
            <a:ext cx="895634" cy="9753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162285-6EF8-924E-91A6-0684CA923D98}"/>
              </a:ext>
            </a:extLst>
          </p:cNvPr>
          <p:cNvSpPr txBox="1"/>
          <p:nvPr/>
        </p:nvSpPr>
        <p:spPr>
          <a:xfrm>
            <a:off x="1352774" y="1942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A4F1A-DC15-0743-A8D3-9ED78083437F}"/>
              </a:ext>
            </a:extLst>
          </p:cNvPr>
          <p:cNvSpPr txBox="1"/>
          <p:nvPr/>
        </p:nvSpPr>
        <p:spPr>
          <a:xfrm>
            <a:off x="762000" y="11537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33018-6A29-9543-ABFC-07FEF3C12BEA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1771478" y="1312245"/>
            <a:ext cx="15340" cy="164669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27EE22C-D17C-E441-AAAA-1A9D983CD954}"/>
                  </a:ext>
                </a:extLst>
              </p:cNvPr>
              <p:cNvSpPr/>
              <p:nvPr/>
            </p:nvSpPr>
            <p:spPr>
              <a:xfrm>
                <a:off x="413378" y="1911842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27EE22C-D17C-E441-AAAA-1A9D983CD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78" y="1911842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660929C-9264-DF47-84E2-F2CE504D06C6}"/>
              </a:ext>
            </a:extLst>
          </p:cNvPr>
          <p:cNvSpPr/>
          <p:nvPr/>
        </p:nvSpPr>
        <p:spPr>
          <a:xfrm>
            <a:off x="1599408" y="977153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FBB7B4-0184-D145-A96A-7A4DE487C761}"/>
              </a:ext>
            </a:extLst>
          </p:cNvPr>
          <p:cNvSpPr/>
          <p:nvPr/>
        </p:nvSpPr>
        <p:spPr>
          <a:xfrm>
            <a:off x="1614748" y="2958937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2940403-3B52-7D42-BC86-2C5E43122326}"/>
                  </a:ext>
                </a:extLst>
              </p:cNvPr>
              <p:cNvSpPr/>
              <p:nvPr/>
            </p:nvSpPr>
            <p:spPr>
              <a:xfrm>
                <a:off x="2804124" y="186516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2940403-3B52-7D42-BC86-2C5E43122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24" y="186516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3D6D6F9-91B2-AB4F-90EA-EEFBFFB1EF9D}"/>
              </a:ext>
            </a:extLst>
          </p:cNvPr>
          <p:cNvSpPr txBox="1"/>
          <p:nvPr/>
        </p:nvSpPr>
        <p:spPr>
          <a:xfrm>
            <a:off x="762000" y="27080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989D6C-D28A-544C-A4D8-DC8BFB700874}"/>
              </a:ext>
            </a:extLst>
          </p:cNvPr>
          <p:cNvSpPr txBox="1"/>
          <p:nvPr/>
        </p:nvSpPr>
        <p:spPr>
          <a:xfrm>
            <a:off x="2469202" y="27080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B17086-DD58-9941-AB99-5DC0AA569127}"/>
              </a:ext>
            </a:extLst>
          </p:cNvPr>
          <p:cNvSpPr txBox="1"/>
          <p:nvPr/>
        </p:nvSpPr>
        <p:spPr>
          <a:xfrm>
            <a:off x="2376455" y="1127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77646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 - Runtime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9886-5672-ED48-A299-2CC81F897DCD}"/>
              </a:ext>
            </a:extLst>
          </p:cNvPr>
          <p:cNvSpPr txBox="1"/>
          <p:nvPr/>
        </p:nvSpPr>
        <p:spPr>
          <a:xfrm>
            <a:off x="6777822" y="4876800"/>
            <a:ext cx="366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to find an augmenting path: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3EB00-1E7B-7546-87C7-97DB2F9B4FCF}"/>
              </a:ext>
            </a:extLst>
          </p:cNvPr>
          <p:cNvSpPr txBox="1"/>
          <p:nvPr/>
        </p:nvSpPr>
        <p:spPr>
          <a:xfrm>
            <a:off x="6777822" y="5342976"/>
            <a:ext cx="3891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Number of iterations of While loop:</a:t>
            </a:r>
          </a:p>
        </p:txBody>
      </p:sp>
    </p:spTree>
    <p:extLst>
      <p:ext uri="{BB962C8B-B14F-4D97-AF65-F5344CB8AC3E}">
        <p14:creationId xmlns:p14="http://schemas.microsoft.com/office/powerpoint/2010/main" val="520431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 - Runtime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9886-5672-ED48-A299-2CC81F897DCD}"/>
              </a:ext>
            </a:extLst>
          </p:cNvPr>
          <p:cNvSpPr txBox="1"/>
          <p:nvPr/>
        </p:nvSpPr>
        <p:spPr>
          <a:xfrm>
            <a:off x="6777822" y="4876800"/>
            <a:ext cx="366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to find an augmenting path: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CCF79E-5139-3B4F-99BF-3146D6CA09B8}"/>
                  </a:ext>
                </a:extLst>
              </p:cNvPr>
              <p:cNvSpPr/>
              <p:nvPr/>
            </p:nvSpPr>
            <p:spPr>
              <a:xfrm>
                <a:off x="10328852" y="4876800"/>
                <a:ext cx="18680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FS</m:t>
                      </m:r>
                      <m: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CCF79E-5139-3B4F-99BF-3146D6CA0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852" y="4876800"/>
                <a:ext cx="1868012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03EB00-1E7B-7546-87C7-97DB2F9B4FCF}"/>
              </a:ext>
            </a:extLst>
          </p:cNvPr>
          <p:cNvSpPr txBox="1"/>
          <p:nvPr/>
        </p:nvSpPr>
        <p:spPr>
          <a:xfrm>
            <a:off x="6777822" y="5342976"/>
            <a:ext cx="3891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Number of iterations of While loop: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290F9-9BE7-A843-8BEB-7C2F532951AF}"/>
                  </a:ext>
                </a:extLst>
              </p:cNvPr>
              <p:cNvSpPr/>
              <p:nvPr/>
            </p:nvSpPr>
            <p:spPr>
              <a:xfrm>
                <a:off x="10574454" y="5338844"/>
                <a:ext cx="5544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290F9-9BE7-A843-8BEB-7C2F53295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454" y="5338844"/>
                <a:ext cx="554447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BAA47-9902-CC4B-8D3C-73772988B80B}"/>
                  </a:ext>
                </a:extLst>
              </p:cNvPr>
              <p:cNvSpPr/>
              <p:nvPr/>
            </p:nvSpPr>
            <p:spPr>
              <a:xfrm>
                <a:off x="9864133" y="5791200"/>
                <a:ext cx="21754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BAA47-9902-CC4B-8D3C-73772988B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133" y="5791200"/>
                <a:ext cx="2175467" cy="646331"/>
              </a:xfrm>
              <a:prstGeom prst="rect">
                <a:avLst/>
              </a:prstGeom>
              <a:blipFill>
                <a:blip r:embed="rId5"/>
                <a:stretch>
                  <a:fillRect r="-2326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96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Transportation networks</a:t>
            </a:r>
          </a:p>
          <a:p>
            <a:pPr lvl="1"/>
            <a:r>
              <a:rPr lang="en-US" dirty="0"/>
              <a:t>How many people can be routed?</a:t>
            </a:r>
          </a:p>
          <a:p>
            <a:r>
              <a:rPr lang="en-US" dirty="0"/>
              <a:t>Computer networks</a:t>
            </a:r>
          </a:p>
          <a:p>
            <a:r>
              <a:rPr lang="en-US" dirty="0"/>
              <a:t>Electrical distribution</a:t>
            </a:r>
          </a:p>
          <a:p>
            <a:r>
              <a:rPr lang="en-US" dirty="0"/>
              <a:t>Water distribution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/>
              <a:t>Note that all these applications have multiple sources and multiple sinks!</a:t>
            </a:r>
          </a:p>
          <a:p>
            <a:pPr lvl="1"/>
            <a:r>
              <a:rPr lang="en-US"/>
              <a:t>Whereas the flow networks we study do not, yet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type of search?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“While there is an augmenting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Using a depth-first search is the Ford-Fulkerson algorithm</a:t>
                </a:r>
              </a:p>
              <a:p>
                <a:pPr lvl="2"/>
                <a:r>
                  <a:rPr lang="en-US" dirty="0"/>
                  <a:t>Each augmenting path can be found in O(E) time</a:t>
                </a:r>
              </a:p>
              <a:p>
                <a:pPr lvl="2"/>
                <a:r>
                  <a:rPr lang="en-US" dirty="0"/>
                  <a:t>And there can be </a:t>
                </a:r>
                <a:r>
                  <a:rPr lang="el-GR" dirty="0"/>
                  <a:t>|𝑓|</a:t>
                </a:r>
                <a:r>
                  <a:rPr lang="en-US" dirty="0"/>
                  <a:t> paths</a:t>
                </a:r>
              </a:p>
              <a:p>
                <a:pPr lvl="2"/>
                <a:r>
                  <a:rPr lang="en-US" dirty="0"/>
                  <a:t>So the running time is O</a:t>
                </a:r>
                <a:r>
                  <a:rPr lang="el-GR" dirty="0"/>
                  <a:t>(𝐸⋅|𝑓|)</a:t>
                </a:r>
              </a:p>
              <a:p>
                <a:pPr lvl="2"/>
                <a:r>
                  <a:rPr lang="en-US" dirty="0"/>
                  <a:t>Will not terminate with irrational edge values</a:t>
                </a:r>
              </a:p>
              <a:p>
                <a:pPr lvl="1"/>
                <a:r>
                  <a:rPr lang="en-US" dirty="0"/>
                  <a:t>Using a breadth-first search is the Edmonds-Karp algorithm</a:t>
                </a:r>
              </a:p>
              <a:p>
                <a:pPr lvl="2"/>
                <a:r>
                  <a:rPr lang="en-US" dirty="0"/>
                  <a:t>Runs in O(V </a:t>
                </a:r>
                <a:r>
                  <a:rPr lang="el-GR" dirty="0"/>
                  <a:t>⋅ </a:t>
                </a:r>
                <a:r>
                  <a:rPr lang="en-US" dirty="0"/>
                  <a:t>E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lvl="3"/>
                <a:r>
                  <a:rPr lang="en-US" dirty="0"/>
                  <a:t>Total number of augmentations is O</a:t>
                </a:r>
                <a:r>
                  <a:rPr lang="el-GR" dirty="0"/>
                  <a:t>(</a:t>
                </a:r>
                <a:r>
                  <a:rPr lang="en-US" dirty="0"/>
                  <a:t>V</a:t>
                </a:r>
                <a:r>
                  <a:rPr lang="el-GR" dirty="0"/>
                  <a:t>⋅</a:t>
                </a:r>
                <a:r>
                  <a:rPr lang="en-US" dirty="0"/>
                  <a:t>E</a:t>
                </a:r>
                <a:r>
                  <a:rPr lang="el-GR" dirty="0"/>
                  <a:t>)</a:t>
                </a:r>
                <a:endParaRPr lang="en-US" dirty="0"/>
              </a:p>
              <a:p>
                <a:pPr lvl="3"/>
                <a:r>
                  <a:rPr lang="en-US" dirty="0"/>
                  <a:t>And finding each augmentation takes O(E)</a:t>
                </a:r>
              </a:p>
              <a:p>
                <a:pPr lvl="2"/>
                <a:r>
                  <a:rPr lang="en-US" dirty="0"/>
                  <a:t>Guaranteed termination with irrational edge values</a:t>
                </a:r>
              </a:p>
              <a:p>
                <a:pPr lvl="2"/>
                <a:r>
                  <a:rPr lang="en-US" dirty="0"/>
                  <a:t>Run-time is independent of the maximum flow of the graph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Source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CCFF"/>
                    </a:solidFill>
                  </a:rPr>
                  <a:t>Sink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Edge Capacities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Positive whole* numbers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(Note our example here violates this!)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Max flow 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is a faucet,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is a drain,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connects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through a network of pipes with given capacities, what is the maximum amount of water which can flow from the faucet to the drain?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120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01356" y="990600"/>
            <a:ext cx="4256076" cy="221579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4724400"/>
              <a:ext cx="207719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06951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92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Network: Antiparallel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Easy adjustment to remove antiparallel edges and have equivalent flow graph:  add intermediate node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i="1" dirty="0"/>
              <a:t>(Note: our later examples use graph on the left without this adjustment.)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38575" y="3215998"/>
            <a:ext cx="4256076" cy="221579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4724400"/>
              <a:ext cx="207719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06951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BAE5C8-4361-7C41-B4C7-DFFB97EDA238}"/>
              </a:ext>
            </a:extLst>
          </p:cNvPr>
          <p:cNvGrpSpPr/>
          <p:nvPr/>
        </p:nvGrpSpPr>
        <p:grpSpPr>
          <a:xfrm>
            <a:off x="6304921" y="3142980"/>
            <a:ext cx="4256076" cy="2215790"/>
            <a:chOff x="990600" y="3017500"/>
            <a:chExt cx="4785705" cy="249152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A26406-7BF5-1B41-A02E-AB91DFEAA84D}"/>
                </a:ext>
              </a:extLst>
            </p:cNvPr>
            <p:cNvCxnSpPr>
              <a:stCxn id="48" idx="2"/>
              <a:endCxn id="47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940F8B-0A4F-724E-BCAC-4FC1FE51A853}"/>
                </a:ext>
              </a:extLst>
            </p:cNvPr>
            <p:cNvCxnSpPr>
              <a:stCxn id="50" idx="2"/>
              <a:endCxn id="48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A6BCC5-0598-1D42-8ECE-17DD969AE164}"/>
                </a:ext>
              </a:extLst>
            </p:cNvPr>
            <p:cNvCxnSpPr>
              <a:stCxn id="49" idx="2"/>
              <a:endCxn id="47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81AC62-EA82-154F-BB00-033B7D0166BF}"/>
                </a:ext>
              </a:extLst>
            </p:cNvPr>
            <p:cNvCxnSpPr>
              <a:stCxn id="49" idx="7"/>
              <a:endCxn id="50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1BC8A1C-9FC1-134A-8567-EB5D8B2C44AD}"/>
                </a:ext>
              </a:extLst>
            </p:cNvPr>
            <p:cNvCxnSpPr>
              <a:stCxn id="49" idx="6"/>
              <a:endCxn id="52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DA455E-D066-C24A-9E5F-260D679351AB}"/>
                </a:ext>
              </a:extLst>
            </p:cNvPr>
            <p:cNvCxnSpPr>
              <a:stCxn id="50" idx="5"/>
              <a:endCxn id="51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A091255-EBE1-6843-86CE-A887669154BD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6B76A6-7C65-5F4B-AE8C-F33132BE2302}"/>
                </a:ext>
              </a:extLst>
            </p:cNvPr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F84816-D295-8C4F-8F15-6BE66E117AC1}"/>
                </a:ext>
              </a:extLst>
            </p:cNvPr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7049B9-25C8-F34C-9A2C-38DC16430068}"/>
                </a:ext>
              </a:extLst>
            </p:cNvPr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B95FCA-A216-1442-9775-3B2BAAF6911F}"/>
                </a:ext>
              </a:extLst>
            </p:cNvPr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E2119F-F869-1B49-B51C-916566A86475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5B7C19-6A4F-EC4C-8EB6-028BDD949A48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F5EA6E7-A7F0-F041-819B-3630D162DE76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3F32D0-A9B6-1342-B070-7683D6280D4E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5BD577-29E2-BB40-AC42-D186535F4B3E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A0D5390-01D8-0148-BEE8-3DFF6CBEB95A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D1FFF3D-E3FC-2F46-A202-A7CAEFB2E424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372763-2C0A-474D-9F4D-5F3754FD49EC}"/>
                </a:ext>
              </a:extLst>
            </p:cNvPr>
            <p:cNvCxnSpPr>
              <a:stCxn id="52" idx="0"/>
              <a:endCxn id="50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BBC260-CEC1-3147-9AD9-784FFD92DCE5}"/>
                </a:ext>
              </a:extLst>
            </p:cNvPr>
            <p:cNvSpPr txBox="1"/>
            <p:nvPr/>
          </p:nvSpPr>
          <p:spPr>
            <a:xfrm>
              <a:off x="1371600" y="4724400"/>
              <a:ext cx="207719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F990CFE-04A9-5F4E-B478-DC42DA40F0A5}"/>
                </a:ext>
              </a:extLst>
            </p:cNvPr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8765BA-5DFC-954E-B208-7695F73E0131}"/>
                </a:ext>
              </a:extLst>
            </p:cNvPr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0C9B50-FEAB-7049-8EE2-B597830BD950}"/>
                </a:ext>
              </a:extLst>
            </p:cNvPr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8A1F2F7-01CC-3048-ADAD-2DC59ED2E281}"/>
                </a:ext>
              </a:extLst>
            </p:cNvPr>
            <p:cNvSpPr txBox="1"/>
            <p:nvPr/>
          </p:nvSpPr>
          <p:spPr>
            <a:xfrm>
              <a:off x="4494792" y="37444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5FF5E0-C52A-2D46-9122-BE0605B3C6A7}"/>
                </a:ext>
              </a:extLst>
            </p:cNvPr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87D7E4-5646-A54F-88B9-79C28593F011}"/>
                </a:ext>
              </a:extLst>
            </p:cNvPr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5A8EE1E8-5876-1C42-8551-9B045F869511}"/>
              </a:ext>
            </a:extLst>
          </p:cNvPr>
          <p:cNvSpPr/>
          <p:nvPr/>
        </p:nvSpPr>
        <p:spPr>
          <a:xfrm>
            <a:off x="9377335" y="4142681"/>
            <a:ext cx="241805" cy="2099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130EE6-3E14-3E47-AAAC-DF9B8C060A75}"/>
              </a:ext>
            </a:extLst>
          </p:cNvPr>
          <p:cNvSpPr txBox="1"/>
          <p:nvPr/>
        </p:nvSpPr>
        <p:spPr>
          <a:xfrm>
            <a:off x="9452888" y="4354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587A98F-844A-2042-B901-8FC351878F38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9271543" y="3688358"/>
            <a:ext cx="226695" cy="45432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2D68DA-A94F-3742-8E3B-A92243819B10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9358693" y="4382291"/>
            <a:ext cx="104570" cy="50091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97503" y="535997"/>
            <a:ext cx="5638800" cy="304800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64889" y="3930036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54944" y="3203721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2402" y="409385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61495" y="3904469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7452" y="424303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1132" y="4147887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r>
              <a:rPr lang="en-US" dirty="0"/>
              <a:t>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Assignment of values to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units of water going through that pipe</a:t>
                </a:r>
              </a:p>
              <a:p>
                <a:r>
                  <a:rPr lang="en-US" dirty="0"/>
                  <a:t>Capacity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/>
                  <a:t>Flow cannot exceed capacity</a:t>
                </a:r>
              </a:p>
              <a:p>
                <a:r>
                  <a:rPr lang="en-US" dirty="0"/>
                  <a:t>Flow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−{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𝑖𝑛𝑓𝑙𝑜𝑤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𝑜𝑢𝑡𝑓𝑙𝑜𝑤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𝑜𝑢𝑡</m:t>
                    </m:r>
                    <m:r>
                      <a:rPr lang="en-US" i="1">
                        <a:latin typeface="Cambria Math"/>
                      </a:rPr>
                      <m:t>𝑓𝑙𝑜𝑤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Water going in must match water coming out</a:t>
                </a:r>
              </a:p>
              <a:p>
                <a:r>
                  <a:rPr lang="en-US" dirty="0"/>
                  <a:t>Flow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|=</m:t>
                    </m:r>
                    <m:r>
                      <a:rPr lang="en-US" b="0" i="1" smtClean="0">
                        <a:latin typeface="Cambria Math"/>
                      </a:rPr>
                      <m:t>𝑜𝑢𝑡𝑓𝑙𝑜𝑤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Net outflow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229600" cy="5029200"/>
              </a:xfrm>
              <a:blipFill>
                <a:blip r:embed="rId6"/>
                <a:stretch>
                  <a:fillRect l="-1079" t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143395" y="3637178"/>
            <a:ext cx="1517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Flow/</a:t>
            </a:r>
            <a:r>
              <a:rPr lang="en-US" dirty="0">
                <a:solidFill>
                  <a:srgbClr val="00B050"/>
                </a:solidFill>
              </a:rPr>
              <a:t>Capacity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68668" y="5781424"/>
            <a:ext cx="19979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in example above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0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Some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Source node has NO incoming flow</a:t>
                </a:r>
              </a:p>
              <a:p>
                <a:r>
                  <a:rPr lang="en-US" dirty="0"/>
                  <a:t>Terminal (sink) node has NO outgoing flow</a:t>
                </a:r>
              </a:p>
              <a:p>
                <a:endParaRPr lang="en-US" dirty="0"/>
              </a:p>
              <a:p>
                <a:r>
                  <a:rPr lang="en-US" dirty="0"/>
                  <a:t>Internal nodes has net zero flow</a:t>
                </a:r>
              </a:p>
              <a:p>
                <a:pPr lvl="1"/>
                <a:r>
                  <a:rPr lang="en-US" dirty="0"/>
                  <a:t>all units of flow going in must be going out as well</a:t>
                </a:r>
              </a:p>
              <a:p>
                <a:endParaRPr lang="en-US" dirty="0"/>
              </a:p>
              <a:p>
                <a:r>
                  <a:rPr lang="en-US" dirty="0"/>
                  <a:t>No edge is over capacity</a:t>
                </a:r>
              </a:p>
              <a:p>
                <a:endParaRPr lang="en-US" dirty="0"/>
              </a:p>
              <a:p>
                <a:r>
                  <a:rPr lang="en-US" dirty="0"/>
                  <a:t>GOAL: Find the maximum flow that can be “pushed” through the network</a:t>
                </a:r>
              </a:p>
              <a:p>
                <a:pPr lvl="1"/>
                <a:r>
                  <a:rPr lang="en-US" dirty="0"/>
                  <a:t>I.e. maximize: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𝑜𝑢𝑡𝑓𝑙𝑜𝑤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𝑖𝑛𝑓𝑙𝑜𝑤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040" t="-14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This? This 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4047" y="26972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063044" y="5018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79" y="4662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7762" y="1458897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Saturate Highest Capacity Path First</a:t>
            </a:r>
          </a:p>
        </p:txBody>
      </p:sp>
    </p:spTree>
    <p:extLst>
      <p:ext uri="{BB962C8B-B14F-4D97-AF65-F5344CB8AC3E}">
        <p14:creationId xmlns:p14="http://schemas.microsoft.com/office/powerpoint/2010/main" val="2607481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CS4102-SlimGray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White" id="{20B2DB67-AD04-B74C-8ECF-175EE31C2B35}" vid="{BF2015BB-5004-704F-B6DF-3DB6A30FB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CS4102-SlimGrayWhite</Template>
  <TotalTime>41484</TotalTime>
  <Words>2367</Words>
  <Application>Microsoft Macintosh PowerPoint</Application>
  <PresentationFormat>Widescreen</PresentationFormat>
  <Paragraphs>827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Helvetica Neue</vt:lpstr>
      <vt:lpstr>Helvetica Neue Thin</vt:lpstr>
      <vt:lpstr>CS4102-SlimGrayWhite</vt:lpstr>
      <vt:lpstr>CS4102 Algorithms  Fall 2021 – Horton and Floryan</vt:lpstr>
      <vt:lpstr>In your textbook</vt:lpstr>
      <vt:lpstr>Flow networks</vt:lpstr>
      <vt:lpstr>Applications</vt:lpstr>
      <vt:lpstr>Flow Network</vt:lpstr>
      <vt:lpstr>Flow Network: Antiparallel Edges</vt:lpstr>
      <vt:lpstr>Flow</vt:lpstr>
      <vt:lpstr>Let’s Make Some Rules</vt:lpstr>
      <vt:lpstr>How to Solve This? This Greedy doesn’t work</vt:lpstr>
      <vt:lpstr>Greedy doesn’t work</vt:lpstr>
      <vt:lpstr>Greedy doesn’t work</vt:lpstr>
      <vt:lpstr>Greedy doesn’t work</vt:lpstr>
      <vt:lpstr>PowerPoint Presentation</vt:lpstr>
      <vt:lpstr>Ford-Fulkerson: Algorithm overview</vt:lpstr>
      <vt:lpstr>Algorithm notation</vt:lpstr>
      <vt:lpstr>Backflow</vt:lpstr>
      <vt:lpstr>Residual Graph G_f</vt:lpstr>
      <vt:lpstr>Residual Graphs Example</vt:lpstr>
      <vt:lpstr>Ford-Fulkerson Algorithm</vt:lpstr>
      <vt:lpstr>Ford-Fulkerson Algorithm</vt:lpstr>
      <vt:lpstr>Ford-Fulkerson Algorithm</vt:lpstr>
      <vt:lpstr>Ford-Fulkerson Algorithm: Updating Gf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Our example</vt:lpstr>
      <vt:lpstr>Ford-Fulkerson Algorithm - Runtime</vt:lpstr>
      <vt:lpstr>Ford-Fulkerson Algorithm - Runtime</vt:lpstr>
      <vt:lpstr>What type of search?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2829</cp:revision>
  <dcterms:created xsi:type="dcterms:W3CDTF">2017-08-21T20:54:06Z</dcterms:created>
  <dcterms:modified xsi:type="dcterms:W3CDTF">2021-11-14T18:03:00Z</dcterms:modified>
</cp:coreProperties>
</file>