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642" r:id="rId2"/>
    <p:sldId id="685" r:id="rId3"/>
    <p:sldId id="638" r:id="rId4"/>
    <p:sldId id="640" r:id="rId5"/>
    <p:sldId id="617" r:id="rId6"/>
    <p:sldId id="645" r:id="rId7"/>
    <p:sldId id="449" r:id="rId8"/>
    <p:sldId id="669" r:id="rId9"/>
    <p:sldId id="301" r:id="rId10"/>
    <p:sldId id="302" r:id="rId11"/>
    <p:sldId id="303" r:id="rId12"/>
    <p:sldId id="304" r:id="rId13"/>
    <p:sldId id="305" r:id="rId14"/>
    <p:sldId id="668" r:id="rId15"/>
    <p:sldId id="312" r:id="rId16"/>
    <p:sldId id="662" r:id="rId17"/>
    <p:sldId id="256" r:id="rId18"/>
    <p:sldId id="309" r:id="rId19"/>
    <p:sldId id="306" r:id="rId20"/>
    <p:sldId id="386" r:id="rId21"/>
    <p:sldId id="313" r:id="rId22"/>
    <p:sldId id="476" r:id="rId23"/>
    <p:sldId id="621" r:id="rId24"/>
    <p:sldId id="588" r:id="rId25"/>
    <p:sldId id="622" r:id="rId26"/>
    <p:sldId id="601" r:id="rId27"/>
    <p:sldId id="602" r:id="rId28"/>
    <p:sldId id="603" r:id="rId29"/>
    <p:sldId id="604" r:id="rId30"/>
    <p:sldId id="605" r:id="rId31"/>
    <p:sldId id="664" r:id="rId32"/>
    <p:sldId id="606" r:id="rId33"/>
    <p:sldId id="607" r:id="rId34"/>
    <p:sldId id="608" r:id="rId35"/>
    <p:sldId id="609" r:id="rId36"/>
    <p:sldId id="610" r:id="rId37"/>
    <p:sldId id="636" r:id="rId38"/>
    <p:sldId id="684" r:id="rId39"/>
    <p:sldId id="342" r:id="rId40"/>
    <p:sldId id="353" r:id="rId41"/>
    <p:sldId id="352" r:id="rId42"/>
    <p:sldId id="395" r:id="rId43"/>
    <p:sldId id="396" r:id="rId44"/>
    <p:sldId id="397" r:id="rId45"/>
    <p:sldId id="354" r:id="rId46"/>
    <p:sldId id="356" r:id="rId47"/>
    <p:sldId id="398" r:id="rId48"/>
    <p:sldId id="357" r:id="rId49"/>
    <p:sldId id="358" r:id="rId50"/>
    <p:sldId id="399" r:id="rId51"/>
    <p:sldId id="359" r:id="rId52"/>
    <p:sldId id="360" r:id="rId53"/>
    <p:sldId id="666" r:id="rId54"/>
    <p:sldId id="452" r:id="rId55"/>
    <p:sldId id="453" r:id="rId56"/>
    <p:sldId id="652" r:id="rId57"/>
    <p:sldId id="328" r:id="rId58"/>
    <p:sldId id="676" r:id="rId59"/>
    <p:sldId id="329" r:id="rId60"/>
    <p:sldId id="334" r:id="rId61"/>
    <p:sldId id="677" r:id="rId62"/>
    <p:sldId id="388" r:id="rId63"/>
    <p:sldId id="330" r:id="rId64"/>
    <p:sldId id="332" r:id="rId65"/>
    <p:sldId id="333" r:id="rId66"/>
    <p:sldId id="331" r:id="rId67"/>
    <p:sldId id="390" r:id="rId68"/>
    <p:sldId id="679" r:id="rId69"/>
    <p:sldId id="391" r:id="rId70"/>
    <p:sldId id="340" r:id="rId71"/>
    <p:sldId id="338" r:id="rId72"/>
    <p:sldId id="339" r:id="rId73"/>
    <p:sldId id="341" r:id="rId74"/>
    <p:sldId id="680" r:id="rId75"/>
    <p:sldId id="511" r:id="rId76"/>
    <p:sldId id="363" r:id="rId77"/>
    <p:sldId id="364" r:id="rId78"/>
    <p:sldId id="401" r:id="rId79"/>
    <p:sldId id="366" r:id="rId80"/>
    <p:sldId id="368" r:id="rId81"/>
    <p:sldId id="384" r:id="rId82"/>
    <p:sldId id="369" r:id="rId83"/>
    <p:sldId id="371" r:id="rId84"/>
    <p:sldId id="370" r:id="rId85"/>
    <p:sldId id="37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38"/>
            <p14:sldId id="640"/>
            <p14:sldId id="617"/>
            <p14:sldId id="645"/>
            <p14:sldId id="449"/>
            <p14:sldId id="669"/>
            <p14:sldId id="301"/>
            <p14:sldId id="302"/>
            <p14:sldId id="303"/>
            <p14:sldId id="304"/>
            <p14:sldId id="305"/>
            <p14:sldId id="668"/>
            <p14:sldId id="312"/>
            <p14:sldId id="662"/>
            <p14:sldId id="256"/>
            <p14:sldId id="309"/>
            <p14:sldId id="306"/>
            <p14:sldId id="386"/>
            <p14:sldId id="313"/>
            <p14:sldId id="476"/>
            <p14:sldId id="621"/>
            <p14:sldId id="588"/>
            <p14:sldId id="622"/>
            <p14:sldId id="601"/>
            <p14:sldId id="602"/>
            <p14:sldId id="603"/>
            <p14:sldId id="604"/>
            <p14:sldId id="605"/>
            <p14:sldId id="664"/>
            <p14:sldId id="606"/>
            <p14:sldId id="607"/>
            <p14:sldId id="608"/>
            <p14:sldId id="609"/>
            <p14:sldId id="610"/>
            <p14:sldId id="636"/>
            <p14:sldId id="684"/>
            <p14:sldId id="342"/>
            <p14:sldId id="353"/>
            <p14:sldId id="352"/>
            <p14:sldId id="395"/>
            <p14:sldId id="396"/>
            <p14:sldId id="397"/>
            <p14:sldId id="354"/>
            <p14:sldId id="356"/>
            <p14:sldId id="398"/>
            <p14:sldId id="357"/>
            <p14:sldId id="358"/>
            <p14:sldId id="399"/>
            <p14:sldId id="359"/>
            <p14:sldId id="360"/>
            <p14:sldId id="666"/>
            <p14:sldId id="452"/>
            <p14:sldId id="453"/>
            <p14:sldId id="652"/>
            <p14:sldId id="328"/>
            <p14:sldId id="676"/>
            <p14:sldId id="329"/>
            <p14:sldId id="334"/>
            <p14:sldId id="677"/>
            <p14:sldId id="388"/>
            <p14:sldId id="330"/>
            <p14:sldId id="332"/>
            <p14:sldId id="333"/>
            <p14:sldId id="331"/>
            <p14:sldId id="390"/>
            <p14:sldId id="679"/>
            <p14:sldId id="391"/>
            <p14:sldId id="340"/>
            <p14:sldId id="338"/>
            <p14:sldId id="339"/>
            <p14:sldId id="341"/>
            <p14:sldId id="680"/>
            <p14:sldId id="511"/>
            <p14:sldId id="363"/>
            <p14:sldId id="364"/>
            <p14:sldId id="401"/>
            <p14:sldId id="366"/>
            <p14:sldId id="368"/>
            <p14:sldId id="384"/>
            <p14:sldId id="369"/>
            <p14:sldId id="371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7"/>
    <p:restoredTop sz="92916" autoAdjust="0"/>
  </p:normalViewPr>
  <p:slideViewPr>
    <p:cSldViewPr>
      <p:cViewPr varScale="1">
        <p:scale>
          <a:sx n="118" d="100"/>
          <a:sy n="118" d="100"/>
        </p:scale>
        <p:origin x="216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16:33:17.846" idx="1">
    <p:pos x="7072" y="362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B3EF2FDD-C042-A242-B9F3-8B9497B86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4434F85-9F2B-0F48-85FB-B4DD0E724831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A4CA243-59BD-6D49-99F5-16F5913CA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5DE1E36-A8E4-A547-94E8-53A83F559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From: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http://en.wikipedia.org/wiki/Dynamic_programming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functional programming languages, most notably Haskell, can automatically memoize the result of a function call with a particular set of arguments, in order to speed up call-by-name evaluation (this mechanism is referred to as call-by-need). This is only possible for a function which has no side-effects, which is always true in Haskell but seldom true in imperative languages.</a:t>
            </a:r>
          </a:p>
        </p:txBody>
      </p:sp>
    </p:spTree>
    <p:extLst>
      <p:ext uri="{BB962C8B-B14F-4D97-AF65-F5344CB8AC3E}">
        <p14:creationId xmlns:p14="http://schemas.microsoft.com/office/powerpoint/2010/main" val="161641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j, will generate recursive</a:t>
            </a:r>
            <a:r>
              <a:rPr lang="en-US" baseline="0" dirty="0"/>
              <a:t> calls on inputs of size j-1 and j-2.</a:t>
            </a:r>
          </a:p>
          <a:p>
            <a:r>
              <a:rPr lang="en-US" baseline="0" dirty="0"/>
              <a:t>Just like Fibonacci!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6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notesSlide" Target="../notesSlides/notesSlide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notesSlide" Target="../notesSlides/notesSlide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1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1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Module 8</a:t>
            </a:r>
            <a:br>
              <a:rPr lang="en-US" dirty="0"/>
            </a:br>
            <a:r>
              <a:rPr lang="en-US" dirty="0"/>
              <a:t>Dynamic Programming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14600" y="151765"/>
            <a:ext cx="77724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Top-down using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Before talking about bottom-up dynamic programming using tables, top-down approach uses general technique of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Memoization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AKA using a </a:t>
            </a:r>
            <a:r>
              <a:rPr lang="en-US" altLang="en-US" i="1" dirty="0">
                <a:ea typeface="ＭＳ Ｐゴシック" panose="020B0600070205080204" pitchFamily="34" charset="-128"/>
              </a:rPr>
              <a:t>memory function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 idea: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Calculate and store solutions to subproblems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Before solving it (again), look to see if you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 err="1">
                <a:ea typeface="ＭＳ Ｐゴシック" panose="020B0600070205080204" pitchFamily="34" charset="-128"/>
              </a:rPr>
              <a:t>ve</a:t>
            </a:r>
            <a:r>
              <a:rPr lang="en-US" altLang="ja-JP" dirty="0">
                <a:ea typeface="ＭＳ Ｐゴシック" panose="020B0600070205080204" pitchFamily="34" charset="-128"/>
              </a:rPr>
              <a:t> remembered 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07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16DD3B86-7977-E64C-B7A9-144A6B2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C9CC8FB-65D3-DF4A-8CA7-59E4B4E9FB6F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2C09743-9378-7240-96C3-62EA9506A2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02840" y="121284"/>
            <a:ext cx="7772400" cy="990600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960F14-8BE3-FA4D-8FFA-A0EC659D8AA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0" y="1676400"/>
            <a:ext cx="8945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Lookup key: whatever identifies a subproblem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be an array/vector or 2D table(s)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 for Fibonacci, store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fib(n)</a:t>
            </a:r>
            <a:r>
              <a:rPr lang="en-US" altLang="en-US" dirty="0">
                <a:ea typeface="ＭＳ Ｐゴシック" panose="020B0600070205080204" pitchFamily="34" charset="-128"/>
              </a:rPr>
              <a:t> using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index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325494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Memoization and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00200" y="1219200"/>
            <a:ext cx="88693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Before recursive code below called, must initialize results[] so all values are -1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(int n, long results[]) {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results[n] != -1 )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return results[n]; 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return stored value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n == 0 || n ==1 )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n;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odd but right</a:t>
            </a:r>
            <a:b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    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else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(n-1, results)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      +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(n-2, results);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results[n]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store calculated value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return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7856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7937A994-D01E-7846-85EC-108E6A2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8FEFAF-14DB-D643-AE21-DF7E1023B932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E548006-9B20-6B43-BA26-B25CFCAA97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Observations on fib_mem()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D8F1B8-F546-F547-81B0-9F70757930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Without repeated subproblems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Can show this runs in </a:t>
            </a:r>
            <a:r>
              <a:rPr lang="en-US" altLang="en-US" sz="3600" b="1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sz="3600">
                <a:ea typeface="ＭＳ Ｐゴシック" panose="020B0600070205080204" pitchFamily="34" charset="-128"/>
              </a:rPr>
              <a:t>(n)</a:t>
            </a:r>
          </a:p>
          <a:p>
            <a:pPr>
              <a:lnSpc>
                <a:spcPct val="90000"/>
              </a:lnSpc>
            </a:pPr>
            <a:endParaRPr lang="en-US" altLang="en-US" sz="3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8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E07792B2-F821-A24E-868E-98295AB78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399" y="304800"/>
            <a:ext cx="848201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CLRS’s Top-Down CUT-ROD using </a:t>
            </a:r>
            <a:r>
              <a:rPr lang="en-US" altLang="en-US" sz="32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Memoization</a:t>
            </a:r>
            <a:endParaRPr lang="en-US" altLang="en-US" sz="3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58" name="Text Box 4">
            <a:extLst>
              <a:ext uri="{FF2B5EF4-FFF2-40B4-BE49-F238E27FC236}">
                <a16:creationId xmlns:a16="http://schemas.microsoft.com/office/drawing/2014/main" id="{6E751054-B535-BE46-AF6E-EDE3ECA39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99" y="1600201"/>
            <a:ext cx="825341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MEMOIZED-CUT(p,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1   let C[0..n] be a new array  // for revenue values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2   for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= 0 to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3       C[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] = -</a:t>
            </a:r>
            <a:r>
              <a:rPr kumimoji="0" lang="en-US" altLang="en-US" sz="2000" dirty="0">
                <a:cs typeface="Arial" panose="020B0604020202020204" pitchFamily="34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4   return MEMOIZED-CUT-AUX(p, n,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MEMOIZED-CUT-AUX(p, n,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1   if C[n] ≥ 0  // subproblem already solved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2       return C[n]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3   if n == 0  // log of length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4       best = 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5   else best = -∞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6       for </a:t>
            </a:r>
            <a:r>
              <a:rPr kumimoji="0" lang="en-US" altLang="en-US" sz="2000" dirty="0" err="1"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 = 1 to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7           best = max(best, p[</a:t>
            </a:r>
            <a:r>
              <a:rPr kumimoji="0" lang="en-US" altLang="en-US" sz="2000" dirty="0" err="1"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] + MEMOIZED-CUT-AUX(p, </a:t>
            </a: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n-</a:t>
            </a:r>
            <a:r>
              <a:rPr kumimoji="0" lang="en-US" altLang="en-US" sz="2000" b="1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8       C[n] = best  // store solution for this length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9   return C[n]</a:t>
            </a:r>
          </a:p>
        </p:txBody>
      </p:sp>
    </p:spTree>
    <p:extLst>
      <p:ext uri="{BB962C8B-B14F-4D97-AF65-F5344CB8AC3E}">
        <p14:creationId xmlns:p14="http://schemas.microsoft.com/office/powerpoint/2010/main" val="385280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7F89E5E6-4F8A-334C-A5E6-157CBF4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CAF4D91-55E9-7C4D-B021-4E305A46CA5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A7F16FD-4DCF-2C4A-8C8C-D97AF86B250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 b="1">
                <a:ea typeface="ＭＳ Ｐゴシック" panose="020B0600070205080204" pitchFamily="34" charset="-128"/>
              </a:rPr>
              <a:t>Memoization and Functional Languages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ECC02E9-A210-DE41-991E-2463D0C9096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Languages like Lisp and Scheme are functional languages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could memoization help?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could go wrong? Would this always work?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Side effects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Haskell does this (call-by-need)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3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dirty="0"/>
              <a:t>and Log Cutting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DP is good when sub-problems overlap, when they’re not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Intro to Dynamic Programming</a:t>
            </a:r>
          </a:p>
          <a:p>
            <a:pPr lvl="1"/>
            <a:r>
              <a:rPr lang="en-US" dirty="0" err="1"/>
              <a:t>Memoization</a:t>
            </a:r>
            <a:endParaRPr lang="en-US" dirty="0"/>
          </a:p>
          <a:p>
            <a:pPr lvl="1"/>
            <a:r>
              <a:rPr lang="en-US" dirty="0"/>
              <a:t>Three DP Problems:</a:t>
            </a:r>
          </a:p>
          <a:p>
            <a:pPr lvl="2"/>
            <a:r>
              <a:rPr lang="en-US" dirty="0"/>
              <a:t>Log Cutting</a:t>
            </a:r>
          </a:p>
          <a:p>
            <a:pPr lvl="2"/>
            <a:r>
              <a:rPr lang="en-US" dirty="0"/>
              <a:t>0/1 Knapsack</a:t>
            </a:r>
          </a:p>
          <a:p>
            <a:pPr lvl="2"/>
            <a:r>
              <a:rPr lang="en-US" dirty="0"/>
              <a:t>Coin Change</a:t>
            </a:r>
          </a:p>
          <a:p>
            <a:pPr lvl="2"/>
            <a:r>
              <a:rPr lang="en-US" dirty="0"/>
              <a:t>Weighted Activity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E62-58F1-E344-AF4E-EDEDAFEF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E307-493E-3340-80CC-4549E01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596534-D0E9-284B-B392-F76E86E91298}"/>
              </a:ext>
            </a:extLst>
          </p:cNvPr>
          <p:cNvGrpSpPr/>
          <p:nvPr/>
        </p:nvGrpSpPr>
        <p:grpSpPr>
          <a:xfrm>
            <a:off x="1315303" y="1594366"/>
            <a:ext cx="5008199" cy="852626"/>
            <a:chOff x="1315303" y="1594366"/>
            <a:chExt cx="5008199" cy="8526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AF9339-55B3-4D4D-A5FC-D9340EE5C19E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CE019E-A3CD-BA48-9491-E49431C228E4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12AACB-1D39-7B46-8B6F-A9B16E44F123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454C38-BBAA-DE48-8B52-98287FBF66F9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8B4E6E-EA84-EC49-9304-91B8794B7010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8A8B21-99B3-2445-AC38-BC0CB2760A29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3B2EB7-3583-0C43-BADA-9B8FF293F5A5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C4E31-A5F8-834E-836A-0F074B676EA8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847253-01C4-1E48-8A97-44E022F444CE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DC317E-795F-F54E-90C1-BC828EC28D9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3190C6-D260-C34B-A3AA-6F9C6A4B0567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F58970-0065-A640-8C9F-D5309108049E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BE074F-8EBD-784A-AEF6-ADB068E5001B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CBC040-4735-D441-9F6D-B8F73EF5DB10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7B5585-A54B-FB49-B492-897B5996448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A2230A-633A-6A4F-B9D7-48C506FBE8E9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A14451-5666-CA4D-85F7-BF7FAAAA2B55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CF2E73-C792-1C45-ACF2-A70F5BC8DD1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07CC39-C999-E04D-98C7-A56627DFEB6D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145C0-3E62-9B45-B737-35922BFAC903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48866-B3B8-1D4F-98EF-BEE9A31D9F52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9CCEC9-F1D8-DF4E-9B5B-ECF93A1BEC89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948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889-4F96-7D4D-AE21-8E44D225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1E14-2AEB-D542-92F4-8D0FB3DA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8AEB-566B-C14A-BDEB-41FC7780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3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Interval Scheduling:</a:t>
            </a:r>
          </a:p>
          <a:p>
            <a:pPr lvl="1"/>
            <a:r>
              <a:rPr lang="en-US" dirty="0"/>
              <a:t>Given a list of intervals pick a </a:t>
            </a:r>
            <a:r>
              <a:rPr lang="en-US" i="1" dirty="0"/>
              <a:t>schedule</a:t>
            </a:r>
            <a:r>
              <a:rPr lang="en-US" dirty="0"/>
              <a:t> of non-overlapping intervals that maximizes the number chosen</a:t>
            </a:r>
          </a:p>
          <a:p>
            <a:pPr lvl="2"/>
            <a:r>
              <a:rPr lang="en-US" dirty="0"/>
              <a:t>i.e. each one has the same value</a:t>
            </a:r>
          </a:p>
          <a:p>
            <a:endParaRPr lang="en-US" dirty="0"/>
          </a:p>
          <a:p>
            <a:r>
              <a:rPr lang="en-US" dirty="0"/>
              <a:t>Weighted interval scheduling is similar, but…</a:t>
            </a:r>
          </a:p>
          <a:p>
            <a:pPr lvl="1"/>
            <a:r>
              <a:rPr lang="en-US" dirty="0"/>
              <a:t>Each interval has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259663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endParaRPr lang="en-US" dirty="0"/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  <p:extLst>
      <p:ext uri="{BB962C8B-B14F-4D97-AF65-F5344CB8AC3E}">
        <p14:creationId xmlns:p14="http://schemas.microsoft.com/office/powerpoint/2010/main" val="871491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would the greedy algorithm pick for this example?</a:t>
            </a:r>
          </a:p>
          <a:p>
            <a:r>
              <a:rPr lang="en-US" dirty="0"/>
              <a:t>And is that answer optimal?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2057400" y="2971800"/>
            <a:ext cx="7620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997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the sub-problem</a:t>
            </a:r>
          </a:p>
          <a:p>
            <a:endParaRPr lang="en-US" dirty="0"/>
          </a:p>
          <a:p>
            <a:r>
              <a:rPr lang="en-US" dirty="0"/>
              <a:t>This problem has optimal substructure, so let’s only consider intervals up to a certain point.</a:t>
            </a:r>
          </a:p>
          <a:p>
            <a:endParaRPr lang="en-US" dirty="0"/>
          </a:p>
          <a:p>
            <a:r>
              <a:rPr lang="en-US" dirty="0"/>
              <a:t>Let Opt(j) be the solution to this problem when only considering intervals 1 through j</a:t>
            </a:r>
          </a:p>
          <a:p>
            <a:pPr lvl="1"/>
            <a:r>
              <a:rPr lang="en-US" dirty="0"/>
              <a:t>How should we order the intervals? Does it matter? We will see soon that it does.</a:t>
            </a:r>
          </a:p>
          <a:p>
            <a:endParaRPr lang="en-US" dirty="0"/>
          </a:p>
          <a:p>
            <a:r>
              <a:rPr lang="en-US" dirty="0"/>
              <a:t>Note that Opt(0) = 0</a:t>
            </a:r>
          </a:p>
        </p:txBody>
      </p:sp>
    </p:spTree>
    <p:extLst>
      <p:ext uri="{BB962C8B-B14F-4D97-AF65-F5344CB8AC3E}">
        <p14:creationId xmlns:p14="http://schemas.microsoft.com/office/powerpoint/2010/main" val="157319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solution to problem in terms of sub-problems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Opt(0) = 0</a:t>
            </a:r>
          </a:p>
          <a:p>
            <a:pPr lvl="1"/>
            <a:endParaRPr lang="en-US" dirty="0"/>
          </a:p>
          <a:p>
            <a:r>
              <a:rPr lang="en-US" dirty="0"/>
              <a:t>Opt(j) = ?</a:t>
            </a:r>
          </a:p>
        </p:txBody>
      </p:sp>
    </p:spTree>
    <p:extLst>
      <p:ext uri="{BB962C8B-B14F-4D97-AF65-F5344CB8AC3E}">
        <p14:creationId xmlns:p14="http://schemas.microsoft.com/office/powerpoint/2010/main" val="2543511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Opt(j-1)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/>
              <a:t>Vj</a:t>
            </a:r>
            <a:r>
              <a:rPr lang="en-US" dirty="0"/>
              <a:t> + Opt(intervals compatible with j)</a:t>
            </a:r>
          </a:p>
          <a:p>
            <a:pPr lvl="2"/>
            <a:r>
              <a:rPr lang="en-US" dirty="0"/>
              <a:t>Intervals compatible with j? Yikes? How do we calculate that?</a:t>
            </a:r>
          </a:p>
        </p:txBody>
      </p:sp>
    </p:spTree>
    <p:extLst>
      <p:ext uri="{BB962C8B-B14F-4D97-AF65-F5344CB8AC3E}">
        <p14:creationId xmlns:p14="http://schemas.microsoft.com/office/powerpoint/2010/main" val="2479536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Opt(j)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 all intervals by their finish time</a:t>
            </a:r>
          </a:p>
          <a:p>
            <a:pPr lvl="1"/>
            <a:r>
              <a:rPr lang="en-US" dirty="0"/>
              <a:t>And number them sequentially</a:t>
            </a:r>
          </a:p>
          <a:p>
            <a:pPr lvl="1"/>
            <a:endParaRPr lang="en-US" dirty="0"/>
          </a:p>
          <a:p>
            <a:r>
              <a:rPr lang="en-US" dirty="0"/>
              <a:t>We define interval </a:t>
            </a:r>
            <a:r>
              <a:rPr lang="en-US" dirty="0" err="1"/>
              <a:t>i</a:t>
            </a:r>
            <a:r>
              <a:rPr lang="en-US" dirty="0"/>
              <a:t> is less than interval j if </a:t>
            </a:r>
            <a:r>
              <a:rPr lang="en-US" dirty="0" err="1"/>
              <a:t>i</a:t>
            </a:r>
            <a:r>
              <a:rPr lang="en-US" dirty="0"/>
              <a:t> finishes before j (i.e. is before it in the sort)</a:t>
            </a:r>
          </a:p>
          <a:p>
            <a:endParaRPr lang="en-US" dirty="0"/>
          </a:p>
          <a:p>
            <a:r>
              <a:rPr lang="en-US" dirty="0"/>
              <a:t>Define p(j) to be the highest numbered interval </a:t>
            </a:r>
            <a:r>
              <a:rPr lang="en-US" dirty="0" err="1"/>
              <a:t>i</a:t>
            </a:r>
            <a:r>
              <a:rPr lang="en-US" dirty="0"/>
              <a:t>&lt;j such that </a:t>
            </a:r>
            <a:r>
              <a:rPr lang="en-US" dirty="0" err="1"/>
              <a:t>i</a:t>
            </a:r>
            <a:r>
              <a:rPr lang="en-US" dirty="0"/>
              <a:t> and j are disjoint</a:t>
            </a:r>
          </a:p>
          <a:p>
            <a:endParaRPr lang="en-US" dirty="0"/>
          </a:p>
          <a:p>
            <a:r>
              <a:rPr lang="en-US" dirty="0"/>
              <a:t>Define OPT(j) to be the value of an optimal solution for intervals 1 through j only</a:t>
            </a:r>
          </a:p>
        </p:txBody>
      </p:sp>
    </p:spTree>
    <p:extLst>
      <p:ext uri="{BB962C8B-B14F-4D97-AF65-F5344CB8AC3E}">
        <p14:creationId xmlns:p14="http://schemas.microsoft.com/office/powerpoint/2010/main" val="1821118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914400" y="1828800"/>
            <a:ext cx="990600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3763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So…we have</a:t>
            </a:r>
          </a:p>
          <a:p>
            <a:pPr lvl="2"/>
            <a:r>
              <a:rPr lang="en-US" dirty="0"/>
              <a:t>Opt(j) = Max(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,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6772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3581399"/>
          </a:xfrm>
        </p:spPr>
        <p:txBody>
          <a:bodyPr>
            <a:normAutofit/>
          </a:bodyPr>
          <a:lstStyle/>
          <a:p>
            <a:r>
              <a:rPr lang="en-US" sz="2800" dirty="0"/>
              <a:t>OPT(j) = max(</a:t>
            </a:r>
            <a:r>
              <a:rPr lang="en-US" sz="2800" dirty="0" err="1">
                <a:solidFill>
                  <a:srgbClr val="33CC33"/>
                </a:solidFill>
              </a:rPr>
              <a:t>v</a:t>
            </a:r>
            <a:r>
              <a:rPr lang="en-US" sz="2800" baseline="-25000" dirty="0" err="1">
                <a:solidFill>
                  <a:srgbClr val="33CC33"/>
                </a:solidFill>
              </a:rPr>
              <a:t>j</a:t>
            </a:r>
            <a:r>
              <a:rPr lang="en-US" sz="2800" dirty="0">
                <a:solidFill>
                  <a:srgbClr val="33CC33"/>
                </a:solidFill>
              </a:rPr>
              <a:t> + OPT(p(j))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OPT(j-1)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And OPT(0) = 0</a:t>
            </a:r>
          </a:p>
          <a:p>
            <a:r>
              <a:rPr lang="en-US" sz="2800" dirty="0"/>
              <a:t>This is similar in running time to the Fibonacci sequence</a:t>
            </a:r>
          </a:p>
          <a:p>
            <a:pPr lvl="1"/>
            <a:r>
              <a:rPr lang="en-US" sz="2400" dirty="0"/>
              <a:t>And similarly exponential</a:t>
            </a:r>
          </a:p>
          <a:p>
            <a:r>
              <a:rPr lang="en-US" sz="2800" dirty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5991"/>
          <a:stretch>
            <a:fillRect/>
          </a:stretch>
        </p:blipFill>
        <p:spPr bwMode="auto">
          <a:xfrm>
            <a:off x="2362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760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Notice that the </a:t>
            </a:r>
            <a:br>
              <a:rPr lang="en-US" dirty="0"/>
            </a:br>
            <a:r>
              <a:rPr lang="en-US" dirty="0"/>
              <a:t>sub-problems are </a:t>
            </a:r>
            <a:br>
              <a:rPr lang="en-US" dirty="0"/>
            </a:br>
            <a:r>
              <a:rPr lang="en-US" dirty="0"/>
              <a:t>being </a:t>
            </a:r>
            <a:br>
              <a:rPr lang="en-US" dirty="0"/>
            </a:br>
            <a:r>
              <a:rPr lang="en-US" dirty="0"/>
              <a:t>re-computed </a:t>
            </a:r>
            <a:br>
              <a:rPr lang="en-US" dirty="0"/>
            </a:br>
            <a:r>
              <a:rPr lang="en-US" dirty="0"/>
              <a:t>each time</a:t>
            </a:r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34798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702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Formulate the data structure to look up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Pretty simple, define M[n]</a:t>
            </a:r>
          </a:p>
          <a:p>
            <a:endParaRPr lang="en-US" dirty="0"/>
          </a:p>
          <a:p>
            <a:r>
              <a:rPr lang="en-US" dirty="0"/>
              <a:t>M[j] stores the solution to Opt(j)</a:t>
            </a:r>
          </a:p>
        </p:txBody>
      </p:sp>
    </p:spTree>
    <p:extLst>
      <p:ext uri="{BB962C8B-B14F-4D97-AF65-F5344CB8AC3E}">
        <p14:creationId xmlns:p14="http://schemas.microsoft.com/office/powerpoint/2010/main" val="2959765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add </a:t>
            </a:r>
            <a:r>
              <a:rPr lang="en-US" dirty="0" err="1"/>
              <a:t>memoization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0972800" cy="838200"/>
          </a:xfrm>
        </p:spPr>
        <p:txBody>
          <a:bodyPr/>
          <a:lstStyle/>
          <a:p>
            <a:r>
              <a:rPr lang="en-US" dirty="0"/>
              <a:t>This runs in linear time</a:t>
            </a:r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718457" y="2590800"/>
            <a:ext cx="101781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9222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only gives us the final value</a:t>
            </a:r>
          </a:p>
          <a:p>
            <a:pPr lvl="1"/>
            <a:r>
              <a:rPr lang="en-US" dirty="0"/>
              <a:t>Computing a sub-array each step would make it quadratic running time</a:t>
            </a:r>
          </a:p>
          <a:p>
            <a:r>
              <a:rPr lang="en-US" dirty="0"/>
              <a:t>To determine the intervals: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M[p(j)] ≥ M[j-1]</a:t>
            </a:r>
          </a:p>
          <a:p>
            <a:pPr lvl="2"/>
            <a:r>
              <a:rPr lang="en-US" dirty="0"/>
              <a:t>Then j is part of the solution, and consider p(j)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Then j is NOT part of the solution, and consider j-1</a:t>
            </a:r>
          </a:p>
        </p:txBody>
      </p:sp>
    </p:spTree>
    <p:extLst>
      <p:ext uri="{BB962C8B-B14F-4D97-AF65-F5344CB8AC3E}">
        <p14:creationId xmlns:p14="http://schemas.microsoft.com/office/powerpoint/2010/main" val="2888886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0/1 Knapsack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1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Reminder: 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54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55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74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r>
              <a:rPr lang="en-US" dirty="0"/>
              <a:t>Dynamic Programming not a good solution for problems that have the </a:t>
            </a:r>
            <a:r>
              <a:rPr lang="en-US" b="1" dirty="0">
                <a:solidFill>
                  <a:srgbClr val="0070C0"/>
                </a:solidFill>
              </a:rPr>
              <a:t>greedy-choice property:</a:t>
            </a:r>
          </a:p>
          <a:p>
            <a:pPr lvl="1"/>
            <a:r>
              <a:rPr lang="en-US" dirty="0"/>
              <a:t>We can assemble a globally-optimal solution for the current by making a locally-optimal choice, without considering results from subproblems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9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0601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9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programming solution to 0/1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to:</a:t>
            </a:r>
          </a:p>
          <a:p>
            <a:r>
              <a:rPr lang="en-US" dirty="0"/>
              <a:t>Identify a recursive definition of how a larger solution is built from optimal results for smaller sub-problems.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0/1 knapsack, what a </a:t>
            </a:r>
            <a:r>
              <a:rPr lang="en-US" u="sng" dirty="0"/>
              <a:t>sub-problem </a:t>
            </a:r>
            <a:r>
              <a:rPr lang="en-US" dirty="0"/>
              <a:t>solution look like?</a:t>
            </a:r>
            <a:br>
              <a:rPr lang="en-US" dirty="0"/>
            </a:br>
            <a:r>
              <a:rPr lang="en-US" dirty="0"/>
              <a:t>What can be “smaller”?</a:t>
            </a:r>
          </a:p>
          <a:p>
            <a:pPr lvl="1"/>
            <a:r>
              <a:rPr lang="en-US" dirty="0"/>
              <a:t>Smaller capacity for the knapsack</a:t>
            </a:r>
          </a:p>
          <a:p>
            <a:pPr lvl="1"/>
            <a:r>
              <a:rPr lang="en-US" dirty="0"/>
              <a:t>Fewer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8 is on Dynamic Programming</a:t>
            </a:r>
          </a:p>
          <a:p>
            <a:pPr lvl="1"/>
            <a:r>
              <a:rPr lang="en-US" dirty="0"/>
              <a:t>Similar to </a:t>
            </a:r>
            <a:r>
              <a:rPr lang="en-US" b="1" i="1" dirty="0"/>
              <a:t>Greedy Algorithms</a:t>
            </a:r>
          </a:p>
          <a:p>
            <a:pPr lvl="1"/>
            <a:r>
              <a:rPr lang="en-US" dirty="0"/>
              <a:t>Solves problems that have </a:t>
            </a:r>
            <a:r>
              <a:rPr lang="en-US" b="1" i="1" dirty="0"/>
              <a:t>optimal substructure</a:t>
            </a:r>
            <a:r>
              <a:rPr lang="en-US" dirty="0"/>
              <a:t>, but do NOT have a known greedy choice for optimal solutions</a:t>
            </a:r>
          </a:p>
          <a:p>
            <a:pPr lvl="1"/>
            <a:r>
              <a:rPr lang="en-US" dirty="0"/>
              <a:t>Instead, </a:t>
            </a:r>
            <a:r>
              <a:rPr lang="en-US" b="1" i="1" dirty="0"/>
              <a:t>try every op</a:t>
            </a:r>
            <a:r>
              <a:rPr lang="en-US" dirty="0"/>
              <a:t>tion for the first “greedy” choice and see which one leads to optimal solution.</a:t>
            </a:r>
          </a:p>
          <a:p>
            <a:pPr lvl="2"/>
            <a:r>
              <a:rPr lang="en-US" dirty="0"/>
              <a:t>Will need some </a:t>
            </a:r>
            <a:r>
              <a:rPr lang="en-US" b="1" i="1" dirty="0"/>
              <a:t>optimizations</a:t>
            </a:r>
            <a:r>
              <a:rPr lang="en-US" dirty="0"/>
              <a:t> to make this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assumptions and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set S of the objects and a capacity C</a:t>
            </a:r>
          </a:p>
          <a:p>
            <a:pPr lvl="1"/>
            <a:r>
              <a:rPr lang="en-US" dirty="0"/>
              <a:t>We assume the optimal solution is O, a subset of S</a:t>
            </a:r>
          </a:p>
          <a:p>
            <a:pPr lvl="1"/>
            <a:r>
              <a:rPr lang="en-US" dirty="0"/>
              <a:t>For example, the items in O could be the bolded ones:</a:t>
            </a:r>
            <a:br>
              <a:rPr lang="en-US" dirty="0"/>
            </a:br>
            <a:r>
              <a:rPr lang="en-US" dirty="0"/>
              <a:t>      S = {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b="1" baseline="-25000" dirty="0"/>
              <a:t>3</a:t>
            </a:r>
            <a:r>
              <a:rPr lang="en-US" dirty="0"/>
              <a:t>, …, s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b="1" dirty="0" err="1"/>
              <a:t>s</a:t>
            </a:r>
            <a:r>
              <a:rPr lang="en-US" b="1" baseline="-25000" dirty="0" err="1"/>
              <a:t>k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Note that the last item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baseline="-25000" dirty="0"/>
              <a:t>  </a:t>
            </a:r>
            <a:r>
              <a:rPr lang="en-US" dirty="0"/>
              <a:t>may or may not be in the solution O</a:t>
            </a:r>
          </a:p>
          <a:p>
            <a:endParaRPr lang="en-US" dirty="0"/>
          </a:p>
          <a:p>
            <a:r>
              <a:rPr lang="en-US" dirty="0"/>
              <a:t>Let’s use subscripts on O</a:t>
            </a:r>
            <a:r>
              <a:rPr lang="en-US" baseline="-25000" dirty="0"/>
              <a:t>k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when we’re talking about the first </a:t>
            </a:r>
            <a:r>
              <a:rPr lang="en-US" i="1" dirty="0"/>
              <a:t>k</a:t>
            </a:r>
            <a:r>
              <a:rPr lang="en-US" dirty="0"/>
              <a:t> items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BTW, we’ll assume C and all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are integer values</a:t>
            </a:r>
          </a:p>
          <a:p>
            <a:pPr lvl="1"/>
            <a:r>
              <a:rPr lang="en-US" dirty="0"/>
              <a:t>And, most books etc. use “W” for what we’re calling C</a:t>
            </a:r>
          </a:p>
        </p:txBody>
      </p:sp>
    </p:spTree>
    <p:extLst>
      <p:ext uri="{BB962C8B-B14F-4D97-AF65-F5344CB8AC3E}">
        <p14:creationId xmlns:p14="http://schemas.microsoft.com/office/powerpoint/2010/main" val="115955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What’s a recursive definition of how a solution of </a:t>
                </a:r>
                <a:r>
                  <a:rPr lang="en-US" b="1" dirty="0">
                    <a:solidFill>
                      <a:srgbClr val="C00000"/>
                    </a:solidFill>
                  </a:rPr>
                  <a:t>size n </a:t>
                </a:r>
                <a:r>
                  <a:rPr lang="en-US" dirty="0"/>
                  <a:t>is built from optimal results for smaller sub-problems?          S = { s</a:t>
                </a:r>
                <a:r>
                  <a:rPr lang="en-US" baseline="-25000" dirty="0"/>
                  <a:t>1</a:t>
                </a:r>
                <a:r>
                  <a:rPr lang="en-US" dirty="0"/>
                  <a:t>, s</a:t>
                </a:r>
                <a:r>
                  <a:rPr lang="en-US" baseline="-25000" dirty="0"/>
                  <a:t>2</a:t>
                </a:r>
                <a:r>
                  <a:rPr lang="en-US" dirty="0"/>
                  <a:t>, s</a:t>
                </a:r>
                <a:r>
                  <a:rPr lang="en-US" baseline="-25000" dirty="0"/>
                  <a:t>3</a:t>
                </a:r>
                <a:r>
                  <a:rPr lang="en-US" dirty="0"/>
                  <a:t>, …, s</a:t>
                </a:r>
                <a:r>
                  <a:rPr lang="en-US" baseline="-25000" dirty="0"/>
                  <a:t>n-1 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n</a:t>
                </a:r>
                <a:r>
                  <a:rPr lang="en-US" dirty="0"/>
                  <a:t> }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O</a:t>
                </a:r>
                <a:r>
                  <a:rPr lang="en-US" baseline="-25000" dirty="0"/>
                  <a:t>n</a:t>
                </a:r>
                <a:r>
                  <a:rPr lang="en-US" dirty="0"/>
                  <a:t>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 not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didn’t add anything to best solution for smaller subproblem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</a:t>
                </a:r>
                <a:r>
                  <a:rPr lang="en-US" dirty="0"/>
                  <a:t> for the following smaller subproblem S</a:t>
                </a:r>
                <a:r>
                  <a:rPr lang="en-US" baseline="-25000" dirty="0"/>
                  <a:t>n-1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same</a:t>
                </a:r>
                <a:r>
                  <a:rPr lang="en-US" dirty="0">
                    <a:solidFill>
                      <a:srgbClr val="C00000"/>
                    </a:solidFill>
                  </a:rPr>
                  <a:t> knapsack capacity C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contributed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to total weight we’re carrying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 </a:t>
                </a:r>
                <a:r>
                  <a:rPr lang="en-US" dirty="0"/>
                  <a:t>for the following smaller subproblem S</a:t>
                </a:r>
                <a:r>
                  <a:rPr lang="en-US" baseline="-25000" dirty="0"/>
                  <a:t>n-1 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reduced</a:t>
                </a:r>
                <a:r>
                  <a:rPr lang="en-US" dirty="0">
                    <a:solidFill>
                      <a:srgbClr val="C00000"/>
                    </a:solidFill>
                  </a:rPr>
                  <a:t> capacity C-</a:t>
                </a:r>
                <a:r>
                  <a:rPr lang="en-US" dirty="0" err="1">
                    <a:solidFill>
                      <a:srgbClr val="C00000"/>
                    </a:solidFill>
                  </a:rPr>
                  <a:t>w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n</a:t>
                </a:r>
                <a:endParaRPr lang="en-US" baseline="-25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 that “getting smaller” decreases number of items and also maybe capacity.)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597" r="-104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967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Step: Getting Things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sub-problems, what variables change in size?</a:t>
            </a:r>
          </a:p>
          <a:p>
            <a:pPr lvl="1"/>
            <a:r>
              <a:rPr lang="en-US" dirty="0"/>
              <a:t>Maybe C (the capacity) and definitely k (number of items to steal)</a:t>
            </a:r>
          </a:p>
          <a:p>
            <a:r>
              <a:rPr lang="en-US" dirty="0"/>
              <a:t>Define what we’re calculating:  call it </a:t>
            </a:r>
            <a:r>
              <a:rPr lang="en-US" b="1" dirty="0">
                <a:solidFill>
                  <a:srgbClr val="C00000"/>
                </a:solidFill>
              </a:rPr>
              <a:t>Knap(k, w)</a:t>
            </a:r>
          </a:p>
          <a:p>
            <a:pPr lvl="1"/>
            <a:r>
              <a:rPr lang="en-US" dirty="0"/>
              <a:t>Note: we’ll use “w” for the changing capacity value in Knap(), but keep “C” as the overall total capacity for the entire problem.  (Sorry if confusing!)</a:t>
            </a:r>
          </a:p>
          <a:p>
            <a:r>
              <a:rPr lang="en-US" dirty="0"/>
              <a:t>Whether we do recursion of work bottom-up, we need to know the smallest cases</a:t>
            </a:r>
          </a:p>
          <a:p>
            <a:r>
              <a:rPr lang="en-US" dirty="0"/>
              <a:t>Some small or boundary cases:</a:t>
            </a:r>
          </a:p>
          <a:p>
            <a:pPr lvl="1"/>
            <a:r>
              <a:rPr lang="en-US" dirty="0"/>
              <a:t>No knapsack capacity (w=0), can’t add an item, so Knap(k, 0) = 0</a:t>
            </a:r>
          </a:p>
          <a:p>
            <a:pPr lvl="1"/>
            <a:r>
              <a:rPr lang="en-US" dirty="0"/>
              <a:t>Nothing to steal (k=0), so Knap(0, w) = 0</a:t>
            </a:r>
          </a:p>
        </p:txBody>
      </p:sp>
    </p:spTree>
    <p:extLst>
      <p:ext uri="{BB962C8B-B14F-4D97-AF65-F5344CB8AC3E}">
        <p14:creationId xmlns:p14="http://schemas.microsoft.com/office/powerpoint/2010/main" val="2336895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cases to calculate Knap(k, 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cases for calculating Knap(k, w):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and that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Case 3 is easy to determine; we’ll have to compute whether 1 or 2 is optimal</a:t>
            </a:r>
          </a:p>
          <a:p>
            <a:pPr lvl="1"/>
            <a:r>
              <a:rPr lang="en-US" dirty="0"/>
              <a:t>How do we know which is optimal? Compute both, pick larger value!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18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1: Sufficient capacity and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creates an optimal solution for k items</a:t>
            </a:r>
          </a:p>
          <a:p>
            <a:endParaRPr lang="en-US" dirty="0"/>
          </a:p>
          <a:p>
            <a:r>
              <a:rPr lang="en-US" dirty="0"/>
              <a:t>Thus, our solution for the first k items is when we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optimal solution for the first k-1 items</a:t>
            </a:r>
          </a:p>
          <a:p>
            <a:endParaRPr lang="en-US" dirty="0"/>
          </a:p>
          <a:p>
            <a:r>
              <a:rPr lang="en-US" dirty="0"/>
              <a:t>But by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we have reduced capacity</a:t>
            </a:r>
          </a:p>
          <a:p>
            <a:pPr lvl="1"/>
            <a:r>
              <a:rPr lang="en-US" dirty="0"/>
              <a:t>In particular, we only have </a:t>
            </a:r>
            <a:r>
              <a:rPr lang="en-US" b="1" dirty="0">
                <a:solidFill>
                  <a:srgbClr val="C00000"/>
                </a:solidFill>
              </a:rPr>
              <a:t>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dirty="0"/>
              <a:t> for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</a:t>
            </a:r>
          </a:p>
          <a:p>
            <a:pPr lvl="1"/>
            <a:endParaRPr lang="en-US" dirty="0"/>
          </a:p>
          <a:p>
            <a:r>
              <a:rPr lang="en-US" dirty="0"/>
              <a:t>So the value for </a:t>
            </a:r>
            <a:r>
              <a:rPr lang="en-US" b="1" dirty="0">
                <a:solidFill>
                  <a:srgbClr val="C00000"/>
                </a:solidFill>
              </a:rPr>
              <a:t>Knap(k, w) =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+ Knap(k-1, 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732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2: Sufficient Capacity but Non-optimal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lvl="1"/>
            <a:endParaRPr lang="en-US" dirty="0"/>
          </a:p>
          <a:p>
            <a:r>
              <a:rPr lang="en-US" dirty="0"/>
              <a:t>Thus, our solution for the first k items is when we do NOT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solution for the first k-1 items</a:t>
            </a:r>
          </a:p>
          <a:p>
            <a:pPr lvl="1"/>
            <a:r>
              <a:rPr lang="en-US" dirty="0"/>
              <a:t>Since we are </a:t>
            </a:r>
            <a:r>
              <a:rPr lang="en-US" b="1" dirty="0"/>
              <a:t>not</a:t>
            </a:r>
            <a:r>
              <a:rPr lang="en-US" dirty="0"/>
              <a:t>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optimal solution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 with the </a:t>
            </a:r>
            <a:r>
              <a:rPr lang="en-US" b="1" dirty="0">
                <a:solidFill>
                  <a:srgbClr val="C00000"/>
                </a:solidFill>
              </a:rPr>
              <a:t>same capacity</a:t>
            </a:r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</p:txBody>
      </p:sp>
    </p:spTree>
    <p:extLst>
      <p:ext uri="{BB962C8B-B14F-4D97-AF65-F5344CB8AC3E}">
        <p14:creationId xmlns:p14="http://schemas.microsoft.com/office/powerpoint/2010/main" val="12883440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3: Insufficient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</a:t>
            </a:r>
          </a:p>
          <a:p>
            <a:pPr lvl="1"/>
            <a:r>
              <a:rPr lang="en-US" dirty="0"/>
              <a:t>This is because w-w</a:t>
            </a:r>
            <a:r>
              <a:rPr lang="en-US" baseline="-25000" dirty="0"/>
              <a:t>k</a:t>
            </a:r>
            <a:r>
              <a:rPr lang="en-US" dirty="0"/>
              <a:t> &lt; 0 (i.e. w &lt;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  <a:p>
            <a:pPr lvl="1"/>
            <a:r>
              <a:rPr lang="en-US" dirty="0"/>
              <a:t>Since we can’t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same as the first k-1 items with the same capacity</a:t>
            </a:r>
          </a:p>
          <a:p>
            <a:pPr lvl="1"/>
            <a:r>
              <a:rPr lang="en-US" dirty="0"/>
              <a:t>Note that this formula is the same as case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5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Recursively define solutions to sub-problems</a:t>
            </a:r>
          </a:p>
          <a:p>
            <a:r>
              <a:rPr lang="en-US" dirty="0"/>
              <a:t>Base Case</a:t>
            </a:r>
          </a:p>
          <a:p>
            <a:pPr marL="457200" lvl="1" indent="0">
              <a:buNone/>
            </a:pPr>
            <a:r>
              <a:rPr lang="en-US" dirty="0"/>
              <a:t>   Knap(k,0) = 0</a:t>
            </a:r>
          </a:p>
          <a:p>
            <a:pPr marL="457200" lvl="1" indent="0">
              <a:buNone/>
            </a:pPr>
            <a:r>
              <a:rPr lang="en-US" dirty="0"/>
              <a:t>   Knap(0,w) = 0</a:t>
            </a:r>
          </a:p>
          <a:p>
            <a:r>
              <a:rPr lang="en-US" dirty="0"/>
              <a:t>Recursive Case</a:t>
            </a:r>
          </a:p>
          <a:p>
            <a:pPr marL="457200" lvl="1" indent="0">
              <a:buNone/>
            </a:pPr>
            <a:r>
              <a:rPr lang="en-US" dirty="0"/>
              <a:t>   Knap(k, w) = max( Knap(k-1, w),  Knap(k-1,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 +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4C38F-7AD5-EB4B-A478-C0E9BFE3EFDF}"/>
              </a:ext>
            </a:extLst>
          </p:cNvPr>
          <p:cNvSpPr txBox="1"/>
          <p:nvPr/>
        </p:nvSpPr>
        <p:spPr>
          <a:xfrm>
            <a:off x="5029200" y="3429000"/>
            <a:ext cx="3581400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Subproblems are smaller!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1E6A6-6DA3-2644-9F86-458D9EFA23C0}"/>
              </a:ext>
            </a:extLst>
          </p:cNvPr>
          <p:cNvSpPr txBox="1"/>
          <p:nvPr/>
        </p:nvSpPr>
        <p:spPr>
          <a:xfrm>
            <a:off x="7463443" y="5746834"/>
            <a:ext cx="3762895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is part of optimal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3B09A-0D76-F948-99BC-4219E7E67FB0}"/>
              </a:ext>
            </a:extLst>
          </p:cNvPr>
          <p:cNvSpPr txBox="1"/>
          <p:nvPr/>
        </p:nvSpPr>
        <p:spPr>
          <a:xfrm>
            <a:off x="914400" y="5746835"/>
            <a:ext cx="5562600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No room for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or not part optimal 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E6D0A-7A35-D444-A5FD-0C849C62E08A}"/>
              </a:ext>
            </a:extLst>
          </p:cNvPr>
          <p:cNvCxnSpPr/>
          <p:nvPr/>
        </p:nvCxnSpPr>
        <p:spPr>
          <a:xfrm flipH="1">
            <a:off x="5029200" y="3890665"/>
            <a:ext cx="762000" cy="5022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EF33E-5D67-0E4F-9D84-04409DEA9C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819900" y="3890665"/>
            <a:ext cx="342900" cy="6096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FAE5F-3741-954D-890D-F2886B58E5F3}"/>
              </a:ext>
            </a:extLst>
          </p:cNvPr>
          <p:cNvCxnSpPr>
            <a:cxnSpLocks/>
          </p:cNvCxnSpPr>
          <p:nvPr/>
        </p:nvCxnSpPr>
        <p:spPr>
          <a:xfrm>
            <a:off x="7620000" y="3863181"/>
            <a:ext cx="200025" cy="5727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ABAAAE5B-C5AD-A941-9C75-76D9C8B21BB9}"/>
              </a:ext>
            </a:extLst>
          </p:cNvPr>
          <p:cNvSpPr/>
          <p:nvPr/>
        </p:nvSpPr>
        <p:spPr>
          <a:xfrm rot="16200000">
            <a:off x="4800600" y="4231690"/>
            <a:ext cx="304800" cy="16764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927F5CD-C2AC-6948-8C90-F9E81F1ECC68}"/>
              </a:ext>
            </a:extLst>
          </p:cNvPr>
          <p:cNvSpPr/>
          <p:nvPr/>
        </p:nvSpPr>
        <p:spPr>
          <a:xfrm rot="16200000">
            <a:off x="7407656" y="3642403"/>
            <a:ext cx="304800" cy="289798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82585-037C-9A4E-9F94-87AB1BBF7B44}"/>
              </a:ext>
            </a:extLst>
          </p:cNvPr>
          <p:cNvCxnSpPr>
            <a:cxnSpLocks/>
          </p:cNvCxnSpPr>
          <p:nvPr/>
        </p:nvCxnSpPr>
        <p:spPr>
          <a:xfrm flipV="1">
            <a:off x="4572000" y="5257800"/>
            <a:ext cx="381000" cy="467529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BFC56-72A0-3A4A-AA3A-44E9A0E06668}"/>
              </a:ext>
            </a:extLst>
          </p:cNvPr>
          <p:cNvCxnSpPr>
            <a:cxnSpLocks/>
          </p:cNvCxnSpPr>
          <p:nvPr/>
        </p:nvCxnSpPr>
        <p:spPr>
          <a:xfrm flipH="1" flipV="1">
            <a:off x="7560056" y="5283109"/>
            <a:ext cx="593344" cy="46372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1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962399"/>
            <a:ext cx="10439400" cy="815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9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Lookup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a data-structure that allows us to lookup a sub-problem value in O(1) time</a:t>
            </a:r>
          </a:p>
          <a:p>
            <a:endParaRPr lang="en-US" dirty="0"/>
          </a:p>
          <a:p>
            <a:r>
              <a:rPr lang="en-US" dirty="0"/>
              <a:t>Knap(k, w) has two parameters, so two-dimensional array works great.</a:t>
            </a:r>
          </a:p>
          <a:p>
            <a:endParaRPr lang="en-US" dirty="0"/>
          </a:p>
          <a:p>
            <a:r>
              <a:rPr lang="en-US" dirty="0"/>
              <a:t>Make an array called V[k, w]</a:t>
            </a:r>
          </a:p>
          <a:p>
            <a:pPr lvl="1"/>
            <a:r>
              <a:rPr lang="en-US" dirty="0"/>
              <a:t>Store solution to Knap(k, w) at position V[k, w]</a:t>
            </a:r>
          </a:p>
        </p:txBody>
      </p:sp>
    </p:spTree>
    <p:extLst>
      <p:ext uri="{BB962C8B-B14F-4D97-AF65-F5344CB8AC3E}">
        <p14:creationId xmlns:p14="http://schemas.microsoft.com/office/powerpoint/2010/main" val="265888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the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determine between cases 1 and 2</a:t>
            </a:r>
          </a:p>
          <a:p>
            <a:pPr lvl="1"/>
            <a:r>
              <a:rPr lang="en-US" dirty="0"/>
              <a:t>Simply compute both values, and take the higher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if (w-w</a:t>
            </a:r>
            <a:r>
              <a:rPr lang="en-US" baseline="-25000" dirty="0"/>
              <a:t>k</a:t>
            </a:r>
            <a:r>
              <a:rPr lang="en-US" dirty="0"/>
              <a:t>&lt; 0) </a:t>
            </a:r>
            <a:r>
              <a:rPr lang="en-US" dirty="0">
                <a:solidFill>
                  <a:srgbClr val="0070C0"/>
                </a:solidFill>
              </a:rPr>
              <a:t>// not room for item k</a:t>
            </a:r>
          </a:p>
          <a:p>
            <a:pPr>
              <a:buNone/>
            </a:pPr>
            <a:r>
              <a:rPr lang="en-US" dirty="0"/>
              <a:t>		V[k, w] = V[k-1, w] </a:t>
            </a:r>
            <a:r>
              <a:rPr lang="en-US" dirty="0">
                <a:solidFill>
                  <a:srgbClr val="0070C0"/>
                </a:solidFill>
              </a:rPr>
              <a:t>// best result for k-1 items</a:t>
            </a:r>
          </a:p>
          <a:p>
            <a:pPr>
              <a:buNone/>
            </a:pPr>
            <a:r>
              <a:rPr lang="en-US" dirty="0"/>
              <a:t>	else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val_with_kth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+ V[k-1, w-w</a:t>
            </a:r>
            <a:r>
              <a:rPr lang="en-US" baseline="-25000" dirty="0"/>
              <a:t>k</a:t>
            </a:r>
            <a:r>
              <a:rPr lang="en-US" dirty="0"/>
              <a:t>] </a:t>
            </a:r>
            <a:r>
              <a:rPr lang="en-US" dirty="0">
                <a:solidFill>
                  <a:srgbClr val="0070C0"/>
                </a:solidFill>
              </a:rPr>
              <a:t>// Case 1 above</a:t>
            </a:r>
          </a:p>
          <a:p>
            <a:pPr>
              <a:buNone/>
            </a:pPr>
            <a:r>
              <a:rPr lang="en-US" dirty="0"/>
              <a:t>		val_for_k-1 = V[k-1, w] </a:t>
            </a:r>
            <a:r>
              <a:rPr lang="en-US" dirty="0">
                <a:solidFill>
                  <a:srgbClr val="0070C0"/>
                </a:solidFill>
              </a:rPr>
              <a:t>// Case 2 above</a:t>
            </a:r>
          </a:p>
          <a:p>
            <a:pPr>
              <a:buNone/>
            </a:pPr>
            <a:r>
              <a:rPr lang="en-US" dirty="0"/>
              <a:t>		V[k, w] = max( </a:t>
            </a:r>
            <a:r>
              <a:rPr lang="en-US" dirty="0" err="1"/>
              <a:t>val_with_kth</a:t>
            </a:r>
            <a:r>
              <a:rPr lang="en-US" dirty="0"/>
              <a:t>, val_for_k-1 )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7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 Values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/>
          <a:lstStyle/>
          <a:p>
            <a:r>
              <a:rPr lang="en-US" dirty="0"/>
              <a:t>Write a loop that fills in the table one cell at a time</a:t>
            </a:r>
          </a:p>
          <a:p>
            <a:r>
              <a:rPr lang="en-US" dirty="0"/>
              <a:t>The table fills in one row at a time, moving rightwards and downwards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733800" y="31242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863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Pseudo-code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435100"/>
            <a:ext cx="10287000" cy="5257800"/>
          </a:xfrm>
        </p:spPr>
        <p:txBody>
          <a:bodyPr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Knapsack(v, w, C)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(w = 0 to C) V[0, w]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0 to n) V[k, 0]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1 to n) {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all rows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for (w = 1 to C) {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</a:t>
            </a:r>
            <a:r>
              <a:rPr lang="en-US" sz="2000">
                <a:solidFill>
                  <a:srgbClr val="0070C0"/>
                </a:solidFill>
                <a:latin typeface="Lucida Sans Typewriter" panose="020B0509030504030204" pitchFamily="49" charset="77"/>
              </a:rPr>
              <a:t>all columns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if (w-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&lt;  0)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not room for item k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V[k-1, w]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else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 = </a:t>
            </a:r>
            <a:r>
              <a:rPr lang="en-US" sz="2000" dirty="0" err="1">
                <a:latin typeface="Lucida Sans Typewriter" panose="020B0509030504030204" pitchFamily="49" charset="77"/>
              </a:rPr>
              <a:t>v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+ V[k-1, 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1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val_for_k-1 = V[k-1, w] 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2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max(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, val_for_k-1 )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return V[</a:t>
            </a:r>
            <a:r>
              <a:rPr lang="en-US" sz="2000" dirty="0" err="1">
                <a:latin typeface="Lucida Sans Typewriter" panose="020B0509030504030204" pitchFamily="49" charset="77"/>
              </a:rPr>
              <a:t>n,C</a:t>
            </a:r>
            <a:r>
              <a:rPr lang="en-US" sz="2000" dirty="0">
                <a:latin typeface="Lucida Sans Typewriter" panose="020B0509030504030204" pitchFamily="49" charset="77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4916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our solution is only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V[n, C] is the optimal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which items were chosen, we can trace backward through the table starting at V[n, C] </a:t>
            </a:r>
          </a:p>
          <a:p>
            <a:pPr lvl="1"/>
            <a:r>
              <a:rPr lang="en-US" dirty="0"/>
              <a:t>If V[k, w] = V[k-1, w], then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not an item in the knapsack </a:t>
            </a:r>
            <a:r>
              <a:rPr lang="en-US" dirty="0"/>
              <a:t>(this was from cases 2 and 3).  Look at V[k-1, w] next.</a:t>
            </a:r>
          </a:p>
          <a:p>
            <a:pPr lvl="1"/>
            <a:r>
              <a:rPr lang="en-US" dirty="0"/>
              <a:t>Otherwise,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an item in the knapsack</a:t>
            </a:r>
            <a:r>
              <a:rPr lang="en-US" dirty="0"/>
              <a:t>, and we look at </a:t>
            </a:r>
            <a:br>
              <a:rPr lang="en-US" dirty="0"/>
            </a:br>
            <a:r>
              <a:rPr lang="en-US" dirty="0"/>
              <a:t>V[k-1,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] next (this was from case 1)</a:t>
            </a:r>
          </a:p>
        </p:txBody>
      </p:sp>
    </p:spTree>
    <p:extLst>
      <p:ext uri="{BB962C8B-B14F-4D97-AF65-F5344CB8AC3E}">
        <p14:creationId xmlns:p14="http://schemas.microsoft.com/office/powerpoint/2010/main" val="3462994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</a:t>
            </a:r>
            <a:br>
              <a:rPr lang="en-US" dirty="0"/>
            </a:br>
            <a:r>
              <a:rPr lang="en-US" dirty="0"/>
              <a:t>with non-traditional coin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85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1655700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{10, 1, 1}</a:t>
            </a:r>
          </a:p>
          <a:p>
            <a:pPr lvl="1"/>
            <a:r>
              <a:rPr lang="en-US" dirty="0"/>
              <a:t>But {6, 6} is more optimal (fewer coins)</a:t>
            </a:r>
          </a:p>
        </p:txBody>
      </p:sp>
    </p:spTree>
    <p:extLst>
      <p:ext uri="{BB962C8B-B14F-4D97-AF65-F5344CB8AC3E}">
        <p14:creationId xmlns:p14="http://schemas.microsoft.com/office/powerpoint/2010/main" val="7565470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  <p:extLst>
      <p:ext uri="{BB962C8B-B14F-4D97-AF65-F5344CB8AC3E}">
        <p14:creationId xmlns:p14="http://schemas.microsoft.com/office/powerpoint/2010/main" val="32593124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10972800" cy="4525963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       </a:t>
            </a:r>
            <a:r>
              <a:rPr lang="en-US" sz="2000" dirty="0"/>
              <a:t>(Remember, </a:t>
            </a:r>
            <a:r>
              <a:rPr lang="en-US" sz="2000" dirty="0" err="1"/>
              <a:t>i</a:t>
            </a:r>
            <a:r>
              <a:rPr lang="en-US" sz="2000" dirty="0"/>
              <a:t> is which coins, and j is the amount)</a:t>
            </a:r>
            <a:endParaRPr lang="en-US" dirty="0"/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1968" y="5091083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0968" y="5819031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i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2768" y="4676031"/>
            <a:ext cx="253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j   </a:t>
            </a:r>
            <a:r>
              <a:rPr lang="en-US" dirty="0">
                <a:latin typeface="+mj-lt"/>
              </a:rPr>
              <a:t>(the amount)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7C85-306E-804D-83C6-BB35E60A02F2}"/>
              </a:ext>
            </a:extLst>
          </p:cNvPr>
          <p:cNvSpPr txBox="1"/>
          <p:nvPr/>
        </p:nvSpPr>
        <p:spPr>
          <a:xfrm>
            <a:off x="9845692" y="5403532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492B1-686D-E243-9AED-E32445B40CAC}"/>
              </a:ext>
            </a:extLst>
          </p:cNvPr>
          <p:cNvSpPr txBox="1"/>
          <p:nvPr/>
        </p:nvSpPr>
        <p:spPr>
          <a:xfrm>
            <a:off x="8947798" y="4245342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Our answer!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8B827B-FD46-9342-A26A-0552D9C20D23}"/>
              </a:ext>
            </a:extLst>
          </p:cNvPr>
          <p:cNvCxnSpPr>
            <a:cxnSpLocks/>
          </p:cNvCxnSpPr>
          <p:nvPr/>
        </p:nvCxnSpPr>
        <p:spPr>
          <a:xfrm flipH="1">
            <a:off x="9637314" y="4591814"/>
            <a:ext cx="522686" cy="997812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892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0609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to solve the </a:t>
            </a:r>
            <a:r>
              <a:rPr lang="en-US" sz="2400" dirty="0" err="1"/>
              <a:t>i,j</a:t>
            </a:r>
            <a:r>
              <a:rPr lang="en-US" sz="2400" dirty="0"/>
              <a:t> problem   (Remember, </a:t>
            </a:r>
            <a:r>
              <a:rPr lang="en-US" sz="2400" dirty="0" err="1"/>
              <a:t>i</a:t>
            </a:r>
            <a:r>
              <a:rPr lang="en-US" sz="2400" dirty="0"/>
              <a:t> is which coins, and j is the amount)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denom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&gt; j, then not possible to include this coin</a:t>
            </a:r>
          </a:p>
          <a:p>
            <a:pPr lvl="2"/>
            <a:r>
              <a:rPr lang="en-US" sz="1800" dirty="0"/>
              <a:t>Then the solution is the same as the (i+1),j problem  (same amount, but with one fewer of </a:t>
            </a:r>
            <a:r>
              <a:rPr lang="en-US" sz="1800"/>
              <a:t>the coin-options)</a:t>
            </a:r>
            <a:endParaRPr lang="en-US" sz="1800" dirty="0"/>
          </a:p>
          <a:p>
            <a:pPr lvl="2"/>
            <a:r>
              <a:rPr lang="en-US" sz="1800" dirty="0"/>
              <a:t>In the table, that’s the cell right below the current cell. </a:t>
            </a:r>
          </a:p>
          <a:p>
            <a:pPr lvl="2"/>
            <a:r>
              <a:rPr lang="en-US" sz="1800" dirty="0"/>
              <a:t>Is this making the problem simpler?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1 more than the </a:t>
            </a:r>
            <a:r>
              <a:rPr lang="en-US" sz="1800" dirty="0" err="1"/>
              <a:t>i</a:t>
            </a:r>
            <a:r>
              <a:rPr lang="en-US" sz="1800" dirty="0"/>
              <a:t>,(j-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 problem</a:t>
            </a:r>
          </a:p>
          <a:p>
            <a:pPr lvl="2"/>
            <a:r>
              <a:rPr lang="en-US" sz="1800" dirty="0"/>
              <a:t>j  changes to 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because we subtract off the value of the coin used</a:t>
            </a:r>
          </a:p>
          <a:p>
            <a:pPr lvl="2"/>
            <a:r>
              <a:rPr lang="en-US" sz="1800" dirty="0" err="1"/>
              <a:t>i</a:t>
            </a:r>
            <a:r>
              <a:rPr lang="en-US" sz="1800" dirty="0"/>
              <a:t> doesn’t change because there could be multiple coins of denomination </a:t>
            </a:r>
            <a:r>
              <a:rPr lang="en-US" sz="1800" dirty="0" err="1"/>
              <a:t>i</a:t>
            </a:r>
            <a:r>
              <a:rPr lang="en-US" sz="1800" dirty="0"/>
              <a:t> used in the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 NOT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the same as the (i+1),j problem</a:t>
            </a:r>
          </a:p>
          <a:p>
            <a:pPr lvl="2"/>
            <a:r>
              <a:rPr lang="en-US" sz="1800" dirty="0"/>
              <a:t>In the table, that’s the cell right below the current cell</a:t>
            </a:r>
          </a:p>
        </p:txBody>
      </p:sp>
    </p:spTree>
    <p:extLst>
      <p:ext uri="{BB962C8B-B14F-4D97-AF65-F5344CB8AC3E}">
        <p14:creationId xmlns:p14="http://schemas.microsoft.com/office/powerpoint/2010/main" val="356939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1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2233570" y="2286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286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7174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memorization with a top-down solution (recursive calls), or a bottom-up approach (build a table)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2233570" y="25908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5908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832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bottom-up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16070"/>
            <a:ext cx="7315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down to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3F6B4-1247-4D4B-B6CD-23C44E813DDD}"/>
              </a:ext>
            </a:extLst>
          </p:cNvPr>
          <p:cNvSpPr txBox="1"/>
          <p:nvPr/>
        </p:nvSpPr>
        <p:spPr>
          <a:xfrm>
            <a:off x="7382172" y="1781225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6597F-D407-114B-AF06-2C8A44DFB730}"/>
              </a:ext>
            </a:extLst>
          </p:cNvPr>
          <p:cNvSpPr txBox="1"/>
          <p:nvPr/>
        </p:nvSpPr>
        <p:spPr>
          <a:xfrm>
            <a:off x="7438571" y="2669600"/>
            <a:ext cx="4586897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Constant time to file each cell in the table.</a:t>
            </a:r>
            <a:br>
              <a:rPr lang="en-US" sz="2000" dirty="0"/>
            </a:br>
            <a:r>
              <a:rPr lang="en-US" sz="2000" dirty="0"/>
              <a:t>So </a:t>
            </a:r>
            <a:r>
              <a:rPr lang="en-US" sz="2000" dirty="0" err="1"/>
              <a:t>Θ</a:t>
            </a:r>
            <a:r>
              <a:rPr lang="en-US" sz="2000" dirty="0"/>
              <a:t>(n ・ A) where n is the number of coins</a:t>
            </a:r>
            <a:br>
              <a:rPr lang="en-US" sz="2000" dirty="0"/>
            </a:br>
            <a:r>
              <a:rPr lang="en-US" sz="2000" dirty="0"/>
              <a:t>and A is the amount</a:t>
            </a:r>
          </a:p>
        </p:txBody>
      </p:sp>
    </p:spTree>
    <p:extLst>
      <p:ext uri="{BB962C8B-B14F-4D97-AF65-F5344CB8AC3E}">
        <p14:creationId xmlns:p14="http://schemas.microsoft.com/office/powerpoint/2010/main" val="13027242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the coins chosen?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2739250"/>
          </a:xfrm>
        </p:spPr>
        <p:txBody>
          <a:bodyPr/>
          <a:lstStyle/>
          <a:p>
            <a:r>
              <a:rPr lang="en-US" dirty="0"/>
              <a:t>It’s easy to trace back through the values</a:t>
            </a:r>
          </a:p>
          <a:p>
            <a:r>
              <a:rPr lang="en-US" dirty="0"/>
              <a:t>Or, we could keep a </a:t>
            </a:r>
            <a:r>
              <a:rPr lang="en-US" i="1" dirty="0"/>
              <a:t>used</a:t>
            </a:r>
            <a:r>
              <a:rPr lang="en-US" dirty="0"/>
              <a:t> Boolean array</a:t>
            </a:r>
          </a:p>
          <a:p>
            <a:pPr lvl="1"/>
            <a:r>
              <a:rPr lang="en-US" dirty="0"/>
              <a:t>If used[</a:t>
            </a:r>
            <a:r>
              <a:rPr lang="en-US" dirty="0" err="1"/>
              <a:t>i</a:t>
            </a:r>
            <a:r>
              <a:rPr lang="en-US" dirty="0"/>
              <a:t>][j] is true, then the solution for </a:t>
            </a:r>
            <a:r>
              <a:rPr lang="en-US" dirty="0" err="1"/>
              <a:t>i,j</a:t>
            </a:r>
            <a:r>
              <a:rPr lang="en-US" dirty="0"/>
              <a:t> does use a coin of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for amount j</a:t>
            </a:r>
          </a:p>
          <a:p>
            <a:pPr lvl="1"/>
            <a:r>
              <a:rPr lang="en-US" dirty="0"/>
              <a:t>If false, it does not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194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52578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2672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11584-9239-2B4E-B095-2FFEE0011818}"/>
              </a:ext>
            </a:extLst>
          </p:cNvPr>
          <p:cNvSpPr txBox="1"/>
          <p:nvPr/>
        </p:nvSpPr>
        <p:spPr>
          <a:xfrm>
            <a:off x="9053124" y="5026967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35133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3832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68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79CCBB3-34B7-124F-A760-7D183ED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783BADD-73DA-8249-92E7-5D5F254C5A2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02349A7-F884-794E-A858-EB3A5392731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Remember Fibonacci numbers?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F7B962-9AC2-D144-AF11-71246978BFA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52600" y="1600200"/>
            <a:ext cx="8716963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Formula:   F(n) = F(n-1) + F(n-2)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Recursive code: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long fib(int n) {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assert(n &gt;= 0);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0 ) return 0;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1 ) return 1;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return fib(n-1) + fib(n-2);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s the problem?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Repeatedly solves the same subproblems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Obscenely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exponential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333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15603</TotalTime>
  <Words>6804</Words>
  <Application>Microsoft Macintosh PowerPoint</Application>
  <PresentationFormat>Widescreen</PresentationFormat>
  <Paragraphs>1204</Paragraphs>
  <Slides>85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9" baseType="lpstr">
      <vt:lpstr>ＭＳ Ｐゴシック</vt:lpstr>
      <vt:lpstr>Arial</vt:lpstr>
      <vt:lpstr>Calibri</vt:lpstr>
      <vt:lpstr>Cambria Math</vt:lpstr>
      <vt:lpstr>Courier New</vt:lpstr>
      <vt:lpstr>Helvetica Neue</vt:lpstr>
      <vt:lpstr>Helvetica Neue Thin</vt:lpstr>
      <vt:lpstr>Lucida Sans Typewriter</vt:lpstr>
      <vt:lpstr>Monotype Sorts</vt:lpstr>
      <vt:lpstr>Symbol</vt:lpstr>
      <vt:lpstr>Times New Roman</vt:lpstr>
      <vt:lpstr>Wingdings</vt:lpstr>
      <vt:lpstr>CS4102-SlimGray</vt:lpstr>
      <vt:lpstr>Equation</vt:lpstr>
      <vt:lpstr>CS4102 Algorithms Fall 2021 – Floryan and Horton</vt:lpstr>
      <vt:lpstr>Dynamic Programming and Greedy Approach</vt:lpstr>
      <vt:lpstr>Motivating Example</vt:lpstr>
      <vt:lpstr>Trickier Question</vt:lpstr>
      <vt:lpstr>CLRS Readings</vt:lpstr>
      <vt:lpstr>Dynamic Programming and Greedy Approach</vt:lpstr>
      <vt:lpstr>Optimization Problems</vt:lpstr>
      <vt:lpstr>Memoization</vt:lpstr>
      <vt:lpstr>Remember Fibonacci numbers?</vt:lpstr>
      <vt:lpstr>Top-down using Memoization</vt:lpstr>
      <vt:lpstr>Memoization</vt:lpstr>
      <vt:lpstr>Memoization and Fibonacci</vt:lpstr>
      <vt:lpstr>Observations on fib_mem()</vt:lpstr>
      <vt:lpstr>CLRS’s Top-Down CUT-ROD using Memoization</vt:lpstr>
      <vt:lpstr>Memoization and Functional Languages</vt:lpstr>
      <vt:lpstr>Dynamic Programming and Log Cutting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Log Cutting</vt:lpstr>
      <vt:lpstr>Dynamic Programming</vt:lpstr>
      <vt:lpstr>1. Identify Recursive Structure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PowerPoint Presentation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  <vt:lpstr>Weighted Activity Selection</vt:lpstr>
      <vt:lpstr>Weighted Interval Scheduling</vt:lpstr>
      <vt:lpstr>Greedy solution to interval scheduling</vt:lpstr>
      <vt:lpstr>Greedy solution to the weighted version</vt:lpstr>
      <vt:lpstr>Step 1</vt:lpstr>
      <vt:lpstr>Step 2</vt:lpstr>
      <vt:lpstr>Step 2</vt:lpstr>
      <vt:lpstr>Calculating Opt(j)</vt:lpstr>
      <vt:lpstr>Showing p(j)</vt:lpstr>
      <vt:lpstr>Step 2</vt:lpstr>
      <vt:lpstr>Recursive solution</vt:lpstr>
      <vt:lpstr>That example will take exponential time</vt:lpstr>
      <vt:lpstr>Step 3!</vt:lpstr>
      <vt:lpstr>So we add memoization…</vt:lpstr>
      <vt:lpstr>Computing the intervals</vt:lpstr>
      <vt:lpstr>0/1 Knapsack Problem</vt:lpstr>
      <vt:lpstr>Reminder: Knapsack Problems</vt:lpstr>
      <vt:lpstr>Two Types of Knapsack Problem</vt:lpstr>
      <vt:lpstr>A Bit More Terminology</vt:lpstr>
      <vt:lpstr>0/1 knapsack</vt:lpstr>
      <vt:lpstr>Reminders about Dynamic Programming</vt:lpstr>
      <vt:lpstr>Dynamic programming solution to 0/1</vt:lpstr>
      <vt:lpstr>Some assumptions and observations</vt:lpstr>
      <vt:lpstr>Recursive Structure</vt:lpstr>
      <vt:lpstr>First Step: Getting Things Started</vt:lpstr>
      <vt:lpstr>Three cases to calculate Knap(k, w)</vt:lpstr>
      <vt:lpstr>Case 1: Sufficient capacity and Optimal</vt:lpstr>
      <vt:lpstr>Case 2: Sufficient Capacity but Non-optimal</vt:lpstr>
      <vt:lpstr>Case 3: Insufficient Capacity</vt:lpstr>
      <vt:lpstr>Putting It All Together</vt:lpstr>
      <vt:lpstr>Reminders about Dynamic Programming</vt:lpstr>
      <vt:lpstr>Lookup Table</vt:lpstr>
      <vt:lpstr>Determining the cases</vt:lpstr>
      <vt:lpstr>Put Values in Table</vt:lpstr>
      <vt:lpstr>Pseudo-code</vt:lpstr>
      <vt:lpstr>But our solution is only the value!</vt:lpstr>
      <vt:lpstr>Coin Change with non-traditional coin sets</vt:lpstr>
      <vt:lpstr>Making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bottom-up algorithm</vt:lpstr>
      <vt:lpstr>But how to get the coins chosen?</vt:lpstr>
      <vt:lpstr>Recording the answers</vt:lpstr>
      <vt:lpstr>Obtaining the coin set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1275</cp:revision>
  <dcterms:created xsi:type="dcterms:W3CDTF">2017-08-21T20:54:06Z</dcterms:created>
  <dcterms:modified xsi:type="dcterms:W3CDTF">2021-10-27T14:41:39Z</dcterms:modified>
</cp:coreProperties>
</file>