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3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4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5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5"/>
  </p:notesMasterIdLst>
  <p:sldIdLst>
    <p:sldId id="642" r:id="rId2"/>
    <p:sldId id="685" r:id="rId3"/>
    <p:sldId id="638" r:id="rId4"/>
    <p:sldId id="640" r:id="rId5"/>
    <p:sldId id="617" r:id="rId6"/>
    <p:sldId id="645" r:id="rId7"/>
    <p:sldId id="449" r:id="rId8"/>
    <p:sldId id="669" r:id="rId9"/>
    <p:sldId id="301" r:id="rId10"/>
    <p:sldId id="302" r:id="rId11"/>
    <p:sldId id="303" r:id="rId12"/>
    <p:sldId id="304" r:id="rId13"/>
    <p:sldId id="305" r:id="rId14"/>
    <p:sldId id="662" r:id="rId15"/>
    <p:sldId id="256" r:id="rId16"/>
    <p:sldId id="309" r:id="rId17"/>
    <p:sldId id="306" r:id="rId18"/>
    <p:sldId id="386" r:id="rId19"/>
    <p:sldId id="313" r:id="rId20"/>
    <p:sldId id="476" r:id="rId21"/>
    <p:sldId id="621" r:id="rId22"/>
    <p:sldId id="588" r:id="rId23"/>
    <p:sldId id="622" r:id="rId24"/>
    <p:sldId id="601" r:id="rId25"/>
    <p:sldId id="602" r:id="rId26"/>
    <p:sldId id="603" r:id="rId27"/>
    <p:sldId id="604" r:id="rId28"/>
    <p:sldId id="605" r:id="rId29"/>
    <p:sldId id="664" r:id="rId30"/>
    <p:sldId id="606" r:id="rId31"/>
    <p:sldId id="607" r:id="rId32"/>
    <p:sldId id="608" r:id="rId33"/>
    <p:sldId id="609" r:id="rId34"/>
    <p:sldId id="610" r:id="rId35"/>
    <p:sldId id="636" r:id="rId36"/>
    <p:sldId id="684" r:id="rId37"/>
    <p:sldId id="342" r:id="rId38"/>
    <p:sldId id="353" r:id="rId39"/>
    <p:sldId id="352" r:id="rId40"/>
    <p:sldId id="395" r:id="rId41"/>
    <p:sldId id="396" r:id="rId42"/>
    <p:sldId id="397" r:id="rId43"/>
    <p:sldId id="354" r:id="rId44"/>
    <p:sldId id="356" r:id="rId45"/>
    <p:sldId id="398" r:id="rId46"/>
    <p:sldId id="357" r:id="rId47"/>
    <p:sldId id="358" r:id="rId48"/>
    <p:sldId id="399" r:id="rId49"/>
    <p:sldId id="359" r:id="rId50"/>
    <p:sldId id="360" r:id="rId51"/>
    <p:sldId id="666" r:id="rId52"/>
    <p:sldId id="452" r:id="rId53"/>
    <p:sldId id="453" r:id="rId54"/>
    <p:sldId id="652" r:id="rId55"/>
    <p:sldId id="328" r:id="rId56"/>
    <p:sldId id="676" r:id="rId57"/>
    <p:sldId id="329" r:id="rId58"/>
    <p:sldId id="334" r:id="rId59"/>
    <p:sldId id="677" r:id="rId60"/>
    <p:sldId id="388" r:id="rId61"/>
    <p:sldId id="330" r:id="rId62"/>
    <p:sldId id="332" r:id="rId63"/>
    <p:sldId id="333" r:id="rId64"/>
    <p:sldId id="331" r:id="rId65"/>
    <p:sldId id="390" r:id="rId66"/>
    <p:sldId id="679" r:id="rId67"/>
    <p:sldId id="391" r:id="rId68"/>
    <p:sldId id="340" r:id="rId69"/>
    <p:sldId id="338" r:id="rId70"/>
    <p:sldId id="339" r:id="rId71"/>
    <p:sldId id="341" r:id="rId72"/>
    <p:sldId id="680" r:id="rId73"/>
    <p:sldId id="511" r:id="rId74"/>
    <p:sldId id="363" r:id="rId75"/>
    <p:sldId id="364" r:id="rId76"/>
    <p:sldId id="401" r:id="rId77"/>
    <p:sldId id="366" r:id="rId78"/>
    <p:sldId id="368" r:id="rId79"/>
    <p:sldId id="384" r:id="rId80"/>
    <p:sldId id="369" r:id="rId81"/>
    <p:sldId id="371" r:id="rId82"/>
    <p:sldId id="370" r:id="rId83"/>
    <p:sldId id="372" r:id="rId8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DDE23A-C3E9-4012-9D56-589ACFBEC21E}">
          <p14:sldIdLst>
            <p14:sldId id="642"/>
            <p14:sldId id="685"/>
            <p14:sldId id="638"/>
            <p14:sldId id="640"/>
            <p14:sldId id="617"/>
            <p14:sldId id="645"/>
            <p14:sldId id="449"/>
            <p14:sldId id="669"/>
            <p14:sldId id="301"/>
            <p14:sldId id="302"/>
            <p14:sldId id="303"/>
            <p14:sldId id="304"/>
            <p14:sldId id="305"/>
            <p14:sldId id="662"/>
            <p14:sldId id="256"/>
            <p14:sldId id="309"/>
            <p14:sldId id="306"/>
            <p14:sldId id="386"/>
            <p14:sldId id="313"/>
            <p14:sldId id="476"/>
            <p14:sldId id="621"/>
            <p14:sldId id="588"/>
            <p14:sldId id="622"/>
            <p14:sldId id="601"/>
            <p14:sldId id="602"/>
            <p14:sldId id="603"/>
            <p14:sldId id="604"/>
            <p14:sldId id="605"/>
            <p14:sldId id="664"/>
            <p14:sldId id="606"/>
            <p14:sldId id="607"/>
            <p14:sldId id="608"/>
            <p14:sldId id="609"/>
            <p14:sldId id="610"/>
            <p14:sldId id="636"/>
            <p14:sldId id="684"/>
            <p14:sldId id="342"/>
            <p14:sldId id="353"/>
            <p14:sldId id="352"/>
            <p14:sldId id="395"/>
            <p14:sldId id="396"/>
            <p14:sldId id="397"/>
            <p14:sldId id="354"/>
            <p14:sldId id="356"/>
            <p14:sldId id="398"/>
            <p14:sldId id="357"/>
            <p14:sldId id="358"/>
            <p14:sldId id="399"/>
            <p14:sldId id="359"/>
            <p14:sldId id="360"/>
            <p14:sldId id="666"/>
            <p14:sldId id="452"/>
            <p14:sldId id="453"/>
            <p14:sldId id="652"/>
            <p14:sldId id="328"/>
            <p14:sldId id="676"/>
            <p14:sldId id="329"/>
            <p14:sldId id="334"/>
            <p14:sldId id="677"/>
            <p14:sldId id="388"/>
            <p14:sldId id="330"/>
            <p14:sldId id="332"/>
            <p14:sldId id="333"/>
            <p14:sldId id="331"/>
            <p14:sldId id="390"/>
            <p14:sldId id="679"/>
            <p14:sldId id="391"/>
            <p14:sldId id="340"/>
            <p14:sldId id="338"/>
            <p14:sldId id="339"/>
            <p14:sldId id="341"/>
            <p14:sldId id="680"/>
            <p14:sldId id="511"/>
            <p14:sldId id="363"/>
            <p14:sldId id="364"/>
            <p14:sldId id="401"/>
            <p14:sldId id="366"/>
            <p14:sldId id="368"/>
            <p14:sldId id="384"/>
            <p14:sldId id="369"/>
            <p14:sldId id="371"/>
            <p14:sldId id="370"/>
            <p14:sldId id="3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rton, Tom (tbh3f)" initials="HT(" lastIdx="1" clrIdx="0">
    <p:extLst>
      <p:ext uri="{19B8F6BF-5375-455C-9EA6-DF929625EA0E}">
        <p15:presenceInfo xmlns:p15="http://schemas.microsoft.com/office/powerpoint/2012/main" userId="S::tbh3f@virginia.edu::db589c69-5451-4833-9298-0c009cd532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CC0000"/>
    <a:srgbClr val="FFFF00"/>
    <a:srgbClr val="C57F70"/>
    <a:srgbClr val="FFFF66"/>
    <a:srgbClr val="FF99FF"/>
    <a:srgbClr val="FF6600"/>
    <a:srgbClr val="FFCC00"/>
    <a:srgbClr val="92D05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18"/>
    <p:restoredTop sz="92916" autoAdjust="0"/>
  </p:normalViewPr>
  <p:slideViewPr>
    <p:cSldViewPr>
      <p:cViewPr varScale="1">
        <p:scale>
          <a:sx n="133" d="100"/>
          <a:sy n="133" d="100"/>
        </p:scale>
        <p:origin x="208" y="7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23T16:33:17.846" idx="1">
    <p:pos x="7072" y="362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A(BC) vs. (AB)C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87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CBB9-4DAA-DC4B-80A5-C231400C2D6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76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58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any j, will generate recursive</a:t>
            </a:r>
            <a:r>
              <a:rPr lang="en-US" baseline="0" dirty="0"/>
              <a:t> calls on inputs of size j-1 and j-2.</a:t>
            </a:r>
          </a:p>
          <a:p>
            <a:r>
              <a:rPr lang="en-US" baseline="0" dirty="0"/>
              <a:t>Just like Fibonacci!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6876D7-A83B-4BB3-9AED-75488AD1A702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13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CBB9-4DAA-DC4B-80A5-C231400C2D6E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64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CBB9-4DAA-DC4B-80A5-C231400C2D6E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4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69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6876D7-A83B-4BB3-9AED-75488AD1A702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06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5D8DCB-06E0-DB4B-A914-CADE4285D24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8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10/28/21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3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10/28/21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25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99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95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731837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8639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1143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5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rm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59ABBA-0641-D142-A6E1-AAF21A858462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7612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9391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2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AB17AF-8C4C-5845-B7DE-A4AC7A53117E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10/28/21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3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82CF36-B83D-CA4E-A297-1A51EA28471C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10/28/21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1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10/28/21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2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maller 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762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10/28/21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7411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10/28/21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9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10/28/21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160.png"/><Relationship Id="rId7" Type="http://schemas.openxmlformats.org/officeDocument/2006/relationships/image" Target="../media/image20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201.png"/><Relationship Id="rId4" Type="http://schemas.openxmlformats.org/officeDocument/2006/relationships/image" Target="../media/image191.png"/><Relationship Id="rId9" Type="http://schemas.openxmlformats.org/officeDocument/2006/relationships/image" Target="../media/image2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3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38.jpeg"/><Relationship Id="rId5" Type="http://schemas.openxmlformats.org/officeDocument/2006/relationships/image" Target="../media/image37.jpeg"/><Relationship Id="rId4" Type="http://schemas.openxmlformats.org/officeDocument/2006/relationships/notesSlide" Target="../notesSlides/notesSlide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40.jpeg"/><Relationship Id="rId5" Type="http://schemas.openxmlformats.org/officeDocument/2006/relationships/image" Target="../media/image39.jpeg"/><Relationship Id="rId4" Type="http://schemas.openxmlformats.org/officeDocument/2006/relationships/notesSlide" Target="../notesSlides/notesSlide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1.w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1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6CE7-81B2-8049-9E87-758163BB5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90600"/>
            <a:ext cx="10363200" cy="1470025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CS4102 Algorithms</a:t>
            </a:r>
            <a:br>
              <a:rPr lang="en-US" sz="8000" dirty="0"/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Fall 2021 –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Floryan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and Horton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58644-965A-D547-8284-0CF0702A7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3048000"/>
            <a:ext cx="8534400" cy="2514600"/>
          </a:xfrm>
        </p:spPr>
        <p:txBody>
          <a:bodyPr/>
          <a:lstStyle/>
          <a:p>
            <a:r>
              <a:rPr lang="en-US" dirty="0"/>
              <a:t>Module 8</a:t>
            </a:r>
            <a:br>
              <a:rPr lang="en-US" dirty="0"/>
            </a:br>
            <a:r>
              <a:rPr lang="en-US" dirty="0"/>
              <a:t>Dynamic Programming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2174-F7C5-3845-B17B-CDFA1796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41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5">
            <a:extLst>
              <a:ext uri="{FF2B5EF4-FFF2-40B4-BE49-F238E27FC236}">
                <a16:creationId xmlns:a16="http://schemas.microsoft.com/office/drawing/2014/main" id="{94C44BDA-351F-FF4E-BFA3-EC1CC6A73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C969A407-F946-744A-9E44-E95839F31E81}" type="slidenum">
              <a:rPr kumimoji="0" lang="en-US" altLang="en-US" sz="140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en-US" sz="1400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76BC1513-528F-5649-83D8-38BBC58EB4C4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514600" y="151765"/>
            <a:ext cx="7772400" cy="838200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Top-down using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Memoization</a:t>
            </a: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FBFF0C8D-1B60-A648-AAC8-FCA8C8E761CD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676400" y="1524000"/>
            <a:ext cx="8793163" cy="4572000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Before talking about bottom-up dynamic programming using tables, top-down approach uses general technique of  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Memoization</a:t>
            </a:r>
            <a:endParaRPr lang="en-US" altLang="en-US" b="1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AKA using a </a:t>
            </a:r>
            <a:r>
              <a:rPr lang="en-US" altLang="en-US" i="1" dirty="0">
                <a:ea typeface="ＭＳ Ｐゴシック" panose="020B0600070205080204" pitchFamily="34" charset="-128"/>
              </a:rPr>
              <a:t>memory function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Simple idea: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Calculate and store solutions to subproblems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Before solving it (again), look to see if you</a:t>
            </a:r>
            <a:r>
              <a:rPr lang="fr-FR" altLang="ja-JP" dirty="0">
                <a:ea typeface="ＭＳ Ｐゴシック" panose="020B0600070205080204" pitchFamily="34" charset="-128"/>
              </a:rPr>
              <a:t>'</a:t>
            </a:r>
            <a:r>
              <a:rPr lang="en-US" altLang="ja-JP" dirty="0" err="1">
                <a:ea typeface="ＭＳ Ｐゴシック" panose="020B0600070205080204" pitchFamily="34" charset="-128"/>
              </a:rPr>
              <a:t>ve</a:t>
            </a:r>
            <a:r>
              <a:rPr lang="en-US" altLang="ja-JP" dirty="0">
                <a:ea typeface="ＭＳ Ｐゴシック" panose="020B0600070205080204" pitchFamily="34" charset="-128"/>
              </a:rPr>
              <a:t> remembered it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6076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5">
            <a:extLst>
              <a:ext uri="{FF2B5EF4-FFF2-40B4-BE49-F238E27FC236}">
                <a16:creationId xmlns:a16="http://schemas.microsoft.com/office/drawing/2014/main" id="{16DD3B86-7977-E64C-B7A9-144A6B28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3C9CC8FB-65D3-DF4A-8CA7-59E4B4E9FB6F}" type="slidenum">
              <a:rPr kumimoji="0" lang="en-US" altLang="en-US" sz="140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en-US" sz="1400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22C09743-9378-7240-96C3-62EA9506A2AA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402840" y="121284"/>
            <a:ext cx="7772400" cy="990600"/>
          </a:xfrm>
        </p:spPr>
        <p:txBody>
          <a:bodyPr/>
          <a:lstStyle/>
          <a:p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Memoization</a:t>
            </a: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4A960F14-8BE3-FA4D-8FFA-A0EC659D8AA1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524000" y="1676400"/>
            <a:ext cx="8945563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Use a Table abstract data type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Lookup key: whatever identifies a subproblem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Value stored: the solution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Could be an array/vector or 2D table(s)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E.g. for Fibonacci, store </a:t>
            </a:r>
            <a:r>
              <a:rPr lang="en-US" altLang="en-US" b="1" dirty="0">
                <a:solidFill>
                  <a:srgbClr val="333399"/>
                </a:solidFill>
                <a:ea typeface="ＭＳ Ｐゴシック" panose="020B0600070205080204" pitchFamily="34" charset="-128"/>
              </a:rPr>
              <a:t>fib(n)</a:t>
            </a:r>
            <a:r>
              <a:rPr lang="en-US" altLang="en-US" dirty="0">
                <a:ea typeface="ＭＳ Ｐゴシック" panose="020B0600070205080204" pitchFamily="34" charset="-128"/>
              </a:rPr>
              <a:t> using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index </a:t>
            </a:r>
            <a:r>
              <a:rPr lang="en-US" altLang="en-US" b="1" dirty="0">
                <a:solidFill>
                  <a:srgbClr val="333399"/>
                </a:solidFill>
                <a:ea typeface="ＭＳ Ｐゴシック" panose="020B0600070205080204" pitchFamily="34" charset="-128"/>
              </a:rPr>
              <a:t>n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Need to initialize the array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Could use a map / hash-table</a:t>
            </a:r>
          </a:p>
        </p:txBody>
      </p:sp>
    </p:spTree>
    <p:extLst>
      <p:ext uri="{BB962C8B-B14F-4D97-AF65-F5344CB8AC3E}">
        <p14:creationId xmlns:p14="http://schemas.microsoft.com/office/powerpoint/2010/main" val="3254949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5">
            <a:extLst>
              <a:ext uri="{FF2B5EF4-FFF2-40B4-BE49-F238E27FC236}">
                <a16:creationId xmlns:a16="http://schemas.microsoft.com/office/drawing/2014/main" id="{EBE181E0-40C8-2E42-B5AB-4E6FB202D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1C548329-48A6-6546-B436-4898DCCA129A}" type="slidenum">
              <a:rPr kumimoji="0" lang="en-US" altLang="en-US" sz="140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en-US" sz="1400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3ABDC897-EC89-1C47-8AE3-F32A97C1B9D4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97163" y="4572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en-US" sz="4000">
                <a:ea typeface="ＭＳ Ｐゴシック" panose="020B0600070205080204" pitchFamily="34" charset="-128"/>
              </a:rPr>
              <a:t>Memoization and Fibonacci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4B5CD2A1-7C1C-EF45-84AD-0FBA893F1F64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600200" y="1219200"/>
            <a:ext cx="8869363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600" dirty="0">
                <a:ea typeface="ＭＳ Ｐゴシック" panose="020B0600070205080204" pitchFamily="34" charset="-128"/>
              </a:rPr>
              <a:t>Before recursive code below called, must initialize results[] so all values are -1</a:t>
            </a:r>
            <a:br>
              <a:rPr lang="en-US" altLang="en-US" sz="2600" dirty="0">
                <a:ea typeface="ＭＳ Ｐゴシック" panose="020B0600070205080204" pitchFamily="34" charset="-128"/>
              </a:rPr>
            </a:b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>
                <a:ea typeface="ＭＳ Ｐゴシック" panose="020B0600070205080204" pitchFamily="34" charset="-128"/>
              </a:rPr>
              <a:t>   </a:t>
            </a:r>
            <a:r>
              <a:rPr lang="en-US" altLang="en-US" sz="2600" dirty="0">
                <a:ea typeface="ＭＳ Ｐゴシック" panose="020B0600070205080204" pitchFamily="34" charset="-128"/>
              </a:rPr>
              <a:t>long </a:t>
            </a:r>
            <a:r>
              <a:rPr lang="en-US" altLang="en-US" sz="2600" dirty="0" err="1">
                <a:ea typeface="ＭＳ Ｐゴシック" panose="020B0600070205080204" pitchFamily="34" charset="-128"/>
              </a:rPr>
              <a:t>fib_mem</a:t>
            </a:r>
            <a:r>
              <a:rPr lang="en-US" altLang="en-US" sz="2600" dirty="0">
                <a:ea typeface="ＭＳ Ｐゴシック" panose="020B0600070205080204" pitchFamily="34" charset="-128"/>
              </a:rPr>
              <a:t>(int n, long results[]) {</a:t>
            </a:r>
            <a:br>
              <a:rPr lang="en-US" altLang="en-US" sz="2600" dirty="0">
                <a:ea typeface="ＭＳ Ｐゴシック" panose="020B0600070205080204" pitchFamily="34" charset="-128"/>
              </a:rPr>
            </a:br>
            <a:r>
              <a:rPr lang="en-US" altLang="en-US" sz="2600" dirty="0">
                <a:ea typeface="ＭＳ Ｐゴシック" panose="020B0600070205080204" pitchFamily="34" charset="-128"/>
              </a:rPr>
              <a:t>       if ( results[n] != -1 )</a:t>
            </a:r>
            <a:br>
              <a:rPr lang="en-US" altLang="en-US" sz="2600" dirty="0">
                <a:ea typeface="ＭＳ Ｐゴシック" panose="020B0600070205080204" pitchFamily="34" charset="-128"/>
              </a:rPr>
            </a:br>
            <a:r>
              <a:rPr lang="en-US" altLang="en-US" sz="2600" dirty="0">
                <a:ea typeface="ＭＳ Ｐゴシック" panose="020B0600070205080204" pitchFamily="34" charset="-128"/>
              </a:rPr>
              <a:t>           return results[n];  </a:t>
            </a:r>
            <a:r>
              <a:rPr lang="en-US" altLang="en-US" sz="2600" dirty="0">
                <a:solidFill>
                  <a:srgbClr val="333399"/>
                </a:solidFill>
                <a:ea typeface="ＭＳ Ｐゴシック" panose="020B0600070205080204" pitchFamily="34" charset="-128"/>
              </a:rPr>
              <a:t>// return stored value</a:t>
            </a:r>
            <a:br>
              <a:rPr lang="en-US" altLang="en-US" sz="2600" dirty="0">
                <a:ea typeface="ＭＳ Ｐゴシック" panose="020B0600070205080204" pitchFamily="34" charset="-128"/>
              </a:rPr>
            </a:br>
            <a:r>
              <a:rPr lang="en-US" altLang="en-US" sz="2600" dirty="0">
                <a:ea typeface="ＭＳ Ｐゴシック" panose="020B0600070205080204" pitchFamily="34" charset="-128"/>
              </a:rPr>
              <a:t>       long </a:t>
            </a:r>
            <a:r>
              <a:rPr lang="en-US" altLang="en-US" sz="2600" dirty="0" err="1">
                <a:ea typeface="ＭＳ Ｐゴシック" panose="020B0600070205080204" pitchFamily="34" charset="-128"/>
              </a:rPr>
              <a:t>val</a:t>
            </a:r>
            <a:r>
              <a:rPr lang="en-US" altLang="en-US" sz="2600" dirty="0">
                <a:ea typeface="ＭＳ Ｐゴシック" panose="020B0600070205080204" pitchFamily="34" charset="-128"/>
              </a:rPr>
              <a:t>;</a:t>
            </a:r>
            <a:br>
              <a:rPr lang="en-US" altLang="en-US" sz="2600" dirty="0">
                <a:ea typeface="ＭＳ Ｐゴシック" panose="020B0600070205080204" pitchFamily="34" charset="-128"/>
              </a:rPr>
            </a:br>
            <a:r>
              <a:rPr lang="en-US" altLang="en-US" sz="2600" dirty="0">
                <a:ea typeface="ＭＳ Ｐゴシック" panose="020B0600070205080204" pitchFamily="34" charset="-128"/>
              </a:rPr>
              <a:t>       if ( n == 0 || n ==1 ) </a:t>
            </a:r>
            <a:r>
              <a:rPr lang="en-US" altLang="en-US" sz="2600" dirty="0" err="1">
                <a:ea typeface="ＭＳ Ｐゴシック" panose="020B0600070205080204" pitchFamily="34" charset="-128"/>
              </a:rPr>
              <a:t>val</a:t>
            </a:r>
            <a:r>
              <a:rPr lang="en-US" altLang="en-US" sz="2600" dirty="0">
                <a:ea typeface="ＭＳ Ｐゴシック" panose="020B0600070205080204" pitchFamily="34" charset="-128"/>
              </a:rPr>
              <a:t> = n; </a:t>
            </a:r>
            <a:r>
              <a:rPr lang="en-US" altLang="en-US" sz="2600" dirty="0">
                <a:solidFill>
                  <a:srgbClr val="333399"/>
                </a:solidFill>
                <a:ea typeface="ＭＳ Ｐゴシック" panose="020B0600070205080204" pitchFamily="34" charset="-128"/>
              </a:rPr>
              <a:t>// odd but right</a:t>
            </a:r>
            <a:br>
              <a:rPr lang="en-US" altLang="en-US" sz="2600" dirty="0">
                <a:solidFill>
                  <a:srgbClr val="333399"/>
                </a:solidFill>
                <a:ea typeface="ＭＳ Ｐゴシック" panose="020B0600070205080204" pitchFamily="34" charset="-128"/>
              </a:rPr>
            </a:br>
            <a:r>
              <a:rPr lang="en-US" altLang="en-US" sz="2600" dirty="0">
                <a:solidFill>
                  <a:srgbClr val="333399"/>
                </a:solidFill>
                <a:ea typeface="ＭＳ Ｐゴシック" panose="020B0600070205080204" pitchFamily="34" charset="-128"/>
              </a:rPr>
              <a:t>       </a:t>
            </a:r>
            <a:r>
              <a:rPr lang="en-US" altLang="en-US" sz="2600" dirty="0">
                <a:ea typeface="ＭＳ Ｐゴシック" panose="020B0600070205080204" pitchFamily="34" charset="-128"/>
              </a:rPr>
              <a:t>else</a:t>
            </a:r>
            <a:br>
              <a:rPr lang="en-US" altLang="en-US" sz="2600" dirty="0">
                <a:ea typeface="ＭＳ Ｐゴシック" panose="020B0600070205080204" pitchFamily="34" charset="-128"/>
              </a:rPr>
            </a:br>
            <a:r>
              <a:rPr lang="en-US" altLang="en-US" sz="2600" dirty="0">
                <a:ea typeface="ＭＳ Ｐゴシック" panose="020B0600070205080204" pitchFamily="34" charset="-128"/>
              </a:rPr>
              <a:t>           </a:t>
            </a:r>
            <a:r>
              <a:rPr lang="en-US" altLang="en-US" sz="2600" dirty="0" err="1">
                <a:ea typeface="ＭＳ Ｐゴシック" panose="020B0600070205080204" pitchFamily="34" charset="-128"/>
              </a:rPr>
              <a:t>val</a:t>
            </a:r>
            <a:r>
              <a:rPr lang="en-US" altLang="en-US" sz="2600" dirty="0">
                <a:ea typeface="ＭＳ Ｐゴシック" panose="020B0600070205080204" pitchFamily="34" charset="-128"/>
              </a:rPr>
              <a:t> = </a:t>
            </a:r>
            <a:r>
              <a:rPr lang="en-US" altLang="en-US" sz="2600" dirty="0" err="1">
                <a:ea typeface="ＭＳ Ｐゴシック" panose="020B0600070205080204" pitchFamily="34" charset="-128"/>
              </a:rPr>
              <a:t>fib_mem</a:t>
            </a:r>
            <a:r>
              <a:rPr lang="en-US" altLang="en-US" sz="2600" dirty="0">
                <a:ea typeface="ＭＳ Ｐゴシック" panose="020B0600070205080204" pitchFamily="34" charset="-128"/>
              </a:rPr>
              <a:t>(n-1, results)</a:t>
            </a:r>
            <a:br>
              <a:rPr lang="en-US" altLang="en-US" sz="2600" dirty="0">
                <a:ea typeface="ＭＳ Ｐゴシック" panose="020B0600070205080204" pitchFamily="34" charset="-128"/>
              </a:rPr>
            </a:br>
            <a:r>
              <a:rPr lang="en-US" altLang="en-US" sz="2600" dirty="0">
                <a:ea typeface="ＭＳ Ｐゴシック" panose="020B0600070205080204" pitchFamily="34" charset="-128"/>
              </a:rPr>
              <a:t>                 + </a:t>
            </a:r>
            <a:r>
              <a:rPr lang="en-US" altLang="en-US" sz="2600" dirty="0" err="1">
                <a:ea typeface="ＭＳ Ｐゴシック" panose="020B0600070205080204" pitchFamily="34" charset="-128"/>
              </a:rPr>
              <a:t>fib_mem</a:t>
            </a:r>
            <a:r>
              <a:rPr lang="en-US" altLang="en-US" sz="2600" dirty="0">
                <a:ea typeface="ＭＳ Ｐゴシック" panose="020B0600070205080204" pitchFamily="34" charset="-128"/>
              </a:rPr>
              <a:t>(n-2, results);</a:t>
            </a:r>
            <a:br>
              <a:rPr lang="en-US" altLang="en-US" sz="2600" dirty="0">
                <a:ea typeface="ＭＳ Ｐゴシック" panose="020B0600070205080204" pitchFamily="34" charset="-128"/>
              </a:rPr>
            </a:br>
            <a:r>
              <a:rPr lang="en-US" altLang="en-US" sz="2600" dirty="0">
                <a:ea typeface="ＭＳ Ｐゴシック" panose="020B0600070205080204" pitchFamily="34" charset="-128"/>
              </a:rPr>
              <a:t>       results[n] = </a:t>
            </a:r>
            <a:r>
              <a:rPr lang="en-US" altLang="en-US" sz="2600" dirty="0" err="1">
                <a:ea typeface="ＭＳ Ｐゴシック" panose="020B0600070205080204" pitchFamily="34" charset="-128"/>
              </a:rPr>
              <a:t>val</a:t>
            </a:r>
            <a:r>
              <a:rPr lang="en-US" altLang="en-US" sz="2600" dirty="0">
                <a:ea typeface="ＭＳ Ｐゴシック" panose="020B0600070205080204" pitchFamily="34" charset="-128"/>
              </a:rPr>
              <a:t>; </a:t>
            </a:r>
            <a:r>
              <a:rPr lang="en-US" altLang="en-US" sz="2600" dirty="0">
                <a:solidFill>
                  <a:srgbClr val="333399"/>
                </a:solidFill>
                <a:ea typeface="ＭＳ Ｐゴシック" panose="020B0600070205080204" pitchFamily="34" charset="-128"/>
              </a:rPr>
              <a:t>// store calculated value</a:t>
            </a:r>
            <a:r>
              <a:rPr lang="en-US" altLang="en-US" sz="2600" dirty="0">
                <a:ea typeface="ＭＳ Ｐゴシック" panose="020B0600070205080204" pitchFamily="34" charset="-128"/>
              </a:rPr>
              <a:t> </a:t>
            </a:r>
            <a:br>
              <a:rPr lang="en-US" altLang="en-US" sz="2600" dirty="0">
                <a:ea typeface="ＭＳ Ｐゴシック" panose="020B0600070205080204" pitchFamily="34" charset="-128"/>
              </a:rPr>
            </a:br>
            <a:r>
              <a:rPr lang="en-US" altLang="en-US" sz="2600" dirty="0">
                <a:ea typeface="ＭＳ Ｐゴシック" panose="020B0600070205080204" pitchFamily="34" charset="-128"/>
              </a:rPr>
              <a:t>       return </a:t>
            </a:r>
            <a:r>
              <a:rPr lang="en-US" altLang="en-US" sz="2600" dirty="0" err="1">
                <a:ea typeface="ＭＳ Ｐゴシック" panose="020B0600070205080204" pitchFamily="34" charset="-128"/>
              </a:rPr>
              <a:t>val</a:t>
            </a:r>
            <a:r>
              <a:rPr lang="en-US" altLang="en-US" sz="2600" dirty="0">
                <a:ea typeface="ＭＳ Ｐゴシック" panose="020B0600070205080204" pitchFamily="34" charset="-128"/>
              </a:rPr>
              <a:t>;</a:t>
            </a:r>
            <a:br>
              <a:rPr lang="en-US" altLang="en-US" sz="2600" dirty="0">
                <a:ea typeface="ＭＳ Ｐゴシック" panose="020B0600070205080204" pitchFamily="34" charset="-128"/>
              </a:rPr>
            </a:br>
            <a:r>
              <a:rPr lang="en-US" altLang="en-US" sz="2600" dirty="0">
                <a:ea typeface="ＭＳ Ｐゴシック" panose="020B0600070205080204" pitchFamily="34" charset="-128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3178563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5">
            <a:extLst>
              <a:ext uri="{FF2B5EF4-FFF2-40B4-BE49-F238E27FC236}">
                <a16:creationId xmlns:a16="http://schemas.microsoft.com/office/drawing/2014/main" id="{7937A994-D01E-7846-85EC-108E6A229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0C8FEFAF-14DB-D643-AE21-DF7E1023B932}" type="slidenum">
              <a:rPr kumimoji="0" lang="en-US" altLang="en-US" sz="140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en-US" sz="1400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CE548006-9B20-6B43-BA26-B25CFCAA9735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sz="4800">
                <a:ea typeface="ＭＳ Ｐゴシック" panose="020B0600070205080204" pitchFamily="34" charset="-128"/>
              </a:rPr>
              <a:t>Observations on fib_mem()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22D8F1B8-F546-F547-81B0-9F707579301E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600">
                <a:ea typeface="ＭＳ Ｐゴシック" panose="020B0600070205080204" pitchFamily="34" charset="-128"/>
              </a:rPr>
              <a:t>Same elegant top-down, recursive approach based on definition</a:t>
            </a:r>
          </a:p>
          <a:p>
            <a:pPr lvl="1">
              <a:lnSpc>
                <a:spcPct val="90000"/>
              </a:lnSpc>
            </a:pPr>
            <a:r>
              <a:rPr lang="en-US" altLang="en-US" sz="3200">
                <a:ea typeface="ＭＳ Ｐゴシック" panose="020B0600070205080204" pitchFamily="34" charset="-128"/>
              </a:rPr>
              <a:t>Without repeated subproblems</a:t>
            </a:r>
          </a:p>
          <a:p>
            <a:pPr>
              <a:lnSpc>
                <a:spcPct val="90000"/>
              </a:lnSpc>
            </a:pPr>
            <a:r>
              <a:rPr lang="en-US" altLang="en-US" sz="3600">
                <a:ea typeface="ＭＳ Ｐゴシック" panose="020B0600070205080204" pitchFamily="34" charset="-128"/>
              </a:rPr>
              <a:t>Memory function: a function that remembers</a:t>
            </a:r>
          </a:p>
          <a:p>
            <a:pPr lvl="1">
              <a:lnSpc>
                <a:spcPct val="90000"/>
              </a:lnSpc>
            </a:pPr>
            <a:r>
              <a:rPr lang="en-US" altLang="en-US" sz="3200">
                <a:ea typeface="ＭＳ Ｐゴシック" panose="020B0600070205080204" pitchFamily="34" charset="-128"/>
              </a:rPr>
              <a:t>Save time by using extra space</a:t>
            </a:r>
          </a:p>
          <a:p>
            <a:pPr>
              <a:lnSpc>
                <a:spcPct val="90000"/>
              </a:lnSpc>
            </a:pPr>
            <a:r>
              <a:rPr lang="en-US" altLang="en-US" sz="3600">
                <a:ea typeface="ＭＳ Ｐゴシック" panose="020B0600070205080204" pitchFamily="34" charset="-128"/>
              </a:rPr>
              <a:t>Can show this runs in </a:t>
            </a:r>
            <a:r>
              <a:rPr lang="en-US" altLang="en-US" sz="3600" b="1">
                <a:ea typeface="ＭＳ Ｐゴシック" panose="020B0600070205080204" pitchFamily="34" charset="-128"/>
                <a:sym typeface="Symbol" pitchFamily="2" charset="2"/>
              </a:rPr>
              <a:t></a:t>
            </a:r>
            <a:r>
              <a:rPr lang="en-US" altLang="en-US" sz="3600">
                <a:ea typeface="ＭＳ Ｐゴシック" panose="020B0600070205080204" pitchFamily="34" charset="-128"/>
              </a:rPr>
              <a:t>(n)</a:t>
            </a:r>
          </a:p>
          <a:p>
            <a:pPr>
              <a:lnSpc>
                <a:spcPct val="90000"/>
              </a:lnSpc>
            </a:pPr>
            <a:endParaRPr lang="en-US" altLang="en-US" sz="360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2840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8326-C22D-AE4C-B559-1F292B8DDF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  <a:br>
              <a:rPr lang="en-US" dirty="0"/>
            </a:br>
            <a:r>
              <a:rPr lang="en-US" dirty="0"/>
              <a:t>and Log Cutting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5AD79-503E-4248-A4B1-C3E6F0753B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46AF8-835F-9A4D-B0F0-A439C6644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80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Dynamic programming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35743-C90A-4A0A-9264-862BA3348DB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Old “bad” name (see Wikipedia or textbook)</a:t>
            </a:r>
          </a:p>
          <a:p>
            <a:endParaRPr lang="en-US" dirty="0"/>
          </a:p>
          <a:p>
            <a:r>
              <a:rPr lang="en-US" dirty="0"/>
              <a:t>Useful when the solution can be recursively described in terms of solutions to sub-problems (</a:t>
            </a:r>
            <a:r>
              <a:rPr lang="en-US" i="1" dirty="0"/>
              <a:t>optimal substructure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But </a:t>
            </a:r>
            <a:r>
              <a:rPr lang="en-US" i="1" dirty="0"/>
              <a:t>greedy choice property </a:t>
            </a:r>
            <a:r>
              <a:rPr lang="en-US" dirty="0"/>
              <a:t>doesn’t hold for the problem</a:t>
            </a:r>
          </a:p>
          <a:p>
            <a:endParaRPr lang="en-US" dirty="0"/>
          </a:p>
          <a:p>
            <a:r>
              <a:rPr lang="en-US" dirty="0"/>
              <a:t>Algorithm finds solutions to sub-problems and stores them in memory for later use</a:t>
            </a:r>
          </a:p>
          <a:p>
            <a:endParaRPr lang="en-US" dirty="0"/>
          </a:p>
          <a:p>
            <a:r>
              <a:rPr lang="en-US" dirty="0"/>
              <a:t>More efficient than </a:t>
            </a:r>
            <a:r>
              <a:rPr lang="en-US" i="1" dirty="0"/>
              <a:t>brute-force methods</a:t>
            </a:r>
            <a:r>
              <a:rPr lang="en-US" dirty="0"/>
              <a:t> or recursive approaches that  solve the same sub-problems over and over again</a:t>
            </a:r>
          </a:p>
        </p:txBody>
      </p:sp>
    </p:spTree>
    <p:extLst>
      <p:ext uri="{BB962C8B-B14F-4D97-AF65-F5344CB8AC3E}">
        <p14:creationId xmlns:p14="http://schemas.microsoft.com/office/powerpoint/2010/main" val="1078124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Optimal Substructure Property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1D551-DEB3-4766-B5DD-9CD738239E6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If S is an optimal solution to a problem, then the components of S are optimal solutions to sub-problems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True for coin-changing</a:t>
            </a:r>
          </a:p>
          <a:p>
            <a:pPr lvl="1"/>
            <a:r>
              <a:rPr lang="en-US" dirty="0"/>
              <a:t>True for single-source shortest path</a:t>
            </a:r>
          </a:p>
          <a:p>
            <a:pPr lvl="1"/>
            <a:r>
              <a:rPr lang="en-US" dirty="0"/>
              <a:t>Not true for longest-simple-path</a:t>
            </a:r>
          </a:p>
          <a:p>
            <a:pPr lvl="1"/>
            <a:r>
              <a:rPr lang="en-US" dirty="0"/>
              <a:t>True for knapsack</a:t>
            </a:r>
          </a:p>
        </p:txBody>
      </p:sp>
    </p:spTree>
    <p:extLst>
      <p:ext uri="{BB962C8B-B14F-4D97-AF65-F5344CB8AC3E}">
        <p14:creationId xmlns:p14="http://schemas.microsoft.com/office/powerpoint/2010/main" val="509187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Dynamic Programming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601C-40A5-4EBE-89A3-D9D1DE14628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Works “bottom-up”</a:t>
            </a:r>
          </a:p>
          <a:p>
            <a:pPr lvl="1"/>
            <a:r>
              <a:rPr lang="en-US" dirty="0"/>
              <a:t>Finds solutions to small sub-problems first</a:t>
            </a:r>
          </a:p>
          <a:p>
            <a:pPr lvl="1"/>
            <a:r>
              <a:rPr lang="en-US" dirty="0"/>
              <a:t>Stores them</a:t>
            </a:r>
          </a:p>
          <a:p>
            <a:pPr lvl="1"/>
            <a:r>
              <a:rPr lang="en-US" dirty="0"/>
              <a:t>Combines them somehow to find a solution to a slightly larger sub-problem</a:t>
            </a:r>
          </a:p>
          <a:p>
            <a:r>
              <a:rPr lang="en-US" dirty="0"/>
              <a:t>Comparison to greedy approach</a:t>
            </a:r>
          </a:p>
          <a:p>
            <a:pPr lvl="1"/>
            <a:r>
              <a:rPr lang="en-US" dirty="0"/>
              <a:t>Also requires optimal substructure</a:t>
            </a:r>
          </a:p>
          <a:p>
            <a:pPr lvl="1"/>
            <a:r>
              <a:rPr lang="en-US" dirty="0"/>
              <a:t>But greedy makes choice first, then solves</a:t>
            </a:r>
          </a:p>
          <a:p>
            <a:pPr lvl="1"/>
            <a:r>
              <a:rPr lang="en-US" dirty="0"/>
              <a:t>Greedy looks only at the current situation, not at a past ‘history’</a:t>
            </a:r>
          </a:p>
          <a:p>
            <a:r>
              <a:rPr lang="en-US" dirty="0"/>
              <a:t>DP is good when sub-problems overlap, when they’re not independent</a:t>
            </a:r>
          </a:p>
          <a:p>
            <a:pPr lvl="1"/>
            <a:r>
              <a:rPr lang="en-US" dirty="0"/>
              <a:t>No need to repeat the calculation to solve them</a:t>
            </a:r>
          </a:p>
          <a:p>
            <a:pPr lvl="1"/>
            <a:r>
              <a:rPr lang="en-US" dirty="0"/>
              <a:t>Dynamic programming has stored them, so doesn’t repeat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3153740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for Dynamic Programming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Recognize what the sub-problems are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the recursive structure of the problem in terms of its sub-problems</a:t>
            </a:r>
          </a:p>
          <a:p>
            <a:pPr marL="914400" lvl="1" indent="-514350"/>
            <a:r>
              <a:rPr lang="en-US" dirty="0"/>
              <a:t>At the top level, what is the “last thing” done?</a:t>
            </a:r>
          </a:p>
          <a:p>
            <a:pPr marL="914400" lvl="1" indent="-514350"/>
            <a:r>
              <a:rPr lang="en-US" dirty="0"/>
              <a:t>This helps you see a recursive solution for any generic sub-problem in terms of smaller sub-problems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Formulate a data structure (array, table) that can look-up solution to any sub-problem in constant time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Develop an algorithm that loops through data structure solving each sub-problem one at a time</a:t>
            </a:r>
          </a:p>
          <a:p>
            <a:pPr marL="914400" lvl="1" indent="-514350"/>
            <a:r>
              <a:rPr lang="en-US" dirty="0"/>
              <a:t>Bottom-up: from smallest sub-problems, to next largest, …, to complete problem</a:t>
            </a:r>
          </a:p>
        </p:txBody>
      </p:sp>
    </p:spTree>
    <p:extLst>
      <p:ext uri="{BB962C8B-B14F-4D97-AF65-F5344CB8AC3E}">
        <p14:creationId xmlns:p14="http://schemas.microsoft.com/office/powerpoint/2010/main" val="352704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Problems Solved with Dyn. Prog.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8F13-1787-4E0C-A286-F9FD3A55C76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Log cutting (first example, uses list data structure)</a:t>
            </a:r>
          </a:p>
          <a:p>
            <a:r>
              <a:rPr lang="en-US" dirty="0"/>
              <a:t>0/1 knapsack problem</a:t>
            </a:r>
          </a:p>
          <a:p>
            <a:r>
              <a:rPr lang="en-US" dirty="0"/>
              <a:t>Coin changing with “non-standard” coin selection</a:t>
            </a:r>
          </a:p>
          <a:p>
            <a:r>
              <a:rPr lang="en-US" dirty="0"/>
              <a:t>Longest common subsequence</a:t>
            </a:r>
          </a:p>
          <a:p>
            <a:r>
              <a:rPr lang="en-US" dirty="0"/>
              <a:t>Multiplying a sequence of matrices</a:t>
            </a:r>
          </a:p>
          <a:p>
            <a:pPr lvl="1"/>
            <a:r>
              <a:rPr lang="en-US" dirty="0"/>
              <a:t>Can do in various orders: (AB)C vs. A(BC)</a:t>
            </a:r>
          </a:p>
          <a:p>
            <a:pPr lvl="1"/>
            <a:r>
              <a:rPr lang="en-US" dirty="0"/>
              <a:t>Pick order that does fewest number of scalar multiplications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 ones we might not get to:</a:t>
            </a:r>
          </a:p>
          <a:p>
            <a:r>
              <a:rPr lang="en-US" dirty="0"/>
              <a:t>All-pairs shortest paths (Floyd’s algorithm)</a:t>
            </a:r>
          </a:p>
          <a:p>
            <a:r>
              <a:rPr lang="en-US" dirty="0"/>
              <a:t>Constructing optimal binary search trees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658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4958A-1B23-A64F-9249-F7943CB9F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and Greedy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3B5F3-60DB-794C-8A50-2C59D77FE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TOPICS:</a:t>
            </a:r>
          </a:p>
          <a:p>
            <a:pPr lvl="1"/>
            <a:r>
              <a:rPr lang="en-US" dirty="0"/>
              <a:t>Intro to Dynamic Programming</a:t>
            </a:r>
          </a:p>
          <a:p>
            <a:pPr lvl="1"/>
            <a:r>
              <a:rPr lang="en-US" dirty="0" err="1"/>
              <a:t>Memoization</a:t>
            </a:r>
            <a:endParaRPr lang="en-US" dirty="0"/>
          </a:p>
          <a:p>
            <a:pPr lvl="1"/>
            <a:r>
              <a:rPr lang="en-US" dirty="0"/>
              <a:t>Three DP Problems:</a:t>
            </a:r>
          </a:p>
          <a:p>
            <a:pPr lvl="2"/>
            <a:r>
              <a:rPr lang="en-US" dirty="0"/>
              <a:t>Log Cutting</a:t>
            </a:r>
          </a:p>
          <a:p>
            <a:pPr lvl="2"/>
            <a:r>
              <a:rPr lang="en-US" dirty="0"/>
              <a:t>0/1 Knapsack</a:t>
            </a:r>
          </a:p>
          <a:p>
            <a:pPr lvl="2"/>
            <a:r>
              <a:rPr lang="en-US" dirty="0"/>
              <a:t>Coin Change</a:t>
            </a:r>
          </a:p>
          <a:p>
            <a:pPr lvl="2"/>
            <a:r>
              <a:rPr lang="en-US" dirty="0"/>
              <a:t>Weighted Activity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1E929-E141-4E40-B55C-8EF68A414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42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Cutting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20</a:t>
            </a:fld>
            <a:endParaRPr lang="en-US" dirty="0"/>
          </a:p>
        </p:txBody>
      </p:sp>
      <p:pic>
        <p:nvPicPr>
          <p:cNvPr id="1026" name="Picture 2" descr="Image result for lo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r="37586"/>
          <a:stretch/>
        </p:blipFill>
        <p:spPr bwMode="auto">
          <a:xfrm rot="5400000">
            <a:off x="5315804" y="1579376"/>
            <a:ext cx="1407992" cy="579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61416" y="1303037"/>
                <a:ext cx="854848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Given a log of length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, and</a:t>
                </a:r>
              </a:p>
              <a:p>
                <a:r>
                  <a:rPr lang="en-US" sz="2400" dirty="0"/>
                  <a:t>a list (of length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of prices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sz="2400" dirty="0"/>
                  <a:t>  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400" dirty="0"/>
                  <a:t> is the price of a cut of size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r>
                  <a:rPr lang="en-US" sz="2400" dirty="0"/>
                  <a:t>Find the best way to cut the log to maximize our profit.</a:t>
                </a:r>
              </a:p>
              <a:p>
                <a:r>
                  <a:rPr lang="en-US" sz="2400" dirty="0"/>
                  <a:t>     (Imagine we can sell each piece of the log at price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416" y="1303037"/>
                <a:ext cx="8548482" cy="1569660"/>
              </a:xfrm>
              <a:prstGeom prst="rect">
                <a:avLst/>
              </a:prstGeom>
              <a:blipFill>
                <a:blip r:embed="rId3"/>
                <a:stretch>
                  <a:fillRect l="-1039" t="-2400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33528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862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196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9530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4864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0198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5532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0866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6200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1534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269257" y="35097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735857" y="3493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9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02457" y="3493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8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69057" y="3493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35657" y="3493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022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688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35457" y="3493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0020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468657" y="35097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66276" y="3516994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Length: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429881" y="3053834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Price: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729826" y="5199798"/>
                <a:ext cx="6258701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Select a list of lengths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/>
                  <a:t> such that:</a:t>
                </a:r>
              </a:p>
              <a:p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ℓ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=</m:t>
                        </m:r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e>
                    </m:nary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/>
                  <a:t>to maximize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𝑃</m:t>
                            </m:r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[ℓ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826" y="5199798"/>
                <a:ext cx="6258701" cy="1384995"/>
              </a:xfrm>
              <a:prstGeom prst="rect">
                <a:avLst/>
              </a:prstGeom>
              <a:blipFill>
                <a:blip r:embed="rId4"/>
                <a:stretch>
                  <a:fillRect l="-7287" t="-17273" r="-1012" b="-7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019801" y="6019800"/>
                <a:ext cx="29847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FF0000"/>
                    </a:solidFill>
                  </a:rPr>
                  <a:t>Brute Force: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𝑂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1" y="6019800"/>
                <a:ext cx="2984791" cy="523220"/>
              </a:xfrm>
              <a:prstGeom prst="rect">
                <a:avLst/>
              </a:prstGeom>
              <a:blipFill>
                <a:blip r:embed="rId5"/>
                <a:stretch>
                  <a:fillRect l="-3814" t="-11905" r="-1271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339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912178-9753-6442-B44C-886A12FD6F19}"/>
              </a:ext>
            </a:extLst>
          </p:cNvPr>
          <p:cNvSpPr/>
          <p:nvPr/>
        </p:nvSpPr>
        <p:spPr>
          <a:xfrm>
            <a:off x="1066800" y="3124200"/>
            <a:ext cx="7467600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Requires </a:t>
            </a:r>
            <a:r>
              <a:rPr lang="en-US" dirty="0">
                <a:solidFill>
                  <a:srgbClr val="FF33CC"/>
                </a:solidFill>
              </a:rPr>
              <a:t>Optimal Substructure</a:t>
            </a:r>
          </a:p>
          <a:p>
            <a:pPr lvl="1"/>
            <a:r>
              <a:rPr lang="en-US" dirty="0"/>
              <a:t>Solution to larger problem contains the solutions to smaller ones</a:t>
            </a:r>
          </a:p>
          <a:p>
            <a:r>
              <a:rPr lang="en-US" dirty="0"/>
              <a:t>Idea: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the recursive structure of the problem</a:t>
            </a:r>
          </a:p>
          <a:p>
            <a:pPr lvl="2"/>
            <a:r>
              <a:rPr lang="en-US" dirty="0"/>
              <a:t>What is the “last thing” done?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Formulate a data structure (array, table) that can look-up solution to any sub-problem in constant time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 a good order for solving subproblems</a:t>
            </a:r>
          </a:p>
          <a:p>
            <a:pPr lvl="2"/>
            <a:r>
              <a:rPr lang="en-US" dirty="0"/>
              <a:t>“Top Down”: Solve each recursively.  (Using memorization – we’ll do later!)</a:t>
            </a:r>
          </a:p>
          <a:p>
            <a:pPr lvl="2"/>
            <a:r>
              <a:rPr lang="en-US" dirty="0"/>
              <a:t>“Bottom Up”: Iteratively solve smallest to largest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54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Identify Recursive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2" descr="Image result for lo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r="37586"/>
          <a:stretch/>
        </p:blipFill>
        <p:spPr bwMode="auto">
          <a:xfrm rot="5400000">
            <a:off x="4560100" y="2687823"/>
            <a:ext cx="1600201" cy="658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38400" y="1828800"/>
                <a:ext cx="76231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𝑛</m:t>
                    </m:r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)=</m:t>
                    </m:r>
                  </m:oMath>
                </a14:m>
                <a:r>
                  <a:rPr lang="en-US" sz="2800" dirty="0">
                    <a:solidFill>
                      <a:srgbClr val="FF33CC"/>
                    </a:solidFill>
                  </a:rPr>
                  <a:t> </a:t>
                </a:r>
                <a:r>
                  <a:rPr lang="en-US" sz="2800" dirty="0"/>
                  <a:t>value of best way to cut a log of length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𝑛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1828800"/>
                <a:ext cx="7623112" cy="523220"/>
              </a:xfrm>
              <a:prstGeom prst="rect">
                <a:avLst/>
              </a:prstGeom>
              <a:blipFill>
                <a:blip r:embed="rId3"/>
                <a:stretch>
                  <a:fillRect l="-500" t="-14634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7391400" y="5181598"/>
            <a:ext cx="0" cy="1600202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620001" y="4724401"/>
                <a:ext cx="5679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1" y="4724401"/>
                <a:ext cx="567912" cy="461665"/>
              </a:xfrm>
              <a:prstGeom prst="rect">
                <a:avLst/>
              </a:prstGeom>
              <a:blipFill>
                <a:blip r:embed="rId4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/>
          <p:cNvSpPr/>
          <p:nvPr/>
        </p:nvSpPr>
        <p:spPr>
          <a:xfrm rot="16200000">
            <a:off x="4500265" y="2366661"/>
            <a:ext cx="457200" cy="5325078"/>
          </a:xfrm>
          <a:prstGeom prst="rightBrace">
            <a:avLst/>
          </a:prstGeom>
          <a:ln w="762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794410" y="4358119"/>
                <a:ext cx="19259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33CC"/>
                          </a:solidFill>
                          <a:latin typeface="Cambria Math"/>
                        </a:rPr>
                        <m:t>𝐶𝑢𝑡</m:t>
                      </m:r>
                      <m:r>
                        <a:rPr lang="en-US" sz="2400" i="1" smtClean="0">
                          <a:solidFill>
                            <a:srgbClr val="FF33CC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 smtClean="0">
                          <a:solidFill>
                            <a:srgbClr val="FF33CC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400" i="1" smtClean="0">
                          <a:solidFill>
                            <a:srgbClr val="FF33CC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410" y="4358119"/>
                <a:ext cx="1925976" cy="461665"/>
              </a:xfrm>
              <a:prstGeom prst="rect">
                <a:avLst/>
              </a:prstGeom>
              <a:blipFill>
                <a:blip r:embed="rId5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438400" y="2893963"/>
                <a:ext cx="26111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800" dirty="0">
                        <a:latin typeface="Cambria Math"/>
                      </a:rPr>
                      <m:t>max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⁡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893963"/>
                <a:ext cx="2611164" cy="523220"/>
              </a:xfrm>
              <a:prstGeom prst="rect">
                <a:avLst/>
              </a:prstGeom>
              <a:blipFill>
                <a:blip r:embed="rId6"/>
                <a:stretch>
                  <a:fillRect l="-1456"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221879" y="2367297"/>
                <a:ext cx="3139514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−2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…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879" y="2367297"/>
                <a:ext cx="3139514" cy="1815882"/>
              </a:xfrm>
              <a:prstGeom prst="rect">
                <a:avLst/>
              </a:prstGeom>
              <a:blipFill>
                <a:blip r:embed="rId7"/>
                <a:stretch>
                  <a:fillRect l="-806" b="-4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5"/>
          <p:cNvSpPr/>
          <p:nvPr/>
        </p:nvSpPr>
        <p:spPr>
          <a:xfrm rot="10800000">
            <a:off x="4800601" y="2352020"/>
            <a:ext cx="506456" cy="1831159"/>
          </a:xfrm>
          <a:prstGeom prst="rightBrace">
            <a:avLst>
              <a:gd name="adj1" fmla="val 8333"/>
              <a:gd name="adj2" fmla="val 5602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391405" y="5778850"/>
            <a:ext cx="1199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Last Cut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209800" y="5791201"/>
                <a:ext cx="50294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solidFill>
                      <a:srgbClr val="FF33CC"/>
                    </a:solidFill>
                  </a:rPr>
                  <a:t>best way to cut a log of length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FF33CC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>
                        <a:solidFill>
                          <a:srgbClr val="FF33CC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FF33CC"/>
                            </a:solidFill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endParaRPr lang="en-US" sz="2400" b="1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791201"/>
                <a:ext cx="5029454" cy="461665"/>
              </a:xfrm>
              <a:prstGeom prst="rect">
                <a:avLst/>
              </a:prstGeom>
              <a:blipFill>
                <a:blip r:embed="rId8"/>
                <a:stretch>
                  <a:fillRect l="-1763" t="-8333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895601" y="1371600"/>
                <a:ext cx="481247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80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800" dirty="0"/>
                  <a:t> value of a cut of length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𝑖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1" y="1371600"/>
                <a:ext cx="4812471" cy="523220"/>
              </a:xfrm>
              <a:prstGeom prst="rect">
                <a:avLst/>
              </a:prstGeom>
              <a:blipFill>
                <a:blip r:embed="rId9"/>
                <a:stretch>
                  <a:fillRect l="-792" t="-14634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29BB9C3A-5030-284A-BF75-60313905338F}"/>
              </a:ext>
            </a:extLst>
          </p:cNvPr>
          <p:cNvSpPr/>
          <p:nvPr/>
        </p:nvSpPr>
        <p:spPr>
          <a:xfrm>
            <a:off x="8484896" y="2528482"/>
            <a:ext cx="3498116" cy="1569660"/>
          </a:xfrm>
          <a:prstGeom prst="rect">
            <a:avLst/>
          </a:prstGeom>
          <a:ln w="25400">
            <a:solidFill>
              <a:srgbClr val="FF33CC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So for a given value of </a:t>
            </a:r>
            <a:r>
              <a:rPr lang="en-US" sz="2400" i="1" dirty="0">
                <a:solidFill>
                  <a:srgbClr val="FF33CC"/>
                </a:solidFill>
              </a:rPr>
              <a:t>n</a:t>
            </a:r>
            <a:r>
              <a:rPr lang="en-US" sz="2400" dirty="0">
                <a:solidFill>
                  <a:srgbClr val="FF33CC"/>
                </a:solidFill>
              </a:rPr>
              <a:t>, to find </a:t>
            </a:r>
            <a:r>
              <a:rPr lang="en-US" sz="2400" i="1" dirty="0">
                <a:solidFill>
                  <a:srgbClr val="FF33CC"/>
                </a:solidFill>
              </a:rPr>
              <a:t>Cut(n)</a:t>
            </a:r>
            <a:r>
              <a:rPr lang="en-US" sz="2400" dirty="0">
                <a:solidFill>
                  <a:srgbClr val="FF33CC"/>
                </a:solidFill>
              </a:rPr>
              <a:t>, we need sub-problem solutions for </a:t>
            </a:r>
            <a:r>
              <a:rPr lang="en-US" sz="2400" i="1" dirty="0">
                <a:solidFill>
                  <a:srgbClr val="FF33CC"/>
                </a:solidFill>
              </a:rPr>
              <a:t>Cut(n-1)</a:t>
            </a:r>
            <a:r>
              <a:rPr lang="en-US" sz="2400" dirty="0">
                <a:solidFill>
                  <a:srgbClr val="FF33CC"/>
                </a:solidFill>
              </a:rPr>
              <a:t> down to </a:t>
            </a:r>
            <a:r>
              <a:rPr lang="en-US" sz="2400" i="1" dirty="0">
                <a:solidFill>
                  <a:srgbClr val="FF33CC"/>
                </a:solidFill>
              </a:rPr>
              <a:t>Cut(0)</a:t>
            </a:r>
            <a:r>
              <a:rPr lang="en-US" sz="2400" dirty="0">
                <a:solidFill>
                  <a:srgbClr val="FF33CC"/>
                </a:solidFill>
              </a:rPr>
              <a:t>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9E63B83-B373-E841-921F-C3E9BB2F9811}"/>
              </a:ext>
            </a:extLst>
          </p:cNvPr>
          <p:cNvSpPr/>
          <p:nvPr/>
        </p:nvSpPr>
        <p:spPr>
          <a:xfrm>
            <a:off x="8882674" y="4359390"/>
            <a:ext cx="3100338" cy="1200329"/>
          </a:xfrm>
          <a:prstGeom prst="rect">
            <a:avLst/>
          </a:prstGeom>
          <a:ln w="25400">
            <a:solidFill>
              <a:srgbClr val="FF33CC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What’s the problem with a top-down recursive approach?</a:t>
            </a:r>
          </a:p>
        </p:txBody>
      </p:sp>
    </p:spTree>
    <p:extLst>
      <p:ext uri="{BB962C8B-B14F-4D97-AF65-F5344CB8AC3E}">
        <p14:creationId xmlns:p14="http://schemas.microsoft.com/office/powerpoint/2010/main" val="234791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/>
      <p:bldP spid="14" grpId="0"/>
      <p:bldP spid="15" grpId="0"/>
      <p:bldP spid="16" grpId="0" animBg="1"/>
      <p:bldP spid="17" grpId="0"/>
      <p:bldP spid="18" grpId="0"/>
      <p:bldP spid="19" grpId="1" animBg="1"/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912178-9753-6442-B44C-886A12FD6F19}"/>
              </a:ext>
            </a:extLst>
          </p:cNvPr>
          <p:cNvSpPr/>
          <p:nvPr/>
        </p:nvSpPr>
        <p:spPr>
          <a:xfrm>
            <a:off x="1066800" y="4648200"/>
            <a:ext cx="7543800" cy="1295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Requires </a:t>
            </a:r>
            <a:r>
              <a:rPr lang="en-US" dirty="0">
                <a:solidFill>
                  <a:srgbClr val="FF33CC"/>
                </a:solidFill>
              </a:rPr>
              <a:t>Optimal Substructure</a:t>
            </a:r>
          </a:p>
          <a:p>
            <a:pPr lvl="1"/>
            <a:r>
              <a:rPr lang="en-US" dirty="0"/>
              <a:t>Solution to larger problem contains the solutions to smaller ones</a:t>
            </a:r>
          </a:p>
          <a:p>
            <a:r>
              <a:rPr lang="en-US" dirty="0"/>
              <a:t>Idea: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the recursive structure of the problem</a:t>
            </a:r>
          </a:p>
          <a:p>
            <a:pPr lvl="2"/>
            <a:r>
              <a:rPr lang="en-US" dirty="0"/>
              <a:t>What is the “last thing” done?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Save the solution to each subproblem in memory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 a good order for solving subproblems</a:t>
            </a:r>
          </a:p>
          <a:p>
            <a:pPr lvl="2"/>
            <a:r>
              <a:rPr lang="en-US" dirty="0"/>
              <a:t>“Top Down”: Solve each recursively</a:t>
            </a:r>
          </a:p>
          <a:p>
            <a:pPr lvl="2"/>
            <a:r>
              <a:rPr lang="en-US" dirty="0"/>
              <a:t>“Bottom Up”: Iteratively solve smallest to largest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082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Select a Good Order for Solving </a:t>
            </a:r>
            <a:r>
              <a:rPr lang="en-US" dirty="0" err="1"/>
              <a:t>Subproblems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24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3528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86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19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3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86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198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53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86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20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53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69257" y="45003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358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02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690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356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02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688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35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020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68657" y="4500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80476" y="4507594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Length: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i="1" dirty="0" err="1">
                        <a:solidFill>
                          <a:srgbClr val="FF33CC"/>
                        </a:solidFill>
                        <a:latin typeface="Cambria Math"/>
                      </a:rPr>
                      <m:t>𝑖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blipFill>
                <a:blip r:embed="rId3"/>
                <a:stretch>
                  <a:fillRect t="-3226" r="-428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2819400" y="3962400"/>
            <a:ext cx="53340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35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79541" y="1490990"/>
            <a:ext cx="4830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Solve smallest sub-problem first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438400" y="2523144"/>
                <a:ext cx="20792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=0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⁡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523144"/>
                <a:ext cx="2079224" cy="523220"/>
              </a:xfrm>
              <a:prstGeom prst="rect">
                <a:avLst/>
              </a:prstGeom>
              <a:blipFill>
                <a:blip r:embed="rId4"/>
                <a:stretch>
                  <a:fillRect l="-1829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/>
          <p:cNvCxnSpPr/>
          <p:nvPr/>
        </p:nvCxnSpPr>
        <p:spPr>
          <a:xfrm>
            <a:off x="2556247" y="5181598"/>
            <a:ext cx="0" cy="160020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411975" y="48527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891371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Select a Good Order for Solving </a:t>
            </a:r>
            <a:r>
              <a:rPr lang="en-US" dirty="0" err="1"/>
              <a:t>Subproblems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25</a:t>
            </a:fld>
            <a:endParaRPr lang="en-US"/>
          </a:p>
        </p:txBody>
      </p:sp>
      <p:pic>
        <p:nvPicPr>
          <p:cNvPr id="19" name="Picture 2" descr="Image result for lo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t="84438" r="37586"/>
          <a:stretch/>
        </p:blipFill>
        <p:spPr bwMode="auto">
          <a:xfrm rot="5400000">
            <a:off x="2268724" y="5469124"/>
            <a:ext cx="1600201" cy="102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3352800" y="3962400"/>
            <a:ext cx="53340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86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19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3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86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198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53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86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20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53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69257" y="45003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358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02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690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356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02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688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35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020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68657" y="4500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80476" y="4507594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Length: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i="1" dirty="0" err="1">
                        <a:solidFill>
                          <a:srgbClr val="FF33CC"/>
                        </a:solidFill>
                        <a:latin typeface="Cambria Math"/>
                      </a:rPr>
                      <m:t>𝑖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blipFill>
                <a:blip r:embed="rId3"/>
                <a:stretch>
                  <a:fillRect t="-3226" r="-428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28194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35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79541" y="1490990"/>
            <a:ext cx="4830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Solve smallest sub-problem first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438401" y="2523144"/>
                <a:ext cx="40563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=</m:t>
                    </m:r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+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[1]⁡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1" y="2523144"/>
                <a:ext cx="4056367" cy="523220"/>
              </a:xfrm>
              <a:prstGeom prst="rect">
                <a:avLst/>
              </a:prstGeom>
              <a:blipFill>
                <a:blip r:embed="rId4"/>
                <a:stretch>
                  <a:fillRect l="-940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/>
          <p:cNvCxnSpPr/>
          <p:nvPr/>
        </p:nvCxnSpPr>
        <p:spPr>
          <a:xfrm>
            <a:off x="3581400" y="5181598"/>
            <a:ext cx="0" cy="160020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432114" y="4805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7B076C6-CEBD-0845-8204-962DC1CEA552}"/>
              </a:ext>
            </a:extLst>
          </p:cNvPr>
          <p:cNvGrpSpPr/>
          <p:nvPr/>
        </p:nvGrpSpPr>
        <p:grpSpPr>
          <a:xfrm>
            <a:off x="6599601" y="5591364"/>
            <a:ext cx="5008199" cy="852626"/>
            <a:chOff x="1315303" y="1594366"/>
            <a:chExt cx="5008199" cy="852626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FDAC17F-379B-7F40-A309-4A5550FBEAF2}"/>
                </a:ext>
              </a:extLst>
            </p:cNvPr>
            <p:cNvSpPr/>
            <p:nvPr/>
          </p:nvSpPr>
          <p:spPr>
            <a:xfrm>
              <a:off x="223871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F270270-49D5-3645-B535-7CDB0FC35A25}"/>
                </a:ext>
              </a:extLst>
            </p:cNvPr>
            <p:cNvSpPr/>
            <p:nvPr/>
          </p:nvSpPr>
          <p:spPr>
            <a:xfrm>
              <a:off x="2643930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7231C5F-E9C1-9346-9DA9-61E7DBC99286}"/>
                </a:ext>
              </a:extLst>
            </p:cNvPr>
            <p:cNvSpPr/>
            <p:nvPr/>
          </p:nvSpPr>
          <p:spPr>
            <a:xfrm>
              <a:off x="3051277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B4A742D-7213-614E-90C0-624AF0DA0665}"/>
                </a:ext>
              </a:extLst>
            </p:cNvPr>
            <p:cNvSpPr/>
            <p:nvPr/>
          </p:nvSpPr>
          <p:spPr>
            <a:xfrm>
              <a:off x="346037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25804AF-1A37-7340-AD3C-22FA2D3EEAFE}"/>
                </a:ext>
              </a:extLst>
            </p:cNvPr>
            <p:cNvSpPr/>
            <p:nvPr/>
          </p:nvSpPr>
          <p:spPr>
            <a:xfrm>
              <a:off x="386384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9385890-9011-F04F-8B40-264B1F3E2972}"/>
                </a:ext>
              </a:extLst>
            </p:cNvPr>
            <p:cNvSpPr/>
            <p:nvPr/>
          </p:nvSpPr>
          <p:spPr>
            <a:xfrm>
              <a:off x="427173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E1246EE-7D00-4C47-94D0-08688185F518}"/>
                </a:ext>
              </a:extLst>
            </p:cNvPr>
            <p:cNvSpPr/>
            <p:nvPr/>
          </p:nvSpPr>
          <p:spPr>
            <a:xfrm>
              <a:off x="467063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743963B-C616-1F48-B4FB-A85CD14A3171}"/>
                </a:ext>
              </a:extLst>
            </p:cNvPr>
            <p:cNvSpPr/>
            <p:nvPr/>
          </p:nvSpPr>
          <p:spPr>
            <a:xfrm>
              <a:off x="5078525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42E68CB-4811-8040-8060-AA4FDBC3B49B}"/>
                </a:ext>
              </a:extLst>
            </p:cNvPr>
            <p:cNvSpPr/>
            <p:nvPr/>
          </p:nvSpPr>
          <p:spPr>
            <a:xfrm>
              <a:off x="5486375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9376E9A-82E6-014D-B423-0433C527E88F}"/>
                </a:ext>
              </a:extLst>
            </p:cNvPr>
            <p:cNvSpPr/>
            <p:nvPr/>
          </p:nvSpPr>
          <p:spPr>
            <a:xfrm>
              <a:off x="589515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CF7F17D-B34A-B747-82E3-FD3E71779991}"/>
                </a:ext>
              </a:extLst>
            </p:cNvPr>
            <p:cNvSpPr txBox="1"/>
            <p:nvPr/>
          </p:nvSpPr>
          <p:spPr>
            <a:xfrm>
              <a:off x="5868498" y="2094560"/>
              <a:ext cx="4550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10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0C9929F-ADC6-6942-958C-C0A411FC209B}"/>
                </a:ext>
              </a:extLst>
            </p:cNvPr>
            <p:cNvSpPr txBox="1"/>
            <p:nvPr/>
          </p:nvSpPr>
          <p:spPr>
            <a:xfrm>
              <a:off x="5552733" y="2100463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9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2D0588D-F259-1343-B7EA-3D1C31944A22}"/>
                </a:ext>
              </a:extLst>
            </p:cNvPr>
            <p:cNvSpPr txBox="1"/>
            <p:nvPr/>
          </p:nvSpPr>
          <p:spPr>
            <a:xfrm>
              <a:off x="5154710" y="209321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8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41684B3-52F8-C94D-82C1-511E3069B10E}"/>
                </a:ext>
              </a:extLst>
            </p:cNvPr>
            <p:cNvSpPr txBox="1"/>
            <p:nvPr/>
          </p:nvSpPr>
          <p:spPr>
            <a:xfrm>
              <a:off x="4747996" y="2097082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7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B68BEB3-2D5F-9943-896B-207FFD464104}"/>
                </a:ext>
              </a:extLst>
            </p:cNvPr>
            <p:cNvSpPr txBox="1"/>
            <p:nvPr/>
          </p:nvSpPr>
          <p:spPr>
            <a:xfrm>
              <a:off x="4349455" y="2100463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6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28BA6C9-0DFD-3F41-AEEC-2B912727CD61}"/>
                </a:ext>
              </a:extLst>
            </p:cNvPr>
            <p:cNvSpPr txBox="1"/>
            <p:nvPr/>
          </p:nvSpPr>
          <p:spPr>
            <a:xfrm>
              <a:off x="3947428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5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A689C99-D259-4E48-B821-B9B53BF45F63}"/>
                </a:ext>
              </a:extLst>
            </p:cNvPr>
            <p:cNvSpPr txBox="1"/>
            <p:nvPr/>
          </p:nvSpPr>
          <p:spPr>
            <a:xfrm>
              <a:off x="3504386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4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BF5026F-7E89-3D44-9E53-B59C8BD505A6}"/>
                </a:ext>
              </a:extLst>
            </p:cNvPr>
            <p:cNvSpPr txBox="1"/>
            <p:nvPr/>
          </p:nvSpPr>
          <p:spPr>
            <a:xfrm>
              <a:off x="3122551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3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A46F40B-3C56-5F42-B9AF-340A69D6D5FB}"/>
                </a:ext>
              </a:extLst>
            </p:cNvPr>
            <p:cNvSpPr txBox="1"/>
            <p:nvPr/>
          </p:nvSpPr>
          <p:spPr>
            <a:xfrm>
              <a:off x="2723306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45D82D1-0603-7046-99B0-510EBD73C37E}"/>
                </a:ext>
              </a:extLst>
            </p:cNvPr>
            <p:cNvSpPr txBox="1"/>
            <p:nvPr/>
          </p:nvSpPr>
          <p:spPr>
            <a:xfrm>
              <a:off x="2311397" y="2097082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2390E9A-6774-FC42-B8A0-26BCB41D0F8E}"/>
                </a:ext>
              </a:extLst>
            </p:cNvPr>
            <p:cNvSpPr txBox="1"/>
            <p:nvPr/>
          </p:nvSpPr>
          <p:spPr>
            <a:xfrm>
              <a:off x="1315303" y="2055831"/>
              <a:ext cx="8865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Length: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5BB6D3E-1F69-694D-AE6B-392A0932506E}"/>
                </a:ext>
              </a:extLst>
            </p:cNvPr>
            <p:cNvSpPr txBox="1"/>
            <p:nvPr/>
          </p:nvSpPr>
          <p:spPr>
            <a:xfrm>
              <a:off x="1322734" y="1594366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Price: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710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Select a Good Order for Solving </a:t>
            </a:r>
            <a:r>
              <a:rPr lang="en-US" dirty="0" err="1"/>
              <a:t>Subproblems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26</a:t>
            </a:fld>
            <a:endParaRPr lang="en-US"/>
          </a:p>
        </p:txBody>
      </p:sp>
      <p:pic>
        <p:nvPicPr>
          <p:cNvPr id="19" name="Picture 2" descr="Image result for lo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t="76342" r="37586"/>
          <a:stretch/>
        </p:blipFill>
        <p:spPr bwMode="auto">
          <a:xfrm rot="5400000">
            <a:off x="2535424" y="5202424"/>
            <a:ext cx="1600201" cy="155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33528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86200" y="3962400"/>
            <a:ext cx="53340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19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3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86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198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53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86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20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53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69257" y="45003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358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02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690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356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02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688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35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020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68657" y="4500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80476" y="4507594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Length: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i="1" dirty="0" err="1">
                        <a:solidFill>
                          <a:srgbClr val="FF33CC"/>
                        </a:solidFill>
                        <a:latin typeface="Cambria Math"/>
                      </a:rPr>
                      <m:t>𝑖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blipFill>
                <a:blip r:embed="rId3"/>
                <a:stretch>
                  <a:fillRect t="-3226" r="-428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28194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35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79541" y="1490990"/>
            <a:ext cx="4830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Solve smallest sub-problem first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438401" y="2523144"/>
                <a:ext cx="25264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800" dirty="0">
                        <a:latin typeface="Cambria Math"/>
                      </a:rPr>
                      <m:t>max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⁡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1" y="2523144"/>
                <a:ext cx="2526461" cy="523220"/>
              </a:xfrm>
              <a:prstGeom prst="rect">
                <a:avLst/>
              </a:prstGeom>
              <a:blipFill>
                <a:blip r:embed="rId4"/>
                <a:stretch>
                  <a:fillRect l="-1508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ight Brace 46"/>
          <p:cNvSpPr/>
          <p:nvPr/>
        </p:nvSpPr>
        <p:spPr>
          <a:xfrm rot="10800000">
            <a:off x="4800601" y="2286000"/>
            <a:ext cx="506456" cy="1065164"/>
          </a:xfrm>
          <a:prstGeom prst="rightBrace">
            <a:avLst>
              <a:gd name="adj1" fmla="val 8333"/>
              <a:gd name="adj2" fmla="val 5602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221879" y="2298919"/>
                <a:ext cx="244374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879" y="2298919"/>
                <a:ext cx="2443746" cy="954107"/>
              </a:xfrm>
              <a:prstGeom prst="rect">
                <a:avLst/>
              </a:prstGeom>
              <a:blipFill>
                <a:blip r:embed="rId5"/>
                <a:stretch>
                  <a:fillRect l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/>
          <p:cNvCxnSpPr/>
          <p:nvPr/>
        </p:nvCxnSpPr>
        <p:spPr>
          <a:xfrm>
            <a:off x="4114800" y="5181598"/>
            <a:ext cx="0" cy="160020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965514" y="4805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D07CDAB-3EAB-2749-9BE1-EE5CDBE1BB3E}"/>
              </a:ext>
            </a:extLst>
          </p:cNvPr>
          <p:cNvGrpSpPr/>
          <p:nvPr/>
        </p:nvGrpSpPr>
        <p:grpSpPr>
          <a:xfrm>
            <a:off x="6599601" y="5591364"/>
            <a:ext cx="5008199" cy="852626"/>
            <a:chOff x="1315303" y="1594366"/>
            <a:chExt cx="5008199" cy="852626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1319491-EF4E-504A-9F4A-CFB33D79C854}"/>
                </a:ext>
              </a:extLst>
            </p:cNvPr>
            <p:cNvSpPr/>
            <p:nvPr/>
          </p:nvSpPr>
          <p:spPr>
            <a:xfrm>
              <a:off x="223871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337CF9A-55FA-8145-AC98-15528B0F5353}"/>
                </a:ext>
              </a:extLst>
            </p:cNvPr>
            <p:cNvSpPr/>
            <p:nvPr/>
          </p:nvSpPr>
          <p:spPr>
            <a:xfrm>
              <a:off x="2643930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FEB8258-5E26-194A-B94C-7D76E541C2EB}"/>
                </a:ext>
              </a:extLst>
            </p:cNvPr>
            <p:cNvSpPr/>
            <p:nvPr/>
          </p:nvSpPr>
          <p:spPr>
            <a:xfrm>
              <a:off x="3051277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8946994-9E8D-6A40-BF7F-6E48466404AB}"/>
                </a:ext>
              </a:extLst>
            </p:cNvPr>
            <p:cNvSpPr/>
            <p:nvPr/>
          </p:nvSpPr>
          <p:spPr>
            <a:xfrm>
              <a:off x="346037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FE31AE8-E2E4-9E45-B8A5-535CA41EC993}"/>
                </a:ext>
              </a:extLst>
            </p:cNvPr>
            <p:cNvSpPr/>
            <p:nvPr/>
          </p:nvSpPr>
          <p:spPr>
            <a:xfrm>
              <a:off x="386384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65E715E-91B7-0B45-B506-EE744ECFDD34}"/>
                </a:ext>
              </a:extLst>
            </p:cNvPr>
            <p:cNvSpPr/>
            <p:nvPr/>
          </p:nvSpPr>
          <p:spPr>
            <a:xfrm>
              <a:off x="427173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2F4D00C-9AFA-5747-8435-B8C1BC02F34C}"/>
                </a:ext>
              </a:extLst>
            </p:cNvPr>
            <p:cNvSpPr/>
            <p:nvPr/>
          </p:nvSpPr>
          <p:spPr>
            <a:xfrm>
              <a:off x="467063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099AC11-7D65-BC4B-8BDC-4C7AC61C6A05}"/>
                </a:ext>
              </a:extLst>
            </p:cNvPr>
            <p:cNvSpPr/>
            <p:nvPr/>
          </p:nvSpPr>
          <p:spPr>
            <a:xfrm>
              <a:off x="5078525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A58FDF7-74E5-6642-9F9E-24B42608FD8A}"/>
                </a:ext>
              </a:extLst>
            </p:cNvPr>
            <p:cNvSpPr/>
            <p:nvPr/>
          </p:nvSpPr>
          <p:spPr>
            <a:xfrm>
              <a:off x="5486375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CAB3B91-FB9D-764F-998C-107D9A41BACF}"/>
                </a:ext>
              </a:extLst>
            </p:cNvPr>
            <p:cNvSpPr/>
            <p:nvPr/>
          </p:nvSpPr>
          <p:spPr>
            <a:xfrm>
              <a:off x="589515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BB03C0C-7FF1-F740-BFE2-86157BC9B9C0}"/>
                </a:ext>
              </a:extLst>
            </p:cNvPr>
            <p:cNvSpPr txBox="1"/>
            <p:nvPr/>
          </p:nvSpPr>
          <p:spPr>
            <a:xfrm>
              <a:off x="5868498" y="2094560"/>
              <a:ext cx="4550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10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9F3FB51-55DF-314F-9813-DB93D6333666}"/>
                </a:ext>
              </a:extLst>
            </p:cNvPr>
            <p:cNvSpPr txBox="1"/>
            <p:nvPr/>
          </p:nvSpPr>
          <p:spPr>
            <a:xfrm>
              <a:off x="5552733" y="2100463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9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6667260-6D54-254D-8888-9C2CF74BADEF}"/>
                </a:ext>
              </a:extLst>
            </p:cNvPr>
            <p:cNvSpPr txBox="1"/>
            <p:nvPr/>
          </p:nvSpPr>
          <p:spPr>
            <a:xfrm>
              <a:off x="5154710" y="209321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8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0C8DE3B-0BBB-D048-9AE7-5AC67AE6FC9F}"/>
                </a:ext>
              </a:extLst>
            </p:cNvPr>
            <p:cNvSpPr txBox="1"/>
            <p:nvPr/>
          </p:nvSpPr>
          <p:spPr>
            <a:xfrm>
              <a:off x="4747996" y="2097082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7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F849E74-05D5-5445-902C-4AC15D6691C1}"/>
                </a:ext>
              </a:extLst>
            </p:cNvPr>
            <p:cNvSpPr txBox="1"/>
            <p:nvPr/>
          </p:nvSpPr>
          <p:spPr>
            <a:xfrm>
              <a:off x="4349455" y="2100463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6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15EA95E-67B7-6448-AF69-C4FBFC95166D}"/>
                </a:ext>
              </a:extLst>
            </p:cNvPr>
            <p:cNvSpPr txBox="1"/>
            <p:nvPr/>
          </p:nvSpPr>
          <p:spPr>
            <a:xfrm>
              <a:off x="3947428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5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B5D2E9C-B5CE-134E-A949-163801FA5F61}"/>
                </a:ext>
              </a:extLst>
            </p:cNvPr>
            <p:cNvSpPr txBox="1"/>
            <p:nvPr/>
          </p:nvSpPr>
          <p:spPr>
            <a:xfrm>
              <a:off x="3504386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4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DEBD19E-B59B-2341-8C2B-2E0EEB978141}"/>
                </a:ext>
              </a:extLst>
            </p:cNvPr>
            <p:cNvSpPr txBox="1"/>
            <p:nvPr/>
          </p:nvSpPr>
          <p:spPr>
            <a:xfrm>
              <a:off x="3122551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3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7F0D51D-0C03-9649-9F49-0B6830AF5260}"/>
                </a:ext>
              </a:extLst>
            </p:cNvPr>
            <p:cNvSpPr txBox="1"/>
            <p:nvPr/>
          </p:nvSpPr>
          <p:spPr>
            <a:xfrm>
              <a:off x="2723306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7842C60-6992-0C45-8FE8-66A3DEDA056C}"/>
                </a:ext>
              </a:extLst>
            </p:cNvPr>
            <p:cNvSpPr txBox="1"/>
            <p:nvPr/>
          </p:nvSpPr>
          <p:spPr>
            <a:xfrm>
              <a:off x="2311397" y="2097082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DFD7357-2EA5-EF4E-A2EC-A41545B546C9}"/>
                </a:ext>
              </a:extLst>
            </p:cNvPr>
            <p:cNvSpPr txBox="1"/>
            <p:nvPr/>
          </p:nvSpPr>
          <p:spPr>
            <a:xfrm>
              <a:off x="1315303" y="2055831"/>
              <a:ext cx="8865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Length: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8B411C2-EB03-FB4B-B628-B41C814D3F5E}"/>
                </a:ext>
              </a:extLst>
            </p:cNvPr>
            <p:cNvSpPr txBox="1"/>
            <p:nvPr/>
          </p:nvSpPr>
          <p:spPr>
            <a:xfrm>
              <a:off x="1322734" y="1594366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Price: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27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Select a Good Order for Solving </a:t>
            </a:r>
            <a:r>
              <a:rPr lang="en-US" dirty="0" err="1"/>
              <a:t>Subproblems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27</a:t>
            </a:fld>
            <a:endParaRPr lang="en-US"/>
          </a:p>
        </p:txBody>
      </p:sp>
      <p:pic>
        <p:nvPicPr>
          <p:cNvPr id="19" name="Picture 2" descr="Image result for lo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t="67795" r="37586"/>
          <a:stretch/>
        </p:blipFill>
        <p:spPr bwMode="auto">
          <a:xfrm rot="5400000">
            <a:off x="2816929" y="4920919"/>
            <a:ext cx="1600201" cy="212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33528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86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19600" y="3962400"/>
            <a:ext cx="53340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3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86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198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53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86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20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53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69257" y="45003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358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02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690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356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02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688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35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020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68657" y="4500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80476" y="4507594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Length: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i="1" dirty="0" err="1">
                        <a:solidFill>
                          <a:srgbClr val="FF33CC"/>
                        </a:solidFill>
                        <a:latin typeface="Cambria Math"/>
                      </a:rPr>
                      <m:t>𝑖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blipFill>
                <a:blip r:embed="rId3"/>
                <a:stretch>
                  <a:fillRect t="-3226" r="-428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28194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35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79541" y="1490990"/>
            <a:ext cx="4830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Solve smallest sub-problem first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438401" y="2523144"/>
                <a:ext cx="25264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800" dirty="0">
                        <a:latin typeface="Cambria Math"/>
                      </a:rPr>
                      <m:t>max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⁡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1" y="2523144"/>
                <a:ext cx="2526461" cy="523220"/>
              </a:xfrm>
              <a:prstGeom prst="rect">
                <a:avLst/>
              </a:prstGeom>
              <a:blipFill>
                <a:blip r:embed="rId4"/>
                <a:stretch>
                  <a:fillRect l="-1508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ight Brace 46"/>
          <p:cNvSpPr/>
          <p:nvPr/>
        </p:nvSpPr>
        <p:spPr>
          <a:xfrm rot="10800000">
            <a:off x="4800601" y="2286000"/>
            <a:ext cx="421278" cy="1371600"/>
          </a:xfrm>
          <a:prstGeom prst="rightBrace">
            <a:avLst>
              <a:gd name="adj1" fmla="val 8333"/>
              <a:gd name="adj2" fmla="val 5602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221880" y="2298919"/>
                <a:ext cx="2495683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[3]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880" y="2298919"/>
                <a:ext cx="2495683" cy="1384995"/>
              </a:xfrm>
              <a:prstGeom prst="rect">
                <a:avLst/>
              </a:prstGeom>
              <a:blipFill>
                <a:blip r:embed="rId5"/>
                <a:stretch>
                  <a:fillRect l="-1010"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/>
          <p:cNvCxnSpPr/>
          <p:nvPr/>
        </p:nvCxnSpPr>
        <p:spPr>
          <a:xfrm>
            <a:off x="4677810" y="5181598"/>
            <a:ext cx="0" cy="160020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528524" y="4805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994E887-71CE-1243-B423-C99EC38DA852}"/>
              </a:ext>
            </a:extLst>
          </p:cNvPr>
          <p:cNvGrpSpPr/>
          <p:nvPr/>
        </p:nvGrpSpPr>
        <p:grpSpPr>
          <a:xfrm>
            <a:off x="6599601" y="5591364"/>
            <a:ext cx="5008199" cy="852626"/>
            <a:chOff x="1315303" y="1594366"/>
            <a:chExt cx="5008199" cy="852626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53F3AB4-DF18-2645-B7EA-AE6F72E4816D}"/>
                </a:ext>
              </a:extLst>
            </p:cNvPr>
            <p:cNvSpPr/>
            <p:nvPr/>
          </p:nvSpPr>
          <p:spPr>
            <a:xfrm>
              <a:off x="223871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432551D-5366-CB40-BEBF-572A0B448997}"/>
                </a:ext>
              </a:extLst>
            </p:cNvPr>
            <p:cNvSpPr/>
            <p:nvPr/>
          </p:nvSpPr>
          <p:spPr>
            <a:xfrm>
              <a:off x="2643930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18D1DAC-88B5-CE4F-B321-218FDB1209A5}"/>
                </a:ext>
              </a:extLst>
            </p:cNvPr>
            <p:cNvSpPr/>
            <p:nvPr/>
          </p:nvSpPr>
          <p:spPr>
            <a:xfrm>
              <a:off x="3051277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3316F5B-F06E-FB4C-A3B1-EC140EE03464}"/>
                </a:ext>
              </a:extLst>
            </p:cNvPr>
            <p:cNvSpPr/>
            <p:nvPr/>
          </p:nvSpPr>
          <p:spPr>
            <a:xfrm>
              <a:off x="346037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BB9AF50-1AB1-0B47-B442-EB38C1A55E67}"/>
                </a:ext>
              </a:extLst>
            </p:cNvPr>
            <p:cNvSpPr/>
            <p:nvPr/>
          </p:nvSpPr>
          <p:spPr>
            <a:xfrm>
              <a:off x="386384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E10565E-0AA3-6F47-9EA5-24D11C69D50E}"/>
                </a:ext>
              </a:extLst>
            </p:cNvPr>
            <p:cNvSpPr/>
            <p:nvPr/>
          </p:nvSpPr>
          <p:spPr>
            <a:xfrm>
              <a:off x="427173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CD7F6AA-C979-1440-B30E-83ECC89D4498}"/>
                </a:ext>
              </a:extLst>
            </p:cNvPr>
            <p:cNvSpPr/>
            <p:nvPr/>
          </p:nvSpPr>
          <p:spPr>
            <a:xfrm>
              <a:off x="467063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A99283E-A0A7-DC4C-AA26-90A9002BC7FB}"/>
                </a:ext>
              </a:extLst>
            </p:cNvPr>
            <p:cNvSpPr/>
            <p:nvPr/>
          </p:nvSpPr>
          <p:spPr>
            <a:xfrm>
              <a:off x="5078525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0F4F257-ABBE-1248-9685-75D5F3EF3527}"/>
                </a:ext>
              </a:extLst>
            </p:cNvPr>
            <p:cNvSpPr/>
            <p:nvPr/>
          </p:nvSpPr>
          <p:spPr>
            <a:xfrm>
              <a:off x="5486375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CD13F43-89D1-8641-B55A-07B06A4DD7B6}"/>
                </a:ext>
              </a:extLst>
            </p:cNvPr>
            <p:cNvSpPr/>
            <p:nvPr/>
          </p:nvSpPr>
          <p:spPr>
            <a:xfrm>
              <a:off x="589515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13ABF2C-F78D-D143-973E-BB62D0E888E5}"/>
                </a:ext>
              </a:extLst>
            </p:cNvPr>
            <p:cNvSpPr txBox="1"/>
            <p:nvPr/>
          </p:nvSpPr>
          <p:spPr>
            <a:xfrm>
              <a:off x="5868498" y="2094560"/>
              <a:ext cx="4550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10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CC82796-A278-C842-ABA7-A730C2BEF4B0}"/>
                </a:ext>
              </a:extLst>
            </p:cNvPr>
            <p:cNvSpPr txBox="1"/>
            <p:nvPr/>
          </p:nvSpPr>
          <p:spPr>
            <a:xfrm>
              <a:off x="5552733" y="2100463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9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C4A7874-5971-2B4C-B4DD-A57351890A64}"/>
                </a:ext>
              </a:extLst>
            </p:cNvPr>
            <p:cNvSpPr txBox="1"/>
            <p:nvPr/>
          </p:nvSpPr>
          <p:spPr>
            <a:xfrm>
              <a:off x="5154710" y="209321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8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F7DFB34-5EFA-0A41-BB67-90AD85374EDE}"/>
                </a:ext>
              </a:extLst>
            </p:cNvPr>
            <p:cNvSpPr txBox="1"/>
            <p:nvPr/>
          </p:nvSpPr>
          <p:spPr>
            <a:xfrm>
              <a:off x="4747996" y="2097082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7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C0A07B7-D7BD-BD42-AED3-384ABC3BB7A9}"/>
                </a:ext>
              </a:extLst>
            </p:cNvPr>
            <p:cNvSpPr txBox="1"/>
            <p:nvPr/>
          </p:nvSpPr>
          <p:spPr>
            <a:xfrm>
              <a:off x="4349455" y="2100463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6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4E57F22-EC32-CE40-B80E-221F028A70CC}"/>
                </a:ext>
              </a:extLst>
            </p:cNvPr>
            <p:cNvSpPr txBox="1"/>
            <p:nvPr/>
          </p:nvSpPr>
          <p:spPr>
            <a:xfrm>
              <a:off x="3947428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5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6BE7001-5101-274B-AFF5-8ECDC298C279}"/>
                </a:ext>
              </a:extLst>
            </p:cNvPr>
            <p:cNvSpPr txBox="1"/>
            <p:nvPr/>
          </p:nvSpPr>
          <p:spPr>
            <a:xfrm>
              <a:off x="3504386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4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E4A8829-5B85-C547-8796-A088D2E67912}"/>
                </a:ext>
              </a:extLst>
            </p:cNvPr>
            <p:cNvSpPr txBox="1"/>
            <p:nvPr/>
          </p:nvSpPr>
          <p:spPr>
            <a:xfrm>
              <a:off x="3122551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3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DC0D7C0-59A3-724C-9C9D-E93A737BC6D6}"/>
                </a:ext>
              </a:extLst>
            </p:cNvPr>
            <p:cNvSpPr txBox="1"/>
            <p:nvPr/>
          </p:nvSpPr>
          <p:spPr>
            <a:xfrm>
              <a:off x="2723306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CA46115-AAA3-0D48-840B-51ADD6D3A47C}"/>
                </a:ext>
              </a:extLst>
            </p:cNvPr>
            <p:cNvSpPr txBox="1"/>
            <p:nvPr/>
          </p:nvSpPr>
          <p:spPr>
            <a:xfrm>
              <a:off x="2311397" y="2097082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16625C6-EFC3-B149-B73E-FB5EBCDC65B9}"/>
                </a:ext>
              </a:extLst>
            </p:cNvPr>
            <p:cNvSpPr txBox="1"/>
            <p:nvPr/>
          </p:nvSpPr>
          <p:spPr>
            <a:xfrm>
              <a:off x="1315303" y="2055831"/>
              <a:ext cx="8865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Length: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A8022F4-BA81-B841-8FC2-874BEE9893EB}"/>
                </a:ext>
              </a:extLst>
            </p:cNvPr>
            <p:cNvSpPr txBox="1"/>
            <p:nvPr/>
          </p:nvSpPr>
          <p:spPr>
            <a:xfrm>
              <a:off x="1322734" y="1594366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Price: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020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Select a Good Order for Solving </a:t>
            </a:r>
            <a:r>
              <a:rPr lang="en-US" dirty="0" err="1"/>
              <a:t>Subproblems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28</a:t>
            </a:fld>
            <a:endParaRPr lang="en-US"/>
          </a:p>
        </p:txBody>
      </p:sp>
      <p:pic>
        <p:nvPicPr>
          <p:cNvPr id="19" name="Picture 2" descr="Image result for lo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t="59536" r="37586"/>
          <a:stretch/>
        </p:blipFill>
        <p:spPr bwMode="auto">
          <a:xfrm rot="5400000">
            <a:off x="3088963" y="4648885"/>
            <a:ext cx="1600201" cy="2665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33528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86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19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3000" y="3962400"/>
            <a:ext cx="53340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86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198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53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86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20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53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69257" y="45003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358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02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690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356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02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688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35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020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68657" y="4500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80476" y="4507594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Length: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i="1" dirty="0" err="1">
                        <a:solidFill>
                          <a:srgbClr val="FF33CC"/>
                        </a:solidFill>
                        <a:latin typeface="Cambria Math"/>
                      </a:rPr>
                      <m:t>𝑖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blipFill>
                <a:blip r:embed="rId3"/>
                <a:stretch>
                  <a:fillRect t="-3226" r="-428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28194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35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79541" y="1490990"/>
            <a:ext cx="4830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Solve smallest sub-problem first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438401" y="2523144"/>
                <a:ext cx="25264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4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800" dirty="0">
                        <a:latin typeface="Cambria Math"/>
                      </a:rPr>
                      <m:t>max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⁡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1" y="2523144"/>
                <a:ext cx="2526461" cy="523220"/>
              </a:xfrm>
              <a:prstGeom prst="rect">
                <a:avLst/>
              </a:prstGeom>
              <a:blipFill>
                <a:blip r:embed="rId4"/>
                <a:stretch>
                  <a:fillRect l="-1508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ight Brace 46"/>
          <p:cNvSpPr/>
          <p:nvPr/>
        </p:nvSpPr>
        <p:spPr>
          <a:xfrm rot="10800000">
            <a:off x="4800601" y="2014210"/>
            <a:ext cx="421278" cy="1643390"/>
          </a:xfrm>
          <a:prstGeom prst="rightBrace">
            <a:avLst>
              <a:gd name="adj1" fmla="val 8333"/>
              <a:gd name="adj2" fmla="val 5602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221879" y="1905000"/>
                <a:ext cx="2443746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[1]</m:t>
                    </m:r>
                  </m:oMath>
                </a14:m>
                <a:r>
                  <a:rPr lang="en-US" sz="2800" i="1" dirty="0">
                    <a:solidFill>
                      <a:srgbClr val="FF33CC"/>
                    </a:solidFill>
                    <a:latin typeface="Cambria Math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[4]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879" y="1905000"/>
                <a:ext cx="2443746" cy="1815882"/>
              </a:xfrm>
              <a:prstGeom prst="rect">
                <a:avLst/>
              </a:prstGeom>
              <a:blipFill>
                <a:blip r:embed="rId5"/>
                <a:stretch>
                  <a:fillRect l="-1031" b="-4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/>
          <p:cNvCxnSpPr/>
          <p:nvPr/>
        </p:nvCxnSpPr>
        <p:spPr>
          <a:xfrm>
            <a:off x="5181600" y="5181598"/>
            <a:ext cx="0" cy="160020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029200" y="4805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DFE2F01-A21D-A546-9577-2CC8175B68DC}"/>
              </a:ext>
            </a:extLst>
          </p:cNvPr>
          <p:cNvGrpSpPr/>
          <p:nvPr/>
        </p:nvGrpSpPr>
        <p:grpSpPr>
          <a:xfrm>
            <a:off x="6599601" y="5591364"/>
            <a:ext cx="5008199" cy="852626"/>
            <a:chOff x="1315303" y="1594366"/>
            <a:chExt cx="5008199" cy="852626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FDFE4D4-BADA-4F49-852C-54E647B11196}"/>
                </a:ext>
              </a:extLst>
            </p:cNvPr>
            <p:cNvSpPr/>
            <p:nvPr/>
          </p:nvSpPr>
          <p:spPr>
            <a:xfrm>
              <a:off x="223871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9FB76A3-22FE-4745-A7C0-80A40F3B1B60}"/>
                </a:ext>
              </a:extLst>
            </p:cNvPr>
            <p:cNvSpPr/>
            <p:nvPr/>
          </p:nvSpPr>
          <p:spPr>
            <a:xfrm>
              <a:off x="2643930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1CF26BC-579F-A842-9764-3A260055A598}"/>
                </a:ext>
              </a:extLst>
            </p:cNvPr>
            <p:cNvSpPr/>
            <p:nvPr/>
          </p:nvSpPr>
          <p:spPr>
            <a:xfrm>
              <a:off x="3051277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C93181D-2C3E-864D-8C12-9A4BC1E1920E}"/>
                </a:ext>
              </a:extLst>
            </p:cNvPr>
            <p:cNvSpPr/>
            <p:nvPr/>
          </p:nvSpPr>
          <p:spPr>
            <a:xfrm>
              <a:off x="346037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D513F1B-2A80-9F42-99C0-4462ADAD3C2A}"/>
                </a:ext>
              </a:extLst>
            </p:cNvPr>
            <p:cNvSpPr/>
            <p:nvPr/>
          </p:nvSpPr>
          <p:spPr>
            <a:xfrm>
              <a:off x="386384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BF08366-0848-4F4D-A1CE-34428477954B}"/>
                </a:ext>
              </a:extLst>
            </p:cNvPr>
            <p:cNvSpPr/>
            <p:nvPr/>
          </p:nvSpPr>
          <p:spPr>
            <a:xfrm>
              <a:off x="427173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A0DF61F-1009-D647-A32A-687449F194D3}"/>
                </a:ext>
              </a:extLst>
            </p:cNvPr>
            <p:cNvSpPr/>
            <p:nvPr/>
          </p:nvSpPr>
          <p:spPr>
            <a:xfrm>
              <a:off x="467063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588E8CC-0AE9-EA48-A329-67FB37BB689E}"/>
                </a:ext>
              </a:extLst>
            </p:cNvPr>
            <p:cNvSpPr/>
            <p:nvPr/>
          </p:nvSpPr>
          <p:spPr>
            <a:xfrm>
              <a:off x="5078525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0173F9F-A5DB-344B-B556-F698290BBCFF}"/>
                </a:ext>
              </a:extLst>
            </p:cNvPr>
            <p:cNvSpPr/>
            <p:nvPr/>
          </p:nvSpPr>
          <p:spPr>
            <a:xfrm>
              <a:off x="5486375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11ED657-8896-FB49-A8D8-B5375426E650}"/>
                </a:ext>
              </a:extLst>
            </p:cNvPr>
            <p:cNvSpPr/>
            <p:nvPr/>
          </p:nvSpPr>
          <p:spPr>
            <a:xfrm>
              <a:off x="589515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41A1C2D-B7C6-BD49-BC7E-BF4C1F4CE20B}"/>
                </a:ext>
              </a:extLst>
            </p:cNvPr>
            <p:cNvSpPr txBox="1"/>
            <p:nvPr/>
          </p:nvSpPr>
          <p:spPr>
            <a:xfrm>
              <a:off x="5868498" y="2094560"/>
              <a:ext cx="4550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10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5E48E43-1D84-B74D-9E66-66B5F995ECD7}"/>
                </a:ext>
              </a:extLst>
            </p:cNvPr>
            <p:cNvSpPr txBox="1"/>
            <p:nvPr/>
          </p:nvSpPr>
          <p:spPr>
            <a:xfrm>
              <a:off x="5552733" y="2100463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9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1307612-2164-8B43-A4D3-0A37997F1A15}"/>
                </a:ext>
              </a:extLst>
            </p:cNvPr>
            <p:cNvSpPr txBox="1"/>
            <p:nvPr/>
          </p:nvSpPr>
          <p:spPr>
            <a:xfrm>
              <a:off x="5154710" y="209321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8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DF9443C-E203-1C40-898C-225D7977BA7D}"/>
                </a:ext>
              </a:extLst>
            </p:cNvPr>
            <p:cNvSpPr txBox="1"/>
            <p:nvPr/>
          </p:nvSpPr>
          <p:spPr>
            <a:xfrm>
              <a:off x="4747996" y="2097082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7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10A6A3B-A46E-FC47-A231-0389069F23AC}"/>
                </a:ext>
              </a:extLst>
            </p:cNvPr>
            <p:cNvSpPr txBox="1"/>
            <p:nvPr/>
          </p:nvSpPr>
          <p:spPr>
            <a:xfrm>
              <a:off x="4349455" y="2100463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6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CCB7293-2B39-D944-8045-9B9740730500}"/>
                </a:ext>
              </a:extLst>
            </p:cNvPr>
            <p:cNvSpPr txBox="1"/>
            <p:nvPr/>
          </p:nvSpPr>
          <p:spPr>
            <a:xfrm>
              <a:off x="3947428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5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E707127-7071-4D4B-84AA-DA3AABCC50A7}"/>
                </a:ext>
              </a:extLst>
            </p:cNvPr>
            <p:cNvSpPr txBox="1"/>
            <p:nvPr/>
          </p:nvSpPr>
          <p:spPr>
            <a:xfrm>
              <a:off x="3504386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4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B1AC11D-5937-A94E-B84B-A6E72733FC74}"/>
                </a:ext>
              </a:extLst>
            </p:cNvPr>
            <p:cNvSpPr txBox="1"/>
            <p:nvPr/>
          </p:nvSpPr>
          <p:spPr>
            <a:xfrm>
              <a:off x="3122551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3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0711DCC-4AC9-7E4E-8D42-9696E2852C34}"/>
                </a:ext>
              </a:extLst>
            </p:cNvPr>
            <p:cNvSpPr txBox="1"/>
            <p:nvPr/>
          </p:nvSpPr>
          <p:spPr>
            <a:xfrm>
              <a:off x="2723306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16DD8F8-2BFE-8A48-88FE-D42781DD6325}"/>
                </a:ext>
              </a:extLst>
            </p:cNvPr>
            <p:cNvSpPr txBox="1"/>
            <p:nvPr/>
          </p:nvSpPr>
          <p:spPr>
            <a:xfrm>
              <a:off x="2311397" y="2097082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FF93B41-0C47-F34E-A153-4585938D37EA}"/>
                </a:ext>
              </a:extLst>
            </p:cNvPr>
            <p:cNvSpPr txBox="1"/>
            <p:nvPr/>
          </p:nvSpPr>
          <p:spPr>
            <a:xfrm>
              <a:off x="1315303" y="2055831"/>
              <a:ext cx="8865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Length: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FAA6B6C-A5C8-D744-9472-D70933C9E28B}"/>
                </a:ext>
              </a:extLst>
            </p:cNvPr>
            <p:cNvSpPr txBox="1"/>
            <p:nvPr/>
          </p:nvSpPr>
          <p:spPr>
            <a:xfrm>
              <a:off x="1322734" y="1594366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Price: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668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2DE62-58F1-E344-AF4E-EDEDAFEF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9E307-493E-3340-80CC-4549E01A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29</a:t>
            </a:fld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A596534-D0E9-284B-B392-F76E86E91298}"/>
              </a:ext>
            </a:extLst>
          </p:cNvPr>
          <p:cNvGrpSpPr/>
          <p:nvPr/>
        </p:nvGrpSpPr>
        <p:grpSpPr>
          <a:xfrm>
            <a:off x="1315303" y="1594366"/>
            <a:ext cx="5008199" cy="852626"/>
            <a:chOff x="1315303" y="1594366"/>
            <a:chExt cx="5008199" cy="85262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FAF9339-55B3-4D4D-A5FC-D9340EE5C19E}"/>
                </a:ext>
              </a:extLst>
            </p:cNvPr>
            <p:cNvSpPr/>
            <p:nvPr/>
          </p:nvSpPr>
          <p:spPr>
            <a:xfrm>
              <a:off x="223871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4CE019E-A3CD-BA48-9491-E49431C228E4}"/>
                </a:ext>
              </a:extLst>
            </p:cNvPr>
            <p:cNvSpPr/>
            <p:nvPr/>
          </p:nvSpPr>
          <p:spPr>
            <a:xfrm>
              <a:off x="2643930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312AACB-1D39-7B46-8B6F-A9B16E44F123}"/>
                </a:ext>
              </a:extLst>
            </p:cNvPr>
            <p:cNvSpPr/>
            <p:nvPr/>
          </p:nvSpPr>
          <p:spPr>
            <a:xfrm>
              <a:off x="3051277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3454C38-BBAA-DE48-8B52-98287FBF66F9}"/>
                </a:ext>
              </a:extLst>
            </p:cNvPr>
            <p:cNvSpPr/>
            <p:nvPr/>
          </p:nvSpPr>
          <p:spPr>
            <a:xfrm>
              <a:off x="346037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C8B4E6E-EA84-EC49-9304-91B8794B7010}"/>
                </a:ext>
              </a:extLst>
            </p:cNvPr>
            <p:cNvSpPr/>
            <p:nvPr/>
          </p:nvSpPr>
          <p:spPr>
            <a:xfrm>
              <a:off x="386384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48A8B21-99B3-2445-AC38-BC0CB2760A29}"/>
                </a:ext>
              </a:extLst>
            </p:cNvPr>
            <p:cNvSpPr/>
            <p:nvPr/>
          </p:nvSpPr>
          <p:spPr>
            <a:xfrm>
              <a:off x="427173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B3B2EB7-3583-0C43-BADA-9B8FF293F5A5}"/>
                </a:ext>
              </a:extLst>
            </p:cNvPr>
            <p:cNvSpPr/>
            <p:nvPr/>
          </p:nvSpPr>
          <p:spPr>
            <a:xfrm>
              <a:off x="467063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13C4E31-A5F8-834E-836A-0F074B676EA8}"/>
                </a:ext>
              </a:extLst>
            </p:cNvPr>
            <p:cNvSpPr/>
            <p:nvPr/>
          </p:nvSpPr>
          <p:spPr>
            <a:xfrm>
              <a:off x="5078525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8847253-01C4-1E48-8A97-44E022F444CE}"/>
                </a:ext>
              </a:extLst>
            </p:cNvPr>
            <p:cNvSpPr/>
            <p:nvPr/>
          </p:nvSpPr>
          <p:spPr>
            <a:xfrm>
              <a:off x="5486375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DC317E-795F-F54E-90C1-BC828EC28D90}"/>
                </a:ext>
              </a:extLst>
            </p:cNvPr>
            <p:cNvSpPr/>
            <p:nvPr/>
          </p:nvSpPr>
          <p:spPr>
            <a:xfrm>
              <a:off x="589515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83190C6-D260-C34B-A3AA-6F9C6A4B0567}"/>
                </a:ext>
              </a:extLst>
            </p:cNvPr>
            <p:cNvSpPr txBox="1"/>
            <p:nvPr/>
          </p:nvSpPr>
          <p:spPr>
            <a:xfrm>
              <a:off x="5868498" y="2094560"/>
              <a:ext cx="4550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10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3F58970-0065-A640-8C9F-D5309108049E}"/>
                </a:ext>
              </a:extLst>
            </p:cNvPr>
            <p:cNvSpPr txBox="1"/>
            <p:nvPr/>
          </p:nvSpPr>
          <p:spPr>
            <a:xfrm>
              <a:off x="5552733" y="2100463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9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6BE074F-8EBD-784A-AEF6-ADB068E5001B}"/>
                </a:ext>
              </a:extLst>
            </p:cNvPr>
            <p:cNvSpPr txBox="1"/>
            <p:nvPr/>
          </p:nvSpPr>
          <p:spPr>
            <a:xfrm>
              <a:off x="5154710" y="209321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8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2CBC040-4735-D441-9F6D-B8F73EF5DB10}"/>
                </a:ext>
              </a:extLst>
            </p:cNvPr>
            <p:cNvSpPr txBox="1"/>
            <p:nvPr/>
          </p:nvSpPr>
          <p:spPr>
            <a:xfrm>
              <a:off x="4747996" y="2097082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7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7B5585-A54B-FB49-B492-897B59964481}"/>
                </a:ext>
              </a:extLst>
            </p:cNvPr>
            <p:cNvSpPr txBox="1"/>
            <p:nvPr/>
          </p:nvSpPr>
          <p:spPr>
            <a:xfrm>
              <a:off x="4349455" y="2100463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6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BA2230A-633A-6A4F-B9D7-48C506FBE8E9}"/>
                </a:ext>
              </a:extLst>
            </p:cNvPr>
            <p:cNvSpPr txBox="1"/>
            <p:nvPr/>
          </p:nvSpPr>
          <p:spPr>
            <a:xfrm>
              <a:off x="3947428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5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7A14451-5666-CA4D-85F7-BF7FAAAA2B55}"/>
                </a:ext>
              </a:extLst>
            </p:cNvPr>
            <p:cNvSpPr txBox="1"/>
            <p:nvPr/>
          </p:nvSpPr>
          <p:spPr>
            <a:xfrm>
              <a:off x="3504386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4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DCF2E73-C792-1C45-ACF2-A70F5BC8DD16}"/>
                </a:ext>
              </a:extLst>
            </p:cNvPr>
            <p:cNvSpPr txBox="1"/>
            <p:nvPr/>
          </p:nvSpPr>
          <p:spPr>
            <a:xfrm>
              <a:off x="3122551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B07CC39-C999-E04D-98C7-A56627DFEB6D}"/>
                </a:ext>
              </a:extLst>
            </p:cNvPr>
            <p:cNvSpPr txBox="1"/>
            <p:nvPr/>
          </p:nvSpPr>
          <p:spPr>
            <a:xfrm>
              <a:off x="2723306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CB145C0-3E62-9B45-B737-35922BFAC903}"/>
                </a:ext>
              </a:extLst>
            </p:cNvPr>
            <p:cNvSpPr txBox="1"/>
            <p:nvPr/>
          </p:nvSpPr>
          <p:spPr>
            <a:xfrm>
              <a:off x="2311397" y="2097082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8C48866-B3B8-1D4F-98EF-BEE9A31D9F52}"/>
                </a:ext>
              </a:extLst>
            </p:cNvPr>
            <p:cNvSpPr txBox="1"/>
            <p:nvPr/>
          </p:nvSpPr>
          <p:spPr>
            <a:xfrm>
              <a:off x="1315303" y="2055831"/>
              <a:ext cx="8865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Length: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49CCEC9-F1D8-DF4E-9B5B-ECF93A1BEC89}"/>
                </a:ext>
              </a:extLst>
            </p:cNvPr>
            <p:cNvSpPr txBox="1"/>
            <p:nvPr/>
          </p:nvSpPr>
          <p:spPr>
            <a:xfrm>
              <a:off x="1322734" y="1594366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Price: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0948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Motivating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4905944"/>
                <a:ext cx="8229600" cy="1410460"/>
              </a:xfrm>
            </p:spPr>
            <p:txBody>
              <a:bodyPr>
                <a:noAutofit/>
              </a:bodyPr>
              <a:lstStyle/>
              <a:p>
                <a:r>
                  <a:rPr lang="en-US" sz="2400" i="1" dirty="0"/>
                  <a:t>r</a:t>
                </a:r>
                <a:r>
                  <a:rPr lang="en-US" sz="2400" i="1" baseline="-25000" dirty="0"/>
                  <a:t>1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⋅</m:t>
                    </m:r>
                  </m:oMath>
                </a14:m>
                <a:r>
                  <a:rPr lang="en-US" sz="2400" i="1" dirty="0"/>
                  <a:t>c</a:t>
                </a:r>
                <a:r>
                  <a:rPr lang="en-US" sz="2400" i="1" baseline="-25000" dirty="0"/>
                  <a:t>2</a:t>
                </a:r>
                <a:r>
                  <a:rPr lang="en-US" sz="2400" i="1" dirty="0"/>
                  <a:t> </a:t>
                </a:r>
                <a:r>
                  <a:rPr lang="en-US" sz="2400" dirty="0"/>
                  <a:t>elements in the result that we need to compute</a:t>
                </a:r>
              </a:p>
              <a:p>
                <a:r>
                  <a:rPr lang="en-US" sz="2400" i="1" dirty="0"/>
                  <a:t>c</a:t>
                </a:r>
                <a:r>
                  <a:rPr lang="en-US" sz="2400" i="1" baseline="-25000" dirty="0"/>
                  <a:t>1</a:t>
                </a:r>
                <a:r>
                  <a:rPr lang="en-US" sz="2400" dirty="0"/>
                  <a:t> scalar multiplications per element in result</a:t>
                </a:r>
              </a:p>
              <a:p>
                <a:r>
                  <a:rPr lang="en-US" sz="2400" dirty="0"/>
                  <a:t>Total cost: </a:t>
                </a:r>
                <a:r>
                  <a:rPr lang="en-US" sz="2400" i="1" dirty="0"/>
                  <a:t>r</a:t>
                </a:r>
                <a:r>
                  <a:rPr lang="en-US" sz="2400" i="1" baseline="-25000" dirty="0"/>
                  <a:t>1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/>
                      </a:rPr>
                      <m:t>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400" baseline="-25000" dirty="0"/>
              </a:p>
              <a:p>
                <a:r>
                  <a:rPr lang="en-US" sz="2400" dirty="0"/>
                  <a:t>So the answer is…  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>
                        <a:latin typeface="Cambria Math"/>
                      </a:rPr>
                      <m:t>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/>
                      </a:rPr>
                      <m:t>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5)=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30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4905944"/>
                <a:ext cx="8229600" cy="1410460"/>
              </a:xfrm>
              <a:blipFill>
                <a:blip r:embed="rId2"/>
                <a:stretch>
                  <a:fillRect l="-1079" t="-31250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 rot="5400000">
            <a:off x="5765122" y="2792138"/>
            <a:ext cx="529979" cy="135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869224" y="3045639"/>
            <a:ext cx="135097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357185" y="2497433"/>
            <a:ext cx="1732629" cy="1422660"/>
            <a:chOff x="-462215" y="1485585"/>
            <a:chExt cx="1732629" cy="1422660"/>
          </a:xfrm>
        </p:grpSpPr>
        <p:sp>
          <p:nvSpPr>
            <p:cNvPr id="8" name="Rectangle 7"/>
            <p:cNvSpPr/>
            <p:nvPr/>
          </p:nvSpPr>
          <p:spPr>
            <a:xfrm>
              <a:off x="508123" y="1993845"/>
              <a:ext cx="621259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-462215" y="2260158"/>
                  <a:ext cx="95742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0" dirty="0"/>
                    <a:t>r</a:t>
                  </a:r>
                  <a:r>
                    <a:rPr lang="en-US" sz="2400" b="0" baseline="-25000" dirty="0"/>
                    <a:t>1</a:t>
                  </a:r>
                  <a:r>
                    <a:rPr lang="en-US" sz="2400" b="0" dirty="0"/>
                    <a:t>=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62215" y="2260158"/>
                  <a:ext cx="957427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9091" t="-8108" b="-297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367090" y="1485585"/>
                  <a:ext cx="90332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0" dirty="0"/>
                    <a:t>c</a:t>
                  </a:r>
                  <a:r>
                    <a:rPr lang="en-US" sz="2400" b="0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090" y="1485585"/>
                  <a:ext cx="903324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11111" t="-8108" b="-297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919120" y="3222109"/>
                <a:ext cx="435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120" y="3222109"/>
                <a:ext cx="43550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517502" y="2630251"/>
                <a:ext cx="10252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/>
                  <a:t>c</a:t>
                </a:r>
                <a:r>
                  <a:rPr lang="en-US" sz="2400" b="0" baseline="-25000" dirty="0"/>
                  <a:t>2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502" y="2630251"/>
                <a:ext cx="1025217" cy="461665"/>
              </a:xfrm>
              <a:prstGeom prst="rect">
                <a:avLst/>
              </a:prstGeom>
              <a:blipFill>
                <a:blip r:embed="rId6"/>
                <a:stretch>
                  <a:fillRect l="-9756" t="-526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478297" y="3236616"/>
                <a:ext cx="3745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297" y="3236616"/>
                <a:ext cx="37459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 flipH="1">
                <a:off x="8053431" y="2584040"/>
                <a:ext cx="10712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053431" y="2584040"/>
                <a:ext cx="107129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369328" y="3183548"/>
                <a:ext cx="4732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328" y="3183548"/>
                <a:ext cx="473206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966207" y="3196193"/>
                <a:ext cx="4106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207" y="3196193"/>
                <a:ext cx="410689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8B1D9FA-F8FE-DA46-942F-C8397779CFFF}"/>
              </a:ext>
            </a:extLst>
          </p:cNvPr>
          <p:cNvSpPr txBox="1">
            <a:spLocks/>
          </p:cNvSpPr>
          <p:nvPr/>
        </p:nvSpPr>
        <p:spPr>
          <a:xfrm>
            <a:off x="2049625" y="1447800"/>
            <a:ext cx="8382000" cy="8783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dirty="0"/>
              <a:t>How many scalar multiplications are required to multiply</a:t>
            </a:r>
            <a:br>
              <a:rPr lang="en-US" sz="2800" dirty="0"/>
            </a:br>
            <a:r>
              <a:rPr lang="en-US" sz="2800" dirty="0"/>
              <a:t>matrices A and B in this example?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066032A-70D9-4540-AB82-57EF5F37CEF7}"/>
                  </a:ext>
                </a:extLst>
              </p:cNvPr>
              <p:cNvSpPr txBox="1"/>
              <p:nvPr/>
            </p:nvSpPr>
            <p:spPr>
              <a:xfrm>
                <a:off x="3395314" y="4074169"/>
                <a:ext cx="4521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066032A-70D9-4540-AB82-57EF5F37C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314" y="4074169"/>
                <a:ext cx="45217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F6EB3F2-6D1D-8449-9F7B-58338C44326C}"/>
                  </a:ext>
                </a:extLst>
              </p:cNvPr>
              <p:cNvSpPr txBox="1"/>
              <p:nvPr/>
            </p:nvSpPr>
            <p:spPr>
              <a:xfrm>
                <a:off x="5735956" y="4074168"/>
                <a:ext cx="463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F6EB3F2-6D1D-8449-9F7B-58338C443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956" y="4074168"/>
                <a:ext cx="463845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36681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Cutting Pseudocode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0" y="1295401"/>
            <a:ext cx="823469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Initialize Memory C</a:t>
            </a:r>
          </a:p>
          <a:p>
            <a:r>
              <a:rPr lang="en-US" sz="3600" dirty="0"/>
              <a:t>Cut(n):</a:t>
            </a:r>
          </a:p>
          <a:p>
            <a:r>
              <a:rPr lang="en-US" sz="3600" dirty="0"/>
              <a:t>	C[0] = 0</a:t>
            </a:r>
          </a:p>
          <a:p>
            <a:r>
              <a:rPr lang="en-US" sz="3600" dirty="0"/>
              <a:t>	for </a:t>
            </a:r>
            <a:r>
              <a:rPr lang="en-US" sz="3600" dirty="0" err="1"/>
              <a:t>i</a:t>
            </a:r>
            <a:r>
              <a:rPr lang="en-US" sz="3600" dirty="0"/>
              <a:t>=1 to n: 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log size</a:t>
            </a:r>
          </a:p>
          <a:p>
            <a:r>
              <a:rPr lang="en-US" sz="3600" dirty="0"/>
              <a:t>		best = 0</a:t>
            </a:r>
          </a:p>
          <a:p>
            <a:r>
              <a:rPr lang="en-US" sz="3600" dirty="0"/>
              <a:t>		for j = 1 to </a:t>
            </a:r>
            <a:r>
              <a:rPr lang="en-US" sz="3600" dirty="0" err="1"/>
              <a:t>i</a:t>
            </a:r>
            <a:r>
              <a:rPr lang="en-US" sz="3600" dirty="0"/>
              <a:t>: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last cut</a:t>
            </a:r>
          </a:p>
          <a:p>
            <a:r>
              <a:rPr lang="en-US" sz="3600" dirty="0"/>
              <a:t>			best = max(best, </a:t>
            </a:r>
            <a:r>
              <a:rPr lang="en-US" sz="3600" dirty="0">
                <a:solidFill>
                  <a:srgbClr val="FF33CC"/>
                </a:solidFill>
              </a:rPr>
              <a:t>C[</a:t>
            </a:r>
            <a:r>
              <a:rPr lang="en-US" sz="3600" dirty="0" err="1">
                <a:solidFill>
                  <a:srgbClr val="FF33CC"/>
                </a:solidFill>
              </a:rPr>
              <a:t>i</a:t>
            </a:r>
            <a:r>
              <a:rPr lang="en-US" sz="3600" dirty="0">
                <a:solidFill>
                  <a:srgbClr val="FF33CC"/>
                </a:solidFill>
              </a:rPr>
              <a:t>-j]</a:t>
            </a:r>
            <a:r>
              <a:rPr lang="en-US" sz="3600" dirty="0"/>
              <a:t> + </a:t>
            </a:r>
            <a:r>
              <a:rPr lang="en-US" sz="3600" dirty="0">
                <a:solidFill>
                  <a:srgbClr val="0070C0"/>
                </a:solidFill>
              </a:rPr>
              <a:t>P[j]</a:t>
            </a:r>
            <a:r>
              <a:rPr lang="en-US" sz="3600" dirty="0"/>
              <a:t>)</a:t>
            </a:r>
          </a:p>
          <a:p>
            <a:r>
              <a:rPr lang="en-US" sz="3600" dirty="0"/>
              <a:t>		C[</a:t>
            </a:r>
            <a:r>
              <a:rPr lang="en-US" sz="3600" dirty="0" err="1"/>
              <a:t>i</a:t>
            </a:r>
            <a:r>
              <a:rPr lang="en-US" sz="3600" dirty="0"/>
              <a:t>] = best</a:t>
            </a:r>
          </a:p>
          <a:p>
            <a:r>
              <a:rPr lang="en-US" sz="3600" dirty="0"/>
              <a:t>	return C[n]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001000" y="5987947"/>
                <a:ext cx="311694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FF0000"/>
                    </a:solidFill>
                  </a:rPr>
                  <a:t>Run Time: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FF0000"/>
                        </a:solidFill>
                        <a:latin typeface="Cambria Math"/>
                      </a:rPr>
                      <m:t>𝑂</m:t>
                    </m:r>
                    <m:r>
                      <a:rPr lang="en-US" sz="3200" i="1" dirty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32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3200" i="1" dirty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5987947"/>
                <a:ext cx="3116944" cy="584775"/>
              </a:xfrm>
              <a:prstGeom prst="rect">
                <a:avLst/>
              </a:prstGeom>
              <a:blipFill>
                <a:blip r:embed="rId2"/>
                <a:stretch>
                  <a:fillRect l="-4878" t="-10417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518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find the cuts?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procedure told us the profit, but not the cuts themselves</a:t>
            </a:r>
          </a:p>
          <a:p>
            <a:r>
              <a:rPr lang="en-US" dirty="0"/>
              <a:t>Idea: </a:t>
            </a:r>
            <a:r>
              <a:rPr lang="en-US" dirty="0">
                <a:solidFill>
                  <a:srgbClr val="FF0000"/>
                </a:solidFill>
              </a:rPr>
              <a:t>remember</a:t>
            </a:r>
            <a:r>
              <a:rPr lang="en-US" dirty="0"/>
              <a:t> the choice that you made, then </a:t>
            </a:r>
            <a:r>
              <a:rPr lang="en-US" dirty="0">
                <a:solidFill>
                  <a:srgbClr val="FF0000"/>
                </a:solidFill>
              </a:rPr>
              <a:t>backtrack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717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the choice made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1" y="1295400"/>
            <a:ext cx="6726713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Initialize Memory C, Choices</a:t>
            </a:r>
          </a:p>
          <a:p>
            <a:r>
              <a:rPr lang="en-US" sz="3200" dirty="0"/>
              <a:t>Cut(n):</a:t>
            </a:r>
          </a:p>
          <a:p>
            <a:r>
              <a:rPr lang="en-US" sz="3200" dirty="0"/>
              <a:t>	C[0] = 0</a:t>
            </a:r>
          </a:p>
          <a:p>
            <a:r>
              <a:rPr lang="en-US" sz="3200" dirty="0"/>
              <a:t>	for </a:t>
            </a:r>
            <a:r>
              <a:rPr lang="en-US" sz="3200" dirty="0" err="1"/>
              <a:t>i</a:t>
            </a:r>
            <a:r>
              <a:rPr lang="en-US" sz="3200" dirty="0"/>
              <a:t>=1 to n:</a:t>
            </a:r>
          </a:p>
          <a:p>
            <a:r>
              <a:rPr lang="en-US" sz="3200" dirty="0"/>
              <a:t>		best = 0</a:t>
            </a:r>
          </a:p>
          <a:p>
            <a:r>
              <a:rPr lang="en-US" sz="3200" dirty="0"/>
              <a:t>		for j = 1 to i:</a:t>
            </a:r>
          </a:p>
          <a:p>
            <a:r>
              <a:rPr lang="en-US" sz="3200" dirty="0"/>
              <a:t>			if best &lt; </a:t>
            </a:r>
            <a:r>
              <a:rPr lang="en-US" sz="3200" dirty="0">
                <a:solidFill>
                  <a:srgbClr val="FF33CC"/>
                </a:solidFill>
              </a:rPr>
              <a:t>C[</a:t>
            </a:r>
            <a:r>
              <a:rPr lang="en-US" sz="3200" dirty="0" err="1">
                <a:solidFill>
                  <a:srgbClr val="FF33CC"/>
                </a:solidFill>
              </a:rPr>
              <a:t>i</a:t>
            </a:r>
            <a:r>
              <a:rPr lang="en-US" sz="3200" dirty="0">
                <a:solidFill>
                  <a:srgbClr val="FF33CC"/>
                </a:solidFill>
              </a:rPr>
              <a:t>-j]</a:t>
            </a:r>
            <a:r>
              <a:rPr lang="en-US" sz="3200" dirty="0"/>
              <a:t> + </a:t>
            </a:r>
            <a:r>
              <a:rPr lang="en-US" sz="3200" dirty="0">
                <a:solidFill>
                  <a:srgbClr val="0070C0"/>
                </a:solidFill>
              </a:rPr>
              <a:t>P[j]</a:t>
            </a:r>
            <a:r>
              <a:rPr lang="en-US" sz="3200" dirty="0"/>
              <a:t>:</a:t>
            </a:r>
          </a:p>
          <a:p>
            <a:r>
              <a:rPr lang="en-US" sz="3200" dirty="0"/>
              <a:t>				best = </a:t>
            </a:r>
            <a:r>
              <a:rPr lang="en-US" sz="3200" dirty="0">
                <a:solidFill>
                  <a:srgbClr val="FF33CC"/>
                </a:solidFill>
              </a:rPr>
              <a:t>C[</a:t>
            </a:r>
            <a:r>
              <a:rPr lang="en-US" sz="3200" dirty="0" err="1">
                <a:solidFill>
                  <a:srgbClr val="FF33CC"/>
                </a:solidFill>
              </a:rPr>
              <a:t>i</a:t>
            </a:r>
            <a:r>
              <a:rPr lang="en-US" sz="3200" dirty="0">
                <a:solidFill>
                  <a:srgbClr val="FF33CC"/>
                </a:solidFill>
              </a:rPr>
              <a:t>-j]</a:t>
            </a:r>
            <a:r>
              <a:rPr lang="en-US" sz="3200" dirty="0"/>
              <a:t> + </a:t>
            </a:r>
            <a:r>
              <a:rPr lang="en-US" sz="3200" dirty="0">
                <a:solidFill>
                  <a:srgbClr val="0070C0"/>
                </a:solidFill>
              </a:rPr>
              <a:t>P[j]</a:t>
            </a:r>
            <a:endParaRPr lang="en-US" sz="3200" dirty="0"/>
          </a:p>
          <a:p>
            <a:r>
              <a:rPr lang="en-US" sz="3200" dirty="0"/>
              <a:t>				Choices[</a:t>
            </a:r>
            <a:r>
              <a:rPr lang="en-US" sz="3200" dirty="0" err="1"/>
              <a:t>i</a:t>
            </a:r>
            <a:r>
              <a:rPr lang="en-US" sz="3200" dirty="0"/>
              <a:t>]=j</a:t>
            </a:r>
          </a:p>
          <a:p>
            <a:r>
              <a:rPr lang="en-US" sz="3200" dirty="0"/>
              <a:t>		C[</a:t>
            </a:r>
            <a:r>
              <a:rPr lang="en-US" sz="3200" dirty="0" err="1"/>
              <a:t>i</a:t>
            </a:r>
            <a:r>
              <a:rPr lang="en-US" sz="3200" dirty="0"/>
              <a:t>] = best</a:t>
            </a:r>
          </a:p>
          <a:p>
            <a:r>
              <a:rPr lang="en-US" sz="3200" dirty="0"/>
              <a:t>	return C[n]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181600" y="5257800"/>
            <a:ext cx="2133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617372" y="5257801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Gives the size of the last cut</a:t>
            </a:r>
          </a:p>
        </p:txBody>
      </p:sp>
    </p:spTree>
    <p:extLst>
      <p:ext uri="{BB962C8B-B14F-4D97-AF65-F5344CB8AC3E}">
        <p14:creationId xmlns:p14="http://schemas.microsoft.com/office/powerpoint/2010/main" val="23663402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 the Cuts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34525" y="3055119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44679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50013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5534725" y="3055119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Rectangle 8"/>
          <p:cNvSpPr/>
          <p:nvPr/>
        </p:nvSpPr>
        <p:spPr>
          <a:xfrm>
            <a:off x="60681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015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1349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683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2017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7351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850982" y="3593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17582" y="3577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84182" y="3577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50782" y="3577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17382" y="3577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83982" y="3588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50582" y="3588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17182" y="3577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83782" y="3588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50382" y="3593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52331" y="3570547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Length: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410526" y="3137153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Choices: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401125" y="3055119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16982" y="3588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57141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Backtrack through the choices</a:t>
            </a:r>
          </a:p>
        </p:txBody>
      </p:sp>
      <p:cxnSp>
        <p:nvCxnSpPr>
          <p:cNvPr id="31" name="Curved Connector 30"/>
          <p:cNvCxnSpPr>
            <a:stCxn id="14" idx="0"/>
            <a:endCxn id="11" idx="0"/>
          </p:cNvCxnSpPr>
          <p:nvPr/>
        </p:nvCxnSpPr>
        <p:spPr>
          <a:xfrm rot="16200000" flipV="1">
            <a:off x="8201725" y="2255019"/>
            <a:ext cx="12700" cy="1600200"/>
          </a:xfrm>
          <a:prstGeom prst="curvedConnector3">
            <a:avLst>
              <a:gd name="adj1" fmla="val 3662071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11" idx="0"/>
            <a:endCxn id="10" idx="0"/>
          </p:cNvCxnSpPr>
          <p:nvPr/>
        </p:nvCxnSpPr>
        <p:spPr>
          <a:xfrm rot="16200000" flipV="1">
            <a:off x="7134925" y="2788419"/>
            <a:ext cx="12700" cy="533400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10" idx="0"/>
            <a:endCxn id="6" idx="0"/>
          </p:cNvCxnSpPr>
          <p:nvPr/>
        </p:nvCxnSpPr>
        <p:spPr>
          <a:xfrm rot="16200000" flipV="1">
            <a:off x="5801425" y="1988319"/>
            <a:ext cx="12700" cy="2133600"/>
          </a:xfrm>
          <a:prstGeom prst="curvedConnector3">
            <a:avLst>
              <a:gd name="adj1" fmla="val 3165520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6" idx="0"/>
            <a:endCxn id="5" idx="0"/>
          </p:cNvCxnSpPr>
          <p:nvPr/>
        </p:nvCxnSpPr>
        <p:spPr>
          <a:xfrm rot="16200000" flipV="1">
            <a:off x="4467925" y="2788419"/>
            <a:ext cx="12700" cy="533400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2" descr="Image result for lo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r="37586"/>
          <a:stretch/>
        </p:blipFill>
        <p:spPr bwMode="auto">
          <a:xfrm rot="5400000">
            <a:off x="5645218" y="2216220"/>
            <a:ext cx="1427127" cy="587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Connector 43"/>
          <p:cNvCxnSpPr/>
          <p:nvPr/>
        </p:nvCxnSpPr>
        <p:spPr>
          <a:xfrm>
            <a:off x="7407975" y="4267200"/>
            <a:ext cx="0" cy="160020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258689" y="389074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6854886" y="4262651"/>
            <a:ext cx="0" cy="160020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705600" y="38862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4721286" y="4262651"/>
            <a:ext cx="0" cy="160020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572000" y="38862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4187886" y="4262651"/>
            <a:ext cx="0" cy="160020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038600" y="38862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52" name="Curved Connector 51"/>
          <p:cNvCxnSpPr/>
          <p:nvPr/>
        </p:nvCxnSpPr>
        <p:spPr>
          <a:xfrm rot="16200000" flipV="1">
            <a:off x="3914836" y="2775718"/>
            <a:ext cx="12700" cy="533400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A306CC4-9C1F-D649-B5CD-93550DDEB577}"/>
              </a:ext>
            </a:extLst>
          </p:cNvPr>
          <p:cNvSpPr txBox="1"/>
          <p:nvPr/>
        </p:nvSpPr>
        <p:spPr>
          <a:xfrm>
            <a:off x="10063125" y="4911548"/>
            <a:ext cx="1905000" cy="120032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Example to demo Choices[] only.</a:t>
            </a:r>
            <a:br>
              <a:rPr lang="en-US" dirty="0"/>
            </a:br>
            <a:r>
              <a:rPr lang="en-US" dirty="0"/>
              <a:t>Profit of 20 is not optimal!</a:t>
            </a:r>
          </a:p>
        </p:txBody>
      </p:sp>
    </p:spTree>
    <p:extLst>
      <p:ext uri="{BB962C8B-B14F-4D97-AF65-F5344CB8AC3E}">
        <p14:creationId xmlns:p14="http://schemas.microsoft.com/office/powerpoint/2010/main" val="52961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  <p:bldP spid="49" grpId="0"/>
      <p:bldP spid="51" grpId="0"/>
      <p:bldP spid="5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Pseudocode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= n</a:t>
            </a:r>
          </a:p>
          <a:p>
            <a:pPr marL="0" indent="0">
              <a:buNone/>
            </a:pPr>
            <a:r>
              <a:rPr lang="en-US" dirty="0"/>
              <a:t>while </a:t>
            </a:r>
            <a:r>
              <a:rPr lang="en-US" dirty="0" err="1"/>
              <a:t>i</a:t>
            </a:r>
            <a:r>
              <a:rPr lang="en-US" dirty="0"/>
              <a:t> &gt; 0:</a:t>
            </a:r>
          </a:p>
          <a:p>
            <a:pPr marL="0" indent="0">
              <a:buNone/>
            </a:pPr>
            <a:r>
              <a:rPr lang="en-US" dirty="0"/>
              <a:t>	print Choices[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– Choices[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153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33521-A051-784D-B0EF-4DFF53C67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Example: Getting Optimal Solution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E60F88A-DDA9-AE45-85E3-B2A7BD802B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764302"/>
              </p:ext>
            </p:extLst>
          </p:nvPr>
        </p:nvGraphicFramePr>
        <p:xfrm>
          <a:off x="609600" y="1600200"/>
          <a:ext cx="10668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30372497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404660137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645330639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4289239788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51289903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117102975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15796581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91845356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124169936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25030135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872228659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84263563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76376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C[</a:t>
                      </a:r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9279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Choices[</a:t>
                      </a:r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48864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94FCA-8119-AA42-80CE-9C09254C5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E7E008-650C-514B-87D0-C547D185DEB6}"/>
              </a:ext>
            </a:extLst>
          </p:cNvPr>
          <p:cNvSpPr/>
          <p:nvPr/>
        </p:nvSpPr>
        <p:spPr>
          <a:xfrm>
            <a:off x="838200" y="3224948"/>
            <a:ext cx="9067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  <a:defRPr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n were 5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en-US" sz="2800" dirty="0">
                <a:ea typeface="ＭＳ Ｐゴシック" charset="0"/>
                <a:cs typeface="ＭＳ Ｐゴシック" charset="0"/>
              </a:rPr>
              <a:t>Best score is 13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en-US" sz="2800" dirty="0">
                <a:ea typeface="ＭＳ Ｐゴシック" charset="0"/>
                <a:cs typeface="ＭＳ Ｐゴシック" charset="0"/>
              </a:rPr>
              <a:t>Cut at Choices[n]=2, then cut at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Choices[n-Choices[n]]= Choices[5-2]= Choices[3]=3</a:t>
            </a:r>
          </a:p>
          <a:p>
            <a:pPr marL="342900" indent="-342900">
              <a:buFont typeface="Arial"/>
              <a:buChar char="•"/>
              <a:defRPr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n were 7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en-US" sz="2800" dirty="0">
                <a:ea typeface="ＭＳ Ｐゴシック" charset="0"/>
                <a:cs typeface="ＭＳ Ｐゴシック" charset="0"/>
              </a:rPr>
              <a:t>Best score is 18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en-US" sz="2800" dirty="0">
                <a:ea typeface="ＭＳ Ｐゴシック" charset="0"/>
                <a:cs typeface="ＭＳ Ｐゴシック" charset="0"/>
              </a:rPr>
              <a:t>Cut at 1, then cut at 6</a:t>
            </a:r>
          </a:p>
        </p:txBody>
      </p:sp>
    </p:spTree>
    <p:extLst>
      <p:ext uri="{BB962C8B-B14F-4D97-AF65-F5344CB8AC3E}">
        <p14:creationId xmlns:p14="http://schemas.microsoft.com/office/powerpoint/2010/main" val="429628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3889-4F96-7D4D-AE21-8E44D2252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Weighted Activity Selection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6A1E14-2AEB-D542-92F4-8D0FB3DAA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78AEB-566B-C14A-BDEB-41FC77803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036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Weighted Interval Scheduling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EF4E3D-1597-46C5-8C28-5E04D40B97A3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Recall Interval Scheduling:</a:t>
            </a:r>
          </a:p>
          <a:p>
            <a:pPr lvl="1"/>
            <a:r>
              <a:rPr lang="en-US" dirty="0"/>
              <a:t>Given a list of intervals pick a </a:t>
            </a:r>
            <a:r>
              <a:rPr lang="en-US" i="1" dirty="0"/>
              <a:t>schedule</a:t>
            </a:r>
            <a:r>
              <a:rPr lang="en-US" dirty="0"/>
              <a:t> of non-overlapping intervals that maximizes the number chosen</a:t>
            </a:r>
          </a:p>
          <a:p>
            <a:pPr lvl="2"/>
            <a:r>
              <a:rPr lang="en-US" dirty="0"/>
              <a:t>i.e. each one has the same value</a:t>
            </a:r>
          </a:p>
          <a:p>
            <a:endParaRPr lang="en-US" dirty="0"/>
          </a:p>
          <a:p>
            <a:r>
              <a:rPr lang="en-US" dirty="0"/>
              <a:t>Weighted interval scheduling is similar, but…</a:t>
            </a:r>
          </a:p>
          <a:p>
            <a:pPr lvl="1"/>
            <a:r>
              <a:rPr lang="en-US" dirty="0"/>
              <a:t>Each interval has a different value</a:t>
            </a:r>
          </a:p>
        </p:txBody>
      </p:sp>
    </p:spTree>
    <p:extLst>
      <p:ext uri="{BB962C8B-B14F-4D97-AF65-F5344CB8AC3E}">
        <p14:creationId xmlns:p14="http://schemas.microsoft.com/office/powerpoint/2010/main" val="25966358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Greedy solution to interval scheduling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3584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algorithm:</a:t>
            </a:r>
          </a:p>
          <a:p>
            <a:pPr lvl="1"/>
            <a:r>
              <a:rPr lang="en-US" dirty="0"/>
              <a:t>Sort the activities by finish time</a:t>
            </a:r>
          </a:p>
          <a:p>
            <a:pPr lvl="1"/>
            <a:r>
              <a:rPr lang="en-US" dirty="0"/>
              <a:t>Schedule the first activity</a:t>
            </a:r>
          </a:p>
          <a:p>
            <a:pPr lvl="1"/>
            <a:r>
              <a:rPr lang="en-US" dirty="0"/>
              <a:t>Then schedule the next activity in sorted list which starts after previous activity finishes</a:t>
            </a:r>
          </a:p>
          <a:p>
            <a:pPr lvl="1"/>
            <a:r>
              <a:rPr lang="en-US" dirty="0"/>
              <a:t>Repeat until no more activities</a:t>
            </a:r>
          </a:p>
          <a:p>
            <a:endParaRPr lang="en-US" dirty="0"/>
          </a:p>
          <a:p>
            <a:r>
              <a:rPr lang="en-US" dirty="0"/>
              <a:t>Intuition is even more simple:</a:t>
            </a:r>
          </a:p>
          <a:p>
            <a:pPr lvl="1"/>
            <a:r>
              <a:rPr lang="en-US" dirty="0"/>
              <a:t>Always pick next activity that finishes earliest</a:t>
            </a:r>
          </a:p>
        </p:txBody>
      </p:sp>
    </p:spTree>
    <p:extLst>
      <p:ext uri="{BB962C8B-B14F-4D97-AF65-F5344CB8AC3E}">
        <p14:creationId xmlns:p14="http://schemas.microsoft.com/office/powerpoint/2010/main" val="8714916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Greedy solution to the weighted 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would the greedy algorithm pick for this example?</a:t>
            </a:r>
          </a:p>
          <a:p>
            <a:r>
              <a:rPr lang="en-US" dirty="0"/>
              <a:t>And is that answer optimal?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see that the greedy algorithm does not work for the weighted version</a:t>
            </a:r>
          </a:p>
        </p:txBody>
      </p:sp>
      <p:pic>
        <p:nvPicPr>
          <p:cNvPr id="5" name="Picture 4" descr="kleinberg_06F01.gif                                            000C964AMacintosh HD                   BB9C66DE:"/>
          <p:cNvPicPr>
            <a:picLocks noChangeAspect="1" noChangeArrowheads="1"/>
          </p:cNvPicPr>
          <p:nvPr/>
        </p:nvPicPr>
        <p:blipFill>
          <a:blip r:embed="rId2"/>
          <a:srcRect b="18803"/>
          <a:stretch>
            <a:fillRect/>
          </a:stretch>
        </p:blipFill>
        <p:spPr bwMode="auto">
          <a:xfrm>
            <a:off x="2057400" y="2971800"/>
            <a:ext cx="7620000" cy="1981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5997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Trickier 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4316456"/>
                <a:ext cx="9906000" cy="1981083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For a pair of matrices, remember it’s </a:t>
                </a:r>
                <a:r>
                  <a:rPr lang="en-US" i="1" dirty="0"/>
                  <a:t>r</a:t>
                </a:r>
                <a:r>
                  <a:rPr lang="en-US" i="1" baseline="-25000" dirty="0"/>
                  <a:t>1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baseline="-25000" dirty="0"/>
              </a:p>
              <a:p>
                <a:r>
                  <a:rPr lang="en-US" dirty="0"/>
                  <a:t>Calculate this cost for multiplying one pair of matrices</a:t>
                </a:r>
              </a:p>
              <a:p>
                <a:r>
                  <a:rPr lang="en-US" dirty="0"/>
                  <a:t>You need to multiply that result with the 3</a:t>
                </a:r>
                <a:r>
                  <a:rPr lang="en-US" baseline="30000" dirty="0"/>
                  <a:t>rd</a:t>
                </a:r>
                <a:r>
                  <a:rPr lang="en-US" dirty="0"/>
                  <a:t> matrix, too, so there’s a cost for that</a:t>
                </a:r>
              </a:p>
              <a:p>
                <a:r>
                  <a:rPr lang="en-US" dirty="0"/>
                  <a:t>Total cost is the sum of these two costs</a:t>
                </a:r>
              </a:p>
              <a:p>
                <a:r>
                  <a:rPr lang="en-US" dirty="0"/>
                  <a:t>So the answer is… 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5)+ 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=90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4316456"/>
                <a:ext cx="9906000" cy="1981083"/>
              </a:xfrm>
              <a:blipFill>
                <a:blip r:embed="rId3"/>
                <a:stretch>
                  <a:fillRect l="-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 rot="5400000">
            <a:off x="4914359" y="2542395"/>
            <a:ext cx="529979" cy="135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51357" y="2814761"/>
            <a:ext cx="9430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255122" y="2348890"/>
            <a:ext cx="1057684" cy="1321459"/>
            <a:chOff x="71698" y="1586786"/>
            <a:chExt cx="1057684" cy="1321459"/>
          </a:xfrm>
        </p:grpSpPr>
        <p:sp>
          <p:nvSpPr>
            <p:cNvPr id="8" name="Rectangle 7"/>
            <p:cNvSpPr/>
            <p:nvPr/>
          </p:nvSpPr>
          <p:spPr>
            <a:xfrm>
              <a:off x="508123" y="1993845"/>
              <a:ext cx="621259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1698" y="2260158"/>
                  <a:ext cx="4235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98" y="2260158"/>
                  <a:ext cx="423514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35849" y="1586786"/>
                  <a:ext cx="4235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849" y="1586786"/>
                  <a:ext cx="423514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068357" y="2972366"/>
                <a:ext cx="435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357" y="2972366"/>
                <a:ext cx="43550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931021" y="2356043"/>
                <a:ext cx="3686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021" y="2356043"/>
                <a:ext cx="368626" cy="461665"/>
              </a:xfrm>
              <a:prstGeom prst="rect">
                <a:avLst/>
              </a:prstGeom>
              <a:blipFill>
                <a:blip r:embed="rId7"/>
                <a:stretch>
                  <a:fillRect l="-3333" r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760430" y="3005738"/>
                <a:ext cx="3745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0430" y="3005738"/>
                <a:ext cx="37459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 flipH="1">
                <a:off x="9135020" y="2343373"/>
                <a:ext cx="10712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135020" y="2343373"/>
                <a:ext cx="1071298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518565" y="2933805"/>
                <a:ext cx="4732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565" y="2933805"/>
                <a:ext cx="473206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248340" y="2965315"/>
                <a:ext cx="4106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8340" y="2965315"/>
                <a:ext cx="410689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8B1D9FA-F8FE-DA46-942F-C8397779CFFF}"/>
              </a:ext>
            </a:extLst>
          </p:cNvPr>
          <p:cNvSpPr txBox="1">
            <a:spLocks/>
          </p:cNvSpPr>
          <p:nvPr/>
        </p:nvSpPr>
        <p:spPr>
          <a:xfrm>
            <a:off x="2188578" y="1352870"/>
            <a:ext cx="8382000" cy="8783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What’s the smallest number of scalar multiplications required</a:t>
            </a:r>
            <a:br>
              <a:rPr lang="en-US" sz="2400" dirty="0"/>
            </a:br>
            <a:r>
              <a:rPr lang="en-US" sz="2400" dirty="0"/>
              <a:t>to calculate the matrix product ABC in this example?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066032A-70D9-4540-AB82-57EF5F37CEF7}"/>
                  </a:ext>
                </a:extLst>
              </p:cNvPr>
              <p:cNvSpPr txBox="1"/>
              <p:nvPr/>
            </p:nvSpPr>
            <p:spPr>
              <a:xfrm>
                <a:off x="2759338" y="3824425"/>
                <a:ext cx="4521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066032A-70D9-4540-AB82-57EF5F37C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338" y="3824425"/>
                <a:ext cx="452175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F6EB3F2-6D1D-8449-9F7B-58338C44326C}"/>
                  </a:ext>
                </a:extLst>
              </p:cNvPr>
              <p:cNvSpPr txBox="1"/>
              <p:nvPr/>
            </p:nvSpPr>
            <p:spPr>
              <a:xfrm>
                <a:off x="4885193" y="3824425"/>
                <a:ext cx="463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F6EB3F2-6D1D-8449-9F7B-58338C443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193" y="3824425"/>
                <a:ext cx="463845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5FAF484B-57B6-0742-B3EE-38FD2F483FEB}"/>
              </a:ext>
            </a:extLst>
          </p:cNvPr>
          <p:cNvSpPr/>
          <p:nvPr/>
        </p:nvSpPr>
        <p:spPr>
          <a:xfrm rot="5400000">
            <a:off x="6788102" y="2714156"/>
            <a:ext cx="1211955" cy="943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AADB3C-2F01-5F42-95F7-791F3DD8245E}"/>
                  </a:ext>
                </a:extLst>
              </p:cNvPr>
              <p:cNvSpPr txBox="1"/>
              <p:nvPr/>
            </p:nvSpPr>
            <p:spPr>
              <a:xfrm>
                <a:off x="6487032" y="2991839"/>
                <a:ext cx="435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AADB3C-2F01-5F42-95F7-791F3DD82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32" y="2991839"/>
                <a:ext cx="435504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A2A7A49-1E08-184F-A999-7D871877A8E1}"/>
                  </a:ext>
                </a:extLst>
              </p:cNvPr>
              <p:cNvSpPr txBox="1"/>
              <p:nvPr/>
            </p:nvSpPr>
            <p:spPr>
              <a:xfrm>
                <a:off x="7202668" y="2118058"/>
                <a:ext cx="3686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A2A7A49-1E08-184F-A999-7D871877A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668" y="2118058"/>
                <a:ext cx="368626" cy="461665"/>
              </a:xfrm>
              <a:prstGeom prst="rect">
                <a:avLst/>
              </a:prstGeom>
              <a:blipFill>
                <a:blip r:embed="rId15"/>
                <a:stretch>
                  <a:fillRect l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ECC3D15-8221-D440-8441-D0D23518CC91}"/>
                  </a:ext>
                </a:extLst>
              </p:cNvPr>
              <p:cNvSpPr txBox="1"/>
              <p:nvPr/>
            </p:nvSpPr>
            <p:spPr>
              <a:xfrm>
                <a:off x="6030916" y="2967211"/>
                <a:ext cx="4732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ECC3D15-8221-D440-8441-D0D23518C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916" y="2967211"/>
                <a:ext cx="473206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64B15E-2BA8-0745-9789-8F44DC3C12E2}"/>
                  </a:ext>
                </a:extLst>
              </p:cNvPr>
              <p:cNvSpPr txBox="1"/>
              <p:nvPr/>
            </p:nvSpPr>
            <p:spPr>
              <a:xfrm>
                <a:off x="7303868" y="3843898"/>
                <a:ext cx="463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64B15E-2BA8-0745-9789-8F44DC3C1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868" y="3843898"/>
                <a:ext cx="463845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532CE33-0CA7-BD4D-8DC4-901124F479BC}"/>
              </a:ext>
            </a:extLst>
          </p:cNvPr>
          <p:cNvSpPr txBox="1">
            <a:spLocks/>
          </p:cNvSpPr>
          <p:nvPr/>
        </p:nvSpPr>
        <p:spPr>
          <a:xfrm>
            <a:off x="7303868" y="5667017"/>
            <a:ext cx="4168442" cy="818706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Nope!  The answer is 64.</a:t>
            </a:r>
            <a:br>
              <a:rPr lang="en-US" sz="2400" dirty="0"/>
            </a:br>
            <a:r>
              <a:rPr lang="en-US" sz="2400" dirty="0"/>
              <a:t>Think about how this might be!</a:t>
            </a:r>
          </a:p>
        </p:txBody>
      </p:sp>
    </p:spTree>
    <p:extLst>
      <p:ext uri="{BB962C8B-B14F-4D97-AF65-F5344CB8AC3E}">
        <p14:creationId xmlns:p14="http://schemas.microsoft.com/office/powerpoint/2010/main" val="205693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Define the sub-problem</a:t>
            </a:r>
          </a:p>
          <a:p>
            <a:endParaRPr lang="en-US" dirty="0"/>
          </a:p>
          <a:p>
            <a:r>
              <a:rPr lang="en-US" dirty="0"/>
              <a:t>This problem has optimal substructure, so let’s only consider intervals up to a certain point.</a:t>
            </a:r>
          </a:p>
          <a:p>
            <a:endParaRPr lang="en-US" dirty="0"/>
          </a:p>
          <a:p>
            <a:r>
              <a:rPr lang="en-US" dirty="0"/>
              <a:t>Let Opt(j) be the solution to this problem when only considering intervals 1 through j</a:t>
            </a:r>
          </a:p>
          <a:p>
            <a:pPr lvl="1"/>
            <a:r>
              <a:rPr lang="en-US" dirty="0"/>
              <a:t>How should we order the intervals? Does it matter? We will see soon that it does.</a:t>
            </a:r>
          </a:p>
          <a:p>
            <a:endParaRPr lang="en-US" dirty="0"/>
          </a:p>
          <a:p>
            <a:r>
              <a:rPr lang="en-US" dirty="0"/>
              <a:t>Note that Opt(0) = 0</a:t>
            </a:r>
          </a:p>
        </p:txBody>
      </p:sp>
    </p:spTree>
    <p:extLst>
      <p:ext uri="{BB962C8B-B14F-4D97-AF65-F5344CB8AC3E}">
        <p14:creationId xmlns:p14="http://schemas.microsoft.com/office/powerpoint/2010/main" val="15731908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 solution to problem in terms of sub-problems</a:t>
            </a:r>
          </a:p>
          <a:p>
            <a:endParaRPr lang="en-US" dirty="0"/>
          </a:p>
          <a:p>
            <a:r>
              <a:rPr lang="en-US" dirty="0"/>
              <a:t>Base Case:</a:t>
            </a:r>
          </a:p>
          <a:p>
            <a:pPr lvl="1"/>
            <a:r>
              <a:rPr lang="en-US" dirty="0"/>
              <a:t>Opt(0) = 0</a:t>
            </a:r>
          </a:p>
          <a:p>
            <a:pPr lvl="1"/>
            <a:endParaRPr lang="en-US" dirty="0"/>
          </a:p>
          <a:p>
            <a:r>
              <a:rPr lang="en-US" dirty="0"/>
              <a:t>Opt(j) = ?</a:t>
            </a:r>
          </a:p>
        </p:txBody>
      </p:sp>
    </p:spTree>
    <p:extLst>
      <p:ext uri="{BB962C8B-B14F-4D97-AF65-F5344CB8AC3E}">
        <p14:creationId xmlns:p14="http://schemas.microsoft.com/office/powerpoint/2010/main" val="25435114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Opt(j) = ?</a:t>
            </a:r>
          </a:p>
          <a:p>
            <a:endParaRPr lang="en-US" dirty="0"/>
          </a:p>
          <a:p>
            <a:r>
              <a:rPr lang="en-US" dirty="0"/>
              <a:t>Two cases:</a:t>
            </a:r>
          </a:p>
          <a:p>
            <a:pPr lvl="1"/>
            <a:r>
              <a:rPr lang="en-US" dirty="0"/>
              <a:t>Interval j is not in the optimal solution</a:t>
            </a:r>
          </a:p>
          <a:p>
            <a:pPr lvl="2"/>
            <a:r>
              <a:rPr lang="en-US" dirty="0"/>
              <a:t>Opt(j) = Opt(j-1) //same solution, because j interval doesn’t matter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Interval j is in the optimal solution</a:t>
            </a:r>
          </a:p>
          <a:p>
            <a:pPr lvl="2"/>
            <a:r>
              <a:rPr lang="en-US" dirty="0"/>
              <a:t>Opt(j) = </a:t>
            </a:r>
            <a:r>
              <a:rPr lang="en-US" dirty="0" err="1"/>
              <a:t>Vj</a:t>
            </a:r>
            <a:r>
              <a:rPr lang="en-US" dirty="0"/>
              <a:t> + Opt(intervals compatible with j)</a:t>
            </a:r>
          </a:p>
          <a:p>
            <a:pPr lvl="2"/>
            <a:r>
              <a:rPr lang="en-US" dirty="0"/>
              <a:t>Intervals compatible with j? Yikes? How do we calculate that?</a:t>
            </a:r>
          </a:p>
        </p:txBody>
      </p:sp>
    </p:spTree>
    <p:extLst>
      <p:ext uri="{BB962C8B-B14F-4D97-AF65-F5344CB8AC3E}">
        <p14:creationId xmlns:p14="http://schemas.microsoft.com/office/powerpoint/2010/main" val="24795367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Calculating Opt(j)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Sort all intervals by their finish time</a:t>
            </a:r>
          </a:p>
          <a:p>
            <a:pPr lvl="1"/>
            <a:r>
              <a:rPr lang="en-US" dirty="0"/>
              <a:t>And number them sequentially</a:t>
            </a:r>
          </a:p>
          <a:p>
            <a:pPr lvl="1"/>
            <a:endParaRPr lang="en-US" dirty="0"/>
          </a:p>
          <a:p>
            <a:r>
              <a:rPr lang="en-US" dirty="0"/>
              <a:t>We define interval </a:t>
            </a:r>
            <a:r>
              <a:rPr lang="en-US" dirty="0" err="1"/>
              <a:t>i</a:t>
            </a:r>
            <a:r>
              <a:rPr lang="en-US" dirty="0"/>
              <a:t> is less than interval j if </a:t>
            </a:r>
            <a:r>
              <a:rPr lang="en-US" dirty="0" err="1"/>
              <a:t>i</a:t>
            </a:r>
            <a:r>
              <a:rPr lang="en-US" dirty="0"/>
              <a:t> finishes before j (i.e. is before it in the sort)</a:t>
            </a:r>
          </a:p>
          <a:p>
            <a:endParaRPr lang="en-US" dirty="0"/>
          </a:p>
          <a:p>
            <a:r>
              <a:rPr lang="en-US" dirty="0"/>
              <a:t>Define p(j) to be the highest numbered interval </a:t>
            </a:r>
            <a:r>
              <a:rPr lang="en-US" dirty="0" err="1"/>
              <a:t>i</a:t>
            </a:r>
            <a:r>
              <a:rPr lang="en-US" dirty="0"/>
              <a:t>&lt;j such that </a:t>
            </a:r>
            <a:r>
              <a:rPr lang="en-US" dirty="0" err="1"/>
              <a:t>i</a:t>
            </a:r>
            <a:r>
              <a:rPr lang="en-US" dirty="0"/>
              <a:t> and j are disjoint</a:t>
            </a:r>
          </a:p>
          <a:p>
            <a:endParaRPr lang="en-US" dirty="0"/>
          </a:p>
          <a:p>
            <a:r>
              <a:rPr lang="en-US" dirty="0"/>
              <a:t>Define OPT(j) to be the value of an optimal solution for intervals 1 through j only</a:t>
            </a:r>
          </a:p>
        </p:txBody>
      </p:sp>
    </p:spTree>
    <p:extLst>
      <p:ext uri="{BB962C8B-B14F-4D97-AF65-F5344CB8AC3E}">
        <p14:creationId xmlns:p14="http://schemas.microsoft.com/office/powerpoint/2010/main" val="18211184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p(j)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5" name="Picture 2" descr="C:\WINDOWS\Desktop\Oh_type\kleinberg_GIF_01to10\kleinberg_06F0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b="13002"/>
          <a:stretch>
            <a:fillRect/>
          </a:stretch>
        </p:blipFill>
        <p:spPr bwMode="auto">
          <a:xfrm>
            <a:off x="914400" y="1828800"/>
            <a:ext cx="9906000" cy="4556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337638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Opt(j) = ?</a:t>
            </a:r>
          </a:p>
          <a:p>
            <a:endParaRPr lang="en-US" dirty="0"/>
          </a:p>
          <a:p>
            <a:r>
              <a:rPr lang="en-US" dirty="0"/>
              <a:t>Two cases:</a:t>
            </a:r>
          </a:p>
          <a:p>
            <a:pPr lvl="1"/>
            <a:r>
              <a:rPr lang="en-US" dirty="0"/>
              <a:t>Interval j is not in the optimal solution</a:t>
            </a:r>
          </a:p>
          <a:p>
            <a:pPr lvl="2"/>
            <a:r>
              <a:rPr lang="en-US" dirty="0"/>
              <a:t>Opt(j) = </a:t>
            </a:r>
            <a:r>
              <a:rPr lang="en-US" dirty="0">
                <a:solidFill>
                  <a:srgbClr val="0070C0"/>
                </a:solidFill>
              </a:rPr>
              <a:t>Opt(j-1)</a:t>
            </a:r>
            <a:r>
              <a:rPr lang="en-US" dirty="0"/>
              <a:t> //same solution, because j interval doesn’t matter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Interval j is in the optimal solution</a:t>
            </a:r>
          </a:p>
          <a:p>
            <a:pPr lvl="2"/>
            <a:r>
              <a:rPr lang="en-US" dirty="0"/>
              <a:t>Opt(j) = </a:t>
            </a:r>
            <a:r>
              <a:rPr lang="en-US" dirty="0" err="1">
                <a:solidFill>
                  <a:srgbClr val="33CC33"/>
                </a:solidFill>
              </a:rPr>
              <a:t>Vj</a:t>
            </a:r>
            <a:r>
              <a:rPr lang="en-US" dirty="0">
                <a:solidFill>
                  <a:srgbClr val="33CC33"/>
                </a:solidFill>
              </a:rPr>
              <a:t> + Opt(p(j))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So…we have</a:t>
            </a:r>
          </a:p>
          <a:p>
            <a:pPr lvl="2"/>
            <a:r>
              <a:rPr lang="en-US" dirty="0"/>
              <a:t>Opt(j) = Max( </a:t>
            </a:r>
            <a:r>
              <a:rPr lang="en-US" dirty="0">
                <a:solidFill>
                  <a:srgbClr val="0070C0"/>
                </a:solidFill>
              </a:rPr>
              <a:t>Opt(j-1)</a:t>
            </a:r>
            <a:r>
              <a:rPr lang="en-US" dirty="0"/>
              <a:t>, </a:t>
            </a:r>
            <a:r>
              <a:rPr lang="en-US" dirty="0" err="1">
                <a:solidFill>
                  <a:srgbClr val="33CC33"/>
                </a:solidFill>
              </a:rPr>
              <a:t>Vj</a:t>
            </a:r>
            <a:r>
              <a:rPr lang="en-US" dirty="0">
                <a:solidFill>
                  <a:srgbClr val="33CC33"/>
                </a:solidFill>
              </a:rPr>
              <a:t> + Opt(p(j)) 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567723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219201"/>
            <a:ext cx="10972800" cy="3581399"/>
          </a:xfrm>
        </p:spPr>
        <p:txBody>
          <a:bodyPr>
            <a:normAutofit/>
          </a:bodyPr>
          <a:lstStyle/>
          <a:p>
            <a:r>
              <a:rPr lang="en-US" sz="2800" dirty="0"/>
              <a:t>OPT(j) = max(</a:t>
            </a:r>
            <a:r>
              <a:rPr lang="en-US" sz="2800" dirty="0" err="1">
                <a:solidFill>
                  <a:srgbClr val="33CC33"/>
                </a:solidFill>
              </a:rPr>
              <a:t>v</a:t>
            </a:r>
            <a:r>
              <a:rPr lang="en-US" sz="2800" baseline="-25000" dirty="0" err="1">
                <a:solidFill>
                  <a:srgbClr val="33CC33"/>
                </a:solidFill>
              </a:rPr>
              <a:t>j</a:t>
            </a:r>
            <a:r>
              <a:rPr lang="en-US" sz="2800" dirty="0">
                <a:solidFill>
                  <a:srgbClr val="33CC33"/>
                </a:solidFill>
              </a:rPr>
              <a:t> + OPT(p(j))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0070C0"/>
                </a:solidFill>
              </a:rPr>
              <a:t>OPT(j-1)</a:t>
            </a:r>
            <a:r>
              <a:rPr lang="en-US" sz="2800" dirty="0"/>
              <a:t>)</a:t>
            </a:r>
          </a:p>
          <a:p>
            <a:pPr lvl="1"/>
            <a:r>
              <a:rPr lang="en-US" sz="2400" dirty="0"/>
              <a:t>And OPT(0) = 0</a:t>
            </a:r>
          </a:p>
          <a:p>
            <a:r>
              <a:rPr lang="en-US" sz="2800" dirty="0"/>
              <a:t>This is similar in running time to the Fibonacci sequence</a:t>
            </a:r>
          </a:p>
          <a:p>
            <a:pPr lvl="1"/>
            <a:r>
              <a:rPr lang="en-US" sz="2400" dirty="0"/>
              <a:t>And similarly exponential</a:t>
            </a:r>
          </a:p>
          <a:p>
            <a:r>
              <a:rPr lang="en-US" sz="2800" dirty="0"/>
              <a:t>Consider a simple example:</a:t>
            </a:r>
          </a:p>
        </p:txBody>
      </p:sp>
      <p:pic>
        <p:nvPicPr>
          <p:cNvPr id="5" name="Picture 2" descr="C:\WINDOWS\Desktop\Oh_type\kleinberg_GIF_01to10\kleinberg_06F0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 b="25991"/>
          <a:stretch>
            <a:fillRect/>
          </a:stretch>
        </p:blipFill>
        <p:spPr bwMode="auto">
          <a:xfrm>
            <a:off x="2362200" y="4495800"/>
            <a:ext cx="7467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776047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That example will take exponential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en-US" dirty="0"/>
              <a:t>Notice that the </a:t>
            </a:r>
            <a:br>
              <a:rPr lang="en-US" dirty="0"/>
            </a:br>
            <a:r>
              <a:rPr lang="en-US" dirty="0"/>
              <a:t>sub-problems are </a:t>
            </a:r>
            <a:br>
              <a:rPr lang="en-US" dirty="0"/>
            </a:br>
            <a:r>
              <a:rPr lang="en-US" dirty="0"/>
              <a:t>being </a:t>
            </a:r>
            <a:br>
              <a:rPr lang="en-US" dirty="0"/>
            </a:br>
            <a:r>
              <a:rPr lang="en-US" dirty="0"/>
              <a:t>re-computed </a:t>
            </a:r>
            <a:br>
              <a:rPr lang="en-US" dirty="0"/>
            </a:br>
            <a:r>
              <a:rPr lang="en-US" dirty="0"/>
              <a:t>each time</a:t>
            </a:r>
          </a:p>
        </p:txBody>
      </p:sp>
      <p:pic>
        <p:nvPicPr>
          <p:cNvPr id="5" name="Picture 2" descr="C:\WINDOWS\Desktop\Oh_type\kleinberg_GIF_01to10\kleinberg_06F0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9957"/>
          <a:stretch>
            <a:fillRect/>
          </a:stretch>
        </p:blipFill>
        <p:spPr bwMode="auto">
          <a:xfrm>
            <a:off x="3479800" y="1524000"/>
            <a:ext cx="695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970235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Formulate the data structure to look up </a:t>
            </a:r>
            <a:r>
              <a:rPr lang="en-US" dirty="0" err="1"/>
              <a:t>subproblems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Pretty simple, define M[n]</a:t>
            </a:r>
          </a:p>
          <a:p>
            <a:endParaRPr lang="en-US" dirty="0"/>
          </a:p>
          <a:p>
            <a:r>
              <a:rPr lang="en-US" dirty="0"/>
              <a:t>M[j] stores the solution to Opt(j)</a:t>
            </a:r>
          </a:p>
        </p:txBody>
      </p:sp>
    </p:spTree>
    <p:extLst>
      <p:ext uri="{BB962C8B-B14F-4D97-AF65-F5344CB8AC3E}">
        <p14:creationId xmlns:p14="http://schemas.microsoft.com/office/powerpoint/2010/main" val="29597651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we add </a:t>
            </a:r>
            <a:r>
              <a:rPr lang="en-US" dirty="0" err="1"/>
              <a:t>memoization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1"/>
            <a:ext cx="10972800" cy="838200"/>
          </a:xfrm>
        </p:spPr>
        <p:txBody>
          <a:bodyPr/>
          <a:lstStyle/>
          <a:p>
            <a:r>
              <a:rPr lang="en-US" dirty="0"/>
              <a:t>This runs in linear time</a:t>
            </a:r>
          </a:p>
        </p:txBody>
      </p:sp>
      <p:pic>
        <p:nvPicPr>
          <p:cNvPr id="5" name="Picture 2" descr="C:\WINDOWS\Desktop\Oh_type\kleinberg_GIF_01to10\kleinberg_06F05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r="7563" b="20915"/>
          <a:stretch>
            <a:fillRect/>
          </a:stretch>
        </p:blipFill>
        <p:spPr bwMode="auto">
          <a:xfrm>
            <a:off x="718457" y="2590800"/>
            <a:ext cx="10178143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39222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CLRS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 15, Dynamic Programming</a:t>
            </a:r>
          </a:p>
          <a:p>
            <a:pPr lvl="1"/>
            <a:r>
              <a:rPr lang="en-US" dirty="0"/>
              <a:t>Section 15.1, Log/Rod cutting, optimal substructure property</a:t>
            </a:r>
          </a:p>
          <a:p>
            <a:pPr lvl="2"/>
            <a:r>
              <a:rPr lang="en-US" dirty="0"/>
              <a:t>Note: </a:t>
            </a:r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en-US" dirty="0"/>
              <a:t> in book is called Cut() or C[] in our slides.  We do use their example.</a:t>
            </a:r>
          </a:p>
          <a:p>
            <a:pPr lvl="1"/>
            <a:r>
              <a:rPr lang="en-US" dirty="0"/>
              <a:t>Section 15.3, More on elements of DP, including optimal substructure property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124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intervals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solution only gives us the final value</a:t>
            </a:r>
          </a:p>
          <a:p>
            <a:pPr lvl="1"/>
            <a:r>
              <a:rPr lang="en-US" dirty="0"/>
              <a:t>Computing a sub-array each step would make it quadratic running time</a:t>
            </a:r>
          </a:p>
          <a:p>
            <a:r>
              <a:rPr lang="en-US" dirty="0"/>
              <a:t>To determine the intervals: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v</a:t>
            </a:r>
            <a:r>
              <a:rPr lang="en-US" baseline="-25000" dirty="0" err="1"/>
              <a:t>j</a:t>
            </a:r>
            <a:r>
              <a:rPr lang="en-US" dirty="0"/>
              <a:t> + M[p(j)] ≥ M[j-1]</a:t>
            </a:r>
          </a:p>
          <a:p>
            <a:pPr lvl="2"/>
            <a:r>
              <a:rPr lang="en-US" dirty="0"/>
              <a:t>Then j is part of the solution, and consider p(j)</a:t>
            </a:r>
          </a:p>
          <a:p>
            <a:pPr lvl="1"/>
            <a:r>
              <a:rPr lang="en-US" dirty="0"/>
              <a:t>Else</a:t>
            </a:r>
          </a:p>
          <a:p>
            <a:pPr lvl="2"/>
            <a:r>
              <a:rPr lang="en-US" dirty="0"/>
              <a:t>Then j is NOT part of the solution, and consider j-1</a:t>
            </a:r>
          </a:p>
        </p:txBody>
      </p:sp>
    </p:spTree>
    <p:extLst>
      <p:ext uri="{BB962C8B-B14F-4D97-AF65-F5344CB8AC3E}">
        <p14:creationId xmlns:p14="http://schemas.microsoft.com/office/powerpoint/2010/main" val="28888866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8326-C22D-AE4C-B559-1F292B8DDF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0/1 Knapsack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5AD79-503E-4248-A4B1-C3E6F0753B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46AF8-835F-9A4D-B0F0-A439C6644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615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Reminder: Knapsack Problems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1587500"/>
            <a:ext cx="8001000" cy="45085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Pages 425-427 in textbook</a:t>
            </a:r>
          </a:p>
          <a:p>
            <a:r>
              <a:rPr lang="en-US" sz="2800" b="1" dirty="0"/>
              <a:t>Description: </a:t>
            </a:r>
            <a:r>
              <a:rPr lang="en-US" sz="2800" dirty="0"/>
              <a:t>Thief robbing a store finds n items, each with a profit amount </a:t>
            </a:r>
            <a:r>
              <a:rPr lang="en-US" sz="2800" i="1" dirty="0">
                <a:latin typeface="Calibri" charset="0"/>
              </a:rPr>
              <a:t>p</a:t>
            </a:r>
            <a:r>
              <a:rPr lang="en-US" sz="2800" i="1" baseline="-25000" dirty="0">
                <a:latin typeface="Calibri" charset="0"/>
              </a:rPr>
              <a:t>i  </a:t>
            </a:r>
            <a:r>
              <a:rPr lang="en-US" sz="2800" dirty="0"/>
              <a:t>and a weight </a:t>
            </a:r>
            <a:r>
              <a:rPr lang="en-US" sz="2800" i="1" dirty="0" err="1">
                <a:latin typeface="Calibri" charset="0"/>
              </a:rPr>
              <a:t>w</a:t>
            </a:r>
            <a:r>
              <a:rPr lang="en-US" sz="2800" i="1" baseline="-25000" dirty="0" err="1">
                <a:latin typeface="Calibri" charset="0"/>
              </a:rPr>
              <a:t>i</a:t>
            </a:r>
            <a:r>
              <a:rPr lang="en-US" sz="2800" dirty="0"/>
              <a:t> </a:t>
            </a:r>
          </a:p>
          <a:p>
            <a:pPr lvl="1"/>
            <a:r>
              <a:rPr lang="en-US" sz="2400" dirty="0"/>
              <a:t>Wants to steal as valuable a load as possible</a:t>
            </a:r>
          </a:p>
          <a:p>
            <a:pPr lvl="1"/>
            <a:r>
              <a:rPr lang="en-US" sz="2400" dirty="0"/>
              <a:t>But can only carry total weight C in their knapsack</a:t>
            </a:r>
          </a:p>
          <a:p>
            <a:pPr lvl="1"/>
            <a:r>
              <a:rPr lang="en-US" sz="2400" dirty="0"/>
              <a:t>Which items should they take to maximize profit?</a:t>
            </a:r>
          </a:p>
          <a:p>
            <a:r>
              <a:rPr lang="en-US" sz="2800" dirty="0"/>
              <a:t>Form of the solution: an </a:t>
            </a:r>
            <a:r>
              <a:rPr lang="en-US" sz="2800" i="1" dirty="0">
                <a:latin typeface="Calibri" charset="0"/>
              </a:rPr>
              <a:t>x</a:t>
            </a:r>
            <a:r>
              <a:rPr lang="en-US" sz="2800" i="1" baseline="-25000" dirty="0">
                <a:latin typeface="Calibri" charset="0"/>
              </a:rPr>
              <a:t>i  </a:t>
            </a:r>
            <a:r>
              <a:rPr lang="en-US" sz="2800" dirty="0"/>
              <a:t>value for each item, showing if (or how much) of that item is taken</a:t>
            </a:r>
          </a:p>
          <a:p>
            <a:r>
              <a:rPr lang="en-US" sz="2800" dirty="0"/>
              <a:t>Inputs are: C, n, the </a:t>
            </a:r>
            <a:r>
              <a:rPr lang="en-US" sz="2800" i="1" dirty="0">
                <a:latin typeface="Calibri" charset="0"/>
              </a:rPr>
              <a:t>p</a:t>
            </a:r>
            <a:r>
              <a:rPr lang="en-US" sz="2800" i="1" baseline="-25000" dirty="0">
                <a:latin typeface="Calibri" charset="0"/>
              </a:rPr>
              <a:t>i </a:t>
            </a:r>
            <a:r>
              <a:rPr lang="en-US" sz="2800" dirty="0"/>
              <a:t>and </a:t>
            </a:r>
            <a:r>
              <a:rPr lang="en-US" sz="2800" i="1" dirty="0" err="1">
                <a:latin typeface="Calibri" charset="0"/>
              </a:rPr>
              <a:t>w</a:t>
            </a:r>
            <a:r>
              <a:rPr lang="en-US" sz="2800" i="1" baseline="-25000" dirty="0" err="1">
                <a:latin typeface="Calibri" charset="0"/>
              </a:rPr>
              <a:t>i</a:t>
            </a:r>
            <a:r>
              <a:rPr lang="en-US" sz="2800" dirty="0"/>
              <a:t> values</a:t>
            </a:r>
          </a:p>
        </p:txBody>
      </p:sp>
      <p:pic>
        <p:nvPicPr>
          <p:cNvPr id="5" name="Picture 2" descr="http://s2.hubimg.com/u/1290317_f260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617649" y="2171700"/>
            <a:ext cx="2789852" cy="2628900"/>
          </a:xfrm>
          <a:prstGeom prst="rect">
            <a:avLst/>
          </a:prstGeom>
          <a:noFill/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842E904-262A-4A47-A31E-E8DA52D637BC}"/>
              </a:ext>
            </a:extLst>
          </p:cNvPr>
          <p:cNvSpPr txBox="1">
            <a:spLocks/>
          </p:cNvSpPr>
          <p:nvPr/>
        </p:nvSpPr>
        <p:spPr>
          <a:xfrm>
            <a:off x="11066206" y="6460603"/>
            <a:ext cx="516194" cy="244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2pPr>
            <a:lvl3pPr marL="9144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3pPr>
            <a:lvl4pPr marL="13716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4pPr>
            <a:lvl5pPr marL="18288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5pPr>
            <a:lvl6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6pPr>
            <a:lvl7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7pPr>
            <a:lvl8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8pPr>
            <a:lvl9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9pPr>
          </a:lstStyle>
          <a:p>
            <a:pPr algn="r"/>
            <a:fld id="{26016867-1EB8-3142-9271-54F23DCBB85F}" type="slidenum">
              <a:rPr lang="en-US" sz="1200" b="0" smtClean="0">
                <a:latin typeface="+mn-lt"/>
              </a:rPr>
              <a:pPr algn="r"/>
              <a:t>52</a:t>
            </a:fld>
            <a:endParaRPr lang="en-US" sz="1200" b="0" dirty="0">
              <a:latin typeface="+mn-lt"/>
            </a:endParaRPr>
          </a:p>
        </p:txBody>
      </p:sp>
      <p:pic>
        <p:nvPicPr>
          <p:cNvPr id="4098" name="Picture 2" descr="Blu-Ray Review] To Catch A Thief (1955) (Paramount Presents); Now Available  From Paramount - Screen-Connections">
            <a:extLst>
              <a:ext uri="{FF2B5EF4-FFF2-40B4-BE49-F238E27FC236}">
                <a16:creationId xmlns:a16="http://schemas.microsoft.com/office/drawing/2014/main" id="{5D168CCE-CE94-D54C-83D6-C5B68133D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53" y="4601902"/>
            <a:ext cx="366279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92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Two Types of Knapsack Problem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a typeface="ＭＳ Ｐゴシック" charset="0"/>
                <a:cs typeface="ＭＳ Ｐゴシック" charset="0"/>
              </a:rPr>
              <a:t>0/1 knapsack problem</a:t>
            </a:r>
          </a:p>
          <a:p>
            <a:pPr lvl="1"/>
            <a:r>
              <a:rPr lang="en-US" sz="2400" dirty="0">
                <a:ea typeface="ＭＳ Ｐゴシック" charset="0"/>
              </a:rPr>
              <a:t>Each item is discrete: must choose all of it or none of it.</a:t>
            </a:r>
            <a:br>
              <a:rPr lang="en-US" sz="2400" dirty="0">
                <a:ea typeface="ＭＳ Ｐゴシック" charset="0"/>
              </a:rPr>
            </a:br>
            <a:r>
              <a:rPr lang="en-US" sz="2400" dirty="0">
                <a:ea typeface="ＭＳ Ｐゴシック" charset="0"/>
              </a:rPr>
              <a:t>So each x</a:t>
            </a:r>
            <a:r>
              <a:rPr lang="en-US" sz="2400" baseline="-25000" dirty="0">
                <a:ea typeface="ＭＳ Ｐゴシック" charset="0"/>
              </a:rPr>
              <a:t>i</a:t>
            </a:r>
            <a:r>
              <a:rPr lang="en-US" sz="2400" dirty="0">
                <a:ea typeface="ＭＳ Ｐゴシック" charset="0"/>
              </a:rPr>
              <a:t>  is 0 or 1</a:t>
            </a:r>
          </a:p>
          <a:p>
            <a:pPr lvl="1"/>
            <a:r>
              <a:rPr lang="en-US" sz="2400" dirty="0">
                <a:ea typeface="ＭＳ Ｐゴシック" charset="0"/>
              </a:rPr>
              <a:t>Greedy approach does not produce optimal solutions</a:t>
            </a:r>
          </a:p>
          <a:p>
            <a:pPr lvl="1"/>
            <a:r>
              <a:rPr lang="en-US" sz="2400" dirty="0">
                <a:ea typeface="ＭＳ Ｐゴシック" charset="0"/>
              </a:rPr>
              <a:t>But dynamic programming does</a:t>
            </a:r>
          </a:p>
          <a:p>
            <a:r>
              <a:rPr lang="en-US" sz="2800" dirty="0">
                <a:ea typeface="ＭＳ Ｐゴシック" charset="0"/>
                <a:cs typeface="ＭＳ Ｐゴシック" charset="0"/>
              </a:rPr>
              <a:t>Fractional knapsack problem (AKA continuous knapsack)</a:t>
            </a:r>
          </a:p>
          <a:p>
            <a:pPr lvl="1"/>
            <a:r>
              <a:rPr lang="en-US" sz="2400" dirty="0">
                <a:ea typeface="ＭＳ Ｐゴシック" charset="0"/>
              </a:rPr>
              <a:t>Can pick up fractions of each item.</a:t>
            </a:r>
            <a:br>
              <a:rPr lang="en-US" sz="2400" dirty="0">
                <a:ea typeface="ＭＳ Ｐゴシック" charset="0"/>
              </a:rPr>
            </a:br>
            <a:r>
              <a:rPr lang="en-US" sz="2400" dirty="0">
                <a:ea typeface="ＭＳ Ｐゴシック" charset="0"/>
              </a:rPr>
              <a:t>So each x</a:t>
            </a:r>
            <a:r>
              <a:rPr lang="en-US" sz="2400" baseline="-25000" dirty="0">
                <a:ea typeface="ＭＳ Ｐゴシック" charset="0"/>
              </a:rPr>
              <a:t>i</a:t>
            </a:r>
            <a:r>
              <a:rPr lang="en-US" sz="2400" dirty="0">
                <a:ea typeface="ＭＳ Ｐゴシック" charset="0"/>
              </a:rPr>
              <a:t>  is a value between 0 or 1</a:t>
            </a:r>
          </a:p>
          <a:p>
            <a:pPr lvl="1"/>
            <a:r>
              <a:rPr lang="en-US" sz="2400" dirty="0">
                <a:ea typeface="ＭＳ Ｐゴシック" charset="0"/>
              </a:rPr>
              <a:t>A greedy algorithm finds the optimal solution 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2CECF45-07BD-FF46-A9FA-AAA34C1CE080}"/>
              </a:ext>
            </a:extLst>
          </p:cNvPr>
          <p:cNvSpPr txBox="1">
            <a:spLocks/>
          </p:cNvSpPr>
          <p:nvPr/>
        </p:nvSpPr>
        <p:spPr>
          <a:xfrm>
            <a:off x="11066206" y="6460603"/>
            <a:ext cx="516194" cy="244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2pPr>
            <a:lvl3pPr marL="9144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3pPr>
            <a:lvl4pPr marL="13716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4pPr>
            <a:lvl5pPr marL="18288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5pPr>
            <a:lvl6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6pPr>
            <a:lvl7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7pPr>
            <a:lvl8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8pPr>
            <a:lvl9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9pPr>
          </a:lstStyle>
          <a:p>
            <a:pPr algn="r"/>
            <a:fld id="{26016867-1EB8-3142-9271-54F23DCBB85F}" type="slidenum">
              <a:rPr lang="en-US" sz="1200" b="0" smtClean="0">
                <a:latin typeface="+mn-lt"/>
              </a:rPr>
              <a:pPr algn="r"/>
              <a:t>53</a:t>
            </a:fld>
            <a:endParaRPr lang="en-US" sz="1200" b="0" dirty="0">
              <a:latin typeface="+mn-lt"/>
            </a:endParaRPr>
          </a:p>
        </p:txBody>
      </p:sp>
      <p:pic>
        <p:nvPicPr>
          <p:cNvPr id="3076" name="Picture 4" descr="What's so special about the Mona Lisa? - CNN Style">
            <a:extLst>
              <a:ext uri="{FF2B5EF4-FFF2-40B4-BE49-F238E27FC236}">
                <a16:creationId xmlns:a16="http://schemas.microsoft.com/office/drawing/2014/main" id="{34F0B59D-6478-1E4F-B432-286E1514D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571" y="1905000"/>
            <a:ext cx="1397000" cy="13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ag clipart money, Bag money Transparent FREE for download on  WebStockReview 2021">
            <a:extLst>
              <a:ext uri="{FF2B5EF4-FFF2-40B4-BE49-F238E27FC236}">
                <a16:creationId xmlns:a16="http://schemas.microsoft.com/office/drawing/2014/main" id="{E3229F16-B5CE-6344-A6BC-E75BA9070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8803" y="4102633"/>
            <a:ext cx="1810537" cy="146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3742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04614-D9E5-CC48-9C9D-24125E23B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Bit More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F6F4E-D24D-1941-A968-46F59B5D2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Problems solvable by both Dynamic Programming and the Greedy approach have the </a:t>
            </a:r>
            <a:r>
              <a:rPr lang="en-US" b="1" dirty="0">
                <a:solidFill>
                  <a:srgbClr val="0070C0"/>
                </a:solidFill>
              </a:rPr>
              <a:t>optimal substructure property:</a:t>
            </a:r>
          </a:p>
          <a:p>
            <a:pPr lvl="1"/>
            <a:r>
              <a:rPr lang="en-US" dirty="0"/>
              <a:t>An optimal solution to a problem contains within it optimal solutions to subproblems</a:t>
            </a:r>
          </a:p>
          <a:p>
            <a:pPr lvl="1"/>
            <a:r>
              <a:rPr lang="en-US" dirty="0"/>
              <a:t>This allows us to build a solution one step at a time, because we can solve increasingly smaller problems with confidence</a:t>
            </a:r>
          </a:p>
          <a:p>
            <a:r>
              <a:rPr lang="en-US" dirty="0"/>
              <a:t>Dynamic Programming not a good solution for problems that have the </a:t>
            </a:r>
            <a:r>
              <a:rPr lang="en-US" b="1" dirty="0">
                <a:solidFill>
                  <a:srgbClr val="0070C0"/>
                </a:solidFill>
              </a:rPr>
              <a:t>greedy-choice property:</a:t>
            </a:r>
          </a:p>
          <a:p>
            <a:pPr lvl="1"/>
            <a:r>
              <a:rPr lang="en-US" dirty="0"/>
              <a:t>We can assemble a globally-optimal solution for the current by making a locally-optimal choice, without considering results from subproblems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CFB7D-C473-174F-BD49-F3A7FAC29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090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0/1 knapsack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anchor="t" anchorCtr="0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Let’s try this same greedy solution with the 0/1 version</a:t>
            </a:r>
          </a:p>
          <a:p>
            <a:pPr lvl="1"/>
            <a:r>
              <a:rPr lang="en-US" dirty="0"/>
              <a:t>New example inputs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Item 1 first. So x</a:t>
            </a:r>
            <a:r>
              <a:rPr lang="en-US" baseline="-25000" dirty="0">
                <a:ea typeface="ＭＳ Ｐゴシック" charset="0"/>
                <a:cs typeface="ＭＳ Ｐゴシック" charset="0"/>
              </a:rPr>
              <a:t>1</a:t>
            </a:r>
            <a:r>
              <a:rPr lang="en-US" dirty="0">
                <a:ea typeface="ＭＳ Ｐゴシック" charset="0"/>
                <a:cs typeface="ＭＳ Ｐゴシック" charset="0"/>
              </a:rPr>
              <a:t> is 1.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Capacity used is 1 of 4. Profit so far is 3.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Item 2 next. There’s room for it!  So x</a:t>
            </a:r>
            <a:r>
              <a:rPr lang="en-US" baseline="-25000" dirty="0">
                <a:ea typeface="ＭＳ Ｐゴシック" charset="0"/>
                <a:cs typeface="ＭＳ Ｐゴシック" charset="0"/>
              </a:rPr>
              <a:t>2</a:t>
            </a:r>
            <a:r>
              <a:rPr lang="en-US" dirty="0">
                <a:ea typeface="ＭＳ Ｐゴシック" charset="0"/>
                <a:cs typeface="ＭＳ Ｐゴシック" charset="0"/>
              </a:rPr>
              <a:t> is 1.   Capacity used is 3 of 4.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Profit so far is 3 + 5 = 8.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Item 3 would be next, but its weight is 3 and knapsack only has 1 unit left!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So x</a:t>
            </a:r>
            <a:r>
              <a:rPr lang="en-US" baseline="-25000" dirty="0">
                <a:ea typeface="ＭＳ Ｐゴシック" charset="0"/>
                <a:cs typeface="ＭＳ Ｐゴシック" charset="0"/>
              </a:rPr>
              <a:t>3</a:t>
            </a:r>
            <a:r>
              <a:rPr lang="en-US" dirty="0">
                <a:ea typeface="ＭＳ Ｐゴシック" charset="0"/>
                <a:cs typeface="ＭＳ Ｐゴシック" charset="0"/>
              </a:rPr>
              <a:t> is 0.  </a:t>
            </a:r>
            <a:r>
              <a:rPr lang="en-US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Total profit is 8.   x</a:t>
            </a:r>
            <a:r>
              <a:rPr lang="en-US" b="1" baseline="-25000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i</a:t>
            </a:r>
            <a:r>
              <a:rPr lang="en-US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 = (1, 1, 0)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But picking items 1 and 3 will fit in knapsack, with total value of 9</a:t>
            </a:r>
          </a:p>
          <a:p>
            <a:pPr lvl="1"/>
            <a:r>
              <a:rPr lang="en-US" dirty="0"/>
              <a:t>Thus, the greedy solution does not produce an optimal solution to the 0/1 knapsack algorithm</a:t>
            </a:r>
          </a:p>
          <a:p>
            <a:pPr lvl="1"/>
            <a:r>
              <a:rPr lang="en-US" dirty="0"/>
              <a:t>Greedy choice left unused room, but we can’t take a fraction of an item</a:t>
            </a:r>
          </a:p>
          <a:p>
            <a:pPr lvl="1"/>
            <a:r>
              <a:rPr lang="en-US" dirty="0"/>
              <a:t>The 0/1 knapsack problem doesn’t have the </a:t>
            </a:r>
            <a:r>
              <a:rPr lang="en-US" i="1" dirty="0"/>
              <a:t>greedy choice property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651898" y="1648490"/>
          <a:ext cx="356450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6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27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6260861-0B0E-7440-AF5A-7DADB6BA82A6}"/>
              </a:ext>
            </a:extLst>
          </p:cNvPr>
          <p:cNvSpPr txBox="1"/>
          <p:nvPr/>
        </p:nvSpPr>
        <p:spPr>
          <a:xfrm>
            <a:off x="7620000" y="1220788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a typeface="ＭＳ Ｐゴシック" charset="0"/>
              </a:rPr>
              <a:t>n = 3, C = 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606018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912178-9753-6442-B44C-886A12FD6F19}"/>
              </a:ext>
            </a:extLst>
          </p:cNvPr>
          <p:cNvSpPr/>
          <p:nvPr/>
        </p:nvSpPr>
        <p:spPr>
          <a:xfrm>
            <a:off x="1066800" y="3124200"/>
            <a:ext cx="7467600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Requires </a:t>
            </a:r>
            <a:r>
              <a:rPr lang="en-US" dirty="0">
                <a:solidFill>
                  <a:srgbClr val="FF33CC"/>
                </a:solidFill>
              </a:rPr>
              <a:t>Optimal Substructure</a:t>
            </a:r>
          </a:p>
          <a:p>
            <a:pPr lvl="1"/>
            <a:r>
              <a:rPr lang="en-US" dirty="0"/>
              <a:t>Solution to larger problem contains the solutions to smaller ones</a:t>
            </a:r>
          </a:p>
          <a:p>
            <a:r>
              <a:rPr lang="en-US" dirty="0"/>
              <a:t>Strategy: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the recursive structure of the problem</a:t>
            </a:r>
          </a:p>
          <a:p>
            <a:pPr lvl="2"/>
            <a:r>
              <a:rPr lang="en-US" dirty="0"/>
              <a:t>What is the “last thing” done?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Formulate a data structure (array, table) that can look-up solution to any sub-problem in constant time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 a good order for solving subproblems</a:t>
            </a:r>
          </a:p>
          <a:p>
            <a:pPr lvl="2"/>
            <a:r>
              <a:rPr lang="en-US" dirty="0"/>
              <a:t>“Bottom Up”: Iteratively solve smallest to largest</a:t>
            </a:r>
          </a:p>
          <a:p>
            <a:pPr lvl="2"/>
            <a:r>
              <a:rPr lang="en-US" dirty="0"/>
              <a:t>“Top Down”: Solve each recursively.  (We won’t do this for 0/1 knapsack.)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Reminders about Dynamic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299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Dynamic programming solution to 0/1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need to:</a:t>
            </a:r>
          </a:p>
          <a:p>
            <a:r>
              <a:rPr lang="en-US" dirty="0"/>
              <a:t>Identify a recursive definition of how a larger solution is built from optimal results for smaller sub-problems.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0/1 knapsack, what a </a:t>
            </a:r>
            <a:r>
              <a:rPr lang="en-US" u="sng" dirty="0"/>
              <a:t>sub-problem </a:t>
            </a:r>
            <a:r>
              <a:rPr lang="en-US" dirty="0"/>
              <a:t>solution look like?</a:t>
            </a:r>
            <a:br>
              <a:rPr lang="en-US" dirty="0"/>
            </a:br>
            <a:r>
              <a:rPr lang="en-US" dirty="0"/>
              <a:t>What can be “smaller”?</a:t>
            </a:r>
          </a:p>
          <a:p>
            <a:pPr lvl="1"/>
            <a:r>
              <a:rPr lang="en-US" dirty="0"/>
              <a:t>Smaller capacity for the knapsack</a:t>
            </a:r>
          </a:p>
          <a:p>
            <a:pPr lvl="1"/>
            <a:r>
              <a:rPr lang="en-US" dirty="0"/>
              <a:t>Fewer items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3121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Some assumptions and observations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Given a set S of the objects and a capacity C</a:t>
            </a:r>
          </a:p>
          <a:p>
            <a:pPr lvl="1"/>
            <a:r>
              <a:rPr lang="en-US" dirty="0"/>
              <a:t>We assume the optimal solution is O, a subset of S</a:t>
            </a:r>
          </a:p>
          <a:p>
            <a:pPr lvl="1"/>
            <a:r>
              <a:rPr lang="en-US" dirty="0"/>
              <a:t>For example, the items in O could be the bolded ones:</a:t>
            </a:r>
            <a:br>
              <a:rPr lang="en-US" dirty="0"/>
            </a:br>
            <a:r>
              <a:rPr lang="en-US" dirty="0"/>
              <a:t>      S = { </a:t>
            </a:r>
            <a:r>
              <a:rPr lang="en-US" b="1" dirty="0"/>
              <a:t>s</a:t>
            </a:r>
            <a:r>
              <a:rPr lang="en-US" b="1" baseline="-25000" dirty="0"/>
              <a:t>1</a:t>
            </a:r>
            <a:r>
              <a:rPr lang="en-US" dirty="0"/>
              <a:t>, s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en-US" b="1" dirty="0"/>
              <a:t>s</a:t>
            </a:r>
            <a:r>
              <a:rPr lang="en-US" b="1" baseline="-25000" dirty="0"/>
              <a:t>3</a:t>
            </a:r>
            <a:r>
              <a:rPr lang="en-US" dirty="0"/>
              <a:t>, …, s</a:t>
            </a:r>
            <a:r>
              <a:rPr lang="en-US" baseline="-25000" dirty="0"/>
              <a:t>k-1</a:t>
            </a:r>
            <a:r>
              <a:rPr lang="en-US" dirty="0"/>
              <a:t>, </a:t>
            </a:r>
            <a:r>
              <a:rPr lang="en-US" b="1" dirty="0" err="1"/>
              <a:t>s</a:t>
            </a:r>
            <a:r>
              <a:rPr lang="en-US" b="1" baseline="-25000" dirty="0" err="1"/>
              <a:t>k</a:t>
            </a:r>
            <a:r>
              <a:rPr lang="en-US" dirty="0"/>
              <a:t>, …, </a:t>
            </a:r>
            <a:r>
              <a:rPr lang="en-US" dirty="0" err="1"/>
              <a:t>s</a:t>
            </a:r>
            <a:r>
              <a:rPr lang="en-US" baseline="-25000" dirty="0" err="1"/>
              <a:t>n</a:t>
            </a:r>
            <a:r>
              <a:rPr lang="en-US" dirty="0"/>
              <a:t> }</a:t>
            </a:r>
          </a:p>
          <a:p>
            <a:pPr lvl="1"/>
            <a:r>
              <a:rPr lang="en-US" dirty="0"/>
              <a:t>Note that the last item </a:t>
            </a:r>
            <a:r>
              <a:rPr lang="en-US" dirty="0" err="1"/>
              <a:t>s</a:t>
            </a:r>
            <a:r>
              <a:rPr lang="en-US" baseline="-25000" dirty="0" err="1"/>
              <a:t>n</a:t>
            </a:r>
            <a:r>
              <a:rPr lang="en-US" baseline="-25000" dirty="0"/>
              <a:t>  </a:t>
            </a:r>
            <a:r>
              <a:rPr lang="en-US" dirty="0"/>
              <a:t>may or may not be in the solution O</a:t>
            </a:r>
          </a:p>
          <a:p>
            <a:endParaRPr lang="en-US" dirty="0"/>
          </a:p>
          <a:p>
            <a:r>
              <a:rPr lang="en-US" dirty="0"/>
              <a:t>Let’s use subscripts on O</a:t>
            </a:r>
            <a:r>
              <a:rPr lang="en-US" baseline="-25000" dirty="0"/>
              <a:t>k</a:t>
            </a:r>
            <a:r>
              <a:rPr lang="en-US" dirty="0"/>
              <a:t> and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dirty="0"/>
              <a:t> when we’re talking about the first </a:t>
            </a:r>
            <a:r>
              <a:rPr lang="en-US" i="1" dirty="0"/>
              <a:t>k</a:t>
            </a:r>
            <a:r>
              <a:rPr lang="en-US" dirty="0"/>
              <a:t> items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BTW, we’ll assume C and all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are integer values</a:t>
            </a:r>
          </a:p>
          <a:p>
            <a:pPr lvl="1"/>
            <a:r>
              <a:rPr lang="en-US" dirty="0"/>
              <a:t>And, most books etc. use “W” for what we’re calling C</a:t>
            </a:r>
          </a:p>
        </p:txBody>
      </p:sp>
    </p:spTree>
    <p:extLst>
      <p:ext uri="{BB962C8B-B14F-4D97-AF65-F5344CB8AC3E}">
        <p14:creationId xmlns:p14="http://schemas.microsoft.com/office/powerpoint/2010/main" val="1159554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Recursive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600200"/>
                <a:ext cx="10972800" cy="4876800"/>
              </a:xfrm>
            </p:spPr>
            <p:txBody>
              <a:bodyPr anchor="t" anchorCtr="0"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What’s a recursive definition of how a solution of </a:t>
                </a:r>
                <a:r>
                  <a:rPr lang="en-US" b="1" dirty="0">
                    <a:solidFill>
                      <a:srgbClr val="C00000"/>
                    </a:solidFill>
                  </a:rPr>
                  <a:t>size n </a:t>
                </a:r>
                <a:r>
                  <a:rPr lang="en-US" dirty="0"/>
                  <a:t>is built from optimal results for smaller sub-problems?          S = { s</a:t>
                </a:r>
                <a:r>
                  <a:rPr lang="en-US" baseline="-25000" dirty="0"/>
                  <a:t>1</a:t>
                </a:r>
                <a:r>
                  <a:rPr lang="en-US" dirty="0"/>
                  <a:t>, s</a:t>
                </a:r>
                <a:r>
                  <a:rPr lang="en-US" baseline="-25000" dirty="0"/>
                  <a:t>2</a:t>
                </a:r>
                <a:r>
                  <a:rPr lang="en-US" dirty="0"/>
                  <a:t>, s</a:t>
                </a:r>
                <a:r>
                  <a:rPr lang="en-US" baseline="-25000" dirty="0"/>
                  <a:t>3</a:t>
                </a:r>
                <a:r>
                  <a:rPr lang="en-US" dirty="0"/>
                  <a:t>, …, s</a:t>
                </a:r>
                <a:r>
                  <a:rPr lang="en-US" baseline="-25000" dirty="0"/>
                  <a:t>n-1 , </a:t>
                </a:r>
                <a:r>
                  <a:rPr lang="en-US" dirty="0" err="1"/>
                  <a:t>s</a:t>
                </a:r>
                <a:r>
                  <a:rPr lang="en-US" baseline="-25000" dirty="0" err="1"/>
                  <a:t>n</a:t>
                </a:r>
                <a:r>
                  <a:rPr lang="en-US" dirty="0"/>
                  <a:t> }</a:t>
                </a:r>
              </a:p>
              <a:p>
                <a:endParaRPr lang="en-US" dirty="0"/>
              </a:p>
              <a:p>
                <a:r>
                  <a:rPr lang="en-US" dirty="0"/>
                  <a:t>Let’s say s</a:t>
                </a:r>
                <a:r>
                  <a:rPr lang="en-US" baseline="-25000" dirty="0"/>
                  <a:t>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dirty="0"/>
                  <a:t> O</a:t>
                </a:r>
                <a:r>
                  <a:rPr lang="en-US" baseline="-25000" dirty="0"/>
                  <a:t>n</a:t>
                </a:r>
                <a:r>
                  <a:rPr lang="en-US" dirty="0"/>
                  <a:t> (last item </a:t>
                </a:r>
                <a:r>
                  <a:rPr lang="en-US" b="1" dirty="0">
                    <a:solidFill>
                      <a:srgbClr val="C00000"/>
                    </a:solidFill>
                  </a:rPr>
                  <a:t>is not</a:t>
                </a:r>
                <a:r>
                  <a:rPr lang="en-US" dirty="0"/>
                  <a:t> in optimal solution for S</a:t>
                </a:r>
                <a:r>
                  <a:rPr lang="en-US" baseline="-25000" dirty="0"/>
                  <a:t>n</a:t>
                </a:r>
                <a:r>
                  <a:rPr lang="en-US" dirty="0"/>
                  <a:t>):</a:t>
                </a:r>
              </a:p>
              <a:p>
                <a:pPr lvl="1"/>
                <a:r>
                  <a:rPr lang="en-US" dirty="0"/>
                  <a:t>Last item didn’t add anything to best solution for smaller subproblem</a:t>
                </a:r>
              </a:p>
              <a:p>
                <a:pPr lvl="1"/>
                <a:r>
                  <a:rPr lang="en-US" dirty="0"/>
                  <a:t>We need optimal solution O</a:t>
                </a:r>
                <a:r>
                  <a:rPr lang="en-US" baseline="-25000" dirty="0"/>
                  <a:t>n-1</a:t>
                </a:r>
                <a:r>
                  <a:rPr lang="en-US" dirty="0"/>
                  <a:t> for the following smaller subproblem S</a:t>
                </a:r>
                <a:r>
                  <a:rPr lang="en-US" baseline="-25000" dirty="0"/>
                  <a:t>n-1</a:t>
                </a:r>
                <a:r>
                  <a:rPr lang="en-US" dirty="0"/>
                  <a:t>:</a:t>
                </a:r>
                <a:br>
                  <a:rPr lang="en-US" dirty="0"/>
                </a:br>
                <a:r>
                  <a:rPr lang="en-US" dirty="0"/>
                  <a:t>     </a:t>
                </a:r>
                <a:r>
                  <a:rPr lang="en-US" dirty="0">
                    <a:solidFill>
                      <a:srgbClr val="C00000"/>
                    </a:solidFill>
                  </a:rPr>
                  <a:t>n-1 items using </a:t>
                </a:r>
                <a:r>
                  <a:rPr lang="en-US" u="sng" dirty="0">
                    <a:solidFill>
                      <a:srgbClr val="C00000"/>
                    </a:solidFill>
                  </a:rPr>
                  <a:t>same</a:t>
                </a:r>
                <a:r>
                  <a:rPr lang="en-US" dirty="0">
                    <a:solidFill>
                      <a:srgbClr val="C00000"/>
                    </a:solidFill>
                  </a:rPr>
                  <a:t> knapsack capacity C</a:t>
                </a:r>
              </a:p>
              <a:p>
                <a:endParaRPr lang="en-US" dirty="0"/>
              </a:p>
              <a:p>
                <a:r>
                  <a:rPr lang="en-US" dirty="0"/>
                  <a:t>Let’s say s</a:t>
                </a:r>
                <a:r>
                  <a:rPr lang="en-US" baseline="-25000" dirty="0"/>
                  <a:t>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O (last item </a:t>
                </a:r>
                <a:r>
                  <a:rPr lang="en-US" b="1" dirty="0">
                    <a:solidFill>
                      <a:srgbClr val="C00000"/>
                    </a:solidFill>
                  </a:rPr>
                  <a:t>is</a:t>
                </a:r>
                <a:r>
                  <a:rPr lang="en-US" dirty="0"/>
                  <a:t> in optimal solution for S</a:t>
                </a:r>
                <a:r>
                  <a:rPr lang="en-US" baseline="-25000" dirty="0"/>
                  <a:t>n</a:t>
                </a:r>
                <a:r>
                  <a:rPr lang="en-US" dirty="0"/>
                  <a:t>):</a:t>
                </a:r>
              </a:p>
              <a:p>
                <a:pPr lvl="1"/>
                <a:r>
                  <a:rPr lang="en-US" dirty="0"/>
                  <a:t>Last item contributed </a:t>
                </a:r>
                <a:r>
                  <a:rPr lang="en-US" dirty="0" err="1"/>
                  <a:t>w</a:t>
                </a:r>
                <a:r>
                  <a:rPr lang="en-US" baseline="-25000" dirty="0" err="1"/>
                  <a:t>i</a:t>
                </a:r>
                <a:r>
                  <a:rPr lang="en-US" dirty="0"/>
                  <a:t> to total weight we’re carrying</a:t>
                </a:r>
              </a:p>
              <a:p>
                <a:pPr lvl="1"/>
                <a:r>
                  <a:rPr lang="en-US" dirty="0"/>
                  <a:t>We need optimal solution O</a:t>
                </a:r>
                <a:r>
                  <a:rPr lang="en-US" baseline="-25000" dirty="0"/>
                  <a:t>n-1 </a:t>
                </a:r>
                <a:r>
                  <a:rPr lang="en-US" dirty="0"/>
                  <a:t>for the following smaller subproblem S</a:t>
                </a:r>
                <a:r>
                  <a:rPr lang="en-US" baseline="-25000" dirty="0"/>
                  <a:t>n-1 </a:t>
                </a:r>
                <a:r>
                  <a:rPr lang="en-US" dirty="0"/>
                  <a:t>:</a:t>
                </a:r>
                <a:br>
                  <a:rPr lang="en-US" dirty="0"/>
                </a:br>
                <a:r>
                  <a:rPr lang="en-US" dirty="0"/>
                  <a:t>     </a:t>
                </a:r>
                <a:r>
                  <a:rPr lang="en-US" dirty="0">
                    <a:solidFill>
                      <a:srgbClr val="C00000"/>
                    </a:solidFill>
                  </a:rPr>
                  <a:t>n-1 items using </a:t>
                </a:r>
                <a:r>
                  <a:rPr lang="en-US" u="sng" dirty="0">
                    <a:solidFill>
                      <a:srgbClr val="C00000"/>
                    </a:solidFill>
                  </a:rPr>
                  <a:t>reduced</a:t>
                </a:r>
                <a:r>
                  <a:rPr lang="en-US" dirty="0">
                    <a:solidFill>
                      <a:srgbClr val="C00000"/>
                    </a:solidFill>
                  </a:rPr>
                  <a:t> capacity C-</a:t>
                </a:r>
                <a:r>
                  <a:rPr lang="en-US" dirty="0" err="1">
                    <a:solidFill>
                      <a:srgbClr val="C00000"/>
                    </a:solidFill>
                  </a:rPr>
                  <a:t>w</a:t>
                </a:r>
                <a:r>
                  <a:rPr lang="en-US" baseline="-25000" dirty="0" err="1">
                    <a:solidFill>
                      <a:srgbClr val="C00000"/>
                    </a:solidFill>
                  </a:rPr>
                  <a:t>n</a:t>
                </a:r>
                <a:endParaRPr lang="en-US" baseline="-25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(Note that “getting smaller” decreases number of items and also maybe capacity.)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600200"/>
                <a:ext cx="10972800" cy="4876800"/>
              </a:xfrm>
              <a:blipFill>
                <a:blip r:embed="rId2"/>
                <a:stretch>
                  <a:fillRect l="-1040" t="-2597" r="-1040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2967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4958A-1B23-A64F-9249-F7943CB9F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and Greedy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3B5F3-60DB-794C-8A50-2C59D77FE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 8 is on Dynamic Programming</a:t>
            </a:r>
          </a:p>
          <a:p>
            <a:pPr lvl="1"/>
            <a:r>
              <a:rPr lang="en-US" dirty="0"/>
              <a:t>Similar to </a:t>
            </a:r>
            <a:r>
              <a:rPr lang="en-US" b="1" i="1" dirty="0"/>
              <a:t>Greedy Algorithms</a:t>
            </a:r>
          </a:p>
          <a:p>
            <a:pPr lvl="1"/>
            <a:r>
              <a:rPr lang="en-US" dirty="0"/>
              <a:t>Solves problems that have </a:t>
            </a:r>
            <a:r>
              <a:rPr lang="en-US" b="1" i="1" dirty="0"/>
              <a:t>optimal substructure</a:t>
            </a:r>
            <a:r>
              <a:rPr lang="en-US" dirty="0"/>
              <a:t>, but do NOT have a known greedy choice for optimal solutions</a:t>
            </a:r>
          </a:p>
          <a:p>
            <a:pPr lvl="1"/>
            <a:r>
              <a:rPr lang="en-US" dirty="0"/>
              <a:t>Instead, </a:t>
            </a:r>
            <a:r>
              <a:rPr lang="en-US" b="1" i="1" dirty="0"/>
              <a:t>try every op</a:t>
            </a:r>
            <a:r>
              <a:rPr lang="en-US" dirty="0"/>
              <a:t>tion for the first “greedy” choice and see which one leads to optimal solution.</a:t>
            </a:r>
          </a:p>
          <a:p>
            <a:pPr lvl="2"/>
            <a:r>
              <a:rPr lang="en-US" dirty="0"/>
              <a:t>Will need some </a:t>
            </a:r>
            <a:r>
              <a:rPr lang="en-US" b="1" i="1" dirty="0"/>
              <a:t>optimizations</a:t>
            </a:r>
            <a:r>
              <a:rPr lang="en-US" dirty="0"/>
              <a:t> to make this efficient.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1E929-E141-4E40-B55C-8EF68A414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383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Step: Getting Things Started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 sub-problems, what variables change in size?</a:t>
            </a:r>
          </a:p>
          <a:p>
            <a:pPr lvl="1"/>
            <a:r>
              <a:rPr lang="en-US" dirty="0"/>
              <a:t>Maybe C (the capacity) and definitely k (number of items to steal)</a:t>
            </a:r>
          </a:p>
          <a:p>
            <a:r>
              <a:rPr lang="en-US" dirty="0"/>
              <a:t>Define what we’re calculating:  call it </a:t>
            </a:r>
            <a:r>
              <a:rPr lang="en-US" b="1" dirty="0">
                <a:solidFill>
                  <a:srgbClr val="C00000"/>
                </a:solidFill>
              </a:rPr>
              <a:t>Knap(k, w)</a:t>
            </a:r>
          </a:p>
          <a:p>
            <a:pPr lvl="1"/>
            <a:r>
              <a:rPr lang="en-US" dirty="0"/>
              <a:t>Note: we’ll use “w” for the changing capacity value in Knap(), but keep “C” as the overall total capacity for the entire problem.  (Sorry if confusing!)</a:t>
            </a:r>
          </a:p>
          <a:p>
            <a:r>
              <a:rPr lang="en-US" dirty="0"/>
              <a:t>Whether we do recursion of work bottom-up, we need to know the smallest cases</a:t>
            </a:r>
          </a:p>
          <a:p>
            <a:r>
              <a:rPr lang="en-US" dirty="0"/>
              <a:t>Some small or boundary cases:</a:t>
            </a:r>
          </a:p>
          <a:p>
            <a:pPr lvl="1"/>
            <a:r>
              <a:rPr lang="en-US" dirty="0"/>
              <a:t>No knapsack capacity (w=0), can’t add an item, so Knap(k, 0) = 0</a:t>
            </a:r>
          </a:p>
          <a:p>
            <a:pPr lvl="1"/>
            <a:r>
              <a:rPr lang="en-US" dirty="0"/>
              <a:t>Nothing to steal (k=0), so Knap(0, w) = 0</a:t>
            </a:r>
          </a:p>
        </p:txBody>
      </p:sp>
    </p:spTree>
    <p:extLst>
      <p:ext uri="{BB962C8B-B14F-4D97-AF65-F5344CB8AC3E}">
        <p14:creationId xmlns:p14="http://schemas.microsoft.com/office/powerpoint/2010/main" val="23368959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Three cases to calculate Knap(k, w)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Three cases for calculating Knap(k, w):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There is sufficient capacity to add item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dirty="0"/>
              <a:t> to the knapsack, and that creates an optimal solution for k items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There is sufficient capacity to add item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baseline="-25000" dirty="0"/>
              <a:t> </a:t>
            </a:r>
            <a:r>
              <a:rPr lang="en-US" dirty="0"/>
              <a:t>to the knapsack, and that does </a:t>
            </a:r>
            <a:r>
              <a:rPr lang="en-US" b="1" dirty="0"/>
              <a:t>NOT</a:t>
            </a:r>
            <a:r>
              <a:rPr lang="en-US" dirty="0"/>
              <a:t> create an optimal solution for k items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There is insufficient capacity to add item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baseline="-25000" dirty="0"/>
              <a:t> </a:t>
            </a:r>
            <a:r>
              <a:rPr lang="en-US" dirty="0"/>
              <a:t>to the knapsack</a:t>
            </a:r>
          </a:p>
          <a:p>
            <a:pPr marL="73152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Case 3 is easy to determine; we’ll have to compute whether 1 or 2 is optimal</a:t>
            </a:r>
          </a:p>
          <a:p>
            <a:pPr lvl="1"/>
            <a:r>
              <a:rPr lang="en-US" dirty="0"/>
              <a:t>How do we know which is optimal? Compute both, pick larger value!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7187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Case 1: Sufficient capacity and Optimal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There is sufficient capacity to add item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baseline="-25000" dirty="0"/>
              <a:t> </a:t>
            </a:r>
            <a:r>
              <a:rPr lang="en-US" dirty="0"/>
              <a:t>to the knapsack, and that creates an optimal solution for k items</a:t>
            </a:r>
          </a:p>
          <a:p>
            <a:endParaRPr lang="en-US" dirty="0"/>
          </a:p>
          <a:p>
            <a:r>
              <a:rPr lang="en-US" dirty="0"/>
              <a:t>Thus, our solution for the first k items is when we add item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dirty="0"/>
              <a:t> to the optimal solution for the first k-1 items</a:t>
            </a:r>
          </a:p>
          <a:p>
            <a:endParaRPr lang="en-US" dirty="0"/>
          </a:p>
          <a:p>
            <a:r>
              <a:rPr lang="en-US" dirty="0"/>
              <a:t>But by adding item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dirty="0"/>
              <a:t> to the knapsack, we have reduced capacity</a:t>
            </a:r>
          </a:p>
          <a:p>
            <a:pPr lvl="1"/>
            <a:r>
              <a:rPr lang="en-US" dirty="0"/>
              <a:t>In particular, we only have </a:t>
            </a:r>
            <a:r>
              <a:rPr lang="en-US" b="1" dirty="0">
                <a:solidFill>
                  <a:srgbClr val="C00000"/>
                </a:solidFill>
              </a:rPr>
              <a:t>w-</a:t>
            </a:r>
            <a:r>
              <a:rPr lang="en-US" b="1" dirty="0" err="1">
                <a:solidFill>
                  <a:srgbClr val="C00000"/>
                </a:solidFill>
              </a:rPr>
              <a:t>w</a:t>
            </a:r>
            <a:r>
              <a:rPr lang="en-US" b="1" baseline="-25000" dirty="0" err="1">
                <a:solidFill>
                  <a:srgbClr val="C00000"/>
                </a:solidFill>
              </a:rPr>
              <a:t>k</a:t>
            </a:r>
            <a:r>
              <a:rPr lang="en-US" dirty="0"/>
              <a:t> for to steal the first </a:t>
            </a:r>
            <a:r>
              <a:rPr lang="en-US" b="1" dirty="0">
                <a:solidFill>
                  <a:srgbClr val="C00000"/>
                </a:solidFill>
              </a:rPr>
              <a:t>k-1</a:t>
            </a:r>
            <a:r>
              <a:rPr lang="en-US" dirty="0"/>
              <a:t> items</a:t>
            </a:r>
          </a:p>
          <a:p>
            <a:pPr lvl="1"/>
            <a:endParaRPr lang="en-US" dirty="0"/>
          </a:p>
          <a:p>
            <a:r>
              <a:rPr lang="en-US" dirty="0"/>
              <a:t>So the value for </a:t>
            </a:r>
            <a:r>
              <a:rPr lang="en-US" b="1" dirty="0">
                <a:solidFill>
                  <a:srgbClr val="C00000"/>
                </a:solidFill>
              </a:rPr>
              <a:t>Knap(k, w) = </a:t>
            </a:r>
            <a:r>
              <a:rPr lang="en-US" b="1" dirty="0" err="1">
                <a:solidFill>
                  <a:srgbClr val="C00000"/>
                </a:solidFill>
              </a:rPr>
              <a:t>v</a:t>
            </a:r>
            <a:r>
              <a:rPr lang="en-US" b="1" baseline="-25000" dirty="0" err="1">
                <a:solidFill>
                  <a:srgbClr val="C00000"/>
                </a:solidFill>
              </a:rPr>
              <a:t>k</a:t>
            </a:r>
            <a:r>
              <a:rPr lang="en-US" b="1" dirty="0">
                <a:solidFill>
                  <a:srgbClr val="C00000"/>
                </a:solidFill>
              </a:rPr>
              <a:t> + Knap(k-1, w-</a:t>
            </a:r>
            <a:r>
              <a:rPr lang="en-US" b="1" dirty="0" err="1">
                <a:solidFill>
                  <a:srgbClr val="C00000"/>
                </a:solidFill>
              </a:rPr>
              <a:t>w</a:t>
            </a:r>
            <a:r>
              <a:rPr lang="en-US" b="1" baseline="-25000" dirty="0" err="1">
                <a:solidFill>
                  <a:srgbClr val="C00000"/>
                </a:solidFill>
              </a:rPr>
              <a:t>k</a:t>
            </a:r>
            <a:r>
              <a:rPr lang="en-US" b="1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817328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Case 2: Sufficient Capacity but Non-optimal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is sufficient capacity to add item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baseline="-25000" dirty="0"/>
              <a:t> </a:t>
            </a:r>
            <a:r>
              <a:rPr lang="en-US" dirty="0"/>
              <a:t>to the knapsack, and that does </a:t>
            </a:r>
            <a:r>
              <a:rPr lang="en-US" b="1" dirty="0"/>
              <a:t>NOT</a:t>
            </a:r>
            <a:r>
              <a:rPr lang="en-US" dirty="0"/>
              <a:t> create an optimal solution for k items</a:t>
            </a:r>
          </a:p>
          <a:p>
            <a:pPr lvl="1"/>
            <a:endParaRPr lang="en-US" dirty="0"/>
          </a:p>
          <a:p>
            <a:r>
              <a:rPr lang="en-US" dirty="0"/>
              <a:t>Thus, our solution for the first k items is when we do NOT add item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dirty="0"/>
              <a:t> to the solution for the first k-1 items</a:t>
            </a:r>
          </a:p>
          <a:p>
            <a:pPr lvl="1"/>
            <a:r>
              <a:rPr lang="en-US" dirty="0"/>
              <a:t>Since we are </a:t>
            </a:r>
            <a:r>
              <a:rPr lang="en-US" b="1" dirty="0"/>
              <a:t>not</a:t>
            </a:r>
            <a:r>
              <a:rPr lang="en-US" dirty="0"/>
              <a:t> adding item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dirty="0"/>
              <a:t> to the knapsack, the solution is the optimal solution to steal the first </a:t>
            </a:r>
            <a:r>
              <a:rPr lang="en-US" b="1" dirty="0">
                <a:solidFill>
                  <a:srgbClr val="C00000"/>
                </a:solidFill>
              </a:rPr>
              <a:t>k-1</a:t>
            </a:r>
            <a:r>
              <a:rPr lang="en-US" dirty="0"/>
              <a:t> items with the </a:t>
            </a:r>
            <a:r>
              <a:rPr lang="en-US" b="1" dirty="0">
                <a:solidFill>
                  <a:srgbClr val="C00000"/>
                </a:solidFill>
              </a:rPr>
              <a:t>same capacity</a:t>
            </a:r>
          </a:p>
          <a:p>
            <a:pPr lvl="1"/>
            <a:r>
              <a:rPr lang="en-US" dirty="0"/>
              <a:t>So </a:t>
            </a:r>
            <a:r>
              <a:rPr lang="en-US" b="1" dirty="0">
                <a:solidFill>
                  <a:srgbClr val="C00000"/>
                </a:solidFill>
              </a:rPr>
              <a:t>Knap(k, w) = Knap(k-1, w)</a:t>
            </a:r>
          </a:p>
        </p:txBody>
      </p:sp>
    </p:spTree>
    <p:extLst>
      <p:ext uri="{BB962C8B-B14F-4D97-AF65-F5344CB8AC3E}">
        <p14:creationId xmlns:p14="http://schemas.microsoft.com/office/powerpoint/2010/main" val="12883440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Case 3: Insufficient Capacity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is insufficient capacity to add item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dirty="0"/>
              <a:t> to the knapsack</a:t>
            </a:r>
          </a:p>
          <a:p>
            <a:pPr lvl="1"/>
            <a:r>
              <a:rPr lang="en-US" dirty="0"/>
              <a:t>This is because w-w</a:t>
            </a:r>
            <a:r>
              <a:rPr lang="en-US" baseline="-25000" dirty="0"/>
              <a:t>k</a:t>
            </a:r>
            <a:r>
              <a:rPr lang="en-US" dirty="0"/>
              <a:t> &lt; 0 (i.e. w &lt; </a:t>
            </a:r>
            <a:r>
              <a:rPr lang="en-US" dirty="0" err="1"/>
              <a:t>w</a:t>
            </a:r>
            <a:r>
              <a:rPr lang="en-US" baseline="-25000" dirty="0" err="1"/>
              <a:t>k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Then </a:t>
            </a:r>
            <a:r>
              <a:rPr lang="en-US" b="1" dirty="0">
                <a:solidFill>
                  <a:srgbClr val="C00000"/>
                </a:solidFill>
              </a:rPr>
              <a:t>Knap(k, w) = Knap(k-1, w)</a:t>
            </a:r>
          </a:p>
          <a:p>
            <a:pPr lvl="1"/>
            <a:r>
              <a:rPr lang="en-US" dirty="0"/>
              <a:t>Since we can’t add item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dirty="0"/>
              <a:t> to the knapsack, the solution is the same as the first k-1 items with the same capacity</a:t>
            </a:r>
          </a:p>
          <a:p>
            <a:pPr lvl="1"/>
            <a:r>
              <a:rPr lang="en-US" dirty="0"/>
              <a:t>Note that this formula is the same as case 2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591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anchor="t" anchorCtr="0">
            <a:normAutofit/>
          </a:bodyPr>
          <a:lstStyle/>
          <a:p>
            <a:r>
              <a:rPr lang="en-US" dirty="0"/>
              <a:t>Recursively define solutions to sub-problems</a:t>
            </a:r>
          </a:p>
          <a:p>
            <a:r>
              <a:rPr lang="en-US" dirty="0"/>
              <a:t>Base Case</a:t>
            </a:r>
          </a:p>
          <a:p>
            <a:pPr marL="457200" lvl="1" indent="0">
              <a:buNone/>
            </a:pPr>
            <a:r>
              <a:rPr lang="en-US" dirty="0"/>
              <a:t>   Knap(k,0) = 0</a:t>
            </a:r>
          </a:p>
          <a:p>
            <a:pPr marL="457200" lvl="1" indent="0">
              <a:buNone/>
            </a:pPr>
            <a:r>
              <a:rPr lang="en-US" dirty="0"/>
              <a:t>   Knap(0,w) = 0</a:t>
            </a:r>
          </a:p>
          <a:p>
            <a:r>
              <a:rPr lang="en-US" dirty="0"/>
              <a:t>Recursive Case</a:t>
            </a:r>
          </a:p>
          <a:p>
            <a:pPr marL="457200" lvl="1" indent="0">
              <a:buNone/>
            </a:pPr>
            <a:r>
              <a:rPr lang="en-US" dirty="0"/>
              <a:t>   Knap(k, w) = max( Knap(k-1, w),  Knap(k-1, w-</a:t>
            </a:r>
            <a:r>
              <a:rPr lang="en-US" dirty="0" err="1"/>
              <a:t>w</a:t>
            </a:r>
            <a:r>
              <a:rPr lang="en-US" baseline="-25000" dirty="0" err="1"/>
              <a:t>k</a:t>
            </a:r>
            <a:r>
              <a:rPr lang="en-US" dirty="0"/>
              <a:t>) + </a:t>
            </a:r>
            <a:r>
              <a:rPr lang="en-US" dirty="0" err="1"/>
              <a:t>v</a:t>
            </a:r>
            <a:r>
              <a:rPr lang="en-US" baseline="-25000" dirty="0" err="1"/>
              <a:t>k</a:t>
            </a:r>
            <a:r>
              <a:rPr lang="en-US" dirty="0"/>
              <a:t> )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Putting It All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94C38F-7AD5-EB4B-A478-C0E9BFE3EFDF}"/>
              </a:ext>
            </a:extLst>
          </p:cNvPr>
          <p:cNvSpPr txBox="1"/>
          <p:nvPr/>
        </p:nvSpPr>
        <p:spPr>
          <a:xfrm>
            <a:off x="5029200" y="3429000"/>
            <a:ext cx="3581400" cy="46166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dirty="0"/>
              <a:t>Subproblems are smaller!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E1E6A6-6DA3-2644-9F86-458D9EFA23C0}"/>
              </a:ext>
            </a:extLst>
          </p:cNvPr>
          <p:cNvSpPr txBox="1"/>
          <p:nvPr/>
        </p:nvSpPr>
        <p:spPr>
          <a:xfrm>
            <a:off x="7463443" y="5746834"/>
            <a:ext cx="3762895" cy="46166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dirty="0" err="1"/>
              <a:t>s</a:t>
            </a:r>
            <a:r>
              <a:rPr lang="en-US" sz="2400" i="1" baseline="-25000" dirty="0" err="1"/>
              <a:t>k</a:t>
            </a:r>
            <a:r>
              <a:rPr lang="en-US" sz="2400" i="1" baseline="-25000" dirty="0"/>
              <a:t> </a:t>
            </a:r>
            <a:r>
              <a:rPr lang="en-US" sz="2400" i="1" dirty="0"/>
              <a:t>is part of optimal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13B09A-0D76-F948-99BC-4219E7E67FB0}"/>
              </a:ext>
            </a:extLst>
          </p:cNvPr>
          <p:cNvSpPr txBox="1"/>
          <p:nvPr/>
        </p:nvSpPr>
        <p:spPr>
          <a:xfrm>
            <a:off x="914400" y="5746835"/>
            <a:ext cx="5562600" cy="46166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dirty="0"/>
              <a:t>No room for </a:t>
            </a:r>
            <a:r>
              <a:rPr lang="en-US" sz="2400" i="1" dirty="0" err="1"/>
              <a:t>s</a:t>
            </a:r>
            <a:r>
              <a:rPr lang="en-US" sz="2400" i="1" baseline="-25000" dirty="0" err="1"/>
              <a:t>k</a:t>
            </a:r>
            <a:r>
              <a:rPr lang="en-US" sz="2400" i="1" baseline="-25000" dirty="0"/>
              <a:t> </a:t>
            </a:r>
            <a:r>
              <a:rPr lang="en-US" sz="2400" i="1" dirty="0"/>
              <a:t>or not part optimal solution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8E6D0A-7A35-D444-A5FD-0C849C62E08A}"/>
              </a:ext>
            </a:extLst>
          </p:cNvPr>
          <p:cNvCxnSpPr/>
          <p:nvPr/>
        </p:nvCxnSpPr>
        <p:spPr>
          <a:xfrm flipH="1">
            <a:off x="5029200" y="3890665"/>
            <a:ext cx="762000" cy="50228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EEF33E-5D67-0E4F-9D84-04409DEA9C2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819900" y="3890665"/>
            <a:ext cx="342900" cy="60960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EFAE5F-3741-954D-890D-F2886B58E5F3}"/>
              </a:ext>
            </a:extLst>
          </p:cNvPr>
          <p:cNvCxnSpPr>
            <a:cxnSpLocks/>
          </p:cNvCxnSpPr>
          <p:nvPr/>
        </p:nvCxnSpPr>
        <p:spPr>
          <a:xfrm>
            <a:off x="7620000" y="3863181"/>
            <a:ext cx="200025" cy="57277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ABAAAE5B-C5AD-A941-9C75-76D9C8B21BB9}"/>
              </a:ext>
            </a:extLst>
          </p:cNvPr>
          <p:cNvSpPr/>
          <p:nvPr/>
        </p:nvSpPr>
        <p:spPr>
          <a:xfrm rot="16200000">
            <a:off x="4800600" y="4231690"/>
            <a:ext cx="304800" cy="1676400"/>
          </a:xfrm>
          <a:prstGeom prst="lef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E927F5CD-C2AC-6948-8C90-F9E81F1ECC68}"/>
              </a:ext>
            </a:extLst>
          </p:cNvPr>
          <p:cNvSpPr/>
          <p:nvPr/>
        </p:nvSpPr>
        <p:spPr>
          <a:xfrm rot="16200000">
            <a:off x="7407656" y="3642403"/>
            <a:ext cx="304800" cy="2897985"/>
          </a:xfrm>
          <a:prstGeom prst="lef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3482585-037C-9A4E-9F94-87AB1BBF7B44}"/>
              </a:ext>
            </a:extLst>
          </p:cNvPr>
          <p:cNvCxnSpPr>
            <a:cxnSpLocks/>
          </p:cNvCxnSpPr>
          <p:nvPr/>
        </p:nvCxnSpPr>
        <p:spPr>
          <a:xfrm flipV="1">
            <a:off x="4572000" y="5257800"/>
            <a:ext cx="381000" cy="467529"/>
          </a:xfrm>
          <a:prstGeom prst="straightConnector1">
            <a:avLst/>
          </a:prstGeom>
          <a:ln w="381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87BFC56-72A0-3A4A-AA3A-44E9A0E06668}"/>
              </a:ext>
            </a:extLst>
          </p:cNvPr>
          <p:cNvCxnSpPr>
            <a:cxnSpLocks/>
          </p:cNvCxnSpPr>
          <p:nvPr/>
        </p:nvCxnSpPr>
        <p:spPr>
          <a:xfrm flipH="1" flipV="1">
            <a:off x="7560056" y="5283109"/>
            <a:ext cx="593344" cy="463725"/>
          </a:xfrm>
          <a:prstGeom prst="straightConnector1">
            <a:avLst/>
          </a:prstGeom>
          <a:ln w="381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51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7" grpId="0" animBg="1"/>
      <p:bldP spid="1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912178-9753-6442-B44C-886A12FD6F19}"/>
              </a:ext>
            </a:extLst>
          </p:cNvPr>
          <p:cNvSpPr/>
          <p:nvPr/>
        </p:nvSpPr>
        <p:spPr>
          <a:xfrm>
            <a:off x="1066800" y="3962399"/>
            <a:ext cx="10439400" cy="8151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Requires </a:t>
            </a:r>
            <a:r>
              <a:rPr lang="en-US" dirty="0">
                <a:solidFill>
                  <a:srgbClr val="FF33CC"/>
                </a:solidFill>
              </a:rPr>
              <a:t>Optimal Substructure</a:t>
            </a:r>
          </a:p>
          <a:p>
            <a:pPr lvl="1"/>
            <a:r>
              <a:rPr lang="en-US" dirty="0"/>
              <a:t>Solution to larger problem contains the solutions to smaller ones</a:t>
            </a:r>
          </a:p>
          <a:p>
            <a:r>
              <a:rPr lang="en-US" dirty="0"/>
              <a:t>Strategy: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the recursive structure of the problem</a:t>
            </a:r>
          </a:p>
          <a:p>
            <a:pPr lvl="2"/>
            <a:r>
              <a:rPr lang="en-US" dirty="0"/>
              <a:t>What is the “last thing” done?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Formulate a data structure (array, table) that can look-up solution to any sub-problem in constant time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 a good order for solving subproblems</a:t>
            </a:r>
          </a:p>
          <a:p>
            <a:pPr lvl="2"/>
            <a:r>
              <a:rPr lang="en-US" dirty="0"/>
              <a:t>“Bottom Up”: Iteratively solve smallest to largest</a:t>
            </a:r>
          </a:p>
          <a:p>
            <a:pPr lvl="2"/>
            <a:r>
              <a:rPr lang="en-US" dirty="0"/>
              <a:t>“Top Down”: Solve each recursively.  (We won’t do this for 0/1 knapsack.)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Reminders about Dynamic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7695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Lookup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want a data-structure that allows us to lookup a sub-problem value in O(1) time</a:t>
            </a:r>
          </a:p>
          <a:p>
            <a:endParaRPr lang="en-US" dirty="0"/>
          </a:p>
          <a:p>
            <a:r>
              <a:rPr lang="en-US" dirty="0"/>
              <a:t>Knap(k, w) has two parameters, so two-dimensional array works great.</a:t>
            </a:r>
          </a:p>
          <a:p>
            <a:endParaRPr lang="en-US" dirty="0"/>
          </a:p>
          <a:p>
            <a:r>
              <a:rPr lang="en-US" dirty="0"/>
              <a:t>Make an array called V[k, w]</a:t>
            </a:r>
          </a:p>
          <a:p>
            <a:pPr lvl="1"/>
            <a:r>
              <a:rPr lang="en-US" dirty="0"/>
              <a:t>Store solution to Knap(k, w) at position V[k, w]</a:t>
            </a:r>
          </a:p>
        </p:txBody>
      </p:sp>
    </p:spTree>
    <p:extLst>
      <p:ext uri="{BB962C8B-B14F-4D97-AF65-F5344CB8AC3E}">
        <p14:creationId xmlns:p14="http://schemas.microsoft.com/office/powerpoint/2010/main" val="265888039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Determining the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 determine between cases 1 and 2</a:t>
            </a:r>
          </a:p>
          <a:p>
            <a:pPr lvl="1"/>
            <a:r>
              <a:rPr lang="en-US" dirty="0"/>
              <a:t>Simply compute both values, and take the higher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	if (w-w</a:t>
            </a:r>
            <a:r>
              <a:rPr lang="en-US" baseline="-25000" dirty="0"/>
              <a:t>k</a:t>
            </a:r>
            <a:r>
              <a:rPr lang="en-US" dirty="0"/>
              <a:t>&lt; 0) </a:t>
            </a:r>
            <a:r>
              <a:rPr lang="en-US" dirty="0">
                <a:solidFill>
                  <a:srgbClr val="0070C0"/>
                </a:solidFill>
              </a:rPr>
              <a:t>// not room for item k</a:t>
            </a:r>
          </a:p>
          <a:p>
            <a:pPr>
              <a:buNone/>
            </a:pPr>
            <a:r>
              <a:rPr lang="en-US" dirty="0"/>
              <a:t>		V[k, w] = V[k-1, w] </a:t>
            </a:r>
            <a:r>
              <a:rPr lang="en-US" dirty="0">
                <a:solidFill>
                  <a:srgbClr val="0070C0"/>
                </a:solidFill>
              </a:rPr>
              <a:t>// best result for k-1 items</a:t>
            </a:r>
          </a:p>
          <a:p>
            <a:pPr>
              <a:buNone/>
            </a:pPr>
            <a:r>
              <a:rPr lang="en-US" dirty="0"/>
              <a:t>	else {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/>
              <a:t>val_with_kth</a:t>
            </a:r>
            <a:r>
              <a:rPr lang="en-US" dirty="0"/>
              <a:t> = </a:t>
            </a:r>
            <a:r>
              <a:rPr lang="en-US" dirty="0" err="1"/>
              <a:t>v</a:t>
            </a:r>
            <a:r>
              <a:rPr lang="en-US" baseline="-25000" dirty="0" err="1"/>
              <a:t>k</a:t>
            </a:r>
            <a:r>
              <a:rPr lang="en-US" dirty="0"/>
              <a:t> + V[k-1, w-w</a:t>
            </a:r>
            <a:r>
              <a:rPr lang="en-US" baseline="-25000" dirty="0"/>
              <a:t>k</a:t>
            </a:r>
            <a:r>
              <a:rPr lang="en-US" dirty="0"/>
              <a:t>] </a:t>
            </a:r>
            <a:r>
              <a:rPr lang="en-US" dirty="0">
                <a:solidFill>
                  <a:srgbClr val="0070C0"/>
                </a:solidFill>
              </a:rPr>
              <a:t>// Case 1 above</a:t>
            </a:r>
          </a:p>
          <a:p>
            <a:pPr>
              <a:buNone/>
            </a:pPr>
            <a:r>
              <a:rPr lang="en-US" dirty="0"/>
              <a:t>		val_for_k-1 = V[k-1, w] </a:t>
            </a:r>
            <a:r>
              <a:rPr lang="en-US" dirty="0">
                <a:solidFill>
                  <a:srgbClr val="0070C0"/>
                </a:solidFill>
              </a:rPr>
              <a:t>// Case 2 above</a:t>
            </a:r>
          </a:p>
          <a:p>
            <a:pPr>
              <a:buNone/>
            </a:pPr>
            <a:r>
              <a:rPr lang="en-US" dirty="0"/>
              <a:t>		V[k, w] = max( </a:t>
            </a:r>
            <a:r>
              <a:rPr lang="en-US" dirty="0" err="1"/>
              <a:t>val_with_kth</a:t>
            </a:r>
            <a:r>
              <a:rPr lang="en-US" dirty="0"/>
              <a:t>, val_for_k-1 )</a:t>
            </a:r>
          </a:p>
          <a:p>
            <a:pPr>
              <a:buNone/>
            </a:pPr>
            <a:r>
              <a:rPr lang="en-US" dirty="0"/>
              <a:t>	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3872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Put Values in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anchor="t" anchorCtr="0"/>
          <a:lstStyle/>
          <a:p>
            <a:r>
              <a:rPr lang="en-US" dirty="0"/>
              <a:t>Write a loop that fills in the table one cell at a time</a:t>
            </a:r>
          </a:p>
          <a:p>
            <a:r>
              <a:rPr lang="en-US" dirty="0"/>
              <a:t>The table fills in one row at a time, moving rightwards and downwards</a:t>
            </a:r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/>
          </p:nvPr>
        </p:nvGraphicFramePr>
        <p:xfrm>
          <a:off x="3733800" y="3124200"/>
          <a:ext cx="5562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V[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k,w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]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 =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k = 0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k = 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k = 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k = n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863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1066206" y="6460603"/>
            <a:ext cx="516194" cy="244997"/>
          </a:xfr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26016867-1EB8-3142-9271-54F23DCBB85F}" type="slidenum">
              <a:rPr lang="en-US" sz="1200" b="0" smtClean="0">
                <a:latin typeface="+mn-lt"/>
              </a:rPr>
              <a:pPr algn="r"/>
              <a:t>7</a:t>
            </a:fld>
            <a:endParaRPr lang="en-US" sz="1200" b="0" dirty="0">
              <a:latin typeface="+mn-lt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Optimization Problems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09600" y="1524001"/>
            <a:ext cx="10972800" cy="493660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Both DP and Greedy solve </a:t>
            </a:r>
            <a:r>
              <a:rPr lang="en-US" b="1" i="1" dirty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optimization problems</a:t>
            </a:r>
            <a:r>
              <a:rPr lang="en-US" i="1" dirty="0">
                <a:ea typeface="ＭＳ Ｐゴシック" charset="0"/>
                <a:cs typeface="ＭＳ Ｐゴシック" charset="0"/>
              </a:rPr>
              <a:t>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i="1" dirty="0">
                <a:ea typeface="ＭＳ Ｐゴシック" charset="0"/>
                <a:cs typeface="ＭＳ Ｐゴシック" charset="0"/>
              </a:rPr>
              <a:t>       </a:t>
            </a:r>
            <a:r>
              <a:rPr lang="en-US" dirty="0">
                <a:ea typeface="ＭＳ Ｐゴシック" charset="0"/>
                <a:cs typeface="ＭＳ Ｐゴシック" charset="0"/>
              </a:rPr>
              <a:t>Find the best solution among all </a:t>
            </a:r>
            <a:r>
              <a:rPr lang="en-US" b="1" i="1" dirty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feasible</a:t>
            </a:r>
            <a:r>
              <a:rPr lang="en-US" dirty="0">
                <a:ea typeface="ＭＳ Ｐゴシック" charset="0"/>
                <a:cs typeface="ＭＳ Ｐゴシック" charset="0"/>
              </a:rPr>
              <a:t> solutions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An example you know: </a:t>
            </a:r>
            <a:r>
              <a:rPr lang="en-US" i="1" dirty="0">
                <a:ea typeface="ＭＳ Ｐゴシック" charset="0"/>
                <a:cs typeface="ＭＳ Ｐゴシック" charset="0"/>
              </a:rPr>
              <a:t>Find the shortest path in a weighted graph G from s to v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Form of the solution: a path (and sum of its edge-weights)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Feasible solutions must meet problem constraints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Example: All edges in solution are in graph G and form a simple path from </a:t>
            </a:r>
            <a:r>
              <a:rPr lang="en-US" i="1" dirty="0">
                <a:ea typeface="ＭＳ Ｐゴシック" charset="0"/>
              </a:rPr>
              <a:t>s</a:t>
            </a:r>
            <a:r>
              <a:rPr lang="en-US" dirty="0">
                <a:ea typeface="ＭＳ Ｐゴシック" charset="0"/>
              </a:rPr>
              <a:t> to </a:t>
            </a:r>
            <a:r>
              <a:rPr lang="en-US" i="1" dirty="0">
                <a:ea typeface="ＭＳ Ｐゴシック" charset="0"/>
              </a:rPr>
              <a:t>v</a:t>
            </a:r>
            <a:br>
              <a:rPr lang="en-US" dirty="0">
                <a:ea typeface="ＭＳ Ｐゴシック" charset="0"/>
              </a:rPr>
            </a:br>
            <a:endParaRPr lang="en-US" dirty="0"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We can get a score for each feasible s</a:t>
            </a:r>
            <a:r>
              <a:rPr lang="en-US" dirty="0">
                <a:ea typeface="ＭＳ Ｐゴシック" charset="0"/>
              </a:rPr>
              <a:t>olution on some criteria:</a:t>
            </a:r>
          </a:p>
          <a:p>
            <a:pPr lvl="1">
              <a:lnSpc>
                <a:spcPct val="90000"/>
              </a:lnSpc>
              <a:buFont typeface="Monotype Sorts" charset="0"/>
              <a:buNone/>
            </a:pPr>
            <a:r>
              <a:rPr lang="en-US" dirty="0">
                <a:ea typeface="ＭＳ Ｐゴシック" charset="0"/>
              </a:rPr>
              <a:t>		We call this the </a:t>
            </a:r>
            <a:r>
              <a:rPr lang="en-US" b="1" i="1" dirty="0">
                <a:solidFill>
                  <a:srgbClr val="0070C0"/>
                </a:solidFill>
                <a:ea typeface="ＭＳ Ｐゴシック" charset="0"/>
              </a:rPr>
              <a:t>objective function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Example:  the sum of the edge weights in path</a:t>
            </a:r>
            <a:br>
              <a:rPr lang="en-US" dirty="0">
                <a:ea typeface="ＭＳ Ｐゴシック" charset="0"/>
              </a:rPr>
            </a:br>
            <a:endParaRPr lang="en-US" dirty="0"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One (or more) feasible solutions that scores highest (by the objective function) is the </a:t>
            </a:r>
            <a:r>
              <a:rPr lang="en-US" b="1" i="1" dirty="0">
                <a:solidFill>
                  <a:srgbClr val="0070C0"/>
                </a:solidFill>
                <a:ea typeface="ＭＳ Ｐゴシック" charset="0"/>
              </a:rPr>
              <a:t>optimal solution(s)</a:t>
            </a:r>
          </a:p>
        </p:txBody>
      </p:sp>
    </p:spTree>
    <p:extLst>
      <p:ext uri="{BB962C8B-B14F-4D97-AF65-F5344CB8AC3E}">
        <p14:creationId xmlns:p14="http://schemas.microsoft.com/office/powerpoint/2010/main" val="407834281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Pseudo-code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95400" y="1435100"/>
            <a:ext cx="10287000" cy="5257800"/>
          </a:xfrm>
        </p:spPr>
        <p:txBody>
          <a:bodyPr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dirty="0">
                <a:latin typeface="Lucida Sans Typewriter" panose="020B0509030504030204" pitchFamily="49" charset="77"/>
              </a:rPr>
              <a:t>Knapsack(v, w, C) {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latin typeface="Lucida Sans Typewriter" panose="020B0509030504030204" pitchFamily="49" charset="77"/>
              </a:rPr>
              <a:t>	for (w = 0 to C) V[0, w] = 0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latin typeface="Lucida Sans Typewriter" panose="020B0509030504030204" pitchFamily="49" charset="77"/>
              </a:rPr>
              <a:t>	for (k = 0 to n) V[k, 0] = 0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latin typeface="Lucida Sans Typewriter" panose="020B0509030504030204" pitchFamily="49" charset="77"/>
              </a:rPr>
              <a:t>	for (k = 1 to n) {        </a:t>
            </a:r>
            <a:r>
              <a:rPr lang="en-US" sz="2000" dirty="0">
                <a:solidFill>
                  <a:srgbClr val="0070C0"/>
                </a:solidFill>
                <a:latin typeface="Lucida Sans Typewriter" panose="020B0509030504030204" pitchFamily="49" charset="77"/>
              </a:rPr>
              <a:t>// loop over all rows</a:t>
            </a:r>
            <a:endParaRPr lang="en-US" sz="2000" dirty="0">
              <a:latin typeface="Lucida Sans Typewriter" panose="020B0509030504030204" pitchFamily="49" charset="77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latin typeface="Lucida Sans Typewriter" panose="020B0509030504030204" pitchFamily="49" charset="77"/>
              </a:rPr>
              <a:t>	      for (w = 1 to C) {  </a:t>
            </a:r>
            <a:r>
              <a:rPr lang="en-US" sz="2000" dirty="0">
                <a:solidFill>
                  <a:srgbClr val="0070C0"/>
                </a:solidFill>
                <a:latin typeface="Lucida Sans Typewriter" panose="020B0509030504030204" pitchFamily="49" charset="77"/>
              </a:rPr>
              <a:t>// loop over </a:t>
            </a:r>
            <a:r>
              <a:rPr lang="en-US" sz="2000">
                <a:solidFill>
                  <a:srgbClr val="0070C0"/>
                </a:solidFill>
                <a:latin typeface="Lucida Sans Typewriter" panose="020B0509030504030204" pitchFamily="49" charset="77"/>
              </a:rPr>
              <a:t>all columns</a:t>
            </a:r>
            <a:endParaRPr lang="en-US" sz="2000" dirty="0">
              <a:latin typeface="Lucida Sans Typewriter" panose="020B0509030504030204" pitchFamily="49" charset="77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latin typeface="Lucida Sans Typewriter" panose="020B0509030504030204" pitchFamily="49" charset="77"/>
              </a:rPr>
              <a:t>	        if (w-</a:t>
            </a:r>
            <a:r>
              <a:rPr lang="en-US" sz="2000" dirty="0" err="1">
                <a:latin typeface="Lucida Sans Typewriter" panose="020B0509030504030204" pitchFamily="49" charset="77"/>
              </a:rPr>
              <a:t>w</a:t>
            </a:r>
            <a:r>
              <a:rPr lang="en-US" sz="2000" baseline="-25000" dirty="0" err="1">
                <a:latin typeface="Lucida Sans Typewriter" panose="020B0509030504030204" pitchFamily="49" charset="77"/>
              </a:rPr>
              <a:t>k</a:t>
            </a:r>
            <a:r>
              <a:rPr lang="en-US" sz="2000" dirty="0">
                <a:latin typeface="Lucida Sans Typewriter" panose="020B0509030504030204" pitchFamily="49" charset="77"/>
              </a:rPr>
              <a:t> &lt;  0)    </a:t>
            </a:r>
            <a:r>
              <a:rPr lang="en-US" sz="2000" dirty="0">
                <a:solidFill>
                  <a:srgbClr val="0070C0"/>
                </a:solidFill>
                <a:latin typeface="Lucida Sans Typewriter" panose="020B0509030504030204" pitchFamily="49" charset="77"/>
              </a:rPr>
              <a:t>// not room for item k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latin typeface="Lucida Sans Typewriter" panose="020B0509030504030204" pitchFamily="49" charset="77"/>
              </a:rPr>
              <a:t>			 V[k, w] = V[k-1, w] </a:t>
            </a:r>
            <a:r>
              <a:rPr lang="en-US" sz="2000" dirty="0">
                <a:solidFill>
                  <a:srgbClr val="0070C0"/>
                </a:solidFill>
                <a:latin typeface="Lucida Sans Typewriter" panose="020B0509030504030204" pitchFamily="49" charset="77"/>
              </a:rPr>
              <a:t>// best result for k-1 items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latin typeface="Lucida Sans Typewriter" panose="020B0509030504030204" pitchFamily="49" charset="77"/>
              </a:rPr>
              <a:t>	        else {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latin typeface="Lucida Sans Typewriter" panose="020B0509030504030204" pitchFamily="49" charset="77"/>
              </a:rPr>
              <a:t>			 </a:t>
            </a:r>
            <a:r>
              <a:rPr lang="en-US" sz="2000" dirty="0" err="1">
                <a:latin typeface="Lucida Sans Typewriter" panose="020B0509030504030204" pitchFamily="49" charset="77"/>
              </a:rPr>
              <a:t>val_with_kth</a:t>
            </a:r>
            <a:r>
              <a:rPr lang="en-US" sz="2000" dirty="0">
                <a:latin typeface="Lucida Sans Typewriter" panose="020B0509030504030204" pitchFamily="49" charset="77"/>
              </a:rPr>
              <a:t> = </a:t>
            </a:r>
            <a:r>
              <a:rPr lang="en-US" sz="2000" dirty="0" err="1">
                <a:latin typeface="Lucida Sans Typewriter" panose="020B0509030504030204" pitchFamily="49" charset="77"/>
              </a:rPr>
              <a:t>v</a:t>
            </a:r>
            <a:r>
              <a:rPr lang="en-US" sz="2000" baseline="-25000" dirty="0" err="1">
                <a:latin typeface="Lucida Sans Typewriter" panose="020B0509030504030204" pitchFamily="49" charset="77"/>
              </a:rPr>
              <a:t>k</a:t>
            </a:r>
            <a:r>
              <a:rPr lang="en-US" sz="2000" dirty="0">
                <a:latin typeface="Lucida Sans Typewriter" panose="020B0509030504030204" pitchFamily="49" charset="77"/>
              </a:rPr>
              <a:t> + V[k-1, w-</a:t>
            </a:r>
            <a:r>
              <a:rPr lang="en-US" sz="2000" dirty="0" err="1">
                <a:latin typeface="Lucida Sans Typewriter" panose="020B0509030504030204" pitchFamily="49" charset="77"/>
              </a:rPr>
              <a:t>w</a:t>
            </a:r>
            <a:r>
              <a:rPr lang="en-US" sz="2000" baseline="-25000" dirty="0" err="1">
                <a:latin typeface="Lucida Sans Typewriter" panose="020B0509030504030204" pitchFamily="49" charset="77"/>
              </a:rPr>
              <a:t>k</a:t>
            </a:r>
            <a:r>
              <a:rPr lang="en-US" sz="2000" dirty="0">
                <a:latin typeface="Lucida Sans Typewriter" panose="020B0509030504030204" pitchFamily="49" charset="77"/>
              </a:rPr>
              <a:t>] </a:t>
            </a:r>
            <a:r>
              <a:rPr lang="en-US" sz="2000" dirty="0">
                <a:solidFill>
                  <a:srgbClr val="0070C0"/>
                </a:solidFill>
                <a:latin typeface="Lucida Sans Typewriter" panose="020B0509030504030204" pitchFamily="49" charset="77"/>
              </a:rPr>
              <a:t>// Case 1 above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latin typeface="Lucida Sans Typewriter" panose="020B0509030504030204" pitchFamily="49" charset="77"/>
              </a:rPr>
              <a:t>			 val_for_k-1 = V[k-1, w]         </a:t>
            </a:r>
            <a:r>
              <a:rPr lang="en-US" sz="2000" dirty="0">
                <a:solidFill>
                  <a:srgbClr val="0070C0"/>
                </a:solidFill>
                <a:latin typeface="Lucida Sans Typewriter" panose="020B0509030504030204" pitchFamily="49" charset="77"/>
              </a:rPr>
              <a:t>// Case 2 above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latin typeface="Lucida Sans Typewriter" panose="020B0509030504030204" pitchFamily="49" charset="77"/>
              </a:rPr>
              <a:t>			 V[k, w] = max( </a:t>
            </a:r>
            <a:r>
              <a:rPr lang="en-US" sz="2000" dirty="0" err="1">
                <a:latin typeface="Lucida Sans Typewriter" panose="020B0509030504030204" pitchFamily="49" charset="77"/>
              </a:rPr>
              <a:t>val_with_kth</a:t>
            </a:r>
            <a:r>
              <a:rPr lang="en-US" sz="2000" dirty="0">
                <a:latin typeface="Lucida Sans Typewriter" panose="020B0509030504030204" pitchFamily="49" charset="77"/>
              </a:rPr>
              <a:t>, val_for_k-1 )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latin typeface="Lucida Sans Typewriter" panose="020B0509030504030204" pitchFamily="49" charset="77"/>
              </a:rPr>
              <a:t>	        }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latin typeface="Lucida Sans Typewriter" panose="020B0509030504030204" pitchFamily="49" charset="77"/>
              </a:rPr>
              <a:t>	      }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latin typeface="Lucida Sans Typewriter" panose="020B0509030504030204" pitchFamily="49" charset="77"/>
              </a:rPr>
              <a:t>	}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latin typeface="Lucida Sans Typewriter" panose="020B0509030504030204" pitchFamily="49" charset="77"/>
              </a:rPr>
              <a:t>	return V[</a:t>
            </a:r>
            <a:r>
              <a:rPr lang="en-US" sz="2000" dirty="0" err="1">
                <a:latin typeface="Lucida Sans Typewriter" panose="020B0509030504030204" pitchFamily="49" charset="77"/>
              </a:rPr>
              <a:t>n,C</a:t>
            </a:r>
            <a:r>
              <a:rPr lang="en-US" sz="2000" dirty="0">
                <a:latin typeface="Lucida Sans Typewriter" panose="020B0509030504030204" pitchFamily="49" charset="77"/>
              </a:rPr>
              <a:t>]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latin typeface="Lucida Sans Typewriter" panose="020B0509030504030204" pitchFamily="49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849167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our solution is only the value!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Value V[n, C] is the optimal value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find which items were chosen, we can trace backward through the table starting at V[n, C] </a:t>
            </a:r>
          </a:p>
          <a:p>
            <a:pPr lvl="1"/>
            <a:r>
              <a:rPr lang="en-US" dirty="0"/>
              <a:t>If V[k, w] = V[k-1, w], then </a:t>
            </a:r>
            <a:r>
              <a:rPr lang="en-US" b="1" dirty="0" err="1">
                <a:solidFill>
                  <a:srgbClr val="C00000"/>
                </a:solidFill>
              </a:rPr>
              <a:t>s</a:t>
            </a:r>
            <a:r>
              <a:rPr lang="en-US" b="1" baseline="-25000" dirty="0" err="1">
                <a:solidFill>
                  <a:srgbClr val="C00000"/>
                </a:solidFill>
              </a:rPr>
              <a:t>k</a:t>
            </a:r>
            <a:r>
              <a:rPr lang="en-US" b="1" dirty="0">
                <a:solidFill>
                  <a:srgbClr val="C00000"/>
                </a:solidFill>
              </a:rPr>
              <a:t> is not an item in the knapsack </a:t>
            </a:r>
            <a:r>
              <a:rPr lang="en-US" dirty="0"/>
              <a:t>(this was from cases 2 and 3).  Look at V[k-1, w] next.</a:t>
            </a:r>
          </a:p>
          <a:p>
            <a:pPr lvl="1"/>
            <a:r>
              <a:rPr lang="en-US" dirty="0"/>
              <a:t>Otherwise, </a:t>
            </a:r>
            <a:r>
              <a:rPr lang="en-US" b="1" dirty="0" err="1">
                <a:solidFill>
                  <a:srgbClr val="C00000"/>
                </a:solidFill>
              </a:rPr>
              <a:t>s</a:t>
            </a:r>
            <a:r>
              <a:rPr lang="en-US" b="1" baseline="-25000" dirty="0" err="1">
                <a:solidFill>
                  <a:srgbClr val="C00000"/>
                </a:solidFill>
              </a:rPr>
              <a:t>k</a:t>
            </a:r>
            <a:r>
              <a:rPr lang="en-US" b="1" dirty="0">
                <a:solidFill>
                  <a:srgbClr val="C00000"/>
                </a:solidFill>
              </a:rPr>
              <a:t> is an item in the knapsack</a:t>
            </a:r>
            <a:r>
              <a:rPr lang="en-US" dirty="0"/>
              <a:t>, and we look at </a:t>
            </a:r>
            <a:br>
              <a:rPr lang="en-US" dirty="0"/>
            </a:br>
            <a:r>
              <a:rPr lang="en-US" dirty="0"/>
              <a:t>V[k-1, w-</a:t>
            </a:r>
            <a:r>
              <a:rPr lang="en-US" dirty="0" err="1"/>
              <a:t>w</a:t>
            </a:r>
            <a:r>
              <a:rPr lang="en-US" baseline="-25000" dirty="0" err="1"/>
              <a:t>k</a:t>
            </a:r>
            <a:r>
              <a:rPr lang="en-US" dirty="0"/>
              <a:t>] next (this was from case 1)</a:t>
            </a:r>
          </a:p>
        </p:txBody>
      </p:sp>
    </p:spTree>
    <p:extLst>
      <p:ext uri="{BB962C8B-B14F-4D97-AF65-F5344CB8AC3E}">
        <p14:creationId xmlns:p14="http://schemas.microsoft.com/office/powerpoint/2010/main" val="346299430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3FC5A-303A-1742-9278-2EA63236C0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Coin Change</a:t>
            </a:r>
            <a:br>
              <a:rPr lang="en-US" dirty="0"/>
            </a:br>
            <a:r>
              <a:rPr lang="en-US" dirty="0"/>
              <a:t>with non-traditional coin 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0132E6-E5CB-6145-BC4D-23909485AC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6A7B6-8497-8048-B27E-9ABBF97BD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3854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Making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problem: </a:t>
            </a:r>
          </a:p>
          <a:p>
            <a:pPr lvl="1"/>
            <a:r>
              <a:rPr lang="en-US" dirty="0"/>
              <a:t>Give back the right amount of change, and…</a:t>
            </a:r>
          </a:p>
          <a:p>
            <a:pPr lvl="1"/>
            <a:r>
              <a:rPr lang="en-US" dirty="0"/>
              <a:t>Return the fewest number of coins!</a:t>
            </a:r>
          </a:p>
          <a:p>
            <a:r>
              <a:rPr lang="en-US" dirty="0"/>
              <a:t>Inputs: the dollar-amount to return</a:t>
            </a:r>
          </a:p>
          <a:p>
            <a:pPr lvl="1"/>
            <a:r>
              <a:rPr lang="en-US" dirty="0"/>
              <a:t>Also, the set of possible coins. (Do we have half-dollars?  That affects the answer we give.)</a:t>
            </a:r>
          </a:p>
          <a:p>
            <a:r>
              <a:rPr lang="en-US" dirty="0"/>
              <a:t>Output: a set of coins</a:t>
            </a:r>
          </a:p>
          <a:p>
            <a:endParaRPr lang="en-US" dirty="0"/>
          </a:p>
          <a:p>
            <a:r>
              <a:rPr lang="en-US" dirty="0"/>
              <a:t>Note this problem statement is simply a transformation</a:t>
            </a:r>
          </a:p>
          <a:p>
            <a:pPr lvl="1"/>
            <a:r>
              <a:rPr lang="en-US" dirty="0"/>
              <a:t>Given input, generate output with certain properties</a:t>
            </a:r>
          </a:p>
          <a:p>
            <a:pPr lvl="1"/>
            <a:r>
              <a:rPr lang="en-US" dirty="0"/>
              <a:t>No statement about how to do it.</a:t>
            </a:r>
          </a:p>
          <a:p>
            <a:r>
              <a:rPr lang="en-US" dirty="0"/>
              <a:t>Can you describe the algorithm you use?</a:t>
            </a:r>
          </a:p>
        </p:txBody>
      </p:sp>
    </p:spTree>
    <p:extLst>
      <p:ext uri="{BB962C8B-B14F-4D97-AF65-F5344CB8AC3E}">
        <p14:creationId xmlns:p14="http://schemas.microsoft.com/office/powerpoint/2010/main" val="316557002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coin cent amounts of 10, 6, 5, and 1</a:t>
            </a:r>
          </a:p>
          <a:p>
            <a:endParaRPr lang="en-US" dirty="0"/>
          </a:p>
          <a:p>
            <a:r>
              <a:rPr lang="en-US" dirty="0"/>
              <a:t>Compute the coins needed for 12 cents</a:t>
            </a:r>
          </a:p>
          <a:p>
            <a:pPr lvl="1"/>
            <a:r>
              <a:rPr lang="en-US" dirty="0"/>
              <a:t>The greedy algorithm picks {10, 1, 1}</a:t>
            </a:r>
          </a:p>
          <a:p>
            <a:pPr lvl="1"/>
            <a:r>
              <a:rPr lang="en-US" dirty="0"/>
              <a:t>But {6, 6} is more optimal (fewer coins)</a:t>
            </a:r>
          </a:p>
        </p:txBody>
      </p:sp>
    </p:spTree>
    <p:extLst>
      <p:ext uri="{BB962C8B-B14F-4D97-AF65-F5344CB8AC3E}">
        <p14:creationId xmlns:p14="http://schemas.microsoft.com/office/powerpoint/2010/main" val="75654700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define an array </a:t>
            </a:r>
            <a:r>
              <a:rPr lang="en-US" dirty="0" err="1"/>
              <a:t>denom</a:t>
            </a:r>
            <a:r>
              <a:rPr lang="en-US" dirty="0"/>
              <a:t> which holds the denominations of the coins such that:</a:t>
            </a:r>
          </a:p>
          <a:p>
            <a:pPr lvl="1"/>
            <a:r>
              <a:rPr lang="en-US" dirty="0" err="1"/>
              <a:t>denom</a:t>
            </a:r>
            <a:r>
              <a:rPr lang="en-US" dirty="0"/>
              <a:t>[1] &gt; </a:t>
            </a:r>
            <a:r>
              <a:rPr lang="en-US" dirty="0" err="1"/>
              <a:t>denom</a:t>
            </a:r>
            <a:r>
              <a:rPr lang="en-US" dirty="0"/>
              <a:t>[2] &gt; … &gt; </a:t>
            </a:r>
            <a:r>
              <a:rPr lang="en-US" dirty="0" err="1"/>
              <a:t>denom</a:t>
            </a:r>
            <a:r>
              <a:rPr lang="en-US" dirty="0"/>
              <a:t>[n] = 1</a:t>
            </a:r>
          </a:p>
          <a:p>
            <a:pPr lvl="1"/>
            <a:r>
              <a:rPr lang="en-US" dirty="0"/>
              <a:t>In other words, we sort the coin denominations in decreasing order, ending with a penny</a:t>
            </a:r>
          </a:p>
          <a:p>
            <a:r>
              <a:rPr lang="en-US" dirty="0"/>
              <a:t>We are obtaining change for an amount A</a:t>
            </a:r>
          </a:p>
          <a:p>
            <a:r>
              <a:rPr lang="en-US" dirty="0"/>
              <a:t>Consider the </a:t>
            </a:r>
            <a:r>
              <a:rPr lang="en-US" dirty="0" err="1"/>
              <a:t>i,j</a:t>
            </a:r>
            <a:r>
              <a:rPr lang="en-US" dirty="0"/>
              <a:t> problem:</a:t>
            </a:r>
          </a:p>
          <a:p>
            <a:pPr lvl="1"/>
            <a:r>
              <a:rPr lang="en-US" dirty="0"/>
              <a:t>The available denominations are </a:t>
            </a:r>
            <a:r>
              <a:rPr lang="en-US" dirty="0" err="1"/>
              <a:t>denom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through </a:t>
            </a:r>
            <a:r>
              <a:rPr lang="en-US" dirty="0" err="1"/>
              <a:t>denom</a:t>
            </a:r>
            <a:r>
              <a:rPr lang="en-US" dirty="0"/>
              <a:t>[n], where </a:t>
            </a:r>
            <a:r>
              <a:rPr lang="en-US" dirty="0" err="1"/>
              <a:t>i</a:t>
            </a:r>
            <a:r>
              <a:rPr lang="en-US" dirty="0"/>
              <a:t> ≥ 1 (i.e. the smaller n-i+1 coins)</a:t>
            </a:r>
          </a:p>
          <a:p>
            <a:pPr lvl="2"/>
            <a:r>
              <a:rPr lang="en-US" dirty="0"/>
              <a:t>Note: when </a:t>
            </a:r>
            <a:r>
              <a:rPr lang="en-US" dirty="0" err="1"/>
              <a:t>i</a:t>
            </a:r>
            <a:r>
              <a:rPr lang="en-US" dirty="0"/>
              <a:t> is large, you’re working with fewer types of coins, and</a:t>
            </a:r>
            <a:br>
              <a:rPr lang="en-US" dirty="0"/>
            </a:br>
            <a:r>
              <a:rPr lang="en-US" dirty="0"/>
              <a:t>when </a:t>
            </a:r>
            <a:r>
              <a:rPr lang="en-US" dirty="0" err="1"/>
              <a:t>i</a:t>
            </a:r>
            <a:r>
              <a:rPr lang="en-US" dirty="0"/>
              <a:t>=1 you’re working with your complete set</a:t>
            </a:r>
          </a:p>
          <a:p>
            <a:pPr lvl="1"/>
            <a:r>
              <a:rPr lang="en-US" dirty="0"/>
              <a:t>The amount we are looking for is j, where j ≤ A (i.e. the remaining amount of money)</a:t>
            </a:r>
          </a:p>
        </p:txBody>
      </p:sp>
    </p:spTree>
    <p:extLst>
      <p:ext uri="{BB962C8B-B14F-4D97-AF65-F5344CB8AC3E}">
        <p14:creationId xmlns:p14="http://schemas.microsoft.com/office/powerpoint/2010/main" val="325931248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i,j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685800"/>
            <a:ext cx="10972800" cy="4525963"/>
          </a:xfrm>
        </p:spPr>
        <p:txBody>
          <a:bodyPr/>
          <a:lstStyle/>
          <a:p>
            <a:r>
              <a:rPr lang="en-US" dirty="0"/>
              <a:t>Consider the </a:t>
            </a:r>
            <a:r>
              <a:rPr lang="en-US" dirty="0" err="1"/>
              <a:t>i,j</a:t>
            </a:r>
            <a:r>
              <a:rPr lang="en-US" dirty="0"/>
              <a:t> problem:       </a:t>
            </a:r>
            <a:r>
              <a:rPr lang="en-US" sz="2000" dirty="0"/>
              <a:t>(Remember, </a:t>
            </a:r>
            <a:r>
              <a:rPr lang="en-US" sz="2000" dirty="0" err="1"/>
              <a:t>i</a:t>
            </a:r>
            <a:r>
              <a:rPr lang="en-US" sz="2000" dirty="0"/>
              <a:t> is which coins, and j is the amount)</a:t>
            </a:r>
            <a:endParaRPr lang="en-US" dirty="0"/>
          </a:p>
          <a:p>
            <a:pPr lvl="1"/>
            <a:r>
              <a:rPr lang="en-US" dirty="0"/>
              <a:t>The available denominations are </a:t>
            </a:r>
            <a:r>
              <a:rPr lang="en-US" dirty="0" err="1"/>
              <a:t>denom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through </a:t>
            </a:r>
            <a:r>
              <a:rPr lang="en-US" dirty="0" err="1"/>
              <a:t>denom</a:t>
            </a:r>
            <a:r>
              <a:rPr lang="en-US" dirty="0"/>
              <a:t>[n], where </a:t>
            </a:r>
            <a:r>
              <a:rPr lang="en-US" dirty="0" err="1"/>
              <a:t>i</a:t>
            </a:r>
            <a:r>
              <a:rPr lang="en-US" dirty="0"/>
              <a:t> ≥ 1 (i.e. the smaller n-i+1 coins)</a:t>
            </a:r>
          </a:p>
          <a:p>
            <a:pPr lvl="1"/>
            <a:r>
              <a:rPr lang="en-US" dirty="0"/>
              <a:t>The amount we are looking for is j, where j ≤ A (i.e. the remaining amount of money)</a:t>
            </a:r>
          </a:p>
          <a:p>
            <a:r>
              <a:rPr lang="en-US" dirty="0"/>
              <a:t>Given coins of denominations 10, 6, and 1, here’s the table showing how to create change up to 12 cents: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611968" y="5091083"/>
          <a:ext cx="609600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29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30968" y="5819031"/>
            <a:ext cx="26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+mj-lt"/>
              </a:rPr>
              <a:t>i</a:t>
            </a:r>
            <a:endParaRPr lang="en-US" b="1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02768" y="4676031"/>
            <a:ext cx="2534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j   </a:t>
            </a:r>
            <a:r>
              <a:rPr lang="en-US" dirty="0">
                <a:latin typeface="+mj-lt"/>
              </a:rPr>
              <a:t>(the amount)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517C85-306E-804D-83C6-BB35E60A02F2}"/>
              </a:ext>
            </a:extLst>
          </p:cNvPr>
          <p:cNvSpPr txBox="1"/>
          <p:nvPr/>
        </p:nvSpPr>
        <p:spPr>
          <a:xfrm>
            <a:off x="9845692" y="5403532"/>
            <a:ext cx="3138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Can use 1, 6 &amp; 10</a:t>
            </a:r>
          </a:p>
          <a:p>
            <a:r>
              <a:rPr lang="en-US" sz="2400" dirty="0"/>
              <a:t>Can use </a:t>
            </a:r>
            <a:r>
              <a:rPr lang="en-US" sz="2400" dirty="0">
                <a:latin typeface="+mj-lt"/>
              </a:rPr>
              <a:t>1 &amp; 6</a:t>
            </a:r>
          </a:p>
          <a:p>
            <a:r>
              <a:rPr lang="en-US" sz="2400" dirty="0"/>
              <a:t>Can use </a:t>
            </a:r>
            <a:r>
              <a:rPr lang="en-US" sz="2400" dirty="0">
                <a:latin typeface="+mj-lt"/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D492B1-686D-E243-9AED-E32445B40CAC}"/>
              </a:ext>
            </a:extLst>
          </p:cNvPr>
          <p:cNvSpPr txBox="1"/>
          <p:nvPr/>
        </p:nvSpPr>
        <p:spPr>
          <a:xfrm>
            <a:off x="8947798" y="4245342"/>
            <a:ext cx="1367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Our answer!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8B827B-FD46-9342-A26A-0552D9C20D23}"/>
              </a:ext>
            </a:extLst>
          </p:cNvPr>
          <p:cNvCxnSpPr>
            <a:cxnSpLocks/>
          </p:cNvCxnSpPr>
          <p:nvPr/>
        </p:nvCxnSpPr>
        <p:spPr>
          <a:xfrm flipH="1">
            <a:off x="9637314" y="4591814"/>
            <a:ext cx="522686" cy="997812"/>
          </a:xfrm>
          <a:prstGeom prst="line">
            <a:avLst/>
          </a:prstGeom>
          <a:ln w="285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48922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Solving the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295400"/>
            <a:ext cx="10972800" cy="5060951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How to solve the </a:t>
            </a:r>
            <a:r>
              <a:rPr lang="en-US" sz="2400" dirty="0" err="1"/>
              <a:t>i,j</a:t>
            </a:r>
            <a:r>
              <a:rPr lang="en-US" sz="2400" dirty="0"/>
              <a:t> problem   (Remember, </a:t>
            </a:r>
            <a:r>
              <a:rPr lang="en-US" sz="2400" dirty="0" err="1"/>
              <a:t>i</a:t>
            </a:r>
            <a:r>
              <a:rPr lang="en-US" sz="2400" dirty="0"/>
              <a:t> is which coins, and j is the amount)</a:t>
            </a:r>
          </a:p>
          <a:p>
            <a:pPr marL="0" indent="0">
              <a:buNone/>
            </a:pPr>
            <a:endParaRPr lang="en-US" sz="2400" dirty="0"/>
          </a:p>
          <a:p>
            <a:pPr lvl="1"/>
            <a:r>
              <a:rPr lang="en-US" sz="2400" dirty="0"/>
              <a:t>If </a:t>
            </a:r>
            <a:r>
              <a:rPr lang="en-US" sz="2400" dirty="0" err="1"/>
              <a:t>denom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 &gt; j, then not possible to include this coin</a:t>
            </a:r>
          </a:p>
          <a:p>
            <a:pPr lvl="2"/>
            <a:r>
              <a:rPr lang="en-US" sz="1800" dirty="0"/>
              <a:t>Then the solution is the same as the (i+1),j problem  (same amount, but with one fewer of </a:t>
            </a:r>
            <a:r>
              <a:rPr lang="en-US" sz="1800"/>
              <a:t>the coin-options)</a:t>
            </a:r>
            <a:endParaRPr lang="en-US" sz="1800" dirty="0"/>
          </a:p>
          <a:p>
            <a:pPr lvl="2"/>
            <a:r>
              <a:rPr lang="en-US" sz="1800" dirty="0"/>
              <a:t>In the table, that’s the cell right below the current cell. </a:t>
            </a:r>
          </a:p>
          <a:p>
            <a:pPr lvl="2"/>
            <a:r>
              <a:rPr lang="en-US" sz="1800" dirty="0"/>
              <a:t>Is this making the problem simpler?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Maybe the best answer </a:t>
            </a:r>
            <a:r>
              <a:rPr lang="en-US" sz="2400" u="sng" dirty="0"/>
              <a:t>does</a:t>
            </a:r>
            <a:r>
              <a:rPr lang="en-US" sz="2400" dirty="0"/>
              <a:t> use a coin of denomination </a:t>
            </a:r>
            <a:r>
              <a:rPr lang="en-US" sz="2400" dirty="0" err="1"/>
              <a:t>i</a:t>
            </a:r>
            <a:endParaRPr lang="en-US" sz="2400" dirty="0"/>
          </a:p>
          <a:p>
            <a:pPr lvl="2"/>
            <a:r>
              <a:rPr lang="en-US" sz="1800" dirty="0"/>
              <a:t>Then the solution is 1 more than the </a:t>
            </a:r>
            <a:r>
              <a:rPr lang="en-US" sz="1800" dirty="0" err="1"/>
              <a:t>i</a:t>
            </a:r>
            <a:r>
              <a:rPr lang="en-US" sz="1800" dirty="0"/>
              <a:t>,(j-</a:t>
            </a:r>
            <a:r>
              <a:rPr lang="en-US" sz="1800" dirty="0" err="1"/>
              <a:t>denom</a:t>
            </a:r>
            <a:r>
              <a:rPr lang="en-US" sz="1800" dirty="0"/>
              <a:t>[</a:t>
            </a:r>
            <a:r>
              <a:rPr lang="en-US" sz="1800" dirty="0" err="1"/>
              <a:t>i</a:t>
            </a:r>
            <a:r>
              <a:rPr lang="en-US" sz="1800" dirty="0"/>
              <a:t>]) problem</a:t>
            </a:r>
          </a:p>
          <a:p>
            <a:pPr lvl="2"/>
            <a:r>
              <a:rPr lang="en-US" sz="1800" dirty="0"/>
              <a:t>j  changes to j-</a:t>
            </a:r>
            <a:r>
              <a:rPr lang="en-US" sz="1800" dirty="0" err="1"/>
              <a:t>denom</a:t>
            </a:r>
            <a:r>
              <a:rPr lang="en-US" sz="1800" dirty="0"/>
              <a:t>[</a:t>
            </a:r>
            <a:r>
              <a:rPr lang="en-US" sz="1800" dirty="0" err="1"/>
              <a:t>i</a:t>
            </a:r>
            <a:r>
              <a:rPr lang="en-US" sz="1800" dirty="0"/>
              <a:t>] because we subtract off the value of the coin used</a:t>
            </a:r>
          </a:p>
          <a:p>
            <a:pPr lvl="2"/>
            <a:r>
              <a:rPr lang="en-US" sz="1800" dirty="0" err="1"/>
              <a:t>i</a:t>
            </a:r>
            <a:r>
              <a:rPr lang="en-US" sz="1800" dirty="0"/>
              <a:t> doesn’t change because there could be multiple coins of denomination </a:t>
            </a:r>
            <a:r>
              <a:rPr lang="en-US" sz="1800" dirty="0" err="1"/>
              <a:t>i</a:t>
            </a:r>
            <a:r>
              <a:rPr lang="en-US" sz="1800" dirty="0"/>
              <a:t> used in the solution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Maybe the best answer </a:t>
            </a:r>
            <a:r>
              <a:rPr lang="en-US" sz="2400" u="sng" dirty="0"/>
              <a:t>does NOT</a:t>
            </a:r>
            <a:r>
              <a:rPr lang="en-US" sz="2400" dirty="0"/>
              <a:t> use a coin of denomination </a:t>
            </a:r>
            <a:r>
              <a:rPr lang="en-US" sz="2400" dirty="0" err="1"/>
              <a:t>i</a:t>
            </a:r>
            <a:endParaRPr lang="en-US" sz="2400" dirty="0"/>
          </a:p>
          <a:p>
            <a:pPr lvl="2"/>
            <a:r>
              <a:rPr lang="en-US" sz="1800" dirty="0"/>
              <a:t>Then the solution is the same as the (i+1),j problem</a:t>
            </a:r>
          </a:p>
          <a:p>
            <a:pPr lvl="2"/>
            <a:r>
              <a:rPr lang="en-US" sz="1800" dirty="0"/>
              <a:t>In the table, that’s the cell right below the current cell</a:t>
            </a:r>
          </a:p>
        </p:txBody>
      </p:sp>
    </p:spTree>
    <p:extLst>
      <p:ext uri="{BB962C8B-B14F-4D97-AF65-F5344CB8AC3E}">
        <p14:creationId xmlns:p14="http://schemas.microsoft.com/office/powerpoint/2010/main" val="356939813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formulaic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solution becomes: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Where C[</a:t>
            </a:r>
            <a:r>
              <a:rPr lang="en-US" dirty="0" err="1"/>
              <a:t>i</a:t>
            </a:r>
            <a:r>
              <a:rPr lang="en-US" dirty="0"/>
              <a:t>][0] = 0 for all values of </a:t>
            </a:r>
            <a:r>
              <a:rPr lang="en-US" dirty="0" err="1"/>
              <a:t>i</a:t>
            </a:r>
            <a:endParaRPr lang="en-US" dirty="0"/>
          </a:p>
          <a:p>
            <a:endParaRPr lang="en-US" dirty="0"/>
          </a:p>
          <a:p>
            <a:r>
              <a:rPr lang="en-US" dirty="0"/>
              <a:t>If we have a penny, then C[n][j] = j</a:t>
            </a:r>
          </a:p>
          <a:p>
            <a:pPr lvl="1"/>
            <a:r>
              <a:rPr lang="en-US" dirty="0"/>
              <a:t>This is required to get all amounts, so we assume  a penny is the smallest denomination</a:t>
            </a:r>
          </a:p>
          <a:p>
            <a:pPr lvl="1"/>
            <a:endParaRPr lang="en-US" dirty="0"/>
          </a:p>
        </p:txBody>
      </p:sp>
      <p:graphicFrame>
        <p:nvGraphicFramePr>
          <p:cNvPr id="87042" name="Content Placeholder 4"/>
          <p:cNvGraphicFramePr>
            <a:graphicFrameLocks noChangeAspect="1"/>
          </p:cNvGraphicFramePr>
          <p:nvPr>
            <p:extLst/>
          </p:nvPr>
        </p:nvGraphicFramePr>
        <p:xfrm>
          <a:off x="2233570" y="2286000"/>
          <a:ext cx="8053431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3" imgW="4025900" imgH="457200" progId="Equation.3">
                  <p:embed/>
                </p:oleObj>
              </mc:Choice>
              <mc:Fallback>
                <p:oleObj name="Equation" r:id="rId3" imgW="4025900" imgH="457200" progId="Equation.3">
                  <p:embed/>
                  <p:pic>
                    <p:nvPicPr>
                      <p:cNvPr id="87042" name="Content Placeholder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570" y="2286000"/>
                        <a:ext cx="8053431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771748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solution: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that a given problem (C[</a:t>
            </a:r>
            <a:r>
              <a:rPr lang="en-US" dirty="0" err="1"/>
              <a:t>i</a:t>
            </a:r>
            <a:r>
              <a:rPr lang="en-US" dirty="0"/>
              <a:t>][j]) is expressed in terms of sub-problems</a:t>
            </a:r>
          </a:p>
          <a:p>
            <a:endParaRPr lang="en-US" dirty="0"/>
          </a:p>
          <a:p>
            <a:r>
              <a:rPr lang="en-US" dirty="0"/>
              <a:t>We can write a solution now using memorization with a top-down solution (recursive calls), or a bottom-up approach (build a table)</a:t>
            </a:r>
          </a:p>
        </p:txBody>
      </p:sp>
      <p:graphicFrame>
        <p:nvGraphicFramePr>
          <p:cNvPr id="87042" name="Content Placeholder 4"/>
          <p:cNvGraphicFramePr>
            <a:graphicFrameLocks noChangeAspect="1"/>
          </p:cNvGraphicFramePr>
          <p:nvPr>
            <p:extLst/>
          </p:nvPr>
        </p:nvGraphicFramePr>
        <p:xfrm>
          <a:off x="2233570" y="2590800"/>
          <a:ext cx="8053431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3" imgW="4025900" imgH="457200" progId="Equation.3">
                  <p:embed/>
                </p:oleObj>
              </mc:Choice>
              <mc:Fallback>
                <p:oleObj name="Equation" r:id="rId3" imgW="4025900" imgH="457200" progId="Equation.3">
                  <p:embed/>
                  <p:pic>
                    <p:nvPicPr>
                      <p:cNvPr id="87042" name="Content Placeholder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570" y="2590800"/>
                        <a:ext cx="8053431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3832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3FC5A-303A-1742-9278-2EA63236C0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Memoization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0132E6-E5CB-6145-BC4D-23909485AC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6A7B6-8497-8048-B27E-9ABBF97BD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7107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bottom-up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43000" y="1416070"/>
            <a:ext cx="7315200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dynamic_coin_change1 (</a:t>
            </a:r>
            <a:r>
              <a:rPr lang="en-US" dirty="0" err="1"/>
              <a:t>denom</a:t>
            </a:r>
            <a:r>
              <a:rPr lang="en-US" dirty="0"/>
              <a:t>, A, C) {</a:t>
            </a:r>
          </a:p>
          <a:p>
            <a:pPr>
              <a:buNone/>
            </a:pPr>
            <a:r>
              <a:rPr lang="en-US" dirty="0"/>
              <a:t>	n = </a:t>
            </a:r>
            <a:r>
              <a:rPr lang="en-US" dirty="0" err="1"/>
              <a:t>denom.last</a:t>
            </a:r>
            <a:endParaRPr lang="en-US" dirty="0"/>
          </a:p>
          <a:p>
            <a:pPr>
              <a:buNone/>
            </a:pPr>
            <a:r>
              <a:rPr lang="en-US" dirty="0"/>
              <a:t>	for j = 0 to A</a:t>
            </a:r>
          </a:p>
          <a:p>
            <a:pPr>
              <a:buNone/>
            </a:pPr>
            <a:r>
              <a:rPr lang="en-US" dirty="0"/>
              <a:t>		C[n][j] = j</a:t>
            </a:r>
          </a:p>
          <a:p>
            <a:pPr>
              <a:buNone/>
            </a:pPr>
            <a:r>
              <a:rPr lang="en-US" dirty="0"/>
              <a:t>	for </a:t>
            </a:r>
            <a:r>
              <a:rPr lang="en-US" dirty="0" err="1"/>
              <a:t>i</a:t>
            </a:r>
            <a:r>
              <a:rPr lang="en-US" dirty="0"/>
              <a:t> = n-1 down to 1</a:t>
            </a:r>
          </a:p>
          <a:p>
            <a:pPr>
              <a:buNone/>
            </a:pPr>
            <a:r>
              <a:rPr lang="en-US" dirty="0"/>
              <a:t>		for j = 0 to A</a:t>
            </a:r>
          </a:p>
          <a:p>
            <a:pPr>
              <a:buNone/>
            </a:pPr>
            <a:r>
              <a:rPr lang="en-US" dirty="0"/>
              <a:t>			if ( </a:t>
            </a:r>
            <a:r>
              <a:rPr lang="en-US" dirty="0" err="1"/>
              <a:t>denom</a:t>
            </a:r>
            <a:r>
              <a:rPr lang="en-US" dirty="0"/>
              <a:t>[j] &gt; j ||</a:t>
            </a:r>
          </a:p>
          <a:p>
            <a:pPr>
              <a:buNone/>
            </a:pPr>
            <a:r>
              <a:rPr lang="en-US" dirty="0"/>
              <a:t>			     C[i+1][j] &lt; 1 + C[</a:t>
            </a:r>
            <a:r>
              <a:rPr lang="en-US" dirty="0" err="1"/>
              <a:t>i</a:t>
            </a:r>
            <a:r>
              <a:rPr lang="en-US" dirty="0"/>
              <a:t>][j-</a:t>
            </a:r>
            <a:r>
              <a:rPr lang="en-US" dirty="0" err="1"/>
              <a:t>denom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]] )</a:t>
            </a:r>
          </a:p>
          <a:p>
            <a:pPr>
              <a:buNone/>
            </a:pPr>
            <a:r>
              <a:rPr lang="en-US" dirty="0"/>
              <a:t>				C[</a:t>
            </a:r>
            <a:r>
              <a:rPr lang="en-US" dirty="0" err="1"/>
              <a:t>i</a:t>
            </a:r>
            <a:r>
              <a:rPr lang="en-US" dirty="0"/>
              <a:t>][j] = C[i+1][j]</a:t>
            </a:r>
          </a:p>
          <a:p>
            <a:pPr>
              <a:buNone/>
            </a:pPr>
            <a:r>
              <a:rPr lang="en-US" dirty="0"/>
              <a:t>			else</a:t>
            </a:r>
          </a:p>
          <a:p>
            <a:pPr>
              <a:buNone/>
            </a:pPr>
            <a:r>
              <a:rPr lang="en-US" dirty="0"/>
              <a:t>				C[</a:t>
            </a:r>
            <a:r>
              <a:rPr lang="en-US" dirty="0" err="1"/>
              <a:t>i</a:t>
            </a:r>
            <a:r>
              <a:rPr lang="en-US" dirty="0"/>
              <a:t>][j] = 1 + C[</a:t>
            </a:r>
            <a:r>
              <a:rPr lang="en-US" dirty="0" err="1"/>
              <a:t>i</a:t>
            </a:r>
            <a:r>
              <a:rPr lang="en-US" dirty="0"/>
              <a:t>][j-</a:t>
            </a:r>
            <a:r>
              <a:rPr lang="en-US" dirty="0" err="1"/>
              <a:t>denom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]]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33F6B4-1247-4D4B-B6CD-23C44E813DDD}"/>
              </a:ext>
            </a:extLst>
          </p:cNvPr>
          <p:cNvSpPr txBox="1"/>
          <p:nvPr/>
        </p:nvSpPr>
        <p:spPr>
          <a:xfrm>
            <a:off x="7382172" y="1781225"/>
            <a:ext cx="2809423" cy="52322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Time complexity?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B6597F-D407-114B-AF06-2C8A44DFB730}"/>
              </a:ext>
            </a:extLst>
          </p:cNvPr>
          <p:cNvSpPr txBox="1"/>
          <p:nvPr/>
        </p:nvSpPr>
        <p:spPr>
          <a:xfrm>
            <a:off x="7438571" y="2669600"/>
            <a:ext cx="4586897" cy="101566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Constant time to file each cell in the table.</a:t>
            </a:r>
            <a:br>
              <a:rPr lang="en-US" sz="2000" dirty="0"/>
            </a:br>
            <a:r>
              <a:rPr lang="en-US" sz="2000" dirty="0"/>
              <a:t>So </a:t>
            </a:r>
            <a:r>
              <a:rPr lang="en-US" sz="2000" dirty="0" err="1"/>
              <a:t>Θ</a:t>
            </a:r>
            <a:r>
              <a:rPr lang="en-US" sz="2000" dirty="0"/>
              <a:t>(n ・ A) where n is the number of coins</a:t>
            </a:r>
            <a:br>
              <a:rPr lang="en-US" sz="2000" dirty="0"/>
            </a:br>
            <a:r>
              <a:rPr lang="en-US" sz="2000" dirty="0"/>
              <a:t>and A is the amount</a:t>
            </a:r>
          </a:p>
        </p:txBody>
      </p:sp>
    </p:spTree>
    <p:extLst>
      <p:ext uri="{BB962C8B-B14F-4D97-AF65-F5344CB8AC3E}">
        <p14:creationId xmlns:p14="http://schemas.microsoft.com/office/powerpoint/2010/main" val="130272426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how to get the coins chosen?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371600"/>
            <a:ext cx="10972800" cy="2739250"/>
          </a:xfrm>
        </p:spPr>
        <p:txBody>
          <a:bodyPr/>
          <a:lstStyle/>
          <a:p>
            <a:r>
              <a:rPr lang="en-US" dirty="0"/>
              <a:t>It’s easy to trace back through the values</a:t>
            </a:r>
          </a:p>
          <a:p>
            <a:r>
              <a:rPr lang="en-US" dirty="0"/>
              <a:t>Or, we could keep a </a:t>
            </a:r>
            <a:r>
              <a:rPr lang="en-US" i="1" dirty="0"/>
              <a:t>used</a:t>
            </a:r>
            <a:r>
              <a:rPr lang="en-US" dirty="0"/>
              <a:t> Boolean array</a:t>
            </a:r>
          </a:p>
          <a:p>
            <a:pPr lvl="1"/>
            <a:r>
              <a:rPr lang="en-US" dirty="0"/>
              <a:t>If used[</a:t>
            </a:r>
            <a:r>
              <a:rPr lang="en-US" dirty="0" err="1"/>
              <a:t>i</a:t>
            </a:r>
            <a:r>
              <a:rPr lang="en-US" dirty="0"/>
              <a:t>][j] is true, then the solution for </a:t>
            </a:r>
            <a:r>
              <a:rPr lang="en-US" dirty="0" err="1"/>
              <a:t>i,j</a:t>
            </a:r>
            <a:r>
              <a:rPr lang="en-US" dirty="0"/>
              <a:t> does use a coin of </a:t>
            </a:r>
            <a:r>
              <a:rPr lang="en-US" dirty="0" err="1"/>
              <a:t>denom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for amount j</a:t>
            </a:r>
          </a:p>
          <a:p>
            <a:pPr lvl="1"/>
            <a:r>
              <a:rPr lang="en-US" dirty="0"/>
              <a:t>If false, it does not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819400" y="4724400"/>
          <a:ext cx="609600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14600" y="5257800"/>
            <a:ext cx="26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i</a:t>
            </a:r>
            <a:endParaRPr lang="en-US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10200" y="4267200"/>
            <a:ext cx="26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j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811584-9239-2B4E-B095-2FFEE0011818}"/>
              </a:ext>
            </a:extLst>
          </p:cNvPr>
          <p:cNvSpPr txBox="1"/>
          <p:nvPr/>
        </p:nvSpPr>
        <p:spPr>
          <a:xfrm>
            <a:off x="9053124" y="5026967"/>
            <a:ext cx="3138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Can use 1, 6 &amp; 10</a:t>
            </a:r>
          </a:p>
          <a:p>
            <a:r>
              <a:rPr lang="en-US" sz="2400" dirty="0"/>
              <a:t>Can use </a:t>
            </a:r>
            <a:r>
              <a:rPr lang="en-US" sz="2400" dirty="0">
                <a:latin typeface="+mj-lt"/>
              </a:rPr>
              <a:t>1 &amp; 6</a:t>
            </a:r>
          </a:p>
          <a:p>
            <a:r>
              <a:rPr lang="en-US" sz="2400" dirty="0"/>
              <a:t>Can use </a:t>
            </a:r>
            <a:r>
              <a:rPr lang="en-US" sz="2400" dirty="0">
                <a:latin typeface="+mj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1351330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Recording the answers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219200"/>
            <a:ext cx="8229600" cy="54864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dynamic_coin_change2 (</a:t>
            </a:r>
            <a:r>
              <a:rPr lang="en-US" dirty="0" err="1"/>
              <a:t>denom</a:t>
            </a:r>
            <a:r>
              <a:rPr lang="en-US" dirty="0"/>
              <a:t>, A, C, used) {</a:t>
            </a:r>
          </a:p>
          <a:p>
            <a:pPr>
              <a:buNone/>
            </a:pPr>
            <a:r>
              <a:rPr lang="en-US" dirty="0"/>
              <a:t>	n = </a:t>
            </a:r>
            <a:r>
              <a:rPr lang="en-US" dirty="0" err="1"/>
              <a:t>denom.last</a:t>
            </a:r>
            <a:endParaRPr lang="en-US" dirty="0"/>
          </a:p>
          <a:p>
            <a:pPr>
              <a:buNone/>
            </a:pPr>
            <a:r>
              <a:rPr lang="en-US" dirty="0"/>
              <a:t>	for j = 0 to A</a:t>
            </a:r>
          </a:p>
          <a:p>
            <a:pPr>
              <a:buNone/>
            </a:pPr>
            <a:r>
              <a:rPr lang="en-US" dirty="0"/>
              <a:t>		C[n][j] = j</a:t>
            </a:r>
          </a:p>
          <a:p>
            <a:pPr>
              <a:buNone/>
            </a:pPr>
            <a:r>
              <a:rPr lang="en-US" dirty="0"/>
              <a:t>		used[n][j] = true</a:t>
            </a:r>
          </a:p>
          <a:p>
            <a:pPr>
              <a:buNone/>
            </a:pPr>
            <a:r>
              <a:rPr lang="en-US" dirty="0"/>
              <a:t>	for </a:t>
            </a:r>
            <a:r>
              <a:rPr lang="en-US" dirty="0" err="1"/>
              <a:t>i</a:t>
            </a:r>
            <a:r>
              <a:rPr lang="en-US" dirty="0"/>
              <a:t> = n-1 </a:t>
            </a:r>
            <a:r>
              <a:rPr lang="en-US" dirty="0" err="1"/>
              <a:t>downto</a:t>
            </a:r>
            <a:r>
              <a:rPr lang="en-US" dirty="0"/>
              <a:t> 1</a:t>
            </a:r>
          </a:p>
          <a:p>
            <a:pPr>
              <a:buNone/>
            </a:pPr>
            <a:r>
              <a:rPr lang="en-US" dirty="0"/>
              <a:t>		for j = 0 to A</a:t>
            </a:r>
          </a:p>
          <a:p>
            <a:pPr>
              <a:buNone/>
            </a:pPr>
            <a:r>
              <a:rPr lang="en-US" dirty="0"/>
              <a:t>			if ( </a:t>
            </a:r>
            <a:r>
              <a:rPr lang="en-US" dirty="0" err="1"/>
              <a:t>denom</a:t>
            </a:r>
            <a:r>
              <a:rPr lang="en-US" dirty="0"/>
              <a:t>[j] &gt; j ||</a:t>
            </a:r>
          </a:p>
          <a:p>
            <a:pPr>
              <a:buNone/>
            </a:pPr>
            <a:r>
              <a:rPr lang="en-US" dirty="0"/>
              <a:t>			     C[i+1][j] &lt; 1+C[</a:t>
            </a:r>
            <a:r>
              <a:rPr lang="en-US" dirty="0" err="1"/>
              <a:t>i</a:t>
            </a:r>
            <a:r>
              <a:rPr lang="en-US" dirty="0"/>
              <a:t>][j-</a:t>
            </a:r>
            <a:r>
              <a:rPr lang="en-US" dirty="0" err="1"/>
              <a:t>denom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]] )</a:t>
            </a:r>
          </a:p>
          <a:p>
            <a:pPr>
              <a:buNone/>
            </a:pPr>
            <a:r>
              <a:rPr lang="en-US" dirty="0"/>
              <a:t>				C[</a:t>
            </a:r>
            <a:r>
              <a:rPr lang="en-US" dirty="0" err="1"/>
              <a:t>i</a:t>
            </a:r>
            <a:r>
              <a:rPr lang="en-US" dirty="0"/>
              <a:t>][j] = C[i+1][j]</a:t>
            </a:r>
          </a:p>
          <a:p>
            <a:pPr>
              <a:buNone/>
            </a:pPr>
            <a:r>
              <a:rPr lang="en-US" dirty="0"/>
              <a:t>				used[</a:t>
            </a:r>
            <a:r>
              <a:rPr lang="en-US" dirty="0" err="1"/>
              <a:t>i</a:t>
            </a:r>
            <a:r>
              <a:rPr lang="en-US" dirty="0"/>
              <a:t>][j] = false</a:t>
            </a:r>
          </a:p>
          <a:p>
            <a:pPr>
              <a:buNone/>
            </a:pPr>
            <a:r>
              <a:rPr lang="en-US" dirty="0"/>
              <a:t>			else</a:t>
            </a:r>
          </a:p>
          <a:p>
            <a:pPr>
              <a:buNone/>
            </a:pPr>
            <a:r>
              <a:rPr lang="en-US" dirty="0"/>
              <a:t>				C[</a:t>
            </a:r>
            <a:r>
              <a:rPr lang="en-US" dirty="0" err="1"/>
              <a:t>i</a:t>
            </a:r>
            <a:r>
              <a:rPr lang="en-US" dirty="0"/>
              <a:t>][j] = 1 + C[</a:t>
            </a:r>
            <a:r>
              <a:rPr lang="en-US" dirty="0" err="1"/>
              <a:t>i</a:t>
            </a:r>
            <a:r>
              <a:rPr lang="en-US" dirty="0"/>
              <a:t>][j-</a:t>
            </a:r>
            <a:r>
              <a:rPr lang="en-US" dirty="0" err="1"/>
              <a:t>denom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]]</a:t>
            </a:r>
          </a:p>
          <a:p>
            <a:pPr>
              <a:buNone/>
            </a:pPr>
            <a:r>
              <a:rPr lang="en-US" dirty="0"/>
              <a:t>				used[</a:t>
            </a:r>
            <a:r>
              <a:rPr lang="en-US" dirty="0" err="1"/>
              <a:t>i</a:t>
            </a:r>
            <a:r>
              <a:rPr lang="en-US" dirty="0"/>
              <a:t>][j] = true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638324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the coin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600201"/>
            <a:ext cx="86868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optimal_coins_set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j,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denom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used) {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if ( j == 0 )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return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if ( used[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][j] )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(“Use coin of denomination “ +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denom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])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optimal_coins_set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j-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denom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denom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used)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optimal_coins_set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(i+1, j,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denom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used)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4689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5">
            <a:extLst>
              <a:ext uri="{FF2B5EF4-FFF2-40B4-BE49-F238E27FC236}">
                <a16:creationId xmlns:a16="http://schemas.microsoft.com/office/drawing/2014/main" id="{A79CCBB3-34B7-124F-A760-7D183ED2D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E783BADD-73DA-8249-92E7-5D5F254C5A24}" type="slidenum">
              <a:rPr kumimoji="0" lang="en-US" altLang="en-US" sz="140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en-US" sz="1400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002349A7-F884-794E-A858-EB3A5392731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Remember Fibonacci numbers?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CF7B962-9AC2-D144-AF11-71246978BFA8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752600" y="1600200"/>
            <a:ext cx="8716963" cy="44958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Formula:   F(n) = F(n-1) + F(n-2)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Recursive code: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   </a:t>
            </a:r>
            <a:r>
              <a:rPr lang="en-US" altLang="en-US" sz="2800" dirty="0">
                <a:ea typeface="ＭＳ Ｐゴシック" panose="020B0600070205080204" pitchFamily="34" charset="-128"/>
              </a:rPr>
              <a:t>long fib(int n) {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>
                <a:ea typeface="ＭＳ Ｐゴシック" panose="020B0600070205080204" pitchFamily="34" charset="-128"/>
              </a:rPr>
              <a:t>       assert(n &gt;= 0);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>
                <a:ea typeface="ＭＳ Ｐゴシック" panose="020B0600070205080204" pitchFamily="34" charset="-128"/>
              </a:rPr>
              <a:t>       if ( n == 0 ) return 0;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>
                <a:ea typeface="ＭＳ Ｐゴシック" panose="020B0600070205080204" pitchFamily="34" charset="-128"/>
              </a:rPr>
              <a:t>       if ( n == 1 ) return 1;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>
                <a:ea typeface="ＭＳ Ｐゴシック" panose="020B0600070205080204" pitchFamily="34" charset="-128"/>
              </a:rPr>
              <a:t>       return fib(n-1) + fib(n-2);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>
                <a:ea typeface="ＭＳ Ｐゴシック" panose="020B0600070205080204" pitchFamily="34" charset="-128"/>
              </a:rPr>
              <a:t>   }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What</a:t>
            </a:r>
            <a:r>
              <a:rPr lang="fr-FR" altLang="ja-JP" dirty="0"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s the problem?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Repeatedly solves the same subproblems</a:t>
            </a:r>
          </a:p>
          <a:p>
            <a:pPr lvl="1"/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 dirty="0">
                <a:ea typeface="ＭＳ Ｐゴシック" panose="020B0600070205080204" pitchFamily="34" charset="-128"/>
              </a:rPr>
              <a:t>Obscenely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 dirty="0">
                <a:ea typeface="ＭＳ Ｐゴシック" panose="020B0600070205080204" pitchFamily="34" charset="-128"/>
              </a:rPr>
              <a:t> exponential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3335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S4102-Slim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4102-SlimGray" id="{0C9D6FD0-6105-1D4A-B9A3-9200ED4C5EEE}" vid="{94664388-EB31-D042-8A81-6F2F7AEB9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CS4102-SlimGray</Template>
  <TotalTime>15675</TotalTime>
  <Words>6541</Words>
  <Application>Microsoft Macintosh PowerPoint</Application>
  <PresentationFormat>Widescreen</PresentationFormat>
  <Paragraphs>1175</Paragraphs>
  <Slides>83</Slides>
  <Notes>8</Notes>
  <HiddenSlides>1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97" baseType="lpstr">
      <vt:lpstr>ＭＳ Ｐゴシック</vt:lpstr>
      <vt:lpstr>Arial</vt:lpstr>
      <vt:lpstr>Calibri</vt:lpstr>
      <vt:lpstr>Cambria Math</vt:lpstr>
      <vt:lpstr>Courier New</vt:lpstr>
      <vt:lpstr>Helvetica Neue</vt:lpstr>
      <vt:lpstr>Helvetica Neue Thin</vt:lpstr>
      <vt:lpstr>Lucida Sans Typewriter</vt:lpstr>
      <vt:lpstr>Monotype Sorts</vt:lpstr>
      <vt:lpstr>Symbol</vt:lpstr>
      <vt:lpstr>Times New Roman</vt:lpstr>
      <vt:lpstr>Wingdings</vt:lpstr>
      <vt:lpstr>CS4102-SlimGray</vt:lpstr>
      <vt:lpstr>Equation</vt:lpstr>
      <vt:lpstr>CS4102 Algorithms Fall 2021 – Floryan and Horton</vt:lpstr>
      <vt:lpstr>Dynamic Programming and Greedy Approach</vt:lpstr>
      <vt:lpstr>Motivating Example</vt:lpstr>
      <vt:lpstr>Trickier Question</vt:lpstr>
      <vt:lpstr>CLRS Readings</vt:lpstr>
      <vt:lpstr>Dynamic Programming and Greedy Approach</vt:lpstr>
      <vt:lpstr>Optimization Problems</vt:lpstr>
      <vt:lpstr>Memoization</vt:lpstr>
      <vt:lpstr>Remember Fibonacci numbers?</vt:lpstr>
      <vt:lpstr>Top-down using Memoization</vt:lpstr>
      <vt:lpstr>Memoization</vt:lpstr>
      <vt:lpstr>Memoization and Fibonacci</vt:lpstr>
      <vt:lpstr>Observations on fib_mem()</vt:lpstr>
      <vt:lpstr>Dynamic Programming and Log Cutting</vt:lpstr>
      <vt:lpstr>Dynamic programming</vt:lpstr>
      <vt:lpstr>Optimal Substructure Property</vt:lpstr>
      <vt:lpstr>Dynamic Programming</vt:lpstr>
      <vt:lpstr>Process for Dynamic Programming</vt:lpstr>
      <vt:lpstr>Problems Solved with Dyn. Prog.</vt:lpstr>
      <vt:lpstr>Log Cutting</vt:lpstr>
      <vt:lpstr>Dynamic Programming</vt:lpstr>
      <vt:lpstr>1. Identify Recursive Structure</vt:lpstr>
      <vt:lpstr>Dynamic Programming</vt:lpstr>
      <vt:lpstr>3. Select a Good Order for Solving Subproblems</vt:lpstr>
      <vt:lpstr>3. Select a Good Order for Solving Subproblems</vt:lpstr>
      <vt:lpstr>3. Select a Good Order for Solving Subproblems</vt:lpstr>
      <vt:lpstr>3. Select a Good Order for Solving Subproblems</vt:lpstr>
      <vt:lpstr>3. Select a Good Order for Solving Subproblems</vt:lpstr>
      <vt:lpstr>PowerPoint Presentation</vt:lpstr>
      <vt:lpstr>Log Cutting Pseudocode</vt:lpstr>
      <vt:lpstr>How to find the cuts?</vt:lpstr>
      <vt:lpstr>Remember the choice made</vt:lpstr>
      <vt:lpstr>Reconstruct the Cuts</vt:lpstr>
      <vt:lpstr>Backtracking Pseudocode</vt:lpstr>
      <vt:lpstr>Our Example: Getting Optimal Solution</vt:lpstr>
      <vt:lpstr>Weighted Activity Selection</vt:lpstr>
      <vt:lpstr>Weighted Interval Scheduling</vt:lpstr>
      <vt:lpstr>Greedy solution to interval scheduling</vt:lpstr>
      <vt:lpstr>Greedy solution to the weighted version</vt:lpstr>
      <vt:lpstr>Step 1</vt:lpstr>
      <vt:lpstr>Step 2</vt:lpstr>
      <vt:lpstr>Step 2</vt:lpstr>
      <vt:lpstr>Calculating Opt(j)</vt:lpstr>
      <vt:lpstr>Showing p(j)</vt:lpstr>
      <vt:lpstr>Step 2</vt:lpstr>
      <vt:lpstr>Recursive solution</vt:lpstr>
      <vt:lpstr>That example will take exponential time</vt:lpstr>
      <vt:lpstr>Step 3!</vt:lpstr>
      <vt:lpstr>So we add memoization…</vt:lpstr>
      <vt:lpstr>Computing the intervals</vt:lpstr>
      <vt:lpstr>0/1 Knapsack Problem</vt:lpstr>
      <vt:lpstr>Reminder: Knapsack Problems</vt:lpstr>
      <vt:lpstr>Two Types of Knapsack Problem</vt:lpstr>
      <vt:lpstr>A Bit More Terminology</vt:lpstr>
      <vt:lpstr>0/1 knapsack</vt:lpstr>
      <vt:lpstr>Reminders about Dynamic Programming</vt:lpstr>
      <vt:lpstr>Dynamic programming solution to 0/1</vt:lpstr>
      <vt:lpstr>Some assumptions and observations</vt:lpstr>
      <vt:lpstr>Recursive Structure</vt:lpstr>
      <vt:lpstr>First Step: Getting Things Started</vt:lpstr>
      <vt:lpstr>Three cases to calculate Knap(k, w)</vt:lpstr>
      <vt:lpstr>Case 1: Sufficient capacity and Optimal</vt:lpstr>
      <vt:lpstr>Case 2: Sufficient Capacity but Non-optimal</vt:lpstr>
      <vt:lpstr>Case 3: Insufficient Capacity</vt:lpstr>
      <vt:lpstr>Putting It All Together</vt:lpstr>
      <vt:lpstr>Reminders about Dynamic Programming</vt:lpstr>
      <vt:lpstr>Lookup Table</vt:lpstr>
      <vt:lpstr>Determining the cases</vt:lpstr>
      <vt:lpstr>Put Values in Table</vt:lpstr>
      <vt:lpstr>Pseudo-code</vt:lpstr>
      <vt:lpstr>But our solution is only the value!</vt:lpstr>
      <vt:lpstr>Coin Change with non-traditional coin sets</vt:lpstr>
      <vt:lpstr>Making Change</vt:lpstr>
      <vt:lpstr>Greedy algorithm</vt:lpstr>
      <vt:lpstr>Definitions</vt:lpstr>
      <vt:lpstr>The i,j problem</vt:lpstr>
      <vt:lpstr>Solving the problem</vt:lpstr>
      <vt:lpstr>The formulaic solution</vt:lpstr>
      <vt:lpstr>Recursive solution</vt:lpstr>
      <vt:lpstr>The bottom-up algorithm</vt:lpstr>
      <vt:lpstr>But how to get the coins chosen?</vt:lpstr>
      <vt:lpstr>Recording the answers</vt:lpstr>
      <vt:lpstr>Obtaining the coin set</vt:lpstr>
    </vt:vector>
  </TitlesOfParts>
  <Company>UVA SEAS Computer Science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Microsoft Office User</cp:lastModifiedBy>
  <cp:revision>1277</cp:revision>
  <dcterms:created xsi:type="dcterms:W3CDTF">2017-08-21T20:54:06Z</dcterms:created>
  <dcterms:modified xsi:type="dcterms:W3CDTF">2021-10-28T13:28:36Z</dcterms:modified>
</cp:coreProperties>
</file>