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2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3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6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7.xml" ContentType="application/vnd.openxmlformats-officedocument.presentationml.notes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tags/tag60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6"/>
  </p:notesMasterIdLst>
  <p:sldIdLst>
    <p:sldId id="642" r:id="rId2"/>
    <p:sldId id="617" r:id="rId3"/>
    <p:sldId id="665" r:id="rId4"/>
    <p:sldId id="449" r:id="rId5"/>
    <p:sldId id="662" r:id="rId6"/>
    <p:sldId id="510" r:id="rId7"/>
    <p:sldId id="668" r:id="rId8"/>
    <p:sldId id="511" r:id="rId9"/>
    <p:sldId id="644" r:id="rId10"/>
    <p:sldId id="670" r:id="rId11"/>
    <p:sldId id="669" r:id="rId12"/>
    <p:sldId id="587" r:id="rId13"/>
    <p:sldId id="512" r:id="rId14"/>
    <p:sldId id="514" r:id="rId15"/>
    <p:sldId id="519" r:id="rId16"/>
    <p:sldId id="491" r:id="rId17"/>
    <p:sldId id="666" r:id="rId18"/>
    <p:sldId id="667" r:id="rId19"/>
    <p:sldId id="646" r:id="rId20"/>
    <p:sldId id="492" r:id="rId21"/>
    <p:sldId id="647" r:id="rId22"/>
    <p:sldId id="648" r:id="rId23"/>
    <p:sldId id="649" r:id="rId24"/>
    <p:sldId id="451" r:id="rId25"/>
    <p:sldId id="650" r:id="rId26"/>
    <p:sldId id="663" r:id="rId27"/>
    <p:sldId id="452" r:id="rId28"/>
    <p:sldId id="453" r:id="rId29"/>
    <p:sldId id="533" r:id="rId30"/>
    <p:sldId id="651" r:id="rId31"/>
    <p:sldId id="652" r:id="rId32"/>
    <p:sldId id="487" r:id="rId33"/>
    <p:sldId id="657" r:id="rId34"/>
    <p:sldId id="659" r:id="rId35"/>
    <p:sldId id="660" r:id="rId36"/>
    <p:sldId id="534" r:id="rId37"/>
    <p:sldId id="535" r:id="rId38"/>
    <p:sldId id="685" r:id="rId39"/>
    <p:sldId id="686" r:id="rId40"/>
    <p:sldId id="653" r:id="rId41"/>
    <p:sldId id="687" r:id="rId42"/>
    <p:sldId id="688" r:id="rId43"/>
    <p:sldId id="328" r:id="rId44"/>
    <p:sldId id="664" r:id="rId45"/>
    <p:sldId id="568" r:id="rId46"/>
    <p:sldId id="586" r:id="rId47"/>
    <p:sldId id="673" r:id="rId48"/>
    <p:sldId id="571" r:id="rId49"/>
    <p:sldId id="572" r:id="rId50"/>
    <p:sldId id="674" r:id="rId51"/>
    <p:sldId id="675" r:id="rId52"/>
    <p:sldId id="580" r:id="rId53"/>
    <p:sldId id="575" r:id="rId54"/>
    <p:sldId id="682" r:id="rId55"/>
    <p:sldId id="589" r:id="rId56"/>
    <p:sldId id="590" r:id="rId57"/>
    <p:sldId id="579" r:id="rId58"/>
    <p:sldId id="576" r:id="rId59"/>
    <p:sldId id="683" r:id="rId60"/>
    <p:sldId id="684" r:id="rId61"/>
    <p:sldId id="585" r:id="rId62"/>
    <p:sldId id="643" r:id="rId63"/>
    <p:sldId id="671" r:id="rId64"/>
    <p:sldId id="645" r:id="rId6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9DDE23A-C3E9-4012-9D56-589ACFBEC21E}">
          <p14:sldIdLst>
            <p14:sldId id="642"/>
            <p14:sldId id="617"/>
            <p14:sldId id="665"/>
            <p14:sldId id="449"/>
            <p14:sldId id="662"/>
            <p14:sldId id="510"/>
            <p14:sldId id="668"/>
            <p14:sldId id="511"/>
            <p14:sldId id="644"/>
            <p14:sldId id="670"/>
            <p14:sldId id="669"/>
            <p14:sldId id="587"/>
            <p14:sldId id="512"/>
            <p14:sldId id="514"/>
            <p14:sldId id="519"/>
            <p14:sldId id="491"/>
            <p14:sldId id="666"/>
            <p14:sldId id="667"/>
            <p14:sldId id="646"/>
            <p14:sldId id="492"/>
            <p14:sldId id="647"/>
            <p14:sldId id="648"/>
            <p14:sldId id="649"/>
            <p14:sldId id="451"/>
            <p14:sldId id="650"/>
            <p14:sldId id="663"/>
            <p14:sldId id="452"/>
            <p14:sldId id="453"/>
            <p14:sldId id="533"/>
            <p14:sldId id="651"/>
            <p14:sldId id="652"/>
            <p14:sldId id="487"/>
            <p14:sldId id="657"/>
            <p14:sldId id="659"/>
            <p14:sldId id="660"/>
            <p14:sldId id="534"/>
            <p14:sldId id="535"/>
            <p14:sldId id="685"/>
            <p14:sldId id="686"/>
            <p14:sldId id="653"/>
            <p14:sldId id="687"/>
            <p14:sldId id="688"/>
            <p14:sldId id="328"/>
            <p14:sldId id="664"/>
            <p14:sldId id="568"/>
            <p14:sldId id="586"/>
            <p14:sldId id="673"/>
            <p14:sldId id="571"/>
            <p14:sldId id="572"/>
            <p14:sldId id="674"/>
            <p14:sldId id="675"/>
            <p14:sldId id="580"/>
            <p14:sldId id="575"/>
            <p14:sldId id="682"/>
            <p14:sldId id="589"/>
            <p14:sldId id="590"/>
            <p14:sldId id="579"/>
            <p14:sldId id="576"/>
            <p14:sldId id="683"/>
            <p14:sldId id="684"/>
            <p14:sldId id="585"/>
            <p14:sldId id="643"/>
            <p14:sldId id="671"/>
            <p14:sldId id="64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  <a:srgbClr val="CC0000"/>
    <a:srgbClr val="FFFF00"/>
    <a:srgbClr val="C57F70"/>
    <a:srgbClr val="FFFF66"/>
    <a:srgbClr val="FF99FF"/>
    <a:srgbClr val="FF6600"/>
    <a:srgbClr val="FFCC00"/>
    <a:srgbClr val="92D050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484"/>
    <p:restoredTop sz="92933" autoAdjust="0"/>
  </p:normalViewPr>
  <p:slideViewPr>
    <p:cSldViewPr>
      <p:cViewPr varScale="1">
        <p:scale>
          <a:sx n="121" d="100"/>
          <a:sy n="121" d="100"/>
        </p:scale>
        <p:origin x="352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9F7FD5-2840-4607-A4CD-0A8A66D9D61D}" type="datetimeFigureOut">
              <a:rPr lang="en-US" smtClean="0"/>
              <a:t>10/21/21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E913D-325D-4B30-8E23-50203DB58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005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DCBB9-4DAA-DC4B-80A5-C231400C2D6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567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6D2E47-C92D-4534-9BB8-6325B253624D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19138"/>
            <a:ext cx="6400800" cy="3600450"/>
          </a:xfrm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5915" y="4558927"/>
            <a:ext cx="5363372" cy="4323828"/>
          </a:xfrm>
          <a:noFill/>
          <a:ln/>
        </p:spPr>
        <p:txBody>
          <a:bodyPr/>
          <a:lstStyle/>
          <a:p>
            <a:r>
              <a:rPr lang="en-US"/>
              <a:t>Will this always finish?  Yes, because we have pennies!</a:t>
            </a:r>
          </a:p>
        </p:txBody>
      </p:sp>
    </p:spTree>
    <p:extLst>
      <p:ext uri="{BB962C8B-B14F-4D97-AF65-F5344CB8AC3E}">
        <p14:creationId xmlns:p14="http://schemas.microsoft.com/office/powerpoint/2010/main" val="2189022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DCBB9-4DAA-DC4B-80A5-C231400C2D6E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3629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DCBB9-4DAA-DC4B-80A5-C231400C2D6E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2948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DCBB9-4DAA-DC4B-80A5-C231400C2D6E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4245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DCBB9-4DAA-DC4B-80A5-C231400C2D6E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158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E913D-325D-4B30-8E23-50203DB584FD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019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05D8DCB-06E0-DB4B-A914-CADE4285D248}"/>
              </a:ext>
            </a:extLst>
          </p:cNvPr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A2421-D2CD-4522-A1BA-E4F59ED821B7}" type="datetime1">
              <a:rPr lang="en-US" smtClean="0"/>
              <a:t>10/21/21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487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1928D-0C55-4D8D-9D16-4C05754E5356}" type="datetime1">
              <a:rPr lang="en-US" smtClean="0"/>
              <a:t>10/21/21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531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CEDDD-253B-4C38-A621-35D8BA950C17}" type="datetime1">
              <a:rPr lang="en-US" smtClean="0"/>
              <a:t>10/21/21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9258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967E4-28CB-45C9-B82C-D6B22AD4F0EB}" type="datetime1">
              <a:rPr lang="en-US" smtClean="0"/>
              <a:t>10/21/21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9997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4C693-B405-44E1-A127-B7CE8B45C1E1}" type="datetime1">
              <a:rPr lang="en-US" smtClean="0"/>
              <a:t>10/21/21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0958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mall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A115C93-B2CE-D44F-83E3-23A7F22EA8D8}"/>
              </a:ext>
            </a:extLst>
          </p:cNvPr>
          <p:cNvSpPr/>
          <p:nvPr/>
        </p:nvSpPr>
        <p:spPr>
          <a:xfrm>
            <a:off x="0" y="-1"/>
            <a:ext cx="12192000" cy="731837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28600"/>
            <a:ext cx="10972800" cy="1143000"/>
          </a:xfrm>
        </p:spPr>
        <p:txBody>
          <a:bodyPr/>
          <a:lstStyle>
            <a:lvl1pPr>
              <a:defRPr b="0" i="0" spc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8102-2E91-4DD7-8E8B-98B790A12701}" type="datetime1">
              <a:rPr lang="en-US" smtClean="0"/>
              <a:t>10/21/21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286390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A115C93-B2CE-D44F-83E3-23A7F22EA8D8}"/>
              </a:ext>
            </a:extLst>
          </p:cNvPr>
          <p:cNvSpPr/>
          <p:nvPr/>
        </p:nvSpPr>
        <p:spPr>
          <a:xfrm>
            <a:off x="0" y="-1"/>
            <a:ext cx="12192000" cy="11430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838200"/>
          </a:xfrm>
        </p:spPr>
        <p:txBody>
          <a:bodyPr/>
          <a:lstStyle>
            <a:lvl1pPr>
              <a:defRPr b="0" i="0" spc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AF985-6D44-417A-9881-D208468CBA07}" type="datetime1">
              <a:rPr lang="en-US" smtClean="0"/>
              <a:t>10/21/21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651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Warm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A59ABBA-0641-D142-A6E1-AAF21A858462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217612"/>
          </a:xfrm>
        </p:spPr>
        <p:txBody>
          <a:bodyPr/>
          <a:lstStyle>
            <a:lvl1pPr>
              <a:defRPr b="0" i="0" spc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1"/>
            <a:ext cx="10972800" cy="437356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8102-2E91-4DD7-8E8B-98B790A12701}" type="datetime1">
              <a:rPr lang="en-US" smtClean="0"/>
              <a:t>10/21/21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393918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04A86-E8D2-4E57-8D6D-61E2D175474B}" type="datetime1">
              <a:rPr lang="en-US" smtClean="0"/>
              <a:t>10/21/21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229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FAB17AF-8C4C-5845-B7DE-A4AC7A53117E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21DF3-1FB0-45DC-97EF-461960E13574}" type="datetime1">
              <a:rPr lang="en-US" smtClean="0"/>
              <a:t>10/21/21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339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282CF36-B83D-CA4E-A297-1A51EA28471C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B088E-2809-46D8-B43F-738015D878CC}" type="datetime1">
              <a:rPr lang="en-US" smtClean="0"/>
              <a:t>10/21/21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919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D2E7A9B-E4F1-7444-9561-2EEF0BD9300B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D42A-BC08-426E-9E11-483BA9D61AF6}" type="datetime1">
              <a:rPr lang="en-US" smtClean="0"/>
              <a:t>10/21/21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122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maller Title n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D2E7A9B-E4F1-7444-9561-2EEF0BD9300B}"/>
              </a:ext>
            </a:extLst>
          </p:cNvPr>
          <p:cNvSpPr/>
          <p:nvPr/>
        </p:nvSpPr>
        <p:spPr>
          <a:xfrm>
            <a:off x="0" y="-1"/>
            <a:ext cx="12192000" cy="7620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28600"/>
            <a:ext cx="10972800" cy="1143000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8102-2E91-4DD7-8E8B-98B790A12701}" type="datetime1">
              <a:rPr lang="en-US" smtClean="0"/>
              <a:t>10/21/21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474116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C786-44E1-4BD5-AD14-75F3EA166B5A}" type="datetime1">
              <a:rPr lang="en-US" smtClean="0"/>
              <a:t>10/21/21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497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28102-2E91-4DD7-8E8B-98B790A12701}" type="datetime1">
              <a:rPr lang="en-US" smtClean="0"/>
              <a:t>10/21/21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98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5" Type="http://schemas.openxmlformats.org/officeDocument/2006/relationships/image" Target="../media/image1.png"/><Relationship Id="rId4" Type="http://schemas.openxmlformats.org/officeDocument/2006/relationships/tags" Target="../tags/tag6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4" Type="http://schemas.openxmlformats.org/officeDocument/2006/relationships/notesSlide" Target="../notesSlides/notesSlide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image" Target="../media/image2.jpeg"/><Relationship Id="rId5" Type="http://schemas.openxmlformats.org/officeDocument/2006/relationships/image" Target="../media/image1.jpeg"/><Relationship Id="rId4" Type="http://schemas.openxmlformats.org/officeDocument/2006/relationships/notesSlide" Target="../notesSlides/notesSlide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notesSlide" Target="../notesSlides/notesSlide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4" Type="http://schemas.openxmlformats.org/officeDocument/2006/relationships/notesSlide" Target="../notesSlides/notesSlide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4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4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4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emf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notesSlide" Target="../notesSlides/notesSlide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5.xml"/><Relationship Id="rId1" Type="http://schemas.openxmlformats.org/officeDocument/2006/relationships/tags" Target="../tags/tag3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B6CE7-81B2-8049-9E87-758163BB5B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990600"/>
            <a:ext cx="10363200" cy="1470025"/>
          </a:xfrm>
        </p:spPr>
        <p:txBody>
          <a:bodyPr>
            <a:normAutofit fontScale="90000"/>
          </a:bodyPr>
          <a:lstStyle/>
          <a:p>
            <a:r>
              <a:rPr lang="en-US" sz="8000" dirty="0">
                <a:ln w="3175">
                  <a:solidFill>
                    <a:schemeClr val="bg1"/>
                  </a:solidFill>
                </a:ln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</a:rPr>
              <a:t>CS4102 Algorithms</a:t>
            </a:r>
            <a:br>
              <a:rPr lang="en-US" sz="8000" dirty="0"/>
            </a:b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Fall 2021 –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Floryan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and Horton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D58644-965A-D547-8284-0CF0702A78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0" y="3048000"/>
            <a:ext cx="8534400" cy="2514600"/>
          </a:xfrm>
        </p:spPr>
        <p:txBody>
          <a:bodyPr/>
          <a:lstStyle/>
          <a:p>
            <a:r>
              <a:rPr lang="en-US" dirty="0"/>
              <a:t>Greedy Algorithms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482174-F7C5-3845-B17B-CDFA1796A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841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Optimal Substructure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609600" y="1371600"/>
            <a:ext cx="10972800" cy="498475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This problem has </a:t>
            </a:r>
            <a:r>
              <a:rPr lang="en-US" b="1" i="1" u="sng" dirty="0"/>
              <a:t>optimal substructure</a:t>
            </a:r>
          </a:p>
          <a:p>
            <a:endParaRPr lang="en-US" dirty="0"/>
          </a:p>
          <a:p>
            <a:r>
              <a:rPr lang="en-US" b="1" i="1" u="sng" dirty="0"/>
              <a:t>Lemma 1</a:t>
            </a:r>
            <a:r>
              <a:rPr lang="en-US" dirty="0"/>
              <a:t>: If a problem has optimal substructure, then a greedy algorithm MIGHT solve it (but not necessarily).</a:t>
            </a:r>
          </a:p>
          <a:p>
            <a:r>
              <a:rPr lang="en-US" b="1" i="1" u="sng" dirty="0"/>
              <a:t>Lemma 2</a:t>
            </a:r>
            <a:r>
              <a:rPr lang="en-US" dirty="0"/>
              <a:t>: If a greedy algorithm solves the problem, then it has optimal substructure.</a:t>
            </a:r>
          </a:p>
          <a:p>
            <a:endParaRPr lang="en-US" dirty="0"/>
          </a:p>
          <a:p>
            <a:r>
              <a:rPr lang="en-US" b="1" i="1" dirty="0"/>
              <a:t>Lesson</a:t>
            </a:r>
            <a:r>
              <a:rPr lang="en-US" dirty="0"/>
              <a:t>: Check for optimal substructure to see if a greedy algorithm MIGHT be applicable. Also gives hints as to what the algorithm might be!!</a:t>
            </a:r>
          </a:p>
        </p:txBody>
      </p:sp>
    </p:spTree>
    <p:extLst>
      <p:ext uri="{BB962C8B-B14F-4D97-AF65-F5344CB8AC3E}">
        <p14:creationId xmlns:p14="http://schemas.microsoft.com/office/powerpoint/2010/main" val="19168106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Optimal Substructure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771" name="Rectangle 3"/>
              <p:cNvSpPr>
                <a:spLocks noGrp="1" noChangeArrowheads="1"/>
              </p:cNvSpPr>
              <p:nvPr>
                <p:ph sz="quarter" idx="1"/>
                <p:custDataLst>
                  <p:tags r:id="rId2"/>
                </p:custDataLst>
              </p:nvPr>
            </p:nvSpPr>
            <p:spPr>
              <a:xfrm>
                <a:off x="609600" y="1371600"/>
                <a:ext cx="10972800" cy="4984751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This problem has </a:t>
                </a:r>
                <a:r>
                  <a:rPr lang="en-US" b="1" i="1" u="sng" dirty="0"/>
                  <a:t>optimal substructure</a:t>
                </a:r>
              </a:p>
              <a:p>
                <a:endParaRPr lang="en-US" dirty="0"/>
              </a:p>
              <a:p>
                <a:r>
                  <a:rPr lang="en-US" dirty="0"/>
                  <a:t>Claim (we will prove this):</a:t>
                </a:r>
              </a:p>
              <a:p>
                <a:endParaRPr lang="en-US" dirty="0"/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the optimal set of coins to make </a:t>
                </a:r>
                <a:r>
                  <a:rPr lang="en-US" i="1" dirty="0"/>
                  <a:t>A</a:t>
                </a:r>
                <a:r>
                  <a:rPr lang="en-US" dirty="0"/>
                  <a:t> cents of change:</a:t>
                </a:r>
              </a:p>
              <a:p>
                <a:r>
                  <a:rPr lang="en-US" dirty="0"/>
                  <a:t>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is the optimal set of coins to make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cents of change.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277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  <p:custDataLst>
                  <p:tags r:id="rId4"/>
                </p:custDataLst>
              </p:nvPr>
            </p:nvSpPr>
            <p:spPr>
              <a:xfrm>
                <a:off x="609600" y="1371600"/>
                <a:ext cx="10972800" cy="4984751"/>
              </a:xfrm>
              <a:blipFill>
                <a:blip r:embed="rId5"/>
                <a:stretch>
                  <a:fillRect l="-1389" t="-2545" r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3628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3CC95-0D51-2248-BBF4-D68050B5B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Need more on Optimal Substructure Property?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DB09A-4830-E541-B741-84BDDBEF1D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876800"/>
          </a:xfrm>
        </p:spPr>
        <p:txBody>
          <a:bodyPr>
            <a:normAutofit/>
          </a:bodyPr>
          <a:lstStyle/>
          <a:p>
            <a:r>
              <a:rPr lang="en-US" sz="2800" dirty="0">
                <a:ea typeface="ＭＳ Ｐゴシック" charset="0"/>
                <a:cs typeface="ＭＳ Ｐゴシック" charset="0"/>
              </a:rPr>
              <a:t>Detailed discussion on p. 379 of CLRS (chapter on Dynamic Programming)</a:t>
            </a:r>
          </a:p>
          <a:p>
            <a:pPr lvl="1"/>
            <a:r>
              <a:rPr lang="en-US" sz="2400" dirty="0">
                <a:ea typeface="ＭＳ Ｐゴシック" charset="0"/>
              </a:rPr>
              <a:t>If A is an optimal solution to a problem, then the components of A are optimal solutions to subproblems</a:t>
            </a:r>
          </a:p>
          <a:p>
            <a:r>
              <a:rPr lang="en-US" sz="2800" dirty="0">
                <a:ea typeface="ＭＳ Ｐゴシック" charset="0"/>
                <a:cs typeface="ＭＳ Ｐゴシック" charset="0"/>
              </a:rPr>
              <a:t>Another example: Shortest Path in graph problem</a:t>
            </a:r>
            <a:endParaRPr lang="en-US" sz="2400" dirty="0">
              <a:ea typeface="ＭＳ Ｐゴシック" charset="0"/>
              <a:cs typeface="ＭＳ Ｐゴシック" charset="0"/>
            </a:endParaRPr>
          </a:p>
          <a:p>
            <a:pPr lvl="1"/>
            <a:r>
              <a:rPr lang="en-US" sz="2400" dirty="0">
                <a:ea typeface="ＭＳ Ｐゴシック" charset="0"/>
                <a:cs typeface="ＭＳ Ｐゴシック" charset="0"/>
              </a:rPr>
              <a:t>Say P is min-length path from CHO to LA and includes DAL</a:t>
            </a:r>
          </a:p>
          <a:p>
            <a:pPr lvl="1"/>
            <a:r>
              <a:rPr lang="en-US" sz="2400" dirty="0">
                <a:ea typeface="ＭＳ Ｐゴシック" charset="0"/>
                <a:cs typeface="ＭＳ Ｐゴシック" charset="0"/>
              </a:rPr>
              <a:t>Let P</a:t>
            </a:r>
            <a:r>
              <a:rPr lang="en-US" sz="2400" baseline="-25000" dirty="0">
                <a:ea typeface="ＭＳ Ｐゴシック" charset="0"/>
                <a:cs typeface="ＭＳ Ｐゴシック" charset="0"/>
              </a:rPr>
              <a:t>1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be component of P from CHO to DAL, and P</a:t>
            </a:r>
            <a:r>
              <a:rPr lang="en-US" sz="2400" baseline="-25000" dirty="0">
                <a:ea typeface="ＭＳ Ｐゴシック" charset="0"/>
                <a:cs typeface="ＭＳ Ｐゴシック" charset="0"/>
              </a:rPr>
              <a:t>2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be component of P from DAL to LA</a:t>
            </a:r>
          </a:p>
          <a:p>
            <a:pPr lvl="1"/>
            <a:r>
              <a:rPr lang="en-US" sz="2400" dirty="0">
                <a:ea typeface="ＭＳ Ｐゴシック" charset="0"/>
                <a:cs typeface="ＭＳ Ｐゴシック" charset="0"/>
              </a:rPr>
              <a:t>P</a:t>
            </a:r>
            <a:r>
              <a:rPr lang="en-US" sz="2400" baseline="-25000" dirty="0">
                <a:ea typeface="ＭＳ Ｐゴシック" charset="0"/>
                <a:cs typeface="ＭＳ Ｐゴシック" charset="0"/>
              </a:rPr>
              <a:t>1 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must be shortest path from CHO to DAL, and P</a:t>
            </a:r>
            <a:r>
              <a:rPr lang="en-US" sz="2400" baseline="-25000" dirty="0">
                <a:ea typeface="ＭＳ Ｐゴシック" charset="0"/>
                <a:cs typeface="ＭＳ Ｐゴシック" charset="0"/>
              </a:rPr>
              <a:t>2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must be shortest path from DAL to LA</a:t>
            </a:r>
          </a:p>
          <a:p>
            <a:pPr lvl="1"/>
            <a:r>
              <a:rPr lang="en-US" sz="2400" dirty="0">
                <a:ea typeface="ＭＳ Ｐゴシック" charset="0"/>
                <a:cs typeface="ＭＳ Ｐゴシック" charset="0"/>
              </a:rPr>
              <a:t>Why is this true?  Can you prove it?  Yes, by contradiction. (Try this at home!)</a:t>
            </a:r>
            <a:endParaRPr lang="en-US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7841B4-C617-854E-94DF-98DC41BF1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5408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A Change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31846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Consider the largest coin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How many go into the amount left?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 that many of that coin to the output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Subtract the amount for those coins from the amount left to return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the amount left is zero, done!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not, consider next largest coin, and go back to Step 2</a:t>
            </a:r>
          </a:p>
        </p:txBody>
      </p:sp>
    </p:spTree>
    <p:extLst>
      <p:ext uri="{BB962C8B-B14F-4D97-AF65-F5344CB8AC3E}">
        <p14:creationId xmlns:p14="http://schemas.microsoft.com/office/powerpoint/2010/main" val="7586886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Evaluating Our Greedy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5430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How much work does it do?</a:t>
            </a:r>
          </a:p>
          <a:p>
            <a:pPr lvl="1"/>
            <a:r>
              <a:rPr lang="en-US" dirty="0"/>
              <a:t>Say C is the amount of change, and N is the number of coins in our coin-set</a:t>
            </a:r>
          </a:p>
          <a:p>
            <a:pPr lvl="1"/>
            <a:r>
              <a:rPr lang="en-US" dirty="0"/>
              <a:t>Loop at most N times, and inside the loop we do:</a:t>
            </a:r>
          </a:p>
          <a:p>
            <a:pPr lvl="2"/>
            <a:r>
              <a:rPr lang="en-US" dirty="0"/>
              <a:t>A division</a:t>
            </a:r>
          </a:p>
          <a:p>
            <a:pPr lvl="2"/>
            <a:r>
              <a:rPr lang="en-US" dirty="0"/>
              <a:t>Add something to the output list</a:t>
            </a:r>
          </a:p>
          <a:p>
            <a:pPr lvl="2"/>
            <a:r>
              <a:rPr lang="en-US" dirty="0"/>
              <a:t>A subtraction, and a test</a:t>
            </a:r>
          </a:p>
          <a:p>
            <a:pPr lvl="1"/>
            <a:r>
              <a:rPr lang="en-US" dirty="0"/>
              <a:t>We say this is O(N), or linear in terms of the size of the coin-set</a:t>
            </a:r>
          </a:p>
          <a:p>
            <a:r>
              <a:rPr lang="en-US" dirty="0"/>
              <a:t>Could we do better?</a:t>
            </a:r>
          </a:p>
          <a:p>
            <a:pPr lvl="1"/>
            <a:r>
              <a:rPr lang="en-US" dirty="0"/>
              <a:t>Is this an </a:t>
            </a:r>
            <a:r>
              <a:rPr lang="en-US" i="1" dirty="0"/>
              <a:t>optimal algorithm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We need to do a proof somehow to show this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663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Another Change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315395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Give me another way to do this?</a:t>
            </a:r>
          </a:p>
          <a:p>
            <a:endParaRPr lang="en-US" dirty="0"/>
          </a:p>
          <a:p>
            <a:r>
              <a:rPr lang="en-US" dirty="0"/>
              <a:t>Brute force:</a:t>
            </a:r>
          </a:p>
          <a:p>
            <a:pPr lvl="1"/>
            <a:r>
              <a:rPr lang="en-US" dirty="0"/>
              <a:t>Generate all possible combinations of coins that add up to the required amount</a:t>
            </a:r>
          </a:p>
          <a:p>
            <a:pPr lvl="1"/>
            <a:r>
              <a:rPr lang="en-US" dirty="0"/>
              <a:t>From these, choose the one with smallest number</a:t>
            </a:r>
          </a:p>
          <a:p>
            <a:r>
              <a:rPr lang="en-US" dirty="0"/>
              <a:t>What would you say about this approach?</a:t>
            </a:r>
          </a:p>
          <a:p>
            <a:endParaRPr lang="en-US" dirty="0"/>
          </a:p>
          <a:p>
            <a:r>
              <a:rPr lang="en-US" dirty="0"/>
              <a:t>There are other ways to solve this problem</a:t>
            </a:r>
          </a:p>
          <a:p>
            <a:pPr lvl="1"/>
            <a:r>
              <a:rPr lang="en-US" i="1" dirty="0"/>
              <a:t>Dynamic programming</a:t>
            </a:r>
            <a:r>
              <a:rPr lang="en-US" dirty="0"/>
              <a:t>: build a table of solutions to small </a:t>
            </a:r>
            <a:r>
              <a:rPr lang="en-US" dirty="0" err="1"/>
              <a:t>subproblems</a:t>
            </a:r>
            <a:r>
              <a:rPr lang="en-US" dirty="0"/>
              <a:t>, work your way up</a:t>
            </a:r>
          </a:p>
        </p:txBody>
      </p:sp>
    </p:spTree>
    <p:extLst>
      <p:ext uri="{BB962C8B-B14F-4D97-AF65-F5344CB8AC3E}">
        <p14:creationId xmlns:p14="http://schemas.microsoft.com/office/powerpoint/2010/main" val="1386731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for making change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55000" lnSpcReduction="20000"/>
          </a:bodyPr>
          <a:lstStyle/>
          <a:p>
            <a:pPr algn="l"/>
            <a:r>
              <a:rPr lang="en-US" sz="2800" dirty="0">
                <a:latin typeface="Lucida Sans Unicode" charset="0"/>
              </a:rPr>
              <a:t>This algorithm makes change for an amount </a:t>
            </a:r>
            <a:r>
              <a:rPr lang="en-US" sz="2800" i="1" dirty="0">
                <a:latin typeface="Lucida Sans Unicode" charset="0"/>
              </a:rPr>
              <a:t>A</a:t>
            </a:r>
            <a:r>
              <a:rPr lang="en-US" sz="2800" dirty="0">
                <a:latin typeface="Lucida Sans Unicode" charset="0"/>
              </a:rPr>
              <a:t> using coins of denominations</a:t>
            </a:r>
          </a:p>
          <a:p>
            <a:pPr algn="l">
              <a:buNone/>
            </a:pPr>
            <a:r>
              <a:rPr lang="en-US" sz="2800" dirty="0">
                <a:latin typeface="Lucida Sans Unicode" charset="0"/>
              </a:rPr>
              <a:t>             </a:t>
            </a:r>
            <a:r>
              <a:rPr lang="en-US" sz="2800" i="1" dirty="0" err="1">
                <a:latin typeface="Lucida Sans Unicode" charset="0"/>
              </a:rPr>
              <a:t>denom</a:t>
            </a:r>
            <a:r>
              <a:rPr lang="en-US" sz="2800" dirty="0">
                <a:latin typeface="Lucida Sans Unicode" charset="0"/>
              </a:rPr>
              <a:t>[1] &gt; </a:t>
            </a:r>
            <a:r>
              <a:rPr lang="en-US" sz="2800" i="1" dirty="0" err="1">
                <a:latin typeface="Lucida Sans Unicode" charset="0"/>
              </a:rPr>
              <a:t>denom</a:t>
            </a:r>
            <a:r>
              <a:rPr lang="en-US" sz="2800" dirty="0">
                <a:latin typeface="Lucida Sans Unicode" charset="0"/>
              </a:rPr>
              <a:t>[2] &gt; ··· &gt; </a:t>
            </a:r>
            <a:r>
              <a:rPr lang="en-US" sz="2800" i="1" dirty="0" err="1">
                <a:latin typeface="Lucida Sans Unicode" charset="0"/>
              </a:rPr>
              <a:t>denom</a:t>
            </a:r>
            <a:r>
              <a:rPr lang="en-US" sz="2800" dirty="0">
                <a:latin typeface="Lucida Sans Unicode" charset="0"/>
              </a:rPr>
              <a:t>[</a:t>
            </a:r>
            <a:r>
              <a:rPr lang="en-US" sz="2800" i="1" dirty="0">
                <a:latin typeface="Lucida Sans Unicode" charset="0"/>
              </a:rPr>
              <a:t>n</a:t>
            </a:r>
            <a:r>
              <a:rPr lang="en-US" sz="2800" dirty="0">
                <a:latin typeface="Lucida Sans Unicode" charset="0"/>
              </a:rPr>
              <a:t>] = 1.</a:t>
            </a:r>
          </a:p>
          <a:p>
            <a:endParaRPr lang="en-US" dirty="0"/>
          </a:p>
          <a:p>
            <a:pPr defTabSz="457200"/>
            <a:r>
              <a:rPr lang="en-US" dirty="0">
                <a:latin typeface="Lucida Console" charset="0"/>
              </a:rPr>
              <a:t>Input Parameters: </a:t>
            </a:r>
            <a:r>
              <a:rPr lang="en-US" i="1" dirty="0" err="1">
                <a:latin typeface="Lucida Console" charset="0"/>
              </a:rPr>
              <a:t>denom</a:t>
            </a:r>
            <a:r>
              <a:rPr lang="en-US" i="1" dirty="0">
                <a:latin typeface="Lucida Console" charset="0"/>
              </a:rPr>
              <a:t>, A</a:t>
            </a:r>
          </a:p>
          <a:p>
            <a:pPr defTabSz="457200"/>
            <a:r>
              <a:rPr lang="en-US" dirty="0">
                <a:latin typeface="Lucida Console" charset="0"/>
              </a:rPr>
              <a:t>Output Parameters: None</a:t>
            </a:r>
          </a:p>
          <a:p>
            <a:pPr defTabSz="457200"/>
            <a:endParaRPr lang="en-US" dirty="0">
              <a:latin typeface="Lucida Console" charset="0"/>
            </a:endParaRPr>
          </a:p>
          <a:p>
            <a:pPr defTabSz="457200"/>
            <a:r>
              <a:rPr lang="en-US" i="1" dirty="0" err="1">
                <a:latin typeface="Lucida Console" charset="0"/>
              </a:rPr>
              <a:t>greedy_coin_change</a:t>
            </a:r>
            <a:r>
              <a:rPr lang="en-US" dirty="0">
                <a:latin typeface="Lucida Console" charset="0"/>
              </a:rPr>
              <a:t>(</a:t>
            </a:r>
            <a:r>
              <a:rPr lang="en-US" i="1" dirty="0" err="1">
                <a:latin typeface="Lucida Console" charset="0"/>
              </a:rPr>
              <a:t>denom</a:t>
            </a:r>
            <a:r>
              <a:rPr lang="en-US" dirty="0">
                <a:latin typeface="Lucida Console" charset="0"/>
              </a:rPr>
              <a:t>, </a:t>
            </a:r>
            <a:r>
              <a:rPr lang="en-US" i="1" dirty="0">
                <a:latin typeface="Lucida Console" charset="0"/>
              </a:rPr>
              <a:t>A</a:t>
            </a:r>
            <a:r>
              <a:rPr lang="en-US" dirty="0">
                <a:latin typeface="Lucida Console" charset="0"/>
              </a:rPr>
              <a:t>) {</a:t>
            </a:r>
          </a:p>
          <a:p>
            <a:pPr defTabSz="457200">
              <a:buNone/>
            </a:pPr>
            <a:r>
              <a:rPr lang="en-US" dirty="0">
                <a:latin typeface="Lucida Console" charset="0"/>
              </a:rPr>
              <a:t>	 	</a:t>
            </a:r>
            <a:r>
              <a:rPr lang="en-US" i="1" dirty="0" err="1">
                <a:latin typeface="Lucida Console" charset="0"/>
              </a:rPr>
              <a:t>i</a:t>
            </a:r>
            <a:r>
              <a:rPr lang="en-US" dirty="0">
                <a:latin typeface="Lucida Console" charset="0"/>
              </a:rPr>
              <a:t> = 1</a:t>
            </a:r>
          </a:p>
          <a:p>
            <a:pPr defTabSz="457200">
              <a:buNone/>
            </a:pPr>
            <a:r>
              <a:rPr lang="en-US" dirty="0">
                <a:latin typeface="Lucida Console" charset="0"/>
              </a:rPr>
              <a:t>	  	while (</a:t>
            </a:r>
            <a:r>
              <a:rPr lang="en-US" i="1" dirty="0">
                <a:latin typeface="Lucida Console" charset="0"/>
              </a:rPr>
              <a:t>A</a:t>
            </a:r>
            <a:r>
              <a:rPr lang="en-US" dirty="0">
                <a:latin typeface="Lucida Console" charset="0"/>
              </a:rPr>
              <a:t> &gt; 0) {</a:t>
            </a:r>
          </a:p>
          <a:p>
            <a:pPr defTabSz="457200">
              <a:buNone/>
            </a:pPr>
            <a:r>
              <a:rPr lang="en-US" dirty="0">
                <a:latin typeface="Lucida Console" charset="0"/>
              </a:rPr>
              <a:t>	  		</a:t>
            </a:r>
            <a:r>
              <a:rPr lang="en-US" i="1" dirty="0">
                <a:latin typeface="Lucida Console" charset="0"/>
              </a:rPr>
              <a:t>c</a:t>
            </a:r>
            <a:r>
              <a:rPr lang="en-US" dirty="0">
                <a:latin typeface="Lucida Console" charset="0"/>
              </a:rPr>
              <a:t> = </a:t>
            </a:r>
            <a:r>
              <a:rPr lang="en-US" i="1" dirty="0">
                <a:latin typeface="Lucida Console" charset="0"/>
              </a:rPr>
              <a:t>A </a:t>
            </a:r>
            <a:r>
              <a:rPr lang="en-US" dirty="0">
                <a:latin typeface="Lucida Console" charset="0"/>
              </a:rPr>
              <a:t>/ </a:t>
            </a:r>
            <a:r>
              <a:rPr lang="en-US" i="1" dirty="0" err="1">
                <a:latin typeface="Lucida Console" charset="0"/>
              </a:rPr>
              <a:t>denom</a:t>
            </a:r>
            <a:r>
              <a:rPr lang="en-US" dirty="0">
                <a:latin typeface="Lucida Console" charset="0"/>
              </a:rPr>
              <a:t>[</a:t>
            </a:r>
            <a:r>
              <a:rPr lang="en-US" i="1" dirty="0" err="1">
                <a:latin typeface="Lucida Console" charset="0"/>
              </a:rPr>
              <a:t>i</a:t>
            </a:r>
            <a:r>
              <a:rPr lang="en-US" dirty="0">
                <a:latin typeface="Lucida Console" charset="0"/>
              </a:rPr>
              <a:t>]</a:t>
            </a:r>
          </a:p>
          <a:p>
            <a:pPr defTabSz="457200">
              <a:buNone/>
            </a:pPr>
            <a:r>
              <a:rPr lang="en-US" dirty="0">
                <a:latin typeface="Lucida Console" charset="0"/>
              </a:rPr>
              <a:t>	  		</a:t>
            </a:r>
            <a:r>
              <a:rPr lang="en-US" i="1" dirty="0" err="1">
                <a:latin typeface="Lucida Console" charset="0"/>
              </a:rPr>
              <a:t>println</a:t>
            </a:r>
            <a:r>
              <a:rPr lang="en-US" dirty="0">
                <a:latin typeface="Lucida Console" charset="0"/>
              </a:rPr>
              <a:t>(“use ” + </a:t>
            </a:r>
            <a:r>
              <a:rPr lang="en-US" i="1" dirty="0">
                <a:latin typeface="Lucida Console" charset="0"/>
              </a:rPr>
              <a:t>c</a:t>
            </a:r>
            <a:r>
              <a:rPr lang="en-US" dirty="0">
                <a:latin typeface="Lucida Console" charset="0"/>
              </a:rPr>
              <a:t> + “ coins of denomination ” + </a:t>
            </a:r>
            <a:r>
              <a:rPr lang="en-US" i="1" dirty="0" err="1">
                <a:latin typeface="Lucida Console" charset="0"/>
              </a:rPr>
              <a:t>denom</a:t>
            </a:r>
            <a:r>
              <a:rPr lang="en-US" dirty="0">
                <a:latin typeface="Lucida Console" charset="0"/>
              </a:rPr>
              <a:t>[</a:t>
            </a:r>
            <a:r>
              <a:rPr lang="en-US" i="1" dirty="0" err="1">
                <a:latin typeface="Lucida Console" charset="0"/>
              </a:rPr>
              <a:t>i</a:t>
            </a:r>
            <a:r>
              <a:rPr lang="en-US" dirty="0">
                <a:latin typeface="Lucida Console" charset="0"/>
              </a:rPr>
              <a:t>])</a:t>
            </a:r>
          </a:p>
          <a:p>
            <a:pPr defTabSz="457200">
              <a:buNone/>
            </a:pPr>
            <a:r>
              <a:rPr lang="en-US" dirty="0">
                <a:latin typeface="Lucida Console" charset="0"/>
              </a:rPr>
              <a:t>	  		</a:t>
            </a:r>
            <a:r>
              <a:rPr lang="en-US" i="1" dirty="0">
                <a:latin typeface="Lucida Console" charset="0"/>
              </a:rPr>
              <a:t>A</a:t>
            </a:r>
            <a:r>
              <a:rPr lang="en-US" dirty="0">
                <a:latin typeface="Lucida Console" charset="0"/>
              </a:rPr>
              <a:t> = </a:t>
            </a:r>
            <a:r>
              <a:rPr lang="en-US" i="1" dirty="0">
                <a:latin typeface="Lucida Console" charset="0"/>
              </a:rPr>
              <a:t>A</a:t>
            </a:r>
            <a:r>
              <a:rPr lang="en-US" dirty="0">
                <a:latin typeface="Lucida Console" charset="0"/>
              </a:rPr>
              <a:t> - </a:t>
            </a:r>
            <a:r>
              <a:rPr lang="en-US" i="1" dirty="0">
                <a:latin typeface="Lucida Console" charset="0"/>
              </a:rPr>
              <a:t>c</a:t>
            </a:r>
            <a:r>
              <a:rPr lang="en-US" dirty="0">
                <a:latin typeface="Lucida Console" charset="0"/>
              </a:rPr>
              <a:t> * </a:t>
            </a:r>
            <a:r>
              <a:rPr lang="en-US" i="1" dirty="0" err="1">
                <a:latin typeface="Lucida Console" charset="0"/>
              </a:rPr>
              <a:t>denom</a:t>
            </a:r>
            <a:r>
              <a:rPr lang="en-US" dirty="0">
                <a:latin typeface="Lucida Console" charset="0"/>
              </a:rPr>
              <a:t>[</a:t>
            </a:r>
            <a:r>
              <a:rPr lang="en-US" i="1" dirty="0" err="1">
                <a:latin typeface="Lucida Console" charset="0"/>
              </a:rPr>
              <a:t>i</a:t>
            </a:r>
            <a:r>
              <a:rPr lang="en-US" dirty="0">
                <a:latin typeface="Lucida Console" charset="0"/>
              </a:rPr>
              <a:t>]</a:t>
            </a:r>
          </a:p>
          <a:p>
            <a:pPr defTabSz="457200">
              <a:buNone/>
            </a:pPr>
            <a:r>
              <a:rPr lang="en-US" dirty="0">
                <a:latin typeface="Lucida Console" charset="0"/>
              </a:rPr>
              <a:t>	  		</a:t>
            </a:r>
            <a:r>
              <a:rPr lang="en-US" i="1" dirty="0" err="1">
                <a:latin typeface="Lucida Console" charset="0"/>
              </a:rPr>
              <a:t>i</a:t>
            </a:r>
            <a:r>
              <a:rPr lang="en-US" dirty="0">
                <a:latin typeface="Lucida Console" charset="0"/>
              </a:rPr>
              <a:t> = </a:t>
            </a:r>
            <a:r>
              <a:rPr lang="en-US" i="1" dirty="0" err="1">
                <a:latin typeface="Lucida Console" charset="0"/>
              </a:rPr>
              <a:t>i</a:t>
            </a:r>
            <a:r>
              <a:rPr lang="en-US" dirty="0">
                <a:latin typeface="Lucida Console" charset="0"/>
              </a:rPr>
              <a:t> + 1</a:t>
            </a:r>
          </a:p>
          <a:p>
            <a:pPr defTabSz="457200">
              <a:buNone/>
            </a:pPr>
            <a:r>
              <a:rPr lang="en-US" dirty="0">
                <a:latin typeface="Lucida Console" charset="0"/>
              </a:rPr>
              <a:t>	 	}</a:t>
            </a:r>
          </a:p>
          <a:p>
            <a:pPr defTabSz="457200">
              <a:buNone/>
            </a:pPr>
            <a:r>
              <a:rPr lang="en-US" dirty="0">
                <a:latin typeface="Lucida Console" charset="0"/>
              </a:rPr>
              <a:t>	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6398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change proof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One methodology for proving correctness of greedy algorithms:</a:t>
            </a:r>
          </a:p>
          <a:p>
            <a:endParaRPr lang="en-US" dirty="0"/>
          </a:p>
          <a:p>
            <a:r>
              <a:rPr lang="en-US" dirty="0"/>
              <a:t>A greedy algorithm is correct if the following hold:</a:t>
            </a:r>
          </a:p>
          <a:p>
            <a:pPr lvl="1"/>
            <a:r>
              <a:rPr lang="en-US" dirty="0"/>
              <a:t>The problem has </a:t>
            </a:r>
            <a:r>
              <a:rPr lang="en-US" b="1" i="1" u="sng" dirty="0"/>
              <a:t>optimal substructure</a:t>
            </a:r>
          </a:p>
          <a:p>
            <a:pPr lvl="1"/>
            <a:r>
              <a:rPr lang="en-US" dirty="0"/>
              <a:t>The algorithm has the </a:t>
            </a:r>
            <a:r>
              <a:rPr lang="en-US" b="1" i="1" u="sng" dirty="0"/>
              <a:t>greedy choice property</a:t>
            </a:r>
            <a:r>
              <a:rPr lang="en-US" dirty="0"/>
              <a:t> (see next slide)</a:t>
            </a:r>
            <a:endParaRPr lang="en-US" b="1" i="1" u="sng" dirty="0"/>
          </a:p>
        </p:txBody>
      </p:sp>
    </p:spTree>
    <p:extLst>
      <p:ext uri="{BB962C8B-B14F-4D97-AF65-F5344CB8AC3E}">
        <p14:creationId xmlns:p14="http://schemas.microsoft.com/office/powerpoint/2010/main" val="449835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change proof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What is the </a:t>
            </a:r>
            <a:r>
              <a:rPr lang="en-US" b="1" i="1" u="sng" dirty="0"/>
              <a:t>greedy choice property</a:t>
            </a:r>
            <a:r>
              <a:rPr lang="en-US" dirty="0"/>
              <a:t>?</a:t>
            </a:r>
          </a:p>
          <a:p>
            <a:endParaRPr lang="en-US" b="1" i="1" u="sng" dirty="0"/>
          </a:p>
          <a:p>
            <a:r>
              <a:rPr lang="en-US" dirty="0"/>
              <a:t>Your algorithm makes some greedy choice and then continues</a:t>
            </a:r>
          </a:p>
          <a:p>
            <a:pPr lvl="1"/>
            <a:r>
              <a:rPr lang="en-US" dirty="0"/>
              <a:t>e.g., choose largest coin, then continue</a:t>
            </a:r>
          </a:p>
          <a:p>
            <a:pPr lvl="1"/>
            <a:endParaRPr lang="en-US" dirty="0"/>
          </a:p>
          <a:p>
            <a:r>
              <a:rPr lang="en-US" dirty="0"/>
              <a:t>Prove that the </a:t>
            </a:r>
            <a:r>
              <a:rPr lang="en-US" b="1" i="1" u="sng" dirty="0"/>
              <a:t>one thing</a:t>
            </a:r>
            <a:r>
              <a:rPr lang="en-US" dirty="0"/>
              <a:t> the greedy algorithm selects MUST be in some optimal solution to the problem.</a:t>
            </a:r>
          </a:p>
        </p:txBody>
      </p:sp>
    </p:spTree>
    <p:extLst>
      <p:ext uri="{BB962C8B-B14F-4D97-AF65-F5344CB8AC3E}">
        <p14:creationId xmlns:p14="http://schemas.microsoft.com/office/powerpoint/2010/main" val="9097057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change proof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19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Proving the  </a:t>
                </a:r>
                <a:r>
                  <a:rPr lang="en-US" b="1" i="1" u="sng" dirty="0"/>
                  <a:t>greedy choice property</a:t>
                </a:r>
                <a:r>
                  <a:rPr lang="en-US" dirty="0"/>
                  <a:t>?</a:t>
                </a:r>
              </a:p>
              <a:p>
                <a:endParaRPr lang="en-US" b="1" i="1" u="sng" dirty="0"/>
              </a:p>
              <a:p>
                <a:r>
                  <a:rPr lang="en-US" dirty="0"/>
                  <a:t>Claim: For making </a:t>
                </a:r>
                <a:r>
                  <a:rPr lang="en-US" i="1" dirty="0"/>
                  <a:t>A</a:t>
                </a:r>
                <a:r>
                  <a:rPr lang="en-US" dirty="0"/>
                  <a:t> cents of change, some optimal solution MUST contain the largest coin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5796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CLRS Readings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Chapter 16, Greedy Algorithms</a:t>
            </a:r>
          </a:p>
          <a:p>
            <a:pPr lvl="1"/>
            <a:r>
              <a:rPr lang="en-US" dirty="0"/>
              <a:t>Intro, page 414</a:t>
            </a:r>
          </a:p>
          <a:p>
            <a:pPr lvl="1"/>
            <a:r>
              <a:rPr lang="en-US" dirty="0"/>
              <a:t>Section 16.2, Elements of the Greedy Strategy, Knapsack problem</a:t>
            </a:r>
          </a:p>
          <a:p>
            <a:pPr lvl="1"/>
            <a:r>
              <a:rPr lang="en-US" dirty="0"/>
              <a:t>Later Section 16.1, Activity Selection problem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469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Proof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578962" y="1905000"/>
            <a:ext cx="10698637" cy="4343400"/>
          </a:xfrm>
        </p:spPr>
        <p:txBody>
          <a:bodyPr/>
          <a:lstStyle/>
          <a:p>
            <a:pPr algn="l"/>
            <a:r>
              <a:rPr lang="en-US" dirty="0"/>
              <a:t>Overview of proof:</a:t>
            </a:r>
          </a:p>
          <a:p>
            <a:pPr lvl="1"/>
            <a:r>
              <a:rPr lang="en-US" dirty="0"/>
              <a:t>Assume largest coin NOT in some optimal solution</a:t>
            </a:r>
          </a:p>
          <a:p>
            <a:pPr lvl="1"/>
            <a:r>
              <a:rPr lang="en-US" dirty="0"/>
              <a:t>Ok, some other coins must be in there instead.</a:t>
            </a:r>
          </a:p>
          <a:p>
            <a:pPr lvl="1"/>
            <a:r>
              <a:rPr lang="en-US" dirty="0"/>
              <a:t>4 Cases:</a:t>
            </a:r>
          </a:p>
          <a:p>
            <a:pPr lvl="2"/>
            <a:r>
              <a:rPr lang="en-US" dirty="0"/>
              <a:t>Largest coin that fits is penny (1 cent)	//this one is trivial though!</a:t>
            </a:r>
          </a:p>
          <a:p>
            <a:pPr lvl="2"/>
            <a:r>
              <a:rPr lang="en-US" dirty="0"/>
              <a:t>Largest coin that fits is nickel (5 cent)</a:t>
            </a:r>
          </a:p>
          <a:p>
            <a:pPr lvl="2"/>
            <a:r>
              <a:rPr lang="en-US" dirty="0"/>
              <a:t>Largest coin that fits is dime (10 cent)</a:t>
            </a:r>
          </a:p>
          <a:p>
            <a:pPr lvl="2"/>
            <a:r>
              <a:rPr lang="en-US" dirty="0"/>
              <a:t>Largest coin that fits is quarter (25 cent)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063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Proof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578962" y="1905000"/>
            <a:ext cx="10698637" cy="4343400"/>
          </a:xfrm>
        </p:spPr>
        <p:txBody>
          <a:bodyPr>
            <a:normAutofit/>
          </a:bodyPr>
          <a:lstStyle/>
          <a:p>
            <a:r>
              <a:rPr lang="en-US" dirty="0"/>
              <a:t>Largest coin that fits is penny (1 cent)	//this one is trivial though!</a:t>
            </a:r>
          </a:p>
          <a:p>
            <a:pPr lvl="1"/>
            <a:r>
              <a:rPr lang="en-US" dirty="0"/>
              <a:t>means A &lt; 5</a:t>
            </a:r>
          </a:p>
          <a:p>
            <a:pPr lvl="1"/>
            <a:r>
              <a:rPr lang="en-US" dirty="0"/>
              <a:t>Only penny fits, so penny must be in some optimal solution!</a:t>
            </a:r>
          </a:p>
          <a:p>
            <a:pPr lvl="1"/>
            <a:endParaRPr lang="en-US" dirty="0"/>
          </a:p>
          <a:p>
            <a:r>
              <a:rPr lang="en-US" dirty="0"/>
              <a:t>Largest coin that fits is nickel (5 cent)</a:t>
            </a:r>
          </a:p>
          <a:p>
            <a:pPr lvl="1"/>
            <a:r>
              <a:rPr lang="en-US" dirty="0"/>
              <a:t>Assume nickel not in optimal solution. Note A &gt;= 5</a:t>
            </a:r>
          </a:p>
          <a:p>
            <a:pPr lvl="1"/>
            <a:r>
              <a:rPr lang="en-US" dirty="0"/>
              <a:t>Pennies are only other option, so 5 or more pennies in optimal solution</a:t>
            </a:r>
          </a:p>
          <a:p>
            <a:pPr lvl="1"/>
            <a:r>
              <a:rPr lang="en-US" dirty="0"/>
              <a:t>But I can swap out 5 of those pennies with a nickel</a:t>
            </a:r>
          </a:p>
          <a:p>
            <a:pPr lvl="2"/>
            <a:r>
              <a:rPr lang="en-US" dirty="0"/>
              <a:t>Solution decreases by 4 coins!! Contradiction!!</a:t>
            </a:r>
          </a:p>
        </p:txBody>
      </p:sp>
    </p:spTree>
    <p:extLst>
      <p:ext uri="{BB962C8B-B14F-4D97-AF65-F5344CB8AC3E}">
        <p14:creationId xmlns:p14="http://schemas.microsoft.com/office/powerpoint/2010/main" val="11539495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Proof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578962" y="1905000"/>
            <a:ext cx="10698637" cy="4648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Largest coin that fits is Dime (10 cent)</a:t>
            </a:r>
          </a:p>
          <a:p>
            <a:pPr lvl="1"/>
            <a:r>
              <a:rPr lang="en-US" dirty="0"/>
              <a:t>Assume dime not in optimal solution. Note A &gt;= 10 and A &lt; 25</a:t>
            </a:r>
          </a:p>
          <a:p>
            <a:pPr lvl="1"/>
            <a:r>
              <a:rPr lang="en-US" dirty="0"/>
              <a:t>So the optimal solution contains:</a:t>
            </a:r>
          </a:p>
          <a:p>
            <a:pPr lvl="2"/>
            <a:r>
              <a:rPr lang="en-US" dirty="0"/>
              <a:t>&gt;= 2 nickels, some number of pennies (might be 0)</a:t>
            </a:r>
          </a:p>
          <a:p>
            <a:pPr lvl="2"/>
            <a:r>
              <a:rPr lang="en-US" dirty="0"/>
              <a:t>1 nickel, some pennies (at least 5)</a:t>
            </a:r>
          </a:p>
          <a:p>
            <a:pPr lvl="2"/>
            <a:r>
              <a:rPr lang="en-US" dirty="0"/>
              <a:t>all pennies (more than 10)</a:t>
            </a:r>
          </a:p>
          <a:p>
            <a:pPr lvl="1"/>
            <a:r>
              <a:rPr lang="en-US" dirty="0"/>
              <a:t>In each case above, I can swap a dime in for some combination of nickels or pennies</a:t>
            </a:r>
          </a:p>
          <a:p>
            <a:pPr lvl="2"/>
            <a:r>
              <a:rPr lang="en-US" dirty="0"/>
              <a:t>Solution decreases by 1, 5, or 9 coins respectively. Contradiction!</a:t>
            </a:r>
          </a:p>
          <a:p>
            <a:pPr lvl="1"/>
            <a:endParaRPr lang="en-US" dirty="0"/>
          </a:p>
          <a:p>
            <a:r>
              <a:rPr lang="en-US" dirty="0"/>
              <a:t>Largest coin that fits is quarter (25 cent)</a:t>
            </a:r>
          </a:p>
          <a:p>
            <a:pPr lvl="1"/>
            <a:r>
              <a:rPr lang="en-US" dirty="0"/>
              <a:t>Assume quarter not in optimal solution. Note A &gt;= 25</a:t>
            </a:r>
          </a:p>
          <a:p>
            <a:pPr lvl="1"/>
            <a:r>
              <a:rPr lang="en-US" dirty="0"/>
              <a:t>So the optimal solution contains: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3791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Proof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578962" y="1905000"/>
            <a:ext cx="10698637" cy="4648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Largest coin that fits is quarter (25 cent)</a:t>
            </a:r>
          </a:p>
          <a:p>
            <a:pPr lvl="1"/>
            <a:r>
              <a:rPr lang="en-US" dirty="0"/>
              <a:t>Assume quarter not in optimal solution. Note A &gt;= 25</a:t>
            </a:r>
          </a:p>
          <a:p>
            <a:pPr lvl="1"/>
            <a:r>
              <a:rPr lang="en-US" dirty="0"/>
              <a:t>So the optimal solution contains:</a:t>
            </a:r>
          </a:p>
          <a:p>
            <a:pPr lvl="2"/>
            <a:r>
              <a:rPr lang="en-US" dirty="0"/>
              <a:t>2 dimes, 1 nickel, some pennies maybe</a:t>
            </a:r>
          </a:p>
          <a:p>
            <a:pPr lvl="2"/>
            <a:r>
              <a:rPr lang="en-US" dirty="0"/>
              <a:t>2 dimes, 0 nickels, 5 or more pennies</a:t>
            </a:r>
          </a:p>
          <a:p>
            <a:pPr lvl="2"/>
            <a:r>
              <a:rPr lang="en-US" dirty="0"/>
              <a:t>1 dime, 3 nickels, 0 or more pennies</a:t>
            </a:r>
          </a:p>
          <a:p>
            <a:pPr lvl="2"/>
            <a:r>
              <a:rPr lang="en-US" dirty="0"/>
              <a:t>1 dime, 2 nickels, 5 or more pennies</a:t>
            </a:r>
          </a:p>
          <a:p>
            <a:pPr lvl="2"/>
            <a:r>
              <a:rPr lang="en-US" dirty="0"/>
              <a:t>1 dime, 1 nickel, 10 or more pennies</a:t>
            </a:r>
          </a:p>
          <a:p>
            <a:pPr lvl="2"/>
            <a:r>
              <a:rPr lang="en-US" dirty="0"/>
              <a:t>1 dime, 0 nickel, 15 or more pennies</a:t>
            </a:r>
          </a:p>
          <a:p>
            <a:pPr lvl="2"/>
            <a:r>
              <a:rPr lang="en-US" dirty="0"/>
              <a:t>0 dime, 5 nickels, 0 or more pennies</a:t>
            </a:r>
          </a:p>
          <a:p>
            <a:pPr lvl="2"/>
            <a:r>
              <a:rPr lang="en-US" dirty="0"/>
              <a:t>…</a:t>
            </a:r>
          </a:p>
          <a:p>
            <a:r>
              <a:rPr lang="en-US" dirty="0"/>
              <a:t>For each case above, a quarter can be swapped back in for more than 1 coin to make the solution better!! Contradiction!</a:t>
            </a:r>
          </a:p>
        </p:txBody>
      </p:sp>
    </p:spTree>
    <p:extLst>
      <p:ext uri="{BB962C8B-B14F-4D97-AF65-F5344CB8AC3E}">
        <p14:creationId xmlns:p14="http://schemas.microsoft.com/office/powerpoint/2010/main" val="36648350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would a failed proof work?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Prove greedy choice property for denominations 1, </a:t>
            </a:r>
            <a:r>
              <a:rPr lang="en-US" dirty="0">
                <a:solidFill>
                  <a:srgbClr val="FF0000"/>
                </a:solidFill>
              </a:rPr>
              <a:t>6</a:t>
            </a:r>
            <a:r>
              <a:rPr lang="en-US" dirty="0"/>
              <a:t>, and 10</a:t>
            </a:r>
          </a:p>
          <a:p>
            <a:endParaRPr lang="en-US" dirty="0"/>
          </a:p>
          <a:p>
            <a:r>
              <a:rPr lang="en-US" dirty="0"/>
              <a:t>This is going to fail because the algorithm doesn’t work. Let’s see it!</a:t>
            </a:r>
          </a:p>
          <a:p>
            <a:pPr lvl="1"/>
            <a:r>
              <a:rPr lang="en-US" dirty="0"/>
              <a:t>For A = 12, greedy outputs 10,1,1</a:t>
            </a:r>
          </a:p>
          <a:p>
            <a:pPr lvl="1"/>
            <a:r>
              <a:rPr lang="en-US" dirty="0"/>
              <a:t>Best answer is 6,6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3459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would a failed proof work?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295400"/>
            <a:ext cx="10972800" cy="5257800"/>
          </a:xfrm>
        </p:spPr>
        <p:txBody>
          <a:bodyPr/>
          <a:lstStyle/>
          <a:p>
            <a:r>
              <a:rPr lang="en-US" dirty="0"/>
              <a:t>Largest coin that fits is Dime (10 cent)</a:t>
            </a:r>
          </a:p>
          <a:p>
            <a:pPr lvl="1"/>
            <a:r>
              <a:rPr lang="en-US" dirty="0"/>
              <a:t>Assume dime not in optimal solution. Note A &gt;= 10</a:t>
            </a:r>
          </a:p>
          <a:p>
            <a:pPr lvl="1"/>
            <a:r>
              <a:rPr lang="en-US" dirty="0"/>
              <a:t>So the optimal solution contains:</a:t>
            </a:r>
          </a:p>
          <a:p>
            <a:pPr lvl="2"/>
            <a:r>
              <a:rPr lang="en-US" dirty="0"/>
              <a:t>2 or more six-cent coins, pennies maybe (could be 0)</a:t>
            </a:r>
          </a:p>
          <a:p>
            <a:pPr lvl="2"/>
            <a:r>
              <a:rPr lang="en-US" dirty="0"/>
              <a:t>1 six-cent coin, at least 4 pennies</a:t>
            </a:r>
          </a:p>
          <a:p>
            <a:pPr lvl="2"/>
            <a:r>
              <a:rPr lang="en-US" dirty="0"/>
              <a:t>0 six-cent coins, at least 10 pennies</a:t>
            </a:r>
          </a:p>
          <a:p>
            <a:pPr lvl="2"/>
            <a:endParaRPr lang="en-US" dirty="0"/>
          </a:p>
          <a:p>
            <a:r>
              <a:rPr lang="en-US" dirty="0"/>
              <a:t>For the second two, we can do the exchange, but NOT for the first one. The proof doesn’t work!!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8126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58326-C22D-AE4C-B559-1F292B8DDF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Knapsack Problems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B5AD79-503E-4248-A4B1-C3E6F0753B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046AF8-835F-9A4D-B0F0-A439C6644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3987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Knapsack Problems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838200" y="1587500"/>
            <a:ext cx="8001000" cy="450850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Pages 425-427 in textbook</a:t>
            </a:r>
          </a:p>
          <a:p>
            <a:r>
              <a:rPr lang="en-US" sz="2800" b="1" dirty="0"/>
              <a:t>Description: </a:t>
            </a:r>
            <a:r>
              <a:rPr lang="en-US" sz="2800" dirty="0"/>
              <a:t>Thief robbing a store finds n items, each with a profit amount </a:t>
            </a:r>
            <a:r>
              <a:rPr lang="en-US" sz="2800" i="1" dirty="0">
                <a:latin typeface="Calibri" charset="0"/>
              </a:rPr>
              <a:t>p</a:t>
            </a:r>
            <a:r>
              <a:rPr lang="en-US" sz="2800" i="1" baseline="-25000" dirty="0">
                <a:latin typeface="Calibri" charset="0"/>
              </a:rPr>
              <a:t>i  </a:t>
            </a:r>
            <a:r>
              <a:rPr lang="en-US" sz="2800" dirty="0"/>
              <a:t>and a weight </a:t>
            </a:r>
            <a:r>
              <a:rPr lang="en-US" sz="2800" i="1" dirty="0" err="1">
                <a:latin typeface="Calibri" charset="0"/>
              </a:rPr>
              <a:t>w</a:t>
            </a:r>
            <a:r>
              <a:rPr lang="en-US" sz="2800" i="1" baseline="-25000" dirty="0" err="1">
                <a:latin typeface="Calibri" charset="0"/>
              </a:rPr>
              <a:t>i</a:t>
            </a:r>
            <a:r>
              <a:rPr lang="en-US" sz="2800" dirty="0"/>
              <a:t> </a:t>
            </a:r>
          </a:p>
          <a:p>
            <a:pPr lvl="1"/>
            <a:r>
              <a:rPr lang="en-US" sz="2400" dirty="0"/>
              <a:t>Wants to steal as valuable a load as possible</a:t>
            </a:r>
          </a:p>
          <a:p>
            <a:pPr lvl="1"/>
            <a:r>
              <a:rPr lang="en-US" sz="2400" dirty="0"/>
              <a:t>But can only carry total weight C in their knapsack</a:t>
            </a:r>
          </a:p>
          <a:p>
            <a:pPr lvl="1"/>
            <a:r>
              <a:rPr lang="en-US" sz="2400" dirty="0"/>
              <a:t>Which items should they take to maximize profit?</a:t>
            </a:r>
          </a:p>
          <a:p>
            <a:r>
              <a:rPr lang="en-US" sz="2800" dirty="0"/>
              <a:t>Form of the solution: an </a:t>
            </a:r>
            <a:r>
              <a:rPr lang="en-US" sz="2800" i="1" dirty="0">
                <a:latin typeface="Calibri" charset="0"/>
              </a:rPr>
              <a:t>x</a:t>
            </a:r>
            <a:r>
              <a:rPr lang="en-US" sz="2800" i="1" baseline="-25000" dirty="0">
                <a:latin typeface="Calibri" charset="0"/>
              </a:rPr>
              <a:t>i  </a:t>
            </a:r>
            <a:r>
              <a:rPr lang="en-US" sz="2800" dirty="0"/>
              <a:t>value for each item, showing if (or how much) of that item is taken</a:t>
            </a:r>
          </a:p>
          <a:p>
            <a:r>
              <a:rPr lang="en-US" sz="2800" dirty="0"/>
              <a:t>Inputs are: C, n, the </a:t>
            </a:r>
            <a:r>
              <a:rPr lang="en-US" sz="2800" i="1" dirty="0">
                <a:latin typeface="Calibri" charset="0"/>
              </a:rPr>
              <a:t>p</a:t>
            </a:r>
            <a:r>
              <a:rPr lang="en-US" sz="2800" i="1" baseline="-25000" dirty="0">
                <a:latin typeface="Calibri" charset="0"/>
              </a:rPr>
              <a:t>i </a:t>
            </a:r>
            <a:r>
              <a:rPr lang="en-US" sz="2800" dirty="0"/>
              <a:t>and </a:t>
            </a:r>
            <a:r>
              <a:rPr lang="en-US" sz="2800" i="1" dirty="0" err="1">
                <a:latin typeface="Calibri" charset="0"/>
              </a:rPr>
              <a:t>w</a:t>
            </a:r>
            <a:r>
              <a:rPr lang="en-US" sz="2800" i="1" baseline="-25000" dirty="0" err="1">
                <a:latin typeface="Calibri" charset="0"/>
              </a:rPr>
              <a:t>i</a:t>
            </a:r>
            <a:r>
              <a:rPr lang="en-US" sz="2800" dirty="0"/>
              <a:t> values</a:t>
            </a:r>
          </a:p>
        </p:txBody>
      </p:sp>
      <p:pic>
        <p:nvPicPr>
          <p:cNvPr id="5" name="Picture 2" descr="http://s2.hubimg.com/u/1290317_f260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617649" y="2171700"/>
            <a:ext cx="2789852" cy="2628900"/>
          </a:xfrm>
          <a:prstGeom prst="rect">
            <a:avLst/>
          </a:prstGeom>
          <a:noFill/>
        </p:spPr>
      </p:pic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4842E904-262A-4A47-A31E-E8DA52D637BC}"/>
              </a:ext>
            </a:extLst>
          </p:cNvPr>
          <p:cNvSpPr txBox="1">
            <a:spLocks/>
          </p:cNvSpPr>
          <p:nvPr/>
        </p:nvSpPr>
        <p:spPr>
          <a:xfrm>
            <a:off x="11066206" y="6460603"/>
            <a:ext cx="516194" cy="244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2000" b="1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algn="l" defTabSz="914400" rtl="0" eaLnBrk="1" latinLnBrk="0" hangingPunct="1">
              <a:defRPr sz="2000" b="1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2pPr>
            <a:lvl3pPr marL="914400" algn="l" defTabSz="914400" rtl="0" eaLnBrk="1" latinLnBrk="0" hangingPunct="1">
              <a:defRPr sz="2000" b="1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3pPr>
            <a:lvl4pPr marL="1371600" algn="l" defTabSz="914400" rtl="0" eaLnBrk="1" latinLnBrk="0" hangingPunct="1">
              <a:defRPr sz="2000" b="1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4pPr>
            <a:lvl5pPr marL="1828800" algn="l" defTabSz="914400" rtl="0" eaLnBrk="1" latinLnBrk="0" hangingPunct="1">
              <a:defRPr sz="2000" b="1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5pPr>
            <a:lvl6pPr marL="4572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6pPr>
            <a:lvl7pPr marL="9144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7pPr>
            <a:lvl8pPr marL="1371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8pPr>
            <a:lvl9pPr marL="18288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9pPr>
          </a:lstStyle>
          <a:p>
            <a:pPr algn="r"/>
            <a:fld id="{26016867-1EB8-3142-9271-54F23DCBB85F}" type="slidenum">
              <a:rPr lang="en-US" sz="1200" b="0" smtClean="0">
                <a:latin typeface="+mn-lt"/>
              </a:rPr>
              <a:pPr algn="r"/>
              <a:t>27</a:t>
            </a:fld>
            <a:endParaRPr lang="en-US" sz="1200" b="0" dirty="0">
              <a:latin typeface="+mn-lt"/>
            </a:endParaRPr>
          </a:p>
        </p:txBody>
      </p:sp>
      <p:pic>
        <p:nvPicPr>
          <p:cNvPr id="4098" name="Picture 2" descr="Blu-Ray Review] To Catch A Thief (1955) (Paramount Presents); Now Available  From Paramount - Screen-Connections">
            <a:extLst>
              <a:ext uri="{FF2B5EF4-FFF2-40B4-BE49-F238E27FC236}">
                <a16:creationId xmlns:a16="http://schemas.microsoft.com/office/drawing/2014/main" id="{5D168CCE-CE94-D54C-83D6-C5B68133D0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953" y="4601902"/>
            <a:ext cx="3662795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214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Two Types of Knapsack Problem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ea typeface="ＭＳ Ｐゴシック" charset="0"/>
                <a:cs typeface="ＭＳ Ｐゴシック" charset="0"/>
              </a:rPr>
              <a:t>0/1 knapsack problem</a:t>
            </a:r>
          </a:p>
          <a:p>
            <a:pPr lvl="1"/>
            <a:r>
              <a:rPr lang="en-US" sz="2400" dirty="0">
                <a:ea typeface="ＭＳ Ｐゴシック" charset="0"/>
              </a:rPr>
              <a:t>Each item is discrete: must choose all of it or none of it.</a:t>
            </a:r>
            <a:br>
              <a:rPr lang="en-US" sz="2400" dirty="0">
                <a:ea typeface="ＭＳ Ｐゴシック" charset="0"/>
              </a:rPr>
            </a:br>
            <a:r>
              <a:rPr lang="en-US" sz="2400" dirty="0">
                <a:ea typeface="ＭＳ Ｐゴシック" charset="0"/>
              </a:rPr>
              <a:t>So each x</a:t>
            </a:r>
            <a:r>
              <a:rPr lang="en-US" sz="2400" baseline="-25000" dirty="0">
                <a:ea typeface="ＭＳ Ｐゴシック" charset="0"/>
              </a:rPr>
              <a:t>i</a:t>
            </a:r>
            <a:r>
              <a:rPr lang="en-US" sz="2400" dirty="0">
                <a:ea typeface="ＭＳ Ｐゴシック" charset="0"/>
              </a:rPr>
              <a:t>  is 0 or 1</a:t>
            </a:r>
          </a:p>
          <a:p>
            <a:pPr lvl="1"/>
            <a:r>
              <a:rPr lang="en-US" sz="2400" dirty="0">
                <a:ea typeface="ＭＳ Ｐゴシック" charset="0"/>
              </a:rPr>
              <a:t>Greedy approach does not produce optimal solutions</a:t>
            </a:r>
          </a:p>
          <a:p>
            <a:pPr lvl="1"/>
            <a:r>
              <a:rPr lang="en-US" sz="2400" dirty="0">
                <a:ea typeface="ＭＳ Ｐゴシック" charset="0"/>
              </a:rPr>
              <a:t>But dynamic programming does</a:t>
            </a:r>
          </a:p>
          <a:p>
            <a:r>
              <a:rPr lang="en-US" sz="2800" dirty="0">
                <a:ea typeface="ＭＳ Ｐゴシック" charset="0"/>
                <a:cs typeface="ＭＳ Ｐゴシック" charset="0"/>
              </a:rPr>
              <a:t>Fractional knapsack problem (AKA continuous knapsack)</a:t>
            </a:r>
          </a:p>
          <a:p>
            <a:pPr lvl="1"/>
            <a:r>
              <a:rPr lang="en-US" sz="2400" dirty="0">
                <a:ea typeface="ＭＳ Ｐゴシック" charset="0"/>
              </a:rPr>
              <a:t>Can pick up fractions of each item.</a:t>
            </a:r>
            <a:br>
              <a:rPr lang="en-US" sz="2400" dirty="0">
                <a:ea typeface="ＭＳ Ｐゴシック" charset="0"/>
              </a:rPr>
            </a:br>
            <a:r>
              <a:rPr lang="en-US" sz="2400" dirty="0">
                <a:ea typeface="ＭＳ Ｐゴシック" charset="0"/>
              </a:rPr>
              <a:t>So each x</a:t>
            </a:r>
            <a:r>
              <a:rPr lang="en-US" sz="2400" baseline="-25000" dirty="0">
                <a:ea typeface="ＭＳ Ｐゴシック" charset="0"/>
              </a:rPr>
              <a:t>i</a:t>
            </a:r>
            <a:r>
              <a:rPr lang="en-US" sz="2400" dirty="0">
                <a:ea typeface="ＭＳ Ｐゴシック" charset="0"/>
              </a:rPr>
              <a:t>  is a value between 0 or 1</a:t>
            </a:r>
          </a:p>
          <a:p>
            <a:pPr lvl="1"/>
            <a:r>
              <a:rPr lang="en-US" sz="2400" dirty="0">
                <a:ea typeface="ＭＳ Ｐゴシック" charset="0"/>
              </a:rPr>
              <a:t>A greedy algorithm finds the optimal solution 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62CECF45-07BD-FF46-A9FA-AAA34C1CE080}"/>
              </a:ext>
            </a:extLst>
          </p:cNvPr>
          <p:cNvSpPr txBox="1">
            <a:spLocks/>
          </p:cNvSpPr>
          <p:nvPr/>
        </p:nvSpPr>
        <p:spPr>
          <a:xfrm>
            <a:off x="11066206" y="6460603"/>
            <a:ext cx="516194" cy="244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2000" b="1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algn="l" defTabSz="914400" rtl="0" eaLnBrk="1" latinLnBrk="0" hangingPunct="1">
              <a:defRPr sz="2000" b="1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2pPr>
            <a:lvl3pPr marL="914400" algn="l" defTabSz="914400" rtl="0" eaLnBrk="1" latinLnBrk="0" hangingPunct="1">
              <a:defRPr sz="2000" b="1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3pPr>
            <a:lvl4pPr marL="1371600" algn="l" defTabSz="914400" rtl="0" eaLnBrk="1" latinLnBrk="0" hangingPunct="1">
              <a:defRPr sz="2000" b="1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4pPr>
            <a:lvl5pPr marL="1828800" algn="l" defTabSz="914400" rtl="0" eaLnBrk="1" latinLnBrk="0" hangingPunct="1">
              <a:defRPr sz="2000" b="1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5pPr>
            <a:lvl6pPr marL="4572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6pPr>
            <a:lvl7pPr marL="9144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7pPr>
            <a:lvl8pPr marL="1371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8pPr>
            <a:lvl9pPr marL="18288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9pPr>
          </a:lstStyle>
          <a:p>
            <a:pPr algn="r"/>
            <a:fld id="{26016867-1EB8-3142-9271-54F23DCBB85F}" type="slidenum">
              <a:rPr lang="en-US" sz="1200" b="0" smtClean="0">
                <a:latin typeface="+mn-lt"/>
              </a:rPr>
              <a:pPr algn="r"/>
              <a:t>28</a:t>
            </a:fld>
            <a:endParaRPr lang="en-US" sz="1200" b="0" dirty="0">
              <a:latin typeface="+mn-lt"/>
            </a:endParaRPr>
          </a:p>
        </p:txBody>
      </p:sp>
      <p:pic>
        <p:nvPicPr>
          <p:cNvPr id="3076" name="Picture 4" descr="What's so special about the Mona Lisa? - CNN Style">
            <a:extLst>
              <a:ext uri="{FF2B5EF4-FFF2-40B4-BE49-F238E27FC236}">
                <a16:creationId xmlns:a16="http://schemas.microsoft.com/office/drawing/2014/main" id="{34F0B59D-6478-1E4F-B432-286E1514D0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5571" y="1905000"/>
            <a:ext cx="1397000" cy="139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Bag clipart money, Bag money Transparent FREE for download on  WebStockReview 2021">
            <a:extLst>
              <a:ext uri="{FF2B5EF4-FFF2-40B4-BE49-F238E27FC236}">
                <a16:creationId xmlns:a16="http://schemas.microsoft.com/office/drawing/2014/main" id="{E3229F16-B5CE-6344-A6BC-E75BA90703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8803" y="4102633"/>
            <a:ext cx="1810537" cy="146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63535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>
              <a:defRPr/>
            </a:pPr>
            <a:r>
              <a:rPr lang="en-US" dirty="0">
                <a:ea typeface="+mj-ea"/>
              </a:rPr>
              <a:t>Formal Statement of Fractional Knapsack Problem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622300" y="1600200"/>
            <a:ext cx="10972800" cy="3306763"/>
          </a:xfrm>
        </p:spPr>
        <p:txBody>
          <a:bodyPr/>
          <a:lstStyle/>
          <a:p>
            <a:pPr eaLnBrk="1" hangingPunct="1"/>
            <a:r>
              <a:rPr lang="en-US" dirty="0">
                <a:latin typeface="Calibri" charset="0"/>
              </a:rPr>
              <a:t>Given </a:t>
            </a:r>
            <a:r>
              <a:rPr lang="en-US" i="1" dirty="0">
                <a:latin typeface="Calibri" charset="0"/>
              </a:rPr>
              <a:t>n</a:t>
            </a:r>
            <a:r>
              <a:rPr lang="en-US" dirty="0">
                <a:latin typeface="Calibri" charset="0"/>
              </a:rPr>
              <a:t> objects and a knapsack of capacity </a:t>
            </a:r>
            <a:r>
              <a:rPr lang="en-US" i="1" dirty="0">
                <a:latin typeface="Calibri" charset="0"/>
              </a:rPr>
              <a:t>C</a:t>
            </a:r>
            <a:r>
              <a:rPr lang="en-US" dirty="0">
                <a:latin typeface="Calibri" charset="0"/>
              </a:rPr>
              <a:t>, where object </a:t>
            </a:r>
            <a:r>
              <a:rPr lang="en-US" i="1" dirty="0" err="1">
                <a:latin typeface="Calibri" charset="0"/>
              </a:rPr>
              <a:t>i</a:t>
            </a:r>
            <a:r>
              <a:rPr lang="en-US" dirty="0">
                <a:latin typeface="Calibri" charset="0"/>
              </a:rPr>
              <a:t> has weight </a:t>
            </a:r>
            <a:r>
              <a:rPr lang="en-US" i="1" dirty="0" err="1">
                <a:latin typeface="Calibri" charset="0"/>
              </a:rPr>
              <a:t>w</a:t>
            </a:r>
            <a:r>
              <a:rPr lang="en-US" i="1" baseline="-25000" dirty="0" err="1">
                <a:latin typeface="Calibri" charset="0"/>
              </a:rPr>
              <a:t>i</a:t>
            </a:r>
            <a:r>
              <a:rPr lang="en-US" dirty="0">
                <a:latin typeface="Calibri" charset="0"/>
              </a:rPr>
              <a:t> and earns profit </a:t>
            </a:r>
            <a:r>
              <a:rPr lang="en-US" i="1" dirty="0">
                <a:latin typeface="Calibri" charset="0"/>
              </a:rPr>
              <a:t>p</a:t>
            </a:r>
            <a:r>
              <a:rPr lang="en-US" i="1" baseline="-25000" dirty="0">
                <a:latin typeface="Calibri" charset="0"/>
              </a:rPr>
              <a:t>i</a:t>
            </a:r>
            <a:r>
              <a:rPr lang="en-US" dirty="0">
                <a:latin typeface="Calibri" charset="0"/>
              </a:rPr>
              <a:t>, find values </a:t>
            </a:r>
            <a:r>
              <a:rPr lang="en-US" i="1" dirty="0">
                <a:latin typeface="Calibri" charset="0"/>
              </a:rPr>
              <a:t>x</a:t>
            </a:r>
            <a:r>
              <a:rPr lang="en-US" i="1" baseline="-25000" dirty="0">
                <a:latin typeface="Calibri" charset="0"/>
              </a:rPr>
              <a:t>i</a:t>
            </a:r>
            <a:r>
              <a:rPr lang="en-US" dirty="0">
                <a:latin typeface="Calibri" charset="0"/>
              </a:rPr>
              <a:t> that maximize the total profit </a:t>
            </a:r>
            <a:br>
              <a:rPr lang="en-US" dirty="0">
                <a:latin typeface="Calibri" charset="0"/>
              </a:rPr>
            </a:br>
            <a:br>
              <a:rPr lang="en-US" dirty="0">
                <a:latin typeface="Calibri" charset="0"/>
              </a:rPr>
            </a:br>
            <a:br>
              <a:rPr lang="en-US" dirty="0">
                <a:latin typeface="Calibri" charset="0"/>
              </a:rPr>
            </a:br>
            <a:r>
              <a:rPr lang="en-US" dirty="0">
                <a:latin typeface="Calibri" charset="0"/>
              </a:rPr>
              <a:t>subject to the constraints</a:t>
            </a:r>
          </a:p>
        </p:txBody>
      </p:sp>
      <p:graphicFrame>
        <p:nvGraphicFramePr>
          <p:cNvPr id="12292" name="Object 4"/>
          <p:cNvGraphicFramePr>
            <a:graphicFrameLocks noChangeAspect="1"/>
          </p:cNvGraphicFramePr>
          <p:nvPr/>
        </p:nvGraphicFramePr>
        <p:xfrm>
          <a:off x="4114800" y="2743200"/>
          <a:ext cx="1295400" cy="11597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Equation" r:id="rId4" imgW="482391" imgH="431613" progId="Equation.3">
                  <p:embed/>
                </p:oleObj>
              </mc:Choice>
              <mc:Fallback>
                <p:oleObj name="Equation" r:id="rId4" imgW="482391" imgH="431613" progId="Equation.3">
                  <p:embed/>
                  <p:pic>
                    <p:nvPicPr>
                      <p:cNvPr id="1229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2743200"/>
                        <a:ext cx="1295400" cy="11597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3" name="Object 6"/>
          <p:cNvGraphicFramePr>
            <a:graphicFrameLocks noChangeAspect="1"/>
          </p:cNvGraphicFramePr>
          <p:nvPr/>
        </p:nvGraphicFramePr>
        <p:xfrm>
          <a:off x="4102100" y="4754563"/>
          <a:ext cx="4013200" cy="1290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Equation" r:id="rId6" imgW="1422400" imgH="457200" progId="Equation.3">
                  <p:embed/>
                </p:oleObj>
              </mc:Choice>
              <mc:Fallback>
                <p:oleObj name="Equation" r:id="rId6" imgW="1422400" imgH="457200" progId="Equation.3">
                  <p:embed/>
                  <p:pic>
                    <p:nvPicPr>
                      <p:cNvPr id="12293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2100" y="4754563"/>
                        <a:ext cx="4013200" cy="1290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98430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FEEB5-3158-794F-8384-969E9EA60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67806-3C1C-BE49-AEB0-E1952B56F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5181600"/>
          </a:xfrm>
        </p:spPr>
        <p:txBody>
          <a:bodyPr>
            <a:normAutofit/>
          </a:bodyPr>
          <a:lstStyle/>
          <a:p>
            <a:r>
              <a:rPr lang="en-US" dirty="0"/>
              <a:t>Greedy Algorithms: Our next algorithmic technique</a:t>
            </a:r>
          </a:p>
          <a:p>
            <a:r>
              <a:rPr lang="en-US" dirty="0"/>
              <a:t>How to analyze problems with greedy solutions:</a:t>
            </a:r>
          </a:p>
          <a:p>
            <a:pPr lvl="1"/>
            <a:r>
              <a:rPr lang="en-US" dirty="0"/>
              <a:t>Optimal substructure property</a:t>
            </a:r>
          </a:p>
          <a:p>
            <a:pPr lvl="1"/>
            <a:r>
              <a:rPr lang="en-US" dirty="0"/>
              <a:t>Greedy choice property</a:t>
            </a:r>
          </a:p>
          <a:p>
            <a:pPr lvl="1"/>
            <a:r>
              <a:rPr lang="en-US" dirty="0"/>
              <a:t>Proving correctness of greedy algorithms</a:t>
            </a:r>
          </a:p>
          <a:p>
            <a:r>
              <a:rPr lang="en-US" dirty="0"/>
              <a:t>Three example problems</a:t>
            </a:r>
          </a:p>
          <a:p>
            <a:pPr lvl="1"/>
            <a:r>
              <a:rPr lang="en-US" dirty="0"/>
              <a:t>Coin Change</a:t>
            </a:r>
          </a:p>
          <a:p>
            <a:pPr lvl="1"/>
            <a:r>
              <a:rPr lang="en-US" dirty="0"/>
              <a:t>Activity Selection</a:t>
            </a:r>
          </a:p>
          <a:p>
            <a:pPr lvl="1"/>
            <a:r>
              <a:rPr lang="en-US" dirty="0"/>
              <a:t>Knapsack (fractional version)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6A26F-3873-EB40-8D6E-836C80BE9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6085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2312D-D60B-294D-816E-167E97E4E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Greedy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F9DF3-7A1D-874C-9E75-5827C5E3F4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Let’s use a </a:t>
            </a:r>
            <a:r>
              <a:rPr lang="en-US" b="1" dirty="0">
                <a:solidFill>
                  <a:srgbClr val="0070C0"/>
                </a:solidFill>
              </a:rPr>
              <a:t>greedy strategy </a:t>
            </a:r>
            <a:r>
              <a:rPr lang="en-US" dirty="0"/>
              <a:t>to solve the fractional knapsack</a:t>
            </a:r>
            <a:endParaRPr lang="en-US" b="1" dirty="0">
              <a:solidFill>
                <a:srgbClr val="0070C0"/>
              </a:solidFill>
            </a:endParaRPr>
          </a:p>
          <a:p>
            <a:pPr lvl="1"/>
            <a:r>
              <a:rPr lang="en-US" dirty="0"/>
              <a:t>Build solution by stages, adding one item to partial solution found so far</a:t>
            </a:r>
          </a:p>
          <a:p>
            <a:pPr lvl="1"/>
            <a:r>
              <a:rPr lang="en-US" dirty="0"/>
              <a:t>At each stage, make </a:t>
            </a:r>
            <a:r>
              <a:rPr lang="en-US" u="sng" dirty="0"/>
              <a:t>locally optimal choice </a:t>
            </a:r>
            <a:r>
              <a:rPr lang="en-US" dirty="0"/>
              <a:t>based on the </a:t>
            </a:r>
            <a:r>
              <a:rPr lang="en-US" b="1" dirty="0">
                <a:solidFill>
                  <a:srgbClr val="0070C0"/>
                </a:solidFill>
              </a:rPr>
              <a:t>greedy choice </a:t>
            </a:r>
            <a:r>
              <a:rPr lang="en-US" dirty="0"/>
              <a:t>(sometimes called the </a:t>
            </a:r>
            <a:r>
              <a:rPr lang="en-US" b="1" dirty="0">
                <a:solidFill>
                  <a:srgbClr val="0070C0"/>
                </a:solidFill>
              </a:rPr>
              <a:t>greedy rule </a:t>
            </a:r>
            <a:r>
              <a:rPr lang="en-US" dirty="0"/>
              <a:t>or the </a:t>
            </a:r>
            <a:r>
              <a:rPr lang="en-US" b="1" dirty="0">
                <a:solidFill>
                  <a:srgbClr val="0070C0"/>
                </a:solidFill>
              </a:rPr>
              <a:t>selection function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Locally optimal, i.e. best choice given what info available now</a:t>
            </a:r>
          </a:p>
          <a:p>
            <a:pPr lvl="1"/>
            <a:r>
              <a:rPr lang="en-US" dirty="0"/>
              <a:t>Irrevocable: a choice can’t be un-done</a:t>
            </a:r>
          </a:p>
          <a:p>
            <a:pPr lvl="1"/>
            <a:r>
              <a:rPr lang="en-US" dirty="0"/>
              <a:t>Sequence of locally optimal choices leads to globally optimal solution (hopefully)</a:t>
            </a:r>
          </a:p>
          <a:p>
            <a:pPr lvl="2"/>
            <a:r>
              <a:rPr lang="en-US" dirty="0"/>
              <a:t>Must prove this for a given problem!</a:t>
            </a:r>
          </a:p>
          <a:p>
            <a:pPr lvl="2"/>
            <a:r>
              <a:rPr lang="en-US" dirty="0"/>
              <a:t>Approximation algorithms, heuristic algorithms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D5463B-C757-E74B-81DA-53D36F52E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1579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04614-D9E5-CC48-9C9D-24125E23B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Bit More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F6F4E-D24D-1941-A968-46F59B5D2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Problems solvable by both Dynamic Programming and the Greedy approach have the </a:t>
            </a:r>
            <a:r>
              <a:rPr lang="en-US" b="1" dirty="0">
                <a:solidFill>
                  <a:srgbClr val="0070C0"/>
                </a:solidFill>
              </a:rPr>
              <a:t>optimal substructure property:</a:t>
            </a:r>
          </a:p>
          <a:p>
            <a:pPr lvl="1"/>
            <a:r>
              <a:rPr lang="en-US" dirty="0"/>
              <a:t>An optimal solution to a problem contains within it optimal solutions to subproblems</a:t>
            </a:r>
          </a:p>
          <a:p>
            <a:pPr lvl="1"/>
            <a:r>
              <a:rPr lang="en-US" dirty="0"/>
              <a:t>This allows us to build a solution one step at a time, because we can solve increasingly smaller problems with confidence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ECFB7D-C473-174F-BD49-F3A7FAC29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2750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Greedy Approach for Fractional Knapsack?</a:t>
            </a:r>
          </a:p>
        </p:txBody>
      </p:sp>
      <p:sp>
        <p:nvSpPr>
          <p:cNvPr id="1559555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09600" y="1447800"/>
            <a:ext cx="10972800" cy="4678363"/>
          </a:xfrm>
        </p:spPr>
        <p:txBody>
          <a:bodyPr anchor="t" anchorCtr="0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800" dirty="0">
                <a:ea typeface="ＭＳ Ｐゴシック" charset="0"/>
                <a:cs typeface="ＭＳ Ｐゴシック" charset="0"/>
              </a:rPr>
              <a:t>Build up a partial solutions: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ea typeface="ＭＳ Ｐゴシック" charset="0"/>
                <a:cs typeface="ＭＳ Ｐゴシック" charset="0"/>
              </a:rPr>
              <a:t>Determine which of the remaining items to add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ea typeface="ＭＳ Ｐゴシック" charset="0"/>
                <a:cs typeface="ＭＳ Ｐゴシック" charset="0"/>
              </a:rPr>
              <a:t>How much can you add (its x</a:t>
            </a:r>
            <a:r>
              <a:rPr lang="en-US" sz="2400" baseline="-25000" dirty="0">
                <a:ea typeface="ＭＳ Ｐゴシック" charset="0"/>
                <a:cs typeface="ＭＳ Ｐゴシック" charset="0"/>
              </a:rPr>
              <a:t>i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)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ea typeface="ＭＳ Ｐゴシック" charset="0"/>
                <a:cs typeface="ＭＳ Ｐゴシック" charset="0"/>
              </a:rPr>
              <a:t>Repeat until knapsack is full (or no more items)</a:t>
            </a:r>
          </a:p>
          <a:p>
            <a:pPr marL="457200" lvl="1" indent="0">
              <a:lnSpc>
                <a:spcPct val="80000"/>
              </a:lnSpc>
              <a:buNone/>
            </a:pPr>
            <a:endParaRPr lang="en-US" sz="2800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2800" dirty="0">
                <a:ea typeface="ＭＳ Ｐゴシック" charset="0"/>
                <a:cs typeface="ＭＳ Ｐゴシック" charset="0"/>
              </a:rPr>
              <a:t>Which item to choose next?</a:t>
            </a:r>
            <a:br>
              <a:rPr lang="en-US" sz="2800" dirty="0">
                <a:ea typeface="ＭＳ Ｐゴシック" charset="0"/>
                <a:cs typeface="ＭＳ Ｐゴシック" charset="0"/>
              </a:rPr>
            </a:br>
            <a:r>
              <a:rPr lang="en-US" sz="2800" dirty="0">
                <a:ea typeface="ＭＳ Ｐゴシック" charset="0"/>
                <a:cs typeface="ＭＳ Ｐゴシック" charset="0"/>
              </a:rPr>
              <a:t>What’s a good </a:t>
            </a:r>
            <a:r>
              <a:rPr lang="en-US" sz="2800" b="1" dirty="0">
                <a:solidFill>
                  <a:srgbClr val="0070C0"/>
                </a:solidFill>
                <a:ea typeface="ＭＳ Ｐゴシック" charset="0"/>
                <a:cs typeface="ＭＳ Ｐゴシック" charset="0"/>
              </a:rPr>
              <a:t>greedy choice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(AKA </a:t>
            </a:r>
            <a:r>
              <a:rPr lang="en-US" sz="2800" b="1" dirty="0">
                <a:solidFill>
                  <a:srgbClr val="0070C0"/>
                </a:solidFill>
                <a:ea typeface="ＭＳ Ｐゴシック" charset="0"/>
                <a:cs typeface="ＭＳ Ｐゴシック" charset="0"/>
              </a:rPr>
              <a:t>greedy selection)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?</a:t>
            </a:r>
          </a:p>
          <a:p>
            <a:pPr>
              <a:lnSpc>
                <a:spcPct val="80000"/>
              </a:lnSpc>
            </a:pPr>
            <a:r>
              <a:rPr lang="en-US" sz="2800" dirty="0">
                <a:ea typeface="ＭＳ Ｐゴシック" charset="0"/>
                <a:cs typeface="ＭＳ Ｐゴシック" charset="0"/>
              </a:rPr>
              <a:t>Let’s try several obvious options on this example:</a:t>
            </a:r>
          </a:p>
          <a:p>
            <a:pPr marL="457200" lvl="1" indent="0">
              <a:lnSpc>
                <a:spcPct val="80000"/>
              </a:lnSpc>
              <a:buNone/>
            </a:pPr>
            <a:endParaRPr lang="en-US" sz="2400" dirty="0">
              <a:ea typeface="ＭＳ Ｐゴシック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sz="2800" dirty="0"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FB6A57A-89AF-EC48-B758-6139E68F472C}"/>
              </a:ext>
            </a:extLst>
          </p:cNvPr>
          <p:cNvGraphicFramePr>
            <a:graphicFrameLocks noGrp="1"/>
          </p:cNvGraphicFramePr>
          <p:nvPr/>
        </p:nvGraphicFramePr>
        <p:xfrm>
          <a:off x="3540078" y="4986397"/>
          <a:ext cx="266545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13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58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8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365E9EE-5196-374E-8F60-89B7B9D21DB6}"/>
              </a:ext>
            </a:extLst>
          </p:cNvPr>
          <p:cNvSpPr txBox="1"/>
          <p:nvPr/>
        </p:nvSpPr>
        <p:spPr>
          <a:xfrm>
            <a:off x="3505200" y="4572000"/>
            <a:ext cx="1454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ea typeface="ＭＳ Ｐゴシック" charset="0"/>
              </a:rPr>
              <a:t>n = 3, C = 20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921559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3"/>
          <p:cNvSpPr>
            <a:spLocks noGrp="1" noChangeArrowheads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304800" y="1524000"/>
            <a:ext cx="9906000" cy="4724400"/>
          </a:xfrm>
        </p:spPr>
        <p:txBody>
          <a:bodyPr anchor="t" anchorCtr="0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b="1" dirty="0">
                <a:ea typeface="ＭＳ Ｐゴシック" charset="0"/>
                <a:cs typeface="ＭＳ Ｐゴシック" charset="0"/>
              </a:rPr>
              <a:t>Greedy choice #1:  by highest profit value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sz="3600" dirty="0">
                <a:latin typeface="Arial" charset="0"/>
                <a:ea typeface="ＭＳ Ｐゴシック" charset="0"/>
                <a:cs typeface="ＭＳ Ｐゴシック" charset="0"/>
              </a:rPr>
              <a:t>Possible Greedy Choices for Knapsack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98B213A-C414-9745-ABBF-BA171187FA29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438400"/>
          <a:ext cx="266545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13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58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8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C78476D-7146-5240-8CD3-0291A1FEE75E}"/>
              </a:ext>
            </a:extLst>
          </p:cNvPr>
          <p:cNvSpPr txBox="1"/>
          <p:nvPr/>
        </p:nvSpPr>
        <p:spPr>
          <a:xfrm>
            <a:off x="762000" y="2069068"/>
            <a:ext cx="1454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ea typeface="ＭＳ Ｐゴシック" charset="0"/>
              </a:rPr>
              <a:t>n = 3, C = 20</a:t>
            </a: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B5F1A0-5629-1D4B-B4EB-02EDBBD1B283}"/>
              </a:ext>
            </a:extLst>
          </p:cNvPr>
          <p:cNvSpPr txBox="1"/>
          <p:nvPr/>
        </p:nvSpPr>
        <p:spPr>
          <a:xfrm>
            <a:off x="586060" y="4671180"/>
            <a:ext cx="3604940" cy="1815882"/>
          </a:xfrm>
          <a:prstGeom prst="rect">
            <a:avLst/>
          </a:prstGeom>
          <a:noFill/>
          <a:ln w="38100">
            <a:solidFill>
              <a:srgbClr val="CC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Select item 1 first, then item 2, then item 3.</a:t>
            </a:r>
            <a:br>
              <a:rPr lang="en-US" sz="2800" dirty="0"/>
            </a:br>
            <a:r>
              <a:rPr lang="en-US" sz="2800" dirty="0"/>
              <a:t>Take as much of each as fits!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949B994-7430-0A40-B828-50B6FD35A9AF}"/>
              </a:ext>
            </a:extLst>
          </p:cNvPr>
          <p:cNvCxnSpPr>
            <a:cxnSpLocks/>
          </p:cNvCxnSpPr>
          <p:nvPr/>
        </p:nvCxnSpPr>
        <p:spPr>
          <a:xfrm flipH="1">
            <a:off x="1143000" y="3429000"/>
            <a:ext cx="533400" cy="1242180"/>
          </a:xfrm>
          <a:prstGeom prst="line">
            <a:avLst/>
          </a:prstGeom>
          <a:ln w="38100">
            <a:solidFill>
              <a:srgbClr val="C00000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Left Brace 16">
            <a:extLst>
              <a:ext uri="{FF2B5EF4-FFF2-40B4-BE49-F238E27FC236}">
                <a16:creationId xmlns:a16="http://schemas.microsoft.com/office/drawing/2014/main" id="{4BCC6C22-1363-104E-A224-89BF70437029}"/>
              </a:ext>
            </a:extLst>
          </p:cNvPr>
          <p:cNvSpPr/>
          <p:nvPr/>
        </p:nvSpPr>
        <p:spPr>
          <a:xfrm>
            <a:off x="1752600" y="2922330"/>
            <a:ext cx="155448" cy="914400"/>
          </a:xfrm>
          <a:prstGeom prst="lef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72291819-186E-2C4E-9A61-7983665CCB43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>
          <a:xfrm>
            <a:off x="4495800" y="2269123"/>
            <a:ext cx="7110140" cy="41148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800" dirty="0">
                <a:ea typeface="ＭＳ Ｐゴシック" charset="0"/>
                <a:cs typeface="ＭＳ Ｐゴシック" charset="0"/>
              </a:rPr>
              <a:t>Item 1 first. Can take all of it, so x</a:t>
            </a:r>
            <a:r>
              <a:rPr lang="en-US" sz="2800" baseline="-25000" dirty="0">
                <a:ea typeface="ＭＳ Ｐゴシック" charset="0"/>
                <a:cs typeface="ＭＳ Ｐゴシック" charset="0"/>
              </a:rPr>
              <a:t>1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is 1.</a:t>
            </a:r>
            <a:br>
              <a:rPr lang="en-US" sz="2800" dirty="0">
                <a:ea typeface="ＭＳ Ｐゴシック" charset="0"/>
                <a:cs typeface="ＭＳ Ｐゴシック" charset="0"/>
              </a:rPr>
            </a:br>
            <a:r>
              <a:rPr lang="en-US" sz="2800" dirty="0">
                <a:ea typeface="ＭＳ Ｐゴシック" charset="0"/>
                <a:cs typeface="ＭＳ Ｐゴシック" charset="0"/>
              </a:rPr>
              <a:t>Capacity used is 18 of 20. Profit so far is 25.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800" dirty="0">
                <a:ea typeface="ＭＳ Ｐゴシック" charset="0"/>
                <a:cs typeface="ＭＳ Ｐゴシック" charset="0"/>
              </a:rPr>
              <a:t>Item 2 next. Room for only 2 units, so x</a:t>
            </a:r>
            <a:r>
              <a:rPr lang="en-US" sz="2800" baseline="-25000" dirty="0">
                <a:ea typeface="ＭＳ Ｐゴシック" charset="0"/>
                <a:cs typeface="ＭＳ Ｐゴシック" charset="0"/>
              </a:rPr>
              <a:t>2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is 2/15 = 0.133.   Capacity used is 20 of 20.</a:t>
            </a:r>
            <a:br>
              <a:rPr lang="en-US" sz="2800" dirty="0">
                <a:ea typeface="ＭＳ Ｐゴシック" charset="0"/>
                <a:cs typeface="ＭＳ Ｐゴシック" charset="0"/>
              </a:rPr>
            </a:br>
            <a:r>
              <a:rPr lang="en-US" sz="2800" dirty="0">
                <a:ea typeface="ＭＳ Ｐゴシック" charset="0"/>
                <a:cs typeface="ＭＳ Ｐゴシック" charset="0"/>
              </a:rPr>
              <a:t>Profit so far is 25 + (24 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x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0.133) = 28.2.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800" dirty="0">
                <a:ea typeface="ＭＳ Ｐゴシック" charset="0"/>
                <a:cs typeface="ＭＳ Ｐゴシック" charset="0"/>
              </a:rPr>
              <a:t>Item 3 would be next, but knapsack full!</a:t>
            </a:r>
            <a:br>
              <a:rPr lang="en-US" sz="2800" dirty="0">
                <a:ea typeface="ＭＳ Ｐゴシック" charset="0"/>
                <a:cs typeface="ＭＳ Ｐゴシック" charset="0"/>
              </a:rPr>
            </a:br>
            <a:r>
              <a:rPr lang="en-US" sz="2800" dirty="0">
                <a:ea typeface="ＭＳ Ｐゴシック" charset="0"/>
                <a:cs typeface="ＭＳ Ｐゴシック" charset="0"/>
              </a:rPr>
              <a:t>x</a:t>
            </a:r>
            <a:r>
              <a:rPr lang="en-US" sz="2800" baseline="-25000" dirty="0">
                <a:ea typeface="ＭＳ Ｐゴシック" charset="0"/>
                <a:cs typeface="ＭＳ Ｐゴシック" charset="0"/>
              </a:rPr>
              <a:t>3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is 0.  </a:t>
            </a:r>
            <a:r>
              <a:rPr lang="en-US" sz="2800" b="1" dirty="0">
                <a:solidFill>
                  <a:srgbClr val="C00000"/>
                </a:solidFill>
                <a:ea typeface="ＭＳ Ｐゴシック" charset="0"/>
                <a:cs typeface="ＭＳ Ｐゴシック" charset="0"/>
              </a:rPr>
              <a:t>Total profit is 28.2.   x</a:t>
            </a:r>
            <a:r>
              <a:rPr lang="en-US" sz="2800" b="1" baseline="-25000" dirty="0">
                <a:solidFill>
                  <a:srgbClr val="C00000"/>
                </a:solidFill>
                <a:ea typeface="ＭＳ Ｐゴシック" charset="0"/>
                <a:cs typeface="ＭＳ Ｐゴシック" charset="0"/>
              </a:rPr>
              <a:t>i</a:t>
            </a:r>
            <a:r>
              <a:rPr lang="en-US" sz="2800" b="1" dirty="0">
                <a:solidFill>
                  <a:srgbClr val="C00000"/>
                </a:solidFill>
                <a:ea typeface="ＭＳ Ｐゴシック" charset="0"/>
                <a:cs typeface="ＭＳ Ｐゴシック" charset="0"/>
              </a:rPr>
              <a:t> = (1, .133, 0)</a:t>
            </a:r>
          </a:p>
          <a:p>
            <a:pPr marL="0" indent="0">
              <a:lnSpc>
                <a:spcPct val="90000"/>
              </a:lnSpc>
              <a:buNone/>
            </a:pPr>
            <a:endParaRPr lang="en-US" sz="2800" dirty="0">
              <a:ea typeface="ＭＳ Ｐゴシック" charset="0"/>
              <a:cs typeface="ＭＳ Ｐゴシック" charset="0"/>
            </a:endParaRPr>
          </a:p>
          <a:p>
            <a:pPr marL="0" indent="0">
              <a:lnSpc>
                <a:spcPct val="90000"/>
              </a:lnSpc>
              <a:buFont typeface="Arial" panose="020B0604020202020204" pitchFamily="34" charset="0"/>
              <a:buNone/>
            </a:pPr>
            <a:endParaRPr lang="en-US" sz="2800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5740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7" grpId="0" animBg="1"/>
      <p:bldP spid="2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z="3600" dirty="0">
                <a:latin typeface="Arial" charset="0"/>
                <a:ea typeface="ＭＳ Ｐゴシック" charset="0"/>
                <a:cs typeface="ＭＳ Ｐゴシック" charset="0"/>
              </a:rPr>
              <a:t>Possible Greedy Choices for Knapsack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304800" y="1524000"/>
            <a:ext cx="9906000" cy="4724400"/>
          </a:xfrm>
        </p:spPr>
        <p:txBody>
          <a:bodyPr anchor="t" anchorCtr="0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b="1" dirty="0">
                <a:ea typeface="ＭＳ Ｐゴシック" charset="0"/>
                <a:cs typeface="ＭＳ Ｐゴシック" charset="0"/>
              </a:rPr>
              <a:t>Greedy choice #2:  by lowest weight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98B213A-C414-9745-ABBF-BA171187FA29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438400"/>
          <a:ext cx="266545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13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58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8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C78476D-7146-5240-8CD3-0291A1FEE75E}"/>
              </a:ext>
            </a:extLst>
          </p:cNvPr>
          <p:cNvSpPr txBox="1"/>
          <p:nvPr/>
        </p:nvSpPr>
        <p:spPr>
          <a:xfrm>
            <a:off x="762000" y="2069068"/>
            <a:ext cx="1454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ea typeface="ＭＳ Ｐゴシック" charset="0"/>
              </a:rPr>
              <a:t>n = 3, C = 20</a:t>
            </a: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B5F1A0-5629-1D4B-B4EB-02EDBBD1B283}"/>
              </a:ext>
            </a:extLst>
          </p:cNvPr>
          <p:cNvSpPr txBox="1"/>
          <p:nvPr/>
        </p:nvSpPr>
        <p:spPr>
          <a:xfrm>
            <a:off x="586060" y="4671180"/>
            <a:ext cx="3604940" cy="1815882"/>
          </a:xfrm>
          <a:prstGeom prst="rect">
            <a:avLst/>
          </a:prstGeom>
          <a:noFill/>
          <a:ln w="38100">
            <a:solidFill>
              <a:srgbClr val="CC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Select item 3 first, then item 2, then item 1.</a:t>
            </a:r>
            <a:br>
              <a:rPr lang="en-US" sz="2800" dirty="0"/>
            </a:br>
            <a:r>
              <a:rPr lang="en-US" sz="2800" dirty="0"/>
              <a:t>Take as much of each as fits!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949B994-7430-0A40-B828-50B6FD35A9AF}"/>
              </a:ext>
            </a:extLst>
          </p:cNvPr>
          <p:cNvCxnSpPr>
            <a:cxnSpLocks/>
          </p:cNvCxnSpPr>
          <p:nvPr/>
        </p:nvCxnSpPr>
        <p:spPr>
          <a:xfrm flipH="1">
            <a:off x="2000250" y="3414921"/>
            <a:ext cx="533400" cy="1242180"/>
          </a:xfrm>
          <a:prstGeom prst="line">
            <a:avLst/>
          </a:prstGeom>
          <a:ln w="38100">
            <a:solidFill>
              <a:srgbClr val="C00000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Left Brace 16">
            <a:extLst>
              <a:ext uri="{FF2B5EF4-FFF2-40B4-BE49-F238E27FC236}">
                <a16:creationId xmlns:a16="http://schemas.microsoft.com/office/drawing/2014/main" id="{4BCC6C22-1363-104E-A224-89BF70437029}"/>
              </a:ext>
            </a:extLst>
          </p:cNvPr>
          <p:cNvSpPr/>
          <p:nvPr/>
        </p:nvSpPr>
        <p:spPr>
          <a:xfrm>
            <a:off x="2638615" y="2922330"/>
            <a:ext cx="155448" cy="914400"/>
          </a:xfrm>
          <a:prstGeom prst="lef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72291819-186E-2C4E-9A61-7983665CCB43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>
          <a:xfrm>
            <a:off x="4495800" y="2269123"/>
            <a:ext cx="7110140" cy="41148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800" dirty="0">
                <a:ea typeface="ＭＳ Ｐゴシック" charset="0"/>
                <a:cs typeface="ＭＳ Ｐゴシック" charset="0"/>
              </a:rPr>
              <a:t>Item 3 first. Can take all of it, so x</a:t>
            </a:r>
            <a:r>
              <a:rPr lang="en-US" sz="2800" baseline="-25000" dirty="0">
                <a:ea typeface="ＭＳ Ｐゴシック" charset="0"/>
                <a:cs typeface="ＭＳ Ｐゴシック" charset="0"/>
              </a:rPr>
              <a:t>3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is 1.</a:t>
            </a:r>
            <a:br>
              <a:rPr lang="en-US" sz="2800" dirty="0">
                <a:ea typeface="ＭＳ Ｐゴシック" charset="0"/>
                <a:cs typeface="ＭＳ Ｐゴシック" charset="0"/>
              </a:rPr>
            </a:br>
            <a:r>
              <a:rPr lang="en-US" sz="2800" dirty="0">
                <a:ea typeface="ＭＳ Ｐゴシック" charset="0"/>
                <a:cs typeface="ＭＳ Ｐゴシック" charset="0"/>
              </a:rPr>
              <a:t>Capacity used is 10 of 20. Profit so far is 15.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800" dirty="0">
                <a:ea typeface="ＭＳ Ｐゴシック" charset="0"/>
                <a:cs typeface="ＭＳ Ｐゴシック" charset="0"/>
              </a:rPr>
              <a:t>Item 2 next. Room for only 10 units, so x</a:t>
            </a:r>
            <a:r>
              <a:rPr lang="en-US" sz="2800" baseline="-25000" dirty="0">
                <a:ea typeface="ＭＳ Ｐゴシック" charset="0"/>
                <a:cs typeface="ＭＳ Ｐゴシック" charset="0"/>
              </a:rPr>
              <a:t>2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is 10/15 = 0.667.   Capacity used is 20 of 20.</a:t>
            </a:r>
            <a:br>
              <a:rPr lang="en-US" sz="2800" dirty="0">
                <a:ea typeface="ＭＳ Ｐゴシック" charset="0"/>
                <a:cs typeface="ＭＳ Ｐゴシック" charset="0"/>
              </a:rPr>
            </a:br>
            <a:r>
              <a:rPr lang="en-US" sz="2800" dirty="0">
                <a:ea typeface="ＭＳ Ｐゴシック" charset="0"/>
                <a:cs typeface="ＭＳ Ｐゴシック" charset="0"/>
              </a:rPr>
              <a:t>Profit so far is 15 + (24 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x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0.667) = 31.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800" dirty="0">
                <a:ea typeface="ＭＳ Ｐゴシック" charset="0"/>
                <a:cs typeface="ＭＳ Ｐゴシック" charset="0"/>
              </a:rPr>
              <a:t>Item 1 would be next, but knapsack full!</a:t>
            </a:r>
            <a:br>
              <a:rPr lang="en-US" sz="2800" dirty="0">
                <a:ea typeface="ＭＳ Ｐゴシック" charset="0"/>
                <a:cs typeface="ＭＳ Ｐゴシック" charset="0"/>
              </a:rPr>
            </a:br>
            <a:r>
              <a:rPr lang="en-US" sz="2800" dirty="0">
                <a:ea typeface="ＭＳ Ｐゴシック" charset="0"/>
                <a:cs typeface="ＭＳ Ｐゴシック" charset="0"/>
              </a:rPr>
              <a:t>x</a:t>
            </a:r>
            <a:r>
              <a:rPr lang="en-US" sz="2800" baseline="-25000" dirty="0">
                <a:ea typeface="ＭＳ Ｐゴシック" charset="0"/>
                <a:cs typeface="ＭＳ Ｐゴシック" charset="0"/>
              </a:rPr>
              <a:t>1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is 0.  </a:t>
            </a:r>
            <a:r>
              <a:rPr lang="en-US" sz="2800" b="1" dirty="0">
                <a:solidFill>
                  <a:srgbClr val="C00000"/>
                </a:solidFill>
                <a:ea typeface="ＭＳ Ｐゴシック" charset="0"/>
                <a:cs typeface="ＭＳ Ｐゴシック" charset="0"/>
              </a:rPr>
              <a:t>Total profit is 31.0.   x</a:t>
            </a:r>
            <a:r>
              <a:rPr lang="en-US" sz="2800" b="1" baseline="-25000" dirty="0">
                <a:solidFill>
                  <a:srgbClr val="C00000"/>
                </a:solidFill>
                <a:ea typeface="ＭＳ Ｐゴシック" charset="0"/>
                <a:cs typeface="ＭＳ Ｐゴシック" charset="0"/>
              </a:rPr>
              <a:t>i</a:t>
            </a:r>
            <a:r>
              <a:rPr lang="en-US" sz="2800" b="1" dirty="0">
                <a:solidFill>
                  <a:srgbClr val="C00000"/>
                </a:solidFill>
                <a:ea typeface="ＭＳ Ｐゴシック" charset="0"/>
                <a:cs typeface="ＭＳ Ｐゴシック" charset="0"/>
              </a:rPr>
              <a:t> = (0, .667, 1)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endParaRPr lang="en-US" sz="2800" b="1" dirty="0">
              <a:solidFill>
                <a:srgbClr val="C00000"/>
              </a:solidFill>
              <a:ea typeface="ＭＳ Ｐゴシック" charset="0"/>
              <a:cs typeface="ＭＳ Ｐゴシック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800" b="1" dirty="0">
                <a:ea typeface="ＭＳ Ｐゴシック" charset="0"/>
                <a:cs typeface="ＭＳ Ｐゴシック" charset="0"/>
              </a:rPr>
              <a:t>Note it’s better than previous greedy choice.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800" b="1" dirty="0">
                <a:ea typeface="ＭＳ Ｐゴシック" charset="0"/>
                <a:cs typeface="ＭＳ Ｐゴシック" charset="0"/>
              </a:rPr>
              <a:t>Best possible?</a:t>
            </a:r>
          </a:p>
          <a:p>
            <a:pPr marL="0" indent="0">
              <a:lnSpc>
                <a:spcPct val="90000"/>
              </a:lnSpc>
              <a:buNone/>
            </a:pPr>
            <a:endParaRPr lang="en-US" sz="2800" dirty="0">
              <a:ea typeface="ＭＳ Ｐゴシック" charset="0"/>
              <a:cs typeface="ＭＳ Ｐゴシック" charset="0"/>
            </a:endParaRPr>
          </a:p>
          <a:p>
            <a:pPr marL="0" indent="0">
              <a:lnSpc>
                <a:spcPct val="90000"/>
              </a:lnSpc>
              <a:buFont typeface="Arial" panose="020B0604020202020204" pitchFamily="34" charset="0"/>
              <a:buNone/>
            </a:pPr>
            <a:endParaRPr lang="en-US" sz="2800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9252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7" grpId="0" animBg="1"/>
      <p:bldP spid="2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225FBC3-0B1F-BB4E-9832-5D2F2C1306DD}"/>
              </a:ext>
            </a:extLst>
          </p:cNvPr>
          <p:cNvGraphicFramePr>
            <a:graphicFrameLocks noGrp="1"/>
          </p:cNvGraphicFramePr>
          <p:nvPr/>
        </p:nvGraphicFramePr>
        <p:xfrm>
          <a:off x="838201" y="2502515"/>
          <a:ext cx="365759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15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58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21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22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Ratio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C0000"/>
                          </a:solidFill>
                        </a:rPr>
                        <a:t>1.4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C0000"/>
                          </a:solidFill>
                        </a:rPr>
                        <a:t>1.6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C0000"/>
                          </a:solidFill>
                        </a:rPr>
                        <a:t>1.5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5603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z="3600" dirty="0">
                <a:latin typeface="Arial" charset="0"/>
                <a:ea typeface="ＭＳ Ｐゴシック" charset="0"/>
                <a:cs typeface="ＭＳ Ｐゴシック" charset="0"/>
              </a:rPr>
              <a:t>Possible Greedy Choices for Knapsack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304800" y="1524000"/>
            <a:ext cx="9906000" cy="4724400"/>
          </a:xfrm>
        </p:spPr>
        <p:txBody>
          <a:bodyPr anchor="t" anchorCtr="0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b="1" dirty="0">
                <a:ea typeface="ＭＳ Ｐゴシック" charset="0"/>
                <a:cs typeface="ＭＳ Ｐゴシック" charset="0"/>
              </a:rPr>
              <a:t>Greedy choice #3:  highest value-to-weight ratio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78476D-7146-5240-8CD3-0291A1FEE75E}"/>
              </a:ext>
            </a:extLst>
          </p:cNvPr>
          <p:cNvSpPr txBox="1"/>
          <p:nvPr/>
        </p:nvSpPr>
        <p:spPr>
          <a:xfrm>
            <a:off x="762000" y="2069068"/>
            <a:ext cx="1454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ea typeface="ＭＳ Ｐゴシック" charset="0"/>
              </a:rPr>
              <a:t>n = 3, C = 20</a:t>
            </a: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B5F1A0-5629-1D4B-B4EB-02EDBBD1B283}"/>
              </a:ext>
            </a:extLst>
          </p:cNvPr>
          <p:cNvSpPr txBox="1"/>
          <p:nvPr/>
        </p:nvSpPr>
        <p:spPr>
          <a:xfrm>
            <a:off x="586060" y="4671180"/>
            <a:ext cx="3604940" cy="1815882"/>
          </a:xfrm>
          <a:prstGeom prst="rect">
            <a:avLst/>
          </a:prstGeom>
          <a:noFill/>
          <a:ln w="38100">
            <a:solidFill>
              <a:srgbClr val="CC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Select item 2 first, then item 3, then item 1.</a:t>
            </a:r>
            <a:br>
              <a:rPr lang="en-US" sz="2800" dirty="0"/>
            </a:br>
            <a:r>
              <a:rPr lang="en-US" sz="2800" dirty="0"/>
              <a:t>Take as much of each as fits!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949B994-7430-0A40-B828-50B6FD35A9AF}"/>
              </a:ext>
            </a:extLst>
          </p:cNvPr>
          <p:cNvCxnSpPr>
            <a:cxnSpLocks/>
          </p:cNvCxnSpPr>
          <p:nvPr/>
        </p:nvCxnSpPr>
        <p:spPr>
          <a:xfrm flipH="1">
            <a:off x="3014214" y="3411588"/>
            <a:ext cx="533400" cy="1242180"/>
          </a:xfrm>
          <a:prstGeom prst="line">
            <a:avLst/>
          </a:prstGeom>
          <a:ln w="38100">
            <a:solidFill>
              <a:srgbClr val="C00000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Left Brace 16">
            <a:extLst>
              <a:ext uri="{FF2B5EF4-FFF2-40B4-BE49-F238E27FC236}">
                <a16:creationId xmlns:a16="http://schemas.microsoft.com/office/drawing/2014/main" id="{4BCC6C22-1363-104E-A224-89BF70437029}"/>
              </a:ext>
            </a:extLst>
          </p:cNvPr>
          <p:cNvSpPr/>
          <p:nvPr/>
        </p:nvSpPr>
        <p:spPr>
          <a:xfrm>
            <a:off x="3634060" y="2954388"/>
            <a:ext cx="155448" cy="914400"/>
          </a:xfrm>
          <a:prstGeom prst="lef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72291819-186E-2C4E-9A61-7983665CCB43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>
          <a:xfrm>
            <a:off x="4777060" y="2309396"/>
            <a:ext cx="7110140" cy="41148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800" dirty="0">
                <a:ea typeface="ＭＳ Ｐゴシック" charset="0"/>
                <a:cs typeface="ＭＳ Ｐゴシック" charset="0"/>
              </a:rPr>
              <a:t>Item 2 first. Can take all of it, so x</a:t>
            </a:r>
            <a:r>
              <a:rPr lang="en-US" sz="2800" baseline="-25000" dirty="0">
                <a:ea typeface="ＭＳ Ｐゴシック" charset="0"/>
                <a:cs typeface="ＭＳ Ｐゴシック" charset="0"/>
              </a:rPr>
              <a:t>2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is 1.</a:t>
            </a:r>
            <a:br>
              <a:rPr lang="en-US" sz="2800" dirty="0">
                <a:ea typeface="ＭＳ Ｐゴシック" charset="0"/>
                <a:cs typeface="ＭＳ Ｐゴシック" charset="0"/>
              </a:rPr>
            </a:br>
            <a:r>
              <a:rPr lang="en-US" sz="2800" dirty="0">
                <a:ea typeface="ＭＳ Ｐゴシック" charset="0"/>
                <a:cs typeface="ＭＳ Ｐゴシック" charset="0"/>
              </a:rPr>
              <a:t>Capacity used is 15 of 20. Profit so far is 24.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800" dirty="0">
                <a:ea typeface="ＭＳ Ｐゴシック" charset="0"/>
                <a:cs typeface="ＭＳ Ｐゴシック" charset="0"/>
              </a:rPr>
              <a:t>Item 3 next. Room for only 5 units, so x</a:t>
            </a:r>
            <a:r>
              <a:rPr lang="en-US" sz="2800" baseline="-25000" dirty="0">
                <a:ea typeface="ＭＳ Ｐゴシック" charset="0"/>
                <a:cs typeface="ＭＳ Ｐゴシック" charset="0"/>
              </a:rPr>
              <a:t>1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is 5/10 = 0.5.   Capacity used is 20 of 20.</a:t>
            </a:r>
            <a:br>
              <a:rPr lang="en-US" sz="2800" dirty="0">
                <a:ea typeface="ＭＳ Ｐゴシック" charset="0"/>
                <a:cs typeface="ＭＳ Ｐゴシック" charset="0"/>
              </a:rPr>
            </a:br>
            <a:r>
              <a:rPr lang="en-US" sz="2800" dirty="0">
                <a:ea typeface="ＭＳ Ｐゴシック" charset="0"/>
                <a:cs typeface="ＭＳ Ｐゴシック" charset="0"/>
              </a:rPr>
              <a:t>Profit so far is 24 + (15 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x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0.5) = 31.5.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800" dirty="0">
                <a:ea typeface="ＭＳ Ｐゴシック" charset="0"/>
                <a:cs typeface="ＭＳ Ｐゴシック" charset="0"/>
              </a:rPr>
              <a:t>Item 1 would be next, but knapsack full!</a:t>
            </a:r>
            <a:br>
              <a:rPr lang="en-US" sz="2800" dirty="0">
                <a:ea typeface="ＭＳ Ｐゴシック" charset="0"/>
                <a:cs typeface="ＭＳ Ｐゴシック" charset="0"/>
              </a:rPr>
            </a:br>
            <a:r>
              <a:rPr lang="en-US" sz="2800" dirty="0">
                <a:ea typeface="ＭＳ Ｐゴシック" charset="0"/>
                <a:cs typeface="ＭＳ Ｐゴシック" charset="0"/>
              </a:rPr>
              <a:t>x</a:t>
            </a:r>
            <a:r>
              <a:rPr lang="en-US" sz="2800" baseline="-25000" dirty="0">
                <a:ea typeface="ＭＳ Ｐゴシック" charset="0"/>
                <a:cs typeface="ＭＳ Ｐゴシック" charset="0"/>
              </a:rPr>
              <a:t>1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is 0.  </a:t>
            </a:r>
            <a:r>
              <a:rPr lang="en-US" sz="2800" b="1" dirty="0">
                <a:solidFill>
                  <a:srgbClr val="C00000"/>
                </a:solidFill>
                <a:ea typeface="ＭＳ Ｐゴシック" charset="0"/>
                <a:cs typeface="ＭＳ Ｐゴシック" charset="0"/>
              </a:rPr>
              <a:t>Total profit is 31.5.   x</a:t>
            </a:r>
            <a:r>
              <a:rPr lang="en-US" sz="2800" b="1" baseline="-25000" dirty="0">
                <a:solidFill>
                  <a:srgbClr val="C00000"/>
                </a:solidFill>
                <a:ea typeface="ＭＳ Ｐゴシック" charset="0"/>
                <a:cs typeface="ＭＳ Ｐゴシック" charset="0"/>
              </a:rPr>
              <a:t>i</a:t>
            </a:r>
            <a:r>
              <a:rPr lang="en-US" sz="2800" b="1" dirty="0">
                <a:solidFill>
                  <a:srgbClr val="C00000"/>
                </a:solidFill>
                <a:ea typeface="ＭＳ Ｐゴシック" charset="0"/>
                <a:cs typeface="ＭＳ Ｐゴシック" charset="0"/>
              </a:rPr>
              <a:t> = (0, 1, 0.5)</a:t>
            </a:r>
          </a:p>
          <a:p>
            <a:pPr marL="0" indent="0">
              <a:lnSpc>
                <a:spcPct val="90000"/>
              </a:lnSpc>
              <a:buNone/>
            </a:pPr>
            <a:endParaRPr lang="en-US" sz="2800" dirty="0">
              <a:ea typeface="ＭＳ Ｐゴシック" charset="0"/>
              <a:cs typeface="ＭＳ Ｐゴシック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800" b="1" dirty="0">
                <a:ea typeface="ＭＳ Ｐゴシック" charset="0"/>
                <a:cs typeface="ＭＳ Ｐゴシック" charset="0"/>
              </a:rPr>
              <a:t>This greedy choice produces optimal solution!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800" b="1" dirty="0">
                <a:ea typeface="ＭＳ Ｐゴシック" charset="0"/>
                <a:cs typeface="ＭＳ Ｐゴシック" charset="0"/>
              </a:rPr>
              <a:t>Must prove this (but we won’t today).</a:t>
            </a:r>
          </a:p>
          <a:p>
            <a:pPr marL="0" indent="0">
              <a:lnSpc>
                <a:spcPct val="90000"/>
              </a:lnSpc>
              <a:buFont typeface="Arial" panose="020B0604020202020204" pitchFamily="34" charset="0"/>
              <a:buNone/>
            </a:pPr>
            <a:endParaRPr lang="en-US" sz="2800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2828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7" grpId="0" animBg="1"/>
      <p:bldP spid="2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1981200" y="22225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>
                <a:latin typeface="Calibri" charset="0"/>
              </a:rPr>
              <a:t>Fractional Knapsack Algorithm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953000"/>
          </a:xfrm>
        </p:spPr>
        <p:txBody>
          <a:bodyPr/>
          <a:lstStyle/>
          <a:p>
            <a:pPr eaLnBrk="1" hangingPunct="1"/>
            <a:endParaRPr lang="en-US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  <a:p>
            <a:pPr marL="0" indent="0">
              <a:buNone/>
            </a:pPr>
            <a:endParaRPr lang="en-US" dirty="0">
              <a:latin typeface="Calibri" charset="0"/>
            </a:endParaRPr>
          </a:p>
        </p:txBody>
      </p:sp>
      <p:sp>
        <p:nvSpPr>
          <p:cNvPr id="14340" name="TextBox 3"/>
          <p:cNvSpPr txBox="1">
            <a:spLocks noChangeArrowheads="1"/>
          </p:cNvSpPr>
          <p:nvPr/>
        </p:nvSpPr>
        <p:spPr bwMode="auto">
          <a:xfrm>
            <a:off x="1143001" y="1600200"/>
            <a:ext cx="7543802" cy="5324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l" eaLnBrk="1" hangingPunct="1"/>
            <a:r>
              <a:rPr lang="en-US" sz="2000" dirty="0">
                <a:latin typeface="Tahoma"/>
                <a:cs typeface="Tahoma"/>
              </a:rPr>
              <a:t>FRACTIONAL_KNAPSACK(a, C)</a:t>
            </a:r>
          </a:p>
          <a:p>
            <a:pPr algn="l" eaLnBrk="1" hangingPunct="1"/>
            <a:r>
              <a:rPr lang="en-US" sz="2000" dirty="0">
                <a:latin typeface="Tahoma"/>
                <a:cs typeface="Tahoma"/>
              </a:rPr>
              <a:t>1   n = </a:t>
            </a:r>
            <a:r>
              <a:rPr lang="en-US" sz="2000" dirty="0" err="1">
                <a:latin typeface="Tahoma"/>
                <a:cs typeface="Tahoma"/>
              </a:rPr>
              <a:t>a.last</a:t>
            </a:r>
            <a:endParaRPr lang="en-US" sz="2000" dirty="0">
              <a:latin typeface="Tahoma"/>
              <a:cs typeface="Tahoma"/>
            </a:endParaRPr>
          </a:p>
          <a:p>
            <a:pPr algn="l" eaLnBrk="1" hangingPunct="1"/>
            <a:r>
              <a:rPr lang="en-US" sz="2000" dirty="0">
                <a:latin typeface="Tahoma"/>
                <a:cs typeface="Tahoma"/>
              </a:rPr>
              <a:t>2   for </a:t>
            </a:r>
            <a:r>
              <a:rPr lang="en-US" sz="2000" dirty="0" err="1">
                <a:latin typeface="Tahoma"/>
                <a:cs typeface="Tahoma"/>
              </a:rPr>
              <a:t>i</a:t>
            </a:r>
            <a:r>
              <a:rPr lang="en-US" sz="2000" dirty="0">
                <a:latin typeface="Tahoma"/>
                <a:cs typeface="Tahoma"/>
              </a:rPr>
              <a:t> = 1 to n</a:t>
            </a:r>
          </a:p>
          <a:p>
            <a:pPr algn="l" eaLnBrk="1" hangingPunct="1"/>
            <a:r>
              <a:rPr lang="en-US" sz="2000" dirty="0">
                <a:latin typeface="Tahoma"/>
                <a:cs typeface="Tahoma"/>
              </a:rPr>
              <a:t>3       ratio[</a:t>
            </a:r>
            <a:r>
              <a:rPr lang="en-US" sz="2000" dirty="0" err="1">
                <a:latin typeface="Tahoma"/>
                <a:cs typeface="Tahoma"/>
              </a:rPr>
              <a:t>i</a:t>
            </a:r>
            <a:r>
              <a:rPr lang="en-US" sz="2000" dirty="0">
                <a:latin typeface="Tahoma"/>
                <a:cs typeface="Tahoma"/>
              </a:rPr>
              <a:t>] = a[</a:t>
            </a:r>
            <a:r>
              <a:rPr lang="en-US" sz="2000" dirty="0" err="1">
                <a:latin typeface="Tahoma"/>
                <a:cs typeface="Tahoma"/>
              </a:rPr>
              <a:t>i</a:t>
            </a:r>
            <a:r>
              <a:rPr lang="en-US" sz="2000" dirty="0">
                <a:latin typeface="Tahoma"/>
                <a:cs typeface="Tahoma"/>
              </a:rPr>
              <a:t>].p / a[</a:t>
            </a:r>
            <a:r>
              <a:rPr lang="en-US" sz="2000" dirty="0" err="1">
                <a:latin typeface="Tahoma"/>
                <a:cs typeface="Tahoma"/>
              </a:rPr>
              <a:t>i</a:t>
            </a:r>
            <a:r>
              <a:rPr lang="en-US" sz="2000" dirty="0">
                <a:latin typeface="Tahoma"/>
                <a:cs typeface="Tahoma"/>
              </a:rPr>
              <a:t>].w</a:t>
            </a:r>
          </a:p>
          <a:p>
            <a:pPr algn="l" eaLnBrk="1" hangingPunct="1"/>
            <a:r>
              <a:rPr lang="en-US" sz="2000" dirty="0">
                <a:latin typeface="Tahoma"/>
                <a:cs typeface="Tahoma"/>
              </a:rPr>
              <a:t>4   sort(a, ratio)</a:t>
            </a:r>
          </a:p>
          <a:p>
            <a:pPr algn="l" eaLnBrk="1" hangingPunct="1"/>
            <a:r>
              <a:rPr lang="en-US" sz="2000" dirty="0">
                <a:latin typeface="Tahoma"/>
                <a:cs typeface="Tahoma"/>
              </a:rPr>
              <a:t>5   weight = 0</a:t>
            </a:r>
          </a:p>
          <a:p>
            <a:pPr algn="l" eaLnBrk="1" hangingPunct="1"/>
            <a:r>
              <a:rPr lang="en-US" sz="2000" dirty="0">
                <a:latin typeface="Tahoma"/>
                <a:cs typeface="Tahoma"/>
              </a:rPr>
              <a:t>6   </a:t>
            </a:r>
            <a:r>
              <a:rPr lang="en-US" sz="2000" dirty="0" err="1">
                <a:latin typeface="Tahoma"/>
                <a:cs typeface="Tahoma"/>
              </a:rPr>
              <a:t>i</a:t>
            </a:r>
            <a:r>
              <a:rPr lang="en-US" sz="2000" dirty="0">
                <a:latin typeface="Tahoma"/>
                <a:cs typeface="Tahoma"/>
              </a:rPr>
              <a:t> = 1</a:t>
            </a:r>
          </a:p>
          <a:p>
            <a:pPr algn="l" eaLnBrk="1" hangingPunct="1"/>
            <a:r>
              <a:rPr lang="en-US" sz="2000" dirty="0">
                <a:latin typeface="Tahoma"/>
                <a:cs typeface="Tahoma"/>
              </a:rPr>
              <a:t>7   while (</a:t>
            </a:r>
            <a:r>
              <a:rPr lang="en-US" sz="2000" dirty="0" err="1">
                <a:latin typeface="Tahoma"/>
                <a:cs typeface="Tahoma"/>
              </a:rPr>
              <a:t>i</a:t>
            </a:r>
            <a:r>
              <a:rPr lang="en-US" sz="2000" dirty="0">
                <a:latin typeface="Tahoma"/>
                <a:cs typeface="Tahoma"/>
              </a:rPr>
              <a:t> ≤ n and weight &lt; C)</a:t>
            </a:r>
          </a:p>
          <a:p>
            <a:pPr algn="l" eaLnBrk="1" hangingPunct="1"/>
            <a:r>
              <a:rPr lang="en-US" sz="2000" dirty="0">
                <a:latin typeface="Tahoma"/>
                <a:cs typeface="Tahoma"/>
              </a:rPr>
              <a:t>8       if (weight + a[</a:t>
            </a:r>
            <a:r>
              <a:rPr lang="en-US" sz="2000" dirty="0" err="1">
                <a:latin typeface="Tahoma"/>
                <a:cs typeface="Tahoma"/>
              </a:rPr>
              <a:t>i</a:t>
            </a:r>
            <a:r>
              <a:rPr lang="en-US" sz="2000" dirty="0">
                <a:latin typeface="Tahoma"/>
                <a:cs typeface="Tahoma"/>
              </a:rPr>
              <a:t>].w ≤ C)</a:t>
            </a:r>
          </a:p>
          <a:p>
            <a:pPr algn="l" eaLnBrk="1" hangingPunct="1"/>
            <a:r>
              <a:rPr lang="en-US" sz="2000" dirty="0">
                <a:latin typeface="Tahoma"/>
                <a:cs typeface="Tahoma"/>
              </a:rPr>
              <a:t>9           </a:t>
            </a:r>
            <a:r>
              <a:rPr lang="en-US" sz="2000" dirty="0" err="1">
                <a:latin typeface="Tahoma"/>
                <a:cs typeface="Tahoma"/>
              </a:rPr>
              <a:t>println</a:t>
            </a:r>
            <a:r>
              <a:rPr lang="en-US" sz="2000" dirty="0">
                <a:latin typeface="Tahoma"/>
                <a:cs typeface="Tahoma"/>
              </a:rPr>
              <a:t> </a:t>
            </a:r>
            <a:r>
              <a:rPr lang="ja-JP" altLang="en-US" sz="2000" dirty="0">
                <a:latin typeface="Tahoma"/>
                <a:cs typeface="Tahoma"/>
              </a:rPr>
              <a:t>“</a:t>
            </a:r>
            <a:r>
              <a:rPr lang="en-US" sz="2000" dirty="0">
                <a:latin typeface="Tahoma"/>
                <a:cs typeface="Tahoma"/>
              </a:rPr>
              <a:t>select all of object </a:t>
            </a:r>
            <a:r>
              <a:rPr lang="ja-JP" altLang="en-US" sz="2000" dirty="0">
                <a:latin typeface="Tahoma"/>
                <a:cs typeface="Tahoma"/>
              </a:rPr>
              <a:t>“</a:t>
            </a:r>
            <a:r>
              <a:rPr lang="en-US" sz="2000" dirty="0">
                <a:latin typeface="Tahoma"/>
                <a:cs typeface="Tahoma"/>
              </a:rPr>
              <a:t> + a[</a:t>
            </a:r>
            <a:r>
              <a:rPr lang="en-US" sz="2000" dirty="0" err="1">
                <a:latin typeface="Tahoma"/>
                <a:cs typeface="Tahoma"/>
              </a:rPr>
              <a:t>i</a:t>
            </a:r>
            <a:r>
              <a:rPr lang="en-US" sz="2000" dirty="0">
                <a:latin typeface="Tahoma"/>
                <a:cs typeface="Tahoma"/>
              </a:rPr>
              <a:t>].id</a:t>
            </a:r>
          </a:p>
          <a:p>
            <a:pPr algn="l" eaLnBrk="1" hangingPunct="1"/>
            <a:r>
              <a:rPr lang="en-US" sz="2000" dirty="0">
                <a:latin typeface="Tahoma"/>
                <a:cs typeface="Tahoma"/>
              </a:rPr>
              <a:t>10         weight = weight + a[</a:t>
            </a:r>
            <a:r>
              <a:rPr lang="en-US" sz="2000" dirty="0" err="1">
                <a:latin typeface="Tahoma"/>
                <a:cs typeface="Tahoma"/>
              </a:rPr>
              <a:t>i</a:t>
            </a:r>
            <a:r>
              <a:rPr lang="en-US" sz="2000" dirty="0">
                <a:latin typeface="Tahoma"/>
                <a:cs typeface="Tahoma"/>
              </a:rPr>
              <a:t>].w</a:t>
            </a:r>
          </a:p>
          <a:p>
            <a:pPr algn="l" eaLnBrk="1" hangingPunct="1"/>
            <a:r>
              <a:rPr lang="en-US" sz="2000" dirty="0">
                <a:latin typeface="Tahoma"/>
                <a:cs typeface="Tahoma"/>
              </a:rPr>
              <a:t>11     else</a:t>
            </a:r>
          </a:p>
          <a:p>
            <a:pPr algn="l" eaLnBrk="1" hangingPunct="1"/>
            <a:r>
              <a:rPr lang="en-US" sz="2000" dirty="0">
                <a:latin typeface="Tahoma"/>
                <a:cs typeface="Tahoma"/>
              </a:rPr>
              <a:t>12         r = (C – weight) / a[</a:t>
            </a:r>
            <a:r>
              <a:rPr lang="en-US" sz="2000" dirty="0" err="1">
                <a:latin typeface="Tahoma"/>
                <a:cs typeface="Tahoma"/>
              </a:rPr>
              <a:t>i</a:t>
            </a:r>
            <a:r>
              <a:rPr lang="en-US" sz="2000" dirty="0">
                <a:latin typeface="Tahoma"/>
                <a:cs typeface="Tahoma"/>
              </a:rPr>
              <a:t>].w</a:t>
            </a:r>
          </a:p>
          <a:p>
            <a:pPr algn="l" eaLnBrk="1" hangingPunct="1"/>
            <a:r>
              <a:rPr lang="en-US" sz="2000" dirty="0">
                <a:latin typeface="Tahoma"/>
                <a:cs typeface="Tahoma"/>
              </a:rPr>
              <a:t>13         </a:t>
            </a:r>
            <a:r>
              <a:rPr lang="en-US" sz="2000" dirty="0" err="1">
                <a:latin typeface="Tahoma"/>
                <a:cs typeface="Tahoma"/>
              </a:rPr>
              <a:t>println</a:t>
            </a:r>
            <a:r>
              <a:rPr lang="en-US" sz="2000" dirty="0">
                <a:latin typeface="Tahoma"/>
                <a:cs typeface="Tahoma"/>
              </a:rPr>
              <a:t> </a:t>
            </a:r>
            <a:r>
              <a:rPr lang="ja-JP" altLang="en-US" sz="2000" dirty="0">
                <a:latin typeface="Tahoma"/>
                <a:cs typeface="Tahoma"/>
              </a:rPr>
              <a:t>“</a:t>
            </a:r>
            <a:r>
              <a:rPr lang="en-US" sz="2000" dirty="0">
                <a:latin typeface="Tahoma"/>
                <a:cs typeface="Tahoma"/>
              </a:rPr>
              <a:t>select </a:t>
            </a:r>
            <a:r>
              <a:rPr lang="ja-JP" altLang="en-US" sz="2000" dirty="0">
                <a:latin typeface="Tahoma"/>
                <a:cs typeface="Tahoma"/>
              </a:rPr>
              <a:t>“</a:t>
            </a:r>
            <a:r>
              <a:rPr lang="en-US" sz="2000" dirty="0">
                <a:latin typeface="Tahoma"/>
                <a:cs typeface="Tahoma"/>
              </a:rPr>
              <a:t> + r + </a:t>
            </a:r>
            <a:r>
              <a:rPr lang="ja-JP" altLang="en-US" sz="2000" dirty="0">
                <a:latin typeface="Tahoma"/>
                <a:cs typeface="Tahoma"/>
              </a:rPr>
              <a:t>“</a:t>
            </a:r>
            <a:r>
              <a:rPr lang="en-US" sz="2000" dirty="0">
                <a:latin typeface="Tahoma"/>
                <a:cs typeface="Tahoma"/>
              </a:rPr>
              <a:t> of object </a:t>
            </a:r>
            <a:r>
              <a:rPr lang="ja-JP" altLang="en-US" sz="2000" dirty="0">
                <a:latin typeface="Tahoma"/>
                <a:cs typeface="Tahoma"/>
              </a:rPr>
              <a:t>“</a:t>
            </a:r>
            <a:r>
              <a:rPr lang="en-US" sz="2000" dirty="0">
                <a:latin typeface="Tahoma"/>
                <a:cs typeface="Tahoma"/>
              </a:rPr>
              <a:t> + a[</a:t>
            </a:r>
            <a:r>
              <a:rPr lang="en-US" sz="2000" dirty="0" err="1">
                <a:latin typeface="Tahoma"/>
                <a:cs typeface="Tahoma"/>
              </a:rPr>
              <a:t>i</a:t>
            </a:r>
            <a:r>
              <a:rPr lang="en-US" sz="2000" dirty="0">
                <a:latin typeface="Tahoma"/>
                <a:cs typeface="Tahoma"/>
              </a:rPr>
              <a:t>].id</a:t>
            </a:r>
          </a:p>
          <a:p>
            <a:pPr algn="l" eaLnBrk="1" hangingPunct="1"/>
            <a:r>
              <a:rPr lang="en-US" sz="2000" dirty="0">
                <a:latin typeface="Tahoma"/>
                <a:cs typeface="Tahoma"/>
              </a:rPr>
              <a:t>14         weight = C</a:t>
            </a:r>
          </a:p>
          <a:p>
            <a:pPr algn="l" eaLnBrk="1" hangingPunct="1"/>
            <a:r>
              <a:rPr lang="en-US" sz="2000" dirty="0">
                <a:latin typeface="Tahoma"/>
                <a:cs typeface="Tahoma"/>
              </a:rPr>
              <a:t>15     </a:t>
            </a:r>
            <a:r>
              <a:rPr lang="en-US" sz="2000" dirty="0" err="1">
                <a:latin typeface="Tahoma"/>
                <a:cs typeface="Tahoma"/>
              </a:rPr>
              <a:t>i</a:t>
            </a:r>
            <a:r>
              <a:rPr lang="en-US" sz="2000" dirty="0">
                <a:latin typeface="Tahoma"/>
                <a:cs typeface="Tahoma"/>
              </a:rPr>
              <a:t> = i+1</a:t>
            </a:r>
          </a:p>
          <a:p>
            <a:pPr eaLnBrk="1" hangingPunct="1"/>
            <a:endParaRPr lang="en-US" sz="2000" dirty="0"/>
          </a:p>
        </p:txBody>
      </p:sp>
      <p:sp>
        <p:nvSpPr>
          <p:cNvPr id="2" name="TextBox 1"/>
          <p:cNvSpPr txBox="1"/>
          <p:nvPr/>
        </p:nvSpPr>
        <p:spPr>
          <a:xfrm>
            <a:off x="7086599" y="1524000"/>
            <a:ext cx="3962400" cy="29854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Calibri" charset="0"/>
              </a:rPr>
              <a:t>Worst-case runtime:</a:t>
            </a:r>
            <a:br>
              <a:rPr lang="en-US" sz="2800" dirty="0">
                <a:latin typeface="Calibri" charset="0"/>
              </a:rPr>
            </a:br>
            <a:r>
              <a:rPr lang="en-US" sz="2800" dirty="0">
                <a:latin typeface="Calibri" charset="0"/>
              </a:rPr>
              <a:t>for loop and while loop take </a:t>
            </a:r>
            <a:r>
              <a:rPr lang="el-GR" sz="2800" dirty="0">
                <a:latin typeface="Calibri" charset="0"/>
              </a:rPr>
              <a:t>θ</a:t>
            </a:r>
            <a:r>
              <a:rPr lang="en-US" sz="2800" dirty="0">
                <a:latin typeface="Calibri" charset="0"/>
              </a:rPr>
              <a:t>(n) time,</a:t>
            </a:r>
          </a:p>
          <a:p>
            <a:pPr algn="l"/>
            <a:r>
              <a:rPr lang="en-US" sz="2800" dirty="0">
                <a:latin typeface="Calibri" charset="0"/>
              </a:rPr>
              <a:t>sorting takes </a:t>
            </a:r>
            <a:r>
              <a:rPr lang="el-GR" sz="2800" dirty="0">
                <a:latin typeface="Calibri" charset="0"/>
              </a:rPr>
              <a:t>θ</a:t>
            </a:r>
            <a:r>
              <a:rPr lang="en-US" sz="2800" dirty="0">
                <a:latin typeface="Calibri" charset="0"/>
              </a:rPr>
              <a:t>(</a:t>
            </a:r>
            <a:r>
              <a:rPr lang="en-US" sz="2800" dirty="0" err="1">
                <a:latin typeface="Calibri" charset="0"/>
              </a:rPr>
              <a:t>nlgn</a:t>
            </a:r>
            <a:r>
              <a:rPr lang="en-US" sz="2800" dirty="0">
                <a:latin typeface="Calibri" charset="0"/>
              </a:rPr>
              <a:t>) time, so algorithm takes </a:t>
            </a:r>
            <a:r>
              <a:rPr lang="el-GR" sz="2800" dirty="0">
                <a:latin typeface="Calibri" charset="0"/>
              </a:rPr>
              <a:t>θ</a:t>
            </a:r>
            <a:r>
              <a:rPr lang="en-US" sz="2800" dirty="0">
                <a:latin typeface="Calibri" charset="0"/>
              </a:rPr>
              <a:t>(</a:t>
            </a:r>
            <a:r>
              <a:rPr lang="en-US" sz="2800" dirty="0" err="1">
                <a:latin typeface="Calibri" charset="0"/>
              </a:rPr>
              <a:t>nlgn</a:t>
            </a:r>
            <a:r>
              <a:rPr lang="en-US" sz="2800" dirty="0">
                <a:latin typeface="Calibri" charset="0"/>
              </a:rPr>
              <a:t>) time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346294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</a:rPr>
              <a:t>Another Knapsack Example to 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524000"/>
            <a:ext cx="8229600" cy="4648200"/>
          </a:xfrm>
        </p:spPr>
        <p:txBody>
          <a:bodyPr rtlCol="0">
            <a:normAutofit fontScale="92500" lnSpcReduction="20000"/>
          </a:bodyPr>
          <a:lstStyle/>
          <a:p>
            <a:pPr>
              <a:defRPr/>
            </a:pPr>
            <a:r>
              <a:rPr lang="en-US" dirty="0">
                <a:ea typeface="+mn-ea"/>
              </a:rPr>
              <a:t>Assume for this problem that:  </a:t>
            </a:r>
          </a:p>
          <a:p>
            <a:pPr>
              <a:defRPr/>
            </a:pPr>
            <a:r>
              <a:rPr lang="en-US" dirty="0">
                <a:ea typeface="+mn-ea"/>
              </a:rPr>
              <a:t>Ratios of profit to weight:</a:t>
            </a:r>
          </a:p>
          <a:p>
            <a:pPr>
              <a:defRPr/>
            </a:pPr>
            <a:endParaRPr lang="en-US" dirty="0">
              <a:ea typeface="+mn-ea"/>
            </a:endParaRPr>
          </a:p>
          <a:p>
            <a:pPr>
              <a:defRPr/>
            </a:pPr>
            <a:endParaRPr lang="en-US" dirty="0">
              <a:ea typeface="+mn-ea"/>
            </a:endParaRPr>
          </a:p>
          <a:p>
            <a:pPr>
              <a:defRPr/>
            </a:pPr>
            <a:endParaRPr lang="en-US" dirty="0">
              <a:ea typeface="+mn-ea"/>
            </a:endParaRPr>
          </a:p>
          <a:p>
            <a:pPr marL="0" indent="0">
              <a:buNone/>
              <a:defRPr/>
            </a:pPr>
            <a:endParaRPr lang="en-US" dirty="0">
              <a:ea typeface="+mn-ea"/>
            </a:endParaRPr>
          </a:p>
          <a:p>
            <a:pPr marL="0" indent="0">
              <a:buNone/>
              <a:defRPr/>
            </a:pPr>
            <a:endParaRPr lang="en-US" dirty="0">
              <a:ea typeface="+mn-ea"/>
            </a:endParaRPr>
          </a:p>
          <a:p>
            <a:pPr>
              <a:defRPr/>
            </a:pPr>
            <a:r>
              <a:rPr lang="en-US" dirty="0">
                <a:ea typeface="+mn-ea"/>
              </a:rPr>
              <a:t>What order do we examine items?</a:t>
            </a:r>
          </a:p>
          <a:p>
            <a:pPr>
              <a:defRPr/>
            </a:pPr>
            <a:r>
              <a:rPr lang="en-US" dirty="0">
                <a:ea typeface="+mn-ea"/>
              </a:rPr>
              <a:t>What are the x</a:t>
            </a:r>
            <a:r>
              <a:rPr lang="en-US" baseline="-25000" dirty="0">
                <a:ea typeface="+mn-ea"/>
              </a:rPr>
              <a:t>i</a:t>
            </a:r>
            <a:r>
              <a:rPr lang="en-US" dirty="0">
                <a:ea typeface="+mn-ea"/>
              </a:rPr>
              <a:t> values that result?</a:t>
            </a:r>
          </a:p>
          <a:p>
            <a:pPr>
              <a:defRPr/>
            </a:pPr>
            <a:r>
              <a:rPr lang="en-US" dirty="0">
                <a:ea typeface="+mn-ea"/>
              </a:rPr>
              <a:t>What’s the total profit?</a:t>
            </a:r>
          </a:p>
        </p:txBody>
      </p:sp>
      <p:sp>
        <p:nvSpPr>
          <p:cNvPr id="16388" name="TextBox 3"/>
          <p:cNvSpPr txBox="1">
            <a:spLocks noChangeArrowheads="1"/>
          </p:cNvSpPr>
          <p:nvPr/>
        </p:nvSpPr>
        <p:spPr bwMode="auto">
          <a:xfrm>
            <a:off x="2590801" y="2362200"/>
            <a:ext cx="3019425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dirty="0"/>
              <a:t>p</a:t>
            </a:r>
            <a:r>
              <a:rPr lang="en-US" sz="2400" baseline="-25000" dirty="0"/>
              <a:t>1</a:t>
            </a:r>
            <a:r>
              <a:rPr lang="en-US" sz="2400" dirty="0"/>
              <a:t>/w</a:t>
            </a:r>
            <a:r>
              <a:rPr lang="en-US" sz="2400" baseline="-25000" dirty="0"/>
              <a:t>1</a:t>
            </a:r>
            <a:r>
              <a:rPr lang="en-US" sz="2400" dirty="0"/>
              <a:t> = 5/120 = .0417</a:t>
            </a:r>
          </a:p>
          <a:p>
            <a:pPr eaLnBrk="1" hangingPunct="1"/>
            <a:r>
              <a:rPr lang="en-US" sz="2400" dirty="0"/>
              <a:t>p</a:t>
            </a:r>
            <a:r>
              <a:rPr lang="en-US" sz="2400" baseline="-25000" dirty="0"/>
              <a:t>2</a:t>
            </a:r>
            <a:r>
              <a:rPr lang="en-US" sz="2400" dirty="0"/>
              <a:t>/w</a:t>
            </a:r>
            <a:r>
              <a:rPr lang="en-US" sz="2400" baseline="-25000" dirty="0"/>
              <a:t>2</a:t>
            </a:r>
            <a:r>
              <a:rPr lang="en-US" sz="2400" dirty="0"/>
              <a:t> = 5/150 = .0333</a:t>
            </a:r>
          </a:p>
          <a:p>
            <a:pPr eaLnBrk="1" hangingPunct="1"/>
            <a:r>
              <a:rPr lang="en-US" sz="2400" dirty="0"/>
              <a:t>p</a:t>
            </a:r>
            <a:r>
              <a:rPr lang="en-US" sz="2400" baseline="-25000" dirty="0"/>
              <a:t>3</a:t>
            </a:r>
            <a:r>
              <a:rPr lang="en-US" sz="2400" dirty="0"/>
              <a:t>/w</a:t>
            </a:r>
            <a:r>
              <a:rPr lang="en-US" sz="2400" baseline="-25000" dirty="0"/>
              <a:t>3</a:t>
            </a:r>
            <a:r>
              <a:rPr lang="en-US" sz="2400" dirty="0"/>
              <a:t> = 4/200 = .0200</a:t>
            </a:r>
          </a:p>
          <a:p>
            <a:pPr eaLnBrk="1" hangingPunct="1"/>
            <a:r>
              <a:rPr lang="en-US" sz="2400" dirty="0"/>
              <a:t>p</a:t>
            </a:r>
            <a:r>
              <a:rPr lang="en-US" sz="2400" baseline="-25000" dirty="0"/>
              <a:t>4</a:t>
            </a:r>
            <a:r>
              <a:rPr lang="en-US" sz="2400" dirty="0"/>
              <a:t>/w</a:t>
            </a:r>
            <a:r>
              <a:rPr lang="en-US" sz="2400" baseline="-25000" dirty="0"/>
              <a:t>4</a:t>
            </a:r>
            <a:r>
              <a:rPr lang="en-US" sz="2400" dirty="0"/>
              <a:t> = 8/150 = .0533</a:t>
            </a:r>
          </a:p>
          <a:p>
            <a:pPr eaLnBrk="1" hangingPunct="1"/>
            <a:r>
              <a:rPr lang="en-US" sz="2400" dirty="0"/>
              <a:t>p</a:t>
            </a:r>
            <a:r>
              <a:rPr lang="en-US" sz="2400" baseline="-25000" dirty="0"/>
              <a:t>5</a:t>
            </a:r>
            <a:r>
              <a:rPr lang="en-US" sz="2400" dirty="0"/>
              <a:t>/w</a:t>
            </a:r>
            <a:r>
              <a:rPr lang="en-US" sz="2400" baseline="-25000" dirty="0"/>
              <a:t>5</a:t>
            </a:r>
            <a:r>
              <a:rPr lang="en-US" sz="2400" dirty="0"/>
              <a:t> = 3/140 = .0214</a:t>
            </a:r>
          </a:p>
        </p:txBody>
      </p:sp>
      <p:graphicFrame>
        <p:nvGraphicFramePr>
          <p:cNvPr id="5" name="Object 6"/>
          <p:cNvGraphicFramePr>
            <a:graphicFrameLocks noChangeAspect="1"/>
          </p:cNvGraphicFramePr>
          <p:nvPr/>
        </p:nvGraphicFramePr>
        <p:xfrm>
          <a:off x="7086600" y="1371600"/>
          <a:ext cx="1292774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" name="Equation" r:id="rId3" imgW="596900" imgH="457200" progId="Equation.3">
                  <p:embed/>
                </p:oleObj>
              </mc:Choice>
              <mc:Fallback>
                <p:oleObj name="Equation" r:id="rId3" imgW="596900" imgH="457200" progId="Equation.3">
                  <p:embed/>
                  <p:pic>
                    <p:nvPicPr>
                      <p:cNvPr id="5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1371600"/>
                        <a:ext cx="1292774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559926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Optimal Substructure Proof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2136648" y="6356350"/>
            <a:ext cx="1981200" cy="365760"/>
          </a:xfrm>
          <a:prstGeom prst="rect">
            <a:avLst/>
          </a:prstGeom>
        </p:spPr>
        <p:txBody>
          <a:bodyPr/>
          <a:lstStyle/>
          <a:p>
            <a:fld id="{DACC1BBE-66B1-403A-8C7E-C57A0F3A107F}" type="slidenum">
              <a:rPr lang="en-US" smtClean="0"/>
              <a:pPr/>
              <a:t>38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304800" y="1295400"/>
                <a:ext cx="11658600" cy="4830763"/>
              </a:xfrm>
            </p:spPr>
            <p:txBody>
              <a:bodyPr anchor="t">
                <a:normAutofit/>
              </a:bodyPr>
              <a:lstStyle/>
              <a:p>
                <a:r>
                  <a:rPr lang="en-US" dirty="0"/>
                  <a:t>First, let’s show that </a:t>
                </a:r>
                <a:r>
                  <a:rPr lang="en-US" i="1" u="sng" dirty="0"/>
                  <a:t>fractional knapsack</a:t>
                </a:r>
                <a:r>
                  <a:rPr lang="en-US" dirty="0"/>
                  <a:t> has the </a:t>
                </a:r>
                <a:r>
                  <a:rPr lang="en-US" b="1" i="1" u="sng" dirty="0"/>
                  <a:t>optimal substructure property</a:t>
                </a:r>
              </a:p>
              <a:p>
                <a:endParaRPr lang="en-US" b="1" i="1" u="sng" dirty="0"/>
              </a:p>
              <a:p>
                <a:r>
                  <a:rPr lang="en-US" b="1" dirty="0"/>
                  <a:t>Formally</a:t>
                </a:r>
                <a:r>
                  <a:rPr lang="en-US" dirty="0"/>
                  <a:t>: Suppose we have a solution to knapsack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…}</m:t>
                    </m:r>
                  </m:oMath>
                </a14:m>
                <a:r>
                  <a:rPr lang="en-US" dirty="0"/>
                  <a:t> where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is the amount taken of each of the </a:t>
                </a:r>
                <a:r>
                  <a:rPr lang="en-US" i="1" dirty="0" err="1"/>
                  <a:t>i</a:t>
                </a:r>
                <a:r>
                  <a:rPr lang="en-US" i="1" dirty="0"/>
                  <a:t> </a:t>
                </a:r>
                <a:r>
                  <a:rPr lang="en-US" dirty="0"/>
                  <a:t>items for a knapsack with capacity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. </a:t>
                </a:r>
              </a:p>
              <a:p>
                <a:r>
                  <a:rPr lang="en-US" b="1" i="1" dirty="0"/>
                  <a:t>Then</a:t>
                </a:r>
                <a:r>
                  <a:rPr lang="en-US" dirty="0"/>
                  <a:t>: It must be the case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,…}</m:t>
                    </m:r>
                  </m:oMath>
                </a14:m>
                <a:r>
                  <a:rPr lang="en-US" dirty="0"/>
                  <a:t> is optimal for a knapsack of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304800" y="1295400"/>
                <a:ext cx="11658600" cy="4830763"/>
              </a:xfrm>
              <a:blipFill>
                <a:blip r:embed="rId2"/>
                <a:stretch>
                  <a:fillRect l="-1307" t="-13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406301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Optimal Substructure Proof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2136648" y="6356350"/>
            <a:ext cx="1981200" cy="365760"/>
          </a:xfrm>
          <a:prstGeom prst="rect">
            <a:avLst/>
          </a:prstGeom>
        </p:spPr>
        <p:txBody>
          <a:bodyPr/>
          <a:lstStyle/>
          <a:p>
            <a:fld id="{DACC1BBE-66B1-403A-8C7E-C57A0F3A107F}" type="slidenum">
              <a:rPr lang="en-US" smtClean="0"/>
              <a:pPr/>
              <a:t>39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304800" y="1295400"/>
                <a:ext cx="11658600" cy="5257800"/>
              </a:xfrm>
            </p:spPr>
            <p:txBody>
              <a:bodyPr anchor="t">
                <a:normAutofit/>
              </a:bodyPr>
              <a:lstStyle/>
              <a:p>
                <a:r>
                  <a:rPr lang="en-US" sz="2400" b="1" dirty="0"/>
                  <a:t>Formally</a:t>
                </a:r>
                <a:r>
                  <a:rPr lang="en-US" sz="2400" dirty="0"/>
                  <a:t>: Suppose we have a solution to knapsack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…}</m:t>
                    </m:r>
                  </m:oMath>
                </a14:m>
                <a:r>
                  <a:rPr lang="en-US" sz="2400" dirty="0"/>
                  <a:t> where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/>
                  <a:t> is the amount taken of each of the respective items for a knapsack with capacity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z="2400" dirty="0"/>
                  <a:t>. </a:t>
                </a:r>
              </a:p>
              <a:p>
                <a:r>
                  <a:rPr lang="en-US" sz="2400" b="1" i="1" dirty="0"/>
                  <a:t>Then</a:t>
                </a:r>
                <a:r>
                  <a:rPr lang="en-US" sz="2400" dirty="0"/>
                  <a:t>: It must be the case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,…}</m:t>
                    </m:r>
                  </m:oMath>
                </a14:m>
                <a:r>
                  <a:rPr lang="en-US" sz="2400" dirty="0"/>
                  <a:t> is optimal for a knapsack of size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</a:p>
              <a:p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b="1" i="1" u="sng" dirty="0"/>
                  <a:t>Proof Outline</a:t>
                </a:r>
                <a:r>
                  <a:rPr lang="en-US" sz="2400" dirty="0"/>
                  <a:t>:</a:t>
                </a:r>
              </a:p>
              <a:p>
                <a:r>
                  <a:rPr lang="en-US" sz="2400" dirty="0"/>
                  <a:t>Let V() be a function that computes the value of an item or of an entire solution</a:t>
                </a:r>
              </a:p>
              <a:p>
                <a:r>
                  <a:rPr lang="en-US" sz="2400" dirty="0"/>
                  <a:t>Note that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400" dirty="0"/>
                  <a:t> and recall that S is optimal</a:t>
                </a:r>
              </a:p>
              <a:p>
                <a:r>
                  <a:rPr lang="en-US" sz="2400" dirty="0"/>
                  <a:t>Suppose S’ is NOT optimal, then some better solution S’’ exists such that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for capacity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400" dirty="0"/>
              </a:p>
              <a:p>
                <a:r>
                  <a:rPr lang="en-US" sz="2400" dirty="0"/>
                  <a:t>But now there is a better overall solution: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so the original S is not actually optimal as assumed. Contradiction!!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304800" y="1295400"/>
                <a:ext cx="11658600" cy="5257800"/>
              </a:xfrm>
              <a:blipFill>
                <a:blip r:embed="rId2"/>
                <a:stretch>
                  <a:fillRect l="-763" t="-723" r="-6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5841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1066206" y="6460603"/>
            <a:ext cx="516194" cy="244997"/>
          </a:xfrm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0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0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0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0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/>
            <a:fld id="{26016867-1EB8-3142-9271-54F23DCBB85F}" type="slidenum">
              <a:rPr lang="en-US" sz="1200" b="0" smtClean="0">
                <a:latin typeface="+mn-lt"/>
              </a:rPr>
              <a:pPr algn="r"/>
              <a:t>4</a:t>
            </a:fld>
            <a:endParaRPr lang="en-US" sz="1200" b="0" dirty="0">
              <a:latin typeface="+mn-lt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Optimization Problems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09600" y="1524001"/>
            <a:ext cx="10972800" cy="4936602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Greedy algorithms can (sometimes) solve </a:t>
            </a:r>
            <a:r>
              <a:rPr lang="en-US" b="1" i="1" dirty="0">
                <a:solidFill>
                  <a:srgbClr val="0070C0"/>
                </a:solidFill>
                <a:ea typeface="ＭＳ Ｐゴシック" charset="0"/>
                <a:cs typeface="ＭＳ Ｐゴシック" charset="0"/>
              </a:rPr>
              <a:t>optimization problems</a:t>
            </a:r>
            <a:r>
              <a:rPr lang="en-US" i="1" dirty="0">
                <a:ea typeface="ＭＳ Ｐゴシック" charset="0"/>
                <a:cs typeface="ＭＳ Ｐゴシック" charset="0"/>
              </a:rPr>
              <a:t>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i="1" dirty="0">
                <a:ea typeface="ＭＳ Ｐゴシック" charset="0"/>
                <a:cs typeface="ＭＳ Ｐゴシック" charset="0"/>
              </a:rPr>
              <a:t>       </a:t>
            </a:r>
            <a:r>
              <a:rPr lang="en-US" dirty="0">
                <a:ea typeface="ＭＳ Ｐゴシック" charset="0"/>
                <a:cs typeface="ＭＳ Ｐゴシック" charset="0"/>
              </a:rPr>
              <a:t>Find the best solution among all </a:t>
            </a:r>
            <a:r>
              <a:rPr lang="en-US" b="1" i="1" dirty="0">
                <a:solidFill>
                  <a:srgbClr val="0070C0"/>
                </a:solidFill>
                <a:ea typeface="ＭＳ Ｐゴシック" charset="0"/>
                <a:cs typeface="ＭＳ Ｐゴシック" charset="0"/>
              </a:rPr>
              <a:t>feasible</a:t>
            </a:r>
            <a:r>
              <a:rPr lang="en-US" dirty="0">
                <a:ea typeface="ＭＳ Ｐゴシック" charset="0"/>
                <a:cs typeface="ＭＳ Ｐゴシック" charset="0"/>
              </a:rPr>
              <a:t> solutions</a:t>
            </a:r>
            <a:br>
              <a:rPr lang="en-US" dirty="0">
                <a:ea typeface="ＭＳ Ｐゴシック" charset="0"/>
                <a:cs typeface="ＭＳ Ｐゴシック" charset="0"/>
              </a:rPr>
            </a:br>
            <a:endParaRPr lang="en-US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An example you know: </a:t>
            </a:r>
            <a:r>
              <a:rPr lang="en-US" i="1" dirty="0">
                <a:ea typeface="ＭＳ Ｐゴシック" charset="0"/>
                <a:cs typeface="ＭＳ Ｐゴシック" charset="0"/>
              </a:rPr>
              <a:t>Find the shortest path in a weighted graph G from s to v</a:t>
            </a:r>
          </a:p>
          <a:p>
            <a:pPr lvl="1">
              <a:lnSpc>
                <a:spcPct val="9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Form of the solution: a path (and sum of its edge-weights)</a:t>
            </a:r>
            <a:br>
              <a:rPr lang="en-US" dirty="0">
                <a:ea typeface="ＭＳ Ｐゴシック" charset="0"/>
                <a:cs typeface="ＭＳ Ｐゴシック" charset="0"/>
              </a:rPr>
            </a:br>
            <a:endParaRPr lang="en-US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Feasible solutions must meet problem constraints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ea typeface="ＭＳ Ｐゴシック" charset="0"/>
              </a:rPr>
              <a:t>Example: All edges in solution are in graph G and form a simple path from </a:t>
            </a:r>
            <a:r>
              <a:rPr lang="en-US" i="1" dirty="0">
                <a:ea typeface="ＭＳ Ｐゴシック" charset="0"/>
              </a:rPr>
              <a:t>s</a:t>
            </a:r>
            <a:r>
              <a:rPr lang="en-US" dirty="0">
                <a:ea typeface="ＭＳ Ｐゴシック" charset="0"/>
              </a:rPr>
              <a:t> to </a:t>
            </a:r>
            <a:r>
              <a:rPr lang="en-US" i="1" dirty="0">
                <a:ea typeface="ＭＳ Ｐゴシック" charset="0"/>
              </a:rPr>
              <a:t>v</a:t>
            </a:r>
            <a:br>
              <a:rPr lang="en-US" dirty="0">
                <a:ea typeface="ＭＳ Ｐゴシック" charset="0"/>
              </a:rPr>
            </a:br>
            <a:endParaRPr lang="en-US" dirty="0">
              <a:ea typeface="ＭＳ Ｐゴシック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We can get a score for each feasible s</a:t>
            </a:r>
            <a:r>
              <a:rPr lang="en-US" dirty="0">
                <a:ea typeface="ＭＳ Ｐゴシック" charset="0"/>
              </a:rPr>
              <a:t>olution on some criteria:</a:t>
            </a:r>
          </a:p>
          <a:p>
            <a:pPr lvl="1">
              <a:lnSpc>
                <a:spcPct val="90000"/>
              </a:lnSpc>
              <a:buFont typeface="Monotype Sorts" charset="0"/>
              <a:buNone/>
            </a:pPr>
            <a:r>
              <a:rPr lang="en-US" dirty="0">
                <a:ea typeface="ＭＳ Ｐゴシック" charset="0"/>
              </a:rPr>
              <a:t>		We call this the </a:t>
            </a:r>
            <a:r>
              <a:rPr lang="en-US" b="1" i="1" dirty="0">
                <a:solidFill>
                  <a:srgbClr val="0070C0"/>
                </a:solidFill>
                <a:ea typeface="ＭＳ Ｐゴシック" charset="0"/>
              </a:rPr>
              <a:t>objective function</a:t>
            </a:r>
          </a:p>
          <a:p>
            <a:pPr lvl="1">
              <a:lnSpc>
                <a:spcPct val="90000"/>
              </a:lnSpc>
            </a:pPr>
            <a:r>
              <a:rPr lang="en-US" dirty="0">
                <a:ea typeface="ＭＳ Ｐゴシック" charset="0"/>
              </a:rPr>
              <a:t>Example:  the sum of the edge weights in path</a:t>
            </a:r>
            <a:br>
              <a:rPr lang="en-US" dirty="0">
                <a:ea typeface="ＭＳ Ｐゴシック" charset="0"/>
              </a:rPr>
            </a:br>
            <a:endParaRPr lang="en-US" dirty="0">
              <a:ea typeface="ＭＳ Ｐゴシック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ea typeface="ＭＳ Ｐゴシック" charset="0"/>
              </a:rPr>
              <a:t>One (or more) feasible solutions that scores highest (by the objective function) is the </a:t>
            </a:r>
            <a:r>
              <a:rPr lang="en-US" b="1" i="1" dirty="0">
                <a:solidFill>
                  <a:srgbClr val="0070C0"/>
                </a:solidFill>
                <a:ea typeface="ＭＳ Ｐゴシック" charset="0"/>
              </a:rPr>
              <a:t>optimal solution(s)</a:t>
            </a:r>
          </a:p>
        </p:txBody>
      </p:sp>
    </p:spTree>
    <p:extLst>
      <p:ext uri="{BB962C8B-B14F-4D97-AF65-F5344CB8AC3E}">
        <p14:creationId xmlns:p14="http://schemas.microsoft.com/office/powerpoint/2010/main" val="17771203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Greedy Choice Property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2136648" y="6356350"/>
            <a:ext cx="1981200" cy="365760"/>
          </a:xfrm>
          <a:prstGeom prst="rect">
            <a:avLst/>
          </a:prstGeom>
        </p:spPr>
        <p:txBody>
          <a:bodyPr/>
          <a:lstStyle/>
          <a:p>
            <a:fld id="{DACC1BBE-66B1-403A-8C7E-C57A0F3A107F}" type="slidenum">
              <a:rPr lang="en-US" smtClean="0"/>
              <a:pPr/>
              <a:t>40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228600" y="1295400"/>
                <a:ext cx="11734800" cy="5257800"/>
              </a:xfrm>
            </p:spPr>
            <p:txBody>
              <a:bodyPr anchor="t">
                <a:normAutofit/>
              </a:bodyPr>
              <a:lstStyle/>
              <a:p>
                <a:r>
                  <a:rPr lang="en-US" sz="2400" b="1" i="1" u="sng" dirty="0"/>
                  <a:t>Greedy Choice Property</a:t>
                </a:r>
                <a:r>
                  <a:rPr lang="en-US" sz="2400" dirty="0"/>
                  <a:t>: The item with the largest value-to-weight ratio, filled to its max possible amount, must be in some optimal solution.</a:t>
                </a:r>
              </a:p>
              <a:p>
                <a:endParaRPr lang="en-US" sz="2400" dirty="0"/>
              </a:p>
              <a:p>
                <a:r>
                  <a:rPr lang="en-US" sz="2400" b="1" i="1" u="sng" dirty="0"/>
                  <a:t>Terms</a:t>
                </a:r>
                <a:r>
                  <a:rPr lang="en-US" sz="2400" dirty="0"/>
                  <a:t>:</a:t>
                </a:r>
              </a:p>
              <a:p>
                <a:r>
                  <a:rPr lang="en-US" sz="2400" dirty="0"/>
                  <a:t>Items are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,…}</m:t>
                    </m:r>
                  </m:oMath>
                </a14:m>
                <a:r>
                  <a:rPr lang="en-US" sz="2400" dirty="0"/>
                  <a:t> and each item has a value and weight field (like an object)</a:t>
                </a:r>
              </a:p>
              <a:p>
                <a:r>
                  <a:rPr lang="en-US" sz="2400" dirty="0"/>
                  <a:t>Assume ratios of items sorted.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,…}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</m:oMath>
                </a14:m>
                <a:r>
                  <a:rPr lang="en-US" sz="2400" dirty="0"/>
                  <a:t> 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≤…≤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2400" dirty="0"/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&gt;0 </m:t>
                    </m:r>
                  </m:oMath>
                </a14:m>
                <a:r>
                  <a:rPr lang="en-US" sz="2400" dirty="0"/>
                  <a:t> is capacity of knapsack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228600" y="1295400"/>
                <a:ext cx="11734800" cy="5257800"/>
              </a:xfrm>
              <a:blipFill>
                <a:blip r:embed="rId2"/>
                <a:stretch>
                  <a:fillRect l="-649" t="-9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07281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Greedy Choice Property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2136648" y="6356350"/>
            <a:ext cx="1981200" cy="365760"/>
          </a:xfrm>
          <a:prstGeom prst="rect">
            <a:avLst/>
          </a:prstGeom>
        </p:spPr>
        <p:txBody>
          <a:bodyPr/>
          <a:lstStyle/>
          <a:p>
            <a:fld id="{DACC1BBE-66B1-403A-8C7E-C57A0F3A107F}" type="slidenum">
              <a:rPr lang="en-US" smtClean="0"/>
              <a:pPr/>
              <a:t>41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228600" y="1295400"/>
                <a:ext cx="11734800" cy="5257800"/>
              </a:xfrm>
            </p:spPr>
            <p:txBody>
              <a:bodyPr anchor="t">
                <a:normAutofit/>
              </a:bodyPr>
              <a:lstStyle/>
              <a:p>
                <a:r>
                  <a:rPr lang="en-US" sz="2400" b="1" i="1" u="sng" dirty="0"/>
                  <a:t>Greedy Choice Property</a:t>
                </a:r>
                <a:r>
                  <a:rPr lang="en-US" sz="2400" dirty="0"/>
                  <a:t>: The item with the largest value-to-weight ratio, filled to its max possible amount, must be in some optimal solution.</a:t>
                </a:r>
              </a:p>
              <a:p>
                <a:endParaRPr lang="en-US" sz="2400" dirty="0"/>
              </a:p>
              <a:p>
                <a:r>
                  <a:rPr lang="en-US" sz="2400" b="1" i="1" u="sng" dirty="0"/>
                  <a:t>Proof:</a:t>
                </a:r>
              </a:p>
              <a:p>
                <a:r>
                  <a:rPr lang="en-US" sz="2400" dirty="0"/>
                  <a:t>Assume claim is false and the largest value-to-weight ratio item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/>
                  <a:t> is NOT in optimal sol.</a:t>
                </a:r>
              </a:p>
              <a:p>
                <a:pPr lvl="1"/>
                <a:r>
                  <a:rPr lang="en-US" sz="2000" dirty="0"/>
                  <a:t>Optimal solution be values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,…}</m:t>
                    </m:r>
                  </m:oMath>
                </a14:m>
                <a:r>
                  <a:rPr lang="en-US" sz="2000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/>
                  <a:t> was NOT taken to its maximum amount.</a:t>
                </a:r>
              </a:p>
              <a:p>
                <a:r>
                  <a:rPr lang="en-US" sz="2400" dirty="0"/>
                  <a:t>We COULD have taken some amount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𝑀𝑖𝑛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, but optimal solution has strictly less than this amount (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𝑀𝑖𝑛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)</a:t>
                </a:r>
              </a:p>
              <a:p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𝑀𝑖𝑛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400" dirty="0"/>
                  <a:t> be the extra amount of weight of item n that was NOT taken by this optimal solution</a:t>
                </a:r>
              </a:p>
              <a:p>
                <a:r>
                  <a:rPr lang="en-US" sz="2400" dirty="0"/>
                  <a:t>Note that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0&lt;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z="2400" dirty="0"/>
                  <a:t>  (There must be at least some extra weight AND knapsack is not full)</a:t>
                </a:r>
              </a:p>
              <a:p>
                <a:r>
                  <a:rPr lang="en-US" sz="2400" dirty="0" err="1"/>
                  <a:t>Cont.d</a:t>
                </a:r>
                <a:r>
                  <a:rPr lang="en-US" sz="2400" dirty="0"/>
                  <a:t> on next slide…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228600" y="1295400"/>
                <a:ext cx="11734800" cy="5257800"/>
              </a:xfrm>
              <a:blipFill>
                <a:blip r:embed="rId2"/>
                <a:stretch>
                  <a:fillRect l="-649" t="-964" r="-3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321694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Greedy Choice Property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2136648" y="6356350"/>
            <a:ext cx="1981200" cy="365760"/>
          </a:xfrm>
          <a:prstGeom prst="rect">
            <a:avLst/>
          </a:prstGeom>
        </p:spPr>
        <p:txBody>
          <a:bodyPr/>
          <a:lstStyle/>
          <a:p>
            <a:fld id="{DACC1BBE-66B1-403A-8C7E-C57A0F3A107F}" type="slidenum">
              <a:rPr lang="en-US" smtClean="0"/>
              <a:pPr/>
              <a:t>42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228600" y="1295400"/>
                <a:ext cx="11734800" cy="5257800"/>
              </a:xfrm>
            </p:spPr>
            <p:txBody>
              <a:bodyPr anchor="t">
                <a:normAutofit/>
              </a:bodyPr>
              <a:lstStyle/>
              <a:p>
                <a:r>
                  <a:rPr lang="en-US" sz="2400" b="1" i="1" u="sng" dirty="0"/>
                  <a:t>Proof:</a:t>
                </a:r>
                <a:endParaRPr lang="en-US" sz="2400" dirty="0"/>
              </a:p>
              <a:p>
                <a:r>
                  <a:rPr lang="en-US" sz="2400" dirty="0"/>
                  <a:t>Note that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0&lt;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z="2400" dirty="0"/>
                  <a:t>  (There must be at least some extra weight AND knapsack is not full)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This extra weight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z="2400" i="1" dirty="0"/>
                  <a:t> </a:t>
                </a:r>
                <a:r>
                  <a:rPr lang="en-US" sz="2400" dirty="0"/>
                  <a:t>must be taken by some other arbitrary item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/>
                  <a:t> in optimal solution</a:t>
                </a:r>
              </a:p>
              <a:p>
                <a:pPr lvl="1"/>
                <a:r>
                  <a:rPr lang="en-US" sz="2000" dirty="0"/>
                  <a:t>Note that the ratio of item </a:t>
                </a:r>
                <a:r>
                  <a:rPr lang="en-US" sz="2000" i="1" dirty="0"/>
                  <a:t>j</a:t>
                </a:r>
                <a:r>
                  <a:rPr lang="en-US" sz="2000" dirty="0"/>
                  <a:t> is the same or worse than item n: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/>
                  <a:t> *by definition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So, let’s swap the amount we placed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/>
                  <a:t> back into item n. (V is the value function again) to make a new solution O’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0" dirty="0"/>
              </a:p>
              <a:p>
                <a:r>
                  <a:rPr lang="en-US" sz="2400" dirty="0"/>
                  <a:t>Contradiction!!!!</a:t>
                </a:r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228600" y="1295400"/>
                <a:ext cx="11734800" cy="5257800"/>
              </a:xfrm>
              <a:blipFill>
                <a:blip r:embed="rId2"/>
                <a:stretch>
                  <a:fillRect l="-649" t="-964" r="-3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180306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0/1 knapsack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FA2C0-6470-4D29-AE9D-EE482BC8D0A3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 anchor="t" anchorCtr="0"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Let’s try this same greedy solution with the 0/1 version</a:t>
            </a:r>
          </a:p>
          <a:p>
            <a:pPr lvl="1"/>
            <a:r>
              <a:rPr lang="en-US" dirty="0"/>
              <a:t>New example inputs </a:t>
            </a:r>
            <a:r>
              <a:rPr lang="en-US" dirty="0">
                <a:sym typeface="Wingdings" pitchFamily="2" charset="2"/>
              </a:rPr>
              <a:t>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ea typeface="ＭＳ Ｐゴシック" charset="0"/>
                <a:cs typeface="ＭＳ Ｐゴシック" charset="0"/>
              </a:rPr>
              <a:t>Item 1 first. So x</a:t>
            </a:r>
            <a:r>
              <a:rPr lang="en-US" baseline="-25000" dirty="0">
                <a:ea typeface="ＭＳ Ｐゴシック" charset="0"/>
                <a:cs typeface="ＭＳ Ｐゴシック" charset="0"/>
              </a:rPr>
              <a:t>1</a:t>
            </a:r>
            <a:r>
              <a:rPr lang="en-US" dirty="0">
                <a:ea typeface="ＭＳ Ｐゴシック" charset="0"/>
                <a:cs typeface="ＭＳ Ｐゴシック" charset="0"/>
              </a:rPr>
              <a:t> is 1.</a:t>
            </a:r>
            <a:br>
              <a:rPr lang="en-US" dirty="0">
                <a:ea typeface="ＭＳ Ｐゴシック" charset="0"/>
                <a:cs typeface="ＭＳ Ｐゴシック" charset="0"/>
              </a:rPr>
            </a:br>
            <a:r>
              <a:rPr lang="en-US" dirty="0">
                <a:ea typeface="ＭＳ Ｐゴシック" charset="0"/>
                <a:cs typeface="ＭＳ Ｐゴシック" charset="0"/>
              </a:rPr>
              <a:t>Capacity used is 1 of 4. Profit so far is 3.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ea typeface="ＭＳ Ｐゴシック" charset="0"/>
                <a:cs typeface="ＭＳ Ｐゴシック" charset="0"/>
              </a:rPr>
              <a:t>Item 2 next. There’s room for it!  So x</a:t>
            </a:r>
            <a:r>
              <a:rPr lang="en-US" baseline="-25000" dirty="0">
                <a:ea typeface="ＭＳ Ｐゴシック" charset="0"/>
                <a:cs typeface="ＭＳ Ｐゴシック" charset="0"/>
              </a:rPr>
              <a:t>2</a:t>
            </a:r>
            <a:r>
              <a:rPr lang="en-US" dirty="0">
                <a:ea typeface="ＭＳ Ｐゴシック" charset="0"/>
                <a:cs typeface="ＭＳ Ｐゴシック" charset="0"/>
              </a:rPr>
              <a:t> is 1.   Capacity used is 3 of 4.</a:t>
            </a:r>
            <a:br>
              <a:rPr lang="en-US" dirty="0">
                <a:ea typeface="ＭＳ Ｐゴシック" charset="0"/>
                <a:cs typeface="ＭＳ Ｐゴシック" charset="0"/>
              </a:rPr>
            </a:br>
            <a:r>
              <a:rPr lang="en-US" dirty="0">
                <a:ea typeface="ＭＳ Ｐゴシック" charset="0"/>
                <a:cs typeface="ＭＳ Ｐゴシック" charset="0"/>
              </a:rPr>
              <a:t>Profit so far is 3 + 5 = 8.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ea typeface="ＭＳ Ｐゴシック" charset="0"/>
                <a:cs typeface="ＭＳ Ｐゴシック" charset="0"/>
              </a:rPr>
              <a:t>Item 3 would be next, but its weight is 3 and knapsack only has 1 unit left!</a:t>
            </a:r>
            <a:br>
              <a:rPr lang="en-US" dirty="0">
                <a:ea typeface="ＭＳ Ｐゴシック" charset="0"/>
                <a:cs typeface="ＭＳ Ｐゴシック" charset="0"/>
              </a:rPr>
            </a:br>
            <a:r>
              <a:rPr lang="en-US" dirty="0">
                <a:ea typeface="ＭＳ Ｐゴシック" charset="0"/>
                <a:cs typeface="ＭＳ Ｐゴシック" charset="0"/>
              </a:rPr>
              <a:t>So x</a:t>
            </a:r>
            <a:r>
              <a:rPr lang="en-US" baseline="-25000" dirty="0">
                <a:ea typeface="ＭＳ Ｐゴシック" charset="0"/>
                <a:cs typeface="ＭＳ Ｐゴシック" charset="0"/>
              </a:rPr>
              <a:t>3</a:t>
            </a:r>
            <a:r>
              <a:rPr lang="en-US" dirty="0">
                <a:ea typeface="ＭＳ Ｐゴシック" charset="0"/>
                <a:cs typeface="ＭＳ Ｐゴシック" charset="0"/>
              </a:rPr>
              <a:t> is 0.  </a:t>
            </a:r>
            <a:r>
              <a:rPr lang="en-US" b="1" dirty="0">
                <a:solidFill>
                  <a:srgbClr val="C00000"/>
                </a:solidFill>
                <a:ea typeface="ＭＳ Ｐゴシック" charset="0"/>
                <a:cs typeface="ＭＳ Ｐゴシック" charset="0"/>
              </a:rPr>
              <a:t>Total profit is 8.   x</a:t>
            </a:r>
            <a:r>
              <a:rPr lang="en-US" b="1" baseline="-25000" dirty="0">
                <a:solidFill>
                  <a:srgbClr val="C00000"/>
                </a:solidFill>
                <a:ea typeface="ＭＳ Ｐゴシック" charset="0"/>
                <a:cs typeface="ＭＳ Ｐゴシック" charset="0"/>
              </a:rPr>
              <a:t>i</a:t>
            </a:r>
            <a:r>
              <a:rPr lang="en-US" b="1" dirty="0">
                <a:solidFill>
                  <a:srgbClr val="C00000"/>
                </a:solidFill>
                <a:ea typeface="ＭＳ Ｐゴシック" charset="0"/>
                <a:cs typeface="ＭＳ Ｐゴシック" charset="0"/>
              </a:rPr>
              <a:t> = (1, 1, 0)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But picking items 1 and 3 will fit in knapsack, with total value of 9</a:t>
            </a:r>
          </a:p>
          <a:p>
            <a:pPr lvl="1"/>
            <a:r>
              <a:rPr lang="en-US" dirty="0"/>
              <a:t>Thus, the greedy solution does not produce an optimal solution to the 0/1 knapsack algorithm</a:t>
            </a:r>
          </a:p>
          <a:p>
            <a:pPr lvl="1"/>
            <a:r>
              <a:rPr lang="en-US" dirty="0"/>
              <a:t>Greedy choice left unused room, but we can’t take a fraction of an item</a:t>
            </a:r>
          </a:p>
          <a:p>
            <a:pPr lvl="1"/>
            <a:r>
              <a:rPr lang="en-US" dirty="0"/>
              <a:t>The 0/1 knapsack problem doesn’t have the </a:t>
            </a:r>
            <a:r>
              <a:rPr lang="en-US" i="1" dirty="0"/>
              <a:t>greedy choice property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651898" y="1648490"/>
          <a:ext cx="356450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15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35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65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27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Ratio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6260861-0B0E-7440-AF5A-7DADB6BA82A6}"/>
              </a:ext>
            </a:extLst>
          </p:cNvPr>
          <p:cNvSpPr txBox="1"/>
          <p:nvPr/>
        </p:nvSpPr>
        <p:spPr>
          <a:xfrm>
            <a:off x="7620000" y="1220788"/>
            <a:ext cx="1324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ea typeface="ＭＳ Ｐゴシック" charset="0"/>
              </a:rPr>
              <a:t>n = 3, C = 4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9266908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58326-C22D-AE4C-B559-1F292B8DDF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Activity Selection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B5AD79-503E-4248-A4B1-C3E6F0753B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046AF8-835F-9A4D-B0F0-A439C6644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439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Activity-Selection Problem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Problem: You and your classmates go on Semester at Sea</a:t>
            </a:r>
          </a:p>
          <a:p>
            <a:pPr lvl="1"/>
            <a:r>
              <a:rPr lang="en-US" dirty="0">
                <a:latin typeface="+mj-lt"/>
                <a:ea typeface="ＭＳ Ｐゴシック" charset="0"/>
              </a:rPr>
              <a:t>Many exciting activities each morning</a:t>
            </a:r>
          </a:p>
          <a:p>
            <a:pPr lvl="1"/>
            <a:r>
              <a:rPr lang="en-US" dirty="0">
                <a:latin typeface="+mj-lt"/>
                <a:ea typeface="ＭＳ Ｐゴシック" charset="0"/>
              </a:rPr>
              <a:t>Each starting and ending at different times</a:t>
            </a:r>
          </a:p>
          <a:p>
            <a:pPr lvl="1"/>
            <a:r>
              <a:rPr lang="en-US" dirty="0">
                <a:latin typeface="+mj-lt"/>
                <a:ea typeface="ＭＳ Ｐゴシック" charset="0"/>
              </a:rPr>
              <a:t>Maximize your </a:t>
            </a:r>
            <a:r>
              <a:rPr lang="ja-JP" altLang="en-US" dirty="0">
                <a:latin typeface="+mj-lt"/>
                <a:ea typeface="ＭＳ Ｐゴシック" charset="0"/>
              </a:rPr>
              <a:t>“</a:t>
            </a:r>
            <a:r>
              <a:rPr lang="en-US" dirty="0">
                <a:latin typeface="+mj-lt"/>
                <a:ea typeface="ＭＳ Ｐゴシック" charset="0"/>
              </a:rPr>
              <a:t>education</a:t>
            </a:r>
            <a:r>
              <a:rPr lang="ja-JP" altLang="en-US" dirty="0">
                <a:latin typeface="+mj-lt"/>
                <a:ea typeface="ＭＳ Ｐゴシック" charset="0"/>
              </a:rPr>
              <a:t>”</a:t>
            </a:r>
            <a:r>
              <a:rPr lang="en-US" dirty="0">
                <a:latin typeface="+mj-lt"/>
                <a:ea typeface="ＭＳ Ｐゴシック" charset="0"/>
              </a:rPr>
              <a:t> by doing as many as possible</a:t>
            </a:r>
          </a:p>
          <a:p>
            <a:pPr lvl="2"/>
            <a:r>
              <a:rPr lang="en-US" dirty="0">
                <a:latin typeface="+mj-lt"/>
                <a:ea typeface="ＭＳ Ｐゴシック" charset="0"/>
              </a:rPr>
              <a:t>This problem: they</a:t>
            </a:r>
            <a:r>
              <a:rPr lang="fr-FR" altLang="ja-JP" dirty="0">
                <a:latin typeface="+mj-lt"/>
                <a:ea typeface="ＭＳ Ｐゴシック" charset="0"/>
              </a:rPr>
              <a:t>’</a:t>
            </a:r>
            <a:r>
              <a:rPr lang="en-US" dirty="0">
                <a:latin typeface="+mj-lt"/>
                <a:ea typeface="ＭＳ Ｐゴシック" charset="0"/>
              </a:rPr>
              <a:t>re all equally good!</a:t>
            </a:r>
          </a:p>
          <a:p>
            <a:pPr lvl="2"/>
            <a:r>
              <a:rPr lang="en-US" dirty="0">
                <a:latin typeface="+mj-lt"/>
                <a:ea typeface="ＭＳ Ｐゴシック" charset="0"/>
              </a:rPr>
              <a:t>Another problem: they have weights (we need DP for that one)</a:t>
            </a:r>
          </a:p>
          <a:p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Welcome to the </a:t>
            </a:r>
            <a:r>
              <a:rPr lang="en-US" b="1" i="1" dirty="0">
                <a:solidFill>
                  <a:srgbClr val="0070C0"/>
                </a:solidFill>
                <a:latin typeface="+mj-lt"/>
                <a:ea typeface="ＭＳ Ｐゴシック" charset="0"/>
                <a:cs typeface="ＭＳ Ｐゴシック" charset="0"/>
              </a:rPr>
              <a:t>activity selection problem</a:t>
            </a:r>
          </a:p>
          <a:p>
            <a:pPr lvl="1"/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Also called </a:t>
            </a:r>
            <a:r>
              <a:rPr lang="en-US" b="1" i="1" dirty="0">
                <a:solidFill>
                  <a:srgbClr val="0070C0"/>
                </a:solidFill>
                <a:latin typeface="+mj-lt"/>
                <a:ea typeface="ＭＳ Ｐゴシック" charset="0"/>
                <a:cs typeface="ＭＳ Ｐゴシック" charset="0"/>
              </a:rPr>
              <a:t>interval scheduling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57F34086-D95D-4A4F-AEBA-D86D902D5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E17FA2C0-6470-4D29-AE9D-EE482BC8D0A3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4841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Activities!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1981201" y="1676400"/>
          <a:ext cx="8305799" cy="445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31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75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20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630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Id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Start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End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Activity</a:t>
                      </a: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9:00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10:45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Fractals, Recursion and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Crayolas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9:15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10:15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Tropical Drink Engineering with Prof. Bloomfield</a:t>
                      </a: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9:30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12:30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Managing Keyboard Fatigue with Swedish Massage</a:t>
                      </a: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9:45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10:30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Applied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ChemE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: Suntan Oil or Lotion?</a:t>
                      </a: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9:45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11:15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Optimization, Greedy Algorithms, and the Buffet Line</a:t>
                      </a: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10:15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11:00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Hydrodynamics and Surfing</a:t>
                      </a: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10:15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11:30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Computational Genetics and Infectious Diseases</a:t>
                      </a: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10:30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11:45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Turing Award Speech Karaoke</a:t>
                      </a: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11:00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12:00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Pool Tanning for Engineers</a:t>
                      </a: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11:00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12:15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Mechanics, Dynamics and Shuffleboard Physics</a:t>
                      </a: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12:00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12:45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Discrete Math Applications in Gambling</a:t>
                      </a: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9ABE4D10-41DB-924A-A63F-743C11CCF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416675"/>
            <a:ext cx="2844800" cy="365125"/>
          </a:xfrm>
        </p:spPr>
        <p:txBody>
          <a:bodyPr/>
          <a:lstStyle/>
          <a:p>
            <a:fld id="{E17FA2C0-6470-4D29-AE9D-EE482BC8D0A3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41367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Generalizing Start, End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1981200" y="1676400"/>
          <a:ext cx="8229600" cy="445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00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21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93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8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991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Id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chemeClr val="bg1"/>
                          </a:solidFill>
                          <a:latin typeface="+mn-lt"/>
                        </a:rPr>
                        <a:t>Start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chemeClr val="bg1"/>
                          </a:solidFill>
                          <a:latin typeface="+mn-lt"/>
                        </a:rPr>
                        <a:t>End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chemeClr val="bg1"/>
                          </a:solidFill>
                          <a:latin typeface="+mn-lt"/>
                        </a:rPr>
                        <a:t>Len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Activity</a:t>
                      </a: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Fractals, Recursion and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Crayolas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latin typeface="+mn-lt"/>
                        </a:rPr>
                        <a:t>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Tropical Drink Engineering with Prof. Bloomfield</a:t>
                      </a: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13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12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Managing Keyboard Fatigue with Swedish Massage</a:t>
                      </a: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latin typeface="+mn-lt"/>
                        </a:rPr>
                        <a:t>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Applied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ChemE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: Suntan Oil or Lotion?</a:t>
                      </a: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latin typeface="+mn-lt"/>
                        </a:rPr>
                        <a:t>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Optimization, Greedy Algorithms, and the Buffet Line</a:t>
                      </a: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latin typeface="+mn-lt"/>
                        </a:rPr>
                        <a:t>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Hydrodynamics and Surfing</a:t>
                      </a: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latin typeface="+mn-lt"/>
                        </a:rPr>
                        <a:t>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Computational Genetics and Infectious Diseases</a:t>
                      </a: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10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latin typeface="+mn-lt"/>
                        </a:rPr>
                        <a:t>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Turing Award Speech Karaoke</a:t>
                      </a: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11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latin typeface="+mn-lt"/>
                        </a:rPr>
                        <a:t>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Pool Tanning for Engineers</a:t>
                      </a: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12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latin typeface="+mn-lt"/>
                        </a:rPr>
                        <a:t>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Mechanics, Dynamics and Shuffleboard Physics</a:t>
                      </a: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12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14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latin typeface="+mn-lt"/>
                        </a:rPr>
                        <a:t>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Discrete Math Applications in Gambling</a:t>
                      </a: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6FB173D4-ECAB-444B-8E22-E01D3003D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E17FA2C0-6470-4D29-AE9D-EE482BC8D0A3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88689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Greedy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Arial" charset="0"/>
              <a:buAutoNum type="arabicPeriod"/>
            </a:pPr>
            <a:r>
              <a:rPr lang="en-US" dirty="0">
                <a:ea typeface="ＭＳ Ｐゴシック" charset="0"/>
                <a:cs typeface="ＭＳ Ｐゴシック" charset="0"/>
              </a:rPr>
              <a:t>Select a first item.</a:t>
            </a:r>
          </a:p>
          <a:p>
            <a:pPr marL="514350" indent="-514350">
              <a:buFont typeface="Arial" charset="0"/>
              <a:buAutoNum type="arabicPeriod"/>
            </a:pPr>
            <a:r>
              <a:rPr lang="en-US" dirty="0">
                <a:ea typeface="ＭＳ Ｐゴシック" charset="0"/>
                <a:cs typeface="ＭＳ Ｐゴシック" charset="0"/>
              </a:rPr>
              <a:t>Eliminate items that are incompatible with that item.</a:t>
            </a:r>
            <a:br>
              <a:rPr lang="en-US" dirty="0">
                <a:ea typeface="ＭＳ Ｐゴシック" charset="0"/>
                <a:cs typeface="ＭＳ Ｐゴシック" charset="0"/>
              </a:rPr>
            </a:br>
            <a:r>
              <a:rPr lang="en-US" dirty="0">
                <a:ea typeface="ＭＳ Ｐゴシック" charset="0"/>
                <a:cs typeface="ＭＳ Ｐゴシック" charset="0"/>
              </a:rPr>
              <a:t>(I.e. they overlap, not part of a feasible solution)</a:t>
            </a:r>
          </a:p>
          <a:p>
            <a:pPr marL="514350" indent="-514350">
              <a:buFont typeface="Arial" charset="0"/>
              <a:buAutoNum type="arabicPeriod"/>
            </a:pPr>
            <a:r>
              <a:rPr lang="en-US" dirty="0">
                <a:ea typeface="ＭＳ Ｐゴシック" charset="0"/>
                <a:cs typeface="ＭＳ Ｐゴシック" charset="0"/>
              </a:rPr>
              <a:t>Apply the </a:t>
            </a:r>
            <a:r>
              <a:rPr lang="en-US" b="1" i="1" dirty="0">
                <a:solidFill>
                  <a:srgbClr val="0070C0"/>
                </a:solidFill>
                <a:ea typeface="ＭＳ Ｐゴシック" charset="0"/>
                <a:cs typeface="ＭＳ Ｐゴシック" charset="0"/>
              </a:rPr>
              <a:t>greedy choice </a:t>
            </a:r>
            <a:r>
              <a:rPr lang="en-US" dirty="0">
                <a:ea typeface="ＭＳ Ｐゴシック" charset="0"/>
                <a:cs typeface="ＭＳ Ｐゴシック" charset="0"/>
              </a:rPr>
              <a:t>(AKA </a:t>
            </a:r>
            <a:r>
              <a:rPr lang="en-US" i="1" dirty="0">
                <a:ea typeface="ＭＳ Ｐゴシック" charset="0"/>
                <a:cs typeface="ＭＳ Ｐゴシック" charset="0"/>
              </a:rPr>
              <a:t>selection function</a:t>
            </a:r>
            <a:r>
              <a:rPr lang="en-US" dirty="0">
                <a:ea typeface="ＭＳ Ｐゴシック" charset="0"/>
                <a:cs typeface="ＭＳ Ｐゴシック" charset="0"/>
              </a:rPr>
              <a:t>) to pick the next item.</a:t>
            </a:r>
          </a:p>
          <a:p>
            <a:pPr marL="514350" indent="-514350">
              <a:buFont typeface="Arial" charset="0"/>
              <a:buAutoNum type="arabicPeriod"/>
            </a:pPr>
            <a:r>
              <a:rPr lang="en-US" dirty="0">
                <a:ea typeface="ＭＳ Ｐゴシック" charset="0"/>
                <a:cs typeface="ＭＳ Ｐゴシック" charset="0"/>
              </a:rPr>
              <a:t>Go to Step 2</a:t>
            </a:r>
          </a:p>
          <a:p>
            <a:pPr marL="514350" indent="-514350">
              <a:buNone/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 marL="514350" indent="-514350">
              <a:buNone/>
            </a:pPr>
            <a:r>
              <a:rPr lang="en-US" sz="2800" b="1" dirty="0">
                <a:ea typeface="ＭＳ Ｐゴシック" charset="0"/>
                <a:cs typeface="ＭＳ Ｐゴシック" charset="0"/>
              </a:rPr>
              <a:t>What is a good greedy choice for selecting next item?</a:t>
            </a:r>
          </a:p>
          <a:p>
            <a:pPr marL="514350" indent="-514350"/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AF296841-B4FE-9047-97FD-036E7F7B2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E17FA2C0-6470-4D29-AE9D-EE482BC8D0A3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98531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Some Possibilities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ea typeface="ＭＳ Ｐゴシック" charset="0"/>
                <a:cs typeface="ＭＳ Ｐゴシック" charset="0"/>
              </a:rPr>
              <a:t>Maybe pick the next </a:t>
            </a:r>
            <a:r>
              <a:rPr lang="en-US" b="1" i="1" dirty="0">
                <a:solidFill>
                  <a:srgbClr val="0070C0"/>
                </a:solidFill>
                <a:ea typeface="ＭＳ Ｐゴシック" charset="0"/>
                <a:cs typeface="ＭＳ Ｐゴシック" charset="0"/>
              </a:rPr>
              <a:t>compatible activity </a:t>
            </a:r>
            <a:r>
              <a:rPr lang="en-US" dirty="0">
                <a:ea typeface="ＭＳ Ｐゴシック" charset="0"/>
                <a:cs typeface="ＭＳ Ｐゴシック" charset="0"/>
              </a:rPr>
              <a:t>that starts earliest?</a:t>
            </a:r>
          </a:p>
          <a:p>
            <a:pPr lvl="1"/>
            <a:r>
              <a:rPr lang="en-US" dirty="0">
                <a:ea typeface="ＭＳ Ｐゴシック" charset="0"/>
                <a:cs typeface="ＭＳ Ｐゴシック" charset="0"/>
              </a:rPr>
              <a:t>“Compatible” here means “doesn’t overlap”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ea typeface="ＭＳ Ｐゴシック" charset="0"/>
                <a:cs typeface="ＭＳ Ｐゴシック" charset="0"/>
              </a:rPr>
              <a:t>Or, pick the shortest one?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ea typeface="ＭＳ Ｐゴシック" charset="0"/>
                <a:cs typeface="ＭＳ Ｐゴシック" charset="0"/>
              </a:rPr>
              <a:t>Or, pick the one that has the least conflicts (i.e. overlaps)?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ea typeface="ＭＳ Ｐゴシック" charset="0"/>
                <a:cs typeface="ＭＳ Ｐゴシック" charset="0"/>
              </a:rPr>
              <a:t>Or…?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753621FD-2F04-B14C-B67B-82BB88534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E17FA2C0-6470-4D29-AE9D-EE482BC8D0A3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756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58326-C22D-AE4C-B559-1F292B8DDF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Coin Change, Optimal Substructure, and the Greedy Choice Property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B5AD79-503E-4248-A4B1-C3E6F0753B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046AF8-835F-9A4D-B0F0-A439C6644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18014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Activity-Selection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524000"/>
            <a:ext cx="8229600" cy="2743200"/>
          </a:xfrm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Formally:</a:t>
            </a:r>
          </a:p>
          <a:p>
            <a:pPr lvl="1"/>
            <a:r>
              <a:rPr lang="en-US" dirty="0">
                <a:ea typeface="ＭＳ Ｐゴシック" charset="0"/>
              </a:rPr>
              <a:t>Given a set </a:t>
            </a:r>
            <a:r>
              <a:rPr lang="en-US" i="1" dirty="0">
                <a:ea typeface="ＭＳ Ｐゴシック" charset="0"/>
              </a:rPr>
              <a:t>S</a:t>
            </a:r>
            <a:r>
              <a:rPr lang="en-US" dirty="0">
                <a:ea typeface="ＭＳ Ｐゴシック" charset="0"/>
              </a:rPr>
              <a:t> of </a:t>
            </a:r>
            <a:r>
              <a:rPr lang="en-US" i="1" dirty="0">
                <a:ea typeface="ＭＳ Ｐゴシック" charset="0"/>
              </a:rPr>
              <a:t>n</a:t>
            </a:r>
            <a:r>
              <a:rPr lang="en-US" dirty="0">
                <a:ea typeface="ＭＳ Ｐゴシック" charset="0"/>
              </a:rPr>
              <a:t> activities</a:t>
            </a:r>
          </a:p>
          <a:p>
            <a:pPr lvl="1">
              <a:buFont typeface="Times New Roman" charset="0"/>
              <a:buNone/>
            </a:pPr>
            <a:r>
              <a:rPr lang="en-US" dirty="0">
                <a:ea typeface="ＭＳ Ｐゴシック" charset="0"/>
              </a:rPr>
              <a:t>	</a:t>
            </a:r>
            <a:r>
              <a:rPr lang="en-US" i="1" dirty="0" err="1">
                <a:ea typeface="ＭＳ Ｐゴシック" charset="0"/>
              </a:rPr>
              <a:t>s</a:t>
            </a:r>
            <a:r>
              <a:rPr lang="en-US" i="1" baseline="-25000" dirty="0" err="1">
                <a:ea typeface="ＭＳ Ｐゴシック" charset="0"/>
              </a:rPr>
              <a:t>i</a:t>
            </a:r>
            <a:r>
              <a:rPr lang="en-US" i="1" dirty="0">
                <a:ea typeface="ＭＳ Ｐゴシック" charset="0"/>
              </a:rPr>
              <a:t> = </a:t>
            </a:r>
            <a:r>
              <a:rPr lang="en-US" dirty="0">
                <a:ea typeface="ＭＳ Ｐゴシック" charset="0"/>
              </a:rPr>
              <a:t>start time of activity </a:t>
            </a:r>
            <a:r>
              <a:rPr lang="en-US" i="1" dirty="0" err="1">
                <a:ea typeface="ＭＳ Ｐゴシック" charset="0"/>
              </a:rPr>
              <a:t>i</a:t>
            </a:r>
            <a:endParaRPr lang="en-US" dirty="0">
              <a:ea typeface="ＭＳ Ｐゴシック" charset="0"/>
            </a:endParaRPr>
          </a:p>
          <a:p>
            <a:pPr lvl="1">
              <a:buFont typeface="Times New Roman" charset="0"/>
              <a:buNone/>
            </a:pPr>
            <a:r>
              <a:rPr lang="en-US" dirty="0">
                <a:ea typeface="ＭＳ Ｐゴシック" charset="0"/>
              </a:rPr>
              <a:t>	</a:t>
            </a:r>
            <a:r>
              <a:rPr lang="en-US" i="1" dirty="0">
                <a:ea typeface="ＭＳ Ｐゴシック" charset="0"/>
              </a:rPr>
              <a:t>f</a:t>
            </a:r>
            <a:r>
              <a:rPr lang="en-US" i="1" baseline="-25000" dirty="0">
                <a:ea typeface="ＭＳ Ｐゴシック" charset="0"/>
              </a:rPr>
              <a:t>i</a:t>
            </a:r>
            <a:r>
              <a:rPr lang="en-US" i="1" dirty="0">
                <a:ea typeface="ＭＳ Ｐゴシック" charset="0"/>
              </a:rPr>
              <a:t> = </a:t>
            </a:r>
            <a:r>
              <a:rPr lang="en-US" dirty="0">
                <a:ea typeface="ＭＳ Ｐゴシック" charset="0"/>
              </a:rPr>
              <a:t>finish time of activity </a:t>
            </a:r>
            <a:r>
              <a:rPr lang="en-US" i="1" dirty="0" err="1">
                <a:ea typeface="ＭＳ Ｐゴシック" charset="0"/>
              </a:rPr>
              <a:t>i</a:t>
            </a:r>
            <a:endParaRPr lang="en-US" dirty="0">
              <a:ea typeface="ＭＳ Ｐゴシック" charset="0"/>
            </a:endParaRPr>
          </a:p>
          <a:p>
            <a:pPr lvl="1"/>
            <a:r>
              <a:rPr lang="en-US" dirty="0">
                <a:ea typeface="ＭＳ Ｐゴシック" charset="0"/>
              </a:rPr>
              <a:t>Find max-size subset </a:t>
            </a:r>
            <a:r>
              <a:rPr lang="en-US" i="1" dirty="0">
                <a:ea typeface="ＭＳ Ｐゴシック" charset="0"/>
              </a:rPr>
              <a:t>A</a:t>
            </a:r>
            <a:r>
              <a:rPr lang="en-US" dirty="0">
                <a:ea typeface="ＭＳ Ｐゴシック" charset="0"/>
              </a:rPr>
              <a:t> of compatible activities</a:t>
            </a:r>
          </a:p>
          <a:p>
            <a:pPr lvl="1"/>
            <a:endParaRPr lang="en-US" dirty="0">
              <a:ea typeface="ＭＳ Ｐゴシック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286000" y="4419600"/>
            <a:ext cx="5638800" cy="914400"/>
            <a:chOff x="480" y="2784"/>
            <a:chExt cx="3552" cy="576"/>
          </a:xfrm>
        </p:grpSpPr>
        <p:sp>
          <p:nvSpPr>
            <p:cNvPr id="33806" name="Line 5"/>
            <p:cNvSpPr>
              <a:spLocks noChangeShapeType="1"/>
            </p:cNvSpPr>
            <p:nvPr/>
          </p:nvSpPr>
          <p:spPr bwMode="auto">
            <a:xfrm>
              <a:off x="480" y="3360"/>
              <a:ext cx="528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7" name="Line 6"/>
            <p:cNvSpPr>
              <a:spLocks noChangeShapeType="1"/>
            </p:cNvSpPr>
            <p:nvPr/>
          </p:nvSpPr>
          <p:spPr bwMode="auto">
            <a:xfrm>
              <a:off x="1152" y="3168"/>
              <a:ext cx="288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8" name="Line 7"/>
            <p:cNvSpPr>
              <a:spLocks noChangeShapeType="1"/>
            </p:cNvSpPr>
            <p:nvPr/>
          </p:nvSpPr>
          <p:spPr bwMode="auto">
            <a:xfrm>
              <a:off x="624" y="2784"/>
              <a:ext cx="1104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9" name="Line 8"/>
            <p:cNvSpPr>
              <a:spLocks noChangeShapeType="1"/>
            </p:cNvSpPr>
            <p:nvPr/>
          </p:nvSpPr>
          <p:spPr bwMode="auto">
            <a:xfrm>
              <a:off x="1728" y="3360"/>
              <a:ext cx="168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0" name="Line 9"/>
            <p:cNvSpPr>
              <a:spLocks noChangeShapeType="1"/>
            </p:cNvSpPr>
            <p:nvPr/>
          </p:nvSpPr>
          <p:spPr bwMode="auto">
            <a:xfrm>
              <a:off x="816" y="2976"/>
              <a:ext cx="1776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1" name="Line 10"/>
            <p:cNvSpPr>
              <a:spLocks noChangeShapeType="1"/>
            </p:cNvSpPr>
            <p:nvPr/>
          </p:nvSpPr>
          <p:spPr bwMode="auto">
            <a:xfrm>
              <a:off x="2976" y="2976"/>
              <a:ext cx="1056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574923" name="Rectangle 11"/>
          <p:cNvSpPr>
            <a:spLocks noChangeArrowheads="1"/>
          </p:cNvSpPr>
          <p:nvPr/>
        </p:nvSpPr>
        <p:spPr bwMode="auto">
          <a:xfrm>
            <a:off x="1981200" y="5699124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742950" lvl="1" indent="-285750">
              <a:spcBef>
                <a:spcPct val="20000"/>
              </a:spcBef>
              <a:buClr>
                <a:schemeClr val="tx2"/>
              </a:buClr>
              <a:buSzPct val="65000"/>
              <a:buFont typeface="Monotype Sorts" charset="0"/>
              <a:buChar char="n"/>
            </a:pPr>
            <a:r>
              <a:rPr lang="en-US" sz="2800" dirty="0"/>
              <a:t>Assume (</a:t>
            </a:r>
            <a:r>
              <a:rPr lang="en-US" sz="2800" dirty="0" err="1"/>
              <a:t>wlog</a:t>
            </a:r>
            <a:r>
              <a:rPr lang="en-US" sz="2800" dirty="0"/>
              <a:t>) that f</a:t>
            </a:r>
            <a:r>
              <a:rPr lang="en-US" sz="2800" baseline="-25000" dirty="0"/>
              <a:t>1</a:t>
            </a:r>
            <a:r>
              <a:rPr lang="en-US" sz="2800" dirty="0"/>
              <a:t> </a:t>
            </a:r>
            <a:r>
              <a:rPr lang="en-US" sz="2800" dirty="0">
                <a:sym typeface="Symbol" charset="0"/>
              </a:rPr>
              <a:t> f</a:t>
            </a:r>
            <a:r>
              <a:rPr lang="en-US" sz="2800" baseline="-25000" dirty="0">
                <a:sym typeface="Symbol" charset="0"/>
              </a:rPr>
              <a:t>2</a:t>
            </a:r>
            <a:r>
              <a:rPr lang="en-US" sz="2800" dirty="0">
                <a:sym typeface="Symbol" charset="0"/>
              </a:rPr>
              <a:t>  …  </a:t>
            </a:r>
            <a:r>
              <a:rPr lang="en-US" sz="2800" dirty="0" err="1">
                <a:sym typeface="Symbol" charset="0"/>
              </a:rPr>
              <a:t>f</a:t>
            </a:r>
            <a:r>
              <a:rPr lang="en-US" sz="2800" baseline="-25000" dirty="0" err="1">
                <a:sym typeface="Symbol" charset="0"/>
              </a:rPr>
              <a:t>n</a:t>
            </a:r>
            <a:endParaRPr lang="en-US" sz="2800" dirty="0">
              <a:sym typeface="Symbol" charset="0"/>
            </a:endParaRPr>
          </a:p>
        </p:txBody>
      </p: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2514600" y="4114800"/>
            <a:ext cx="4756150" cy="1295400"/>
            <a:chOff x="624" y="2592"/>
            <a:chExt cx="2996" cy="816"/>
          </a:xfrm>
        </p:grpSpPr>
        <p:sp>
          <p:nvSpPr>
            <p:cNvPr id="33800" name="Text Box 13"/>
            <p:cNvSpPr txBox="1">
              <a:spLocks noChangeArrowheads="1"/>
            </p:cNvSpPr>
            <p:nvPr/>
          </p:nvSpPr>
          <p:spPr bwMode="auto">
            <a:xfrm>
              <a:off x="624" y="3148"/>
              <a:ext cx="2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>
                  <a:solidFill>
                    <a:schemeClr val="accent1"/>
                  </a:solidFill>
                  <a:latin typeface="Courier New" charset="0"/>
                </a:rPr>
                <a:t>1</a:t>
              </a:r>
            </a:p>
          </p:txBody>
        </p:sp>
        <p:sp>
          <p:nvSpPr>
            <p:cNvPr id="33801" name="Text Box 14"/>
            <p:cNvSpPr txBox="1">
              <a:spLocks noChangeArrowheads="1"/>
            </p:cNvSpPr>
            <p:nvPr/>
          </p:nvSpPr>
          <p:spPr bwMode="auto">
            <a:xfrm>
              <a:off x="1200" y="2976"/>
              <a:ext cx="2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>
                  <a:solidFill>
                    <a:schemeClr val="accent1"/>
                  </a:solidFill>
                  <a:latin typeface="Courier New" charset="0"/>
                </a:rPr>
                <a:t>2</a:t>
              </a:r>
            </a:p>
          </p:txBody>
        </p:sp>
        <p:sp>
          <p:nvSpPr>
            <p:cNvPr id="33802" name="Text Box 15"/>
            <p:cNvSpPr txBox="1">
              <a:spLocks noChangeArrowheads="1"/>
            </p:cNvSpPr>
            <p:nvPr/>
          </p:nvSpPr>
          <p:spPr bwMode="auto">
            <a:xfrm>
              <a:off x="1036" y="2592"/>
              <a:ext cx="2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>
                  <a:solidFill>
                    <a:schemeClr val="accent1"/>
                  </a:solidFill>
                  <a:latin typeface="Courier New" charset="0"/>
                </a:rPr>
                <a:t>3</a:t>
              </a:r>
            </a:p>
          </p:txBody>
        </p:sp>
        <p:sp>
          <p:nvSpPr>
            <p:cNvPr id="33803" name="Text Box 16"/>
            <p:cNvSpPr txBox="1">
              <a:spLocks noChangeArrowheads="1"/>
            </p:cNvSpPr>
            <p:nvPr/>
          </p:nvSpPr>
          <p:spPr bwMode="auto">
            <a:xfrm>
              <a:off x="1536" y="2784"/>
              <a:ext cx="2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>
                  <a:solidFill>
                    <a:schemeClr val="accent1"/>
                  </a:solidFill>
                  <a:latin typeface="Courier New" charset="0"/>
                </a:rPr>
                <a:t>4</a:t>
              </a:r>
            </a:p>
          </p:txBody>
        </p:sp>
        <p:sp>
          <p:nvSpPr>
            <p:cNvPr id="33804" name="Text Box 17"/>
            <p:cNvSpPr txBox="1">
              <a:spLocks noChangeArrowheads="1"/>
            </p:cNvSpPr>
            <p:nvPr/>
          </p:nvSpPr>
          <p:spPr bwMode="auto">
            <a:xfrm>
              <a:off x="2476" y="3158"/>
              <a:ext cx="2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>
                  <a:solidFill>
                    <a:schemeClr val="accent1"/>
                  </a:solidFill>
                  <a:latin typeface="Courier New" charset="0"/>
                </a:rPr>
                <a:t>5</a:t>
              </a:r>
            </a:p>
          </p:txBody>
        </p:sp>
        <p:sp>
          <p:nvSpPr>
            <p:cNvPr id="33805" name="Text Box 18"/>
            <p:cNvSpPr txBox="1">
              <a:spLocks noChangeArrowheads="1"/>
            </p:cNvSpPr>
            <p:nvPr/>
          </p:nvSpPr>
          <p:spPr bwMode="auto">
            <a:xfrm>
              <a:off x="3408" y="2784"/>
              <a:ext cx="2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>
                  <a:solidFill>
                    <a:schemeClr val="accent1"/>
                  </a:solidFill>
                  <a:latin typeface="Courier New" charset="0"/>
                </a:rPr>
                <a:t>6</a:t>
              </a:r>
            </a:p>
          </p:txBody>
        </p:sp>
      </p:grpSp>
      <p:sp>
        <p:nvSpPr>
          <p:cNvPr id="20" name="Slide Number Placeholder 3">
            <a:extLst>
              <a:ext uri="{FF2B5EF4-FFF2-40B4-BE49-F238E27FC236}">
                <a16:creationId xmlns:a16="http://schemas.microsoft.com/office/drawing/2014/main" id="{FC02B4AB-ECFD-0D45-94D9-A4280881D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E17FA2C0-6470-4D29-AE9D-EE482BC8D0A3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522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4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4923" grpId="0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Activity Selection: A Greedy Algorithm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The algorithm using the best </a:t>
            </a:r>
            <a:r>
              <a:rPr lang="en-US" b="1" dirty="0">
                <a:solidFill>
                  <a:srgbClr val="0070C0"/>
                </a:solidFill>
                <a:latin typeface="+mj-lt"/>
                <a:ea typeface="ＭＳ Ｐゴシック" charset="0"/>
                <a:cs typeface="ＭＳ Ｐゴシック" charset="0"/>
              </a:rPr>
              <a:t>greedy choice </a:t>
            </a:r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is simple:</a:t>
            </a:r>
          </a:p>
          <a:p>
            <a:pPr lvl="1"/>
            <a:r>
              <a:rPr lang="en-US" dirty="0">
                <a:latin typeface="+mj-lt"/>
                <a:ea typeface="ＭＳ Ｐゴシック" charset="0"/>
              </a:rPr>
              <a:t>Sort the activities by </a:t>
            </a:r>
            <a:r>
              <a:rPr lang="en-US" u="sng" dirty="0">
                <a:latin typeface="+mj-lt"/>
                <a:ea typeface="ＭＳ Ｐゴシック" charset="0"/>
              </a:rPr>
              <a:t>finish time</a:t>
            </a:r>
          </a:p>
          <a:p>
            <a:pPr lvl="1"/>
            <a:r>
              <a:rPr lang="en-US" dirty="0">
                <a:latin typeface="+mj-lt"/>
                <a:ea typeface="ＭＳ Ｐゴシック" charset="0"/>
              </a:rPr>
              <a:t>Schedule the first activity</a:t>
            </a:r>
          </a:p>
          <a:p>
            <a:pPr lvl="1"/>
            <a:r>
              <a:rPr lang="en-US" dirty="0">
                <a:latin typeface="+mj-lt"/>
                <a:ea typeface="ＭＳ Ｐゴシック" charset="0"/>
              </a:rPr>
              <a:t>Then schedule </a:t>
            </a:r>
            <a:r>
              <a:rPr lang="en-US" b="1" dirty="0">
                <a:solidFill>
                  <a:srgbClr val="0070C0"/>
                </a:solidFill>
                <a:latin typeface="+mj-lt"/>
                <a:ea typeface="ＭＳ Ｐゴシック" charset="0"/>
              </a:rPr>
              <a:t>the next activity in sorted list which starts after previous activity finishes</a:t>
            </a:r>
          </a:p>
          <a:p>
            <a:pPr lvl="1"/>
            <a:r>
              <a:rPr lang="en-US" dirty="0">
                <a:latin typeface="+mj-lt"/>
                <a:ea typeface="ＭＳ Ｐゴシック" charset="0"/>
              </a:rPr>
              <a:t>Repeat until no more activities</a:t>
            </a:r>
          </a:p>
          <a:p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Or in simpler terms:</a:t>
            </a:r>
          </a:p>
          <a:p>
            <a:pPr lvl="1"/>
            <a:r>
              <a:rPr lang="en-US" dirty="0">
                <a:latin typeface="+mj-lt"/>
                <a:ea typeface="ＭＳ Ｐゴシック" charset="0"/>
              </a:rPr>
              <a:t>Always pick the compatible activity that finishes earliest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D2471785-6A7B-764B-AAAB-5796EBD82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E17FA2C0-6470-4D29-AE9D-EE482BC8D0A3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29424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Optimal Substructure Property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Remember?</a:t>
            </a:r>
          </a:p>
          <a:p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Detailed discussion on p. 379 (in chapter on Dynamic Programming)</a:t>
            </a:r>
          </a:p>
          <a:p>
            <a:pPr lvl="1"/>
            <a:r>
              <a:rPr lang="en-US" sz="2000" dirty="0">
                <a:latin typeface="Arial" charset="0"/>
                <a:ea typeface="ＭＳ Ｐゴシック" charset="0"/>
              </a:rPr>
              <a:t>If A is an optimal solution to a problem, then the components of A are optimal solutions to </a:t>
            </a:r>
            <a:r>
              <a:rPr lang="en-US" sz="2000" dirty="0" err="1">
                <a:latin typeface="Arial" charset="0"/>
                <a:ea typeface="ＭＳ Ｐゴシック" charset="0"/>
              </a:rPr>
              <a:t>subproblems</a:t>
            </a:r>
            <a:endParaRPr lang="en-US" sz="2000" dirty="0">
              <a:latin typeface="Arial" charset="0"/>
              <a:ea typeface="ＭＳ Ｐゴシック" charset="0"/>
            </a:endParaRPr>
          </a:p>
          <a:p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Reminder:  Example 1, Shortest Path</a:t>
            </a:r>
            <a:endParaRPr lang="en-US" sz="20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lvl="1"/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Say P is min-length path from CHO to LA and includes DAL</a:t>
            </a:r>
          </a:p>
          <a:p>
            <a:pPr lvl="1"/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Let P</a:t>
            </a:r>
            <a:r>
              <a:rPr lang="en-US" sz="2000" baseline="-25000" dirty="0">
                <a:latin typeface="Arial" charset="0"/>
                <a:ea typeface="ＭＳ Ｐゴシック" charset="0"/>
                <a:cs typeface="ＭＳ Ｐゴシック" charset="0"/>
              </a:rPr>
              <a:t>1</a:t>
            </a: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 be component of P from CHO to DAL, and P</a:t>
            </a:r>
            <a:r>
              <a:rPr lang="en-US" sz="2000" baseline="-25000" dirty="0">
                <a:latin typeface="Arial" charset="0"/>
                <a:ea typeface="ＭＳ Ｐゴシック" charset="0"/>
                <a:cs typeface="ＭＳ Ｐゴシック" charset="0"/>
              </a:rPr>
              <a:t>2</a:t>
            </a: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 be component of P from DAL to LA</a:t>
            </a:r>
          </a:p>
          <a:p>
            <a:pPr lvl="1"/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P</a:t>
            </a:r>
            <a:r>
              <a:rPr lang="en-US" sz="2000" baseline="-25000" dirty="0">
                <a:latin typeface="Arial" charset="0"/>
                <a:ea typeface="ＭＳ Ｐゴシック" charset="0"/>
                <a:cs typeface="ＭＳ Ｐゴシック" charset="0"/>
              </a:rPr>
              <a:t>1 </a:t>
            </a: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must be shortest path from CHO to DAL, and P</a:t>
            </a:r>
            <a:r>
              <a:rPr lang="en-US" sz="2000" baseline="-25000" dirty="0">
                <a:latin typeface="Arial" charset="0"/>
                <a:ea typeface="ＭＳ Ｐゴシック" charset="0"/>
                <a:cs typeface="ＭＳ Ｐゴシック" charset="0"/>
              </a:rPr>
              <a:t>2</a:t>
            </a: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 must be shortest path from DAL to LA</a:t>
            </a:r>
          </a:p>
          <a:p>
            <a:pPr lvl="1"/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Why is this true?  Can you prove it?  Yes, by contradiction.</a:t>
            </a:r>
          </a:p>
          <a:p>
            <a:pPr lvl="2"/>
            <a:r>
              <a:rPr lang="en-US" sz="1600" dirty="0">
                <a:latin typeface="Arial" charset="0"/>
                <a:ea typeface="ＭＳ Ｐゴシック" charset="0"/>
                <a:cs typeface="ＭＳ Ｐゴシック" charset="0"/>
              </a:rPr>
              <a:t>Do it!  In-class exercise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753CD9FC-877D-894F-BB85-33632A142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E17FA2C0-6470-4D29-AE9D-EE482BC8D0A3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45042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Activity Selection: Optimal Substructure 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199"/>
            <a:ext cx="10972800" cy="4756151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ea typeface="ＭＳ Ｐゴシック" charset="0"/>
                <a:cs typeface="ＭＳ Ｐゴシック" charset="0"/>
              </a:rPr>
              <a:t>Let </a:t>
            </a:r>
            <a:r>
              <a:rPr lang="en-US" sz="2800" i="1" dirty="0">
                <a:ea typeface="ＭＳ Ｐゴシック" charset="0"/>
                <a:cs typeface="ＭＳ Ｐゴシック" charset="0"/>
              </a:rPr>
              <a:t>k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be the minimum activity in the solution </a:t>
            </a:r>
            <a:r>
              <a:rPr lang="en-US" sz="2800" i="1" dirty="0">
                <a:ea typeface="ＭＳ Ｐゴシック" charset="0"/>
                <a:cs typeface="ＭＳ Ｐゴシック" charset="0"/>
              </a:rPr>
              <a:t>A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(i.e., the one with the earliest finish time).  Then </a:t>
            </a:r>
            <a:r>
              <a:rPr lang="en-US" sz="2800" i="1" dirty="0">
                <a:ea typeface="ＭＳ Ｐゴシック" charset="0"/>
                <a:cs typeface="ＭＳ Ｐゴシック" charset="0"/>
              </a:rPr>
              <a:t>A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- {</a:t>
            </a:r>
            <a:r>
              <a:rPr lang="en-US" sz="2800" i="1" dirty="0">
                <a:ea typeface="ＭＳ Ｐゴシック" charset="0"/>
                <a:cs typeface="ＭＳ Ｐゴシック" charset="0"/>
              </a:rPr>
              <a:t>k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} is an optimal solution to </a:t>
            </a:r>
            <a:r>
              <a:rPr lang="en-US" sz="2800" i="1" dirty="0">
                <a:ea typeface="ＭＳ Ｐゴシック" charset="0"/>
                <a:cs typeface="ＭＳ Ｐゴシック" charset="0"/>
              </a:rPr>
              <a:t>S</a:t>
            </a:r>
            <a:r>
              <a:rPr lang="fr-FR" altLang="ja-JP" sz="2800" i="1" dirty="0">
                <a:ea typeface="ＭＳ Ｐゴシック" charset="0"/>
                <a:cs typeface="ＭＳ Ｐゴシック" charset="0"/>
              </a:rPr>
              <a:t>’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= {</a:t>
            </a:r>
            <a:r>
              <a:rPr lang="en-US" sz="2800" i="1" dirty="0" err="1">
                <a:ea typeface="ＭＳ Ｐゴシック" charset="0"/>
                <a:cs typeface="ＭＳ Ｐゴシック" charset="0"/>
              </a:rPr>
              <a:t>i</a:t>
            </a:r>
            <a:r>
              <a:rPr lang="en-US" sz="2800" i="1" dirty="0">
                <a:ea typeface="ＭＳ Ｐゴシック" charset="0"/>
                <a:cs typeface="ＭＳ Ｐゴシック" charset="0"/>
              </a:rPr>
              <a:t> </a:t>
            </a:r>
            <a:r>
              <a:rPr lang="en-US" sz="2800" dirty="0">
                <a:ea typeface="ＭＳ Ｐゴシック" charset="0"/>
                <a:cs typeface="ＭＳ Ｐゴシック" charset="0"/>
                <a:sym typeface="Symbol" charset="0"/>
              </a:rPr>
              <a:t> </a:t>
            </a:r>
            <a:r>
              <a:rPr lang="en-US" sz="2800" i="1" dirty="0">
                <a:ea typeface="ＭＳ Ｐゴシック" charset="0"/>
                <a:cs typeface="ＭＳ Ｐゴシック" charset="0"/>
                <a:sym typeface="Symbol" charset="0"/>
              </a:rPr>
              <a:t>S</a:t>
            </a:r>
            <a:r>
              <a:rPr lang="en-US" sz="2800" dirty="0">
                <a:ea typeface="ＭＳ Ｐゴシック" charset="0"/>
                <a:cs typeface="ＭＳ Ｐゴシック" charset="0"/>
                <a:sym typeface="Symbol" charset="0"/>
              </a:rPr>
              <a:t>: </a:t>
            </a:r>
            <a:r>
              <a:rPr lang="en-US" sz="2800" i="1" dirty="0" err="1">
                <a:ea typeface="ＭＳ Ｐゴシック" charset="0"/>
                <a:cs typeface="ＭＳ Ｐゴシック" charset="0"/>
                <a:sym typeface="Symbol" charset="0"/>
              </a:rPr>
              <a:t>s</a:t>
            </a:r>
            <a:r>
              <a:rPr lang="en-US" sz="2800" i="1" baseline="-25000" dirty="0" err="1">
                <a:ea typeface="ＭＳ Ｐゴシック" charset="0"/>
                <a:cs typeface="ＭＳ Ｐゴシック" charset="0"/>
                <a:sym typeface="Symbol" charset="0"/>
              </a:rPr>
              <a:t>i</a:t>
            </a:r>
            <a:r>
              <a:rPr lang="en-US" sz="2800" i="1" dirty="0">
                <a:ea typeface="ＭＳ Ｐゴシック" charset="0"/>
                <a:cs typeface="ＭＳ Ｐゴシック" charset="0"/>
                <a:sym typeface="Symbol" charset="0"/>
              </a:rPr>
              <a:t> </a:t>
            </a:r>
            <a:r>
              <a:rPr lang="en-US" sz="2800" dirty="0">
                <a:ea typeface="ＭＳ Ｐゴシック" charset="0"/>
                <a:cs typeface="ＭＳ Ｐゴシック" charset="0"/>
                <a:sym typeface="Symbol" charset="0"/>
              </a:rPr>
              <a:t> </a:t>
            </a:r>
            <a:r>
              <a:rPr lang="en-US" sz="2800" i="1" dirty="0" err="1">
                <a:ea typeface="ＭＳ Ｐゴシック" charset="0"/>
                <a:cs typeface="ＭＳ Ｐゴシック" charset="0"/>
                <a:sym typeface="Symbol" charset="0"/>
              </a:rPr>
              <a:t>f</a:t>
            </a:r>
            <a:r>
              <a:rPr lang="en-US" sz="2800" i="1" baseline="-25000" dirty="0" err="1">
                <a:ea typeface="ＭＳ Ｐゴシック" charset="0"/>
                <a:cs typeface="ＭＳ Ｐゴシック" charset="0"/>
                <a:sym typeface="Symbol" charset="0"/>
              </a:rPr>
              <a:t>k</a:t>
            </a:r>
            <a:r>
              <a:rPr lang="en-US" sz="2800" dirty="0">
                <a:ea typeface="ＭＳ Ｐゴシック" charset="0"/>
                <a:cs typeface="ＭＳ Ｐゴシック" charset="0"/>
                <a:sym typeface="Symbol" charset="0"/>
              </a:rPr>
              <a:t>}</a:t>
            </a:r>
          </a:p>
          <a:p>
            <a:pPr lvl="1"/>
            <a:r>
              <a:rPr lang="en-US" dirty="0">
                <a:ea typeface="ＭＳ Ｐゴシック" charset="0"/>
                <a:sym typeface="Symbol" charset="0"/>
              </a:rPr>
              <a:t>In words: once activity #1 is selected, the problem reduces to finding an optimal solution for activity-selection over activities in </a:t>
            </a:r>
            <a:r>
              <a:rPr lang="en-US" i="1" dirty="0">
                <a:ea typeface="ＭＳ Ｐゴシック" charset="0"/>
                <a:sym typeface="Symbol" charset="0"/>
              </a:rPr>
              <a:t>S</a:t>
            </a:r>
            <a:r>
              <a:rPr lang="en-US" dirty="0">
                <a:ea typeface="ＭＳ Ｐゴシック" charset="0"/>
                <a:sym typeface="Symbol" charset="0"/>
              </a:rPr>
              <a:t> </a:t>
            </a:r>
            <a:r>
              <a:rPr lang="en-US" b="1" dirty="0">
                <a:ea typeface="ＭＳ Ｐゴシック" charset="0"/>
                <a:sym typeface="Symbol" charset="0"/>
              </a:rPr>
              <a:t>compatible </a:t>
            </a:r>
            <a:r>
              <a:rPr lang="en-US" dirty="0">
                <a:ea typeface="ＭＳ Ｐゴシック" charset="0"/>
                <a:sym typeface="Symbol" charset="0"/>
              </a:rPr>
              <a:t>with activity #1</a:t>
            </a:r>
          </a:p>
          <a:p>
            <a:pPr lvl="1"/>
            <a:r>
              <a:rPr lang="en-US" dirty="0">
                <a:ea typeface="ＭＳ Ｐゴシック" charset="0"/>
                <a:sym typeface="Symbol" charset="0"/>
              </a:rPr>
              <a:t>Proof: if we could find optimal solution </a:t>
            </a:r>
            <a:r>
              <a:rPr lang="en-US" i="1" dirty="0">
                <a:ea typeface="ＭＳ Ｐゴシック" charset="0"/>
                <a:sym typeface="Symbol" charset="0"/>
              </a:rPr>
              <a:t>B</a:t>
            </a:r>
            <a:r>
              <a:rPr lang="fr-FR" altLang="ja-JP" i="1" dirty="0">
                <a:ea typeface="ＭＳ Ｐゴシック" charset="0"/>
                <a:sym typeface="Symbol" charset="0"/>
              </a:rPr>
              <a:t>’</a:t>
            </a:r>
            <a:r>
              <a:rPr lang="en-US" dirty="0">
                <a:ea typeface="ＭＳ Ｐゴシック" charset="0"/>
                <a:sym typeface="Symbol" charset="0"/>
              </a:rPr>
              <a:t> to </a:t>
            </a:r>
            <a:r>
              <a:rPr lang="en-US" i="1" dirty="0">
                <a:ea typeface="ＭＳ Ｐゴシック" charset="0"/>
                <a:sym typeface="Symbol" charset="0"/>
              </a:rPr>
              <a:t>S</a:t>
            </a:r>
            <a:r>
              <a:rPr lang="fr-FR" altLang="ja-JP" i="1" dirty="0">
                <a:ea typeface="ＭＳ Ｐゴシック" charset="0"/>
                <a:sym typeface="Symbol" charset="0"/>
              </a:rPr>
              <a:t>’</a:t>
            </a:r>
            <a:r>
              <a:rPr lang="en-US" dirty="0">
                <a:ea typeface="ＭＳ Ｐゴシック" charset="0"/>
                <a:sym typeface="Symbol" charset="0"/>
              </a:rPr>
              <a:t> with |</a:t>
            </a:r>
            <a:r>
              <a:rPr lang="en-US" i="1" dirty="0">
                <a:ea typeface="ＭＳ Ｐゴシック" charset="0"/>
                <a:sym typeface="Symbol" charset="0"/>
              </a:rPr>
              <a:t>B</a:t>
            </a:r>
            <a:r>
              <a:rPr lang="en-US" dirty="0">
                <a:ea typeface="ＭＳ Ｐゴシック" charset="0"/>
                <a:sym typeface="Symbol" charset="0"/>
              </a:rPr>
              <a:t>| &gt; |</a:t>
            </a:r>
            <a:r>
              <a:rPr lang="en-US" i="1" dirty="0">
                <a:ea typeface="ＭＳ Ｐゴシック" charset="0"/>
                <a:sym typeface="Symbol" charset="0"/>
              </a:rPr>
              <a:t>A</a:t>
            </a:r>
            <a:r>
              <a:rPr lang="en-US" dirty="0">
                <a:ea typeface="ＭＳ Ｐゴシック" charset="0"/>
                <a:sym typeface="Symbol" charset="0"/>
              </a:rPr>
              <a:t> - {</a:t>
            </a:r>
            <a:r>
              <a:rPr lang="en-US" i="1" dirty="0">
                <a:ea typeface="ＭＳ Ｐゴシック" charset="0"/>
                <a:sym typeface="Symbol" charset="0"/>
              </a:rPr>
              <a:t>k</a:t>
            </a:r>
            <a:r>
              <a:rPr lang="en-US" dirty="0">
                <a:ea typeface="ＭＳ Ｐゴシック" charset="0"/>
                <a:sym typeface="Symbol" charset="0"/>
              </a:rPr>
              <a:t>}|,</a:t>
            </a:r>
          </a:p>
          <a:p>
            <a:pPr lvl="2"/>
            <a:r>
              <a:rPr lang="en-US" dirty="0">
                <a:ea typeface="ＭＳ Ｐゴシック" charset="0"/>
                <a:sym typeface="Symbol" charset="0"/>
              </a:rPr>
              <a:t>Then </a:t>
            </a:r>
            <a:r>
              <a:rPr lang="en-US" i="1" dirty="0">
                <a:ea typeface="ＭＳ Ｐゴシック" charset="0"/>
                <a:sym typeface="Symbol" charset="0"/>
              </a:rPr>
              <a:t>B</a:t>
            </a:r>
            <a:r>
              <a:rPr lang="en-US" dirty="0">
                <a:ea typeface="ＭＳ Ｐゴシック" charset="0"/>
                <a:sym typeface="Symbol" charset="0"/>
              </a:rPr>
              <a:t> </a:t>
            </a:r>
            <a:r>
              <a:rPr lang="en-US" dirty="0">
                <a:ea typeface="ＭＳ Ｐゴシック" charset="0"/>
                <a:sym typeface="Math B" charset="0"/>
              </a:rPr>
              <a:t>U {</a:t>
            </a:r>
            <a:r>
              <a:rPr lang="en-US" i="1" dirty="0">
                <a:ea typeface="ＭＳ Ｐゴシック" charset="0"/>
                <a:sym typeface="Math B" charset="0"/>
              </a:rPr>
              <a:t>k</a:t>
            </a:r>
            <a:r>
              <a:rPr lang="en-US" dirty="0">
                <a:ea typeface="ＭＳ Ｐゴシック" charset="0"/>
                <a:sym typeface="Math B" charset="0"/>
              </a:rPr>
              <a:t>} is compatible </a:t>
            </a:r>
          </a:p>
          <a:p>
            <a:pPr lvl="2"/>
            <a:r>
              <a:rPr lang="en-US" dirty="0">
                <a:ea typeface="ＭＳ Ｐゴシック" charset="0"/>
                <a:sym typeface="Math B" charset="0"/>
              </a:rPr>
              <a:t>And |</a:t>
            </a:r>
            <a:r>
              <a:rPr lang="en-US" i="1" dirty="0">
                <a:ea typeface="ＭＳ Ｐゴシック" charset="0"/>
                <a:sym typeface="Math B" charset="0"/>
              </a:rPr>
              <a:t>B</a:t>
            </a:r>
            <a:r>
              <a:rPr lang="en-US" dirty="0">
                <a:ea typeface="ＭＳ Ｐゴシック" charset="0"/>
                <a:sym typeface="Math B" charset="0"/>
              </a:rPr>
              <a:t> U {</a:t>
            </a:r>
            <a:r>
              <a:rPr lang="en-US" i="1" dirty="0">
                <a:ea typeface="ＭＳ Ｐゴシック" charset="0"/>
                <a:sym typeface="Math B" charset="0"/>
              </a:rPr>
              <a:t>k</a:t>
            </a:r>
            <a:r>
              <a:rPr lang="en-US" dirty="0">
                <a:ea typeface="ＭＳ Ｐゴシック" charset="0"/>
                <a:sym typeface="Math B" charset="0"/>
              </a:rPr>
              <a:t>}| &gt; |A| -- contradiction! We said A is the overall best</a:t>
            </a:r>
            <a:r>
              <a:rPr lang="en-US" sz="2000" dirty="0">
                <a:ea typeface="ＭＳ Ｐゴシック" charset="0"/>
                <a:sym typeface="Math B" charset="0"/>
              </a:rPr>
              <a:t>.</a:t>
            </a:r>
          </a:p>
          <a:p>
            <a:r>
              <a:rPr lang="en-US" dirty="0">
                <a:ea typeface="ＭＳ Ｐゴシック" charset="0"/>
                <a:sym typeface="Math B" charset="0"/>
              </a:rPr>
              <a:t>Note: book’s discussion on p. 416 is essentially this, but doesn’t assume we choose the 1</a:t>
            </a:r>
            <a:r>
              <a:rPr lang="en-US" baseline="30000" dirty="0">
                <a:ea typeface="ＭＳ Ｐゴシック" charset="0"/>
                <a:sym typeface="Math B" charset="0"/>
              </a:rPr>
              <a:t>st</a:t>
            </a:r>
            <a:r>
              <a:rPr lang="en-US" dirty="0">
                <a:ea typeface="ＭＳ Ｐゴシック" charset="0"/>
                <a:sym typeface="Math B" charset="0"/>
              </a:rPr>
              <a:t> activity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A7A7F22E-75D5-2448-8D06-4E49447E0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E17FA2C0-6470-4D29-AE9D-EE482BC8D0A3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46422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Back to Semester at Sea…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2133600" y="1295400"/>
          <a:ext cx="7924800" cy="445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26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09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41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53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81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Id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chemeClr val="bg1"/>
                          </a:solidFill>
                          <a:latin typeface="+mn-lt"/>
                        </a:rPr>
                        <a:t>Start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chemeClr val="bg1"/>
                          </a:solidFill>
                          <a:latin typeface="+mn-lt"/>
                        </a:rPr>
                        <a:t>End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chemeClr val="bg1"/>
                          </a:solidFill>
                          <a:latin typeface="+mn-lt"/>
                        </a:rPr>
                        <a:t>Len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Activity</a:t>
                      </a: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latin typeface="+mn-lt"/>
                        </a:rPr>
                        <a:t>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latin typeface="+mn-lt"/>
                        </a:rPr>
                        <a:t>Tropical Drink Engineering with Prof. Bloomfield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latin typeface="+mn-lt"/>
                        </a:rPr>
                        <a:t>Applied ChemE: Suntan Oil or Lotion?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latin typeface="+mn-lt"/>
                        </a:rPr>
                        <a:t>Fractals, Recursion and Crayolas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latin typeface="+mn-lt"/>
                        </a:rPr>
                        <a:t>Hydrodynamics and Surfing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latin typeface="+mn-lt"/>
                        </a:rPr>
                        <a:t>Optimization, Greedy Algorithms, and the Buffet Line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latin typeface="+mn-lt"/>
                        </a:rPr>
                        <a:t>Computational Genetics and Infectious Diseases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10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latin typeface="+mn-lt"/>
                        </a:rPr>
                        <a:t>Turing Award Speech Karaoke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11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latin typeface="+mn-lt"/>
                        </a:rPr>
                        <a:t>Pool Tanning for Engineers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10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12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latin typeface="+mn-lt"/>
                        </a:rPr>
                        <a:t>Mechanics, Dynamics and Shuffleboard Physics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13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12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latin typeface="+mn-lt"/>
                        </a:rPr>
                        <a:t>Managing Keyboard Fatigue with Swedish Massage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11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12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14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latin typeface="+mn-lt"/>
                        </a:rPr>
                        <a:t>Discrete Math Applications in Gambling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2209800" y="5867400"/>
            <a:ext cx="3276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dirty="0"/>
              <a:t>Solution:  2, 6, 9, 11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EB266FC8-7309-5C49-8167-62805E2A2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E17FA2C0-6470-4D29-AE9D-EE482BC8D0A3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322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Visualizing these Activities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</p:nvPr>
        </p:nvGraphicFramePr>
        <p:xfrm>
          <a:off x="2057400" y="1752600"/>
          <a:ext cx="7620000" cy="4038600"/>
        </p:xfrm>
        <a:graphic>
          <a:graphicData uri="http://schemas.openxmlformats.org/drawingml/2006/table">
            <a:tbl>
              <a:tblPr/>
              <a:tblGrid>
                <a:gridCol w="473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81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14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79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95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79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79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079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079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079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079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079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079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730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7307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71487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7307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</a:tblGrid>
              <a:tr h="336550"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ID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Start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 End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2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3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4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5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6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7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8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9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10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11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12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13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14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6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2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4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3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2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13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4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3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5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5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3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8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6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5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7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7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5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9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8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6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10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9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8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11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10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8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12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11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12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14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BEF5F9B6-5936-7442-A980-1514DCFF1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E17FA2C0-6470-4D29-AE9D-EE482BC8D0A3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62670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Visualizing these Activities in Solution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</p:nvPr>
        </p:nvGraphicFramePr>
        <p:xfrm>
          <a:off x="2133600" y="1676400"/>
          <a:ext cx="7620000" cy="4019550"/>
        </p:xfrm>
        <a:graphic>
          <a:graphicData uri="http://schemas.openxmlformats.org/drawingml/2006/table">
            <a:tbl>
              <a:tblPr/>
              <a:tblGrid>
                <a:gridCol w="473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81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14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79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95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79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79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079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079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079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079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079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079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730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7307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71487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7307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ID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Start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 End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2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3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4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5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6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7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8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9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10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11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12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13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14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6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2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4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3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2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13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4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3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5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5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3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8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6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5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7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7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5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9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8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6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10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9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8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11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10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8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12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11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12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14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DF1FE6D2-4053-7E4F-9F03-D2FFEEDB6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E17FA2C0-6470-4D29-AE9D-EE482BC8D0A3}" type="slidenum">
              <a:rPr lang="en-US" smtClean="0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88951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Sorted, Then Showing Selection and Incompatibilities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2057400" y="1629408"/>
          <a:ext cx="6781800" cy="3599184"/>
        </p:xfrm>
        <a:graphic>
          <a:graphicData uri="http://schemas.openxmlformats.org/drawingml/2006/table">
            <a:tbl>
              <a:tblPr/>
              <a:tblGrid>
                <a:gridCol w="4206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0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46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46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746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7463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7463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7463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7463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2068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20687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20688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20687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</a:tblGrid>
              <a:tr h="306388"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ID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Start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End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0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3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4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5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6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7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8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9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10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11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12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13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14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30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30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4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30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30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30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30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30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30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4163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4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3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5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0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6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6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FB71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5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FB71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7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FB71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FB71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FB71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FB71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FB71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4163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5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3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8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4163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7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5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9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8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6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10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9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B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8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B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11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B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B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B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B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B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B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4163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10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8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12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3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13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11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080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12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080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14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080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080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080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080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080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7" name="Freeform 6"/>
          <p:cNvSpPr/>
          <p:nvPr/>
        </p:nvSpPr>
        <p:spPr>
          <a:xfrm>
            <a:off x="8229600" y="2086608"/>
            <a:ext cx="2057400" cy="838200"/>
          </a:xfrm>
          <a:custGeom>
            <a:avLst>
              <a:gd name="f0" fmla="val -29541"/>
              <a:gd name="f1" fmla="val -232"/>
            </a:avLst>
            <a:gdLst>
              <a:gd name="f2" fmla="val 10800000"/>
              <a:gd name="f3" fmla="val 5400000"/>
              <a:gd name="f4" fmla="val 16200000"/>
              <a:gd name="f5" fmla="val w"/>
              <a:gd name="f6" fmla="val h"/>
              <a:gd name="f7" fmla="val 0"/>
              <a:gd name="f8" fmla="val 21600"/>
              <a:gd name="f9" fmla="+- 0 0 1"/>
              <a:gd name="f10" fmla="val -2147483647"/>
              <a:gd name="f11" fmla="val 2147483647"/>
              <a:gd name="f12" fmla="val 3590"/>
              <a:gd name="f13" fmla="val 8970"/>
              <a:gd name="f14" fmla="val 12630"/>
              <a:gd name="f15" fmla="val 18010"/>
              <a:gd name="f16" fmla="*/ f5 1 21600"/>
              <a:gd name="f17" fmla="*/ f6 1 21600"/>
              <a:gd name="f18" fmla="pin -2147483647 f0 2147483647"/>
              <a:gd name="f19" fmla="pin -2147483647 f1 2147483647"/>
              <a:gd name="f20" fmla="+- 0 0 f12"/>
              <a:gd name="f21" fmla="+- 3590 0 f7"/>
              <a:gd name="f22" fmla="+- 0 0 f3"/>
              <a:gd name="f23" fmla="+- 21600 0 f15"/>
              <a:gd name="f24" fmla="+- 18010 0 f8"/>
              <a:gd name="f25" fmla="+- f18 0 10800"/>
              <a:gd name="f26" fmla="+- f19 0 10800"/>
              <a:gd name="f27" fmla="+- f19 0 21600"/>
              <a:gd name="f28" fmla="+- f18 0 21600"/>
              <a:gd name="f29" fmla="*/ f18 f16 1"/>
              <a:gd name="f30" fmla="*/ f19 f17 1"/>
              <a:gd name="f31" fmla="*/ 800 f16 1"/>
              <a:gd name="f32" fmla="*/ 20800 f16 1"/>
              <a:gd name="f33" fmla="*/ 20800 f17 1"/>
              <a:gd name="f34" fmla="*/ 800 f17 1"/>
              <a:gd name="f35" fmla="abs f20"/>
              <a:gd name="f36" fmla="abs f21"/>
              <a:gd name="f37" fmla="?: f20 f22 f3"/>
              <a:gd name="f38" fmla="?: f20 f3 f22"/>
              <a:gd name="f39" fmla="?: f20 f4 f3"/>
              <a:gd name="f40" fmla="?: f20 f3 f4"/>
              <a:gd name="f41" fmla="abs f23"/>
              <a:gd name="f42" fmla="?: f21 f22 f3"/>
              <a:gd name="f43" fmla="?: f21 f3 f22"/>
              <a:gd name="f44" fmla="?: f23 0 f2"/>
              <a:gd name="f45" fmla="?: f23 f2 0"/>
              <a:gd name="f46" fmla="abs f24"/>
              <a:gd name="f47" fmla="?: f23 f22 f3"/>
              <a:gd name="f48" fmla="?: f23 f3 f22"/>
              <a:gd name="f49" fmla="?: f23 f4 f3"/>
              <a:gd name="f50" fmla="?: f23 f3 f4"/>
              <a:gd name="f51" fmla="?: f24 f22 f3"/>
              <a:gd name="f52" fmla="?: f24 f3 f22"/>
              <a:gd name="f53" fmla="?: f20 0 f2"/>
              <a:gd name="f54" fmla="?: f20 f2 0"/>
              <a:gd name="f55" fmla="abs f25"/>
              <a:gd name="f56" fmla="abs f26"/>
              <a:gd name="f57" fmla="?: f20 f40 f39"/>
              <a:gd name="f58" fmla="?: f20 f39 f40"/>
              <a:gd name="f59" fmla="?: f21 f38 f37"/>
              <a:gd name="f60" fmla="?: f21 f45 f44"/>
              <a:gd name="f61" fmla="?: f21 f44 f45"/>
              <a:gd name="f62" fmla="?: f23 f42 f43"/>
              <a:gd name="f63" fmla="?: f23 f50 f49"/>
              <a:gd name="f64" fmla="?: f23 f49 f50"/>
              <a:gd name="f65" fmla="?: f24 f48 f47"/>
              <a:gd name="f66" fmla="?: f24 f54 f53"/>
              <a:gd name="f67" fmla="?: f24 f53 f54"/>
              <a:gd name="f68" fmla="?: f20 f51 f52"/>
              <a:gd name="f69" fmla="+- f55 0 f56"/>
              <a:gd name="f70" fmla="+- f56 0 f55"/>
              <a:gd name="f71" fmla="?: f21 f58 f57"/>
              <a:gd name="f72" fmla="?: f23 f60 f61"/>
              <a:gd name="f73" fmla="?: f24 f64 f63"/>
              <a:gd name="f74" fmla="?: f20 f66 f67"/>
              <a:gd name="f75" fmla="?: f26 f9 f69"/>
              <a:gd name="f76" fmla="?: f26 f69 f9"/>
              <a:gd name="f77" fmla="?: f25 f9 f70"/>
              <a:gd name="f78" fmla="?: f25 f70 f9"/>
              <a:gd name="f79" fmla="?: f18 f9 f75"/>
              <a:gd name="f80" fmla="?: f18 f9 f76"/>
              <a:gd name="f81" fmla="?: f27 f77 f9"/>
              <a:gd name="f82" fmla="?: f27 f78 f9"/>
              <a:gd name="f83" fmla="?: f28 f76 f9"/>
              <a:gd name="f84" fmla="?: f28 f75 f9"/>
              <a:gd name="f85" fmla="?: f19 f9 f78"/>
              <a:gd name="f86" fmla="?: f19 f9 f77"/>
              <a:gd name="f87" fmla="?: f79 f18 0"/>
              <a:gd name="f88" fmla="?: f79 f19 6280"/>
              <a:gd name="f89" fmla="?: f80 f18 0"/>
              <a:gd name="f90" fmla="?: f80 f19 15320"/>
              <a:gd name="f91" fmla="?: f81 f18 6280"/>
              <a:gd name="f92" fmla="?: f81 f19 21600"/>
              <a:gd name="f93" fmla="?: f82 f18 15320"/>
              <a:gd name="f94" fmla="?: f82 f19 21600"/>
              <a:gd name="f95" fmla="?: f83 f18 21600"/>
              <a:gd name="f96" fmla="?: f83 f19 15320"/>
              <a:gd name="f97" fmla="?: f84 f18 21600"/>
              <a:gd name="f98" fmla="?: f84 f19 6280"/>
              <a:gd name="f99" fmla="?: f85 f18 15320"/>
              <a:gd name="f100" fmla="?: f85 f19 0"/>
              <a:gd name="f101" fmla="?: f86 f18 6280"/>
              <a:gd name="f102" fmla="?: f86 f19 0"/>
            </a:gdLst>
            <a:ahLst>
              <a:ahXY gdRefX="f0" minX="f10" maxX="f11" gdRefY="f1" minY="f10" maxY="f11">
                <a:pos x="f29" y="f30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1" t="f34" r="f32" b="f33"/>
            <a:pathLst>
              <a:path w="21600" h="21600">
                <a:moveTo>
                  <a:pt x="f12" y="f7"/>
                </a:moveTo>
                <a:arcTo wR="f35" hR="f36" stAng="f71" swAng="f59"/>
                <a:lnTo>
                  <a:pt x="f87" y="f88"/>
                </a:lnTo>
                <a:lnTo>
                  <a:pt x="f7" y="f13"/>
                </a:lnTo>
                <a:lnTo>
                  <a:pt x="f7" y="f14"/>
                </a:lnTo>
                <a:lnTo>
                  <a:pt x="f89" y="f90"/>
                </a:lnTo>
                <a:lnTo>
                  <a:pt x="f7" y="f15"/>
                </a:lnTo>
                <a:arcTo wR="f36" hR="f41" stAng="f72" swAng="f62"/>
                <a:lnTo>
                  <a:pt x="f91" y="f92"/>
                </a:lnTo>
                <a:lnTo>
                  <a:pt x="f13" y="f8"/>
                </a:lnTo>
                <a:lnTo>
                  <a:pt x="f14" y="f8"/>
                </a:lnTo>
                <a:lnTo>
                  <a:pt x="f93" y="f94"/>
                </a:lnTo>
                <a:lnTo>
                  <a:pt x="f15" y="f8"/>
                </a:lnTo>
                <a:arcTo wR="f41" hR="f46" stAng="f73" swAng="f65"/>
                <a:lnTo>
                  <a:pt x="f95" y="f96"/>
                </a:lnTo>
                <a:lnTo>
                  <a:pt x="f8" y="f14"/>
                </a:lnTo>
                <a:lnTo>
                  <a:pt x="f8" y="f13"/>
                </a:lnTo>
                <a:lnTo>
                  <a:pt x="f97" y="f98"/>
                </a:lnTo>
                <a:lnTo>
                  <a:pt x="f8" y="f12"/>
                </a:lnTo>
                <a:arcTo wR="f46" hR="f35" stAng="f74" swAng="f68"/>
                <a:lnTo>
                  <a:pt x="f99" y="f100"/>
                </a:lnTo>
                <a:lnTo>
                  <a:pt x="f14" y="f7"/>
                </a:lnTo>
                <a:lnTo>
                  <a:pt x="f13" y="f7"/>
                </a:lnTo>
                <a:lnTo>
                  <a:pt x="f101" y="f102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>
              <a:defRPr/>
            </a:pPr>
            <a:r>
              <a:rPr lang="en-US" sz="1400" dirty="0">
                <a:latin typeface="Liberation Sans" pitchFamily="18"/>
                <a:ea typeface="DejaVu LGC Sans" pitchFamily="2"/>
                <a:cs typeface="DejaVu LGC Sans" pitchFamily="2"/>
              </a:rPr>
              <a:t>Select solid-colored item,</a:t>
            </a:r>
          </a:p>
          <a:p>
            <a:pPr>
              <a:defRPr/>
            </a:pPr>
            <a:r>
              <a:rPr lang="en-US" sz="1400" dirty="0">
                <a:latin typeface="Liberation Sans" pitchFamily="18"/>
                <a:ea typeface="DejaVu LGC Sans" pitchFamily="2"/>
                <a:cs typeface="DejaVu LGC Sans" pitchFamily="2"/>
              </a:rPr>
              <a:t>Eliminates activities X</a:t>
            </a:r>
            <a:r>
              <a:rPr lang="fr-FR" sz="1400" dirty="0">
                <a:latin typeface="Liberation Sans" pitchFamily="18"/>
                <a:ea typeface="DejaVu LGC Sans" pitchFamily="2"/>
                <a:cs typeface="DejaVu LGC Sans" pitchFamily="2"/>
              </a:rPr>
              <a:t>’</a:t>
            </a:r>
            <a:r>
              <a:rPr lang="en-US" sz="1400" dirty="0">
                <a:latin typeface="Liberation Sans" pitchFamily="18"/>
                <a:ea typeface="DejaVu LGC Sans" pitchFamily="2"/>
                <a:cs typeface="DejaVu LGC Sans" pitchFamily="2"/>
              </a:rPr>
              <a:t>d</a:t>
            </a:r>
          </a:p>
          <a:p>
            <a:pPr>
              <a:defRPr/>
            </a:pPr>
            <a:r>
              <a:rPr lang="en-US" sz="1400" dirty="0">
                <a:latin typeface="Liberation Sans" pitchFamily="18"/>
                <a:ea typeface="DejaVu LGC Sans" pitchFamily="2"/>
                <a:cs typeface="DejaVu LGC Sans" pitchFamily="2"/>
              </a:rPr>
              <a:t>out of same color</a:t>
            </a:r>
          </a:p>
        </p:txBody>
      </p:sp>
      <p:cxnSp>
        <p:nvCxnSpPr>
          <p:cNvPr id="39273" name="Straight Arrow Connector 8"/>
          <p:cNvCxnSpPr>
            <a:cxnSpLocks noChangeShapeType="1"/>
          </p:cNvCxnSpPr>
          <p:nvPr/>
        </p:nvCxnSpPr>
        <p:spPr bwMode="auto">
          <a:xfrm rot="10800000">
            <a:off x="5638800" y="2315208"/>
            <a:ext cx="25908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9274" name="Straight Arrow Connector 9"/>
          <p:cNvCxnSpPr>
            <a:cxnSpLocks noChangeShapeType="1"/>
          </p:cNvCxnSpPr>
          <p:nvPr/>
        </p:nvCxnSpPr>
        <p:spPr bwMode="auto">
          <a:xfrm rot="10800000">
            <a:off x="5943600" y="2620008"/>
            <a:ext cx="22098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9275" name="Straight Arrow Connector 10"/>
          <p:cNvCxnSpPr>
            <a:cxnSpLocks noChangeShapeType="1"/>
          </p:cNvCxnSpPr>
          <p:nvPr/>
        </p:nvCxnSpPr>
        <p:spPr bwMode="auto">
          <a:xfrm rot="10800000" flipV="1">
            <a:off x="6477000" y="2696208"/>
            <a:ext cx="17526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9276" name="Straight Arrow Connector 11"/>
          <p:cNvCxnSpPr>
            <a:cxnSpLocks noChangeShapeType="1"/>
          </p:cNvCxnSpPr>
          <p:nvPr/>
        </p:nvCxnSpPr>
        <p:spPr bwMode="auto">
          <a:xfrm rot="5400000">
            <a:off x="7239000" y="3610608"/>
            <a:ext cx="19050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88E328DA-7527-B94E-B770-022A2BBAE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E17FA2C0-6470-4D29-AE9D-EE482BC8D0A3}" type="slidenum">
              <a:rPr lang="en-US" smtClean="0"/>
              <a:pPr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68191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Book’s Recursive Greedy Algorithm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2133600" y="4267200"/>
            <a:ext cx="8229600" cy="2133600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sz="2800" dirty="0">
                <a:latin typeface="Calibri" charset="0"/>
              </a:rPr>
              <a:t>Add dummy activity a</a:t>
            </a:r>
            <a:r>
              <a:rPr lang="en-US" sz="2800" baseline="-25000" dirty="0">
                <a:latin typeface="Calibri" charset="0"/>
              </a:rPr>
              <a:t>0</a:t>
            </a:r>
            <a:r>
              <a:rPr lang="en-US" sz="2800" dirty="0">
                <a:latin typeface="Calibri" charset="0"/>
              </a:rPr>
              <a:t> with f</a:t>
            </a:r>
            <a:r>
              <a:rPr lang="en-US" sz="2800" baseline="-25000" dirty="0">
                <a:latin typeface="Calibri" charset="0"/>
              </a:rPr>
              <a:t>0</a:t>
            </a:r>
            <a:r>
              <a:rPr lang="en-US" sz="2800" dirty="0">
                <a:latin typeface="Calibri" charset="0"/>
              </a:rPr>
              <a:t> = 0, so that sub-problem S</a:t>
            </a:r>
            <a:r>
              <a:rPr lang="en-US" sz="2800" baseline="-25000" dirty="0">
                <a:latin typeface="Calibri" charset="0"/>
              </a:rPr>
              <a:t>0</a:t>
            </a:r>
            <a:r>
              <a:rPr lang="en-US" sz="2800" dirty="0">
                <a:latin typeface="Calibri" charset="0"/>
              </a:rPr>
              <a:t> is entire set of activities S</a:t>
            </a:r>
          </a:p>
          <a:p>
            <a:pPr eaLnBrk="1" hangingPunct="1"/>
            <a:r>
              <a:rPr lang="en-US" sz="2800" dirty="0">
                <a:latin typeface="Calibri" charset="0"/>
              </a:rPr>
              <a:t>Initial call: RECURSIVE-ACTIVITY-SELECTOR(s, f, 0, n)</a:t>
            </a:r>
          </a:p>
          <a:p>
            <a:pPr eaLnBrk="1" hangingPunct="1"/>
            <a:r>
              <a:rPr lang="en-US" sz="2800" dirty="0">
                <a:latin typeface="Calibri" charset="0"/>
              </a:rPr>
              <a:t>Run time is </a:t>
            </a:r>
            <a:r>
              <a:rPr lang="el-GR" sz="2800" dirty="0">
                <a:latin typeface="Calibri" charset="0"/>
              </a:rPr>
              <a:t>θ</a:t>
            </a:r>
            <a:r>
              <a:rPr lang="en-US" sz="2800" dirty="0">
                <a:latin typeface="Calibri" charset="0"/>
              </a:rPr>
              <a:t>(n), assuming the activities are already sorted by finish times</a:t>
            </a:r>
          </a:p>
        </p:txBody>
      </p:sp>
      <p:sp>
        <p:nvSpPr>
          <p:cNvPr id="24580" name="TextBox 3"/>
          <p:cNvSpPr txBox="1">
            <a:spLocks noChangeArrowheads="1"/>
          </p:cNvSpPr>
          <p:nvPr/>
        </p:nvSpPr>
        <p:spPr bwMode="auto">
          <a:xfrm>
            <a:off x="2319339" y="1524000"/>
            <a:ext cx="8378265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l" eaLnBrk="1" hangingPunct="1"/>
            <a:r>
              <a:rPr lang="en-US" sz="2400" dirty="0"/>
              <a:t>RECURSIVE-ACTIVITY-SELECTOR(s, f, k, n)</a:t>
            </a:r>
          </a:p>
          <a:p>
            <a:pPr algn="l" eaLnBrk="1" hangingPunct="1"/>
            <a:r>
              <a:rPr lang="en-US" sz="2400" dirty="0"/>
              <a:t>1 m = k + 1  // start with the activity after the last added activity</a:t>
            </a:r>
          </a:p>
          <a:p>
            <a:pPr algn="l" eaLnBrk="1" hangingPunct="1"/>
            <a:r>
              <a:rPr lang="en-US" sz="2400" dirty="0"/>
              <a:t>2 while m ≤ n and s[m] &lt; f[k]  // find the first activity in </a:t>
            </a:r>
            <a:r>
              <a:rPr lang="en-US" sz="2400" dirty="0" err="1"/>
              <a:t>S</a:t>
            </a:r>
            <a:r>
              <a:rPr lang="en-US" sz="2400" baseline="-25000" dirty="0" err="1"/>
              <a:t>k</a:t>
            </a:r>
            <a:r>
              <a:rPr lang="en-US" sz="2400" dirty="0"/>
              <a:t> to finish</a:t>
            </a:r>
          </a:p>
          <a:p>
            <a:pPr algn="l" eaLnBrk="1" hangingPunct="1"/>
            <a:r>
              <a:rPr lang="en-US" sz="2400" dirty="0"/>
              <a:t>3     m = m + 1</a:t>
            </a:r>
          </a:p>
          <a:p>
            <a:pPr algn="l" eaLnBrk="1" hangingPunct="1"/>
            <a:r>
              <a:rPr lang="en-US" sz="2400" dirty="0"/>
              <a:t>4 if m ≤ n</a:t>
            </a:r>
          </a:p>
          <a:p>
            <a:pPr algn="l" eaLnBrk="1" hangingPunct="1"/>
            <a:r>
              <a:rPr lang="en-US" sz="2400" dirty="0"/>
              <a:t>5     return {a</a:t>
            </a:r>
            <a:r>
              <a:rPr lang="en-US" sz="2400" baseline="-25000" dirty="0"/>
              <a:t>m</a:t>
            </a:r>
            <a:r>
              <a:rPr lang="en-US" sz="2400" dirty="0"/>
              <a:t>} U RECURSIVE-ACTIVITY-SELECTOR(s, f, m, n)</a:t>
            </a:r>
          </a:p>
          <a:p>
            <a:pPr algn="l" eaLnBrk="1" hangingPunct="1"/>
            <a:r>
              <a:rPr lang="en-US" sz="2400" dirty="0"/>
              <a:t>6 else return </a:t>
            </a:r>
            <a:r>
              <a:rPr lang="en-US" sz="2400" dirty="0" err="1"/>
              <a:t>Ø</a:t>
            </a:r>
            <a:endParaRPr lang="en-US" sz="2400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4A4F8CD0-C034-F44E-B195-29CDF0E5C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E17FA2C0-6470-4D29-AE9D-EE482BC8D0A3}" type="slidenum">
              <a:rPr lang="en-US" smtClean="0"/>
              <a:pPr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44016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Non-recursive algorithm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2136648" y="6356350"/>
            <a:ext cx="1981200" cy="365760"/>
          </a:xfrm>
          <a:prstGeom prst="rect">
            <a:avLst/>
          </a:prstGeom>
        </p:spPr>
        <p:txBody>
          <a:bodyPr/>
          <a:lstStyle/>
          <a:p>
            <a:fld id="{DACC1BBE-66B1-403A-8C7E-C57A0F3A107F}" type="slidenum">
              <a:rPr lang="en-US" smtClean="0"/>
              <a:pPr/>
              <a:t>59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09600" y="1830386"/>
            <a:ext cx="5384800" cy="45259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>
                <a:latin typeface="Arial Black"/>
                <a:cs typeface="Arial Black"/>
              </a:rPr>
              <a:t>greedy-interval (s, f)</a:t>
            </a:r>
          </a:p>
          <a:p>
            <a:pPr>
              <a:buNone/>
            </a:pPr>
            <a:r>
              <a:rPr lang="en-US" dirty="0">
                <a:latin typeface="Arial Black"/>
                <a:cs typeface="Arial Black"/>
              </a:rPr>
              <a:t>	n = </a:t>
            </a:r>
            <a:r>
              <a:rPr lang="en-US" dirty="0" err="1">
                <a:latin typeface="Arial Black"/>
                <a:cs typeface="Arial Black"/>
              </a:rPr>
              <a:t>s.length</a:t>
            </a:r>
            <a:endParaRPr lang="en-US" dirty="0">
              <a:latin typeface="Arial Black"/>
              <a:cs typeface="Arial Black"/>
            </a:endParaRPr>
          </a:p>
          <a:p>
            <a:pPr>
              <a:buNone/>
            </a:pPr>
            <a:r>
              <a:rPr lang="en-US" dirty="0">
                <a:latin typeface="Arial Black"/>
                <a:cs typeface="Arial Black"/>
              </a:rPr>
              <a:t>	A = {a</a:t>
            </a:r>
            <a:r>
              <a:rPr lang="en-US" baseline="-25000" dirty="0">
                <a:latin typeface="Arial Black"/>
                <a:cs typeface="Arial Black"/>
              </a:rPr>
              <a:t>1</a:t>
            </a:r>
            <a:r>
              <a:rPr lang="en-US" dirty="0">
                <a:latin typeface="Arial Black"/>
                <a:cs typeface="Arial Black"/>
              </a:rPr>
              <a:t>}</a:t>
            </a:r>
          </a:p>
          <a:p>
            <a:pPr>
              <a:buNone/>
            </a:pPr>
            <a:r>
              <a:rPr lang="en-US" dirty="0">
                <a:latin typeface="Arial Black"/>
                <a:cs typeface="Arial Black"/>
              </a:rPr>
              <a:t>	k = 1   # last added</a:t>
            </a:r>
          </a:p>
          <a:p>
            <a:pPr>
              <a:buNone/>
            </a:pPr>
            <a:r>
              <a:rPr lang="en-US" dirty="0">
                <a:latin typeface="Arial Black"/>
                <a:cs typeface="Arial Black"/>
              </a:rPr>
              <a:t>	for m = 2 to n</a:t>
            </a:r>
          </a:p>
          <a:p>
            <a:pPr>
              <a:buNone/>
            </a:pPr>
            <a:r>
              <a:rPr lang="en-US" dirty="0">
                <a:latin typeface="Arial Black"/>
                <a:cs typeface="Arial Black"/>
              </a:rPr>
              <a:t>		if s[m] ≥ f[k]</a:t>
            </a:r>
          </a:p>
          <a:p>
            <a:pPr>
              <a:buNone/>
            </a:pPr>
            <a:r>
              <a:rPr lang="en-US" dirty="0">
                <a:latin typeface="Arial Black"/>
                <a:cs typeface="Arial Black"/>
              </a:rPr>
              <a:t>			A = A U {a</a:t>
            </a:r>
            <a:r>
              <a:rPr lang="en-US" baseline="-25000" dirty="0">
                <a:latin typeface="Arial Black"/>
                <a:cs typeface="Arial Black"/>
              </a:rPr>
              <a:t>m</a:t>
            </a:r>
            <a:r>
              <a:rPr lang="en-US" dirty="0">
                <a:latin typeface="Arial Black"/>
                <a:cs typeface="Arial Black"/>
              </a:rPr>
              <a:t>}</a:t>
            </a:r>
          </a:p>
          <a:p>
            <a:pPr>
              <a:buNone/>
            </a:pPr>
            <a:r>
              <a:rPr lang="en-US" dirty="0">
                <a:latin typeface="Arial Black"/>
                <a:cs typeface="Arial Black"/>
              </a:rPr>
              <a:t>			k = m</a:t>
            </a:r>
          </a:p>
          <a:p>
            <a:pPr>
              <a:buNone/>
            </a:pPr>
            <a:r>
              <a:rPr lang="en-US" dirty="0">
                <a:latin typeface="Arial Black"/>
                <a:cs typeface="Arial Black"/>
              </a:rPr>
              <a:t>	return 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197600" y="1830387"/>
            <a:ext cx="5384800" cy="4525963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s is an array of the intervals’ start times</a:t>
            </a:r>
          </a:p>
          <a:p>
            <a:pPr algn="just"/>
            <a:r>
              <a:rPr lang="en-US" dirty="0"/>
              <a:t>f is an array of the intervals’ finish times, </a:t>
            </a:r>
            <a:r>
              <a:rPr lang="en-US" u="sng" dirty="0"/>
              <a:t>sorted</a:t>
            </a:r>
          </a:p>
          <a:p>
            <a:pPr algn="just"/>
            <a:r>
              <a:rPr lang="en-US" dirty="0"/>
              <a:t>A is the array of the intervals to schedule</a:t>
            </a:r>
          </a:p>
          <a:p>
            <a:pPr algn="just"/>
            <a:r>
              <a:rPr lang="en-US" dirty="0"/>
              <a:t>How long does this take?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717498F1-FA80-DD48-A329-CFC7E250A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E17FA2C0-6470-4D29-AE9D-EE482BC8D0A3}" type="slidenum">
              <a:rPr lang="en-US" smtClean="0"/>
              <a:pPr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905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Goals!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16419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457200" y="1600200"/>
            <a:ext cx="11353800" cy="4953000"/>
          </a:xfrm>
        </p:spPr>
        <p:txBody>
          <a:bodyPr/>
          <a:lstStyle/>
          <a:p>
            <a:r>
              <a:rPr lang="en-US" dirty="0"/>
              <a:t>First problem with a greedy algorithm solution (</a:t>
            </a:r>
            <a:r>
              <a:rPr lang="en-US" b="1" i="1" dirty="0"/>
              <a:t>Coin Change</a:t>
            </a:r>
            <a:r>
              <a:rPr lang="en-US" dirty="0"/>
              <a:t>!)</a:t>
            </a:r>
          </a:p>
          <a:p>
            <a:endParaRPr lang="en-US" dirty="0"/>
          </a:p>
          <a:p>
            <a:r>
              <a:rPr lang="en-US" dirty="0"/>
              <a:t>What is </a:t>
            </a:r>
            <a:r>
              <a:rPr lang="en-US" b="1" i="1" dirty="0"/>
              <a:t>optimal substructure</a:t>
            </a:r>
            <a:r>
              <a:rPr lang="en-US" dirty="0"/>
              <a:t>? Why is it useful?</a:t>
            </a:r>
          </a:p>
          <a:p>
            <a:r>
              <a:rPr lang="en-US" dirty="0"/>
              <a:t>Making a greedy choice to solve the problem</a:t>
            </a:r>
          </a:p>
          <a:p>
            <a:r>
              <a:rPr lang="en-US" dirty="0"/>
              <a:t>What is the </a:t>
            </a:r>
            <a:r>
              <a:rPr lang="en-US" b="1" i="1" dirty="0"/>
              <a:t>greedy choice property?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71065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BC61C-DDD9-8B45-AFF1-EF4DA9CA1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94952-5C52-5847-A993-16434323B82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372978-B9A3-C748-BC8D-00DF701C6F9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A46CE6-DABF-7447-8E20-D55017AC6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67716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Does Greedy Always Find Optimal Solution?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/>
          </a:p>
          <a:p>
            <a:r>
              <a:rPr lang="en-US" dirty="0"/>
              <a:t>Yes, we can prove that the greedy algorithm always “stays ahead”!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112C4B27-1CE5-814C-87E4-5B9ED0FF5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E17FA2C0-6470-4D29-AE9D-EE482BC8D0A3}" type="slidenum">
              <a:rPr lang="en-US" smtClean="0"/>
              <a:pPr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44639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Does Greedy Always Find Optimal Solution?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/>
          </a:p>
          <a:p>
            <a:r>
              <a:rPr lang="en-US" dirty="0"/>
              <a:t>Yes, we can prove that the greedy algorithm always “stays ahead”!</a:t>
            </a:r>
          </a:p>
          <a:p>
            <a:pPr lvl="1"/>
            <a:r>
              <a:rPr lang="en-US" dirty="0"/>
              <a:t>How?</a:t>
            </a:r>
          </a:p>
          <a:p>
            <a:pPr lvl="1"/>
            <a:endParaRPr lang="en-US" dirty="0"/>
          </a:p>
          <a:p>
            <a:r>
              <a:rPr lang="en-US" dirty="0"/>
              <a:t>Overall idea: Show the </a:t>
            </a:r>
            <a:r>
              <a:rPr lang="en-US" dirty="0" err="1"/>
              <a:t>i’th</a:t>
            </a:r>
            <a:r>
              <a:rPr lang="en-US" dirty="0"/>
              <a:t> interval algorithm chooses always ends earlier than optimal solution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112C4B27-1CE5-814C-87E4-5B9ED0FF5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E17FA2C0-6470-4D29-AE9D-EE482BC8D0A3}" type="slidenum">
              <a:rPr lang="en-US" smtClean="0"/>
              <a:pPr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89341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Does Greedy Always Find Optimal Solution?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dirty="0"/>
              </a:p>
              <a:p>
                <a:r>
                  <a:rPr lang="en-US" b="1" i="1" u="sng" dirty="0"/>
                  <a:t>Lemma 1</a:t>
                </a:r>
                <a:r>
                  <a:rPr lang="en-US" dirty="0"/>
                  <a:t>: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be greedy algorithm intervals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be the optimal solution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Show that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		//f is finish time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112C4B27-1CE5-814C-87E4-5B9ED0FF5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E17FA2C0-6470-4D29-AE9D-EE482BC8D0A3}" type="slidenum">
              <a:rPr lang="en-US" smtClean="0"/>
              <a:pPr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02697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Does Greedy Always Find Optimal Solution?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Rest of proof:</a:t>
                </a:r>
                <a:br>
                  <a:rPr lang="en-US" dirty="0"/>
                </a:br>
                <a:endParaRPr 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G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≠</m:t>
                    </m:r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O</m:t>
                        </m:r>
                      </m:e>
                    </m:d>
                  </m:oMath>
                </a14:m>
                <a:r>
                  <a:rPr lang="en-US" dirty="0"/>
                  <a:t>			//G not optimal	</a:t>
                </a:r>
                <a:r>
                  <a:rPr lang="en-US" dirty="0" err="1"/>
                  <a:t>ftpoc</a:t>
                </a:r>
                <a:r>
                  <a:rPr lang="en-US" dirty="0"/>
                  <a:t>	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d>
                  </m:oMath>
                </a14:m>
                <a:r>
                  <a:rPr lang="en-US" b="0" dirty="0"/>
                  <a:t>			//definition of optimal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b="0" dirty="0"/>
                  <a:t>			//by lemma 1		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		       //from previous line	</a:t>
                </a:r>
              </a:p>
              <a:p>
                <a:pPr marL="0" indent="0" algn="ctr">
                  <a:buNone/>
                </a:pPr>
                <a:r>
                  <a:rPr lang="en-US" dirty="0"/>
                  <a:t>//CONTRADICTON		//greedy could have chosen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389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112C4B27-1CE5-814C-87E4-5B9ED0FF5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E17FA2C0-6470-4D29-AE9D-EE482BC8D0A3}" type="slidenum">
              <a:rPr lang="en-US" smtClean="0"/>
              <a:pPr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444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/>
              <a:t>Everyone Already Knows Many Algorithms!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16419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/>
              <a:t>Worked retail? You know how to make change!</a:t>
            </a:r>
          </a:p>
          <a:p>
            <a:r>
              <a:rPr lang="en-US"/>
              <a:t>Example:</a:t>
            </a:r>
          </a:p>
          <a:p>
            <a:pPr lvl="1"/>
            <a:r>
              <a:rPr lang="en-US"/>
              <a:t>My item costs $4.37.  I give you a five dollar bill.  What do you give me in change?</a:t>
            </a:r>
          </a:p>
          <a:p>
            <a:pPr lvl="1"/>
            <a:r>
              <a:rPr lang="en-US"/>
              <a:t>Answer: two quarters, a dime, three pennies</a:t>
            </a:r>
          </a:p>
          <a:p>
            <a:pPr lvl="1"/>
            <a:r>
              <a:rPr lang="en-US"/>
              <a:t>Why? How do we figure that out?</a:t>
            </a:r>
          </a:p>
        </p:txBody>
      </p:sp>
    </p:spTree>
    <p:extLst>
      <p:ext uri="{BB962C8B-B14F-4D97-AF65-F5344CB8AC3E}">
        <p14:creationId xmlns:p14="http://schemas.microsoft.com/office/powerpoint/2010/main" val="2775568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Making Change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The problem: </a:t>
            </a:r>
          </a:p>
          <a:p>
            <a:pPr lvl="1"/>
            <a:r>
              <a:rPr lang="en-US" dirty="0"/>
              <a:t>Give back the right amount of change, and…</a:t>
            </a:r>
          </a:p>
          <a:p>
            <a:pPr lvl="1"/>
            <a:r>
              <a:rPr lang="en-US" dirty="0"/>
              <a:t>Return the fewest number of coins!</a:t>
            </a:r>
          </a:p>
          <a:p>
            <a:r>
              <a:rPr lang="en-US" dirty="0"/>
              <a:t>Inputs: the dollar-amount to return</a:t>
            </a:r>
          </a:p>
          <a:p>
            <a:pPr lvl="1"/>
            <a:r>
              <a:rPr lang="en-US" dirty="0"/>
              <a:t>Also, the set of possible coins. (Do we have half-dollars?  That affects the answer we give.)</a:t>
            </a:r>
          </a:p>
          <a:p>
            <a:r>
              <a:rPr lang="en-US" dirty="0"/>
              <a:t>Output: a set of coins</a:t>
            </a:r>
          </a:p>
          <a:p>
            <a:endParaRPr lang="en-US" dirty="0"/>
          </a:p>
          <a:p>
            <a:r>
              <a:rPr lang="en-US" dirty="0"/>
              <a:t>Note this problem statement is simply a transformation</a:t>
            </a:r>
          </a:p>
          <a:p>
            <a:pPr lvl="1"/>
            <a:r>
              <a:rPr lang="en-US" dirty="0"/>
              <a:t>Given input, generate output with certain properties</a:t>
            </a:r>
          </a:p>
          <a:p>
            <a:pPr lvl="1"/>
            <a:r>
              <a:rPr lang="en-US" dirty="0"/>
              <a:t>No statement about how to do it.</a:t>
            </a:r>
          </a:p>
          <a:p>
            <a:r>
              <a:rPr lang="en-US" dirty="0"/>
              <a:t>Can you describe the algorithm you use?</a:t>
            </a:r>
          </a:p>
        </p:txBody>
      </p:sp>
    </p:spTree>
    <p:extLst>
      <p:ext uri="{BB962C8B-B14F-4D97-AF65-F5344CB8AC3E}">
        <p14:creationId xmlns:p14="http://schemas.microsoft.com/office/powerpoint/2010/main" val="2352095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Optimal Substructure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609600" y="1371600"/>
            <a:ext cx="10972800" cy="498475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This problem has </a:t>
            </a:r>
            <a:r>
              <a:rPr lang="en-US" b="1" i="1" u="sng" dirty="0"/>
              <a:t>optimal substructure</a:t>
            </a:r>
          </a:p>
          <a:p>
            <a:endParaRPr lang="en-US" dirty="0"/>
          </a:p>
          <a:p>
            <a:r>
              <a:rPr lang="en-US" b="1" i="1" u="sng" dirty="0"/>
              <a:t>Optimal Substructure</a:t>
            </a:r>
            <a:r>
              <a:rPr lang="en-US" dirty="0"/>
              <a:t>: If given an optimal solution to the larger problem, it can be seen to be made up of optimal solutions to smaller versions of the same problem.</a:t>
            </a:r>
          </a:p>
          <a:p>
            <a:pPr lvl="1"/>
            <a:r>
              <a:rPr lang="en-US" dirty="0"/>
              <a:t>e.g., Optimal solution for giving 15 cents of change contains within it the optimal set of coins to make 5 cents of change (because a dime is part of the solution for 15 cents)</a:t>
            </a:r>
          </a:p>
          <a:p>
            <a:r>
              <a:rPr lang="en-US" dirty="0"/>
              <a:t>Another way of stating it:</a:t>
            </a:r>
            <a:br>
              <a:rPr lang="en-US" dirty="0"/>
            </a:br>
            <a:r>
              <a:rPr lang="en-US" dirty="0">
                <a:ea typeface="ＭＳ Ｐゴシック" charset="0"/>
              </a:rPr>
              <a:t>If A is an optimal solution to a problem, then the components of A are optimal solutions to subproblems</a:t>
            </a:r>
          </a:p>
        </p:txBody>
      </p:sp>
    </p:spTree>
    <p:extLst>
      <p:ext uri="{BB962C8B-B14F-4D97-AF65-F5344CB8AC3E}">
        <p14:creationId xmlns:p14="http://schemas.microsoft.com/office/powerpoint/2010/main" val="130514607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CS4102-SlimGra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S4102-SlimGray" id="{0C9D6FD0-6105-1D4A-B9A3-9200ED4C5EEE}" vid="{94664388-EB31-D042-8A81-6F2F7AEB9E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CS4102-SlimGray</Template>
  <TotalTime>17014</TotalTime>
  <Words>5566</Words>
  <Application>Microsoft Macintosh PowerPoint</Application>
  <PresentationFormat>Widescreen</PresentationFormat>
  <Paragraphs>1114</Paragraphs>
  <Slides>64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19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85" baseType="lpstr">
      <vt:lpstr>DejaVu LGC Sans</vt:lpstr>
      <vt:lpstr>Liberation Sans</vt:lpstr>
      <vt:lpstr>Math B</vt:lpstr>
      <vt:lpstr>ＭＳ Ｐゴシック</vt:lpstr>
      <vt:lpstr>Arial</vt:lpstr>
      <vt:lpstr>Arial Black</vt:lpstr>
      <vt:lpstr>Calibri</vt:lpstr>
      <vt:lpstr>Cambria Math</vt:lpstr>
      <vt:lpstr>Courier New</vt:lpstr>
      <vt:lpstr>Helvetica Neue</vt:lpstr>
      <vt:lpstr>Helvetica Neue Thin</vt:lpstr>
      <vt:lpstr>Lucida Console</vt:lpstr>
      <vt:lpstr>Lucida Sans Unicode</vt:lpstr>
      <vt:lpstr>Monotype Sorts</vt:lpstr>
      <vt:lpstr>Symbol</vt:lpstr>
      <vt:lpstr>Tahoma</vt:lpstr>
      <vt:lpstr>Times New Roman</vt:lpstr>
      <vt:lpstr>Verdana</vt:lpstr>
      <vt:lpstr>Wingdings</vt:lpstr>
      <vt:lpstr>CS4102-SlimGray</vt:lpstr>
      <vt:lpstr>Equation</vt:lpstr>
      <vt:lpstr>CS4102 Algorithms Fall 2021 – Floryan and Horton</vt:lpstr>
      <vt:lpstr>CLRS Readings</vt:lpstr>
      <vt:lpstr>Topics</vt:lpstr>
      <vt:lpstr>Optimization Problems</vt:lpstr>
      <vt:lpstr>Coin Change, Optimal Substructure, and the Greedy Choice Property</vt:lpstr>
      <vt:lpstr>Goals! </vt:lpstr>
      <vt:lpstr>Everyone Already Knows Many Algorithms! </vt:lpstr>
      <vt:lpstr>Making Change</vt:lpstr>
      <vt:lpstr>Optimal Substructure</vt:lpstr>
      <vt:lpstr>Optimal Substructure</vt:lpstr>
      <vt:lpstr>Optimal Substructure</vt:lpstr>
      <vt:lpstr>Need more on Optimal Substructure Property?</vt:lpstr>
      <vt:lpstr>A Change Algorithm</vt:lpstr>
      <vt:lpstr>Evaluating Our Greedy Algorithm</vt:lpstr>
      <vt:lpstr>Another Change Algorithm</vt:lpstr>
      <vt:lpstr>Algorithm for making change</vt:lpstr>
      <vt:lpstr>Making change proof</vt:lpstr>
      <vt:lpstr>Making change proof</vt:lpstr>
      <vt:lpstr>Making change proof</vt:lpstr>
      <vt:lpstr>Proof</vt:lpstr>
      <vt:lpstr>Proof</vt:lpstr>
      <vt:lpstr>Proof</vt:lpstr>
      <vt:lpstr>Proof</vt:lpstr>
      <vt:lpstr>How would a failed proof work?</vt:lpstr>
      <vt:lpstr>How would a failed proof work?</vt:lpstr>
      <vt:lpstr>Knapsack Problems</vt:lpstr>
      <vt:lpstr>Knapsack Problems</vt:lpstr>
      <vt:lpstr>Two Types of Knapsack Problem</vt:lpstr>
      <vt:lpstr>Formal Statement of Fractional Knapsack Problem</vt:lpstr>
      <vt:lpstr>Greedy Approach</vt:lpstr>
      <vt:lpstr>A Bit More Terminology</vt:lpstr>
      <vt:lpstr>Greedy Approach for Fractional Knapsack?</vt:lpstr>
      <vt:lpstr>Possible Greedy Choices for Knapsack</vt:lpstr>
      <vt:lpstr>Possible Greedy Choices for Knapsack</vt:lpstr>
      <vt:lpstr>Possible Greedy Choices for Knapsack</vt:lpstr>
      <vt:lpstr>Fractional Knapsack Algorithm</vt:lpstr>
      <vt:lpstr>Another Knapsack Example to Try</vt:lpstr>
      <vt:lpstr>Optimal Substructure Proof</vt:lpstr>
      <vt:lpstr>Optimal Substructure Proof</vt:lpstr>
      <vt:lpstr>Greedy Choice Property</vt:lpstr>
      <vt:lpstr>Greedy Choice Property</vt:lpstr>
      <vt:lpstr>Greedy Choice Property</vt:lpstr>
      <vt:lpstr>0/1 knapsack</vt:lpstr>
      <vt:lpstr>Activity Selection</vt:lpstr>
      <vt:lpstr>Activity-Selection Problem</vt:lpstr>
      <vt:lpstr>The Activities!</vt:lpstr>
      <vt:lpstr>Generalizing Start, End</vt:lpstr>
      <vt:lpstr>Greedy Approach</vt:lpstr>
      <vt:lpstr>Some Possibilities</vt:lpstr>
      <vt:lpstr>Activity-Selection</vt:lpstr>
      <vt:lpstr>Activity Selection: A Greedy Algorithm</vt:lpstr>
      <vt:lpstr>Optimal Substructure Property</vt:lpstr>
      <vt:lpstr>Activity Selection: Optimal Substructure </vt:lpstr>
      <vt:lpstr>Back to Semester at Sea…</vt:lpstr>
      <vt:lpstr>Visualizing these Activities</vt:lpstr>
      <vt:lpstr>Visualizing these Activities in Solution</vt:lpstr>
      <vt:lpstr>Sorted, Then Showing Selection and Incompatibilities</vt:lpstr>
      <vt:lpstr>Book’s Recursive Greedy Algorithm</vt:lpstr>
      <vt:lpstr>Non-recursive algorithm</vt:lpstr>
      <vt:lpstr>PowerPoint Presentation</vt:lpstr>
      <vt:lpstr>Does Greedy Always Find Optimal Solution?</vt:lpstr>
      <vt:lpstr>Does Greedy Always Find Optimal Solution?</vt:lpstr>
      <vt:lpstr>Does Greedy Always Find Optimal Solution?</vt:lpstr>
      <vt:lpstr>Does Greedy Always Find Optimal Solution?</vt:lpstr>
    </vt:vector>
  </TitlesOfParts>
  <Company>UVA SEAS Computer Science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njb2b</dc:creator>
  <cp:lastModifiedBy>Microsoft Office User</cp:lastModifiedBy>
  <cp:revision>1280</cp:revision>
  <dcterms:created xsi:type="dcterms:W3CDTF">2017-08-21T20:54:06Z</dcterms:created>
  <dcterms:modified xsi:type="dcterms:W3CDTF">2021-10-21T13:10:32Z</dcterms:modified>
</cp:coreProperties>
</file>