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87" r:id="rId13"/>
    <p:sldId id="512" r:id="rId14"/>
    <p:sldId id="514" r:id="rId15"/>
    <p:sldId id="519" r:id="rId16"/>
    <p:sldId id="491" r:id="rId17"/>
    <p:sldId id="666" r:id="rId18"/>
    <p:sldId id="667" r:id="rId19"/>
    <p:sldId id="646" r:id="rId20"/>
    <p:sldId id="492" r:id="rId21"/>
    <p:sldId id="647" r:id="rId22"/>
    <p:sldId id="648" r:id="rId23"/>
    <p:sldId id="649" r:id="rId24"/>
    <p:sldId id="451" r:id="rId25"/>
    <p:sldId id="650" r:id="rId26"/>
    <p:sldId id="663" r:id="rId27"/>
    <p:sldId id="452" r:id="rId28"/>
    <p:sldId id="453" r:id="rId29"/>
    <p:sldId id="533" r:id="rId30"/>
    <p:sldId id="651" r:id="rId31"/>
    <p:sldId id="652" r:id="rId32"/>
    <p:sldId id="487" r:id="rId33"/>
    <p:sldId id="657" r:id="rId34"/>
    <p:sldId id="659" r:id="rId35"/>
    <p:sldId id="660" r:id="rId36"/>
    <p:sldId id="534" r:id="rId37"/>
    <p:sldId id="535" r:id="rId38"/>
    <p:sldId id="685" r:id="rId39"/>
    <p:sldId id="686" r:id="rId40"/>
    <p:sldId id="653" r:id="rId41"/>
    <p:sldId id="687" r:id="rId42"/>
    <p:sldId id="688" r:id="rId43"/>
    <p:sldId id="328" r:id="rId44"/>
    <p:sldId id="664" r:id="rId45"/>
    <p:sldId id="568" r:id="rId46"/>
    <p:sldId id="586" r:id="rId47"/>
    <p:sldId id="673" r:id="rId48"/>
    <p:sldId id="571" r:id="rId49"/>
    <p:sldId id="572" r:id="rId50"/>
    <p:sldId id="674" r:id="rId51"/>
    <p:sldId id="675" r:id="rId52"/>
    <p:sldId id="580" r:id="rId53"/>
    <p:sldId id="575" r:id="rId54"/>
    <p:sldId id="682" r:id="rId55"/>
    <p:sldId id="589" r:id="rId56"/>
    <p:sldId id="590" r:id="rId57"/>
    <p:sldId id="579" r:id="rId58"/>
    <p:sldId id="576" r:id="rId59"/>
    <p:sldId id="683" r:id="rId60"/>
    <p:sldId id="684" r:id="rId61"/>
    <p:sldId id="585" r:id="rId62"/>
    <p:sldId id="643" r:id="rId63"/>
    <p:sldId id="671" r:id="rId64"/>
    <p:sldId id="696" r:id="rId65"/>
    <p:sldId id="697" r:id="rId66"/>
    <p:sldId id="698" r:id="rId67"/>
    <p:sldId id="645" r:id="rId68"/>
    <p:sldId id="689" r:id="rId69"/>
    <p:sldId id="690" r:id="rId70"/>
    <p:sldId id="692" r:id="rId71"/>
    <p:sldId id="693" r:id="rId72"/>
    <p:sldId id="694" r:id="rId73"/>
    <p:sldId id="69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87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85"/>
            <p14:sldId id="686"/>
            <p14:sldId id="653"/>
            <p14:sldId id="687"/>
            <p14:sldId id="688"/>
            <p14:sldId id="328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585"/>
            <p14:sldId id="643"/>
            <p14:sldId id="671"/>
            <p14:sldId id="696"/>
            <p14:sldId id="697"/>
            <p14:sldId id="698"/>
            <p14:sldId id="645"/>
            <p14:sldId id="689"/>
            <p14:sldId id="690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/>
    <p:restoredTop sz="92819" autoAdjust="0"/>
  </p:normalViewPr>
  <p:slideViewPr>
    <p:cSldViewPr>
      <p:cViewPr varScale="1">
        <p:scale>
          <a:sx n="141" d="100"/>
          <a:sy n="141" d="100"/>
        </p:scale>
        <p:origin x="208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Three example problems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Activity Selection</a:t>
            </a:r>
          </a:p>
          <a:p>
            <a:pPr lvl="1"/>
            <a:r>
              <a:rPr lang="en-US" dirty="0"/>
              <a:t>Knapsack (fractional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  <a:blipFill>
                <a:blip r:embed="rId2"/>
                <a:stretch>
                  <a:fillRect l="-1307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63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respective items for a knapsack with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Let V() be a function that computes the value of an item or of an entire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 as assumed. 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  <a:blipFill>
                <a:blip r:embed="rId2"/>
                <a:stretch>
                  <a:fillRect l="-763" t="-723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Proof:</a:t>
                </a:r>
              </a:p>
              <a:p>
                <a:r>
                  <a:rPr lang="en-US" sz="24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NOT in optimal sol.</a:t>
                </a:r>
              </a:p>
              <a:p>
                <a:pPr lvl="1"/>
                <a:r>
                  <a:rPr lang="en-US" sz="2000" dirty="0"/>
                  <a:t>Optimal solution be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amount.</a:t>
                </a:r>
              </a:p>
              <a:p>
                <a:r>
                  <a:rPr lang="en-US" sz="2400" dirty="0"/>
                  <a:t>We COULD have taken some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optimal solution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be the extra amount of weight of item n that was NOT taken by this optimal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r>
                  <a:rPr lang="en-US" sz="2400" dirty="0" err="1"/>
                  <a:t>Cont.d</a:t>
                </a:r>
                <a:r>
                  <a:rPr lang="en-US" sz="2400" dirty="0"/>
                  <a:t>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1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Proof: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amount we 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back into item n. (V is the value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Base Case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is true by definition of how the greedy algorithm works:</a:t>
                </a:r>
              </a:p>
              <a:p>
                <a:r>
                  <a:rPr lang="en-US" sz="2400" dirty="0"/>
                  <a:t>Greedy algorithm chooses the interval with the lowest finish time, so the inequality must be true for the very first one.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2677656"/>
              </a:xfrm>
              <a:prstGeom prst="rect">
                <a:avLst/>
              </a:prstGeom>
              <a:blipFill>
                <a:blip r:embed="rId3"/>
                <a:stretch>
                  <a:fillRect l="-772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494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Inductive Hypothesis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Assume that up through (but not including) some arbitrary k: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other words, the inequality holds up through some </a:t>
                </a:r>
                <a:r>
                  <a:rPr lang="en-US" sz="2400" i="1" dirty="0"/>
                  <a:t>k-1</a:t>
                </a:r>
                <a:r>
                  <a:rPr lang="en-US" sz="2400" dirty="0"/>
                  <a:t> value.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will next check if it still holds for </a:t>
                </a:r>
                <a:r>
                  <a:rPr lang="en-US" sz="2400" i="1" dirty="0"/>
                  <a:t>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3046988"/>
              </a:xfrm>
              <a:prstGeom prst="rect">
                <a:avLst/>
              </a:prstGeom>
              <a:blipFill>
                <a:blip r:embed="rId3"/>
                <a:stretch>
                  <a:fillRect l="-772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72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Inductive Step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Is the inequality true for k? Let’s assume it isn’t true: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                      Assuming for sake of contradiction (1)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                           True by inductive hypothesis (2)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              segment k must start after segment k-1 ends (3)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                                       combining lines 2 and 3 (4)</a:t>
                </a:r>
              </a:p>
              <a:p>
                <a:pPr algn="r"/>
                <a:endParaRPr lang="en-US" sz="2400" dirty="0"/>
              </a:p>
              <a:p>
                <a:r>
                  <a:rPr lang="en-US" sz="2400" dirty="0"/>
                  <a:t>Line 4 states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is combatable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This means that the greedy algorithm could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but didn’t (chose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instead) </a:t>
                </a:r>
              </a:p>
              <a:p>
                <a:r>
                  <a:rPr lang="en-US" sz="2400" dirty="0"/>
                  <a:t>Contradiction! Greedy WILL choose the next available segment with minimal end time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3785652"/>
              </a:xfrm>
              <a:prstGeom prst="rect">
                <a:avLst/>
              </a:prstGeom>
              <a:blipFill>
                <a:blip r:embed="rId3"/>
                <a:stretch>
                  <a:fillRect l="-882" t="-1672" r="-7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19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    		          </a:t>
                </a:r>
                <a:r>
                  <a:rPr lang="en-US" sz="2000" dirty="0"/>
                  <a:t>//G not optimal	</a:t>
                </a:r>
                <a:r>
                  <a:rPr lang="en-US" sz="2000" dirty="0" err="1"/>
                  <a:t>ftsoc</a:t>
                </a:r>
                <a:r>
                  <a:rPr lang="en-US" dirty="0"/>
                  <a:t>	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/>
                  <a:t>	          </a:t>
                </a:r>
                <a:r>
                  <a:rPr lang="en-US" b="0" dirty="0"/>
                  <a:t>	    	</a:t>
                </a:r>
                <a:r>
                  <a:rPr lang="en-US" sz="2000" b="0" dirty="0"/>
                  <a:t>//definition of optimal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	</a:t>
                </a:r>
                <a:r>
                  <a:rPr lang="en-US" sz="2000" b="0" dirty="0"/>
                  <a:t>//by lemma 1 and def of valid schedule</a:t>
                </a:r>
                <a:endParaRPr lang="en-US" b="0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     </a:t>
                </a:r>
                <a:r>
                  <a:rPr lang="en-US" sz="2000" dirty="0"/>
                  <a:t>//from previous line</a:t>
                </a:r>
                <a:r>
                  <a:rPr lang="en-US" dirty="0"/>
                  <a:t>	</a:t>
                </a:r>
              </a:p>
              <a:p>
                <a:pPr marL="0" indent="0" algn="r">
                  <a:buNone/>
                </a:pPr>
                <a:r>
                  <a:rPr lang="en-US" dirty="0"/>
                  <a:t>//CONTRADICTON		</a:t>
                </a:r>
                <a:r>
                  <a:rPr lang="en-US" sz="2000" dirty="0"/>
                  <a:t>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person’s speed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489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 everyone else one at a time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Solution</a:t>
                </a:r>
                <a:r>
                  <a:rPr lang="en-US" dirty="0"/>
                  <a:t>: Greedy algorithm is to try to get the two slowest people across as quickly as possible. Then, </a:t>
                </a:r>
                <a:r>
                  <a:rPr lang="en-US" dirty="0" err="1"/>
                  <a:t>recurse</a:t>
                </a:r>
                <a:r>
                  <a:rPr lang="en-US" dirty="0"/>
                  <a:t> on the rest of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go together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17496</TotalTime>
  <Words>6306</Words>
  <Application>Microsoft Macintosh PowerPoint</Application>
  <PresentationFormat>Widescreen</PresentationFormat>
  <Paragraphs>1197</Paragraphs>
  <Slides>73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9" baseType="lpstr">
      <vt:lpstr>Liberation Sans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Monotype Sorts</vt:lpstr>
      <vt:lpstr>Tahoma</vt:lpstr>
      <vt:lpstr>Times New Roman</vt:lpstr>
      <vt:lpstr>Verdana</vt:lpstr>
      <vt:lpstr>CS4102-SlimGray</vt:lpstr>
      <vt:lpstr>Equation</vt:lpstr>
      <vt:lpstr>CS4102 Algorithms Fall 2021 – Floryan and Horton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Need more on Optimal Substructure Property?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Optimal Substructure Proof</vt:lpstr>
      <vt:lpstr>Optimal Substructure Proof</vt:lpstr>
      <vt:lpstr>Greedy Choice Property</vt:lpstr>
      <vt:lpstr>Greedy Choice Property</vt:lpstr>
      <vt:lpstr>Greedy Choice Property</vt:lpstr>
      <vt:lpstr>0/1 knapsack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Bridge Crossing</vt:lpstr>
      <vt:lpstr>Can you solve it??</vt:lpstr>
      <vt:lpstr>Can you solve it??</vt:lpstr>
      <vt:lpstr>Can you solve it??</vt:lpstr>
      <vt:lpstr>Can you solve it??</vt:lpstr>
      <vt:lpstr>Can you solve it??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1289</cp:revision>
  <dcterms:created xsi:type="dcterms:W3CDTF">2017-08-21T20:54:06Z</dcterms:created>
  <dcterms:modified xsi:type="dcterms:W3CDTF">2021-10-26T17:34:26Z</dcterms:modified>
</cp:coreProperties>
</file>