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26"/>
  </p:notesMasterIdLst>
  <p:handoutMasterIdLst>
    <p:handoutMasterId r:id="rId27"/>
  </p:handoutMasterIdLst>
  <p:sldIdLst>
    <p:sldId id="377" r:id="rId2"/>
    <p:sldId id="379" r:id="rId3"/>
    <p:sldId id="278" r:id="rId4"/>
    <p:sldId id="441" r:id="rId5"/>
    <p:sldId id="389" r:id="rId6"/>
    <p:sldId id="390" r:id="rId7"/>
    <p:sldId id="391" r:id="rId8"/>
    <p:sldId id="392" r:id="rId9"/>
    <p:sldId id="442" r:id="rId10"/>
    <p:sldId id="394" r:id="rId11"/>
    <p:sldId id="393" r:id="rId12"/>
    <p:sldId id="396" r:id="rId13"/>
    <p:sldId id="395" r:id="rId14"/>
    <p:sldId id="397" r:id="rId15"/>
    <p:sldId id="398" r:id="rId16"/>
    <p:sldId id="399" r:id="rId17"/>
    <p:sldId id="436" r:id="rId18"/>
    <p:sldId id="437" r:id="rId19"/>
    <p:sldId id="438" r:id="rId20"/>
    <p:sldId id="439" r:id="rId21"/>
    <p:sldId id="400" r:id="rId22"/>
    <p:sldId id="440" r:id="rId23"/>
    <p:sldId id="435" r:id="rId24"/>
    <p:sldId id="401" r:id="rId25"/>
  </p:sldIdLst>
  <p:sldSz cx="12192000" cy="6858000"/>
  <p:notesSz cx="7315200" cy="9601200"/>
  <p:custDataLst>
    <p:tags r:id="rId28"/>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5pPr>
    <a:lvl6pPr marL="2286000" algn="l" defTabSz="914400" rtl="0" eaLnBrk="1" latinLnBrk="0" hangingPunct="1">
      <a:defRPr sz="2400" kern="1200">
        <a:solidFill>
          <a:schemeClr val="tx1"/>
        </a:solidFill>
        <a:latin typeface="Times New Roman" pitchFamily="18" charset="0"/>
        <a:ea typeface="ＭＳ Ｐゴシック" charset="-128"/>
        <a:cs typeface="+mn-cs"/>
      </a:defRPr>
    </a:lvl6pPr>
    <a:lvl7pPr marL="2743200" algn="l" defTabSz="914400" rtl="0" eaLnBrk="1" latinLnBrk="0" hangingPunct="1">
      <a:defRPr sz="2400" kern="1200">
        <a:solidFill>
          <a:schemeClr val="tx1"/>
        </a:solidFill>
        <a:latin typeface="Times New Roman" pitchFamily="18" charset="0"/>
        <a:ea typeface="ＭＳ Ｐゴシック" charset="-128"/>
        <a:cs typeface="+mn-cs"/>
      </a:defRPr>
    </a:lvl7pPr>
    <a:lvl8pPr marL="3200400" algn="l" defTabSz="914400" rtl="0" eaLnBrk="1" latinLnBrk="0" hangingPunct="1">
      <a:defRPr sz="2400" kern="1200">
        <a:solidFill>
          <a:schemeClr val="tx1"/>
        </a:solidFill>
        <a:latin typeface="Times New Roman" pitchFamily="18" charset="0"/>
        <a:ea typeface="ＭＳ Ｐゴシック" charset="-128"/>
        <a:cs typeface="+mn-cs"/>
      </a:defRPr>
    </a:lvl8pPr>
    <a:lvl9pPr marL="3657600" algn="l" defTabSz="914400" rtl="0" eaLnBrk="1" latinLnBrk="0" hangingPunct="1">
      <a:defRPr sz="2400" kern="1200">
        <a:solidFill>
          <a:schemeClr val="tx1"/>
        </a:solidFill>
        <a:latin typeface="Times New Roman" pitchFamily="18"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66CC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67"/>
    <p:restoredTop sz="94727"/>
  </p:normalViewPr>
  <p:slideViewPr>
    <p:cSldViewPr>
      <p:cViewPr varScale="1">
        <p:scale>
          <a:sx n="137" d="100"/>
          <a:sy n="137" d="100"/>
        </p:scale>
        <p:origin x="496" y="1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09" d="100"/>
        <a:sy n="309" d="100"/>
      </p:scale>
      <p:origin x="0" y="59144"/>
    </p:cViewPr>
  </p:sorterViewPr>
  <p:notesViewPr>
    <p:cSldViewPr>
      <p:cViewPr>
        <p:scale>
          <a:sx n="75" d="100"/>
          <a:sy n="75" d="100"/>
        </p:scale>
        <p:origin x="-702" y="18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7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75780" name="Rectangle 4"/>
          <p:cNvSpPr>
            <a:spLocks noGrp="1" noChangeArrowheads="1"/>
          </p:cNvSpPr>
          <p:nvPr>
            <p:ph type="ftr" sz="quarter" idx="2"/>
          </p:nvPr>
        </p:nvSpPr>
        <p:spPr bwMode="auto">
          <a:xfrm>
            <a:off x="0" y="9121775"/>
            <a:ext cx="3983038"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8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algn="r" defTabSz="966788">
              <a:defRPr sz="1300"/>
            </a:lvl1pPr>
          </a:lstStyle>
          <a:p>
            <a:fld id="{F938F3DB-F048-4E51-8B18-39EB386926CB}" type="slidenum">
              <a:rPr lang="en-US"/>
              <a:pPr/>
              <a:t>‹#›</a:t>
            </a:fld>
            <a:endParaRPr lang="en-US"/>
          </a:p>
        </p:txBody>
      </p:sp>
    </p:spTree>
    <p:extLst>
      <p:ext uri="{BB962C8B-B14F-4D97-AF65-F5344CB8AC3E}">
        <p14:creationId xmlns:p14="http://schemas.microsoft.com/office/powerpoint/2010/main" val="2008407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7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p:spPr>
      </p:sp>
      <p:sp>
        <p:nvSpPr>
          <p:cNvPr id="12698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698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8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6D8A87F0-E8A0-44C1-8726-39E7C149C1BB}" type="slidenum">
              <a:rPr lang="en-US"/>
              <a:pPr/>
              <a:t>‹#›</a:t>
            </a:fld>
            <a:endParaRPr lang="en-US"/>
          </a:p>
        </p:txBody>
      </p:sp>
    </p:spTree>
    <p:extLst>
      <p:ext uri="{BB962C8B-B14F-4D97-AF65-F5344CB8AC3E}">
        <p14:creationId xmlns:p14="http://schemas.microsoft.com/office/powerpoint/2010/main" val="3081924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2752725"/>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4191000"/>
            <a:ext cx="9144000" cy="14668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r>
              <a:rPr lang="en-US"/>
              <a:t>10/20/2010</a:t>
            </a:r>
          </a:p>
        </p:txBody>
      </p:sp>
      <p:sp>
        <p:nvSpPr>
          <p:cNvPr id="17" name="Footer Placeholder 16"/>
          <p:cNvSpPr>
            <a:spLocks noGrp="1"/>
          </p:cNvSpPr>
          <p:nvPr>
            <p:ph type="ftr" sz="quarter" idx="11"/>
          </p:nvPr>
        </p:nvSpPr>
        <p:spPr>
          <a:xfrm>
            <a:off x="3864864" y="6355080"/>
            <a:ext cx="4632960" cy="365760"/>
          </a:xfrm>
        </p:spPr>
        <p:txBody>
          <a:bodyPr/>
          <a:lstStyle/>
          <a:p>
            <a:endParaRPr lang="en-US"/>
          </a:p>
        </p:txBody>
      </p:sp>
      <p:sp>
        <p:nvSpPr>
          <p:cNvPr id="29" name="Slide Number Placeholder 28"/>
          <p:cNvSpPr>
            <a:spLocks noGrp="1"/>
          </p:cNvSpPr>
          <p:nvPr>
            <p:ph type="sldNum" sz="quarter" idx="12"/>
          </p:nvPr>
        </p:nvSpPr>
        <p:spPr>
          <a:xfrm>
            <a:off x="1621536" y="6355080"/>
            <a:ext cx="1625600" cy="365760"/>
          </a:xfrm>
        </p:spPr>
        <p:txBody>
          <a:bodyPr/>
          <a:lstStyle/>
          <a:p>
            <a:fld id="{030EE116-056E-4288-B7F7-411CB7E437A9}" type="slidenum">
              <a:rPr lang="en-US" smtClean="0"/>
              <a:pPr/>
              <a:t>‹#›</a:t>
            </a:fld>
            <a:endParaRPr lang="en-US"/>
          </a:p>
        </p:txBody>
      </p:sp>
      <p:sp>
        <p:nvSpPr>
          <p:cNvPr id="21" name="Rectangle 20"/>
          <p:cNvSpPr/>
          <p:nvPr/>
        </p:nvSpPr>
        <p:spPr>
          <a:xfrm>
            <a:off x="1206500" y="25146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33" name="Rectangle 32"/>
          <p:cNvSpPr/>
          <p:nvPr/>
        </p:nvSpPr>
        <p:spPr>
          <a:xfrm>
            <a:off x="1219200" y="4114800"/>
            <a:ext cx="9753600" cy="16192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22" name="Rectangle 21"/>
          <p:cNvSpPr/>
          <p:nvPr/>
        </p:nvSpPr>
        <p:spPr>
          <a:xfrm>
            <a:off x="1206500" y="25146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32" name="Rectangle 31"/>
          <p:cNvSpPr/>
          <p:nvPr/>
        </p:nvSpPr>
        <p:spPr>
          <a:xfrm>
            <a:off x="1219200" y="4114800"/>
            <a:ext cx="304800" cy="16192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24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24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r>
              <a:rPr lang="en-US" noProof="0"/>
              <a:t>Click icon to add table</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10972800" cy="685800"/>
          </a:xfrm>
        </p:spPr>
        <p:txBody>
          <a:bodyPr/>
          <a:lstStyle/>
          <a:p>
            <a:r>
              <a:rPr lang="en-US"/>
              <a:t>Click to edit Master title style</a:t>
            </a:r>
          </a:p>
        </p:txBody>
      </p:sp>
      <p:sp>
        <p:nvSpPr>
          <p:cNvPr id="3" name="Text Placeholder 2"/>
          <p:cNvSpPr>
            <a:spLocks noGrp="1"/>
          </p:cNvSpPr>
          <p:nvPr>
            <p:ph type="body" sz="half" idx="1"/>
          </p:nvPr>
        </p:nvSpPr>
        <p:spPr>
          <a:xfrm>
            <a:off x="508000" y="1371600"/>
            <a:ext cx="540173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12934" y="1371600"/>
            <a:ext cx="5401733"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12934" y="4076700"/>
            <a:ext cx="5401733"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8" name="Content Placeholder 7"/>
          <p:cNvSpPr>
            <a:spLocks noGrp="1"/>
          </p:cNvSpPr>
          <p:nvPr>
            <p:ph sz="quarter" idx="1"/>
          </p:nvPr>
        </p:nvSpPr>
        <p:spPr>
          <a:xfrm>
            <a:off x="609600" y="1219200"/>
            <a:ext cx="10972800" cy="493776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r>
              <a:rPr lang="en-US"/>
              <a:t>10/20/2010</a:t>
            </a:r>
          </a:p>
        </p:txBody>
      </p:sp>
      <p:sp>
        <p:nvSpPr>
          <p:cNvPr id="5" name="Footer Placeholder 4"/>
          <p:cNvSpPr>
            <a:spLocks noGrp="1"/>
          </p:cNvSpPr>
          <p:nvPr>
            <p:ph type="ftr" sz="quarter" idx="11"/>
          </p:nvPr>
        </p:nvSpPr>
        <p:spPr>
          <a:xfrm>
            <a:off x="3864864" y="6355080"/>
            <a:ext cx="4632960" cy="365760"/>
          </a:xfrm>
        </p:spPr>
        <p:txBody>
          <a:bodyPr/>
          <a:lstStyle/>
          <a:p>
            <a:endParaRPr lang="en-US"/>
          </a:p>
        </p:txBody>
      </p:sp>
      <p:sp>
        <p:nvSpPr>
          <p:cNvPr id="6" name="Slide Number Placeholder 5"/>
          <p:cNvSpPr>
            <a:spLocks noGrp="1"/>
          </p:cNvSpPr>
          <p:nvPr>
            <p:ph type="sldNum" sz="quarter" idx="12"/>
          </p:nvPr>
        </p:nvSpPr>
        <p:spPr>
          <a:xfrm>
            <a:off x="1426464" y="6355080"/>
            <a:ext cx="2027936" cy="365760"/>
          </a:xfrm>
        </p:spPr>
        <p:txBody>
          <a:bodyPr/>
          <a:lstStyle/>
          <a:p>
            <a:fld id="{030EE116-056E-4288-B7F7-411CB7E437A9}" type="slidenum">
              <a:rPr lang="en-US" smtClean="0"/>
              <a:pPr/>
              <a:t>‹#›</a:t>
            </a:fld>
            <a:endParaRPr lang="en-US"/>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10/20/2010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0EE116-056E-4288-B7F7-411CB7E437A9}" type="slidenum">
              <a:rPr lang="en-US" smtClean="0"/>
              <a:pPr/>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10/20/2010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EE116-056E-4288-B7F7-411CB7E437A9}" type="slidenum">
              <a:rPr lang="en-US" smtClean="0"/>
              <a:pPr/>
              <a:t>‹#›</a:t>
            </a:fld>
            <a:endParaRPr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10/20/2010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24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24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24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24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r>
              <a:rPr lang="en-US"/>
              <a:t>10/20/2010</a:t>
            </a:r>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030EE116-056E-4288-B7F7-411CB7E437A9}" type="slidenum">
              <a:rPr lang="en-US" smtClean="0"/>
              <a:pPr/>
              <a:t>‹#›</a:t>
            </a:fld>
            <a:endParaRPr lang="en-US"/>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240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Network Flow</a:t>
            </a:r>
          </a:p>
        </p:txBody>
      </p:sp>
      <p:sp>
        <p:nvSpPr>
          <p:cNvPr id="5" name="Subtitle 4"/>
          <p:cNvSpPr>
            <a:spLocks noGrp="1"/>
          </p:cNvSpPr>
          <p:nvPr>
            <p:ph type="subTitle" idx="1"/>
          </p:nvPr>
        </p:nvSpPr>
        <p:spPr/>
        <p:txBody>
          <a:bodyPr/>
          <a:lstStyle/>
          <a:p>
            <a:r>
              <a:rPr lang="en-US" dirty="0"/>
              <a:t>Mark </a:t>
            </a:r>
            <a:r>
              <a:rPr lang="en-US" dirty="0" err="1"/>
              <a:t>Floryan</a:t>
            </a:r>
            <a:r>
              <a:rPr lang="en-US" dirty="0"/>
              <a:t> and Tom Horton</a:t>
            </a:r>
            <a:br>
              <a:rPr lang="en-US" dirty="0"/>
            </a:br>
            <a:r>
              <a:rPr lang="en-US" dirty="0"/>
              <a:t>CS4102 – Fall 2021</a:t>
            </a:r>
          </a:p>
        </p:txBody>
      </p:sp>
      <p:sp>
        <p:nvSpPr>
          <p:cNvPr id="6" name="Slide Number Placeholder 5"/>
          <p:cNvSpPr>
            <a:spLocks noGrp="1"/>
          </p:cNvSpPr>
          <p:nvPr>
            <p:ph type="sldNum" sz="quarter" idx="12"/>
          </p:nvPr>
        </p:nvSpPr>
        <p:spPr/>
        <p:txBody>
          <a:bodyPr/>
          <a:lstStyle/>
          <a:p>
            <a:fld id="{030EE116-056E-4288-B7F7-411CB7E437A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Backflow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10</a:t>
            </a:fld>
            <a:endParaRPr lang="en-US"/>
          </a:p>
        </p:txBody>
      </p:sp>
      <p:sp>
        <p:nvSpPr>
          <p:cNvPr id="3" name="Content Placeholder 2"/>
          <p:cNvSpPr>
            <a:spLocks noGrp="1"/>
          </p:cNvSpPr>
          <p:nvPr>
            <p:ph sz="quarter" idx="1"/>
          </p:nvPr>
        </p:nvSpPr>
        <p:spPr/>
        <p:txBody>
          <a:bodyPr/>
          <a:lstStyle/>
          <a:p>
            <a:r>
              <a:rPr lang="en-US"/>
              <a:t>Each edge has forward flow and backflow</a:t>
            </a:r>
          </a:p>
          <a:p>
            <a:pPr lvl="1"/>
            <a:r>
              <a:rPr lang="en-US"/>
              <a:t>The two must always be inverses of each other!</a:t>
            </a:r>
          </a:p>
          <a:p>
            <a:r>
              <a:rPr lang="en-US"/>
              <a:t>This allows for modeling of flow “returning” along a given edge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Ford-Fulkerson Algorithm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11</a:t>
            </a:fld>
            <a:endParaRPr lang="en-US"/>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f(</a:t>
            </a:r>
            <a:r>
              <a:rPr lang="en-US" dirty="0" err="1"/>
              <a:t>u,v</a:t>
            </a:r>
            <a:r>
              <a:rPr lang="en-US" dirty="0"/>
              <a:t>) = 0 for all edges (</a:t>
            </a:r>
            <a:r>
              <a:rPr lang="en-US" dirty="0" err="1"/>
              <a:t>u,v</a:t>
            </a:r>
            <a:r>
              <a:rPr lang="en-US" dirty="0"/>
              <a:t>)</a:t>
            </a:r>
          </a:p>
          <a:p>
            <a:pPr marL="514350" indent="-514350">
              <a:buFont typeface="+mj-lt"/>
              <a:buAutoNum type="arabicPeriod"/>
            </a:pPr>
            <a:r>
              <a:rPr lang="en-US" dirty="0"/>
              <a:t>While there is an “augmenting” path p from s to t in </a:t>
            </a:r>
            <a:r>
              <a:rPr lang="en-US" dirty="0" err="1"/>
              <a:t>G</a:t>
            </a:r>
            <a:r>
              <a:rPr lang="en-US" baseline="-25000" dirty="0" err="1"/>
              <a:t>f</a:t>
            </a:r>
            <a:r>
              <a:rPr lang="en-US" dirty="0"/>
              <a:t> such that </a:t>
            </a:r>
            <a:r>
              <a:rPr lang="en-US" dirty="0" err="1"/>
              <a:t>c</a:t>
            </a:r>
            <a:r>
              <a:rPr lang="en-US" baseline="-25000" dirty="0" err="1"/>
              <a:t>f</a:t>
            </a:r>
            <a:r>
              <a:rPr lang="en-US" dirty="0"/>
              <a:t>(</a:t>
            </a:r>
            <a:r>
              <a:rPr lang="en-US" dirty="0" err="1"/>
              <a:t>u,v</a:t>
            </a:r>
            <a:r>
              <a:rPr lang="en-US" dirty="0"/>
              <a:t>) &gt; 0 for all edges (</a:t>
            </a:r>
            <a:r>
              <a:rPr lang="en-US" dirty="0" err="1"/>
              <a:t>u,v</a:t>
            </a:r>
            <a:r>
              <a:rPr lang="en-US" dirty="0"/>
              <a:t>) </a:t>
            </a:r>
            <a:r>
              <a:rPr lang="en-US" dirty="0">
                <a:sym typeface="Symbol"/>
              </a:rPr>
              <a:t> </a:t>
            </a:r>
            <a:r>
              <a:rPr lang="en-US" dirty="0"/>
              <a:t>p</a:t>
            </a:r>
          </a:p>
          <a:p>
            <a:pPr marL="971550" lvl="1" indent="-514350">
              <a:buFont typeface="+mj-lt"/>
              <a:buAutoNum type="alphaLcPeriod"/>
            </a:pPr>
            <a:r>
              <a:rPr lang="en-US" dirty="0"/>
              <a:t>Find </a:t>
            </a:r>
            <a:r>
              <a:rPr lang="en-US" dirty="0" err="1"/>
              <a:t>c</a:t>
            </a:r>
            <a:r>
              <a:rPr lang="en-US" baseline="-25000" dirty="0" err="1"/>
              <a:t>f</a:t>
            </a:r>
            <a:r>
              <a:rPr lang="en-US" dirty="0"/>
              <a:t>(p) = min{</a:t>
            </a:r>
            <a:r>
              <a:rPr lang="en-US" dirty="0" err="1"/>
              <a:t>c</a:t>
            </a:r>
            <a:r>
              <a:rPr lang="en-US" baseline="-25000" dirty="0" err="1"/>
              <a:t>f</a:t>
            </a:r>
            <a:r>
              <a:rPr lang="en-US" dirty="0"/>
              <a:t>(</a:t>
            </a:r>
            <a:r>
              <a:rPr lang="en-US" dirty="0" err="1"/>
              <a:t>u,v</a:t>
            </a:r>
            <a:r>
              <a:rPr lang="en-US" dirty="0"/>
              <a:t>) | (</a:t>
            </a:r>
            <a:r>
              <a:rPr lang="en-US" dirty="0" err="1"/>
              <a:t>u,v</a:t>
            </a:r>
            <a:r>
              <a:rPr lang="en-US" dirty="0"/>
              <a:t>) </a:t>
            </a:r>
            <a:r>
              <a:rPr lang="en-US" dirty="0">
                <a:sym typeface="Symbol"/>
              </a:rPr>
              <a:t> </a:t>
            </a:r>
            <a:r>
              <a:rPr lang="en-US" dirty="0"/>
              <a:t>p}</a:t>
            </a:r>
          </a:p>
          <a:p>
            <a:pPr marL="971550" lvl="1" indent="-514350">
              <a:buFont typeface="+mj-lt"/>
              <a:buAutoNum type="alphaLcPeriod"/>
            </a:pPr>
            <a:r>
              <a:rPr lang="en-US" dirty="0"/>
              <a:t>For each edge (</a:t>
            </a:r>
            <a:r>
              <a:rPr lang="en-US" dirty="0" err="1"/>
              <a:t>u,v</a:t>
            </a:r>
            <a:r>
              <a:rPr lang="en-US" dirty="0"/>
              <a:t>) </a:t>
            </a:r>
            <a:r>
              <a:rPr lang="en-US" dirty="0">
                <a:sym typeface="Symbol"/>
              </a:rPr>
              <a:t> p</a:t>
            </a:r>
          </a:p>
          <a:p>
            <a:pPr marL="1428750" lvl="2" indent="-514350">
              <a:buFont typeface="+mj-lt"/>
              <a:buAutoNum type="romanLcPeriod"/>
            </a:pPr>
            <a:r>
              <a:rPr lang="en-US" dirty="0">
                <a:sym typeface="Symbol"/>
              </a:rPr>
              <a:t>f(</a:t>
            </a:r>
            <a:r>
              <a:rPr lang="en-US" dirty="0" err="1">
                <a:sym typeface="Symbol"/>
              </a:rPr>
              <a:t>u,v</a:t>
            </a:r>
            <a:r>
              <a:rPr lang="en-US" dirty="0">
                <a:sym typeface="Symbol"/>
              </a:rPr>
              <a:t>) = f(</a:t>
            </a:r>
            <a:r>
              <a:rPr lang="en-US" dirty="0" err="1">
                <a:sym typeface="Symbol"/>
              </a:rPr>
              <a:t>u,v</a:t>
            </a:r>
            <a:r>
              <a:rPr lang="en-US" dirty="0">
                <a:sym typeface="Symbol"/>
              </a:rPr>
              <a:t>) + </a:t>
            </a:r>
            <a:r>
              <a:rPr lang="en-US" dirty="0" err="1">
                <a:sym typeface="Symbol"/>
              </a:rPr>
              <a:t>c</a:t>
            </a:r>
            <a:r>
              <a:rPr lang="en-US" baseline="-25000" dirty="0" err="1"/>
              <a:t>f</a:t>
            </a:r>
            <a:r>
              <a:rPr lang="en-US" dirty="0"/>
              <a:t>(p)	send flow along the path</a:t>
            </a:r>
          </a:p>
          <a:p>
            <a:pPr marL="1428750" lvl="2" indent="-514350">
              <a:buFont typeface="+mj-lt"/>
              <a:buAutoNum type="romanLcPeriod"/>
            </a:pPr>
            <a:r>
              <a:rPr lang="en-US" dirty="0"/>
              <a:t>f(</a:t>
            </a:r>
            <a:r>
              <a:rPr lang="en-US" dirty="0" err="1"/>
              <a:t>v,u</a:t>
            </a:r>
            <a:r>
              <a:rPr lang="en-US" dirty="0"/>
              <a:t>) = f(</a:t>
            </a:r>
            <a:r>
              <a:rPr lang="en-US" dirty="0" err="1"/>
              <a:t>v,u</a:t>
            </a:r>
            <a:r>
              <a:rPr lang="en-US" dirty="0"/>
              <a:t>) - </a:t>
            </a:r>
            <a:r>
              <a:rPr lang="en-US" dirty="0" err="1">
                <a:sym typeface="Symbol"/>
              </a:rPr>
              <a:t>c</a:t>
            </a:r>
            <a:r>
              <a:rPr lang="en-US" baseline="-25000" dirty="0" err="1"/>
              <a:t>f</a:t>
            </a:r>
            <a:r>
              <a:rPr lang="en-US" dirty="0"/>
              <a:t>(p)	send backflow the other way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time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12</a:t>
            </a:fld>
            <a:endParaRPr lang="en-US"/>
          </a:p>
        </p:txBody>
      </p:sp>
      <p:sp>
        <p:nvSpPr>
          <p:cNvPr id="3" name="Content Placeholder 2"/>
          <p:cNvSpPr>
            <a:spLocks noGrp="1"/>
          </p:cNvSpPr>
          <p:nvPr>
            <p:ph sz="quarter" idx="1"/>
          </p:nvPr>
        </p:nvSpPr>
        <p:spPr/>
        <p:txBody>
          <a:bodyPr/>
          <a:lstStyle/>
          <a:p>
            <a:r>
              <a:rPr lang="en-US" dirty="0"/>
              <a:t>Is O(E*f)</a:t>
            </a:r>
          </a:p>
          <a:p>
            <a:pPr lvl="1"/>
            <a:r>
              <a:rPr lang="en-US" dirty="0"/>
              <a:t>E is the number of edges</a:t>
            </a:r>
          </a:p>
          <a:p>
            <a:pPr lvl="2"/>
            <a:r>
              <a:rPr lang="en-US" dirty="0"/>
              <a:t>Maximum time to find an augmenting path via depth-first search</a:t>
            </a:r>
          </a:p>
          <a:p>
            <a:pPr lvl="3"/>
            <a:r>
              <a:rPr lang="en-US" dirty="0"/>
              <a:t>Can also use breadth-first search!</a:t>
            </a:r>
          </a:p>
          <a:p>
            <a:pPr lvl="1"/>
            <a:r>
              <a:rPr lang="en-US" dirty="0"/>
              <a:t>f is the maximum flow of the final graph</a:t>
            </a:r>
          </a:p>
          <a:p>
            <a:pPr lvl="2"/>
            <a:r>
              <a:rPr lang="en-US" dirty="0"/>
              <a:t>Minimum flow on an augmenting path is 1, so the maximum number of steps is thus 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type of search?</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13</a:t>
            </a:fld>
            <a:endParaRPr lang="en-US"/>
          </a:p>
        </p:txBody>
      </p:sp>
      <p:sp>
        <p:nvSpPr>
          <p:cNvPr id="3" name="Content Placeholder 2"/>
          <p:cNvSpPr>
            <a:spLocks noGrp="1"/>
          </p:cNvSpPr>
          <p:nvPr>
            <p:ph sz="quarter" idx="1"/>
          </p:nvPr>
        </p:nvSpPr>
        <p:spPr/>
        <p:txBody>
          <a:bodyPr>
            <a:normAutofit/>
          </a:bodyPr>
          <a:lstStyle/>
          <a:p>
            <a:r>
              <a:rPr lang="en-US" dirty="0"/>
              <a:t>“While there is a path p from s to t in </a:t>
            </a:r>
            <a:r>
              <a:rPr lang="en-US" dirty="0" err="1"/>
              <a:t>G</a:t>
            </a:r>
            <a:r>
              <a:rPr lang="en-US" baseline="-25000" dirty="0" err="1"/>
              <a:t>f</a:t>
            </a:r>
            <a:r>
              <a:rPr lang="en-US" dirty="0"/>
              <a:t>”</a:t>
            </a:r>
          </a:p>
          <a:p>
            <a:pPr lvl="1"/>
            <a:r>
              <a:rPr lang="en-US" dirty="0"/>
              <a:t>A depth-first search is the Ford-Fulkerson algorithm</a:t>
            </a:r>
          </a:p>
          <a:p>
            <a:pPr lvl="2"/>
            <a:r>
              <a:rPr lang="en-US" dirty="0"/>
              <a:t>Each augmenting path can be found in O(m) time</a:t>
            </a:r>
          </a:p>
          <a:p>
            <a:pPr lvl="2"/>
            <a:r>
              <a:rPr lang="en-US" dirty="0"/>
              <a:t>And there can be f paths</a:t>
            </a:r>
          </a:p>
          <a:p>
            <a:pPr lvl="2"/>
            <a:r>
              <a:rPr lang="en-US" dirty="0"/>
              <a:t>So the running time is O(mf)</a:t>
            </a:r>
          </a:p>
          <a:p>
            <a:pPr lvl="2"/>
            <a:r>
              <a:rPr lang="en-US" dirty="0"/>
              <a:t>Will not terminate with irrational edge values</a:t>
            </a:r>
          </a:p>
          <a:p>
            <a:pPr lvl="1"/>
            <a:r>
              <a:rPr lang="en-US" dirty="0"/>
              <a:t>A breadth-first search is the Edmonds-Karp algorithm</a:t>
            </a:r>
          </a:p>
          <a:p>
            <a:pPr lvl="2"/>
            <a:r>
              <a:rPr lang="en-US" dirty="0"/>
              <a:t>Runs in O(nm</a:t>
            </a:r>
            <a:r>
              <a:rPr lang="en-US" baseline="30000" dirty="0"/>
              <a:t>2</a:t>
            </a:r>
            <a:r>
              <a:rPr lang="en-US" dirty="0"/>
              <a:t>)</a:t>
            </a:r>
          </a:p>
          <a:p>
            <a:pPr lvl="3"/>
            <a:r>
              <a:rPr lang="en-US" dirty="0"/>
              <a:t>Total number of augmentations is O(nm)</a:t>
            </a:r>
          </a:p>
          <a:p>
            <a:pPr lvl="3"/>
            <a:r>
              <a:rPr lang="en-US" dirty="0"/>
              <a:t>And finding each augmentation takes O(m)</a:t>
            </a:r>
          </a:p>
          <a:p>
            <a:pPr lvl="2"/>
            <a:r>
              <a:rPr lang="en-US" dirty="0"/>
              <a:t>Guaranteed termination with irrational edge values</a:t>
            </a:r>
          </a:p>
          <a:p>
            <a:pPr lvl="2"/>
            <a:r>
              <a:rPr lang="en-US" dirty="0"/>
              <a:t>Run-time is independent of the maximum flow of the graph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example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14</a:t>
            </a:fld>
            <a:endParaRPr lang="en-US"/>
          </a:p>
        </p:txBody>
      </p:sp>
      <p:pic>
        <p:nvPicPr>
          <p:cNvPr id="5" name="Picture 2" descr="C:\WINDOWS\Desktop\Oh_type\kleinberg_GIF_01to10\kleinberg_07F03.gif"/>
          <p:cNvPicPr preferRelativeResize="0">
            <a:picLocks noGrp="1" noChangeAspect="1" noChangeArrowheads="1"/>
          </p:cNvPicPr>
          <p:nvPr>
            <p:ph sz="quarter" idx="1"/>
            <p:custDataLst>
              <p:tags r:id="rId1"/>
            </p:custDataLst>
          </p:nvPr>
        </p:nvPicPr>
        <p:blipFill>
          <a:blip r:embed="rId3"/>
          <a:srcRect b="15088"/>
          <a:stretch>
            <a:fillRect/>
          </a:stretch>
        </p:blipFill>
        <p:spPr bwMode="auto">
          <a:xfrm>
            <a:off x="1981200" y="2084104"/>
            <a:ext cx="8229600" cy="302129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Minimum Cut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Cut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16</a:t>
            </a:fld>
            <a:endParaRPr lang="en-US"/>
          </a:p>
        </p:txBody>
      </p:sp>
      <p:sp>
        <p:nvSpPr>
          <p:cNvPr id="6" name="Content Placeholder 5"/>
          <p:cNvSpPr>
            <a:spLocks noGrp="1"/>
          </p:cNvSpPr>
          <p:nvPr>
            <p:ph sz="quarter" idx="1"/>
          </p:nvPr>
        </p:nvSpPr>
        <p:spPr/>
        <p:txBody>
          <a:bodyPr>
            <a:normAutofit lnSpcReduction="10000"/>
          </a:bodyPr>
          <a:lstStyle/>
          <a:p>
            <a:r>
              <a:rPr lang="en-US" dirty="0"/>
              <a:t>Given a flow network, we want to </a:t>
            </a:r>
            <a:r>
              <a:rPr lang="en-US" i="1" dirty="0"/>
              <a:t>cut</a:t>
            </a:r>
            <a:r>
              <a:rPr lang="en-US" dirty="0"/>
              <a:t> edges…</a:t>
            </a:r>
          </a:p>
          <a:p>
            <a:endParaRPr lang="en-US" dirty="0"/>
          </a:p>
          <a:p>
            <a:r>
              <a:rPr lang="en-US" dirty="0"/>
              <a:t>A cut C = (A, B) where:</a:t>
            </a:r>
          </a:p>
          <a:p>
            <a:pPr lvl="1"/>
            <a:r>
              <a:rPr lang="en-US" dirty="0"/>
              <a:t>A is a set of vertices (A is a subset of  V)</a:t>
            </a:r>
          </a:p>
          <a:p>
            <a:pPr lvl="1"/>
            <a:r>
              <a:rPr lang="en-US" dirty="0"/>
              <a:t>B is a set of vertices (B also a subset of V)</a:t>
            </a:r>
          </a:p>
          <a:p>
            <a:pPr lvl="1"/>
            <a:r>
              <a:rPr lang="en-US" dirty="0"/>
              <a:t>A intersect B = null set (no shared vertices)</a:t>
            </a:r>
          </a:p>
          <a:p>
            <a:pPr lvl="1"/>
            <a:r>
              <a:rPr lang="en-US" dirty="0"/>
              <a:t>A union B = V (all vertices in either A or B)</a:t>
            </a:r>
          </a:p>
          <a:p>
            <a:pPr lvl="1"/>
            <a:r>
              <a:rPr lang="en-US" dirty="0"/>
              <a:t>s in A, t in B</a:t>
            </a:r>
          </a:p>
          <a:p>
            <a:pPr lvl="1"/>
            <a:endParaRPr lang="en-US" dirty="0"/>
          </a:p>
          <a:p>
            <a:r>
              <a:rPr lang="en-US" dirty="0"/>
              <a:t>What do we care about?</a:t>
            </a:r>
          </a:p>
          <a:p>
            <a:pPr lvl="1"/>
            <a:r>
              <a:rPr lang="en-US" dirty="0"/>
              <a:t>Well, we care about the edges that go across this cut.</a:t>
            </a:r>
          </a:p>
          <a:p>
            <a:pPr lvl="1"/>
            <a:r>
              <a:rPr lang="en-US" dirty="0"/>
              <a:t>Either from node in A to a node in B or vice versa.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Net Flow across Cut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17</a:t>
            </a:fld>
            <a:endParaRPr lang="en-US"/>
          </a:p>
        </p:txBody>
      </p:sp>
      <p:sp>
        <p:nvSpPr>
          <p:cNvPr id="6" name="Content Placeholder 5"/>
          <p:cNvSpPr>
            <a:spLocks noGrp="1"/>
          </p:cNvSpPr>
          <p:nvPr>
            <p:ph sz="quarter" idx="1"/>
          </p:nvPr>
        </p:nvSpPr>
        <p:spPr/>
        <p:txBody>
          <a:bodyPr/>
          <a:lstStyle/>
          <a:p>
            <a:r>
              <a:rPr lang="en-US" dirty="0"/>
              <a:t>Given a cut C = (A, B)</a:t>
            </a:r>
          </a:p>
          <a:p>
            <a:endParaRPr lang="en-US" dirty="0"/>
          </a:p>
          <a:p>
            <a:r>
              <a:rPr lang="en-US" dirty="0"/>
              <a:t>The </a:t>
            </a:r>
            <a:r>
              <a:rPr lang="en-US" b="1" u="sng" dirty="0"/>
              <a:t>net flow across the cut</a:t>
            </a:r>
            <a:r>
              <a:rPr lang="en-US" dirty="0"/>
              <a:t> C = (A, B) is the sum of the flows on its edges from A to B minus the sum of the flow on its edges from B to A</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561837"/>
            <a:ext cx="5181600" cy="3100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11593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18</a:t>
            </a:fld>
            <a:endParaRPr lang="en-US"/>
          </a:p>
        </p:txBody>
      </p:sp>
      <p:sp>
        <p:nvSpPr>
          <p:cNvPr id="6" name="Content Placeholder 5"/>
          <p:cNvSpPr>
            <a:spLocks noGrp="1"/>
          </p:cNvSpPr>
          <p:nvPr>
            <p:ph sz="quarter" idx="1"/>
          </p:nvPr>
        </p:nvSpPr>
        <p:spPr/>
        <p:txBody>
          <a:bodyPr/>
          <a:lstStyle/>
          <a:p>
            <a:endParaRPr lang="en-US" dirty="0"/>
          </a:p>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971801"/>
            <a:ext cx="5181600" cy="3100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40425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19</a:t>
            </a:fld>
            <a:endParaRPr lang="en-US"/>
          </a:p>
        </p:txBody>
      </p:sp>
      <p:sp>
        <p:nvSpPr>
          <p:cNvPr id="6" name="Content Placeholder 5"/>
          <p:cNvSpPr>
            <a:spLocks noGrp="1"/>
          </p:cNvSpPr>
          <p:nvPr>
            <p:ph sz="quarter" idx="1"/>
          </p:nvPr>
        </p:nvSpPr>
        <p:spPr/>
        <p:txBody>
          <a:bodyPr>
            <a:normAutofit lnSpcReduction="10000"/>
          </a:bodyPr>
          <a:lstStyle/>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a:p>
            <a:pPr lvl="1"/>
            <a:endParaRPr lang="en-US" b="1" i="1" dirty="0"/>
          </a:p>
          <a:p>
            <a:r>
              <a:rPr lang="en-US" dirty="0"/>
              <a:t>Proof by induction on the size of B</a:t>
            </a:r>
          </a:p>
          <a:p>
            <a:pPr lvl="1"/>
            <a:r>
              <a:rPr lang="en-US" dirty="0"/>
              <a:t>B.C.	B = {t} (B is only the sink)</a:t>
            </a:r>
          </a:p>
          <a:p>
            <a:pPr lvl="2"/>
            <a:r>
              <a:rPr lang="en-US" dirty="0"/>
              <a:t>Clearly this is true as the flow across the cut is everyone sinking into t, which is the definition of the flow f</a:t>
            </a:r>
          </a:p>
          <a:p>
            <a:pPr lvl="1"/>
            <a:r>
              <a:rPr lang="en-US" dirty="0"/>
              <a:t>I.H.	Assume true for some cut C = (A, B)</a:t>
            </a:r>
          </a:p>
          <a:p>
            <a:pPr lvl="1"/>
            <a:r>
              <a:rPr lang="en-US" dirty="0"/>
              <a:t>I.S.		Move one node from A to B</a:t>
            </a:r>
          </a:p>
          <a:p>
            <a:pPr lvl="2"/>
            <a:r>
              <a:rPr lang="en-US" dirty="0"/>
              <a:t>Choose an a’ to move that has at least one edge to a node in B</a:t>
            </a:r>
          </a:p>
          <a:p>
            <a:pPr lvl="2"/>
            <a:r>
              <a:rPr lang="en-US" dirty="0"/>
              <a:t>We know the flow f never changes</a:t>
            </a:r>
          </a:p>
          <a:p>
            <a:pPr lvl="2"/>
            <a:r>
              <a:rPr lang="en-US" dirty="0"/>
              <a:t>How does the value of the new cut C’ = (A’, B’) change?</a:t>
            </a:r>
          </a:p>
          <a:p>
            <a:pPr lvl="2"/>
            <a:r>
              <a:rPr lang="en-US" dirty="0"/>
              <a:t>It doesn’t! Why? See next slide…</a:t>
            </a:r>
          </a:p>
        </p:txBody>
      </p:sp>
    </p:spTree>
    <p:extLst>
      <p:ext uri="{BB962C8B-B14F-4D97-AF65-F5344CB8AC3E}">
        <p14:creationId xmlns:p14="http://schemas.microsoft.com/office/powerpoint/2010/main" val="154775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Topics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 cont.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20</a:t>
            </a:fld>
            <a:endParaRPr lang="en-US"/>
          </a:p>
        </p:txBody>
      </p:sp>
      <p:sp>
        <p:nvSpPr>
          <p:cNvPr id="6" name="Content Placeholder 5"/>
          <p:cNvSpPr>
            <a:spLocks noGrp="1"/>
          </p:cNvSpPr>
          <p:nvPr>
            <p:ph sz="quarter" idx="1"/>
          </p:nvPr>
        </p:nvSpPr>
        <p:spPr/>
        <p:txBody>
          <a:bodyPr/>
          <a:lstStyle/>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a:p>
            <a:pPr lvl="1"/>
            <a:endParaRPr lang="en-US" b="1" i="1" dirty="0"/>
          </a:p>
          <a:p>
            <a:r>
              <a:rPr lang="en-US"/>
              <a:t>Why does </a:t>
            </a:r>
            <a:r>
              <a:rPr lang="en-US" dirty="0"/>
              <a:t>C’ = (A’, B’) have the same net flow?</a:t>
            </a:r>
          </a:p>
          <a:p>
            <a:pPr lvl="1"/>
            <a:r>
              <a:rPr lang="en-US" dirty="0"/>
              <a:t>Local equilibrium: net flow coming into a’ from nodes in A only must equal the flow going out across the cut to nodes in B</a:t>
            </a:r>
          </a:p>
          <a:p>
            <a:pPr lvl="1"/>
            <a:r>
              <a:rPr lang="en-US" dirty="0"/>
              <a:t>After a’ is moved:</a:t>
            </a:r>
          </a:p>
          <a:p>
            <a:pPr lvl="2"/>
            <a:r>
              <a:rPr lang="en-US" dirty="0"/>
              <a:t>everything going across the cut now goes to something in B from B, everything going to or from a node in A now goes across the cut.</a:t>
            </a:r>
          </a:p>
          <a:p>
            <a:pPr lvl="1"/>
            <a:r>
              <a:rPr lang="en-US" dirty="0"/>
              <a:t>Thus, by local equilibrium the value of the cut C’ is equivalent to the value of the cut C</a:t>
            </a:r>
          </a:p>
          <a:p>
            <a:pPr lvl="1"/>
            <a:r>
              <a:rPr lang="en-US" dirty="0"/>
              <a:t>Induction done!</a:t>
            </a:r>
          </a:p>
          <a:p>
            <a:pPr lvl="1"/>
            <a:endParaRPr lang="en-US" dirty="0"/>
          </a:p>
          <a:p>
            <a:pPr lvl="1"/>
            <a:endParaRPr lang="en-US" dirty="0"/>
          </a:p>
        </p:txBody>
      </p:sp>
    </p:spTree>
    <p:extLst>
      <p:ext uri="{BB962C8B-B14F-4D97-AF65-F5344CB8AC3E}">
        <p14:creationId xmlns:p14="http://schemas.microsoft.com/office/powerpoint/2010/main" val="42211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Max-flow min-cut theorem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21</a:t>
            </a:fld>
            <a:endParaRPr lang="en-US"/>
          </a:p>
        </p:txBody>
      </p:sp>
      <p:sp>
        <p:nvSpPr>
          <p:cNvPr id="3" name="Content Placeholder 2"/>
          <p:cNvSpPr>
            <a:spLocks noGrp="1"/>
          </p:cNvSpPr>
          <p:nvPr>
            <p:ph sz="quarter" idx="1"/>
          </p:nvPr>
        </p:nvSpPr>
        <p:spPr/>
        <p:txBody>
          <a:bodyPr/>
          <a:lstStyle/>
          <a:p>
            <a:r>
              <a:rPr lang="en-US" dirty="0"/>
              <a:t>The max-flow min-cut theorem states that the maximum value of an s-t flow is equal to the minimum capacity of an s-t cut</a:t>
            </a:r>
          </a:p>
          <a:p>
            <a:endParaRPr lang="en-US" dirty="0"/>
          </a:p>
          <a:p>
            <a:r>
              <a:rPr lang="en-US" dirty="0"/>
              <a:t>In other words, if you look at all the possible cuts in the graph, and find the smallest capacity of those cuts, then that value is the value of the maximum flow for that network.</a:t>
            </a:r>
          </a:p>
          <a:p>
            <a:pPr marL="0" indent="0">
              <a:buNone/>
            </a:pP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definition: Weak Duality</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22</a:t>
            </a:fld>
            <a:endParaRPr lang="en-US"/>
          </a:p>
        </p:txBody>
      </p:sp>
      <p:sp>
        <p:nvSpPr>
          <p:cNvPr id="6" name="Content Placeholder 5"/>
          <p:cNvSpPr>
            <a:spLocks noGrp="1"/>
          </p:cNvSpPr>
          <p:nvPr>
            <p:ph sz="quarter" idx="1"/>
          </p:nvPr>
        </p:nvSpPr>
        <p:spPr/>
        <p:txBody>
          <a:bodyPr/>
          <a:lstStyle/>
          <a:p>
            <a:r>
              <a:rPr lang="en-US" dirty="0"/>
              <a:t>Let </a:t>
            </a:r>
            <a:r>
              <a:rPr lang="en-US" b="1" i="1" dirty="0"/>
              <a:t>f</a:t>
            </a:r>
            <a:r>
              <a:rPr lang="en-US" dirty="0"/>
              <a:t> be any flow and C = (A, B) be any cut</a:t>
            </a:r>
          </a:p>
          <a:p>
            <a:pPr lvl="1"/>
            <a:endParaRPr lang="en-US" dirty="0"/>
          </a:p>
          <a:p>
            <a:r>
              <a:rPr lang="en-US" dirty="0"/>
              <a:t>Then:</a:t>
            </a:r>
          </a:p>
          <a:p>
            <a:pPr lvl="1"/>
            <a:r>
              <a:rPr lang="en-US" dirty="0"/>
              <a:t>Value of f  &lt;=  capacity of C</a:t>
            </a:r>
          </a:p>
          <a:p>
            <a:pPr lvl="1"/>
            <a:endParaRPr lang="en-US" dirty="0"/>
          </a:p>
          <a:p>
            <a:pPr lvl="1"/>
            <a:endParaRPr lang="en-US" dirty="0"/>
          </a:p>
          <a:p>
            <a:r>
              <a:rPr lang="en-US" dirty="0"/>
              <a:t>Note: We are talking about the CAPACITY of C, not the value of the flow across C</a:t>
            </a:r>
          </a:p>
          <a:p>
            <a:pPr lvl="1"/>
            <a:endParaRPr lang="en-US" dirty="0"/>
          </a:p>
        </p:txBody>
      </p:sp>
    </p:spTree>
    <p:extLst>
      <p:ext uri="{BB962C8B-B14F-4D97-AF65-F5344CB8AC3E}">
        <p14:creationId xmlns:p14="http://schemas.microsoft.com/office/powerpoint/2010/main" val="630339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version of </a:t>
            </a:r>
            <a:r>
              <a:rPr lang="en-US" dirty="0" err="1"/>
              <a:t>MaxFlow-MinCut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23</a:t>
            </a:fld>
            <a:endParaRPr lang="en-US"/>
          </a:p>
        </p:txBody>
      </p:sp>
      <p:sp>
        <p:nvSpPr>
          <p:cNvPr id="6" name="Content Placeholder 5"/>
          <p:cNvSpPr>
            <a:spLocks noGrp="1"/>
          </p:cNvSpPr>
          <p:nvPr>
            <p:ph sz="quarter" idx="1"/>
          </p:nvPr>
        </p:nvSpPr>
        <p:spPr/>
        <p:txBody>
          <a:bodyPr>
            <a:normAutofit/>
          </a:bodyPr>
          <a:lstStyle/>
          <a:p>
            <a:r>
              <a:rPr lang="en-US" dirty="0"/>
              <a:t>The following three statements are equivalent:</a:t>
            </a:r>
          </a:p>
          <a:p>
            <a:endParaRPr lang="en-US" dirty="0"/>
          </a:p>
          <a:p>
            <a:r>
              <a:rPr lang="en-US" dirty="0"/>
              <a:t>For some flow f</a:t>
            </a:r>
          </a:p>
          <a:p>
            <a:pPr lvl="1"/>
            <a:r>
              <a:rPr lang="en-US" dirty="0"/>
              <a:t>1) There exists a cut whose capacity equals the value of f</a:t>
            </a:r>
          </a:p>
          <a:p>
            <a:pPr lvl="1"/>
            <a:r>
              <a:rPr lang="en-US" dirty="0"/>
              <a:t>2) f is a maximum flow</a:t>
            </a:r>
          </a:p>
          <a:p>
            <a:pPr lvl="1"/>
            <a:r>
              <a:rPr lang="en-US" dirty="0"/>
              <a:t>3) There is no augmenting path with respect to f</a:t>
            </a:r>
          </a:p>
          <a:p>
            <a:pPr lvl="1"/>
            <a:endParaRPr lang="en-US" dirty="0"/>
          </a:p>
          <a:p>
            <a:r>
              <a:rPr lang="en-US" dirty="0"/>
              <a:t>Let’s prove </a:t>
            </a:r>
            <a:r>
              <a:rPr lang="en-US"/>
              <a:t>this!</a:t>
            </a:r>
            <a:endParaRPr lang="en-US" dirty="0"/>
          </a:p>
          <a:p>
            <a:pPr lvl="1"/>
            <a:r>
              <a:rPr lang="en-US" dirty="0"/>
              <a:t>1 </a:t>
            </a:r>
            <a:r>
              <a:rPr lang="en-US" dirty="0">
                <a:sym typeface="Wingdings" panose="05000000000000000000" pitchFamily="2" charset="2"/>
              </a:rPr>
              <a:t></a:t>
            </a:r>
            <a:r>
              <a:rPr lang="en-US" dirty="0"/>
              <a:t> 2</a:t>
            </a:r>
          </a:p>
          <a:p>
            <a:pPr lvl="1"/>
            <a:r>
              <a:rPr lang="en-US" dirty="0"/>
              <a:t>2 </a:t>
            </a:r>
            <a:r>
              <a:rPr lang="en-US" dirty="0">
                <a:sym typeface="Wingdings" panose="05000000000000000000" pitchFamily="2" charset="2"/>
              </a:rPr>
              <a:t></a:t>
            </a:r>
            <a:r>
              <a:rPr lang="en-US" dirty="0"/>
              <a:t> 3</a:t>
            </a:r>
          </a:p>
          <a:p>
            <a:pPr lvl="1"/>
            <a:r>
              <a:rPr lang="en-US" dirty="0"/>
              <a:t>3 </a:t>
            </a:r>
            <a:r>
              <a:rPr lang="en-US" dirty="0">
                <a:sym typeface="Wingdings" panose="05000000000000000000" pitchFamily="2" charset="2"/>
              </a:rPr>
              <a:t></a:t>
            </a:r>
            <a:r>
              <a:rPr lang="en-US" dirty="0"/>
              <a:t> 1</a:t>
            </a:r>
          </a:p>
        </p:txBody>
      </p:sp>
    </p:spTree>
    <p:extLst>
      <p:ext uri="{BB962C8B-B14F-4D97-AF65-F5344CB8AC3E}">
        <p14:creationId xmlns:p14="http://schemas.microsoft.com/office/powerpoint/2010/main" val="2666006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determine the min 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24</a:t>
            </a:fld>
            <a:endParaRPr lang="en-US"/>
          </a:p>
        </p:txBody>
      </p:sp>
      <p:sp>
        <p:nvSpPr>
          <p:cNvPr id="3" name="Content Placeholder 2"/>
          <p:cNvSpPr>
            <a:spLocks noGrp="1"/>
          </p:cNvSpPr>
          <p:nvPr>
            <p:ph sz="quarter" idx="1"/>
          </p:nvPr>
        </p:nvSpPr>
        <p:spPr/>
        <p:txBody>
          <a:bodyPr/>
          <a:lstStyle/>
          <a:p>
            <a:r>
              <a:rPr lang="en-US" dirty="0"/>
              <a:t>Use the Ford-Fulkerson algorithm to determine max flow</a:t>
            </a:r>
          </a:p>
          <a:p>
            <a:pPr lvl="1"/>
            <a:r>
              <a:rPr lang="en-US" dirty="0"/>
              <a:t>Time is O(mf)</a:t>
            </a:r>
          </a:p>
          <a:p>
            <a:r>
              <a:rPr lang="en-US" dirty="0"/>
              <a:t>Worst case is each edge needs a cut</a:t>
            </a:r>
          </a:p>
          <a:p>
            <a:pPr lvl="1"/>
            <a:r>
              <a:rPr lang="en-US" dirty="0"/>
              <a:t>So we can determine the min cut in O(m) additional time</a:t>
            </a:r>
          </a:p>
          <a:p>
            <a:pPr lvl="1"/>
            <a:r>
              <a:rPr lang="en-US" dirty="0"/>
              <a:t>O(mf) + O(m) = O(mf)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1"/>
            </p:custDataLst>
          </p:nvPr>
        </p:nvSpPr>
        <p:spPr/>
        <p:txBody>
          <a:bodyPr/>
          <a:lstStyle/>
          <a:p>
            <a:r>
              <a:rPr lang="en-US" dirty="0"/>
              <a:t>Topics in this slide-deck:</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a:t>
            </a:fld>
            <a:endParaRPr lang="en-US"/>
          </a:p>
        </p:txBody>
      </p:sp>
      <p:sp>
        <p:nvSpPr>
          <p:cNvPr id="26627" name="Rectangle 3"/>
          <p:cNvSpPr>
            <a:spLocks noGrp="1" noChangeArrowheads="1"/>
          </p:cNvSpPr>
          <p:nvPr>
            <p:ph sz="quarter" idx="1"/>
            <p:custDataLst>
              <p:tags r:id="rId2"/>
            </p:custDataLst>
          </p:nvPr>
        </p:nvSpPr>
        <p:spPr/>
        <p:txBody>
          <a:bodyPr>
            <a:normAutofit/>
          </a:bodyPr>
          <a:lstStyle/>
          <a:p>
            <a:r>
              <a:rPr lang="en-US" dirty="0"/>
              <a:t>Flow-Networks</a:t>
            </a:r>
          </a:p>
          <a:p>
            <a:pPr lvl="1"/>
            <a:r>
              <a:rPr lang="en-US" dirty="0"/>
              <a:t>Max-flow problem</a:t>
            </a:r>
          </a:p>
          <a:p>
            <a:pPr lvl="1"/>
            <a:r>
              <a:rPr lang="en-US" dirty="0"/>
              <a:t>Ford-Fulkerson Algorithm</a:t>
            </a:r>
          </a:p>
          <a:p>
            <a:r>
              <a:rPr lang="en-US" dirty="0"/>
              <a:t>Max-Flow Min-Cut Theorem</a:t>
            </a:r>
          </a:p>
          <a:p>
            <a:pPr lvl="1"/>
            <a:r>
              <a:rPr lang="en-US" dirty="0"/>
              <a:t>What is it? Why does it matter?</a:t>
            </a:r>
          </a:p>
          <a:p>
            <a:pPr lvl="1"/>
            <a:r>
              <a:rPr lang="en-US" dirty="0"/>
              <a:t>Proof!</a:t>
            </a:r>
          </a:p>
          <a:p>
            <a:pPr lvl="1"/>
            <a:r>
              <a:rPr lang="en-US" dirty="0"/>
              <a:t>An introduction to reductions (topic of next section)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Maximal Flow</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4</a:t>
            </a:fld>
            <a:endParaRPr lang="en-US"/>
          </a:p>
        </p:txBody>
      </p:sp>
    </p:spTree>
    <p:extLst>
      <p:ext uri="{BB962C8B-B14F-4D97-AF65-F5344CB8AC3E}">
        <p14:creationId xmlns:p14="http://schemas.microsoft.com/office/powerpoint/2010/main" val="263797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Flow networks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5</a:t>
            </a:fld>
            <a:endParaRPr lang="en-US"/>
          </a:p>
        </p:txBody>
      </p:sp>
      <p:sp>
        <p:nvSpPr>
          <p:cNvPr id="7" name="Content Placeholder 6"/>
          <p:cNvSpPr>
            <a:spLocks noGrp="1"/>
          </p:cNvSpPr>
          <p:nvPr>
            <p:ph sz="quarter" idx="1"/>
          </p:nvPr>
        </p:nvSpPr>
        <p:spPr/>
        <p:txBody>
          <a:bodyPr/>
          <a:lstStyle/>
          <a:p>
            <a:r>
              <a:rPr lang="en-US" dirty="0"/>
              <a:t>Consider a flow network, which is a specialized directed graph with:</a:t>
            </a:r>
          </a:p>
          <a:p>
            <a:pPr lvl="1"/>
            <a:r>
              <a:rPr lang="en-US" dirty="0"/>
              <a:t>A single source node s</a:t>
            </a:r>
          </a:p>
          <a:p>
            <a:pPr lvl="1"/>
            <a:r>
              <a:rPr lang="en-US" dirty="0"/>
              <a:t>A single terminus node t</a:t>
            </a:r>
          </a:p>
          <a:p>
            <a:pPr lvl="1"/>
            <a:r>
              <a:rPr lang="en-US" dirty="0"/>
              <a:t>Capacities on each edge</a:t>
            </a:r>
          </a:p>
          <a:p>
            <a:pPr lvl="2"/>
            <a:r>
              <a:rPr lang="en-US" dirty="0"/>
              <a:t>That must be integer!</a:t>
            </a:r>
          </a:p>
          <a:p>
            <a:r>
              <a:rPr lang="en-US" dirty="0"/>
              <a:t>What is the maximum flow you can send from s to t?</a:t>
            </a:r>
          </a:p>
        </p:txBody>
      </p:sp>
      <p:pic>
        <p:nvPicPr>
          <p:cNvPr id="9" name="Picture 2" descr="C:\WINDOWS\Desktop\Oh_type\kleinberg_GIF_01to10\kleinberg_07F02.gif"/>
          <p:cNvPicPr preferRelativeResize="0">
            <a:picLocks noGrp="1" noChangeAspect="1" noChangeArrowheads="1"/>
          </p:cNvPicPr>
          <p:nvPr>
            <p:ph sz="quarter" idx="2"/>
            <p:custDataLst>
              <p:tags r:id="rId1"/>
            </p:custDataLst>
          </p:nvPr>
        </p:nvPicPr>
        <p:blipFill>
          <a:blip r:embed="rId3"/>
          <a:srcRect b="27605"/>
          <a:stretch>
            <a:fillRect/>
          </a:stretch>
        </p:blipFill>
        <p:spPr>
          <a:xfrm>
            <a:off x="6156326" y="1768868"/>
            <a:ext cx="4041775" cy="383143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a:t>
            </a:r>
            <a:endParaRPr lang="en-US" dirty="0"/>
          </a:p>
        </p:txBody>
      </p:sp>
      <p:sp>
        <p:nvSpPr>
          <p:cNvPr id="5" name="Slide Number Placeholder 4"/>
          <p:cNvSpPr>
            <a:spLocks noGrp="1"/>
          </p:cNvSpPr>
          <p:nvPr>
            <p:ph type="sldNum" sz="quarter" idx="12"/>
          </p:nvPr>
        </p:nvSpPr>
        <p:spPr/>
        <p:txBody>
          <a:bodyPr/>
          <a:lstStyle/>
          <a:p>
            <a:fld id="{030EE116-056E-4288-B7F7-411CB7E437A9}" type="slidenum">
              <a:rPr lang="en-US" smtClean="0"/>
              <a:pPr/>
              <a:t>6</a:t>
            </a:fld>
            <a:endParaRPr lang="en-US"/>
          </a:p>
        </p:txBody>
      </p:sp>
      <p:sp>
        <p:nvSpPr>
          <p:cNvPr id="3" name="Content Placeholder 2"/>
          <p:cNvSpPr>
            <a:spLocks noGrp="1"/>
          </p:cNvSpPr>
          <p:nvPr>
            <p:ph sz="quarter" idx="1"/>
          </p:nvPr>
        </p:nvSpPr>
        <p:spPr/>
        <p:txBody>
          <a:bodyPr/>
          <a:lstStyle/>
          <a:p>
            <a:r>
              <a:rPr lang="en-US" dirty="0"/>
              <a:t>Transportation networks</a:t>
            </a:r>
          </a:p>
          <a:p>
            <a:pPr lvl="1"/>
            <a:r>
              <a:rPr lang="en-US" dirty="0"/>
              <a:t>How many people can be routed?</a:t>
            </a:r>
          </a:p>
          <a:p>
            <a:r>
              <a:rPr lang="en-US" dirty="0"/>
              <a:t>Computer networks</a:t>
            </a:r>
          </a:p>
          <a:p>
            <a:r>
              <a:rPr lang="en-US" dirty="0"/>
              <a:t>Electrical distribution</a:t>
            </a:r>
          </a:p>
          <a:p>
            <a:r>
              <a:rPr lang="en-US" dirty="0"/>
              <a:t>Water distribution</a:t>
            </a:r>
          </a:p>
        </p:txBody>
      </p:sp>
      <p:sp>
        <p:nvSpPr>
          <p:cNvPr id="4" name="Content Placeholder 3"/>
          <p:cNvSpPr>
            <a:spLocks noGrp="1"/>
          </p:cNvSpPr>
          <p:nvPr>
            <p:ph sz="quarter" idx="2"/>
          </p:nvPr>
        </p:nvSpPr>
        <p:spPr/>
        <p:txBody>
          <a:bodyPr/>
          <a:lstStyle/>
          <a:p>
            <a:r>
              <a:rPr lang="en-US"/>
              <a:t>Note that all these applications have multiple sources and multiple sinks!</a:t>
            </a:r>
          </a:p>
          <a:p>
            <a:pPr lvl="1"/>
            <a:r>
              <a:rPr lang="en-US"/>
              <a:t>Whereas the flow networks we study do not, yet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Some rules</a:t>
            </a:r>
          </a:p>
        </p:txBody>
      </p:sp>
      <p:sp>
        <p:nvSpPr>
          <p:cNvPr id="5" name="Slide Number Placeholder 4"/>
          <p:cNvSpPr>
            <a:spLocks noGrp="1"/>
          </p:cNvSpPr>
          <p:nvPr>
            <p:ph type="sldNum" sz="quarter" idx="12"/>
          </p:nvPr>
        </p:nvSpPr>
        <p:spPr/>
        <p:txBody>
          <a:bodyPr/>
          <a:lstStyle/>
          <a:p>
            <a:fld id="{030EE116-056E-4288-B7F7-411CB7E437A9}" type="slidenum">
              <a:rPr lang="en-US" smtClean="0"/>
              <a:pPr/>
              <a:t>7</a:t>
            </a:fld>
            <a:endParaRPr lang="en-US"/>
          </a:p>
        </p:txBody>
      </p:sp>
      <p:sp>
        <p:nvSpPr>
          <p:cNvPr id="7" name="Content Placeholder 6"/>
          <p:cNvSpPr>
            <a:spLocks noGrp="1"/>
          </p:cNvSpPr>
          <p:nvPr>
            <p:ph sz="quarter" idx="1"/>
          </p:nvPr>
        </p:nvSpPr>
        <p:spPr/>
        <p:txBody>
          <a:bodyPr>
            <a:normAutofit/>
          </a:bodyPr>
          <a:lstStyle/>
          <a:p>
            <a:r>
              <a:rPr lang="en-US" dirty="0"/>
              <a:t>Source node has NO incoming flow</a:t>
            </a:r>
          </a:p>
          <a:p>
            <a:r>
              <a:rPr lang="en-US" dirty="0"/>
              <a:t>Terminal (sink) node has NO outgoing flow</a:t>
            </a:r>
          </a:p>
          <a:p>
            <a:endParaRPr lang="en-US" dirty="0"/>
          </a:p>
          <a:p>
            <a:r>
              <a:rPr lang="en-US" dirty="0"/>
              <a:t>Internal nodes has net zero flow</a:t>
            </a:r>
          </a:p>
          <a:p>
            <a:pPr lvl="1"/>
            <a:r>
              <a:rPr lang="en-US" dirty="0"/>
              <a:t>all units of flow going in must be going out as well</a:t>
            </a:r>
          </a:p>
          <a:p>
            <a:endParaRPr lang="en-US" dirty="0"/>
          </a:p>
          <a:p>
            <a:r>
              <a:rPr lang="en-US" dirty="0"/>
              <a:t>No edge is over capacity</a:t>
            </a:r>
          </a:p>
          <a:p>
            <a:endParaRPr lang="en-US" dirty="0"/>
          </a:p>
          <a:p>
            <a:r>
              <a:rPr lang="en-US" dirty="0"/>
              <a:t>GOAL: Find the maximum flow that can be “pushed” through the network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 notation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a:t>
            </a:fld>
            <a:endParaRPr lang="en-US"/>
          </a:p>
        </p:txBody>
      </p:sp>
      <p:sp>
        <p:nvSpPr>
          <p:cNvPr id="3" name="Content Placeholder 2"/>
          <p:cNvSpPr>
            <a:spLocks noGrp="1"/>
          </p:cNvSpPr>
          <p:nvPr>
            <p:ph sz="quarter" idx="1"/>
          </p:nvPr>
        </p:nvSpPr>
        <p:spPr/>
        <p:txBody>
          <a:bodyPr>
            <a:normAutofit/>
          </a:bodyPr>
          <a:lstStyle/>
          <a:p>
            <a:r>
              <a:rPr lang="en-US" dirty="0"/>
              <a:t>Graph G has vertices V and edges E</a:t>
            </a:r>
          </a:p>
          <a:p>
            <a:pPr lvl="1"/>
            <a:r>
              <a:rPr lang="en-US" dirty="0"/>
              <a:t>s </a:t>
            </a:r>
            <a:r>
              <a:rPr lang="en-US" dirty="0">
                <a:sym typeface="Symbol"/>
              </a:rPr>
              <a:t>V is the source</a:t>
            </a:r>
          </a:p>
          <a:p>
            <a:pPr lvl="1"/>
            <a:r>
              <a:rPr lang="en-US" dirty="0">
                <a:sym typeface="Symbol"/>
              </a:rPr>
              <a:t>t V is the sink (terminus)</a:t>
            </a:r>
            <a:endParaRPr lang="en-US" dirty="0"/>
          </a:p>
          <a:p>
            <a:r>
              <a:rPr lang="en-US" dirty="0"/>
              <a:t>f(</a:t>
            </a:r>
            <a:r>
              <a:rPr lang="en-US" dirty="0" err="1"/>
              <a:t>u,v</a:t>
            </a:r>
            <a:r>
              <a:rPr lang="en-US" dirty="0"/>
              <a:t>): the flow on the edge from u to v</a:t>
            </a:r>
          </a:p>
          <a:p>
            <a:pPr lvl="1"/>
            <a:r>
              <a:rPr lang="en-US" dirty="0"/>
              <a:t>f(</a:t>
            </a:r>
            <a:r>
              <a:rPr lang="en-US" dirty="0" err="1"/>
              <a:t>v,u</a:t>
            </a:r>
            <a:r>
              <a:rPr lang="en-US" dirty="0"/>
              <a:t>): the backflow on the edge from v to u</a:t>
            </a:r>
          </a:p>
          <a:p>
            <a:r>
              <a:rPr lang="en-US" dirty="0"/>
              <a:t>c(</a:t>
            </a:r>
            <a:r>
              <a:rPr lang="en-US" dirty="0" err="1"/>
              <a:t>u,v</a:t>
            </a:r>
            <a:r>
              <a:rPr lang="en-US" dirty="0"/>
              <a:t>): the capacity on the edge from u to v</a:t>
            </a:r>
          </a:p>
          <a:p>
            <a:r>
              <a:rPr lang="en-US" dirty="0" err="1"/>
              <a:t>c</a:t>
            </a:r>
            <a:r>
              <a:rPr lang="en-US" baseline="-25000" dirty="0" err="1"/>
              <a:t>f</a:t>
            </a:r>
            <a:r>
              <a:rPr lang="en-US" dirty="0"/>
              <a:t>(</a:t>
            </a:r>
            <a:r>
              <a:rPr lang="en-US" dirty="0" err="1"/>
              <a:t>u,v</a:t>
            </a:r>
            <a:r>
              <a:rPr lang="en-US" dirty="0"/>
              <a:t>): the </a:t>
            </a:r>
            <a:r>
              <a:rPr lang="en-US" i="1" dirty="0"/>
              <a:t>residual</a:t>
            </a:r>
            <a:r>
              <a:rPr lang="en-US" dirty="0"/>
              <a:t> capacity on the edge from u to v</a:t>
            </a:r>
          </a:p>
          <a:p>
            <a:r>
              <a:rPr lang="en-US" dirty="0"/>
              <a:t>G</a:t>
            </a:r>
            <a:r>
              <a:rPr lang="en-US" baseline="-25000" dirty="0"/>
              <a:t>f</a:t>
            </a:r>
            <a:r>
              <a:rPr lang="en-US" dirty="0"/>
              <a:t> is the graph where the edges weights are the residual capacities</a:t>
            </a:r>
          </a:p>
          <a:p>
            <a:pPr lvl="1"/>
            <a:r>
              <a:rPr lang="en-US" dirty="0"/>
              <a:t>THIS is usually the graph we actually use when running the algorithm we are about to see.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Ford-Fulkerson: Algorithm overview</a:t>
            </a:r>
          </a:p>
        </p:txBody>
      </p:sp>
      <p:sp>
        <p:nvSpPr>
          <p:cNvPr id="5" name="Slide Number Placeholder 4"/>
          <p:cNvSpPr>
            <a:spLocks noGrp="1"/>
          </p:cNvSpPr>
          <p:nvPr>
            <p:ph type="sldNum" sz="quarter" idx="12"/>
          </p:nvPr>
        </p:nvSpPr>
        <p:spPr/>
        <p:txBody>
          <a:bodyPr/>
          <a:lstStyle/>
          <a:p>
            <a:fld id="{030EE116-056E-4288-B7F7-411CB7E437A9}" type="slidenum">
              <a:rPr lang="en-US" smtClean="0"/>
              <a:pPr/>
              <a:t>9</a:t>
            </a:fld>
            <a:endParaRPr lang="en-US"/>
          </a:p>
        </p:txBody>
      </p:sp>
      <p:sp>
        <p:nvSpPr>
          <p:cNvPr id="7" name="Content Placeholder 6"/>
          <p:cNvSpPr>
            <a:spLocks noGrp="1"/>
          </p:cNvSpPr>
          <p:nvPr>
            <p:ph sz="quarter" idx="1"/>
          </p:nvPr>
        </p:nvSpPr>
        <p:spPr/>
        <p:txBody>
          <a:bodyPr>
            <a:normAutofit/>
          </a:bodyPr>
          <a:lstStyle/>
          <a:p>
            <a:r>
              <a:rPr lang="en-US" dirty="0"/>
              <a:t>Consider the </a:t>
            </a:r>
            <a:r>
              <a:rPr lang="en-US" i="1" dirty="0"/>
              <a:t>residual</a:t>
            </a:r>
            <a:r>
              <a:rPr lang="en-US" dirty="0"/>
              <a:t> capacities</a:t>
            </a:r>
          </a:p>
          <a:p>
            <a:pPr lvl="1"/>
            <a:r>
              <a:rPr lang="en-US" dirty="0"/>
              <a:t>Meaning how much capacity is left after taking into account how much flow is going through that edge</a:t>
            </a:r>
          </a:p>
          <a:p>
            <a:r>
              <a:rPr lang="en-US" dirty="0"/>
              <a:t>Find a path from </a:t>
            </a:r>
            <a:r>
              <a:rPr lang="en-US" i="1" dirty="0"/>
              <a:t>s</a:t>
            </a:r>
            <a:r>
              <a:rPr lang="en-US" dirty="0"/>
              <a:t> to </a:t>
            </a:r>
            <a:r>
              <a:rPr lang="en-US" i="1" dirty="0"/>
              <a:t>t</a:t>
            </a:r>
            <a:r>
              <a:rPr lang="en-US" dirty="0"/>
              <a:t> such that the minimum residual capacity is greater than zero</a:t>
            </a:r>
          </a:p>
          <a:p>
            <a:pPr lvl="1"/>
            <a:r>
              <a:rPr lang="en-US" dirty="0"/>
              <a:t>Since everything is integer, it must be 1 or more</a:t>
            </a:r>
          </a:p>
          <a:p>
            <a:r>
              <a:rPr lang="en-US" dirty="0"/>
              <a:t>Update the residual capacities after taking into account this new flow</a:t>
            </a:r>
          </a:p>
          <a:p>
            <a:r>
              <a:rPr lang="en-US" dirty="0"/>
              <a:t>Repeat until no more such paths are found</a:t>
            </a:r>
          </a:p>
        </p:txBody>
      </p:sp>
    </p:spTree>
    <p:extLst>
      <p:ext uri="{BB962C8B-B14F-4D97-AF65-F5344CB8AC3E}">
        <p14:creationId xmlns:p14="http://schemas.microsoft.com/office/powerpoint/2010/main" val="2241243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05-sorting</Template>
  <TotalTime>40692</TotalTime>
  <Words>1481</Words>
  <Application>Microsoft Macintosh PowerPoint</Application>
  <PresentationFormat>Widescreen</PresentationFormat>
  <Paragraphs>185</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ＭＳ Ｐゴシック</vt:lpstr>
      <vt:lpstr>Bookman Old Style</vt:lpstr>
      <vt:lpstr>Gill Sans MT</vt:lpstr>
      <vt:lpstr>Symbol</vt:lpstr>
      <vt:lpstr>Times New Roman</vt:lpstr>
      <vt:lpstr>Wingdings</vt:lpstr>
      <vt:lpstr>Wingdings 3</vt:lpstr>
      <vt:lpstr>Origin</vt:lpstr>
      <vt:lpstr>Network Flow</vt:lpstr>
      <vt:lpstr>Topics</vt:lpstr>
      <vt:lpstr>Topics in this slide-deck:</vt:lpstr>
      <vt:lpstr>Maximal Flow</vt:lpstr>
      <vt:lpstr>Flow networks</vt:lpstr>
      <vt:lpstr>Applications</vt:lpstr>
      <vt:lpstr>Some rules</vt:lpstr>
      <vt:lpstr>Algorithm notation</vt:lpstr>
      <vt:lpstr>Ford-Fulkerson: Algorithm overview</vt:lpstr>
      <vt:lpstr>Backflow</vt:lpstr>
      <vt:lpstr>Ford-Fulkerson Algorithm</vt:lpstr>
      <vt:lpstr>Running time</vt:lpstr>
      <vt:lpstr>What type of search?</vt:lpstr>
      <vt:lpstr>Our example</vt:lpstr>
      <vt:lpstr>Minimum Cut</vt:lpstr>
      <vt:lpstr>Definition: Cut</vt:lpstr>
      <vt:lpstr>Definition: Net Flow across Cut</vt:lpstr>
      <vt:lpstr>Definition: Flow-value lemma</vt:lpstr>
      <vt:lpstr>Proof: Flow-value lemma</vt:lpstr>
      <vt:lpstr>Proof: Flow-value lemma cont.</vt:lpstr>
      <vt:lpstr>Max-flow min-cut theorem</vt:lpstr>
      <vt:lpstr>Another definition: Weak Duality</vt:lpstr>
      <vt:lpstr>Another version of MaxFlow-MinCut</vt:lpstr>
      <vt:lpstr>How to determine the min cut?</vt:lpstr>
    </vt:vector>
  </TitlesOfParts>
  <Company>Home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Memory</dc:title>
  <dc:creator>Adrian &amp; Wendy</dc:creator>
  <cp:lastModifiedBy>Microsoft Office User</cp:lastModifiedBy>
  <cp:revision>924</cp:revision>
  <cp:lastPrinted>2010-03-04T14:04:20Z</cp:lastPrinted>
  <dcterms:created xsi:type="dcterms:W3CDTF">2010-03-16T00:09:25Z</dcterms:created>
  <dcterms:modified xsi:type="dcterms:W3CDTF">2021-11-04T13:33:24Z</dcterms:modified>
</cp:coreProperties>
</file>