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642" r:id="rId2"/>
    <p:sldId id="617" r:id="rId3"/>
    <p:sldId id="665" r:id="rId4"/>
    <p:sldId id="449" r:id="rId5"/>
    <p:sldId id="662" r:id="rId6"/>
    <p:sldId id="510" r:id="rId7"/>
    <p:sldId id="668" r:id="rId8"/>
    <p:sldId id="511" r:id="rId9"/>
    <p:sldId id="644" r:id="rId10"/>
    <p:sldId id="670" r:id="rId11"/>
    <p:sldId id="669" r:id="rId12"/>
    <p:sldId id="587" r:id="rId13"/>
    <p:sldId id="512" r:id="rId14"/>
    <p:sldId id="514" r:id="rId15"/>
    <p:sldId id="519" r:id="rId16"/>
    <p:sldId id="491" r:id="rId17"/>
    <p:sldId id="666" r:id="rId18"/>
    <p:sldId id="667" r:id="rId19"/>
    <p:sldId id="646" r:id="rId20"/>
    <p:sldId id="492" r:id="rId21"/>
    <p:sldId id="647" r:id="rId22"/>
    <p:sldId id="648" r:id="rId23"/>
    <p:sldId id="649" r:id="rId24"/>
    <p:sldId id="451" r:id="rId25"/>
    <p:sldId id="650" r:id="rId26"/>
    <p:sldId id="663" r:id="rId27"/>
    <p:sldId id="452" r:id="rId28"/>
    <p:sldId id="453" r:id="rId29"/>
    <p:sldId id="533" r:id="rId30"/>
    <p:sldId id="651" r:id="rId31"/>
    <p:sldId id="652" r:id="rId32"/>
    <p:sldId id="487" r:id="rId33"/>
    <p:sldId id="657" r:id="rId34"/>
    <p:sldId id="659" r:id="rId35"/>
    <p:sldId id="660" r:id="rId36"/>
    <p:sldId id="534" r:id="rId37"/>
    <p:sldId id="535" r:id="rId38"/>
    <p:sldId id="685" r:id="rId39"/>
    <p:sldId id="686" r:id="rId40"/>
    <p:sldId id="653" r:id="rId41"/>
    <p:sldId id="687" r:id="rId42"/>
    <p:sldId id="688" r:id="rId43"/>
    <p:sldId id="328" r:id="rId44"/>
    <p:sldId id="664" r:id="rId45"/>
    <p:sldId id="568" r:id="rId46"/>
    <p:sldId id="586" r:id="rId47"/>
    <p:sldId id="673" r:id="rId48"/>
    <p:sldId id="571" r:id="rId49"/>
    <p:sldId id="572" r:id="rId50"/>
    <p:sldId id="674" r:id="rId51"/>
    <p:sldId id="675" r:id="rId52"/>
    <p:sldId id="580" r:id="rId53"/>
    <p:sldId id="575" r:id="rId54"/>
    <p:sldId id="682" r:id="rId55"/>
    <p:sldId id="589" r:id="rId56"/>
    <p:sldId id="590" r:id="rId57"/>
    <p:sldId id="579" r:id="rId58"/>
    <p:sldId id="576" r:id="rId59"/>
    <p:sldId id="683" r:id="rId60"/>
    <p:sldId id="684" r:id="rId61"/>
    <p:sldId id="585" r:id="rId62"/>
    <p:sldId id="643" r:id="rId63"/>
    <p:sldId id="671" r:id="rId64"/>
    <p:sldId id="696" r:id="rId65"/>
    <p:sldId id="697" r:id="rId66"/>
    <p:sldId id="698" r:id="rId67"/>
    <p:sldId id="645" r:id="rId68"/>
    <p:sldId id="689" r:id="rId69"/>
    <p:sldId id="690" r:id="rId70"/>
    <p:sldId id="692" r:id="rId71"/>
    <p:sldId id="693" r:id="rId72"/>
    <p:sldId id="694" r:id="rId73"/>
    <p:sldId id="69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5"/>
            <p14:sldId id="449"/>
            <p14:sldId id="662"/>
            <p14:sldId id="510"/>
            <p14:sldId id="668"/>
            <p14:sldId id="511"/>
            <p14:sldId id="644"/>
            <p14:sldId id="670"/>
            <p14:sldId id="669"/>
            <p14:sldId id="587"/>
            <p14:sldId id="512"/>
            <p14:sldId id="514"/>
            <p14:sldId id="519"/>
            <p14:sldId id="491"/>
            <p14:sldId id="666"/>
            <p14:sldId id="667"/>
            <p14:sldId id="646"/>
            <p14:sldId id="492"/>
            <p14:sldId id="647"/>
            <p14:sldId id="648"/>
            <p14:sldId id="649"/>
            <p14:sldId id="451"/>
            <p14:sldId id="650"/>
            <p14:sldId id="663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85"/>
            <p14:sldId id="686"/>
            <p14:sldId id="653"/>
            <p14:sldId id="687"/>
            <p14:sldId id="688"/>
            <p14:sldId id="328"/>
            <p14:sldId id="664"/>
            <p14:sldId id="568"/>
            <p14:sldId id="586"/>
            <p14:sldId id="673"/>
            <p14:sldId id="571"/>
            <p14:sldId id="572"/>
            <p14:sldId id="674"/>
            <p14:sldId id="675"/>
            <p14:sldId id="580"/>
            <p14:sldId id="575"/>
            <p14:sldId id="682"/>
            <p14:sldId id="589"/>
            <p14:sldId id="590"/>
            <p14:sldId id="579"/>
            <p14:sldId id="576"/>
            <p14:sldId id="683"/>
            <p14:sldId id="684"/>
            <p14:sldId id="585"/>
            <p14:sldId id="643"/>
            <p14:sldId id="671"/>
            <p14:sldId id="696"/>
            <p14:sldId id="697"/>
            <p14:sldId id="698"/>
            <p14:sldId id="645"/>
            <p14:sldId id="689"/>
            <p14:sldId id="690"/>
            <p14:sldId id="692"/>
            <p14:sldId id="693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2"/>
    <p:restoredTop sz="92848" autoAdjust="0"/>
  </p:normalViewPr>
  <p:slideViewPr>
    <p:cSldViewPr>
      <p:cViewPr varScale="1">
        <p:scale>
          <a:sx n="129" d="100"/>
          <a:sy n="129" d="100"/>
        </p:scale>
        <p:origin x="21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1890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Lemma 1</a:t>
            </a:r>
            <a:r>
              <a:rPr lang="en-US" dirty="0"/>
              <a:t>: If a problem has optimal substructure, then a greedy algorithm MIGHT solve it (but not necessarily).</a:t>
            </a:r>
          </a:p>
          <a:p>
            <a:r>
              <a:rPr lang="en-US" b="1" i="1" u="sng" dirty="0"/>
              <a:t>Lemma 2</a:t>
            </a:r>
            <a:r>
              <a:rPr lang="en-US" dirty="0"/>
              <a:t>: If a greedy algorithm solves the problem, then it has optimal substructure.</a:t>
            </a:r>
          </a:p>
          <a:p>
            <a:endParaRPr lang="en-US" dirty="0"/>
          </a:p>
          <a:p>
            <a:r>
              <a:rPr lang="en-US" b="1" i="1" dirty="0"/>
              <a:t>Lesson</a:t>
            </a:r>
            <a:r>
              <a:rPr lang="en-US" dirty="0"/>
              <a:t>: Check for optimal substructure to see if a greedy algorithm MIGHT be applicable. Also gives hints as to what the algorithm might be!!</a:t>
            </a:r>
          </a:p>
        </p:txBody>
      </p:sp>
    </p:spTree>
    <p:extLst>
      <p:ext uri="{BB962C8B-B14F-4D97-AF65-F5344CB8AC3E}">
        <p14:creationId xmlns:p14="http://schemas.microsoft.com/office/powerpoint/2010/main" val="19168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C95-0D51-2248-BBF4-D68050B5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more on Optimal Substructure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B09A-4830-E541-B741-84BDDBE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Detailed discussion on p. 379 of CLRS (chapter on Dynamic Programming)</a:t>
            </a:r>
          </a:p>
          <a:p>
            <a:pPr lvl="1"/>
            <a:r>
              <a:rPr lang="en-US" sz="2400" dirty="0">
                <a:ea typeface="ＭＳ Ｐゴシック" charset="0"/>
              </a:rPr>
              <a:t>If A is an optimal solution to a problem, then the components of A are optimal solutions to subproblems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Another example: Shortest Path in graph problem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Let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Why is this true?  Can you prove it?  Yes, by contradiction. (Try this at home!)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41B4-C617-854E-94DF-98DC41BF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75868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386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4498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90970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115394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366483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4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27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28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EEB5-3158-794F-8384-969E9E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7806-3C1C-BE49-AEB0-E1952B56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/>
          </a:bodyPr>
          <a:lstStyle/>
          <a:p>
            <a:r>
              <a:rPr lang="en-US" dirty="0"/>
              <a:t>Greedy Algorithms: Our next algorithmic technique</a:t>
            </a:r>
          </a:p>
          <a:p>
            <a:r>
              <a:rPr lang="en-US" dirty="0"/>
              <a:t>How to analyze problems with greedy solutions:</a:t>
            </a:r>
          </a:p>
          <a:p>
            <a:pPr lvl="1"/>
            <a:r>
              <a:rPr lang="en-US" dirty="0"/>
              <a:t>Optimal substructure property</a:t>
            </a:r>
          </a:p>
          <a:p>
            <a:pPr lvl="1"/>
            <a:r>
              <a:rPr lang="en-US" dirty="0"/>
              <a:t>Greedy choice property</a:t>
            </a:r>
          </a:p>
          <a:p>
            <a:pPr lvl="1"/>
            <a:r>
              <a:rPr lang="en-US" dirty="0"/>
              <a:t>Proving correctness of greedy algorithms</a:t>
            </a:r>
          </a:p>
          <a:p>
            <a:r>
              <a:rPr lang="en-US" dirty="0"/>
              <a:t>Three example problems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Activity Selection</a:t>
            </a:r>
          </a:p>
          <a:p>
            <a:pPr lvl="1"/>
            <a:r>
              <a:rPr lang="en-US" dirty="0"/>
              <a:t>Knapsack (fractional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A26F-3873-EB40-8D6E-836C80B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8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5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/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99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First, let’s show that </a:t>
                </a:r>
                <a:r>
                  <a:rPr lang="en-US" i="1" u="sng" dirty="0"/>
                  <a:t>fractional knapsack</a:t>
                </a:r>
                <a:r>
                  <a:rPr lang="en-US" dirty="0"/>
                  <a:t> has the </a:t>
                </a:r>
                <a:r>
                  <a:rPr lang="en-US" b="1" i="1" u="sng" dirty="0"/>
                  <a:t>optimal substructure property</a:t>
                </a:r>
              </a:p>
              <a:p>
                <a:endParaRPr lang="en-US" b="1" i="1" u="sng" dirty="0"/>
              </a:p>
              <a:p>
                <a:r>
                  <a:rPr lang="en-US" b="1" dirty="0"/>
                  <a:t>Formally</a:t>
                </a:r>
                <a:r>
                  <a:rPr lang="en-US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amount taken of each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/>
                  <a:t>Then</a:t>
                </a:r>
                <a:r>
                  <a:rPr lang="en-US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  <a:blipFill>
                <a:blip r:embed="rId2"/>
                <a:stretch>
                  <a:fillRect l="-1307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63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/>
                  <a:t>Formally</a:t>
                </a:r>
                <a:r>
                  <a:rPr lang="en-US" sz="2400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amount taken of each of the respective items for a knapsack with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i="1" dirty="0"/>
                  <a:t>Then</a:t>
                </a:r>
                <a:r>
                  <a:rPr lang="en-US" sz="2400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i="1" u="sng" dirty="0"/>
                  <a:t>Proof Outline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Let V() be a function that computes the value of an item or of an entire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and recall that S is optimal</a:t>
                </a:r>
              </a:p>
              <a:p>
                <a:r>
                  <a:rPr lang="en-US" sz="2400" dirty="0"/>
                  <a:t>Suppose S’ is NOT optimal, then some better solution S’’ exists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But now there is a better overall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the original S is not actually optimal as assumed. Contradiction!!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  <a:blipFill>
                <a:blip r:embed="rId2"/>
                <a:stretch>
                  <a:fillRect l="-763" t="-723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4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177712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Terms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Items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each item has a value and weight field (like an object)</a:t>
                </a:r>
              </a:p>
              <a:p>
                <a:r>
                  <a:rPr lang="en-US" sz="2400" dirty="0"/>
                  <a:t>Assume ratios of items sorted.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 is capacity of knapsack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Proof:</a:t>
                </a:r>
              </a:p>
              <a:p>
                <a:r>
                  <a:rPr lang="en-US" sz="2400" dirty="0"/>
                  <a:t>Assume claim is false and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NOT in optimal sol.</a:t>
                </a:r>
              </a:p>
              <a:p>
                <a:pPr lvl="1"/>
                <a:r>
                  <a:rPr lang="en-US" sz="2000" dirty="0"/>
                  <a:t>Optimal solution be 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was NOT taken to its maximum amount.</a:t>
                </a:r>
              </a:p>
              <a:p>
                <a:r>
                  <a:rPr lang="en-US" sz="2400" dirty="0"/>
                  <a:t>We COULD have taken some amount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optimal solution has strictly less than this amount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be the extra amount of weight of item n that was NOT taken by this optimal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r>
                  <a:rPr lang="en-US" sz="2400" dirty="0" err="1"/>
                  <a:t>Cont.d</a:t>
                </a:r>
                <a:r>
                  <a:rPr lang="en-US" sz="2400" dirty="0"/>
                  <a:t> on next slide…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216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Proof:</a:t>
                </a:r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extra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be taken by some other arbitrary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optimal solution</a:t>
                </a:r>
              </a:p>
              <a:p>
                <a:pPr lvl="1"/>
                <a:r>
                  <a:rPr lang="en-US" sz="2000" dirty="0"/>
                  <a:t>Note that the ratio of item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is the same or worse than item 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*by definition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So, let’s swap the amount we placed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back into item n. (V is the value function again) to make a new solution O’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Contradiction!!!!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3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69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Problem: You and your classmates go on Semester at Sea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Many exciting activities each morning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Each starting and ending at different times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Maximize your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</a:rPr>
              <a:t>education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</a:rPr>
              <a:t> by doing as many as possible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This problem: they</a:t>
            </a:r>
            <a:r>
              <a:rPr lang="fr-FR" altLang="ja-JP" dirty="0">
                <a:latin typeface="+mj-lt"/>
                <a:ea typeface="ＭＳ Ｐゴシック" charset="0"/>
              </a:rPr>
              <a:t>’</a:t>
            </a:r>
            <a:r>
              <a:rPr lang="en-US" dirty="0">
                <a:latin typeface="+mj-lt"/>
                <a:ea typeface="ＭＳ Ｐゴシック" charset="0"/>
              </a:rPr>
              <a:t>re all equally good!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Another problem: they have weights (we need DP for that one)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Welcome to the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activity selection problem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Also called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interval scheduling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F34086-D95D-4A4F-AEBA-D86D902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Activities!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6764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E4D10-41DB-924A-A63F-743C11C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6675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3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Generalizing Start, End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6764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B173D4-ECAB-444B-8E22-E01D300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6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Select a first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Eliminate items that are incompatible with that item.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(I.e. they overlap, not part of a feasible solution)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Apply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ea typeface="ＭＳ Ｐゴシック" charset="0"/>
                <a:cs typeface="ＭＳ Ｐゴシック" charset="0"/>
              </a:rPr>
              <a:t>(AKA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selection function</a:t>
            </a:r>
            <a:r>
              <a:rPr lang="en-US" dirty="0">
                <a:ea typeface="ＭＳ Ｐゴシック" charset="0"/>
                <a:cs typeface="ＭＳ Ｐゴシック" charset="0"/>
              </a:rPr>
              <a:t>) to pick the next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Go to Step 2</a:t>
            </a:r>
          </a:p>
          <a:p>
            <a:pPr marL="514350" indent="-51435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What is a good greedy choice for selecting next item?</a:t>
            </a:r>
          </a:p>
          <a:p>
            <a:pPr marL="514350" indent="-514350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296841-B4FE-9047-97FD-036E7F7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5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Possibilities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Maybe pick the next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compatible activity </a:t>
            </a:r>
            <a:r>
              <a:rPr lang="en-US" dirty="0">
                <a:ea typeface="ＭＳ Ｐゴシック" charset="0"/>
                <a:cs typeface="ＭＳ Ｐゴシック" charset="0"/>
              </a:rPr>
              <a:t>that starts earliest?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“Compatible” here means “doesn’t overlap”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shortest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one that has the least conflicts (i.e. overlaps)?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Or…?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621FD-2F04-B14C-B67B-82BB885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Change, Optimal Substructure, and the Greedy Choice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Optimal Substructure Property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Remember?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Detailed discussion on p. 379 (in chapter on Dynamic Programming)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A is an optimal solution to a problem, then the components of A are optimal solutions to </a:t>
            </a:r>
            <a:r>
              <a:rPr lang="en-US" sz="2000" dirty="0" err="1">
                <a:latin typeface="Arial" charset="0"/>
                <a:ea typeface="ＭＳ Ｐゴシック" charset="0"/>
              </a:rPr>
              <a:t>subproblems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Reminder:  Example 1, Shortest Path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Let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Why is this true?  Can you prove it?  Yes, by contradiction.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Do it!  In-class exercise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CD9FC-877D-894F-BB85-33632A1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0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Optimal Substructure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199"/>
            <a:ext cx="10972800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Let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be the minimum activity in the solution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(i.e., the one with the earliest finish time).  Then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- {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} is an optimal solution to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S</a:t>
            </a:r>
            <a:r>
              <a:rPr lang="fr-FR" altLang="ja-JP" sz="2800" i="1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 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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f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}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b="1" dirty="0">
                <a:ea typeface="ＭＳ Ｐゴシック" charset="0"/>
                <a:sym typeface="Symbol" charset="0"/>
              </a:rPr>
              <a:t>compatible </a:t>
            </a:r>
            <a:r>
              <a:rPr lang="en-US" dirty="0">
                <a:ea typeface="ＭＳ Ｐゴシック" charset="0"/>
                <a:sym typeface="Symbol" charset="0"/>
              </a:rPr>
              <a:t>with activity #1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Proof: if we could find optimal solution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to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with |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| &gt; |</a:t>
            </a:r>
            <a:r>
              <a:rPr lang="en-US" i="1" dirty="0">
                <a:ea typeface="ＭＳ Ｐゴシック" charset="0"/>
                <a:sym typeface="Symbol" charset="0"/>
              </a:rPr>
              <a:t>A</a:t>
            </a:r>
            <a:r>
              <a:rPr lang="en-US" dirty="0">
                <a:ea typeface="ＭＳ Ｐゴシック" charset="0"/>
                <a:sym typeface="Symbol" charset="0"/>
              </a:rPr>
              <a:t> - {</a:t>
            </a:r>
            <a:r>
              <a:rPr lang="en-US" i="1" dirty="0">
                <a:ea typeface="ＭＳ Ｐゴシック" charset="0"/>
                <a:sym typeface="Symbol" charset="0"/>
              </a:rPr>
              <a:t>k</a:t>
            </a:r>
            <a:r>
              <a:rPr lang="en-US" dirty="0">
                <a:ea typeface="ＭＳ Ｐゴシック" charset="0"/>
                <a:sym typeface="Symbol" charset="0"/>
              </a:rPr>
              <a:t>}|,</a:t>
            </a:r>
          </a:p>
          <a:p>
            <a:pPr lvl="2"/>
            <a:r>
              <a:rPr lang="en-US" dirty="0">
                <a:ea typeface="ＭＳ Ｐゴシック" charset="0"/>
                <a:sym typeface="Symbol" charset="0"/>
              </a:rPr>
              <a:t>Then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sym typeface="Math B" charset="0"/>
              </a:rPr>
              <a:t>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 is compatible </a:t>
            </a:r>
          </a:p>
          <a:p>
            <a:pPr lvl="2"/>
            <a:r>
              <a:rPr lang="en-US" dirty="0">
                <a:ea typeface="ＭＳ Ｐゴシック" charset="0"/>
                <a:sym typeface="Math B" charset="0"/>
              </a:rPr>
              <a:t>And |</a:t>
            </a:r>
            <a:r>
              <a:rPr lang="en-US" i="1" dirty="0">
                <a:ea typeface="ＭＳ Ｐゴシック" charset="0"/>
                <a:sym typeface="Math B" charset="0"/>
              </a:rPr>
              <a:t>B</a:t>
            </a:r>
            <a:r>
              <a:rPr lang="en-US" dirty="0">
                <a:ea typeface="ＭＳ Ｐゴシック" charset="0"/>
                <a:sym typeface="Math B" charset="0"/>
              </a:rPr>
              <a:t> 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}| &gt; |A| -- contradiction! We said A is the overall best</a:t>
            </a:r>
            <a:r>
              <a:rPr lang="en-US" sz="2000" dirty="0">
                <a:ea typeface="ＭＳ Ｐゴシック" charset="0"/>
                <a:sym typeface="Math B" charset="0"/>
              </a:rPr>
              <a:t>.</a:t>
            </a:r>
          </a:p>
          <a:p>
            <a:r>
              <a:rPr lang="en-US" dirty="0">
                <a:ea typeface="ＭＳ Ｐゴシック" charset="0"/>
                <a:sym typeface="Math B" charset="0"/>
              </a:rPr>
              <a:t>Note: book’s discussion on p. 416 is essentially this, but doesn’t assume we choose the 1</a:t>
            </a:r>
            <a:r>
              <a:rPr lang="en-US" baseline="30000" dirty="0">
                <a:ea typeface="ＭＳ Ｐゴシック" charset="0"/>
                <a:sym typeface="Math B" charset="0"/>
              </a:rPr>
              <a:t>st</a:t>
            </a:r>
            <a:r>
              <a:rPr lang="en-US" dirty="0">
                <a:ea typeface="ＭＳ Ｐゴシック" charset="0"/>
                <a:sym typeface="Math B" charset="0"/>
              </a:rPr>
              <a:t>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A7F22E-75D5-2448-8D06-4E4944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4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Semester at Sea…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3600" y="12954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5867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Solution:  2, 6, 9, 11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266FC8-7309-5C49-8167-62805E2A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057400" y="17526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F5F9B6-5936-7442-A980-1514DCF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6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 in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3600" y="1676400"/>
          <a:ext cx="7620000" cy="401955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FE6D2-4053-7E4F-9F03-D2FFEED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Sorted, Then Showing Selection and Incompatibilities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29408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229600" y="2086608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Select solid-colored item,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Eliminates activities X</a:t>
            </a:r>
            <a:r>
              <a:rPr lang="fr-FR" sz="1400" dirty="0">
                <a:latin typeface="Liberation Sans" pitchFamily="18"/>
                <a:ea typeface="DejaVu LGC Sans" pitchFamily="2"/>
                <a:cs typeface="DejaVu LGC Sans" pitchFamily="2"/>
              </a:rPr>
              <a:t>’</a:t>
            </a: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5638800" y="2315208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5943600" y="262000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6477000" y="2696208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7239000" y="3610608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8E328DA-7527-B94E-B770-022A2BB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1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Book’s Recursive Greedy Algorithm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Add dummy activity a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with f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= 0, so that sub-problem S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is entire set of activities 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Initial call: RECURSIVE-ACTIVITY-SELECTOR(s, f, 0, n)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Run time is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(n), assuming the activities are already sorted by finish times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319339" y="1524000"/>
            <a:ext cx="83782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/>
              <a:t>RECURSIVE-ACTIVITY-SELECTOR(s, f, k, n)</a:t>
            </a:r>
          </a:p>
          <a:p>
            <a:pPr algn="l" eaLnBrk="1" hangingPunct="1"/>
            <a:r>
              <a:rPr lang="en-US" sz="2400" dirty="0"/>
              <a:t>1 m = k + 1  // start with the activity after the last added activity</a:t>
            </a:r>
          </a:p>
          <a:p>
            <a:pPr algn="l" eaLnBrk="1" hangingPunct="1"/>
            <a:r>
              <a:rPr lang="en-US" sz="2400" dirty="0"/>
              <a:t>2 while m ≤ n and s[m] &lt; f[k]  // find the first activity in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to finish</a:t>
            </a:r>
          </a:p>
          <a:p>
            <a:pPr algn="l" eaLnBrk="1" hangingPunct="1"/>
            <a:r>
              <a:rPr lang="en-US" sz="2400" dirty="0"/>
              <a:t>3     m = m + 1</a:t>
            </a:r>
          </a:p>
          <a:p>
            <a:pPr algn="l" eaLnBrk="1" hangingPunct="1"/>
            <a:r>
              <a:rPr lang="en-US" sz="2400" dirty="0"/>
              <a:t>4 if m ≤ n</a:t>
            </a:r>
          </a:p>
          <a:p>
            <a:pPr algn="l" eaLnBrk="1" hangingPunct="1"/>
            <a:r>
              <a:rPr lang="en-US" sz="2400" dirty="0"/>
              <a:t>5     return {a</a:t>
            </a:r>
            <a:r>
              <a:rPr lang="en-US" sz="2400" baseline="-25000" dirty="0"/>
              <a:t>m</a:t>
            </a:r>
            <a:r>
              <a:rPr lang="en-US" sz="2400" dirty="0"/>
              <a:t>} U RECURSIVE-ACTIVITY-SELECTOR(s, f, m, n)</a:t>
            </a:r>
          </a:p>
          <a:p>
            <a:pPr algn="l" eaLnBrk="1" hangingPunct="1"/>
            <a:r>
              <a:rPr lang="en-US" sz="2400" dirty="0"/>
              <a:t>6 else return </a:t>
            </a:r>
            <a:r>
              <a:rPr lang="en-US" sz="2400" dirty="0" err="1"/>
              <a:t>Ø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4F8CD0-C034-F44E-B195-29CDF0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0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times, </a:t>
            </a:r>
            <a:r>
              <a:rPr lang="en-US" u="sng" dirty="0"/>
              <a:t>sorted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Goals!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11353800" cy="4953000"/>
          </a:xfrm>
        </p:spPr>
        <p:txBody>
          <a:bodyPr/>
          <a:lstStyle/>
          <a:p>
            <a:r>
              <a:rPr lang="en-US" dirty="0"/>
              <a:t>First problem with a greedy algorithm solution (</a:t>
            </a:r>
            <a:r>
              <a:rPr lang="en-US" b="1" i="1" dirty="0"/>
              <a:t>Coin Change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b="1" i="1" dirty="0"/>
              <a:t>optimal substructure</a:t>
            </a:r>
            <a:r>
              <a:rPr lang="en-US" dirty="0"/>
              <a:t>? Why is it useful?</a:t>
            </a:r>
          </a:p>
          <a:p>
            <a:r>
              <a:rPr lang="en-US" dirty="0"/>
              <a:t>Making a greedy choice to solve the problem</a:t>
            </a:r>
          </a:p>
          <a:p>
            <a:r>
              <a:rPr lang="en-US" dirty="0"/>
              <a:t>What is the </a:t>
            </a:r>
            <a:r>
              <a:rPr lang="en-US" b="1" i="1" dirty="0"/>
              <a:t>greedy choice property?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0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61C-DDD9-8B45-AFF1-EF4DA9C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952-5C52-5847-A993-16434323B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2978-B9A3-C748-BC8D-00DF701C6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46CE6-DABF-7447-8E20-D55017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6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3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2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Lemma 1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the optimal solution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		//f is finish time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  <a:blipFill>
                <a:blip r:embed="rId2"/>
                <a:stretch>
                  <a:fillRect l="-765" t="-2913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/>
              <p:nvPr/>
            </p:nvSpPr>
            <p:spPr>
              <a:xfrm>
                <a:off x="381000" y="2971800"/>
                <a:ext cx="115062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u="sng" dirty="0"/>
                  <a:t>Base Case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is true by definition of how the greedy algorithm works:</a:t>
                </a:r>
              </a:p>
              <a:p>
                <a:r>
                  <a:rPr lang="en-US" sz="2400" dirty="0"/>
                  <a:t>Greedy algorithm chooses the interval with the lowest finish time, so the inequality must be true for the very first one.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506200" cy="2677656"/>
              </a:xfrm>
              <a:prstGeom prst="rect">
                <a:avLst/>
              </a:prstGeom>
              <a:blipFill>
                <a:blip r:embed="rId3"/>
                <a:stretch>
                  <a:fillRect l="-772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8494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Lemma 1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the optimal solution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		//f is finish time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  <a:blipFill>
                <a:blip r:embed="rId2"/>
                <a:stretch>
                  <a:fillRect l="-765" t="-2913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/>
              <p:nvPr/>
            </p:nvSpPr>
            <p:spPr>
              <a:xfrm>
                <a:off x="381000" y="2971800"/>
                <a:ext cx="115062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u="sng" dirty="0"/>
                  <a:t>Inductive Hypothesis</a:t>
                </a:r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Assume that up through (but not including) some arbitrary k: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          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other words, the inequality holds up through some </a:t>
                </a:r>
                <a:r>
                  <a:rPr lang="en-US" sz="2400" i="1" dirty="0"/>
                  <a:t>k-1</a:t>
                </a:r>
                <a:r>
                  <a:rPr lang="en-US" sz="2400" dirty="0"/>
                  <a:t> value.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will next check if it still holds for </a:t>
                </a:r>
                <a:r>
                  <a:rPr lang="en-US" sz="2400" i="1" dirty="0"/>
                  <a:t>k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506200" cy="3046988"/>
              </a:xfrm>
              <a:prstGeom prst="rect">
                <a:avLst/>
              </a:prstGeom>
              <a:blipFill>
                <a:blip r:embed="rId3"/>
                <a:stretch>
                  <a:fillRect l="-772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72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Lemma 1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the optimal solution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		//f is finish time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  <a:blipFill>
                <a:blip r:embed="rId2"/>
                <a:stretch>
                  <a:fillRect l="-765" t="-2913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/>
              <p:nvPr/>
            </p:nvSpPr>
            <p:spPr>
              <a:xfrm>
                <a:off x="381000" y="2971800"/>
                <a:ext cx="1150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u="sng" dirty="0"/>
                  <a:t>Inductive Step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Is the inequality true for k? Let’s assume it isn’t true: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                                Assuming for sake of contradiction (1)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                                     True by inductive hypothesis (2)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              segment k must start after segment k-1 ends (3)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                                       combining lines 2 and 3 (4)</a:t>
                </a:r>
              </a:p>
              <a:p>
                <a:pPr algn="r"/>
                <a:endParaRPr lang="en-US" sz="2400" dirty="0"/>
              </a:p>
              <a:p>
                <a:r>
                  <a:rPr lang="en-US" sz="2400" dirty="0"/>
                  <a:t>Line 4 states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is combatable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This means that the greedy algorithm could choose ok but didn’t (chose </a:t>
                </a:r>
                <a:r>
                  <a:rPr lang="en-US" sz="2400" dirty="0" err="1"/>
                  <a:t>gk</a:t>
                </a:r>
                <a:r>
                  <a:rPr lang="en-US" sz="2400" dirty="0"/>
                  <a:t> instead) </a:t>
                </a:r>
              </a:p>
              <a:p>
                <a:r>
                  <a:rPr lang="en-US" sz="2400" dirty="0"/>
                  <a:t>Contradiction! Greedy WILL choose the next available segment with minimal end time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506200" cy="3785652"/>
              </a:xfrm>
              <a:prstGeom prst="rect">
                <a:avLst/>
              </a:prstGeom>
              <a:blipFill>
                <a:blip r:embed="rId3"/>
                <a:stretch>
                  <a:fillRect l="-772" t="-1338" r="-772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6190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    		          </a:t>
                </a:r>
                <a:r>
                  <a:rPr lang="en-US" sz="2000" dirty="0"/>
                  <a:t>//G not optimal	</a:t>
                </a:r>
                <a:r>
                  <a:rPr lang="en-US" sz="2000" dirty="0" err="1"/>
                  <a:t>ftsoc</a:t>
                </a:r>
                <a:r>
                  <a:rPr lang="en-US" dirty="0"/>
                  <a:t>	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/>
                  <a:t>	          </a:t>
                </a:r>
                <a:r>
                  <a:rPr lang="en-US" b="0" dirty="0"/>
                  <a:t>	    	</a:t>
                </a:r>
                <a:r>
                  <a:rPr lang="en-US" sz="2000" b="0" dirty="0"/>
                  <a:t>//definition of optimal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	</a:t>
                </a:r>
                <a:r>
                  <a:rPr lang="en-US" sz="2000" b="0" dirty="0"/>
                  <a:t>//by lemma 1 and def of valid schedule</a:t>
                </a:r>
                <a:endParaRPr lang="en-US" b="0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     </a:t>
                </a:r>
                <a:r>
                  <a:rPr lang="en-US" sz="2000" dirty="0"/>
                  <a:t>//from previous line</a:t>
                </a:r>
                <a:r>
                  <a:rPr lang="en-US" dirty="0"/>
                  <a:t>	</a:t>
                </a:r>
              </a:p>
              <a:p>
                <a:pPr marL="0" indent="0" algn="r">
                  <a:buNone/>
                </a:pPr>
                <a:r>
                  <a:rPr lang="en-US" dirty="0"/>
                  <a:t>//CONTRADICTON		</a:t>
                </a:r>
                <a:r>
                  <a:rPr lang="en-US" sz="2000" dirty="0"/>
                  <a:t>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Crossing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7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Activity</a:t>
                </a:r>
                <a:r>
                  <a:rPr lang="en-US" dirty="0"/>
                  <a:t>: Can you solve this problem?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**If two people cross together, they walk at the slower persons speed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493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27755683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 everyone else one at a time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50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go across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 cross together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marL="0" indent="0">
                  <a:buNone/>
                </a:pPr>
                <a:r>
                  <a:rPr lang="en-US" i="1" dirty="0"/>
                  <a:t>…and repeat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4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510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Solution</a:t>
            </a:r>
            <a:r>
              <a:rPr lang="en-US" dirty="0"/>
              <a:t>: Greedy algorithm is to try to get the two slowest people across as quickly as possible. Then, </a:t>
            </a:r>
            <a:r>
              <a:rPr lang="en-US" dirty="0" err="1"/>
              <a:t>recurse</a:t>
            </a:r>
            <a:r>
              <a:rPr lang="en-US" dirty="0"/>
              <a:t> on the rest of the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which of the previous two techniques is better:</a:t>
            </a:r>
          </a:p>
          <a:p>
            <a:pPr marL="0" indent="0">
              <a:buNone/>
            </a:pPr>
            <a:r>
              <a:rPr lang="en-US" dirty="0"/>
              <a:t>	1. S1 escorts				Cost = </a:t>
            </a:r>
            <a:r>
              <a:rPr lang="en-US" dirty="0" err="1"/>
              <a:t>sn</a:t>
            </a:r>
            <a:r>
              <a:rPr lang="en-US" dirty="0"/>
              <a:t> + s1 + sn-1 + s1</a:t>
            </a:r>
          </a:p>
          <a:p>
            <a:pPr marL="0" indent="0">
              <a:buNone/>
            </a:pPr>
            <a:r>
              <a:rPr lang="en-US" dirty="0"/>
              <a:t>	2. Sn and SN-1 go </a:t>
            </a:r>
            <a:r>
              <a:rPr lang="en-US" dirty="0" err="1"/>
              <a:t>toghther</a:t>
            </a:r>
            <a:r>
              <a:rPr lang="en-US" dirty="0"/>
              <a:t>		Cost = s2 + s1 + </a:t>
            </a:r>
            <a:r>
              <a:rPr lang="en-US" dirty="0" err="1"/>
              <a:t>sn</a:t>
            </a:r>
            <a:r>
              <a:rPr lang="en-US" dirty="0"/>
              <a:t> + s2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9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go together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**If this value is positive, do approach 2, otherwise approach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23520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Optimal Substructure</a:t>
            </a:r>
            <a:r>
              <a:rPr lang="en-US" dirty="0"/>
              <a:t>: If given an optimal solution to the larger problem, it can be seen to be made up of optimal solutions to smaller versions of the same problem.</a:t>
            </a:r>
          </a:p>
          <a:p>
            <a:pPr lvl="1"/>
            <a:r>
              <a:rPr lang="en-US" dirty="0"/>
              <a:t>e.g., Optimal solution for giving 15 cents of change contains within it the optimal set of coins to make 5 cents of change (because a dime is part of the solution for 15 cents)</a:t>
            </a:r>
          </a:p>
          <a:p>
            <a:r>
              <a:rPr lang="en-US" dirty="0"/>
              <a:t>Another way of stating it:</a:t>
            </a:r>
            <a:br>
              <a:rPr lang="en-US" dirty="0"/>
            </a:br>
            <a:r>
              <a:rPr lang="en-US" dirty="0">
                <a:ea typeface="ＭＳ Ｐゴシック" charset="0"/>
              </a:rPr>
              <a:t>If A is an optimal solution to a problem, then the components of A are optimal solutions to subproblems</a:t>
            </a:r>
          </a:p>
        </p:txBody>
      </p:sp>
    </p:spTree>
    <p:extLst>
      <p:ext uri="{BB962C8B-B14F-4D97-AF65-F5344CB8AC3E}">
        <p14:creationId xmlns:p14="http://schemas.microsoft.com/office/powerpoint/2010/main" val="1305146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17401</TotalTime>
  <Words>6306</Words>
  <Application>Microsoft Macintosh PowerPoint</Application>
  <PresentationFormat>Widescreen</PresentationFormat>
  <Paragraphs>1197</Paragraphs>
  <Slides>73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4" baseType="lpstr">
      <vt:lpstr>DejaVu LGC Sans</vt:lpstr>
      <vt:lpstr>Liberation Sans</vt:lpstr>
      <vt:lpstr>Math B</vt:lpstr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Monotype Sorts</vt:lpstr>
      <vt:lpstr>Symbol</vt:lpstr>
      <vt:lpstr>Tahoma</vt:lpstr>
      <vt:lpstr>Times New Roman</vt:lpstr>
      <vt:lpstr>Verdana</vt:lpstr>
      <vt:lpstr>Wingdings</vt:lpstr>
      <vt:lpstr>CS4102-SlimGray</vt:lpstr>
      <vt:lpstr>Equation</vt:lpstr>
      <vt:lpstr>CS4102 Algorithms Fall 2021 – Floryan and Horton</vt:lpstr>
      <vt:lpstr>CLRS Readings</vt:lpstr>
      <vt:lpstr>Topics</vt:lpstr>
      <vt:lpstr>Optimization Problems</vt:lpstr>
      <vt:lpstr>Coin Change, Optimal Substructure, and the Greedy Choice Property</vt:lpstr>
      <vt:lpstr>Goals! </vt:lpstr>
      <vt:lpstr>Everyone Already Knows Many Algorithms! </vt:lpstr>
      <vt:lpstr>Making Change</vt:lpstr>
      <vt:lpstr>Optimal Substructure</vt:lpstr>
      <vt:lpstr>Optimal Substructure</vt:lpstr>
      <vt:lpstr>Optimal Substructure</vt:lpstr>
      <vt:lpstr>Need more on Optimal Substructure Property?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Knapsack Problems</vt:lpstr>
      <vt:lpstr>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Optimal Substructure Proof</vt:lpstr>
      <vt:lpstr>Optimal Substructure Proof</vt:lpstr>
      <vt:lpstr>Greedy Choice Property</vt:lpstr>
      <vt:lpstr>Greedy Choice Property</vt:lpstr>
      <vt:lpstr>Greedy Choice Property</vt:lpstr>
      <vt:lpstr>0/1 knapsack</vt:lpstr>
      <vt:lpstr>Activity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Optimal Substructure Property</vt:lpstr>
      <vt:lpstr>Activity Selection: Optimal Substructure </vt:lpstr>
      <vt:lpstr>Back to Semester at Sea…</vt:lpstr>
      <vt:lpstr>Visualizing these Activities</vt:lpstr>
      <vt:lpstr>Visualizing these Activities in Solution</vt:lpstr>
      <vt:lpstr>Sorted, Then Showing Selection and Incompatibilities</vt:lpstr>
      <vt:lpstr>Book’s Recursive Greedy Algorithm</vt:lpstr>
      <vt:lpstr>Non-recursive algorithm</vt:lpstr>
      <vt:lpstr>PowerPoint Presentation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Bridge Crossing</vt:lpstr>
      <vt:lpstr>Can you solve it??</vt:lpstr>
      <vt:lpstr>Can you solve it??</vt:lpstr>
      <vt:lpstr>Can you solve it??</vt:lpstr>
      <vt:lpstr>Can you solve it??</vt:lpstr>
      <vt:lpstr>Can you solve it??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1288</cp:revision>
  <dcterms:created xsi:type="dcterms:W3CDTF">2017-08-21T20:54:06Z</dcterms:created>
  <dcterms:modified xsi:type="dcterms:W3CDTF">2021-10-26T15:40:58Z</dcterms:modified>
</cp:coreProperties>
</file>