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517" r:id="rId2"/>
    <p:sldId id="530" r:id="rId3"/>
    <p:sldId id="1099" r:id="rId4"/>
    <p:sldId id="1100" r:id="rId5"/>
    <p:sldId id="315" r:id="rId6"/>
    <p:sldId id="1098" r:id="rId7"/>
    <p:sldId id="1101" r:id="rId8"/>
    <p:sldId id="851" r:id="rId9"/>
    <p:sldId id="312" r:id="rId10"/>
    <p:sldId id="313" r:id="rId11"/>
    <p:sldId id="852" r:id="rId12"/>
    <p:sldId id="849" r:id="rId13"/>
    <p:sldId id="856" r:id="rId14"/>
    <p:sldId id="1096" r:id="rId15"/>
    <p:sldId id="1085" r:id="rId16"/>
    <p:sldId id="1086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102" r:id="rId26"/>
    <p:sldId id="857" r:id="rId27"/>
    <p:sldId id="790" r:id="rId28"/>
    <p:sldId id="1083" r:id="rId29"/>
    <p:sldId id="1066" r:id="rId30"/>
    <p:sldId id="1084" r:id="rId31"/>
    <p:sldId id="1067" r:id="rId32"/>
    <p:sldId id="1068" r:id="rId33"/>
    <p:sldId id="1069" r:id="rId34"/>
    <p:sldId id="1071" r:id="rId35"/>
    <p:sldId id="1095" r:id="rId36"/>
    <p:sldId id="1074" r:id="rId37"/>
    <p:sldId id="1073" r:id="rId38"/>
    <p:sldId id="854" r:id="rId39"/>
    <p:sldId id="286" r:id="rId40"/>
    <p:sldId id="317" r:id="rId41"/>
    <p:sldId id="318" r:id="rId42"/>
    <p:sldId id="307" r:id="rId43"/>
    <p:sldId id="308" r:id="rId44"/>
    <p:sldId id="331" r:id="rId45"/>
    <p:sldId id="1097" r:id="rId46"/>
    <p:sldId id="3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4"/>
    <p:restoredTop sz="92909" autoAdjust="0"/>
  </p:normalViewPr>
  <p:slideViewPr>
    <p:cSldViewPr>
      <p:cViewPr varScale="1">
        <p:scale>
          <a:sx n="101" d="100"/>
          <a:sy n="101" d="100"/>
        </p:scale>
        <p:origin x="200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10.png"/><Relationship Id="rId4" Type="http://schemas.openxmlformats.org/officeDocument/2006/relationships/image" Target="../media/image9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21" Type="http://schemas.openxmlformats.org/officeDocument/2006/relationships/image" Target="../media/image18.png"/><Relationship Id="rId7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5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6.png"/><Relationship Id="rId9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410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55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0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9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hyperlink" Target="https://en.wikipedia.org/wiki/List_of_NP-complete_problem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65441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3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67A-361E-264B-B90D-2DC70C4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to Prove NP-C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Next:</a:t>
                </a:r>
              </a:p>
              <a:p>
                <a:pPr lvl="1"/>
                <a:r>
                  <a:rPr lang="en-US" dirty="0"/>
                  <a:t>A tour of how to prove some problems are NP-C</a:t>
                </a:r>
              </a:p>
              <a:p>
                <a:pPr lvl="1"/>
                <a:r>
                  <a:rPr lang="en-US" dirty="0"/>
                  <a:t>3-SAT is a good starting point!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(We will probably only have time for this one)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AB01-2AC4-444D-8738-528911E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93" y="1551297"/>
            <a:ext cx="10757647" cy="2418535"/>
          </a:xfrm>
        </p:spPr>
        <p:txBody>
          <a:bodyPr>
            <a:normAutofit/>
          </a:bodyPr>
          <a:lstStyle/>
          <a:p>
            <a:r>
              <a:rPr lang="en-US" dirty="0"/>
              <a:t>Shown to be NP-hard by Cook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 (i.e., </a:t>
            </a:r>
            <a:r>
              <a:rPr lang="en-US" u="sng" dirty="0"/>
              <a:t>satisfy</a:t>
            </a:r>
            <a:r>
              <a:rPr lang="en-US" dirty="0"/>
              <a:t> the formula)?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3689" y="495266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161" y="5229323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591271" y="4075558"/>
            <a:ext cx="141596" cy="1371600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3908862" y="4726326"/>
            <a:ext cx="470153" cy="50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379015" y="4713375"/>
            <a:ext cx="0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0"/>
          </p:cNvCxnSpPr>
          <p:nvPr/>
        </p:nvCxnSpPr>
        <p:spPr>
          <a:xfrm flipV="1">
            <a:off x="4379015" y="4713375"/>
            <a:ext cx="424082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0FC-1202-BD44-82D6-D734FCB9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9"/>
          </a:xfrm>
        </p:spPr>
        <p:txBody>
          <a:bodyPr>
            <a:normAutofit/>
          </a:bodyPr>
          <a:lstStyle/>
          <a:p>
            <a:r>
              <a:rPr lang="en-US" sz="4000" dirty="0"/>
              <a:t>Next example:  </a:t>
            </a:r>
            <a:r>
              <a:rPr lang="en-US" sz="4000" i="1" dirty="0"/>
              <a:t>k-</a:t>
            </a:r>
            <a:r>
              <a:rPr lang="en-US" sz="4000" dirty="0"/>
              <a:t>Clique</a:t>
            </a:r>
          </a:p>
          <a:p>
            <a:endParaRPr lang="en-US" sz="4000" dirty="0"/>
          </a:p>
          <a:p>
            <a:r>
              <a:rPr lang="en-US" sz="4000" dirty="0"/>
              <a:t>Let’s show that k-Clique is NP-Complete!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Clique:</a:t>
                </a:r>
                <a:r>
                  <a:rPr lang="en-US" dirty="0"/>
                  <a:t>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/>
                  <a:t>-Clique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  <a:blipFill>
                <a:blip r:embed="rId3"/>
                <a:stretch>
                  <a:fillRect l="-2519" t="-2564" r="-327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681757" y="1827427"/>
            <a:ext cx="4296352" cy="4279030"/>
            <a:chOff x="3747906" y="2480913"/>
            <a:chExt cx="4282008" cy="3726639"/>
          </a:xfrm>
        </p:grpSpPr>
        <p:cxnSp>
          <p:nvCxnSpPr>
            <p:cNvPr id="6" name="Straight Connector 5"/>
            <p:cNvCxnSpPr>
              <a:cxnSpLocks/>
              <a:stCxn id="29" idx="2"/>
              <a:endCxn id="2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20" idx="4"/>
              <a:endCxn id="2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24" idx="4"/>
              <a:endCxn id="2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2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25" idx="6"/>
              <a:endCxn id="2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25" idx="4"/>
              <a:endCxn id="2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23" idx="5"/>
              <a:endCxn id="2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22" idx="3"/>
              <a:endCxn id="2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25" idx="7"/>
              <a:endCxn id="2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22" idx="1"/>
              <a:endCxn id="2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21" idx="0"/>
              <a:endCxn id="2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6352" y="5335893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31" name="Straight Connector 30"/>
            <p:cNvCxnSpPr>
              <a:cxnSpLocks/>
              <a:stCxn id="23" idx="7"/>
              <a:endCxn id="2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81711" y="3378810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5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certificate (“solution”)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  <a:blipFill>
                <a:blip r:embed="rId3"/>
                <a:stretch>
                  <a:fillRect l="-1294" t="-1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pair of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share an edge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blipFill>
                <a:blip r:embed="rId7"/>
                <a:stretch>
                  <a:fillRect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blipFill>
                <a:blip r:embed="rId8"/>
                <a:stretch>
                  <a:fillRect l="-18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F8AEF-5009-470B-B5F2-A50C3832EBC6}"/>
              </a:ext>
            </a:extLst>
          </p:cNvPr>
          <p:cNvGrpSpPr/>
          <p:nvPr/>
        </p:nvGrpSpPr>
        <p:grpSpPr>
          <a:xfrm>
            <a:off x="690282" y="3007552"/>
            <a:ext cx="3201708" cy="3188799"/>
            <a:chOff x="3747906" y="2480913"/>
            <a:chExt cx="4282008" cy="37266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A87BC-AE8B-4248-A366-A5B30AA75630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CE1532-74E4-4304-B8B1-604CD312BAD3}"/>
                </a:ext>
              </a:extLst>
            </p:cNvPr>
            <p:cNvCxnSpPr>
              <a:cxnSpLocks/>
              <a:stCxn id="50" idx="4"/>
              <a:endCxn id="4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1487E3-EFA6-4B35-8853-FD2DECE37445}"/>
                </a:ext>
              </a:extLst>
            </p:cNvPr>
            <p:cNvCxnSpPr>
              <a:cxnSpLocks/>
              <a:stCxn id="51" idx="2"/>
              <a:endCxn id="5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EE5F95-DDDE-474D-9DEC-43D2772080A6}"/>
                </a:ext>
              </a:extLst>
            </p:cNvPr>
            <p:cNvCxnSpPr>
              <a:cxnSpLocks/>
              <a:stCxn id="54" idx="4"/>
              <a:endCxn id="5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817FD3-1299-4BB7-9EC4-ACE9028FA2B6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E52E3-3BAF-446E-8C1A-0E5B6AC329C6}"/>
                </a:ext>
              </a:extLst>
            </p:cNvPr>
            <p:cNvCxnSpPr>
              <a:cxnSpLocks/>
              <a:stCxn id="55" idx="6"/>
              <a:endCxn id="5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03B75E-A0A3-4C32-A653-556687532AFB}"/>
                </a:ext>
              </a:extLst>
            </p:cNvPr>
            <p:cNvCxnSpPr>
              <a:cxnSpLocks/>
              <a:stCxn id="55" idx="4"/>
              <a:endCxn id="5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28A04-AD4C-412B-A9B0-96BFD4CB7376}"/>
                </a:ext>
              </a:extLst>
            </p:cNvPr>
            <p:cNvCxnSpPr>
              <a:cxnSpLocks/>
              <a:stCxn id="53" idx="5"/>
              <a:endCxn id="5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FD518-8885-4351-B176-78C3F7FF768B}"/>
                </a:ext>
              </a:extLst>
            </p:cNvPr>
            <p:cNvCxnSpPr>
              <a:cxnSpLocks/>
              <a:stCxn id="52" idx="3"/>
              <a:endCxn id="5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3443A-ECF7-4117-87BC-E4C01409D361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99661B-8956-429E-B0D6-E0F71266FBDD}"/>
                </a:ext>
              </a:extLst>
            </p:cNvPr>
            <p:cNvCxnSpPr>
              <a:cxnSpLocks/>
              <a:stCxn id="52" idx="1"/>
              <a:endCxn id="5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076BF-A6FA-484C-8584-44DDBE7A1FB8}"/>
                </a:ext>
              </a:extLst>
            </p:cNvPr>
            <p:cNvCxnSpPr>
              <a:cxnSpLocks/>
              <a:stCxn id="51" idx="0"/>
              <a:endCxn id="5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BAD9A3-3B72-440D-9440-90547577417F}"/>
                </a:ext>
              </a:extLst>
            </p:cNvPr>
            <p:cNvCxnSpPr>
              <a:cxnSpLocks/>
              <a:stCxn id="51" idx="0"/>
              <a:endCxn id="5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DD22B3-923D-494E-A98F-5E30CAA16CAB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rPr>
                <a:t>H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BCCCDD-1A94-45A4-B6D7-427CCD3F725F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B7CF4-EE8F-401D-AA93-5210627FABE6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9A0BD2-9684-4488-8E5B-3264E04DCC01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02B5A3-B257-4A90-BBFE-F38F4B996A02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9A5671-BD49-4073-A5B2-DC3E971A54D4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4B0E5B-AA98-4EC0-90AB-AA04B415F11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C4F3A0-42BC-46E4-9284-3621770CCBDD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56E074-D621-4FBC-9392-8D229CC99C04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FC787F-F83F-4568-9079-5DD5511760E9}"/>
                </a:ext>
              </a:extLst>
            </p:cNvPr>
            <p:cNvSpPr txBox="1"/>
            <p:nvPr/>
          </p:nvSpPr>
          <p:spPr>
            <a:xfrm>
              <a:off x="4510614" y="5329543"/>
              <a:ext cx="259351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6DA620-0682-4DEC-ADE8-EEF7EDF01A94}"/>
                </a:ext>
              </a:extLst>
            </p:cNvPr>
            <p:cNvCxnSpPr>
              <a:cxnSpLocks/>
              <a:stCxn id="53" idx="7"/>
              <a:endCxn id="5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3B1DC-BCFB-42B9-9547-EB42C68F629C}"/>
                </a:ext>
              </a:extLst>
            </p:cNvPr>
            <p:cNvCxnSpPr>
              <a:cxnSpLocks/>
              <a:stCxn id="56" idx="0"/>
              <a:endCxn id="5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376753-E889-480B-AE6D-E2243EE6DF1C}"/>
                </a:ext>
              </a:extLst>
            </p:cNvPr>
            <p:cNvSpPr txBox="1"/>
            <p:nvPr/>
          </p:nvSpPr>
          <p:spPr>
            <a:xfrm>
              <a:off x="5864758" y="3315809"/>
              <a:ext cx="204820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/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blipFill>
                <a:blip r:embed="rId9"/>
                <a:stretch>
                  <a:fillRect l="-47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A2B19-742E-4494-B56A-07036D587FFD}"/>
              </a:ext>
            </a:extLst>
          </p:cNvPr>
          <p:cNvGrpSpPr/>
          <p:nvPr/>
        </p:nvGrpSpPr>
        <p:grpSpPr>
          <a:xfrm>
            <a:off x="8812939" y="1993947"/>
            <a:ext cx="1698877" cy="1692028"/>
            <a:chOff x="3747906" y="2480913"/>
            <a:chExt cx="4282008" cy="372663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F2FAE3-F633-470B-B59E-1181D2BCF110}"/>
                </a:ext>
              </a:extLst>
            </p:cNvPr>
            <p:cNvCxnSpPr>
              <a:cxnSpLocks/>
              <a:stCxn id="80" idx="2"/>
              <a:endCxn id="82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4A9DCC-10B6-4283-8DD7-3013E60F960C}"/>
                </a:ext>
              </a:extLst>
            </p:cNvPr>
            <p:cNvCxnSpPr>
              <a:cxnSpLocks/>
              <a:stCxn id="81" idx="4"/>
              <a:endCxn id="80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F7A647-5E8B-4C1D-AD9C-0778B7AA547A}"/>
                </a:ext>
              </a:extLst>
            </p:cNvPr>
            <p:cNvCxnSpPr>
              <a:cxnSpLocks/>
              <a:stCxn id="82" idx="2"/>
              <a:endCxn id="81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72DFCB-CB14-4EC1-8FA1-8C419EFC5578}"/>
                </a:ext>
              </a:extLst>
            </p:cNvPr>
            <p:cNvCxnSpPr>
              <a:cxnSpLocks/>
              <a:stCxn id="85" idx="4"/>
              <a:endCxn id="81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2D1487-474E-4E72-ACB7-2234764D5D22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F8C730-9B1C-4B15-918B-A874751F0591}"/>
                </a:ext>
              </a:extLst>
            </p:cNvPr>
            <p:cNvCxnSpPr>
              <a:cxnSpLocks/>
              <a:stCxn id="86" idx="6"/>
              <a:endCxn id="83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A8CBF0-CF53-49DC-A568-501FA0ADBA3D}"/>
                </a:ext>
              </a:extLst>
            </p:cNvPr>
            <p:cNvCxnSpPr>
              <a:cxnSpLocks/>
              <a:stCxn id="86" idx="4"/>
              <a:endCxn id="84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5B966C-6D8B-40F2-BD6C-076EC3CF50B6}"/>
                </a:ext>
              </a:extLst>
            </p:cNvPr>
            <p:cNvCxnSpPr>
              <a:cxnSpLocks/>
              <a:stCxn id="84" idx="5"/>
              <a:endCxn id="87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369A6D-CBC8-4636-9B7C-257C35F7B0DF}"/>
                </a:ext>
              </a:extLst>
            </p:cNvPr>
            <p:cNvCxnSpPr>
              <a:cxnSpLocks/>
              <a:stCxn id="83" idx="3"/>
              <a:endCxn id="87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EEF3E-52B1-452B-AF08-CB9B24C85FF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D5ECA9-5F5F-40AC-AD1F-EF5D76C5DB2F}"/>
                </a:ext>
              </a:extLst>
            </p:cNvPr>
            <p:cNvCxnSpPr>
              <a:cxnSpLocks/>
              <a:stCxn id="83" idx="1"/>
              <a:endCxn id="88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D69701-F359-474E-9094-105E1B8A648B}"/>
                </a:ext>
              </a:extLst>
            </p:cNvPr>
            <p:cNvCxnSpPr>
              <a:cxnSpLocks/>
              <a:stCxn id="82" idx="0"/>
              <a:endCxn id="87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BB004-BC2C-4001-AADE-5F4D7D8BD16B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92CCEB-A0DF-46D6-8D8D-33EF105CBDB6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F89C56-3FF2-4241-9A7F-721D6688D2CE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45BB86-6742-42B8-97AF-2AB719B669D5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ABD2A5-ABD9-40ED-9C6E-B365C324911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F4CB29-05B5-45D9-B02B-5C3AF975111C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E9CD24D-ABCC-446A-A543-305A182EA15D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1EB6BC7-52CC-4DAA-B47E-7E387E125BB9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BEAB71-BD7A-45E3-8241-C61EFB98E1C8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331988-2B2A-4598-B6B7-4C14277F3D02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5E20B-6327-4D3B-8C51-E04784EEC44A}"/>
                </a:ext>
              </a:extLst>
            </p:cNvPr>
            <p:cNvCxnSpPr>
              <a:cxnSpLocks/>
              <a:stCxn id="84" idx="7"/>
              <a:endCxn id="83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F00394-6D19-4DDB-8BD2-53E23E966629}"/>
                </a:ext>
              </a:extLst>
            </p:cNvPr>
            <p:cNvCxnSpPr>
              <a:cxnSpLocks/>
              <a:stCxn id="87" idx="0"/>
              <a:endCxn id="86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82939F-9B4D-4D05-AC58-D1B2D579BFDF}"/>
              </a:ext>
            </a:extLst>
          </p:cNvPr>
          <p:cNvGrpSpPr/>
          <p:nvPr/>
        </p:nvGrpSpPr>
        <p:grpSpPr>
          <a:xfrm>
            <a:off x="8755162" y="4012300"/>
            <a:ext cx="1698877" cy="1692028"/>
            <a:chOff x="3747906" y="2480913"/>
            <a:chExt cx="4282008" cy="37266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B94DF-AF74-4757-9FC7-E83201F85984}"/>
                </a:ext>
              </a:extLst>
            </p:cNvPr>
            <p:cNvCxnSpPr>
              <a:cxnSpLocks/>
              <a:stCxn id="171" idx="2"/>
              <a:endCxn id="173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F694E2-184E-44FE-950F-1651778AB86F}"/>
                </a:ext>
              </a:extLst>
            </p:cNvPr>
            <p:cNvCxnSpPr>
              <a:cxnSpLocks/>
              <a:stCxn id="172" idx="4"/>
              <a:endCxn id="171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3A5463D-661A-4D5D-871C-693E59CB9D1A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B816A3-E58E-4BD8-B308-F0172A0D542E}"/>
                </a:ext>
              </a:extLst>
            </p:cNvPr>
            <p:cNvCxnSpPr>
              <a:cxnSpLocks/>
              <a:stCxn id="176" idx="4"/>
              <a:endCxn id="172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0CD392-85A7-4F82-AA3A-42089E290FBB}"/>
                </a:ext>
              </a:extLst>
            </p:cNvPr>
            <p:cNvCxnSpPr>
              <a:cxnSpLocks/>
              <a:stCxn id="176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9AF257-9794-42ED-8897-D88D9E48E916}"/>
                </a:ext>
              </a:extLst>
            </p:cNvPr>
            <p:cNvCxnSpPr>
              <a:cxnSpLocks/>
              <a:stCxn id="177" idx="6"/>
              <a:endCxn id="174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CF98B-B880-48E0-A5BB-837279B528F3}"/>
                </a:ext>
              </a:extLst>
            </p:cNvPr>
            <p:cNvCxnSpPr>
              <a:cxnSpLocks/>
              <a:stCxn id="177" idx="4"/>
              <a:endCxn id="175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7F11EB-FCF6-4C06-8D49-2B086F8CDDB7}"/>
                </a:ext>
              </a:extLst>
            </p:cNvPr>
            <p:cNvCxnSpPr>
              <a:cxnSpLocks/>
              <a:stCxn id="175" idx="5"/>
              <a:endCxn id="178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E03EE40-7976-4F3F-BA0A-119785C898EA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B0072-6E78-4DB3-A0F6-B03E79A80EA0}"/>
                </a:ext>
              </a:extLst>
            </p:cNvPr>
            <p:cNvCxnSpPr>
              <a:cxnSpLocks/>
              <a:stCxn id="177" idx="7"/>
              <a:endCxn id="179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4B68AA-E97A-450C-ADF5-F3C8197DC425}"/>
                </a:ext>
              </a:extLst>
            </p:cNvPr>
            <p:cNvCxnSpPr>
              <a:cxnSpLocks/>
              <a:stCxn id="174" idx="1"/>
              <a:endCxn id="179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0B9DABA-DBE2-493E-ADA6-B74DC0085FCE}"/>
                </a:ext>
              </a:extLst>
            </p:cNvPr>
            <p:cNvCxnSpPr>
              <a:cxnSpLocks/>
              <a:stCxn id="173" idx="0"/>
              <a:endCxn id="178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19EFF53-6096-4660-BB89-13566054C342}"/>
                </a:ext>
              </a:extLst>
            </p:cNvPr>
            <p:cNvCxnSpPr>
              <a:cxnSpLocks/>
              <a:stCxn id="173" idx="0"/>
              <a:endCxn id="174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507A59-27B9-479F-93E0-FE0DB135082D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C154BF5-02D9-4769-8F19-593E4B0275A0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022973-2346-496F-A2F5-F199ACF6423D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FD4F0E-E5AE-4A32-B329-0728CFA3D66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EF9456-6CF3-4A01-AFBB-58F259B1BD58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AEAF982-F8E1-446A-9C6D-5F9D594F5BFA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0B402A0-3BEA-4708-AC41-B19A93E4670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AB4DBA-2326-4E6D-9008-1CFE8AA6A35C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E94E240-F8AA-41AD-AD11-919C13BE9C57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150A03-AF10-4CD0-858E-2EEBB8E866B7}"/>
                </a:ext>
              </a:extLst>
            </p:cNvPr>
            <p:cNvCxnSpPr>
              <a:cxnSpLocks/>
              <a:stCxn id="175" idx="7"/>
              <a:endCxn id="174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52EA780-9BF3-4900-9E84-B52AD71DFF3E}"/>
                </a:ext>
              </a:extLst>
            </p:cNvPr>
            <p:cNvCxnSpPr>
              <a:cxnSpLocks/>
              <a:stCxn id="178" idx="0"/>
              <a:endCxn id="177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2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35778" y="4149709"/>
            <a:ext cx="808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introduce a node for each of its three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9" y="4585103"/>
            <a:ext cx="106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edge from each node to all non-contradictory nodes in the other clauses (i.e., to all nodes that is not the negation of its own 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7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blipFill>
                <a:blip r:embed="rId8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65DB2E-748F-401C-BA54-A4E1149DA556}"/>
              </a:ext>
            </a:extLst>
          </p:cNvPr>
          <p:cNvCxnSpPr>
            <a:stCxn id="56" idx="3"/>
            <a:endCxn id="63" idx="2"/>
          </p:cNvCxnSpPr>
          <p:nvPr/>
        </p:nvCxnSpPr>
        <p:spPr>
          <a:xfrm flipV="1">
            <a:off x="3021137" y="2510744"/>
            <a:ext cx="411874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4C303-A622-4680-AB96-814F7CB05AD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883525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28F232-576C-4DC1-9670-780D4966EE2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B3191-6880-49A0-B1AE-7E6AED8B9F12}"/>
              </a:ext>
            </a:extLst>
          </p:cNvPr>
          <p:cNvCxnSpPr>
            <a:stCxn id="56" idx="3"/>
            <a:endCxn id="67" idx="0"/>
          </p:cNvCxnSpPr>
          <p:nvPr/>
        </p:nvCxnSpPr>
        <p:spPr>
          <a:xfrm>
            <a:off x="3021137" y="2766933"/>
            <a:ext cx="8680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40D2-D2BD-4ADE-8F1C-2D47C47E6929}"/>
              </a:ext>
            </a:extLst>
          </p:cNvPr>
          <p:cNvCxnSpPr>
            <a:stCxn id="56" idx="3"/>
            <a:endCxn id="68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41204F-C87E-4CAE-AA86-F2F16EAD460E}"/>
              </a:ext>
            </a:extLst>
          </p:cNvPr>
          <p:cNvCxnSpPr>
            <a:stCxn id="56" idx="3"/>
            <a:endCxn id="66" idx="0"/>
          </p:cNvCxnSpPr>
          <p:nvPr/>
        </p:nvCxnSpPr>
        <p:spPr>
          <a:xfrm>
            <a:off x="3021137" y="2766933"/>
            <a:ext cx="4108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EA282-B829-4B61-978F-D1981B1232C7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3021137" y="2510744"/>
            <a:ext cx="411874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A703B7-1B1A-4E4F-B5CC-A02EEDDF302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883525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143D-D705-476D-A8D9-DBDB18C5059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1355177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28945D-E549-40EA-B69D-08853E470B6E}"/>
              </a:ext>
            </a:extLst>
          </p:cNvPr>
          <p:cNvCxnSpPr>
            <a:stCxn id="62" idx="3"/>
            <a:endCxn id="67" idx="0"/>
          </p:cNvCxnSpPr>
          <p:nvPr/>
        </p:nvCxnSpPr>
        <p:spPr>
          <a:xfrm>
            <a:off x="3021137" y="3579974"/>
            <a:ext cx="8680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540092-A77D-4F28-B00D-71050C146F2B}"/>
              </a:ext>
            </a:extLst>
          </p:cNvPr>
          <p:cNvCxnSpPr>
            <a:stCxn id="62" idx="3"/>
            <a:endCxn id="66" idx="0"/>
          </p:cNvCxnSpPr>
          <p:nvPr/>
        </p:nvCxnSpPr>
        <p:spPr>
          <a:xfrm>
            <a:off x="3021137" y="3579974"/>
            <a:ext cx="4108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438D23-DCCA-42E2-BD58-DBC4115BCE9A}"/>
              </a:ext>
            </a:extLst>
          </p:cNvPr>
          <p:cNvCxnSpPr>
            <a:stCxn id="61" idx="3"/>
            <a:endCxn id="63" idx="2"/>
          </p:cNvCxnSpPr>
          <p:nvPr/>
        </p:nvCxnSpPr>
        <p:spPr>
          <a:xfrm flipV="1">
            <a:off x="3021137" y="2510744"/>
            <a:ext cx="41187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BB3B21-1A20-4E71-A5B3-F530723A4028}"/>
              </a:ext>
            </a:extLst>
          </p:cNvPr>
          <p:cNvCxnSpPr>
            <a:cxnSpLocks/>
            <a:stCxn id="61" idx="3"/>
            <a:endCxn id="44" idx="2"/>
          </p:cNvCxnSpPr>
          <p:nvPr/>
        </p:nvCxnSpPr>
        <p:spPr>
          <a:xfrm flipV="1">
            <a:off x="3021137" y="2510744"/>
            <a:ext cx="137039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D0F5FE-2BE4-4CC3-AD7D-5BDC606500A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3021137" y="3175052"/>
            <a:ext cx="8680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BDE9BE-5BE2-49C3-A4BD-3457B6865613}"/>
              </a:ext>
            </a:extLst>
          </p:cNvPr>
          <p:cNvCxnSpPr>
            <a:stCxn id="61" idx="3"/>
            <a:endCxn id="68" idx="0"/>
          </p:cNvCxnSpPr>
          <p:nvPr/>
        </p:nvCxnSpPr>
        <p:spPr>
          <a:xfrm>
            <a:off x="3021137" y="3175052"/>
            <a:ext cx="1351265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43743E-6587-4263-BFAF-F8A32711B6AD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3021137" y="3175052"/>
            <a:ext cx="4108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D92C4D-C9F5-4F0D-BFCE-733B267FF264}"/>
              </a:ext>
            </a:extLst>
          </p:cNvPr>
          <p:cNvSpPr txBox="1"/>
          <p:nvPr/>
        </p:nvSpPr>
        <p:spPr>
          <a:xfrm>
            <a:off x="6366711" y="2705966"/>
            <a:ext cx="406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20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/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blipFill>
                <a:blip r:embed="rId21"/>
                <a:stretch>
                  <a:fillRect l="-21053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/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blipFill>
                <a:blip r:embed="rId22"/>
                <a:stretch>
                  <a:fillRect l="-26316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2" grpId="0" animBg="1"/>
      <p:bldP spid="41" grpId="0"/>
      <p:bldP spid="42" grpId="0"/>
      <p:bldP spid="59" grpId="0"/>
      <p:bldP spid="60" grpId="0"/>
      <p:bldP spid="56" grpId="0" animBg="1"/>
      <p:bldP spid="61" grpId="0" animBg="1"/>
      <p:bldP spid="63" grpId="0" animBg="1"/>
      <p:bldP spid="66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-clique </a:t>
                </a:r>
                <a:r>
                  <a:rPr lang="en-US" sz="2400" dirty="0"/>
                  <a:t>in this graph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no edges between nodes for variables in the same clause,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 must contain one node from each clause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cannot contain variable and its negation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must then correspond to a satisfying assignment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073DC5-47E1-45F7-A2D6-7F8F42F69733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43DE72-C29B-4CC3-9E15-97F15E291CFB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8F58DE-0E98-434F-9F58-3976DF16A1A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A656E6-66C6-4D23-ADFB-EB049FF151F4}"/>
              </a:ext>
            </a:extLst>
          </p:cNvPr>
          <p:cNvCxnSpPr>
            <a:cxnSpLocks/>
            <a:stCxn id="46" idx="3"/>
            <a:endCxn id="104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C5FC80-F32E-47C1-B430-B35FF5002D71}"/>
              </a:ext>
            </a:extLst>
          </p:cNvPr>
          <p:cNvCxnSpPr>
            <a:cxnSpLocks/>
            <a:stCxn id="46" idx="3"/>
            <a:endCxn id="10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77923-D04D-4C48-BF5D-74FA2787A24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D547-A197-407A-A052-6B064E98D25C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378D42-FA13-433F-9C77-8546BEB2CFB0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EE2D1-AD66-4C65-8834-DF010DBD2834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3B7F1-A402-4EB9-B622-B159DC6E5BD1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</a:t>
                </a:r>
                <a:r>
                  <a:rPr lang="en-US" sz="2400" dirty="0"/>
                  <a:t> 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each clause, choose one node whose value is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clauses, so this yields a collection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the assignment is consistent, there is an edge between every pair of nodes, so this constitutes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43493-BCB0-4640-9CDE-C8E0D4F1F435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4BB451-F397-45AF-AF39-014E9738194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21FF9-BE29-4E20-B69A-73F9D749F3B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21B2-0C65-4045-9F63-607643F28297}"/>
              </a:ext>
            </a:extLst>
          </p:cNvPr>
          <p:cNvCxnSpPr>
            <a:cxnSpLocks/>
            <a:stCxn id="42" idx="3"/>
            <a:endCxn id="53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3ADEAE-A273-4D1E-AA82-32727CA08621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B3C313-DB22-4E6A-BD8C-146942D9D862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80AAB2-9E6A-49FE-8510-878D6FD90285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ADFD2B-D8A9-483D-9B46-928E0598FDE9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F65772-4677-4023-A12C-EBB57B898FA3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1E2D36-7290-422E-BCEF-6B0CC856CF3C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/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4DBD5E-1E33-487C-AEE3-4B48C08B6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188" y="2070236"/>
            <a:ext cx="2283890" cy="1284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F6DA5-BF39-4639-B43F-9C6D9C1E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188" y="4070249"/>
            <a:ext cx="2283890" cy="1411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  <a:blipFill>
                <a:blip r:embed="rId3"/>
                <a:stretch>
                  <a:fillRect l="-1505" t="-2765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65444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 mark emoji">
            <a:extLst>
              <a:ext uri="{FF2B5EF4-FFF2-40B4-BE49-F238E27FC236}">
                <a16:creationId xmlns:a16="http://schemas.microsoft.com/office/drawing/2014/main" id="{64768C0B-BB6E-46C6-8A83-6D3C9BE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2660922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below if you </a:t>
            </a:r>
            <a:r>
              <a:rPr lang="en-US"/>
              <a:t>are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</a:t>
                </a:r>
                <a:r>
                  <a:rPr lang="en-US" b="1" dirty="0"/>
                  <a:t>certificate</a:t>
                </a:r>
                <a:r>
                  <a:rPr lang="en-US" dirty="0"/>
                  <a:t> (“solution” for search problem)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  <a:blipFill>
                <a:blip r:embed="rId3"/>
                <a:stretch>
                  <a:fillRect l="-1178" t="-5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F76FC-4334-4AD5-83F3-18DA6750E148}"/>
              </a:ext>
            </a:extLst>
          </p:cNvPr>
          <p:cNvGrpSpPr/>
          <p:nvPr/>
        </p:nvGrpSpPr>
        <p:grpSpPr>
          <a:xfrm>
            <a:off x="458019" y="3210905"/>
            <a:ext cx="4271911" cy="2819691"/>
            <a:chOff x="444498" y="2673059"/>
            <a:chExt cx="4271911" cy="281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6D943A-F136-44FF-A6A5-0F36843EDBFA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95010-9EA0-433A-A01A-63FC06B829A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E752B-F99B-47F9-97EE-3CAE762E2AB1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91BD5E-DC17-4AC5-9882-1C2FCFB4563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61C54D-8EB1-4B9F-8CB2-F1B699DDEB1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4E63F-011B-4013-B669-2C29BB52620A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B539E6-4C61-4BD1-8574-0A812C6BB15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21CC2-E5E4-40C9-97D4-B86E73738165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F646A8-0987-4575-A912-236D736A14D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E2266-9684-4E2F-B521-C749D4541CBF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5470B-B124-46D7-BACB-BBD8C440013F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C5BE5C-DAC7-4E97-AFFD-69B36A6CDE67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5B7B00-B846-4B48-A7FF-B53B5387BB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621F31-28DD-4A7C-B55E-2C5861C7DA0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F7DB51-529C-47C8-B275-7D50329AE6A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C54CCA-2A59-47E6-9321-D1DF7D559162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D0573B-AF1D-44C3-A33E-CCA9E9085967}"/>
                </a:ext>
              </a:extLst>
            </p:cNvPr>
            <p:cNvCxnSpPr>
              <a:cxnSpLocks/>
              <a:stCxn id="17" idx="5"/>
              <a:endCxn id="12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90D50-AB8E-47E5-B4F9-8116230BF44A}"/>
                </a:ext>
              </a:extLst>
            </p:cNvPr>
            <p:cNvCxnSpPr>
              <a:cxnSpLocks/>
              <a:stCxn id="18" idx="7"/>
              <a:endCxn id="11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1D7129-8580-49A3-83C6-2E092E9DAE61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ABABA8-3DE6-4D43-82AC-3B27F47FD70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76A9CA-5A6C-4CEC-A4A6-F4C731BA57EF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BE1847-02B7-47DE-BBD1-0A2B39C5A1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edge is incident on at most one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2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blipFill>
                <a:blip r:embed="rId8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 descr="Image result for check mark emoji">
            <a:extLst>
              <a:ext uri="{FF2B5EF4-FFF2-40B4-BE49-F238E27FC236}">
                <a16:creationId xmlns:a16="http://schemas.microsoft.com/office/drawing/2014/main" id="{1DC0D911-5D2B-4236-AFCB-B0EACE9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3651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EC65-E699-B644-B68D-271FF1A9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0569-DB1E-D84C-A9C6-A4858C51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All semester, we’ve studied </a:t>
            </a:r>
            <a:r>
              <a:rPr lang="en-US" b="1" i="1" u="sng" dirty="0"/>
              <a:t>finding algorithms </a:t>
            </a:r>
            <a:r>
              <a:rPr lang="en-US" dirty="0"/>
              <a:t>to solve problems using various tools.</a:t>
            </a:r>
          </a:p>
          <a:p>
            <a:r>
              <a:rPr lang="en-US" dirty="0"/>
              <a:t>Sometimes we instead need to prove that a problem is </a:t>
            </a:r>
            <a:r>
              <a:rPr lang="en-US" b="1" i="1" u="sng" dirty="0"/>
              <a:t>extremely hard</a:t>
            </a:r>
            <a:r>
              <a:rPr lang="en-US" dirty="0"/>
              <a:t>, so as not to waste time on it!</a:t>
            </a:r>
          </a:p>
          <a:p>
            <a:pPr lvl="1"/>
            <a:r>
              <a:rPr lang="en-US" dirty="0"/>
              <a:t>NP-Complete Problems are hard</a:t>
            </a:r>
          </a:p>
          <a:p>
            <a:pPr lvl="1"/>
            <a:r>
              <a:rPr lang="en-US" dirty="0"/>
              <a:t>Let’s go over a few of them quickly</a:t>
            </a:r>
          </a:p>
          <a:p>
            <a:pPr lvl="1"/>
            <a:r>
              <a:rPr lang="en-US" dirty="0"/>
              <a:t>Let’s show how to prove a new problem is NP-Complete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1BDF-CCBB-034F-9387-AB7BD56E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5385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5778" y="4332589"/>
            <a:ext cx="953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construct a </a:t>
            </a:r>
            <a:r>
              <a:rPr lang="en-US" sz="2400" u="sng" dirty="0"/>
              <a:t>triangle graph</a:t>
            </a:r>
            <a:r>
              <a:rPr lang="en-US" sz="2400" dirty="0"/>
              <a:t>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8" y="4731407"/>
            <a:ext cx="635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an edge between each node and its negation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-independent set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18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blipFill>
                <a:blip r:embed="rId19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41" grpId="0"/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this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construction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at most one node from each triangle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triangles, each triangle contributes one node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selected in one triangle,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never selected in another triangle (since each variable is connected to its negation)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contradicting assignments, so can set variable chosen in each triangle to “true”; satisfying assignment by construction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blipFill>
                <a:blip r:embed="rId19"/>
                <a:stretch>
                  <a:fillRect l="-831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 </a:t>
                </a:r>
                <a:r>
                  <a:rPr lang="en-US" sz="2400" dirty="0"/>
                  <a:t>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least one variable in each clause must be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the node to that variable to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any clause, we will never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so there are no edges among the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blipFill>
                <a:blip r:embed="rId19"/>
                <a:stretch>
                  <a:fillRect l="-83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422380" y="2717436"/>
            <a:ext cx="712915" cy="2403203"/>
          </a:xfrm>
          <a:prstGeom prst="curvedLeftArrow">
            <a:avLst>
              <a:gd name="adj1" fmla="val 25000"/>
              <a:gd name="adj2" fmla="val 78042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0147CF3-062A-4091-8526-C39212F43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417" y="2083905"/>
            <a:ext cx="2839519" cy="1034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2ED73-6D06-422C-9443-308DAEE28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856" y="4616765"/>
            <a:ext cx="3184640" cy="1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6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2056" name="Picture 8" descr="Image result for check mark emoji">
            <a:extLst>
              <a:ext uri="{FF2B5EF4-FFF2-40B4-BE49-F238E27FC236}">
                <a16:creationId xmlns:a16="http://schemas.microsoft.com/office/drawing/2014/main" id="{9B039AB6-C41A-4507-AB3E-28235B1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76383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FF16EC71-E6A6-4F6C-9CE2-BC34B9F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657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Next example:  </a:t>
                </a:r>
                <a:r>
                  <a:rPr lang="en-US" sz="4000" i="1" dirty="0"/>
                  <a:t>k-</a:t>
                </a:r>
                <a:r>
                  <a:rPr lang="en-US" sz="4000" dirty="0"/>
                  <a:t>Vertex Cover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Remember?</a:t>
                </a:r>
              </a:p>
              <a:p>
                <a:pPr lvl="1"/>
                <a:r>
                  <a:rPr lang="en-US" sz="3600" dirty="0"/>
                  <a:t>We did the following reduction in an earlier slide set!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  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k-</a:t>
                </a:r>
                <a:r>
                  <a:rPr lang="en-US" sz="3600" dirty="0"/>
                  <a:t>Vertex Cover</a:t>
                </a:r>
                <a:br>
                  <a:rPr lang="en-US" sz="3600" dirty="0"/>
                </a:br>
                <a:endParaRPr lang="en-US" sz="3600" dirty="0"/>
              </a:p>
              <a:p>
                <a:pPr lvl="1"/>
                <a:r>
                  <a:rPr lang="en-US" sz="3600" dirty="0"/>
                  <a:t>We just showed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is NP-C</a:t>
                </a:r>
              </a:p>
              <a:p>
                <a:pPr lvl="1"/>
                <a:r>
                  <a:rPr lang="en-US" sz="3600" dirty="0"/>
                  <a:t>Therefore…. (you know, right?)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  <a:blipFill>
                <a:blip r:embed="rId2"/>
                <a:stretch>
                  <a:fillRect l="-1620" t="-9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 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5330975" y="5946061"/>
            <a:ext cx="166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047003" y="2948069"/>
            <a:ext cx="942720" cy="2285089"/>
          </a:xfrm>
          <a:prstGeom prst="curvedLeftArrow">
            <a:avLst>
              <a:gd name="adj1" fmla="val 25000"/>
              <a:gd name="adj2" fmla="val 53934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975358-D318-4CF1-A92D-0A84038AC6FC}"/>
              </a:ext>
            </a:extLst>
          </p:cNvPr>
          <p:cNvGrpSpPr/>
          <p:nvPr/>
        </p:nvGrpSpPr>
        <p:grpSpPr>
          <a:xfrm>
            <a:off x="1144997" y="2016126"/>
            <a:ext cx="2288356" cy="1510438"/>
            <a:chOff x="444498" y="2673059"/>
            <a:chExt cx="4271911" cy="28196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749596-9BE2-4C9A-90F4-8702FB08074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587A9D-08A2-4913-B549-831362562AD8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C59353-30CB-4BE4-B165-D2B2AF7A4AB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2BBC1-046E-44A9-8BA4-759CD0951C45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5FDA52-2C4F-4FD9-A7F5-9B13D8DE2CC2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7FE99B-5CED-4681-87EA-015D371F77AF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9328FF-6D70-4262-B783-2382C7ADADE8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9865F0-5BC9-4945-BC7D-B7645979F8AD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96CCC-ACD1-4F7E-B931-0FB552CBD316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0792-D650-4B99-AC61-845CFA8B846A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25303C-461A-4BE8-8D67-F14E4BA4F194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1B23FB-0CB5-46E8-BD7C-2298EECBFCB9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C6170-1F07-4D1B-A759-EACB4A38BDE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C76CDA-734B-43D6-BD93-959DCAC46524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42B074-1C6D-4875-A0A7-4C3511A6E705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BB1AA2-87B5-4C7F-9CE0-A9D985B2537F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4D8B0-B16E-443B-846B-1446CB275541}"/>
                </a:ext>
              </a:extLst>
            </p:cNvPr>
            <p:cNvCxnSpPr>
              <a:cxnSpLocks/>
              <a:stCxn id="76" idx="5"/>
              <a:endCxn id="7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5F700D9-D9E2-4CAC-9500-7D758D14F04A}"/>
                </a:ext>
              </a:extLst>
            </p:cNvPr>
            <p:cNvCxnSpPr>
              <a:cxnSpLocks/>
              <a:stCxn id="82" idx="7"/>
              <a:endCxn id="68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849D52-BF9F-41D6-9133-A6A440104B00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54B215-B635-4D40-A34F-79A65C7A2DE3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54109-6797-45DA-9304-BCA6F01965C2}"/>
                </a:ext>
              </a:extLst>
            </p:cNvPr>
            <p:cNvCxnSpPr>
              <a:cxnSpLocks/>
              <a:stCxn id="74" idx="7"/>
              <a:endCxn id="7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79EF05-0CFF-4253-AF7F-9880DDF65A07}"/>
                </a:ext>
              </a:extLst>
            </p:cNvPr>
            <p:cNvCxnSpPr>
              <a:cxnSpLocks/>
              <a:stCxn id="71" idx="6"/>
              <a:endCxn id="8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2A1AF8-DDF6-4134-BEA2-74433D9340F0}"/>
              </a:ext>
            </a:extLst>
          </p:cNvPr>
          <p:cNvGrpSpPr/>
          <p:nvPr/>
        </p:nvGrpSpPr>
        <p:grpSpPr>
          <a:xfrm>
            <a:off x="1144997" y="4310335"/>
            <a:ext cx="2288356" cy="1510438"/>
            <a:chOff x="444498" y="2673059"/>
            <a:chExt cx="4271911" cy="2819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F5F5F7-F8FE-4538-B2F5-1A65B51288D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0C22ACB-9E04-40E3-A06D-B5A0E14B958F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0E49E0-EE44-43CC-8AA5-129E248186C2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25A84B-D050-499C-9045-F41602CE078E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821D60-92F0-46CA-A3E6-7DA3FB529C33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B69BB5-34C1-40B0-A27F-535C2226E5F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D5DA9D-1E05-4F98-AB74-D03A7CCE3D97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E3C3BE-BA6B-4D0C-A0E8-819548028E92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9914F1-8C92-41DF-8FFC-8B456F1CD6D7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11FFC6-2022-4038-97B7-A79BCEDCE41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65E71DF-B4C2-441A-9C2B-A50587AEF6A2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F92D80-0305-4C47-911A-AB4CF4DE2F0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80D1F9-00F1-4639-8ED8-57C94C6A3B6F}"/>
                </a:ext>
              </a:extLst>
            </p:cNvPr>
            <p:cNvCxnSpPr>
              <a:stCxn id="95" idx="6"/>
              <a:endCxn id="96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017C90A-7FCA-443F-B86A-7C8F53AD1B24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5B5197-6BC9-4CAB-A67B-07FBBD543893}"/>
                </a:ext>
              </a:extLst>
            </p:cNvPr>
            <p:cNvCxnSpPr>
              <a:cxnSpLocks/>
              <a:stCxn id="98" idx="5"/>
              <a:endCxn id="99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23FDB-4E0D-4723-B638-A07F269DCE8A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A8D379-787D-4B09-B41D-9FB7185E0F78}"/>
                </a:ext>
              </a:extLst>
            </p:cNvPr>
            <p:cNvCxnSpPr>
              <a:cxnSpLocks/>
              <a:stCxn id="105" idx="5"/>
              <a:endCxn id="10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871FB6-8560-4737-9FCE-91F65F6DA7CA}"/>
                </a:ext>
              </a:extLst>
            </p:cNvPr>
            <p:cNvCxnSpPr>
              <a:cxnSpLocks/>
              <a:stCxn id="106" idx="7"/>
              <a:endCxn id="99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AE5F08-E8A6-46E0-B005-91F65E112277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B4B71-E786-4560-8047-76564ED739A9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C6805B-0363-44CE-A7F4-599709142706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CFB8E5-0933-4FA0-9ABC-B23C44CA1ACC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31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/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-vertex cover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blipFill>
                <a:blip r:embed="rId8"/>
                <a:stretch>
                  <a:fillRect l="-917" t="-10526" r="-36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9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914400" lvl="1" indent="-511175"/>
                <a:r>
                  <a:rPr lang="en-US" sz="2800" dirty="0"/>
                  <a:t>Given a candidate cover, check that every edge is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-vertex cover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04818292-A103-47ED-AD47-52C86686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87" y="28194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heck mark emoji">
            <a:extLst>
              <a:ext uri="{FF2B5EF4-FFF2-40B4-BE49-F238E27FC236}">
                <a16:creationId xmlns:a16="http://schemas.microsoft.com/office/drawing/2014/main" id="{82F13E84-CCFA-4B9E-9A90-94833D0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51" y="41910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B839-C618-3C48-80F1-A731A7D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071-BEFA-574A-AEA4-879BBD4B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75E7-5BA9-364D-BA31-E1A081C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Why Prove NP-Completeness?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Though nobody has proven that </a:t>
            </a:r>
            <a:r>
              <a:rPr lang="en-US" sz="2800" b="1" dirty="0">
                <a:latin typeface="Tahoma" charset="0"/>
              </a:rPr>
              <a:t>P </a:t>
            </a:r>
            <a:r>
              <a:rPr lang="en-US" sz="2800" dirty="0">
                <a:latin typeface="Tahoma" charset="0"/>
                <a:cs typeface="Tahoma" charset="0"/>
              </a:rPr>
              <a:t>≠</a:t>
            </a:r>
            <a:r>
              <a:rPr lang="en-US" sz="2800" b="1" dirty="0">
                <a:latin typeface="Tahoma" charset="0"/>
              </a:rPr>
              <a:t> NP</a:t>
            </a:r>
            <a:r>
              <a:rPr lang="en-US" sz="2800" dirty="0">
                <a:latin typeface="Tahoma" charset="0"/>
              </a:rPr>
              <a:t>, if you prove a problem NP-Complete, most people accept that it is probably exponential</a:t>
            </a:r>
          </a:p>
          <a:p>
            <a:r>
              <a:rPr lang="en-US" sz="2800" dirty="0">
                <a:latin typeface="Tahoma" charset="0"/>
              </a:rPr>
              <a:t>Therefore it can be important for you to prove that a problem is NP-Complete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Don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>
                <a:latin typeface="Tahoma" charset="0"/>
                <a:ea typeface="ＭＳ Ｐゴシック" charset="0"/>
              </a:rPr>
              <a:t>t need to try to come up perfect non-exponential algorithm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instead work on </a:t>
            </a:r>
            <a:r>
              <a:rPr lang="en-US" sz="2400" i="1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approximation algorithms</a:t>
            </a:r>
            <a:endParaRPr lang="en-US" sz="24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0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poor salesperson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/399/</a:t>
            </a:r>
          </a:p>
        </p:txBody>
      </p:sp>
      <p:pic>
        <p:nvPicPr>
          <p:cNvPr id="5" name="Picture 4" descr="Google 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7924800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first 3 pages of Ch. 35 of CLRS textbook</a:t>
            </a:r>
          </a:p>
          <a:p>
            <a:r>
              <a:rPr lang="en-US" sz="2800" dirty="0"/>
              <a:t>Can we find an algorithm for problem </a:t>
            </a:r>
            <a:r>
              <a:rPr lang="en-US" sz="2800" dirty="0">
                <a:latin typeface="Tahoma" charset="0"/>
              </a:rPr>
              <a:t>A</a:t>
            </a:r>
            <a:r>
              <a:rPr lang="en-US" sz="2800" dirty="0">
                <a:latin typeface="Tahoma" charset="0"/>
                <a:sym typeface="Symbol" charset="0"/>
              </a:rPr>
              <a:t>  </a:t>
            </a:r>
            <a:r>
              <a:rPr lang="en-US" sz="2800" b="1" dirty="0">
                <a:latin typeface="Tahoma" charset="0"/>
                <a:sym typeface="Symbol" charset="0"/>
              </a:rPr>
              <a:t>NP-C </a:t>
            </a:r>
            <a:r>
              <a:rPr lang="en-US" sz="2800" dirty="0">
                <a:latin typeface="Tahoma" charset="0"/>
                <a:sym typeface="Symbol" charset="0"/>
              </a:rPr>
              <a:t>that: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Runs in polynomial time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Gets “near optimal” results</a:t>
            </a:r>
          </a:p>
          <a:p>
            <a:r>
              <a:rPr lang="en-US" sz="2800" dirty="0"/>
              <a:t>Prove some bound on the algorithm’s correctness in terms of the true optimal result</a:t>
            </a:r>
          </a:p>
          <a:p>
            <a:pPr lvl="1"/>
            <a:r>
              <a:rPr lang="en-US" sz="2400" dirty="0"/>
              <a:t>No worse that (some factor) of optimal</a:t>
            </a:r>
          </a:p>
          <a:p>
            <a:pPr lvl="1"/>
            <a:r>
              <a:rPr lang="en-US" sz="2400" dirty="0"/>
              <a:t>“It’s not always right (best), but it’s guaranteed to be this close.”</a:t>
            </a:r>
          </a:p>
        </p:txBody>
      </p:sp>
    </p:spTree>
    <p:extLst>
      <p:ext uri="{BB962C8B-B14F-4D97-AF65-F5344CB8AC3E}">
        <p14:creationId xmlns:p14="http://schemas.microsoft.com/office/powerpoint/2010/main" val="440512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515D3CB-6A03-874B-9E5B-42BA813ACB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Comments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D05DAA-E3F4-E746-BCFF-5DEC112344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 least 3000 problems have been shown to be NP-Complete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number is from a non-recent report, so we might say that counts is a weak lower-bound on the true number found</a:t>
            </a:r>
          </a:p>
          <a:p>
            <a:pPr lvl="1"/>
            <a:r>
              <a:rPr lang="en-US" dirty="0">
                <a:hlinkClick r:id="rId4"/>
              </a:rPr>
              <a:t>https://en.wikipedia.org/wiki/List_of_NP-complete_problems</a:t>
            </a:r>
            <a:r>
              <a:rPr lang="en-US" dirty="0"/>
              <a:t> including some popular games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reductions are profound, some are comparatively easy, many are easy once the key insight is given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636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A44955A-F99F-BA4C-833A-F0D480F0EE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NP-Complete Problems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21E274C-4B85-2446-B6CA-D57CD8AFFAE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Hamilton Path/Cycle, Traveling Salesperson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Subset-sum</a:t>
            </a:r>
            <a:r>
              <a:rPr lang="en-US" altLang="en-US" sz="2800" dirty="0">
                <a:ea typeface="ＭＳ Ｐゴシック" panose="020B0600070205080204" pitchFamily="34" charset="-128"/>
              </a:rPr>
              <a:t>: Given a set of integers, does there exist a subset that adds up to some target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0-1 knapsack</a:t>
            </a:r>
            <a:r>
              <a:rPr lang="en-US" altLang="en-US" sz="2800" dirty="0">
                <a:ea typeface="ＭＳ Ｐゴシック" panose="020B0600070205080204" pitchFamily="34" charset="-128"/>
              </a:rPr>
              <a:t>: when weights not just integers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Graph coloring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: can a given graph be colored with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colors such that no adjacent vertices are the same color?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082941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0208515-CA6F-F845-B19B-27F03E039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(Again)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9B40E33-AEC1-5941-91F8-309065910A1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NP-complete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it is in NP </a:t>
            </a:r>
            <a:r>
              <a:rPr lang="en-US" altLang="en-US" sz="2400" b="1">
                <a:ea typeface="ＭＳ Ｐゴシック" panose="020B0600070205080204" pitchFamily="34" charset="-128"/>
              </a:rPr>
              <a:t>and</a:t>
            </a:r>
            <a:r>
              <a:rPr lang="en-US" altLang="en-US" sz="2400">
                <a:ea typeface="ＭＳ Ｐゴシック" panose="020B0600070205080204" pitchFamily="34" charset="-128"/>
              </a:rPr>
              <a:t> it is NP-hard.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NP-hard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</a:t>
            </a:r>
            <a:r>
              <a:rPr lang="en-US" altLang="en-US" sz="2400" i="1">
                <a:ea typeface="ＭＳ Ｐゴシック" panose="020B0600070205080204" pitchFamily="34" charset="-128"/>
              </a:rPr>
              <a:t>every</a:t>
            </a:r>
            <a:r>
              <a:rPr lang="en-US" altLang="en-US" sz="2400">
                <a:ea typeface="ＭＳ Ｐゴシック" panose="020B0600070205080204" pitchFamily="34" charset="-128"/>
              </a:rPr>
              <a:t> problem in NP is reducible to </a:t>
            </a:r>
            <a:r>
              <a:rPr lang="en-US" altLang="en-US" sz="2400" b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A is </a:t>
            </a:r>
            <a:r>
              <a:rPr lang="en-US" altLang="en-US" sz="2800" i="1">
                <a:ea typeface="ＭＳ Ｐゴシック" panose="020B0600070205080204" pitchFamily="34" charset="-128"/>
              </a:rPr>
              <a:t>reducible</a:t>
            </a:r>
            <a:r>
              <a:rPr lang="en-US" altLang="en-US" sz="2800">
                <a:ea typeface="ＭＳ Ｐゴシック" panose="020B0600070205080204" pitchFamily="34" charset="-128"/>
              </a:rPr>
              <a:t> to a problem B if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exists a polynomial reduction function T such that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every string x,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yes input for A, then T(x) is a yes input for B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no input for A, then T(x) is a no input for B.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 can be computed in polynomially bounded time. </a:t>
            </a:r>
          </a:p>
        </p:txBody>
      </p:sp>
    </p:spTree>
    <p:extLst>
      <p:ext uri="{BB962C8B-B14F-4D97-AF65-F5344CB8AC3E}">
        <p14:creationId xmlns:p14="http://schemas.microsoft.com/office/powerpoint/2010/main" val="459366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the set of the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4108015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ED103BA-9BF0-3343-8EBE-85D3A0B67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We </a:t>
            </a:r>
            <a:r>
              <a:rPr lang="en-US" altLang="en-US" sz="3600" u="sng">
                <a:ea typeface="ＭＳ Ｐゴシック" panose="020B0600070205080204" pitchFamily="34" charset="-128"/>
              </a:rPr>
              <a:t>Don</a:t>
            </a:r>
            <a:r>
              <a:rPr lang="ja-JP" altLang="en-US" sz="3600" u="sng">
                <a:ea typeface="ＭＳ Ｐゴシック" panose="020B0600070205080204" pitchFamily="34" charset="-128"/>
              </a:rPr>
              <a:t>’</a:t>
            </a:r>
            <a:r>
              <a:rPr lang="en-US" altLang="ja-JP" sz="3600" u="sng">
                <a:ea typeface="ＭＳ Ｐゴシック" panose="020B0600070205080204" pitchFamily="34" charset="-128"/>
              </a:rPr>
              <a:t>t</a:t>
            </a:r>
            <a:r>
              <a:rPr lang="en-US" altLang="ja-JP" sz="3600">
                <a:ea typeface="ＭＳ Ｐゴシック" panose="020B0600070205080204" pitchFamily="34" charset="-128"/>
              </a:rPr>
              <a:t> Know: Open Questions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FFFE781-6CCF-AC4F-8EFB-971382096C0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</a:t>
            </a:r>
            <a:r>
              <a:rPr lang="en-US" altLang="en-US" b="1" dirty="0">
                <a:ea typeface="ＭＳ Ｐゴシック" panose="020B0600070205080204" pitchFamily="34" charset="-128"/>
              </a:rPr>
              <a:t>impossible</a:t>
            </a:r>
            <a:r>
              <a:rPr lang="en-US" altLang="en-US" dirty="0">
                <a:ea typeface="ＭＳ Ｐゴシック" panose="020B0600070205080204" pitchFamily="34" charset="-128"/>
              </a:rPr>
              <a:t> to solve an NP-c problem in polynomial time?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 one has proved an exponential lower bound for any problem in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such a lower bound exists for NP-c problems.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all problems in NP tractable or intractable?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I.e., does P=NP or not?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someone found a polynomial solution to any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NP-c problem, we’</a:t>
            </a:r>
            <a:r>
              <a:rPr lang="en-US" altLang="ja-JP" dirty="0">
                <a:ea typeface="ＭＳ Ｐゴシック" panose="020B0600070205080204" pitchFamily="34" charset="-128"/>
              </a:rPr>
              <a:t>d know P =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P≠ NP.</a:t>
            </a:r>
          </a:p>
        </p:txBody>
      </p:sp>
    </p:spTree>
    <p:extLst>
      <p:ext uri="{BB962C8B-B14F-4D97-AF65-F5344CB8AC3E}">
        <p14:creationId xmlns:p14="http://schemas.microsoft.com/office/powerpoint/2010/main" val="12684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 Background!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752600"/>
            <a:ext cx="5410200" cy="46482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solved in polynomial time (e.g., sorting a list)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can be: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1) Solved in non-deterministic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2) Verified in polynomial time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as hard as (or harder) than the hardest problems in NP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NP-Complete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both NP and NP-Hard (i.e., the equally hardest problems in NP)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147295-469C-7F4E-87CD-DBE9317C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676400"/>
            <a:ext cx="60951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NP-Completeness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295400"/>
                <a:ext cx="10896600" cy="510540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So…a problem is NP-Complete if you can do the following: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1) Show how to verify it in polynomial time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Given a solution to the problem, verify it is correct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That algorithm’s runtime needs to be a polynomial (usually easy)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2) Show the problem is NP-Hard (harder than a known NP-C Problem)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Take a currently known NP-C problem (let’s call it A)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 //where X is your problem.</a:t>
                </a:r>
              </a:p>
            </p:txBody>
          </p:sp>
        </mc:Choice>
        <mc:Fallback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295400"/>
                <a:ext cx="10896600" cy="5105400"/>
              </a:xfrm>
              <a:blipFill>
                <a:blip r:embed="rId4"/>
                <a:stretch>
                  <a:fillRect l="-1049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1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NP-C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1834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any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1584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13336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34607</TotalTime>
  <Words>2988</Words>
  <Application>Microsoft Macintosh PowerPoint</Application>
  <PresentationFormat>Widescreen</PresentationFormat>
  <Paragraphs>490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NP-Completeness</vt:lpstr>
      <vt:lpstr>Topics</vt:lpstr>
      <vt:lpstr>Why Study NP-Completeness</vt:lpstr>
      <vt:lpstr>NP-Completeness</vt:lpstr>
      <vt:lpstr>Quick Background!</vt:lpstr>
      <vt:lpstr>NP-Completeness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Reductions to Prove NP-C</vt:lpstr>
      <vt:lpstr>Reminder about 3-SAT</vt:lpstr>
      <vt:lpstr>PowerPoint Presentation</vt:lpstr>
      <vt:lpstr>k-Clique Problem</vt:lpstr>
      <vt:lpstr>k-Clique is NP-Complete</vt:lpstr>
      <vt:lpstr>k-Clique is in NP</vt:lpstr>
      <vt:lpstr>k-Clique is NP-Complete</vt:lpstr>
      <vt:lpstr>3-SAT ≤_p k-Clique</vt:lpstr>
      <vt:lpstr>3-SAT ≤_p k-Clique</vt:lpstr>
      <vt:lpstr>3-SAT ≤_p k-Clique</vt:lpstr>
      <vt:lpstr>3-SAT ≤_p k-Clique</vt:lpstr>
      <vt:lpstr>3-SAT ≤_p k-Clique</vt:lpstr>
      <vt:lpstr>k-Clique is NP-Complete</vt:lpstr>
      <vt:lpstr>END HERE</vt:lpstr>
      <vt:lpstr>k-Independent Set is NP-Complete</vt:lpstr>
      <vt:lpstr>k-Independent Set is in NP</vt:lpstr>
      <vt:lpstr>k-Independent Set is NP-Complete</vt:lpstr>
      <vt:lpstr>3-SAT ≤_p k-Independent Set</vt:lpstr>
      <vt:lpstr>3-SAT ≤_p k-Independent Set</vt:lpstr>
      <vt:lpstr>3-SAT ≤_p k-Independent Set</vt:lpstr>
      <vt:lpstr>3-SAT ≤_p k-Independent Set</vt:lpstr>
      <vt:lpstr>3-SAT ≤_p k-Independent Set</vt:lpstr>
      <vt:lpstr>k-Independent Set is NP-Complete</vt:lpstr>
      <vt:lpstr>PowerPoint Presentation</vt:lpstr>
      <vt:lpstr>Max Independent Set ≤_p k-Vertex Cover</vt:lpstr>
      <vt:lpstr>k-Vertex Cover is NP-Complete</vt:lpstr>
      <vt:lpstr>Wrap Up and Reminders</vt:lpstr>
      <vt:lpstr>Why Prove NP-Completeness?</vt:lpstr>
      <vt:lpstr>What’s a poor salesperson to do?</vt:lpstr>
      <vt:lpstr>Approximation Algorithms</vt:lpstr>
      <vt:lpstr>General Comments</vt:lpstr>
      <vt:lpstr>Other NP-Complete Problems</vt:lpstr>
      <vt:lpstr>Review (Again)</vt:lpstr>
      <vt:lpstr>“Consequences” of NP-Completeness</vt:lpstr>
      <vt:lpstr>What We Don’t Know: Open Questions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3204</cp:revision>
  <cp:lastPrinted>2020-04-22T19:51:18Z</cp:lastPrinted>
  <dcterms:created xsi:type="dcterms:W3CDTF">2017-08-21T20:54:06Z</dcterms:created>
  <dcterms:modified xsi:type="dcterms:W3CDTF">2021-11-30T14:11:03Z</dcterms:modified>
</cp:coreProperties>
</file>