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87" r:id="rId13"/>
    <p:sldId id="512" r:id="rId14"/>
    <p:sldId id="514" r:id="rId15"/>
    <p:sldId id="519" r:id="rId16"/>
    <p:sldId id="491" r:id="rId17"/>
    <p:sldId id="666" r:id="rId18"/>
    <p:sldId id="667" r:id="rId19"/>
    <p:sldId id="646" r:id="rId20"/>
    <p:sldId id="492" r:id="rId21"/>
    <p:sldId id="647" r:id="rId22"/>
    <p:sldId id="648" r:id="rId23"/>
    <p:sldId id="649" r:id="rId24"/>
    <p:sldId id="451" r:id="rId25"/>
    <p:sldId id="650" r:id="rId26"/>
    <p:sldId id="663" r:id="rId27"/>
    <p:sldId id="452" r:id="rId28"/>
    <p:sldId id="453" r:id="rId29"/>
    <p:sldId id="533" r:id="rId30"/>
    <p:sldId id="651" r:id="rId31"/>
    <p:sldId id="652" r:id="rId32"/>
    <p:sldId id="487" r:id="rId33"/>
    <p:sldId id="657" r:id="rId34"/>
    <p:sldId id="659" r:id="rId35"/>
    <p:sldId id="660" r:id="rId36"/>
    <p:sldId id="534" r:id="rId37"/>
    <p:sldId id="535" r:id="rId38"/>
    <p:sldId id="653" r:id="rId39"/>
    <p:sldId id="328" r:id="rId40"/>
    <p:sldId id="664" r:id="rId41"/>
    <p:sldId id="568" r:id="rId42"/>
    <p:sldId id="586" r:id="rId43"/>
    <p:sldId id="673" r:id="rId44"/>
    <p:sldId id="571" r:id="rId45"/>
    <p:sldId id="572" r:id="rId46"/>
    <p:sldId id="674" r:id="rId47"/>
    <p:sldId id="675" r:id="rId48"/>
    <p:sldId id="580" r:id="rId49"/>
    <p:sldId id="575" r:id="rId50"/>
    <p:sldId id="682" r:id="rId51"/>
    <p:sldId id="589" r:id="rId52"/>
    <p:sldId id="590" r:id="rId53"/>
    <p:sldId id="579" r:id="rId54"/>
    <p:sldId id="576" r:id="rId55"/>
    <p:sldId id="683" r:id="rId56"/>
    <p:sldId id="684" r:id="rId57"/>
    <p:sldId id="585" r:id="rId58"/>
    <p:sldId id="643" r:id="rId59"/>
    <p:sldId id="671" r:id="rId60"/>
    <p:sldId id="64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87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53"/>
            <p14:sldId id="328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585"/>
            <p14:sldId id="643"/>
            <p14:sldId id="671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4"/>
    <p:restoredTop sz="92908" autoAdjust="0"/>
  </p:normalViewPr>
  <p:slideViewPr>
    <p:cSldViewPr>
      <p:cViewPr varScale="1">
        <p:scale>
          <a:sx n="149" d="100"/>
          <a:sy n="149" d="100"/>
        </p:scale>
        <p:origin x="192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Three example problems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Activity Selection</a:t>
            </a:r>
          </a:p>
          <a:p>
            <a:pPr lvl="1"/>
            <a:r>
              <a:rPr lang="en-US" dirty="0"/>
              <a:t>Knapsack (fractional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Proving a Greedy Algorithm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fractional knapsack, we can prove greedy choice of </a:t>
            </a: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dirty="0" err="1">
                <a:ea typeface="ＭＳ Ｐゴシック" charset="0"/>
              </a:rPr>
              <a:t>w</a:t>
            </a:r>
            <a:r>
              <a:rPr lang="en-US" baseline="-25000" dirty="0" err="1">
                <a:ea typeface="ＭＳ Ｐゴシック" charset="0"/>
              </a:rPr>
              <a:t>i</a:t>
            </a:r>
            <a:r>
              <a:rPr lang="en-US" dirty="0"/>
              <a:t> leads to optimal solution</a:t>
            </a:r>
          </a:p>
          <a:p>
            <a:r>
              <a:rPr lang="en-US" dirty="0"/>
              <a:t>In general, given a greedy algorithm, how do approach such a proof?</a:t>
            </a:r>
          </a:p>
          <a:p>
            <a:r>
              <a:rPr lang="en-US" dirty="0"/>
              <a:t>Recall we’ve done this for Dijkstra’s SP and Prim’s MST</a:t>
            </a:r>
          </a:p>
          <a:p>
            <a:r>
              <a:rPr lang="en-US" dirty="0"/>
              <a:t>We can compare the solution our algorithm finds with an optimal solution</a:t>
            </a:r>
          </a:p>
          <a:p>
            <a:pPr lvl="1"/>
            <a:r>
              <a:rPr lang="en-US" dirty="0"/>
              <a:t>Show they’re the same</a:t>
            </a:r>
          </a:p>
          <a:p>
            <a:pPr lvl="1"/>
            <a:r>
              <a:rPr lang="en-US" dirty="0"/>
              <a:t>Or, assume they’re not and show a contradiction</a:t>
            </a:r>
          </a:p>
          <a:p>
            <a:pPr lvl="1"/>
            <a:r>
              <a:rPr lang="en-US" dirty="0"/>
              <a:t>Remember </a:t>
            </a:r>
            <a:r>
              <a:rPr lang="en-US" i="1" dirty="0"/>
              <a:t>exchange argument </a:t>
            </a:r>
            <a:r>
              <a:rPr lang="en-US" dirty="0"/>
              <a:t>for Dijkstra’s or for Prim’s?</a:t>
            </a:r>
          </a:p>
        </p:txBody>
      </p:sp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ftpoc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16977</TotalTime>
  <Words>5031</Words>
  <Application>Microsoft Macintosh PowerPoint</Application>
  <PresentationFormat>Widescreen</PresentationFormat>
  <Paragraphs>1074</Paragraphs>
  <Slides>60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Liberation Sans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Monotype Sorts</vt:lpstr>
      <vt:lpstr>Tahoma</vt:lpstr>
      <vt:lpstr>Times New Roman</vt:lpstr>
      <vt:lpstr>Verdana</vt:lpstr>
      <vt:lpstr>CS4102-SlimGray</vt:lpstr>
      <vt:lpstr>Equation</vt:lpstr>
      <vt:lpstr>CS4102 Algorithms Fall 2021 – Floryan and Horton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Need more on Optimal Substructure Property?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Proving a Greedy Algorithm Correct</vt:lpstr>
      <vt:lpstr>0/1 knapsack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1275</cp:revision>
  <dcterms:created xsi:type="dcterms:W3CDTF">2017-08-21T20:54:06Z</dcterms:created>
  <dcterms:modified xsi:type="dcterms:W3CDTF">2021-10-19T13:01:41Z</dcterms:modified>
</cp:coreProperties>
</file>