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8"/>
  </p:notesMasterIdLst>
  <p:sldIdLst>
    <p:sldId id="645" r:id="rId2"/>
    <p:sldId id="947" r:id="rId3"/>
    <p:sldId id="948" r:id="rId4"/>
    <p:sldId id="958" r:id="rId5"/>
    <p:sldId id="949" r:id="rId6"/>
    <p:sldId id="442" r:id="rId7"/>
    <p:sldId id="962" r:id="rId8"/>
    <p:sldId id="963" r:id="rId9"/>
    <p:sldId id="700" r:id="rId10"/>
    <p:sldId id="964" r:id="rId11"/>
    <p:sldId id="969" r:id="rId12"/>
    <p:sldId id="965" r:id="rId13"/>
    <p:sldId id="967" r:id="rId14"/>
    <p:sldId id="968" r:id="rId15"/>
    <p:sldId id="966" r:id="rId16"/>
    <p:sldId id="970" r:id="rId17"/>
    <p:sldId id="971" r:id="rId18"/>
    <p:sldId id="702" r:id="rId19"/>
    <p:sldId id="972" r:id="rId20"/>
    <p:sldId id="975" r:id="rId21"/>
    <p:sldId id="976" r:id="rId22"/>
    <p:sldId id="979" r:id="rId23"/>
    <p:sldId id="973" r:id="rId24"/>
    <p:sldId id="974" r:id="rId25"/>
    <p:sldId id="978" r:id="rId26"/>
    <p:sldId id="698"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DBFF0"/>
    <a:srgbClr val="EA4747"/>
    <a:srgbClr val="FF6600"/>
    <a:srgbClr val="FF33CC"/>
    <a:srgbClr val="00CCFF"/>
    <a:srgbClr val="FFFF00"/>
    <a:srgbClr val="00B0F0"/>
    <a:srgbClr val="009900"/>
    <a:srgbClr val="CC66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178"/>
    <p:restoredTop sz="92964" autoAdjust="0"/>
  </p:normalViewPr>
  <p:slideViewPr>
    <p:cSldViewPr>
      <p:cViewPr varScale="1">
        <p:scale>
          <a:sx n="134" d="100"/>
          <a:sy n="134" d="100"/>
        </p:scale>
        <p:origin x="208" y="24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A9F7FD5-2840-4607-A4CD-0A8A66D9D61D}" type="datetimeFigureOut">
              <a:rPr lang="en-US" smtClean="0"/>
              <a:t>11/18/21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C7E913D-325D-4B30-8E23-50203DB584FD}" type="slidenum">
              <a:rPr lang="en-US" smtClean="0"/>
              <a:t>‹#›</a:t>
            </a:fld>
            <a:endParaRPr lang="en-US"/>
          </a:p>
        </p:txBody>
      </p:sp>
    </p:spTree>
    <p:extLst>
      <p:ext uri="{BB962C8B-B14F-4D97-AF65-F5344CB8AC3E}">
        <p14:creationId xmlns:p14="http://schemas.microsoft.com/office/powerpoint/2010/main" val="36910059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7E913D-325D-4B30-8E23-50203DB584FD}" type="slidenum">
              <a:rPr lang="en-US" smtClean="0"/>
              <a:t>1</a:t>
            </a:fld>
            <a:endParaRPr lang="en-US"/>
          </a:p>
        </p:txBody>
      </p:sp>
    </p:spTree>
    <p:extLst>
      <p:ext uri="{BB962C8B-B14F-4D97-AF65-F5344CB8AC3E}">
        <p14:creationId xmlns:p14="http://schemas.microsoft.com/office/powerpoint/2010/main" val="2510266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7E913D-325D-4B30-8E23-50203DB584FD}" type="slidenum">
              <a:rPr lang="en-US" smtClean="0"/>
              <a:t>5</a:t>
            </a:fld>
            <a:endParaRPr lang="en-US"/>
          </a:p>
        </p:txBody>
      </p:sp>
    </p:spTree>
    <p:extLst>
      <p:ext uri="{BB962C8B-B14F-4D97-AF65-F5344CB8AC3E}">
        <p14:creationId xmlns:p14="http://schemas.microsoft.com/office/powerpoint/2010/main" val="34203152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05D8DCB-06E0-DB4B-A914-CADE4285D248}"/>
              </a:ext>
            </a:extLst>
          </p:cNvPr>
          <p:cNvSpPr/>
          <p:nvPr/>
        </p:nvSpPr>
        <p:spPr>
          <a:xfrm>
            <a:off x="0" y="-1"/>
            <a:ext cx="12192000" cy="6858001"/>
          </a:xfrm>
          <a:prstGeom prst="rect">
            <a:avLst/>
          </a:prstGeom>
          <a:gradFill flip="none" rotWithShape="1">
            <a:gsLst>
              <a:gs pos="100000">
                <a:schemeClr val="tx1">
                  <a:lumMod val="85000"/>
                  <a:lumOff val="15000"/>
                </a:schemeClr>
              </a:gs>
              <a:gs pos="0">
                <a:schemeClr val="tx1">
                  <a:lumMod val="65000"/>
                  <a:lumOff val="3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914400" y="2130426"/>
            <a:ext cx="10363200" cy="1470025"/>
          </a:xfrm>
        </p:spPr>
        <p:txBody>
          <a:bodyPr/>
          <a:lstStyle>
            <a:lvl1pPr>
              <a:defRPr>
                <a:solidFill>
                  <a:schemeClr val="bg1">
                    <a:lumMod val="9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bg1">
                    <a:lumMod val="6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8A2421-D2CD-4522-A1BA-E4F59ED821B7}" type="datetime1">
              <a:rPr lang="en-US" smtClean="0"/>
              <a:t>11/18/21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BADE50-950A-4D58-BFB2-FA2C6A8B385D}" type="slidenum">
              <a:rPr lang="en-US" smtClean="0"/>
              <a:t>‹#›</a:t>
            </a:fld>
            <a:endParaRPr lang="en-US"/>
          </a:p>
        </p:txBody>
      </p:sp>
    </p:spTree>
    <p:extLst>
      <p:ext uri="{BB962C8B-B14F-4D97-AF65-F5344CB8AC3E}">
        <p14:creationId xmlns:p14="http://schemas.microsoft.com/office/powerpoint/2010/main" val="10225525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91928D-0C55-4D8D-9D16-4C05754E5356}" type="datetime1">
              <a:rPr lang="en-US" smtClean="0"/>
              <a:t>11/18/21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BADE50-950A-4D58-BFB2-FA2C6A8B385D}" type="slidenum">
              <a:rPr lang="en-US" smtClean="0"/>
              <a:t>‹#›</a:t>
            </a:fld>
            <a:endParaRPr lang="en-US"/>
          </a:p>
        </p:txBody>
      </p:sp>
    </p:spTree>
    <p:extLst>
      <p:ext uri="{BB962C8B-B14F-4D97-AF65-F5344CB8AC3E}">
        <p14:creationId xmlns:p14="http://schemas.microsoft.com/office/powerpoint/2010/main" val="747363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84CEDDD-253B-4C38-A621-35D8BA950C17}" type="datetime1">
              <a:rPr lang="en-US" smtClean="0"/>
              <a:t>11/18/21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BADE50-950A-4D58-BFB2-FA2C6A8B385D}" type="slidenum">
              <a:rPr lang="en-US" smtClean="0"/>
              <a:t>‹#›</a:t>
            </a:fld>
            <a:endParaRPr lang="en-US"/>
          </a:p>
        </p:txBody>
      </p:sp>
    </p:spTree>
    <p:extLst>
      <p:ext uri="{BB962C8B-B14F-4D97-AF65-F5344CB8AC3E}">
        <p14:creationId xmlns:p14="http://schemas.microsoft.com/office/powerpoint/2010/main" val="25984182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F0967E4-28CB-45C9-B82C-D6B22AD4F0EB}" type="datetime1">
              <a:rPr lang="en-US" smtClean="0"/>
              <a:t>11/18/21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BADE50-950A-4D58-BFB2-FA2C6A8B385D}" type="slidenum">
              <a:rPr lang="en-US" smtClean="0"/>
              <a:t>‹#›</a:t>
            </a:fld>
            <a:endParaRPr lang="en-US"/>
          </a:p>
        </p:txBody>
      </p:sp>
    </p:spTree>
    <p:extLst>
      <p:ext uri="{BB962C8B-B14F-4D97-AF65-F5344CB8AC3E}">
        <p14:creationId xmlns:p14="http://schemas.microsoft.com/office/powerpoint/2010/main" val="24710200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54C693-B405-44E1-A127-B7CE8B45C1E1}" type="datetime1">
              <a:rPr lang="en-US" smtClean="0"/>
              <a:t>11/18/21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BADE50-950A-4D58-BFB2-FA2C6A8B385D}" type="slidenum">
              <a:rPr lang="en-US" smtClean="0"/>
              <a:t>‹#›</a:t>
            </a:fld>
            <a:endParaRPr lang="en-US"/>
          </a:p>
        </p:txBody>
      </p:sp>
    </p:spTree>
    <p:extLst>
      <p:ext uri="{BB962C8B-B14F-4D97-AF65-F5344CB8AC3E}">
        <p14:creationId xmlns:p14="http://schemas.microsoft.com/office/powerpoint/2010/main" val="42277776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maller Title">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1143000"/>
          </a:xfrm>
        </p:spPr>
        <p:txBody>
          <a:bodyPr/>
          <a:lstStyle>
            <a:lvl1pPr>
              <a:defRPr b="0" i="0" spc="0">
                <a:solidFill>
                  <a:schemeClr val="tx1"/>
                </a:solidFill>
                <a:latin typeface="Helvetica Neue Thin" panose="020B0403020202020204" pitchFamily="34" charset="0"/>
                <a:ea typeface="Helvetica Neue Thin" panose="020B0403020202020204" pitchFamily="34" charset="0"/>
                <a:cs typeface="Helvetica Neue" panose="02000503000000020004" pitchFamily="2" charset="0"/>
              </a:defRPr>
            </a:lvl1p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6B28102-2E91-4DD7-8E8B-98B790A12701}" type="datetime1">
              <a:rPr lang="en-US" smtClean="0"/>
              <a:t>11/18/21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BADE50-950A-4D58-BFB2-FA2C6A8B385D}" type="slidenum">
              <a:rPr lang="en-US" smtClean="0"/>
              <a:t>‹#›</a:t>
            </a:fld>
            <a:endParaRPr lang="en-US"/>
          </a:p>
        </p:txBody>
      </p:sp>
    </p:spTree>
    <p:extLst>
      <p:ext uri="{BB962C8B-B14F-4D97-AF65-F5344CB8AC3E}">
        <p14:creationId xmlns:p14="http://schemas.microsoft.com/office/powerpoint/2010/main" val="2347008184"/>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10972800" cy="838200"/>
          </a:xfrm>
        </p:spPr>
        <p:txBody>
          <a:bodyPr/>
          <a:lstStyle>
            <a:lvl1pPr>
              <a:defRPr b="0" i="0" spc="0">
                <a:solidFill>
                  <a:schemeClr val="tx1"/>
                </a:solidFill>
                <a:latin typeface="Helvetica Neue Thin" panose="020B0403020202020204" pitchFamily="34" charset="0"/>
                <a:ea typeface="Helvetica Neue Thin" panose="020B0403020202020204" pitchFamily="34" charset="0"/>
                <a:cs typeface="Helvetica Neue" panose="02000503000000020004" pitchFamily="2" charset="0"/>
              </a:defRPr>
            </a:lvl1pPr>
          </a:lstStyle>
          <a:p>
            <a:r>
              <a:rPr lang="en-US"/>
              <a:t>Click to edit Master title style</a:t>
            </a:r>
            <a:endParaRPr lang="en-US" dirty="0"/>
          </a:p>
        </p:txBody>
      </p:sp>
      <p:sp>
        <p:nvSpPr>
          <p:cNvPr id="3" name="Content Placeholder 2"/>
          <p:cNvSpPr>
            <a:spLocks noGrp="1"/>
          </p:cNvSpPr>
          <p:nvPr>
            <p:ph idx="1"/>
          </p:nvPr>
        </p:nvSpPr>
        <p:spPr>
          <a:xfrm>
            <a:off x="609600" y="1600200"/>
            <a:ext cx="10972800" cy="4525963"/>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B5AF985-6D44-417A-9881-D208468CBA07}" type="datetime1">
              <a:rPr lang="en-US" smtClean="0"/>
              <a:t>11/18/21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BADE50-950A-4D58-BFB2-FA2C6A8B385D}" type="slidenum">
              <a:rPr lang="en-US" smtClean="0"/>
              <a:t>‹#›</a:t>
            </a:fld>
            <a:endParaRPr lang="en-US"/>
          </a:p>
        </p:txBody>
      </p:sp>
    </p:spTree>
    <p:extLst>
      <p:ext uri="{BB962C8B-B14F-4D97-AF65-F5344CB8AC3E}">
        <p14:creationId xmlns:p14="http://schemas.microsoft.com/office/powerpoint/2010/main" val="36822522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Warm Up">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10972800" cy="1217612"/>
          </a:xfrm>
        </p:spPr>
        <p:txBody>
          <a:bodyPr/>
          <a:lstStyle>
            <a:lvl1pPr>
              <a:defRPr b="0" i="0" spc="0">
                <a:solidFill>
                  <a:schemeClr val="tx1"/>
                </a:solidFill>
                <a:latin typeface="Helvetica Neue Thin" panose="020B0403020202020204" pitchFamily="34" charset="0"/>
                <a:ea typeface="Helvetica Neue Thin" panose="020B0403020202020204" pitchFamily="34" charset="0"/>
                <a:cs typeface="Helvetica Neue" panose="02000503000000020004" pitchFamily="2" charset="0"/>
              </a:defRPr>
            </a:lvl1pPr>
          </a:lstStyle>
          <a:p>
            <a:r>
              <a:rPr lang="en-US"/>
              <a:t>Click to edit Master title style</a:t>
            </a:r>
            <a:endParaRPr lang="en-US" dirty="0"/>
          </a:p>
        </p:txBody>
      </p:sp>
      <p:sp>
        <p:nvSpPr>
          <p:cNvPr id="3" name="Content Placeholder 2"/>
          <p:cNvSpPr>
            <a:spLocks noGrp="1"/>
          </p:cNvSpPr>
          <p:nvPr>
            <p:ph idx="1"/>
          </p:nvPr>
        </p:nvSpPr>
        <p:spPr>
          <a:xfrm>
            <a:off x="609600" y="1752601"/>
            <a:ext cx="10972800" cy="4373562"/>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6B28102-2E91-4DD7-8E8B-98B790A12701}" type="datetime1">
              <a:rPr lang="en-US" smtClean="0"/>
              <a:t>11/18/21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BADE50-950A-4D58-BFB2-FA2C6A8B385D}" type="slidenum">
              <a:rPr lang="en-US" smtClean="0"/>
              <a:t>‹#›</a:t>
            </a:fld>
            <a:endParaRPr lang="en-US"/>
          </a:p>
        </p:txBody>
      </p:sp>
    </p:spTree>
    <p:extLst>
      <p:ext uri="{BB962C8B-B14F-4D97-AF65-F5344CB8AC3E}">
        <p14:creationId xmlns:p14="http://schemas.microsoft.com/office/powerpoint/2010/main" val="3097968401"/>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A604A86-E8D2-4E57-8D6D-61E2D175474B}" type="datetime1">
              <a:rPr lang="en-US" smtClean="0"/>
              <a:t>11/18/21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BADE50-950A-4D58-BFB2-FA2C6A8B385D}" type="slidenum">
              <a:rPr lang="en-US" smtClean="0"/>
              <a:t>‹#›</a:t>
            </a:fld>
            <a:endParaRPr lang="en-US"/>
          </a:p>
        </p:txBody>
      </p:sp>
    </p:spTree>
    <p:extLst>
      <p:ext uri="{BB962C8B-B14F-4D97-AF65-F5344CB8AC3E}">
        <p14:creationId xmlns:p14="http://schemas.microsoft.com/office/powerpoint/2010/main" val="6458088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solidFill>
                  <a:schemeClr val="tx1"/>
                </a:solidFill>
                <a:latin typeface="Helvetica Neue Thin" panose="020B0403020202020204" pitchFamily="34" charset="0"/>
                <a:ea typeface="Helvetica Neue Thin" panose="020B0403020202020204" pitchFamily="34" charset="0"/>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C921DF3-1FB0-45DC-97EF-461960E13574}" type="datetime1">
              <a:rPr lang="en-US" smtClean="0"/>
              <a:t>11/18/21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BADE50-950A-4D58-BFB2-FA2C6A8B385D}" type="slidenum">
              <a:rPr lang="en-US" smtClean="0"/>
              <a:t>‹#›</a:t>
            </a:fld>
            <a:endParaRPr lang="en-US"/>
          </a:p>
        </p:txBody>
      </p:sp>
    </p:spTree>
    <p:extLst>
      <p:ext uri="{BB962C8B-B14F-4D97-AF65-F5344CB8AC3E}">
        <p14:creationId xmlns:p14="http://schemas.microsoft.com/office/powerpoint/2010/main" val="3275100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solidFill>
                  <a:schemeClr val="tx1"/>
                </a:solidFill>
                <a:latin typeface="Helvetica Neue Thin" panose="020B0403020202020204" pitchFamily="34" charset="0"/>
                <a:ea typeface="Helvetica Neue Thin" panose="020B0403020202020204" pitchFamily="34" charset="0"/>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92B088E-2809-46D8-B43F-738015D878CC}" type="datetime1">
              <a:rPr lang="en-US" smtClean="0"/>
              <a:t>11/18/21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6BADE50-950A-4D58-BFB2-FA2C6A8B385D}" type="slidenum">
              <a:rPr lang="en-US" smtClean="0"/>
              <a:t>‹#›</a:t>
            </a:fld>
            <a:endParaRPr lang="en-US"/>
          </a:p>
        </p:txBody>
      </p:sp>
    </p:spTree>
    <p:extLst>
      <p:ext uri="{BB962C8B-B14F-4D97-AF65-F5344CB8AC3E}">
        <p14:creationId xmlns:p14="http://schemas.microsoft.com/office/powerpoint/2010/main" val="14373841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solidFill>
                  <a:schemeClr val="tx1"/>
                </a:solidFill>
                <a:latin typeface="Helvetica Neue Thin" panose="020B0403020202020204" pitchFamily="34" charset="0"/>
                <a:ea typeface="Helvetica Neue Thin" panose="020B0403020202020204" pitchFamily="34" charset="0"/>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208D42A-BC08-426E-9E11-483BA9D61AF6}" type="datetime1">
              <a:rPr lang="en-US" smtClean="0"/>
              <a:t>11/18/21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6BADE50-950A-4D58-BFB2-FA2C6A8B385D}" type="slidenum">
              <a:rPr lang="en-US" smtClean="0"/>
              <a:t>‹#›</a:t>
            </a:fld>
            <a:endParaRPr lang="en-US"/>
          </a:p>
        </p:txBody>
      </p:sp>
    </p:spTree>
    <p:extLst>
      <p:ext uri="{BB962C8B-B14F-4D97-AF65-F5344CB8AC3E}">
        <p14:creationId xmlns:p14="http://schemas.microsoft.com/office/powerpoint/2010/main" val="17775602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Smaller Title n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1143000"/>
          </a:xfrm>
        </p:spPr>
        <p:txBody>
          <a:bodyPr/>
          <a:lstStyle>
            <a:lvl1pPr>
              <a:defRPr b="0" i="0">
                <a:solidFill>
                  <a:schemeClr val="tx1"/>
                </a:solidFill>
                <a:latin typeface="Helvetica Neue Thin" panose="020B0403020202020204" pitchFamily="34" charset="0"/>
                <a:ea typeface="Helvetica Neue Thin" panose="020B0403020202020204" pitchFamily="34" charset="0"/>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6B28102-2E91-4DD7-8E8B-98B790A12701}" type="datetime1">
              <a:rPr lang="en-US" smtClean="0"/>
              <a:t>11/18/21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6BADE50-950A-4D58-BFB2-FA2C6A8B385D}" type="slidenum">
              <a:rPr lang="en-US" smtClean="0"/>
              <a:t>‹#›</a:t>
            </a:fld>
            <a:endParaRPr lang="en-US"/>
          </a:p>
        </p:txBody>
      </p:sp>
    </p:spTree>
    <p:extLst>
      <p:ext uri="{BB962C8B-B14F-4D97-AF65-F5344CB8AC3E}">
        <p14:creationId xmlns:p14="http://schemas.microsoft.com/office/powerpoint/2010/main" val="344387259"/>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D5C786-44E1-4BD5-AD14-75F3EA166B5A}" type="datetime1">
              <a:rPr lang="en-US" smtClean="0"/>
              <a:t>11/18/21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6BADE50-950A-4D58-BFB2-FA2C6A8B385D}" type="slidenum">
              <a:rPr lang="en-US" smtClean="0"/>
              <a:t>‹#›</a:t>
            </a:fld>
            <a:endParaRPr lang="en-US"/>
          </a:p>
        </p:txBody>
      </p:sp>
    </p:spTree>
    <p:extLst>
      <p:ext uri="{BB962C8B-B14F-4D97-AF65-F5344CB8AC3E}">
        <p14:creationId xmlns:p14="http://schemas.microsoft.com/office/powerpoint/2010/main" val="40108064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B28102-2E91-4DD7-8E8B-98B790A12701}" type="datetime1">
              <a:rPr lang="en-US" smtClean="0"/>
              <a:t>11/18/21</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BADE50-950A-4D58-BFB2-FA2C6A8B385D}" type="slidenum">
              <a:rPr lang="en-US" smtClean="0"/>
              <a:t>‹#›</a:t>
            </a:fld>
            <a:endParaRPr lang="en-US"/>
          </a:p>
        </p:txBody>
      </p:sp>
    </p:spTree>
    <p:extLst>
      <p:ext uri="{BB962C8B-B14F-4D97-AF65-F5344CB8AC3E}">
        <p14:creationId xmlns:p14="http://schemas.microsoft.com/office/powerpoint/2010/main" val="36777873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40.png"/><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20.png"/><Relationship Id="rId4" Type="http://schemas.openxmlformats.org/officeDocument/2006/relationships/image" Target="../media/image85.png"/></Relationships>
</file>

<file path=ppt/slides/_rels/slide12.xml.rels><?xml version="1.0" encoding="UTF-8" standalone="yes"?>
<Relationships xmlns="http://schemas.openxmlformats.org/package/2006/relationships"><Relationship Id="rId3" Type="http://schemas.openxmlformats.org/officeDocument/2006/relationships/image" Target="../media/image151.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60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98.png"/><Relationship Id="rId7" Type="http://schemas.openxmlformats.org/officeDocument/2006/relationships/image" Target="../media/image97.png"/><Relationship Id="rId2" Type="http://schemas.openxmlformats.org/officeDocument/2006/relationships/image" Target="../media/image36.png"/><Relationship Id="rId1" Type="http://schemas.openxmlformats.org/officeDocument/2006/relationships/slideLayout" Target="../slideLayouts/slideLayout2.xml"/><Relationship Id="rId6" Type="http://schemas.openxmlformats.org/officeDocument/2006/relationships/image" Target="../media/image240.png"/><Relationship Id="rId5" Type="http://schemas.openxmlformats.org/officeDocument/2006/relationships/image" Target="../media/image96.png"/><Relationship Id="rId10" Type="http://schemas.openxmlformats.org/officeDocument/2006/relationships/image" Target="../media/image41.png"/><Relationship Id="rId4" Type="http://schemas.openxmlformats.org/officeDocument/2006/relationships/image" Target="../media/image95.png"/><Relationship Id="rId9" Type="http://schemas.openxmlformats.org/officeDocument/2006/relationships/image" Target="../media/image40.png"/></Relationships>
</file>

<file path=ppt/slides/_rels/slide17.xml.rels><?xml version="1.0" encoding="UTF-8" standalone="yes"?>
<Relationships xmlns="http://schemas.openxmlformats.org/package/2006/relationships"><Relationship Id="rId8" Type="http://schemas.openxmlformats.org/officeDocument/2006/relationships/image" Target="../media/image98.png"/><Relationship Id="rId7" Type="http://schemas.openxmlformats.org/officeDocument/2006/relationships/image" Target="../media/image97.png"/><Relationship Id="rId2" Type="http://schemas.openxmlformats.org/officeDocument/2006/relationships/image" Target="../media/image42.png"/><Relationship Id="rId1" Type="http://schemas.openxmlformats.org/officeDocument/2006/relationships/slideLayout" Target="../slideLayouts/slideLayout2.xml"/><Relationship Id="rId6" Type="http://schemas.openxmlformats.org/officeDocument/2006/relationships/image" Target="../media/image240.png"/><Relationship Id="rId5" Type="http://schemas.openxmlformats.org/officeDocument/2006/relationships/image" Target="../media/image96.png"/><Relationship Id="rId10" Type="http://schemas.openxmlformats.org/officeDocument/2006/relationships/image" Target="../media/image44.png"/><Relationship Id="rId4" Type="http://schemas.openxmlformats.org/officeDocument/2006/relationships/image" Target="../media/image95.png"/><Relationship Id="rId9" Type="http://schemas.openxmlformats.org/officeDocument/2006/relationships/image" Target="../media/image4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image" Target="../media/image6.png"/><Relationship Id="rId7" Type="http://schemas.openxmlformats.org/officeDocument/2006/relationships/image" Target="../media/image98.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7.png"/><Relationship Id="rId5" Type="http://schemas.openxmlformats.org/officeDocument/2006/relationships/image" Target="../media/image96.png"/><Relationship Id="rId4" Type="http://schemas.openxmlformats.org/officeDocument/2006/relationships/image" Target="../media/image95.png"/></Relationships>
</file>

<file path=ppt/slides/_rels/slide21.xml.rels><?xml version="1.0" encoding="UTF-8" standalone="yes"?>
<Relationships xmlns="http://schemas.openxmlformats.org/package/2006/relationships"><Relationship Id="rId8" Type="http://schemas.openxmlformats.org/officeDocument/2006/relationships/image" Target="../media/image48.png"/><Relationship Id="rId7" Type="http://schemas.openxmlformats.org/officeDocument/2006/relationships/image" Target="../media/image98.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97.png"/><Relationship Id="rId5" Type="http://schemas.openxmlformats.org/officeDocument/2006/relationships/image" Target="../media/image96.png"/><Relationship Id="rId4" Type="http://schemas.openxmlformats.org/officeDocument/2006/relationships/image" Target="../media/image9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3" Type="http://schemas.openxmlformats.org/officeDocument/2006/relationships/image" Target="../media/image84.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14.png"/><Relationship Id="rId4" Type="http://schemas.openxmlformats.org/officeDocument/2006/relationships/image" Target="../media/image8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40.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0.png"/><Relationship Id="rId4" Type="http://schemas.openxmlformats.org/officeDocument/2006/relationships/image" Target="../media/image85.png"/></Relationships>
</file>

<file path=ppt/slides/_rels/slide9.xml.rels><?xml version="1.0" encoding="UTF-8" standalone="yes"?>
<Relationships xmlns="http://schemas.openxmlformats.org/package/2006/relationships"><Relationship Id="rId3" Type="http://schemas.openxmlformats.org/officeDocument/2006/relationships/image" Target="../media/image840.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4.png"/><Relationship Id="rId4" Type="http://schemas.openxmlformats.org/officeDocument/2006/relationships/image" Target="../media/image8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B6CE7-81B2-8049-9E87-758163BB5B98}"/>
              </a:ext>
            </a:extLst>
          </p:cNvPr>
          <p:cNvSpPr>
            <a:spLocks noGrp="1"/>
          </p:cNvSpPr>
          <p:nvPr>
            <p:ph type="ctrTitle"/>
          </p:nvPr>
        </p:nvSpPr>
        <p:spPr>
          <a:xfrm>
            <a:off x="914400" y="990600"/>
            <a:ext cx="10363200" cy="1470025"/>
          </a:xfrm>
        </p:spPr>
        <p:txBody>
          <a:bodyPr>
            <a:normAutofit fontScale="90000"/>
          </a:bodyPr>
          <a:lstStyle/>
          <a:p>
            <a:r>
              <a:rPr lang="en-US" sz="8000" dirty="0">
                <a:ln w="3175">
                  <a:solidFill>
                    <a:schemeClr val="bg1"/>
                  </a:solidFill>
                </a:ln>
                <a:solidFill>
                  <a:schemeClr val="bg1"/>
                </a:solidFill>
                <a:latin typeface="Helvetica Neue" panose="02000503000000020004" pitchFamily="2" charset="0"/>
                <a:ea typeface="Helvetica Neue" panose="02000503000000020004" pitchFamily="2" charset="0"/>
              </a:rPr>
              <a:t>CS4102 Algorithms</a:t>
            </a:r>
            <a:br>
              <a:rPr lang="en-US" sz="8000" dirty="0"/>
            </a:br>
            <a:r>
              <a:rPr lang="en-US" dirty="0">
                <a:solidFill>
                  <a:schemeClr val="bg1">
                    <a:lumMod val="65000"/>
                  </a:schemeClr>
                </a:solidFill>
              </a:rPr>
              <a:t> Fall 2021 – Horton and </a:t>
            </a:r>
            <a:r>
              <a:rPr lang="en-US" dirty="0" err="1">
                <a:solidFill>
                  <a:schemeClr val="bg1">
                    <a:lumMod val="65000"/>
                  </a:schemeClr>
                </a:solidFill>
              </a:rPr>
              <a:t>Floryan</a:t>
            </a:r>
            <a:endParaRPr lang="en-US" dirty="0"/>
          </a:p>
        </p:txBody>
      </p:sp>
      <p:sp>
        <p:nvSpPr>
          <p:cNvPr id="3" name="Subtitle 2">
            <a:extLst>
              <a:ext uri="{FF2B5EF4-FFF2-40B4-BE49-F238E27FC236}">
                <a16:creationId xmlns:a16="http://schemas.microsoft.com/office/drawing/2014/main" id="{EAD58644-965A-D547-8284-0CF0702A7861}"/>
              </a:ext>
            </a:extLst>
          </p:cNvPr>
          <p:cNvSpPr>
            <a:spLocks noGrp="1"/>
          </p:cNvSpPr>
          <p:nvPr>
            <p:ph type="subTitle" idx="1"/>
          </p:nvPr>
        </p:nvSpPr>
        <p:spPr>
          <a:xfrm>
            <a:off x="1828800" y="3187700"/>
            <a:ext cx="8534400" cy="2667000"/>
          </a:xfrm>
        </p:spPr>
        <p:txBody>
          <a:bodyPr>
            <a:normAutofit/>
          </a:bodyPr>
          <a:lstStyle/>
          <a:p>
            <a:pPr algn="l"/>
            <a:endParaRPr lang="en-US" dirty="0"/>
          </a:p>
          <a:p>
            <a:pPr algn="l"/>
            <a:r>
              <a:rPr lang="en-US" dirty="0"/>
              <a:t>Min-cut Max-flow, proof of Ford-Fulkerson</a:t>
            </a:r>
          </a:p>
        </p:txBody>
      </p:sp>
      <p:sp>
        <p:nvSpPr>
          <p:cNvPr id="4" name="Slide Number Placeholder 3">
            <a:extLst>
              <a:ext uri="{FF2B5EF4-FFF2-40B4-BE49-F238E27FC236}">
                <a16:creationId xmlns:a16="http://schemas.microsoft.com/office/drawing/2014/main" id="{31482174-F7C5-3845-B17B-CDFA1796A629}"/>
              </a:ext>
            </a:extLst>
          </p:cNvPr>
          <p:cNvSpPr>
            <a:spLocks noGrp="1"/>
          </p:cNvSpPr>
          <p:nvPr>
            <p:ph type="sldNum" sz="quarter" idx="12"/>
          </p:nvPr>
        </p:nvSpPr>
        <p:spPr/>
        <p:txBody>
          <a:bodyPr/>
          <a:lstStyle/>
          <a:p>
            <a:fld id="{86BADE50-950A-4D58-BFB2-FA2C6A8B385D}" type="slidenum">
              <a:rPr lang="en-US" smtClean="0"/>
              <a:t>1</a:t>
            </a:fld>
            <a:endParaRPr lang="en-US"/>
          </a:p>
        </p:txBody>
      </p:sp>
    </p:spTree>
    <p:extLst>
      <p:ext uri="{BB962C8B-B14F-4D97-AF65-F5344CB8AC3E}">
        <p14:creationId xmlns:p14="http://schemas.microsoft.com/office/powerpoint/2010/main" val="616528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1ACF78-9C00-6744-8ED2-B9C9410F8AD8}"/>
              </a:ext>
            </a:extLst>
          </p:cNvPr>
          <p:cNvSpPr>
            <a:spLocks noGrp="1"/>
          </p:cNvSpPr>
          <p:nvPr>
            <p:ph type="title"/>
          </p:nvPr>
        </p:nvSpPr>
        <p:spPr/>
        <p:txBody>
          <a:bodyPr/>
          <a:lstStyle/>
          <a:p>
            <a:r>
              <a:rPr lang="en-US" dirty="0"/>
              <a:t>We’ll Show These 3 Things</a:t>
            </a:r>
          </a:p>
        </p:txBody>
      </p:sp>
      <p:sp>
        <p:nvSpPr>
          <p:cNvPr id="3" name="Content Placeholder 2">
            <a:extLst>
              <a:ext uri="{FF2B5EF4-FFF2-40B4-BE49-F238E27FC236}">
                <a16:creationId xmlns:a16="http://schemas.microsoft.com/office/drawing/2014/main" id="{C35545B2-E202-E346-8518-F623BD4E1D14}"/>
              </a:ext>
            </a:extLst>
          </p:cNvPr>
          <p:cNvSpPr>
            <a:spLocks noGrp="1"/>
          </p:cNvSpPr>
          <p:nvPr>
            <p:ph idx="1"/>
          </p:nvPr>
        </p:nvSpPr>
        <p:spPr/>
        <p:txBody>
          <a:bodyPr/>
          <a:lstStyle/>
          <a:p>
            <a:r>
              <a:rPr lang="en-US" dirty="0"/>
              <a:t>Weak duality property</a:t>
            </a:r>
          </a:p>
          <a:p>
            <a:r>
              <a:rPr lang="en-US" dirty="0"/>
              <a:t>Flow-value lemma</a:t>
            </a:r>
          </a:p>
          <a:p>
            <a:r>
              <a:rPr lang="en-US" dirty="0"/>
              <a:t>Max-flow Min-Cut theorem</a:t>
            </a:r>
          </a:p>
          <a:p>
            <a:endParaRPr lang="en-US" dirty="0"/>
          </a:p>
          <a:p>
            <a:r>
              <a:rPr lang="en-US" dirty="0"/>
              <a:t>…and how we can then argue Ford-Fulkerson is correct</a:t>
            </a:r>
          </a:p>
        </p:txBody>
      </p:sp>
      <p:sp>
        <p:nvSpPr>
          <p:cNvPr id="4" name="Slide Number Placeholder 3">
            <a:extLst>
              <a:ext uri="{FF2B5EF4-FFF2-40B4-BE49-F238E27FC236}">
                <a16:creationId xmlns:a16="http://schemas.microsoft.com/office/drawing/2014/main" id="{7358BA3F-C665-FD47-B2B0-3803683E078E}"/>
              </a:ext>
            </a:extLst>
          </p:cNvPr>
          <p:cNvSpPr>
            <a:spLocks noGrp="1"/>
          </p:cNvSpPr>
          <p:nvPr>
            <p:ph type="sldNum" sz="quarter" idx="12"/>
          </p:nvPr>
        </p:nvSpPr>
        <p:spPr/>
        <p:txBody>
          <a:bodyPr/>
          <a:lstStyle/>
          <a:p>
            <a:fld id="{86BADE50-950A-4D58-BFB2-FA2C6A8B385D}" type="slidenum">
              <a:rPr lang="en-US" smtClean="0"/>
              <a:t>10</a:t>
            </a:fld>
            <a:endParaRPr lang="en-US"/>
          </a:p>
        </p:txBody>
      </p:sp>
    </p:spTree>
    <p:extLst>
      <p:ext uri="{BB962C8B-B14F-4D97-AF65-F5344CB8AC3E}">
        <p14:creationId xmlns:p14="http://schemas.microsoft.com/office/powerpoint/2010/main" val="38416291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0AE80-5582-A540-AB4A-FD3AD95B079A}"/>
              </a:ext>
            </a:extLst>
          </p:cNvPr>
          <p:cNvSpPr>
            <a:spLocks noGrp="1"/>
          </p:cNvSpPr>
          <p:nvPr>
            <p:ph type="title"/>
          </p:nvPr>
        </p:nvSpPr>
        <p:spPr/>
        <p:txBody>
          <a:bodyPr/>
          <a:lstStyle/>
          <a:p>
            <a:r>
              <a:rPr lang="en-US" dirty="0"/>
              <a:t>First definition: Weak Duality</a:t>
            </a:r>
          </a:p>
        </p:txBody>
      </p:sp>
      <p:sp>
        <p:nvSpPr>
          <p:cNvPr id="3" name="Content Placeholder 2">
            <a:extLst>
              <a:ext uri="{FF2B5EF4-FFF2-40B4-BE49-F238E27FC236}">
                <a16:creationId xmlns:a16="http://schemas.microsoft.com/office/drawing/2014/main" id="{6F550385-5E13-5B46-BB1C-8D036B9CC5C3}"/>
              </a:ext>
            </a:extLst>
          </p:cNvPr>
          <p:cNvSpPr>
            <a:spLocks noGrp="1"/>
          </p:cNvSpPr>
          <p:nvPr>
            <p:ph idx="1"/>
          </p:nvPr>
        </p:nvSpPr>
        <p:spPr>
          <a:xfrm>
            <a:off x="609600" y="990600"/>
            <a:ext cx="10439400" cy="5135563"/>
          </a:xfrm>
        </p:spPr>
        <p:txBody>
          <a:bodyPr/>
          <a:lstStyle/>
          <a:p>
            <a:r>
              <a:rPr lang="en-US" dirty="0"/>
              <a:t>Let </a:t>
            </a:r>
            <a:r>
              <a:rPr lang="en-US" b="1" i="1" dirty="0"/>
              <a:t>f</a:t>
            </a:r>
            <a:r>
              <a:rPr lang="en-US" dirty="0"/>
              <a:t> be any flow and C = (S, T) be any cut</a:t>
            </a:r>
          </a:p>
          <a:p>
            <a:r>
              <a:rPr lang="en-US" dirty="0"/>
              <a:t>Then the value of </a:t>
            </a:r>
            <a:r>
              <a:rPr lang="en-US" b="1" i="1" dirty="0"/>
              <a:t> f  </a:t>
            </a:r>
            <a:r>
              <a:rPr lang="en-US" dirty="0"/>
              <a:t>&lt;=  capacity of C</a:t>
            </a:r>
          </a:p>
          <a:p>
            <a:pPr lvl="1"/>
            <a:r>
              <a:rPr lang="en-US" dirty="0"/>
              <a:t>We’ll refer to this as the weak duality property</a:t>
            </a:r>
          </a:p>
          <a:p>
            <a:r>
              <a:rPr lang="en-US" dirty="0"/>
              <a:t>Note: We are talking about the </a:t>
            </a:r>
            <a:r>
              <a:rPr lang="en-US" b="1" u="sng" dirty="0"/>
              <a:t>capacity</a:t>
            </a:r>
            <a:r>
              <a:rPr lang="en-US" dirty="0"/>
              <a:t> of C, not the value of the flow across C (i.e. not the net flow of C)</a:t>
            </a:r>
          </a:p>
          <a:p>
            <a:endParaRPr lang="en-US" dirty="0"/>
          </a:p>
          <a:p>
            <a:pPr marL="0" indent="0">
              <a:buNone/>
            </a:pPr>
            <a:endParaRPr lang="en-US" dirty="0"/>
          </a:p>
          <a:p>
            <a:endParaRPr lang="en-US" dirty="0"/>
          </a:p>
        </p:txBody>
      </p:sp>
      <p:sp>
        <p:nvSpPr>
          <p:cNvPr id="4" name="Slide Number Placeholder 3">
            <a:extLst>
              <a:ext uri="{FF2B5EF4-FFF2-40B4-BE49-F238E27FC236}">
                <a16:creationId xmlns:a16="http://schemas.microsoft.com/office/drawing/2014/main" id="{E72DB7CC-CF63-4647-877F-4041117A2733}"/>
              </a:ext>
            </a:extLst>
          </p:cNvPr>
          <p:cNvSpPr>
            <a:spLocks noGrp="1"/>
          </p:cNvSpPr>
          <p:nvPr>
            <p:ph type="sldNum" sz="quarter" idx="12"/>
          </p:nvPr>
        </p:nvSpPr>
        <p:spPr/>
        <p:txBody>
          <a:bodyPr/>
          <a:lstStyle/>
          <a:p>
            <a:fld id="{86BADE50-950A-4D58-BFB2-FA2C6A8B385D}" type="slidenum">
              <a:rPr lang="en-US" smtClean="0"/>
              <a:t>11</a:t>
            </a:fld>
            <a:endParaRPr lang="en-US"/>
          </a:p>
        </p:txBody>
      </p:sp>
      <p:sp>
        <p:nvSpPr>
          <p:cNvPr id="5" name="Freeform 4">
            <a:extLst>
              <a:ext uri="{FF2B5EF4-FFF2-40B4-BE49-F238E27FC236}">
                <a16:creationId xmlns:a16="http://schemas.microsoft.com/office/drawing/2014/main" id="{2BFEC55B-F7C8-CD46-AA15-C3E6859BBC19}"/>
              </a:ext>
            </a:extLst>
          </p:cNvPr>
          <p:cNvSpPr/>
          <p:nvPr/>
        </p:nvSpPr>
        <p:spPr>
          <a:xfrm>
            <a:off x="5186263" y="4202899"/>
            <a:ext cx="1952297" cy="2112579"/>
          </a:xfrm>
          <a:custGeom>
            <a:avLst/>
            <a:gdLst>
              <a:gd name="connsiteX0" fmla="*/ 1876097 w 1876097"/>
              <a:gd name="connsiteY0" fmla="*/ 1056289 h 2112579"/>
              <a:gd name="connsiteX1" fmla="*/ 1749972 w 1876097"/>
              <a:gd name="connsiteY1" fmla="*/ 677917 h 2112579"/>
              <a:gd name="connsiteX2" fmla="*/ 1040524 w 1876097"/>
              <a:gd name="connsiteY2" fmla="*/ 236482 h 2112579"/>
              <a:gd name="connsiteX3" fmla="*/ 220717 w 1876097"/>
              <a:gd name="connsiteY3" fmla="*/ 0 h 2112579"/>
              <a:gd name="connsiteX4" fmla="*/ 63062 w 1876097"/>
              <a:gd name="connsiteY4" fmla="*/ 173420 h 2112579"/>
              <a:gd name="connsiteX5" fmla="*/ 0 w 1876097"/>
              <a:gd name="connsiteY5" fmla="*/ 2017986 h 2112579"/>
              <a:gd name="connsiteX6" fmla="*/ 268014 w 1876097"/>
              <a:gd name="connsiteY6" fmla="*/ 2112579 h 2112579"/>
              <a:gd name="connsiteX7" fmla="*/ 819807 w 1876097"/>
              <a:gd name="connsiteY7" fmla="*/ 2081048 h 2112579"/>
              <a:gd name="connsiteX8" fmla="*/ 1876097 w 1876097"/>
              <a:gd name="connsiteY8" fmla="*/ 1056289 h 21125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76097" h="2112579">
                <a:moveTo>
                  <a:pt x="1876097" y="1056289"/>
                </a:moveTo>
                <a:lnTo>
                  <a:pt x="1749972" y="677917"/>
                </a:lnTo>
                <a:lnTo>
                  <a:pt x="1040524" y="236482"/>
                </a:lnTo>
                <a:lnTo>
                  <a:pt x="220717" y="0"/>
                </a:lnTo>
                <a:lnTo>
                  <a:pt x="63062" y="173420"/>
                </a:lnTo>
                <a:lnTo>
                  <a:pt x="0" y="2017986"/>
                </a:lnTo>
                <a:lnTo>
                  <a:pt x="268014" y="2112579"/>
                </a:lnTo>
                <a:lnTo>
                  <a:pt x="819807" y="2081048"/>
                </a:lnTo>
                <a:lnTo>
                  <a:pt x="1876097" y="1056289"/>
                </a:lnTo>
                <a:close/>
              </a:path>
            </a:pathLst>
          </a:custGeom>
          <a:solidFill>
            <a:srgbClr val="00CCFF">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5">
            <a:extLst>
              <a:ext uri="{FF2B5EF4-FFF2-40B4-BE49-F238E27FC236}">
                <a16:creationId xmlns:a16="http://schemas.microsoft.com/office/drawing/2014/main" id="{A80E7A95-8446-2F4A-8D07-269CA490CBF2}"/>
              </a:ext>
            </a:extLst>
          </p:cNvPr>
          <p:cNvSpPr/>
          <p:nvPr/>
        </p:nvSpPr>
        <p:spPr>
          <a:xfrm>
            <a:off x="2506126" y="4092539"/>
            <a:ext cx="2238703" cy="2144110"/>
          </a:xfrm>
          <a:custGeom>
            <a:avLst/>
            <a:gdLst>
              <a:gd name="connsiteX0" fmla="*/ 0 w 2238703"/>
              <a:gd name="connsiteY0" fmla="*/ 677917 h 2144110"/>
              <a:gd name="connsiteX1" fmla="*/ 520262 w 2238703"/>
              <a:gd name="connsiteY1" fmla="*/ 1891862 h 2144110"/>
              <a:gd name="connsiteX2" fmla="*/ 1387365 w 2238703"/>
              <a:gd name="connsiteY2" fmla="*/ 2144110 h 2144110"/>
              <a:gd name="connsiteX3" fmla="*/ 2096813 w 2238703"/>
              <a:gd name="connsiteY3" fmla="*/ 2065283 h 2144110"/>
              <a:gd name="connsiteX4" fmla="*/ 2175641 w 2238703"/>
              <a:gd name="connsiteY4" fmla="*/ 1150883 h 2144110"/>
              <a:gd name="connsiteX5" fmla="*/ 2175641 w 2238703"/>
              <a:gd name="connsiteY5" fmla="*/ 1008993 h 2144110"/>
              <a:gd name="connsiteX6" fmla="*/ 2238703 w 2238703"/>
              <a:gd name="connsiteY6" fmla="*/ 63062 h 2144110"/>
              <a:gd name="connsiteX7" fmla="*/ 1702675 w 2238703"/>
              <a:gd name="connsiteY7" fmla="*/ 0 h 2144110"/>
              <a:gd name="connsiteX8" fmla="*/ 788275 w 2238703"/>
              <a:gd name="connsiteY8" fmla="*/ 94593 h 2144110"/>
              <a:gd name="connsiteX9" fmla="*/ 236482 w 2238703"/>
              <a:gd name="connsiteY9" fmla="*/ 378372 h 2144110"/>
              <a:gd name="connsiteX10" fmla="*/ 0 w 2238703"/>
              <a:gd name="connsiteY10" fmla="*/ 677917 h 2144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38703" h="2144110">
                <a:moveTo>
                  <a:pt x="0" y="677917"/>
                </a:moveTo>
                <a:lnTo>
                  <a:pt x="520262" y="1891862"/>
                </a:lnTo>
                <a:lnTo>
                  <a:pt x="1387365" y="2144110"/>
                </a:lnTo>
                <a:lnTo>
                  <a:pt x="2096813" y="2065283"/>
                </a:lnTo>
                <a:lnTo>
                  <a:pt x="2175641" y="1150883"/>
                </a:lnTo>
                <a:lnTo>
                  <a:pt x="2175641" y="1008993"/>
                </a:lnTo>
                <a:lnTo>
                  <a:pt x="2238703" y="63062"/>
                </a:lnTo>
                <a:lnTo>
                  <a:pt x="1702675" y="0"/>
                </a:lnTo>
                <a:lnTo>
                  <a:pt x="788275" y="94593"/>
                </a:lnTo>
                <a:lnTo>
                  <a:pt x="236482" y="378372"/>
                </a:lnTo>
                <a:lnTo>
                  <a:pt x="0" y="677917"/>
                </a:lnTo>
                <a:close/>
              </a:path>
            </a:pathLst>
          </a:custGeom>
          <a:solidFill>
            <a:srgbClr val="FFA7FF"/>
          </a:solidFill>
          <a:ln>
            <a:solidFill>
              <a:srgbClr val="FF33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15DB6965-CDFD-C045-9E6D-CE56116D65C8}"/>
              </a:ext>
            </a:extLst>
          </p:cNvPr>
          <p:cNvGrpSpPr/>
          <p:nvPr/>
        </p:nvGrpSpPr>
        <p:grpSpPr>
          <a:xfrm>
            <a:off x="2743200" y="4140561"/>
            <a:ext cx="4256076" cy="2215790"/>
            <a:chOff x="990600" y="3017500"/>
            <a:chExt cx="4785705" cy="2491524"/>
          </a:xfrm>
        </p:grpSpPr>
        <p:cxnSp>
          <p:nvCxnSpPr>
            <p:cNvPr id="8" name="Straight Connector 7">
              <a:extLst>
                <a:ext uri="{FF2B5EF4-FFF2-40B4-BE49-F238E27FC236}">
                  <a16:creationId xmlns:a16="http://schemas.microsoft.com/office/drawing/2014/main" id="{56951FAA-6EEB-1D4A-946C-649AC36B6156}"/>
                </a:ext>
              </a:extLst>
            </p:cNvPr>
            <p:cNvCxnSpPr>
              <a:stCxn id="21" idx="2"/>
              <a:endCxn id="20" idx="7"/>
            </p:cNvCxnSpPr>
            <p:nvPr/>
          </p:nvCxnSpPr>
          <p:spPr>
            <a:xfrm flipH="1">
              <a:off x="1284342" y="3317971"/>
              <a:ext cx="1344595" cy="455510"/>
            </a:xfrm>
            <a:prstGeom prst="line">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91670DC0-4DBC-C14D-8840-741DEBECB46B}"/>
                </a:ext>
              </a:extLst>
            </p:cNvPr>
            <p:cNvCxnSpPr>
              <a:stCxn id="23" idx="2"/>
              <a:endCxn id="21" idx="6"/>
            </p:cNvCxnSpPr>
            <p:nvPr/>
          </p:nvCxnSpPr>
          <p:spPr>
            <a:xfrm flipH="1" flipV="1">
              <a:off x="2973077" y="3317971"/>
              <a:ext cx="1107387" cy="137723"/>
            </a:xfrm>
            <a:prstGeom prst="line">
              <a:avLst/>
            </a:prstGeom>
            <a:ln w="57150">
              <a:solidFill>
                <a:srgbClr val="33CC33"/>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0DAC97E9-A7FE-9441-B4D1-F51B966DB918}"/>
                </a:ext>
              </a:extLst>
            </p:cNvPr>
            <p:cNvCxnSpPr>
              <a:stCxn id="22" idx="2"/>
              <a:endCxn id="20" idx="5"/>
            </p:cNvCxnSpPr>
            <p:nvPr/>
          </p:nvCxnSpPr>
          <p:spPr>
            <a:xfrm flipH="1" flipV="1">
              <a:off x="1284342" y="4010427"/>
              <a:ext cx="1172525" cy="1033919"/>
            </a:xfrm>
            <a:prstGeom prst="line">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6056A865-705E-DB4B-9392-C456749FC10A}"/>
                </a:ext>
              </a:extLst>
            </p:cNvPr>
            <p:cNvCxnSpPr>
              <a:stCxn id="22" idx="7"/>
              <a:endCxn id="23" idx="3"/>
            </p:cNvCxnSpPr>
            <p:nvPr/>
          </p:nvCxnSpPr>
          <p:spPr>
            <a:xfrm flipV="1">
              <a:off x="2750609" y="3574167"/>
              <a:ext cx="1380253" cy="1351706"/>
            </a:xfrm>
            <a:prstGeom prst="line">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C1D95B8-19EC-9347-B0F1-2F4441291ED9}"/>
                </a:ext>
              </a:extLst>
            </p:cNvPr>
            <p:cNvCxnSpPr>
              <a:stCxn id="22" idx="6"/>
              <a:endCxn id="25" idx="2"/>
            </p:cNvCxnSpPr>
            <p:nvPr/>
          </p:nvCxnSpPr>
          <p:spPr>
            <a:xfrm>
              <a:off x="2801007" y="5044346"/>
              <a:ext cx="1329638" cy="48406"/>
            </a:xfrm>
            <a:prstGeom prst="line">
              <a:avLst/>
            </a:prstGeom>
            <a:ln w="57150">
              <a:solidFill>
                <a:srgbClr val="33CC33"/>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204AF81-28F9-AE45-82B0-8072C7D802A0}"/>
                </a:ext>
              </a:extLst>
            </p:cNvPr>
            <p:cNvCxnSpPr>
              <a:stCxn id="23" idx="5"/>
              <a:endCxn id="24" idx="1"/>
            </p:cNvCxnSpPr>
            <p:nvPr/>
          </p:nvCxnSpPr>
          <p:spPr>
            <a:xfrm>
              <a:off x="4374206" y="3574167"/>
              <a:ext cx="1108357" cy="495347"/>
            </a:xfrm>
            <a:prstGeom prst="line">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395C3DF-34EB-FC4E-9AE3-E32444265279}"/>
                </a:ext>
              </a:extLst>
            </p:cNvPr>
            <p:cNvCxnSpPr>
              <a:stCxn id="24" idx="3"/>
              <a:endCxn id="25" idx="6"/>
            </p:cNvCxnSpPr>
            <p:nvPr/>
          </p:nvCxnSpPr>
          <p:spPr>
            <a:xfrm flipH="1">
              <a:off x="4474785" y="4306460"/>
              <a:ext cx="1007778" cy="786292"/>
            </a:xfrm>
            <a:prstGeom prst="line">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A2C8F267-AFB6-514D-9EBC-F47D8DE5DB1B}"/>
                </a:ext>
              </a:extLst>
            </p:cNvPr>
            <p:cNvSpPr txBox="1"/>
            <p:nvPr/>
          </p:nvSpPr>
          <p:spPr>
            <a:xfrm>
              <a:off x="2441514" y="3977556"/>
              <a:ext cx="339228" cy="415292"/>
            </a:xfrm>
            <a:prstGeom prst="rect">
              <a:avLst/>
            </a:prstGeom>
            <a:noFill/>
          </p:spPr>
          <p:txBody>
            <a:bodyPr wrap="none" rtlCol="0">
              <a:spAutoFit/>
            </a:bodyPr>
            <a:lstStyle/>
            <a:p>
              <a:r>
                <a:rPr lang="en-US" dirty="0">
                  <a:solidFill>
                    <a:srgbClr val="00B050"/>
                  </a:solidFill>
                </a:rPr>
                <a:t>3</a:t>
              </a:r>
            </a:p>
          </p:txBody>
        </p:sp>
        <p:sp>
          <p:nvSpPr>
            <p:cNvPr id="16" name="TextBox 15">
              <a:extLst>
                <a:ext uri="{FF2B5EF4-FFF2-40B4-BE49-F238E27FC236}">
                  <a16:creationId xmlns:a16="http://schemas.microsoft.com/office/drawing/2014/main" id="{54BA4F95-14C2-1B4C-82FF-FAD6BBC7D566}"/>
                </a:ext>
              </a:extLst>
            </p:cNvPr>
            <p:cNvSpPr txBox="1"/>
            <p:nvPr/>
          </p:nvSpPr>
          <p:spPr>
            <a:xfrm>
              <a:off x="1672079" y="3133349"/>
              <a:ext cx="339228" cy="415292"/>
            </a:xfrm>
            <a:prstGeom prst="rect">
              <a:avLst/>
            </a:prstGeom>
            <a:noFill/>
          </p:spPr>
          <p:txBody>
            <a:bodyPr wrap="none" rtlCol="0">
              <a:spAutoFit/>
            </a:bodyPr>
            <a:lstStyle/>
            <a:p>
              <a:r>
                <a:rPr lang="en-US" dirty="0">
                  <a:solidFill>
                    <a:srgbClr val="00B050"/>
                  </a:solidFill>
                </a:rPr>
                <a:t>3</a:t>
              </a:r>
            </a:p>
          </p:txBody>
        </p:sp>
        <p:sp>
          <p:nvSpPr>
            <p:cNvPr id="17" name="TextBox 16">
              <a:extLst>
                <a:ext uri="{FF2B5EF4-FFF2-40B4-BE49-F238E27FC236}">
                  <a16:creationId xmlns:a16="http://schemas.microsoft.com/office/drawing/2014/main" id="{480D4C18-E113-C145-A659-57929D74F0D2}"/>
                </a:ext>
              </a:extLst>
            </p:cNvPr>
            <p:cNvSpPr txBox="1"/>
            <p:nvPr/>
          </p:nvSpPr>
          <p:spPr>
            <a:xfrm>
              <a:off x="3289892" y="5093732"/>
              <a:ext cx="339228" cy="415292"/>
            </a:xfrm>
            <a:prstGeom prst="rect">
              <a:avLst/>
            </a:prstGeom>
            <a:noFill/>
          </p:spPr>
          <p:txBody>
            <a:bodyPr wrap="none" rtlCol="0">
              <a:spAutoFit/>
            </a:bodyPr>
            <a:lstStyle/>
            <a:p>
              <a:r>
                <a:rPr lang="en-US" dirty="0">
                  <a:solidFill>
                    <a:srgbClr val="00B050"/>
                  </a:solidFill>
                </a:rPr>
                <a:t>3</a:t>
              </a:r>
            </a:p>
          </p:txBody>
        </p:sp>
        <p:sp>
          <p:nvSpPr>
            <p:cNvPr id="18" name="TextBox 17">
              <a:extLst>
                <a:ext uri="{FF2B5EF4-FFF2-40B4-BE49-F238E27FC236}">
                  <a16:creationId xmlns:a16="http://schemas.microsoft.com/office/drawing/2014/main" id="{0C959AF3-225C-0E4B-B73B-BB7DCF69C882}"/>
                </a:ext>
              </a:extLst>
            </p:cNvPr>
            <p:cNvSpPr txBox="1"/>
            <p:nvPr/>
          </p:nvSpPr>
          <p:spPr>
            <a:xfrm>
              <a:off x="1805796" y="4187987"/>
              <a:ext cx="339228" cy="415292"/>
            </a:xfrm>
            <a:prstGeom prst="rect">
              <a:avLst/>
            </a:prstGeom>
            <a:noFill/>
          </p:spPr>
          <p:txBody>
            <a:bodyPr wrap="none" rtlCol="0">
              <a:spAutoFit/>
            </a:bodyPr>
            <a:lstStyle/>
            <a:p>
              <a:r>
                <a:rPr lang="en-US" dirty="0">
                  <a:solidFill>
                    <a:srgbClr val="00B050"/>
                  </a:solidFill>
                </a:rPr>
                <a:t>2</a:t>
              </a:r>
            </a:p>
          </p:txBody>
        </p:sp>
        <p:cxnSp>
          <p:nvCxnSpPr>
            <p:cNvPr id="19" name="Straight Connector 18">
              <a:extLst>
                <a:ext uri="{FF2B5EF4-FFF2-40B4-BE49-F238E27FC236}">
                  <a16:creationId xmlns:a16="http://schemas.microsoft.com/office/drawing/2014/main" id="{21A6194E-1FA3-C844-80DA-645657E32DFB}"/>
                </a:ext>
              </a:extLst>
            </p:cNvPr>
            <p:cNvCxnSpPr>
              <a:stCxn id="22" idx="0"/>
              <a:endCxn id="21" idx="4"/>
            </p:cNvCxnSpPr>
            <p:nvPr/>
          </p:nvCxnSpPr>
          <p:spPr>
            <a:xfrm flipV="1">
              <a:off x="2628937" y="3485517"/>
              <a:ext cx="172070" cy="1391283"/>
            </a:xfrm>
            <a:prstGeom prst="line">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Oval 19">
                  <a:extLst>
                    <a:ext uri="{FF2B5EF4-FFF2-40B4-BE49-F238E27FC236}">
                      <a16:creationId xmlns:a16="http://schemas.microsoft.com/office/drawing/2014/main" id="{20A1AA45-0246-F64F-8A1F-68D6C949A989}"/>
                    </a:ext>
                  </a:extLst>
                </p:cNvPr>
                <p:cNvSpPr/>
                <p:nvPr/>
              </p:nvSpPr>
              <p:spPr>
                <a:xfrm>
                  <a:off x="990600" y="3724408"/>
                  <a:ext cx="344140" cy="335092"/>
                </a:xfrm>
                <a:prstGeom prst="ellips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dirty="0">
                            <a:latin typeface="Cambria Math"/>
                          </a:rPr>
                          <m:t>𝑠</m:t>
                        </m:r>
                      </m:oMath>
                    </m:oMathPara>
                  </a14:m>
                  <a:endParaRPr lang="en-US" dirty="0"/>
                </a:p>
              </p:txBody>
            </p:sp>
          </mc:Choice>
          <mc:Fallback xmlns="">
            <p:sp>
              <p:nvSpPr>
                <p:cNvPr id="18" name="Oval 17"/>
                <p:cNvSpPr>
                  <a:spLocks noRot="1" noChangeAspect="1" noMove="1" noResize="1" noEditPoints="1" noAdjustHandles="1" noChangeArrowheads="1" noChangeShapeType="1" noTextEdit="1"/>
                </p:cNvSpPr>
                <p:nvPr/>
              </p:nvSpPr>
              <p:spPr>
                <a:xfrm>
                  <a:off x="990600" y="3724408"/>
                  <a:ext cx="344140" cy="335092"/>
                </a:xfrm>
                <a:prstGeom prst="ellipse">
                  <a:avLst/>
                </a:prstGeom>
                <a:blipFill rotWithShape="1">
                  <a:blip r:embed="rId3"/>
                  <a:stretch>
                    <a:fillRect/>
                  </a:stretch>
                </a:blipFill>
                <a:ln>
                  <a:solidFill>
                    <a:srgbClr val="7030A0"/>
                  </a:solidFill>
                </a:ln>
              </p:spPr>
              <p:txBody>
                <a:bodyPr/>
                <a:lstStyle/>
                <a:p>
                  <a:r>
                    <a:rPr lang="en-US">
                      <a:noFill/>
                    </a:rPr>
                    <a:t> </a:t>
                  </a:r>
                </a:p>
              </p:txBody>
            </p:sp>
          </mc:Fallback>
        </mc:AlternateContent>
        <p:sp>
          <p:nvSpPr>
            <p:cNvPr id="21" name="Oval 20">
              <a:extLst>
                <a:ext uri="{FF2B5EF4-FFF2-40B4-BE49-F238E27FC236}">
                  <a16:creationId xmlns:a16="http://schemas.microsoft.com/office/drawing/2014/main" id="{7EE42BBB-E00C-B445-A31F-AEC93D3E8BAA}"/>
                </a:ext>
              </a:extLst>
            </p:cNvPr>
            <p:cNvSpPr/>
            <p:nvPr/>
          </p:nvSpPr>
          <p:spPr>
            <a:xfrm>
              <a:off x="2628937" y="3150425"/>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a:extLst>
                <a:ext uri="{FF2B5EF4-FFF2-40B4-BE49-F238E27FC236}">
                  <a16:creationId xmlns:a16="http://schemas.microsoft.com/office/drawing/2014/main" id="{9EE1C57F-5294-9448-8EC3-69E1BB36060B}"/>
                </a:ext>
              </a:extLst>
            </p:cNvPr>
            <p:cNvSpPr/>
            <p:nvPr/>
          </p:nvSpPr>
          <p:spPr>
            <a:xfrm>
              <a:off x="2456867" y="4876800"/>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a:extLst>
                <a:ext uri="{FF2B5EF4-FFF2-40B4-BE49-F238E27FC236}">
                  <a16:creationId xmlns:a16="http://schemas.microsoft.com/office/drawing/2014/main" id="{B3C55A71-5933-3F4C-8F8B-5EC2CB1915EA}"/>
                </a:ext>
              </a:extLst>
            </p:cNvPr>
            <p:cNvSpPr/>
            <p:nvPr/>
          </p:nvSpPr>
          <p:spPr>
            <a:xfrm>
              <a:off x="4080464" y="3288148"/>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24" name="Oval 23">
                  <a:extLst>
                    <a:ext uri="{FF2B5EF4-FFF2-40B4-BE49-F238E27FC236}">
                      <a16:creationId xmlns:a16="http://schemas.microsoft.com/office/drawing/2014/main" id="{0AB9D38A-968B-0C4B-87EF-B228E88C24E5}"/>
                    </a:ext>
                  </a:extLst>
                </p:cNvPr>
                <p:cNvSpPr/>
                <p:nvPr/>
              </p:nvSpPr>
              <p:spPr>
                <a:xfrm>
                  <a:off x="5432165" y="4020441"/>
                  <a:ext cx="344140" cy="335092"/>
                </a:xfrm>
                <a:prstGeom prst="ellipse">
                  <a:avLst/>
                </a:prstGeom>
                <a:solidFill>
                  <a:srgbClr val="00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dirty="0">
                            <a:solidFill>
                              <a:schemeClr val="tx1"/>
                            </a:solidFill>
                            <a:latin typeface="Cambria Math"/>
                          </a:rPr>
                          <m:t>𝑡</m:t>
                        </m:r>
                      </m:oMath>
                    </m:oMathPara>
                  </a14:m>
                  <a:endParaRPr lang="en-US" dirty="0">
                    <a:solidFill>
                      <a:schemeClr val="tx1"/>
                    </a:solidFill>
                  </a:endParaRPr>
                </a:p>
              </p:txBody>
            </p:sp>
          </mc:Choice>
          <mc:Fallback xmlns="">
            <p:sp>
              <p:nvSpPr>
                <p:cNvPr id="22" name="Oval 21"/>
                <p:cNvSpPr>
                  <a:spLocks noRot="1" noChangeAspect="1" noMove="1" noResize="1" noEditPoints="1" noAdjustHandles="1" noChangeArrowheads="1" noChangeShapeType="1" noTextEdit="1"/>
                </p:cNvSpPr>
                <p:nvPr/>
              </p:nvSpPr>
              <p:spPr>
                <a:xfrm>
                  <a:off x="5432165" y="4020441"/>
                  <a:ext cx="344140" cy="335092"/>
                </a:xfrm>
                <a:prstGeom prst="ellipse">
                  <a:avLst/>
                </a:prstGeom>
                <a:blipFill rotWithShape="1">
                  <a:blip r:embed="rId4"/>
                  <a:stretch>
                    <a:fillRect/>
                  </a:stretch>
                </a:blipFill>
              </p:spPr>
              <p:txBody>
                <a:bodyPr/>
                <a:lstStyle/>
                <a:p>
                  <a:r>
                    <a:rPr lang="en-US">
                      <a:noFill/>
                    </a:rPr>
                    <a:t> </a:t>
                  </a:r>
                </a:p>
              </p:txBody>
            </p:sp>
          </mc:Fallback>
        </mc:AlternateContent>
        <p:sp>
          <p:nvSpPr>
            <p:cNvPr id="25" name="Oval 24">
              <a:extLst>
                <a:ext uri="{FF2B5EF4-FFF2-40B4-BE49-F238E27FC236}">
                  <a16:creationId xmlns:a16="http://schemas.microsoft.com/office/drawing/2014/main" id="{B9B9BE48-CF93-DD49-A673-D778F60C146A}"/>
                </a:ext>
              </a:extLst>
            </p:cNvPr>
            <p:cNvSpPr/>
            <p:nvPr/>
          </p:nvSpPr>
          <p:spPr>
            <a:xfrm>
              <a:off x="4130645" y="4925206"/>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6" name="Straight Connector 25">
              <a:extLst>
                <a:ext uri="{FF2B5EF4-FFF2-40B4-BE49-F238E27FC236}">
                  <a16:creationId xmlns:a16="http://schemas.microsoft.com/office/drawing/2014/main" id="{12CE227B-22A8-A843-95DE-8AE3CE0B20BF}"/>
                </a:ext>
              </a:extLst>
            </p:cNvPr>
            <p:cNvCxnSpPr>
              <a:stCxn id="25" idx="0"/>
              <a:endCxn id="23" idx="4"/>
            </p:cNvCxnSpPr>
            <p:nvPr/>
          </p:nvCxnSpPr>
          <p:spPr>
            <a:xfrm flipH="1" flipV="1">
              <a:off x="4252534" y="3623240"/>
              <a:ext cx="50181" cy="1301966"/>
            </a:xfrm>
            <a:prstGeom prst="line">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016A6F17-7750-A241-BB02-AAD93FE50C96}"/>
                </a:ext>
              </a:extLst>
            </p:cNvPr>
            <p:cNvSpPr txBox="1"/>
            <p:nvPr/>
          </p:nvSpPr>
          <p:spPr>
            <a:xfrm>
              <a:off x="3314983" y="3017500"/>
              <a:ext cx="339228" cy="415292"/>
            </a:xfrm>
            <a:prstGeom prst="rect">
              <a:avLst/>
            </a:prstGeom>
            <a:noFill/>
          </p:spPr>
          <p:txBody>
            <a:bodyPr wrap="none" rtlCol="0">
              <a:spAutoFit/>
            </a:bodyPr>
            <a:lstStyle/>
            <a:p>
              <a:r>
                <a:rPr lang="en-US" dirty="0">
                  <a:solidFill>
                    <a:srgbClr val="00B050"/>
                  </a:solidFill>
                </a:rPr>
                <a:t>2</a:t>
              </a:r>
            </a:p>
          </p:txBody>
        </p:sp>
        <p:sp>
          <p:nvSpPr>
            <p:cNvPr id="31" name="TextBox 30">
              <a:extLst>
                <a:ext uri="{FF2B5EF4-FFF2-40B4-BE49-F238E27FC236}">
                  <a16:creationId xmlns:a16="http://schemas.microsoft.com/office/drawing/2014/main" id="{239B78F5-CE10-334E-B693-ACBACF7FCD20}"/>
                </a:ext>
              </a:extLst>
            </p:cNvPr>
            <p:cNvSpPr txBox="1"/>
            <p:nvPr/>
          </p:nvSpPr>
          <p:spPr>
            <a:xfrm>
              <a:off x="3482292" y="4153771"/>
              <a:ext cx="339228" cy="415292"/>
            </a:xfrm>
            <a:prstGeom prst="rect">
              <a:avLst/>
            </a:prstGeom>
            <a:noFill/>
          </p:spPr>
          <p:txBody>
            <a:bodyPr wrap="none" rtlCol="0">
              <a:spAutoFit/>
            </a:bodyPr>
            <a:lstStyle/>
            <a:p>
              <a:r>
                <a:rPr lang="en-US" dirty="0">
                  <a:solidFill>
                    <a:srgbClr val="00B050"/>
                  </a:solidFill>
                </a:rPr>
                <a:t>1</a:t>
              </a:r>
            </a:p>
          </p:txBody>
        </p:sp>
        <p:sp>
          <p:nvSpPr>
            <p:cNvPr id="32" name="TextBox 31">
              <a:extLst>
                <a:ext uri="{FF2B5EF4-FFF2-40B4-BE49-F238E27FC236}">
                  <a16:creationId xmlns:a16="http://schemas.microsoft.com/office/drawing/2014/main" id="{CCFDCD47-CD5D-044A-AD74-3D979FEF2DEB}"/>
                </a:ext>
              </a:extLst>
            </p:cNvPr>
            <p:cNvSpPr txBox="1"/>
            <p:nvPr/>
          </p:nvSpPr>
          <p:spPr>
            <a:xfrm>
              <a:off x="4001600" y="4203386"/>
              <a:ext cx="339228" cy="415292"/>
            </a:xfrm>
            <a:prstGeom prst="rect">
              <a:avLst/>
            </a:prstGeom>
            <a:noFill/>
          </p:spPr>
          <p:txBody>
            <a:bodyPr wrap="none" rtlCol="0">
              <a:spAutoFit/>
            </a:bodyPr>
            <a:lstStyle/>
            <a:p>
              <a:r>
                <a:rPr lang="en-US" dirty="0">
                  <a:solidFill>
                    <a:srgbClr val="00B050"/>
                  </a:solidFill>
                </a:rPr>
                <a:t>3</a:t>
              </a:r>
            </a:p>
          </p:txBody>
        </p:sp>
        <p:sp>
          <p:nvSpPr>
            <p:cNvPr id="34" name="TextBox 33">
              <a:extLst>
                <a:ext uri="{FF2B5EF4-FFF2-40B4-BE49-F238E27FC236}">
                  <a16:creationId xmlns:a16="http://schemas.microsoft.com/office/drawing/2014/main" id="{28C3603A-DF47-5942-BC76-305D151E7313}"/>
                </a:ext>
              </a:extLst>
            </p:cNvPr>
            <p:cNvSpPr txBox="1"/>
            <p:nvPr/>
          </p:nvSpPr>
          <p:spPr>
            <a:xfrm>
              <a:off x="4827831" y="4761509"/>
              <a:ext cx="339228" cy="415292"/>
            </a:xfrm>
            <a:prstGeom prst="rect">
              <a:avLst/>
            </a:prstGeom>
            <a:noFill/>
          </p:spPr>
          <p:txBody>
            <a:bodyPr wrap="none" rtlCol="0">
              <a:spAutoFit/>
            </a:bodyPr>
            <a:lstStyle/>
            <a:p>
              <a:r>
                <a:rPr lang="en-US" dirty="0">
                  <a:solidFill>
                    <a:srgbClr val="00B050"/>
                  </a:solidFill>
                </a:rPr>
                <a:t>2</a:t>
              </a:r>
            </a:p>
          </p:txBody>
        </p:sp>
        <p:sp>
          <p:nvSpPr>
            <p:cNvPr id="35" name="TextBox 34">
              <a:extLst>
                <a:ext uri="{FF2B5EF4-FFF2-40B4-BE49-F238E27FC236}">
                  <a16:creationId xmlns:a16="http://schemas.microsoft.com/office/drawing/2014/main" id="{9B9066FB-D60C-B742-B6C0-5F7082DCCF88}"/>
                </a:ext>
              </a:extLst>
            </p:cNvPr>
            <p:cNvSpPr txBox="1"/>
            <p:nvPr/>
          </p:nvSpPr>
          <p:spPr>
            <a:xfrm>
              <a:off x="4777541" y="3438574"/>
              <a:ext cx="339228" cy="415292"/>
            </a:xfrm>
            <a:prstGeom prst="rect">
              <a:avLst/>
            </a:prstGeom>
            <a:noFill/>
          </p:spPr>
          <p:txBody>
            <a:bodyPr wrap="none" rtlCol="0">
              <a:spAutoFit/>
            </a:bodyPr>
            <a:lstStyle/>
            <a:p>
              <a:r>
                <a:rPr lang="en-US" dirty="0">
                  <a:solidFill>
                    <a:srgbClr val="00B050"/>
                  </a:solidFill>
                </a:rPr>
                <a:t>3</a:t>
              </a:r>
            </a:p>
          </p:txBody>
        </p:sp>
      </p:grpSp>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6DFE0EA8-FE4B-C84E-8980-F1D778AA347B}"/>
                  </a:ext>
                </a:extLst>
              </p:cNvPr>
              <p:cNvSpPr txBox="1"/>
              <p:nvPr/>
            </p:nvSpPr>
            <p:spPr>
              <a:xfrm>
                <a:off x="2638239" y="3881542"/>
                <a:ext cx="423128"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FF33CC"/>
                          </a:solidFill>
                          <a:latin typeface="Cambria Math" panose="02040503050406030204" pitchFamily="18" charset="0"/>
                        </a:rPr>
                        <m:t>𝑆</m:t>
                      </m:r>
                    </m:oMath>
                  </m:oMathPara>
                </a14:m>
                <a:endParaRPr lang="en-US" sz="2400" dirty="0">
                  <a:solidFill>
                    <a:srgbClr val="FF33CC"/>
                  </a:solidFill>
                </a:endParaRPr>
              </a:p>
            </p:txBody>
          </p:sp>
        </mc:Choice>
        <mc:Fallback xmlns="">
          <p:sp>
            <p:nvSpPr>
              <p:cNvPr id="36" name="TextBox 35">
                <a:extLst>
                  <a:ext uri="{FF2B5EF4-FFF2-40B4-BE49-F238E27FC236}">
                    <a16:creationId xmlns:a16="http://schemas.microsoft.com/office/drawing/2014/main" id="{6DFE0EA8-FE4B-C84E-8980-F1D778AA347B}"/>
                  </a:ext>
                </a:extLst>
              </p:cNvPr>
              <p:cNvSpPr txBox="1">
                <a:spLocks noRot="1" noChangeAspect="1" noMove="1" noResize="1" noEditPoints="1" noAdjustHandles="1" noChangeArrowheads="1" noChangeShapeType="1" noTextEdit="1"/>
              </p:cNvSpPr>
              <p:nvPr/>
            </p:nvSpPr>
            <p:spPr>
              <a:xfrm>
                <a:off x="2638239" y="3881542"/>
                <a:ext cx="423128" cy="461665"/>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9A4714BB-9FC1-2348-BE31-06F608C0FC4E}"/>
                  </a:ext>
                </a:extLst>
              </p:cNvPr>
              <p:cNvSpPr txBox="1"/>
              <p:nvPr/>
            </p:nvSpPr>
            <p:spPr>
              <a:xfrm>
                <a:off x="6497847" y="4112374"/>
                <a:ext cx="44307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chemeClr val="tx2">
                              <a:lumMod val="60000"/>
                              <a:lumOff val="40000"/>
                            </a:schemeClr>
                          </a:solidFill>
                          <a:latin typeface="Cambria Math" panose="02040503050406030204" pitchFamily="18" charset="0"/>
                        </a:rPr>
                        <m:t>𝑇</m:t>
                      </m:r>
                    </m:oMath>
                  </m:oMathPara>
                </a14:m>
                <a:endParaRPr lang="en-US" sz="2400" dirty="0">
                  <a:solidFill>
                    <a:schemeClr val="tx2">
                      <a:lumMod val="60000"/>
                      <a:lumOff val="40000"/>
                    </a:schemeClr>
                  </a:solidFill>
                </a:endParaRPr>
              </a:p>
            </p:txBody>
          </p:sp>
        </mc:Choice>
        <mc:Fallback xmlns="">
          <p:sp>
            <p:nvSpPr>
              <p:cNvPr id="37" name="TextBox 36">
                <a:extLst>
                  <a:ext uri="{FF2B5EF4-FFF2-40B4-BE49-F238E27FC236}">
                    <a16:creationId xmlns:a16="http://schemas.microsoft.com/office/drawing/2014/main" id="{9A4714BB-9FC1-2348-BE31-06F608C0FC4E}"/>
                  </a:ext>
                </a:extLst>
              </p:cNvPr>
              <p:cNvSpPr txBox="1">
                <a:spLocks noRot="1" noChangeAspect="1" noMove="1" noResize="1" noEditPoints="1" noAdjustHandles="1" noChangeArrowheads="1" noChangeShapeType="1" noTextEdit="1"/>
              </p:cNvSpPr>
              <p:nvPr/>
            </p:nvSpPr>
            <p:spPr>
              <a:xfrm>
                <a:off x="6497847" y="4112374"/>
                <a:ext cx="443070" cy="461665"/>
              </a:xfrm>
              <a:prstGeom prst="rect">
                <a:avLst/>
              </a:prstGeo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7190261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0CE22-9BA5-4E49-AC1D-D1AFCBA75D78}"/>
              </a:ext>
            </a:extLst>
          </p:cNvPr>
          <p:cNvSpPr>
            <a:spLocks noGrp="1"/>
          </p:cNvSpPr>
          <p:nvPr>
            <p:ph type="title"/>
          </p:nvPr>
        </p:nvSpPr>
        <p:spPr/>
        <p:txBody>
          <a:bodyPr/>
          <a:lstStyle/>
          <a:p>
            <a:r>
              <a:rPr lang="en-US" dirty="0"/>
              <a:t>Definition: Flow-value lemma</a:t>
            </a:r>
          </a:p>
        </p:txBody>
      </p:sp>
      <p:sp>
        <p:nvSpPr>
          <p:cNvPr id="3" name="Content Placeholder 2">
            <a:extLst>
              <a:ext uri="{FF2B5EF4-FFF2-40B4-BE49-F238E27FC236}">
                <a16:creationId xmlns:a16="http://schemas.microsoft.com/office/drawing/2014/main" id="{C0DB75BE-2C4E-4243-A633-2E8EB417ECE5}"/>
              </a:ext>
            </a:extLst>
          </p:cNvPr>
          <p:cNvSpPr>
            <a:spLocks noGrp="1"/>
          </p:cNvSpPr>
          <p:nvPr>
            <p:ph idx="1"/>
          </p:nvPr>
        </p:nvSpPr>
        <p:spPr/>
        <p:txBody>
          <a:bodyPr/>
          <a:lstStyle/>
          <a:p>
            <a:r>
              <a:rPr lang="en-US" dirty="0"/>
              <a:t>Let </a:t>
            </a:r>
            <a:r>
              <a:rPr lang="en-US" b="1" i="1" dirty="0"/>
              <a:t>f</a:t>
            </a:r>
            <a:r>
              <a:rPr lang="en-US" dirty="0"/>
              <a:t> be any flow and C = (S, T) be any cut in G</a:t>
            </a:r>
          </a:p>
          <a:p>
            <a:pPr lvl="1"/>
            <a:r>
              <a:rPr lang="en-US" dirty="0"/>
              <a:t>The </a:t>
            </a:r>
            <a:r>
              <a:rPr lang="en-US" b="1" dirty="0"/>
              <a:t>net flow </a:t>
            </a:r>
            <a:r>
              <a:rPr lang="en-US" dirty="0"/>
              <a:t>across (S, T) equals the value of the flow </a:t>
            </a:r>
            <a:r>
              <a:rPr lang="en-US" b="1" i="1" dirty="0"/>
              <a:t>f</a:t>
            </a:r>
          </a:p>
          <a:p>
            <a:pPr lvl="1"/>
            <a:endParaRPr lang="en-US" b="1" i="1" dirty="0"/>
          </a:p>
          <a:p>
            <a:pPr lvl="1"/>
            <a:endParaRPr lang="en-US" b="1" i="1" dirty="0"/>
          </a:p>
          <a:p>
            <a:pPr lvl="1"/>
            <a:endParaRPr lang="en-US" b="1" i="1" dirty="0"/>
          </a:p>
          <a:p>
            <a:pPr lvl="1"/>
            <a:endParaRPr lang="en-US" b="1" i="1" dirty="0"/>
          </a:p>
          <a:p>
            <a:pPr marL="457200" lvl="1" indent="0">
              <a:buNone/>
            </a:pPr>
            <a:endParaRPr lang="en-US" b="1" i="1" dirty="0"/>
          </a:p>
          <a:p>
            <a:pPr lvl="1"/>
            <a:endParaRPr lang="en-US" b="1" i="1" dirty="0"/>
          </a:p>
          <a:p>
            <a:endParaRPr lang="en-US" dirty="0"/>
          </a:p>
        </p:txBody>
      </p:sp>
      <p:sp>
        <p:nvSpPr>
          <p:cNvPr id="4" name="Slide Number Placeholder 3">
            <a:extLst>
              <a:ext uri="{FF2B5EF4-FFF2-40B4-BE49-F238E27FC236}">
                <a16:creationId xmlns:a16="http://schemas.microsoft.com/office/drawing/2014/main" id="{88678837-6504-B84C-91A7-76329FF9FBB6}"/>
              </a:ext>
            </a:extLst>
          </p:cNvPr>
          <p:cNvSpPr>
            <a:spLocks noGrp="1"/>
          </p:cNvSpPr>
          <p:nvPr>
            <p:ph type="sldNum" sz="quarter" idx="12"/>
          </p:nvPr>
        </p:nvSpPr>
        <p:spPr/>
        <p:txBody>
          <a:bodyPr/>
          <a:lstStyle/>
          <a:p>
            <a:fld id="{86BADE50-950A-4D58-BFB2-FA2C6A8B385D}" type="slidenum">
              <a:rPr lang="en-US" smtClean="0"/>
              <a:t>12</a:t>
            </a:fld>
            <a:endParaRPr lang="en-US"/>
          </a:p>
        </p:txBody>
      </p:sp>
      <p:pic>
        <p:nvPicPr>
          <p:cNvPr id="5" name="Picture 4" descr="images/lecture25/MaxFlowexample4.png">
            <a:extLst>
              <a:ext uri="{FF2B5EF4-FFF2-40B4-BE49-F238E27FC236}">
                <a16:creationId xmlns:a16="http://schemas.microsoft.com/office/drawing/2014/main" id="{2DADDBB7-A158-1143-A52D-AF743A39EF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2895600"/>
            <a:ext cx="5181600" cy="31008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6" name="Group 5">
            <a:extLst>
              <a:ext uri="{FF2B5EF4-FFF2-40B4-BE49-F238E27FC236}">
                <a16:creationId xmlns:a16="http://schemas.microsoft.com/office/drawing/2014/main" id="{8943FB68-71FD-C64D-A488-B644BC6FCDAB}"/>
              </a:ext>
            </a:extLst>
          </p:cNvPr>
          <p:cNvGrpSpPr/>
          <p:nvPr/>
        </p:nvGrpSpPr>
        <p:grpSpPr>
          <a:xfrm>
            <a:off x="5889397" y="2979502"/>
            <a:ext cx="5696406" cy="2932996"/>
            <a:chOff x="990600" y="3017500"/>
            <a:chExt cx="4785705" cy="2464089"/>
          </a:xfrm>
        </p:grpSpPr>
        <p:cxnSp>
          <p:nvCxnSpPr>
            <p:cNvPr id="7" name="Straight Connector 6">
              <a:extLst>
                <a:ext uri="{FF2B5EF4-FFF2-40B4-BE49-F238E27FC236}">
                  <a16:creationId xmlns:a16="http://schemas.microsoft.com/office/drawing/2014/main" id="{A69BF6EC-C24E-7A45-8A58-BB103F4C28E8}"/>
                </a:ext>
              </a:extLst>
            </p:cNvPr>
            <p:cNvCxnSpPr>
              <a:stCxn id="20" idx="2"/>
              <a:endCxn id="19" idx="7"/>
            </p:cNvCxnSpPr>
            <p:nvPr/>
          </p:nvCxnSpPr>
          <p:spPr>
            <a:xfrm flipH="1">
              <a:off x="1284342" y="3317971"/>
              <a:ext cx="1344595" cy="455510"/>
            </a:xfrm>
            <a:prstGeom prst="line">
              <a:avLst/>
            </a:prstGeom>
            <a:ln w="57150">
              <a:solidFill>
                <a:schemeClr val="tx1"/>
              </a:solidFill>
              <a:prstDash val="solid"/>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2029813C-D7C3-8644-87FD-B046134100A0}"/>
                </a:ext>
              </a:extLst>
            </p:cNvPr>
            <p:cNvCxnSpPr>
              <a:stCxn id="22" idx="2"/>
              <a:endCxn id="20" idx="6"/>
            </p:cNvCxnSpPr>
            <p:nvPr/>
          </p:nvCxnSpPr>
          <p:spPr>
            <a:xfrm flipH="1" flipV="1">
              <a:off x="2973077" y="3317971"/>
              <a:ext cx="1107387" cy="137723"/>
            </a:xfrm>
            <a:prstGeom prst="line">
              <a:avLst/>
            </a:prstGeom>
            <a:ln w="57150">
              <a:solidFill>
                <a:schemeClr val="tx1"/>
              </a:solidFill>
              <a:prstDash val="solid"/>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C8480090-E570-6C4E-A88A-0CADE0808E16}"/>
                </a:ext>
              </a:extLst>
            </p:cNvPr>
            <p:cNvCxnSpPr>
              <a:stCxn id="21" idx="2"/>
              <a:endCxn id="19" idx="5"/>
            </p:cNvCxnSpPr>
            <p:nvPr/>
          </p:nvCxnSpPr>
          <p:spPr>
            <a:xfrm flipH="1" flipV="1">
              <a:off x="1284342" y="4010427"/>
              <a:ext cx="1172525" cy="1033919"/>
            </a:xfrm>
            <a:prstGeom prst="line">
              <a:avLst/>
            </a:prstGeom>
            <a:ln w="57150">
              <a:solidFill>
                <a:schemeClr val="tx1"/>
              </a:solidFill>
              <a:prstDash val="solid"/>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40D68AF-DE97-C14F-8A06-DA66BD872C17}"/>
                </a:ext>
              </a:extLst>
            </p:cNvPr>
            <p:cNvCxnSpPr>
              <a:stCxn id="21" idx="7"/>
              <a:endCxn id="22" idx="3"/>
            </p:cNvCxnSpPr>
            <p:nvPr/>
          </p:nvCxnSpPr>
          <p:spPr>
            <a:xfrm flipV="1">
              <a:off x="2750609" y="3574167"/>
              <a:ext cx="1380253" cy="1351706"/>
            </a:xfrm>
            <a:prstGeom prst="line">
              <a:avLst/>
            </a:prstGeom>
            <a:ln w="57150">
              <a:solidFill>
                <a:schemeClr val="tx1"/>
              </a:solidFill>
              <a:prstDash val="solid"/>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97B8C682-ECAC-CD4E-828D-EA4387C4D4D0}"/>
                </a:ext>
              </a:extLst>
            </p:cNvPr>
            <p:cNvCxnSpPr>
              <a:stCxn id="21" idx="6"/>
              <a:endCxn id="24" idx="2"/>
            </p:cNvCxnSpPr>
            <p:nvPr/>
          </p:nvCxnSpPr>
          <p:spPr>
            <a:xfrm>
              <a:off x="2801007" y="5044346"/>
              <a:ext cx="1329638" cy="48406"/>
            </a:xfrm>
            <a:prstGeom prst="line">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13A16A9-1089-C84F-B738-DA72EE5BE7B3}"/>
                </a:ext>
              </a:extLst>
            </p:cNvPr>
            <p:cNvCxnSpPr>
              <a:stCxn id="22" idx="5"/>
              <a:endCxn id="23" idx="1"/>
            </p:cNvCxnSpPr>
            <p:nvPr/>
          </p:nvCxnSpPr>
          <p:spPr>
            <a:xfrm>
              <a:off x="4374206" y="3574167"/>
              <a:ext cx="1108357" cy="495347"/>
            </a:xfrm>
            <a:prstGeom prst="line">
              <a:avLst/>
            </a:prstGeom>
            <a:ln w="57150">
              <a:solidFill>
                <a:schemeClr val="tx1"/>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F502DAC-0AA1-6145-8C85-3AB8EF9BC2CA}"/>
                </a:ext>
              </a:extLst>
            </p:cNvPr>
            <p:cNvCxnSpPr>
              <a:stCxn id="23" idx="3"/>
              <a:endCxn id="24" idx="6"/>
            </p:cNvCxnSpPr>
            <p:nvPr/>
          </p:nvCxnSpPr>
          <p:spPr>
            <a:xfrm flipH="1">
              <a:off x="4474785" y="4306460"/>
              <a:ext cx="1007778" cy="786292"/>
            </a:xfrm>
            <a:prstGeom prst="line">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9E50F519-7905-D74D-B467-AB927D522449}"/>
                </a:ext>
              </a:extLst>
            </p:cNvPr>
            <p:cNvSpPr txBox="1"/>
            <p:nvPr/>
          </p:nvSpPr>
          <p:spPr>
            <a:xfrm>
              <a:off x="2232610" y="3764175"/>
              <a:ext cx="516066" cy="387857"/>
            </a:xfrm>
            <a:prstGeom prst="rect">
              <a:avLst/>
            </a:prstGeom>
            <a:noFill/>
          </p:spPr>
          <p:txBody>
            <a:bodyPr wrap="none" rtlCol="0">
              <a:spAutoFit/>
            </a:bodyPr>
            <a:lstStyle/>
            <a:p>
              <a:r>
                <a:rPr lang="en-US" sz="2400" dirty="0">
                  <a:solidFill>
                    <a:srgbClr val="FF0000"/>
                  </a:solidFill>
                </a:rPr>
                <a:t>0</a:t>
              </a:r>
              <a:r>
                <a:rPr lang="en-US" sz="2400" dirty="0"/>
                <a:t>/</a:t>
              </a:r>
              <a:r>
                <a:rPr lang="en-US" sz="2400" dirty="0">
                  <a:solidFill>
                    <a:srgbClr val="00B050"/>
                  </a:solidFill>
                </a:rPr>
                <a:t>3</a:t>
              </a:r>
            </a:p>
          </p:txBody>
        </p:sp>
        <p:sp>
          <p:nvSpPr>
            <p:cNvPr id="15" name="TextBox 14">
              <a:extLst>
                <a:ext uri="{FF2B5EF4-FFF2-40B4-BE49-F238E27FC236}">
                  <a16:creationId xmlns:a16="http://schemas.microsoft.com/office/drawing/2014/main" id="{6166EFA7-2D1B-5A40-8102-380931BF885F}"/>
                </a:ext>
              </a:extLst>
            </p:cNvPr>
            <p:cNvSpPr txBox="1"/>
            <p:nvPr/>
          </p:nvSpPr>
          <p:spPr>
            <a:xfrm>
              <a:off x="1672079" y="3133349"/>
              <a:ext cx="516066" cy="387857"/>
            </a:xfrm>
            <a:prstGeom prst="rect">
              <a:avLst/>
            </a:prstGeom>
            <a:noFill/>
          </p:spPr>
          <p:txBody>
            <a:bodyPr wrap="none" rtlCol="0">
              <a:spAutoFit/>
            </a:bodyPr>
            <a:lstStyle/>
            <a:p>
              <a:r>
                <a:rPr lang="en-US" sz="2400" dirty="0">
                  <a:solidFill>
                    <a:srgbClr val="FF0000"/>
                  </a:solidFill>
                </a:rPr>
                <a:t>2</a:t>
              </a:r>
              <a:r>
                <a:rPr lang="en-US" sz="2400" dirty="0"/>
                <a:t>/</a:t>
              </a:r>
              <a:r>
                <a:rPr lang="en-US" sz="2400" dirty="0">
                  <a:solidFill>
                    <a:srgbClr val="00B050"/>
                  </a:solidFill>
                </a:rPr>
                <a:t>3</a:t>
              </a:r>
            </a:p>
          </p:txBody>
        </p:sp>
        <p:sp>
          <p:nvSpPr>
            <p:cNvPr id="16" name="TextBox 15">
              <a:extLst>
                <a:ext uri="{FF2B5EF4-FFF2-40B4-BE49-F238E27FC236}">
                  <a16:creationId xmlns:a16="http://schemas.microsoft.com/office/drawing/2014/main" id="{1FE987C5-26D3-174A-B84F-7553413B04D3}"/>
                </a:ext>
              </a:extLst>
            </p:cNvPr>
            <p:cNvSpPr txBox="1"/>
            <p:nvPr/>
          </p:nvSpPr>
          <p:spPr>
            <a:xfrm>
              <a:off x="3289892" y="5093732"/>
              <a:ext cx="516066" cy="387857"/>
            </a:xfrm>
            <a:prstGeom prst="rect">
              <a:avLst/>
            </a:prstGeom>
            <a:noFill/>
          </p:spPr>
          <p:txBody>
            <a:bodyPr wrap="none" rtlCol="0">
              <a:spAutoFit/>
            </a:bodyPr>
            <a:lstStyle/>
            <a:p>
              <a:r>
                <a:rPr lang="en-US" sz="2400" dirty="0">
                  <a:solidFill>
                    <a:srgbClr val="FF0000"/>
                  </a:solidFill>
                </a:rPr>
                <a:t>1</a:t>
              </a:r>
              <a:r>
                <a:rPr lang="en-US" sz="2400" dirty="0"/>
                <a:t>/</a:t>
              </a:r>
              <a:r>
                <a:rPr lang="en-US" sz="2400" dirty="0">
                  <a:solidFill>
                    <a:srgbClr val="00B050"/>
                  </a:solidFill>
                </a:rPr>
                <a:t>3</a:t>
              </a:r>
            </a:p>
          </p:txBody>
        </p:sp>
        <p:sp>
          <p:nvSpPr>
            <p:cNvPr id="17" name="TextBox 16">
              <a:extLst>
                <a:ext uri="{FF2B5EF4-FFF2-40B4-BE49-F238E27FC236}">
                  <a16:creationId xmlns:a16="http://schemas.microsoft.com/office/drawing/2014/main" id="{36F7BA07-778B-C94C-BEB9-734CAEA94EC6}"/>
                </a:ext>
              </a:extLst>
            </p:cNvPr>
            <p:cNvSpPr txBox="1"/>
            <p:nvPr/>
          </p:nvSpPr>
          <p:spPr>
            <a:xfrm>
              <a:off x="1805796" y="4187987"/>
              <a:ext cx="516066" cy="387857"/>
            </a:xfrm>
            <a:prstGeom prst="rect">
              <a:avLst/>
            </a:prstGeom>
            <a:noFill/>
          </p:spPr>
          <p:txBody>
            <a:bodyPr wrap="none" rtlCol="0">
              <a:spAutoFit/>
            </a:bodyPr>
            <a:lstStyle/>
            <a:p>
              <a:r>
                <a:rPr lang="en-US" sz="2400" dirty="0">
                  <a:solidFill>
                    <a:srgbClr val="FF0000"/>
                  </a:solidFill>
                </a:rPr>
                <a:t>1</a:t>
              </a:r>
              <a:r>
                <a:rPr lang="en-US" sz="2400" dirty="0"/>
                <a:t>/</a:t>
              </a:r>
              <a:r>
                <a:rPr lang="en-US" sz="2400" dirty="0">
                  <a:solidFill>
                    <a:srgbClr val="00B050"/>
                  </a:solidFill>
                </a:rPr>
                <a:t>2</a:t>
              </a:r>
            </a:p>
          </p:txBody>
        </p:sp>
        <p:cxnSp>
          <p:nvCxnSpPr>
            <p:cNvPr id="18" name="Straight Connector 17">
              <a:extLst>
                <a:ext uri="{FF2B5EF4-FFF2-40B4-BE49-F238E27FC236}">
                  <a16:creationId xmlns:a16="http://schemas.microsoft.com/office/drawing/2014/main" id="{D391382D-864F-E94E-A621-BE2DCC25B240}"/>
                </a:ext>
              </a:extLst>
            </p:cNvPr>
            <p:cNvCxnSpPr>
              <a:stCxn id="21" idx="0"/>
              <a:endCxn id="20" idx="4"/>
            </p:cNvCxnSpPr>
            <p:nvPr/>
          </p:nvCxnSpPr>
          <p:spPr>
            <a:xfrm flipV="1">
              <a:off x="2628937" y="3485517"/>
              <a:ext cx="172070" cy="1391283"/>
            </a:xfrm>
            <a:prstGeom prst="line">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 name="Oval 18">
                  <a:extLst>
                    <a:ext uri="{FF2B5EF4-FFF2-40B4-BE49-F238E27FC236}">
                      <a16:creationId xmlns:a16="http://schemas.microsoft.com/office/drawing/2014/main" id="{0DD9CAF3-798E-0A4A-B14E-6E8E8CADEF28}"/>
                    </a:ext>
                  </a:extLst>
                </p:cNvPr>
                <p:cNvSpPr/>
                <p:nvPr/>
              </p:nvSpPr>
              <p:spPr>
                <a:xfrm>
                  <a:off x="990600" y="3724408"/>
                  <a:ext cx="344140" cy="335092"/>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dirty="0">
                            <a:latin typeface="Cambria Math"/>
                          </a:rPr>
                          <m:t>𝑠</m:t>
                        </m:r>
                      </m:oMath>
                    </m:oMathPara>
                  </a14:m>
                  <a:endParaRPr lang="en-US" dirty="0"/>
                </a:p>
              </p:txBody>
            </p:sp>
          </mc:Choice>
          <mc:Fallback xmlns="">
            <p:sp>
              <p:nvSpPr>
                <p:cNvPr id="38" name="Oval 37">
                  <a:extLst>
                    <a:ext uri="{FF2B5EF4-FFF2-40B4-BE49-F238E27FC236}">
                      <a16:creationId xmlns:a16="http://schemas.microsoft.com/office/drawing/2014/main" id="{672E424A-958C-44AD-AA80-4A7AC8300340}"/>
                    </a:ext>
                  </a:extLst>
                </p:cNvPr>
                <p:cNvSpPr>
                  <a:spLocks noRot="1" noChangeAspect="1" noMove="1" noResize="1" noEditPoints="1" noAdjustHandles="1" noChangeArrowheads="1" noChangeShapeType="1" noTextEdit="1"/>
                </p:cNvSpPr>
                <p:nvPr/>
              </p:nvSpPr>
              <p:spPr>
                <a:xfrm>
                  <a:off x="990600" y="3724408"/>
                  <a:ext cx="344140" cy="335092"/>
                </a:xfrm>
                <a:prstGeom prst="ellipse">
                  <a:avLst/>
                </a:prstGeom>
                <a:blipFill>
                  <a:blip r:embed="rId3"/>
                  <a:stretch>
                    <a:fillRect/>
                  </a:stretch>
                </a:blipFill>
                <a:ln>
                  <a:noFill/>
                </a:ln>
              </p:spPr>
              <p:txBody>
                <a:bodyPr/>
                <a:lstStyle/>
                <a:p>
                  <a:r>
                    <a:rPr lang="en-US">
                      <a:noFill/>
                    </a:rPr>
                    <a:t> </a:t>
                  </a:r>
                </a:p>
              </p:txBody>
            </p:sp>
          </mc:Fallback>
        </mc:AlternateContent>
        <p:sp>
          <p:nvSpPr>
            <p:cNvPr id="20" name="Oval 19">
              <a:extLst>
                <a:ext uri="{FF2B5EF4-FFF2-40B4-BE49-F238E27FC236}">
                  <a16:creationId xmlns:a16="http://schemas.microsoft.com/office/drawing/2014/main" id="{D4A13DCB-CB12-1148-B097-2DAFE531747F}"/>
                </a:ext>
              </a:extLst>
            </p:cNvPr>
            <p:cNvSpPr/>
            <p:nvPr/>
          </p:nvSpPr>
          <p:spPr>
            <a:xfrm>
              <a:off x="2628937" y="3150425"/>
              <a:ext cx="344140" cy="33509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Oval 20">
              <a:extLst>
                <a:ext uri="{FF2B5EF4-FFF2-40B4-BE49-F238E27FC236}">
                  <a16:creationId xmlns:a16="http://schemas.microsoft.com/office/drawing/2014/main" id="{00E09F80-ACDE-2D4B-8FC7-7ED795BB23DE}"/>
                </a:ext>
              </a:extLst>
            </p:cNvPr>
            <p:cNvSpPr/>
            <p:nvPr/>
          </p:nvSpPr>
          <p:spPr>
            <a:xfrm>
              <a:off x="2456867" y="4876800"/>
              <a:ext cx="344140" cy="33509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a:extLst>
                <a:ext uri="{FF2B5EF4-FFF2-40B4-BE49-F238E27FC236}">
                  <a16:creationId xmlns:a16="http://schemas.microsoft.com/office/drawing/2014/main" id="{F41F5EB2-238D-4049-BF2F-3F10BB9FD1FB}"/>
                </a:ext>
              </a:extLst>
            </p:cNvPr>
            <p:cNvSpPr/>
            <p:nvPr/>
          </p:nvSpPr>
          <p:spPr>
            <a:xfrm>
              <a:off x="4080464" y="3288148"/>
              <a:ext cx="344140" cy="33509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23" name="Oval 22">
                  <a:extLst>
                    <a:ext uri="{FF2B5EF4-FFF2-40B4-BE49-F238E27FC236}">
                      <a16:creationId xmlns:a16="http://schemas.microsoft.com/office/drawing/2014/main" id="{84EC932A-E597-D547-A431-B62220D05B8E}"/>
                    </a:ext>
                  </a:extLst>
                </p:cNvPr>
                <p:cNvSpPr/>
                <p:nvPr/>
              </p:nvSpPr>
              <p:spPr>
                <a:xfrm>
                  <a:off x="5432165" y="4020441"/>
                  <a:ext cx="344140" cy="3350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dirty="0">
                            <a:solidFill>
                              <a:schemeClr val="bg1"/>
                            </a:solidFill>
                            <a:latin typeface="Cambria Math"/>
                          </a:rPr>
                          <m:t>𝑡</m:t>
                        </m:r>
                      </m:oMath>
                    </m:oMathPara>
                  </a14:m>
                  <a:endParaRPr lang="en-US" dirty="0">
                    <a:solidFill>
                      <a:schemeClr val="bg1"/>
                    </a:solidFill>
                  </a:endParaRPr>
                </a:p>
              </p:txBody>
            </p:sp>
          </mc:Choice>
          <mc:Fallback xmlns="">
            <p:sp>
              <p:nvSpPr>
                <p:cNvPr id="42" name="Oval 41">
                  <a:extLst>
                    <a:ext uri="{FF2B5EF4-FFF2-40B4-BE49-F238E27FC236}">
                      <a16:creationId xmlns:a16="http://schemas.microsoft.com/office/drawing/2014/main" id="{F125D866-DC2E-49E7-B4FF-8A8EBF939C35}"/>
                    </a:ext>
                  </a:extLst>
                </p:cNvPr>
                <p:cNvSpPr>
                  <a:spLocks noRot="1" noChangeAspect="1" noMove="1" noResize="1" noEditPoints="1" noAdjustHandles="1" noChangeArrowheads="1" noChangeShapeType="1" noTextEdit="1"/>
                </p:cNvSpPr>
                <p:nvPr/>
              </p:nvSpPr>
              <p:spPr>
                <a:xfrm>
                  <a:off x="5432165" y="4020441"/>
                  <a:ext cx="344140" cy="335092"/>
                </a:xfrm>
                <a:prstGeom prst="ellipse">
                  <a:avLst/>
                </a:prstGeom>
                <a:blipFill>
                  <a:blip r:embed="rId4"/>
                  <a:stretch>
                    <a:fillRect/>
                  </a:stretch>
                </a:blipFill>
                <a:ln>
                  <a:noFill/>
                </a:ln>
              </p:spPr>
              <p:txBody>
                <a:bodyPr/>
                <a:lstStyle/>
                <a:p>
                  <a:r>
                    <a:rPr lang="en-US">
                      <a:noFill/>
                    </a:rPr>
                    <a:t> </a:t>
                  </a:r>
                </a:p>
              </p:txBody>
            </p:sp>
          </mc:Fallback>
        </mc:AlternateContent>
        <p:sp>
          <p:nvSpPr>
            <p:cNvPr id="24" name="Oval 23">
              <a:extLst>
                <a:ext uri="{FF2B5EF4-FFF2-40B4-BE49-F238E27FC236}">
                  <a16:creationId xmlns:a16="http://schemas.microsoft.com/office/drawing/2014/main" id="{3ED14611-B9DD-9046-93E1-835C99D98331}"/>
                </a:ext>
              </a:extLst>
            </p:cNvPr>
            <p:cNvSpPr/>
            <p:nvPr/>
          </p:nvSpPr>
          <p:spPr>
            <a:xfrm>
              <a:off x="4130645" y="4925206"/>
              <a:ext cx="344140" cy="33509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5" name="Straight Connector 24">
              <a:extLst>
                <a:ext uri="{FF2B5EF4-FFF2-40B4-BE49-F238E27FC236}">
                  <a16:creationId xmlns:a16="http://schemas.microsoft.com/office/drawing/2014/main" id="{70207167-780C-1945-8400-68D8F5741C79}"/>
                </a:ext>
              </a:extLst>
            </p:cNvPr>
            <p:cNvCxnSpPr>
              <a:stCxn id="24" idx="0"/>
              <a:endCxn id="22" idx="4"/>
            </p:cNvCxnSpPr>
            <p:nvPr/>
          </p:nvCxnSpPr>
          <p:spPr>
            <a:xfrm flipH="1" flipV="1">
              <a:off x="4252534" y="3623240"/>
              <a:ext cx="50181" cy="1301966"/>
            </a:xfrm>
            <a:prstGeom prst="line">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6" name="Freeform 24">
              <a:extLst>
                <a:ext uri="{FF2B5EF4-FFF2-40B4-BE49-F238E27FC236}">
                  <a16:creationId xmlns:a16="http://schemas.microsoft.com/office/drawing/2014/main" id="{E394893A-CE7C-2E4E-A7A4-7F5C2FD84FAD}"/>
                </a:ext>
              </a:extLst>
            </p:cNvPr>
            <p:cNvSpPr/>
            <p:nvPr/>
          </p:nvSpPr>
          <p:spPr>
            <a:xfrm>
              <a:off x="4370266" y="3581400"/>
              <a:ext cx="201734" cy="1364776"/>
            </a:xfrm>
            <a:custGeom>
              <a:avLst/>
              <a:gdLst>
                <a:gd name="connsiteX0" fmla="*/ 77638 w 201734"/>
                <a:gd name="connsiteY0" fmla="*/ 1364776 h 1364776"/>
                <a:gd name="connsiteX1" fmla="*/ 200467 w 201734"/>
                <a:gd name="connsiteY1" fmla="*/ 655093 h 1364776"/>
                <a:gd name="connsiteX2" fmla="*/ 9399 w 201734"/>
                <a:gd name="connsiteY2" fmla="*/ 0 h 1364776"/>
              </a:gdLst>
              <a:ahLst/>
              <a:cxnLst>
                <a:cxn ang="0">
                  <a:pos x="connsiteX0" y="connsiteY0"/>
                </a:cxn>
                <a:cxn ang="0">
                  <a:pos x="connsiteX1" y="connsiteY1"/>
                </a:cxn>
                <a:cxn ang="0">
                  <a:pos x="connsiteX2" y="connsiteY2"/>
                </a:cxn>
              </a:cxnLst>
              <a:rect l="l" t="t" r="r" b="b"/>
              <a:pathLst>
                <a:path w="201734" h="1364776">
                  <a:moveTo>
                    <a:pt x="77638" y="1364776"/>
                  </a:moveTo>
                  <a:cubicBezTo>
                    <a:pt x="144739" y="1123666"/>
                    <a:pt x="211840" y="882556"/>
                    <a:pt x="200467" y="655093"/>
                  </a:cubicBezTo>
                  <a:cubicBezTo>
                    <a:pt x="189094" y="427630"/>
                    <a:pt x="-49741" y="9098"/>
                    <a:pt x="9399" y="0"/>
                  </a:cubicBezTo>
                </a:path>
              </a:pathLst>
            </a:custGeom>
            <a:noFill/>
            <a:ln w="57150">
              <a:solidFill>
                <a:schemeClr val="tx1"/>
              </a:solidFill>
              <a:headEnd type="triangl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F01FA269-A8FA-8146-AB23-13CFAA5A83D6}"/>
                </a:ext>
              </a:extLst>
            </p:cNvPr>
            <p:cNvSpPr txBox="1"/>
            <p:nvPr/>
          </p:nvSpPr>
          <p:spPr>
            <a:xfrm>
              <a:off x="3314983" y="3017500"/>
              <a:ext cx="516066" cy="387857"/>
            </a:xfrm>
            <a:prstGeom prst="rect">
              <a:avLst/>
            </a:prstGeom>
            <a:noFill/>
          </p:spPr>
          <p:txBody>
            <a:bodyPr wrap="none" rtlCol="0">
              <a:spAutoFit/>
            </a:bodyPr>
            <a:lstStyle/>
            <a:p>
              <a:r>
                <a:rPr lang="en-US" sz="2400" dirty="0">
                  <a:solidFill>
                    <a:srgbClr val="FF0000"/>
                  </a:solidFill>
                </a:rPr>
                <a:t>2</a:t>
              </a:r>
              <a:r>
                <a:rPr lang="en-US" sz="2400" dirty="0"/>
                <a:t>/</a:t>
              </a:r>
              <a:r>
                <a:rPr lang="en-US" sz="2400" dirty="0">
                  <a:solidFill>
                    <a:srgbClr val="00B050"/>
                  </a:solidFill>
                </a:rPr>
                <a:t>2</a:t>
              </a:r>
            </a:p>
          </p:txBody>
        </p:sp>
        <p:sp>
          <p:nvSpPr>
            <p:cNvPr id="28" name="TextBox 27">
              <a:extLst>
                <a:ext uri="{FF2B5EF4-FFF2-40B4-BE49-F238E27FC236}">
                  <a16:creationId xmlns:a16="http://schemas.microsoft.com/office/drawing/2014/main" id="{9CB21C67-9E38-DB44-AA9F-08E4E230CB14}"/>
                </a:ext>
              </a:extLst>
            </p:cNvPr>
            <p:cNvSpPr txBox="1"/>
            <p:nvPr/>
          </p:nvSpPr>
          <p:spPr>
            <a:xfrm>
              <a:off x="3032383" y="3873993"/>
              <a:ext cx="516066" cy="387857"/>
            </a:xfrm>
            <a:prstGeom prst="rect">
              <a:avLst/>
            </a:prstGeom>
            <a:noFill/>
          </p:spPr>
          <p:txBody>
            <a:bodyPr wrap="none" rtlCol="0">
              <a:spAutoFit/>
            </a:bodyPr>
            <a:lstStyle/>
            <a:p>
              <a:r>
                <a:rPr lang="en-US" sz="2400" dirty="0">
                  <a:solidFill>
                    <a:srgbClr val="FF0000"/>
                  </a:solidFill>
                </a:rPr>
                <a:t>0</a:t>
              </a:r>
              <a:r>
                <a:rPr lang="en-US" sz="2400" dirty="0"/>
                <a:t>/</a:t>
              </a:r>
              <a:r>
                <a:rPr lang="en-US" sz="2400" dirty="0">
                  <a:solidFill>
                    <a:srgbClr val="00B050"/>
                  </a:solidFill>
                </a:rPr>
                <a:t>1</a:t>
              </a:r>
            </a:p>
          </p:txBody>
        </p:sp>
        <p:sp>
          <p:nvSpPr>
            <p:cNvPr id="29" name="TextBox 28">
              <a:extLst>
                <a:ext uri="{FF2B5EF4-FFF2-40B4-BE49-F238E27FC236}">
                  <a16:creationId xmlns:a16="http://schemas.microsoft.com/office/drawing/2014/main" id="{BDEECA8F-7416-E343-B67C-B784C0E37A08}"/>
                </a:ext>
              </a:extLst>
            </p:cNvPr>
            <p:cNvSpPr txBox="1"/>
            <p:nvPr/>
          </p:nvSpPr>
          <p:spPr>
            <a:xfrm>
              <a:off x="3782196" y="4393667"/>
              <a:ext cx="516066" cy="387857"/>
            </a:xfrm>
            <a:prstGeom prst="rect">
              <a:avLst/>
            </a:prstGeom>
            <a:noFill/>
          </p:spPr>
          <p:txBody>
            <a:bodyPr wrap="none" rtlCol="0">
              <a:spAutoFit/>
            </a:bodyPr>
            <a:lstStyle/>
            <a:p>
              <a:r>
                <a:rPr lang="en-US" sz="2400" dirty="0">
                  <a:solidFill>
                    <a:srgbClr val="FF0000"/>
                  </a:solidFill>
                </a:rPr>
                <a:t>0</a:t>
              </a:r>
              <a:r>
                <a:rPr lang="en-US" sz="2400" dirty="0"/>
                <a:t>/</a:t>
              </a:r>
              <a:r>
                <a:rPr lang="en-US" sz="2400" dirty="0">
                  <a:solidFill>
                    <a:srgbClr val="00B050"/>
                  </a:solidFill>
                </a:rPr>
                <a:t>3</a:t>
              </a:r>
            </a:p>
          </p:txBody>
        </p:sp>
        <p:sp>
          <p:nvSpPr>
            <p:cNvPr id="30" name="TextBox 29">
              <a:extLst>
                <a:ext uri="{FF2B5EF4-FFF2-40B4-BE49-F238E27FC236}">
                  <a16:creationId xmlns:a16="http://schemas.microsoft.com/office/drawing/2014/main" id="{1B496A2E-BB68-2944-AB01-FA08D116D907}"/>
                </a:ext>
              </a:extLst>
            </p:cNvPr>
            <p:cNvSpPr txBox="1"/>
            <p:nvPr/>
          </p:nvSpPr>
          <p:spPr>
            <a:xfrm>
              <a:off x="4572000" y="4069514"/>
              <a:ext cx="516066" cy="387857"/>
            </a:xfrm>
            <a:prstGeom prst="rect">
              <a:avLst/>
            </a:prstGeom>
            <a:noFill/>
          </p:spPr>
          <p:txBody>
            <a:bodyPr wrap="none" rtlCol="0">
              <a:spAutoFit/>
            </a:bodyPr>
            <a:lstStyle/>
            <a:p>
              <a:r>
                <a:rPr lang="en-US" sz="2400" dirty="0">
                  <a:solidFill>
                    <a:srgbClr val="FF0000"/>
                  </a:solidFill>
                </a:rPr>
                <a:t>0</a:t>
              </a:r>
              <a:r>
                <a:rPr lang="en-US" sz="2400" dirty="0"/>
                <a:t>/</a:t>
              </a:r>
              <a:r>
                <a:rPr lang="en-US" sz="2400" dirty="0">
                  <a:solidFill>
                    <a:srgbClr val="00B050"/>
                  </a:solidFill>
                </a:rPr>
                <a:t>2</a:t>
              </a:r>
            </a:p>
          </p:txBody>
        </p:sp>
        <p:sp>
          <p:nvSpPr>
            <p:cNvPr id="31" name="TextBox 30">
              <a:extLst>
                <a:ext uri="{FF2B5EF4-FFF2-40B4-BE49-F238E27FC236}">
                  <a16:creationId xmlns:a16="http://schemas.microsoft.com/office/drawing/2014/main" id="{85C249B1-993C-F747-B058-6D14FB0B75AC}"/>
                </a:ext>
              </a:extLst>
            </p:cNvPr>
            <p:cNvSpPr txBox="1"/>
            <p:nvPr/>
          </p:nvSpPr>
          <p:spPr>
            <a:xfrm>
              <a:off x="4827831" y="4761509"/>
              <a:ext cx="516066" cy="387857"/>
            </a:xfrm>
            <a:prstGeom prst="rect">
              <a:avLst/>
            </a:prstGeom>
            <a:noFill/>
          </p:spPr>
          <p:txBody>
            <a:bodyPr wrap="none" rtlCol="0">
              <a:spAutoFit/>
            </a:bodyPr>
            <a:lstStyle/>
            <a:p>
              <a:r>
                <a:rPr lang="en-US" sz="2400" dirty="0">
                  <a:solidFill>
                    <a:srgbClr val="FF0000"/>
                  </a:solidFill>
                </a:rPr>
                <a:t>1</a:t>
              </a:r>
              <a:r>
                <a:rPr lang="en-US" sz="2400" dirty="0"/>
                <a:t>/</a:t>
              </a:r>
              <a:r>
                <a:rPr lang="en-US" sz="2400" dirty="0">
                  <a:solidFill>
                    <a:srgbClr val="00B050"/>
                  </a:solidFill>
                </a:rPr>
                <a:t>2</a:t>
              </a:r>
            </a:p>
          </p:txBody>
        </p:sp>
        <p:sp>
          <p:nvSpPr>
            <p:cNvPr id="32" name="TextBox 31">
              <a:extLst>
                <a:ext uri="{FF2B5EF4-FFF2-40B4-BE49-F238E27FC236}">
                  <a16:creationId xmlns:a16="http://schemas.microsoft.com/office/drawing/2014/main" id="{481B2C96-5D3A-2743-B073-CD99EEAD5A17}"/>
                </a:ext>
              </a:extLst>
            </p:cNvPr>
            <p:cNvSpPr txBox="1"/>
            <p:nvPr/>
          </p:nvSpPr>
          <p:spPr>
            <a:xfrm>
              <a:off x="4777541" y="3438574"/>
              <a:ext cx="516066" cy="387857"/>
            </a:xfrm>
            <a:prstGeom prst="rect">
              <a:avLst/>
            </a:prstGeom>
            <a:noFill/>
          </p:spPr>
          <p:txBody>
            <a:bodyPr wrap="none" rtlCol="0">
              <a:spAutoFit/>
            </a:bodyPr>
            <a:lstStyle/>
            <a:p>
              <a:r>
                <a:rPr lang="en-US" sz="2400" dirty="0">
                  <a:solidFill>
                    <a:srgbClr val="FF0000"/>
                  </a:solidFill>
                </a:rPr>
                <a:t>2</a:t>
              </a:r>
              <a:r>
                <a:rPr lang="en-US" sz="2400" dirty="0"/>
                <a:t>/</a:t>
              </a:r>
              <a:r>
                <a:rPr lang="en-US" sz="2400" dirty="0">
                  <a:solidFill>
                    <a:srgbClr val="00B050"/>
                  </a:solidFill>
                </a:rPr>
                <a:t>3</a:t>
              </a:r>
            </a:p>
          </p:txBody>
        </p:sp>
      </p:grpSp>
    </p:spTree>
    <p:extLst>
      <p:ext uri="{BB962C8B-B14F-4D97-AF65-F5344CB8AC3E}">
        <p14:creationId xmlns:p14="http://schemas.microsoft.com/office/powerpoint/2010/main" val="25538289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Proof: Flow-value lemma</a:t>
            </a:r>
          </a:p>
        </p:txBody>
      </p:sp>
      <p:sp>
        <p:nvSpPr>
          <p:cNvPr id="4" name="Slide Number Placeholder 3"/>
          <p:cNvSpPr>
            <a:spLocks noGrp="1"/>
          </p:cNvSpPr>
          <p:nvPr>
            <p:ph type="sldNum" sz="quarter" idx="12"/>
          </p:nvPr>
        </p:nvSpPr>
        <p:spPr/>
        <p:txBody>
          <a:bodyPr/>
          <a:lstStyle/>
          <a:p>
            <a:fld id="{030EE116-056E-4288-B7F7-411CB7E437A9}" type="slidenum">
              <a:rPr lang="en-US" smtClean="0"/>
              <a:pPr/>
              <a:t>13</a:t>
            </a:fld>
            <a:endParaRPr lang="en-US"/>
          </a:p>
        </p:txBody>
      </p:sp>
      <p:sp>
        <p:nvSpPr>
          <p:cNvPr id="6" name="Content Placeholder 5"/>
          <p:cNvSpPr>
            <a:spLocks noGrp="1"/>
          </p:cNvSpPr>
          <p:nvPr>
            <p:ph sz="quarter" idx="1"/>
          </p:nvPr>
        </p:nvSpPr>
        <p:spPr>
          <a:xfrm>
            <a:off x="609600" y="1143000"/>
            <a:ext cx="10972800" cy="4983163"/>
          </a:xfrm>
        </p:spPr>
        <p:txBody>
          <a:bodyPr>
            <a:normAutofit fontScale="92500" lnSpcReduction="20000"/>
          </a:bodyPr>
          <a:lstStyle/>
          <a:p>
            <a:r>
              <a:rPr lang="en-US" dirty="0"/>
              <a:t>Let </a:t>
            </a:r>
            <a:r>
              <a:rPr lang="en-US" b="1" i="1" dirty="0"/>
              <a:t>f</a:t>
            </a:r>
            <a:r>
              <a:rPr lang="en-US" dirty="0"/>
              <a:t> be any flow and C = (S, T) be any cut</a:t>
            </a:r>
          </a:p>
          <a:p>
            <a:pPr lvl="1"/>
            <a:r>
              <a:rPr lang="en-US" dirty="0"/>
              <a:t>The net flow across (S, T) equals the value of the flow </a:t>
            </a:r>
            <a:r>
              <a:rPr lang="en-US" b="1" i="1" dirty="0"/>
              <a:t>f</a:t>
            </a:r>
          </a:p>
          <a:p>
            <a:pPr lvl="1"/>
            <a:endParaRPr lang="en-US" b="1" i="1" dirty="0"/>
          </a:p>
          <a:p>
            <a:r>
              <a:rPr lang="en-US" dirty="0"/>
              <a:t>Proof by induction on the size of T</a:t>
            </a:r>
          </a:p>
          <a:p>
            <a:pPr lvl="1"/>
            <a:r>
              <a:rPr lang="en-US" dirty="0"/>
              <a:t>B.C.	T = {t}    (T is only the sink)</a:t>
            </a:r>
          </a:p>
          <a:p>
            <a:pPr lvl="2"/>
            <a:r>
              <a:rPr lang="en-US" dirty="0"/>
              <a:t>Clearly this is true as the flow across the cut is everyone sinking into t, which is the definition of the flow f</a:t>
            </a:r>
          </a:p>
          <a:p>
            <a:pPr lvl="1"/>
            <a:r>
              <a:rPr lang="en-US" dirty="0"/>
              <a:t>I.H.	Assume true for some cut C = (S, T)</a:t>
            </a:r>
          </a:p>
          <a:p>
            <a:pPr lvl="1"/>
            <a:r>
              <a:rPr lang="en-US" dirty="0"/>
              <a:t>I.S.	Move one node from S to T</a:t>
            </a:r>
          </a:p>
          <a:p>
            <a:pPr lvl="2"/>
            <a:r>
              <a:rPr lang="en-US" dirty="0"/>
              <a:t>Choose a node p to move that has at least one edge to a node in T</a:t>
            </a:r>
          </a:p>
          <a:p>
            <a:pPr lvl="2"/>
            <a:r>
              <a:rPr lang="en-US" dirty="0"/>
              <a:t>We know the flow f never changes</a:t>
            </a:r>
          </a:p>
          <a:p>
            <a:pPr lvl="2"/>
            <a:r>
              <a:rPr lang="en-US" dirty="0"/>
              <a:t>How does the value of the new cut C’ = (S’, T’) change?</a:t>
            </a:r>
          </a:p>
          <a:p>
            <a:pPr lvl="2"/>
            <a:r>
              <a:rPr lang="en-US" dirty="0"/>
              <a:t>It doesn’t! Why? See next slide…</a:t>
            </a:r>
          </a:p>
        </p:txBody>
      </p:sp>
    </p:spTree>
    <p:extLst>
      <p:ext uri="{BB962C8B-B14F-4D97-AF65-F5344CB8AC3E}">
        <p14:creationId xmlns:p14="http://schemas.microsoft.com/office/powerpoint/2010/main" val="16376141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Proof: Flow-value lemma cont.</a:t>
            </a:r>
          </a:p>
        </p:txBody>
      </p:sp>
      <p:sp>
        <p:nvSpPr>
          <p:cNvPr id="4" name="Slide Number Placeholder 3"/>
          <p:cNvSpPr>
            <a:spLocks noGrp="1"/>
          </p:cNvSpPr>
          <p:nvPr>
            <p:ph type="sldNum" sz="quarter" idx="12"/>
          </p:nvPr>
        </p:nvSpPr>
        <p:spPr/>
        <p:txBody>
          <a:bodyPr/>
          <a:lstStyle/>
          <a:p>
            <a:fld id="{030EE116-056E-4288-B7F7-411CB7E437A9}" type="slidenum">
              <a:rPr lang="en-US" smtClean="0"/>
              <a:pPr/>
              <a:t>14</a:t>
            </a:fld>
            <a:endParaRPr lang="en-US"/>
          </a:p>
        </p:txBody>
      </p:sp>
      <p:sp>
        <p:nvSpPr>
          <p:cNvPr id="6" name="Content Placeholder 5"/>
          <p:cNvSpPr>
            <a:spLocks noGrp="1"/>
          </p:cNvSpPr>
          <p:nvPr>
            <p:ph sz="quarter" idx="1"/>
          </p:nvPr>
        </p:nvSpPr>
        <p:spPr/>
        <p:txBody>
          <a:bodyPr>
            <a:normAutofit fontScale="85000" lnSpcReduction="20000"/>
          </a:bodyPr>
          <a:lstStyle/>
          <a:p>
            <a:r>
              <a:rPr lang="en-US" dirty="0"/>
              <a:t>Let </a:t>
            </a:r>
            <a:r>
              <a:rPr lang="en-US" b="1" i="1" dirty="0"/>
              <a:t>f</a:t>
            </a:r>
            <a:r>
              <a:rPr lang="en-US" dirty="0"/>
              <a:t> be any flow and C = (S, T) be any cut</a:t>
            </a:r>
          </a:p>
          <a:p>
            <a:pPr lvl="1"/>
            <a:r>
              <a:rPr lang="en-US" dirty="0"/>
              <a:t>The net flow across (S, T) equals the value of the flow </a:t>
            </a:r>
            <a:r>
              <a:rPr lang="en-US" b="1" i="1" dirty="0"/>
              <a:t>f</a:t>
            </a:r>
          </a:p>
          <a:p>
            <a:pPr lvl="1"/>
            <a:endParaRPr lang="en-US" b="1" i="1" dirty="0"/>
          </a:p>
          <a:p>
            <a:r>
              <a:rPr lang="en-US" dirty="0"/>
              <a:t>Why does C’ = (S’, T’) have the same net flow?</a:t>
            </a:r>
          </a:p>
          <a:p>
            <a:pPr lvl="1"/>
            <a:r>
              <a:rPr lang="en-US" dirty="0"/>
              <a:t>Local equilibrium: net flow coming into node p from nodes in S only must equal the flow going out across the cut to nodes in T</a:t>
            </a:r>
          </a:p>
          <a:p>
            <a:pPr lvl="1"/>
            <a:r>
              <a:rPr lang="en-US" dirty="0"/>
              <a:t>After node p is moved:</a:t>
            </a:r>
          </a:p>
          <a:p>
            <a:pPr lvl="2"/>
            <a:r>
              <a:rPr lang="en-US" dirty="0"/>
              <a:t>everything going across the cut now goes to something in T from T, everything going to or from a node in S now goes across the cut.</a:t>
            </a:r>
          </a:p>
          <a:p>
            <a:pPr lvl="1"/>
            <a:r>
              <a:rPr lang="en-US" dirty="0"/>
              <a:t>Thus, by local equilibrium the value of the cut C’ is equivalent to the value of the cut C</a:t>
            </a:r>
          </a:p>
          <a:p>
            <a:pPr lvl="1"/>
            <a:r>
              <a:rPr lang="en-US" dirty="0"/>
              <a:t>Induction done!</a:t>
            </a:r>
          </a:p>
          <a:p>
            <a:pPr lvl="1"/>
            <a:endParaRPr lang="en-US" dirty="0"/>
          </a:p>
          <a:p>
            <a:pPr lvl="1"/>
            <a:endParaRPr lang="en-US" dirty="0"/>
          </a:p>
        </p:txBody>
      </p:sp>
    </p:spTree>
    <p:extLst>
      <p:ext uri="{BB962C8B-B14F-4D97-AF65-F5344CB8AC3E}">
        <p14:creationId xmlns:p14="http://schemas.microsoft.com/office/powerpoint/2010/main" val="29276401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30672-93DD-5B42-917C-5E7F4D16729D}"/>
              </a:ext>
            </a:extLst>
          </p:cNvPr>
          <p:cNvSpPr>
            <a:spLocks noGrp="1"/>
          </p:cNvSpPr>
          <p:nvPr>
            <p:ph type="title"/>
          </p:nvPr>
        </p:nvSpPr>
        <p:spPr/>
        <p:txBody>
          <a:bodyPr/>
          <a:lstStyle/>
          <a:p>
            <a:r>
              <a:rPr lang="en-US" b="1" dirty="0"/>
              <a:t>Max-flow Min-cut Theorem</a:t>
            </a:r>
            <a:endParaRPr lang="en-US" dirty="0"/>
          </a:p>
        </p:txBody>
      </p:sp>
      <p:sp>
        <p:nvSpPr>
          <p:cNvPr id="3" name="Content Placeholder 2">
            <a:extLst>
              <a:ext uri="{FF2B5EF4-FFF2-40B4-BE49-F238E27FC236}">
                <a16:creationId xmlns:a16="http://schemas.microsoft.com/office/drawing/2014/main" id="{BCA8B5FB-EE58-764D-BEEF-721E5B145855}"/>
              </a:ext>
            </a:extLst>
          </p:cNvPr>
          <p:cNvSpPr>
            <a:spLocks noGrp="1"/>
          </p:cNvSpPr>
          <p:nvPr>
            <p:ph idx="1"/>
          </p:nvPr>
        </p:nvSpPr>
        <p:spPr>
          <a:xfrm>
            <a:off x="609600" y="1219200"/>
            <a:ext cx="10972800" cy="4906963"/>
          </a:xfrm>
        </p:spPr>
        <p:txBody>
          <a:bodyPr>
            <a:normAutofit fontScale="77500" lnSpcReduction="20000"/>
          </a:bodyPr>
          <a:lstStyle/>
          <a:p>
            <a:r>
              <a:rPr lang="en-US" dirty="0"/>
              <a:t>Reminder about </a:t>
            </a:r>
            <a:r>
              <a:rPr lang="en-US" i="1" dirty="0"/>
              <a:t>weak duality</a:t>
            </a:r>
            <a:r>
              <a:rPr lang="en-US" dirty="0"/>
              <a:t>:</a:t>
            </a:r>
          </a:p>
          <a:p>
            <a:pPr lvl="1"/>
            <a:r>
              <a:rPr lang="en-US" dirty="0"/>
              <a:t>Let </a:t>
            </a:r>
            <a:r>
              <a:rPr lang="en-US" b="1" i="1" dirty="0"/>
              <a:t>f</a:t>
            </a:r>
            <a:r>
              <a:rPr lang="en-US" dirty="0"/>
              <a:t> be any flow and C = (S, T) be </a:t>
            </a:r>
            <a:r>
              <a:rPr lang="en-US" u="sng" dirty="0"/>
              <a:t>any</a:t>
            </a:r>
            <a:r>
              <a:rPr lang="en-US" dirty="0"/>
              <a:t> cut</a:t>
            </a:r>
          </a:p>
          <a:p>
            <a:pPr lvl="1"/>
            <a:r>
              <a:rPr lang="en-US" dirty="0"/>
              <a:t>Then the value of </a:t>
            </a:r>
            <a:r>
              <a:rPr lang="en-US" b="1" i="1" dirty="0"/>
              <a:t> f  </a:t>
            </a:r>
            <a:r>
              <a:rPr lang="en-US" dirty="0"/>
              <a:t>&lt;=  capacity of C</a:t>
            </a:r>
          </a:p>
          <a:p>
            <a:r>
              <a:rPr lang="en-US" dirty="0"/>
              <a:t>The max flow </a:t>
            </a:r>
            <a:r>
              <a:rPr lang="en-US" b="1" i="1" dirty="0"/>
              <a:t>f  </a:t>
            </a:r>
            <a:r>
              <a:rPr lang="en-US" dirty="0"/>
              <a:t>&lt;=  capacity of any cut C</a:t>
            </a:r>
          </a:p>
          <a:p>
            <a:pPr lvl="1"/>
            <a:r>
              <a:rPr lang="en-US" dirty="0"/>
              <a:t>So the best </a:t>
            </a:r>
            <a:r>
              <a:rPr lang="en-US" b="1" i="1" dirty="0"/>
              <a:t>f</a:t>
            </a:r>
            <a:r>
              <a:rPr lang="en-US" dirty="0"/>
              <a:t> can be is the capacity of the </a:t>
            </a:r>
            <a:r>
              <a:rPr lang="en-US" u="sng" dirty="0"/>
              <a:t>smallest-capacity cut</a:t>
            </a:r>
          </a:p>
          <a:p>
            <a:pPr lvl="1"/>
            <a:r>
              <a:rPr lang="en-US" dirty="0"/>
              <a:t>Can we guarantee that a flow with that value exists?  (Yes, in later slides.)</a:t>
            </a:r>
          </a:p>
          <a:p>
            <a:endParaRPr lang="en-US" b="1" dirty="0"/>
          </a:p>
          <a:p>
            <a:r>
              <a:rPr lang="en-US" b="1" dirty="0"/>
              <a:t>The Max-flow Min-cut theorem:  </a:t>
            </a:r>
            <a:r>
              <a:rPr lang="en-US" dirty="0"/>
              <a:t>the maximum value of an s-t flow is equal to the minimum capacity of an s-t cut</a:t>
            </a:r>
          </a:p>
          <a:p>
            <a:endParaRPr lang="en-US" dirty="0"/>
          </a:p>
          <a:p>
            <a:r>
              <a:rPr lang="en-US" dirty="0"/>
              <a:t>In other words, if you look at all the possible cuts in the graph, and find the smallest capacity of those cuts, then that value is the value of the maximum flow for that network.</a:t>
            </a:r>
          </a:p>
          <a:p>
            <a:endParaRPr lang="en-US" dirty="0"/>
          </a:p>
        </p:txBody>
      </p:sp>
      <p:sp>
        <p:nvSpPr>
          <p:cNvPr id="4" name="Slide Number Placeholder 3">
            <a:extLst>
              <a:ext uri="{FF2B5EF4-FFF2-40B4-BE49-F238E27FC236}">
                <a16:creationId xmlns:a16="http://schemas.microsoft.com/office/drawing/2014/main" id="{C8EED5F6-6519-0F46-9D1D-4D81EE3537D2}"/>
              </a:ext>
            </a:extLst>
          </p:cNvPr>
          <p:cNvSpPr>
            <a:spLocks noGrp="1"/>
          </p:cNvSpPr>
          <p:nvPr>
            <p:ph type="sldNum" sz="quarter" idx="12"/>
          </p:nvPr>
        </p:nvSpPr>
        <p:spPr/>
        <p:txBody>
          <a:bodyPr/>
          <a:lstStyle/>
          <a:p>
            <a:fld id="{86BADE50-950A-4D58-BFB2-FA2C6A8B385D}" type="slidenum">
              <a:rPr lang="en-US" smtClean="0"/>
              <a:t>15</a:t>
            </a:fld>
            <a:endParaRPr lang="en-US"/>
          </a:p>
        </p:txBody>
      </p:sp>
    </p:spTree>
    <p:extLst>
      <p:ext uri="{BB962C8B-B14F-4D97-AF65-F5344CB8AC3E}">
        <p14:creationId xmlns:p14="http://schemas.microsoft.com/office/powerpoint/2010/main" val="40632989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Max-flow/Min-cut</a:t>
            </a:r>
          </a:p>
        </p:txBody>
      </p:sp>
      <p:sp>
        <p:nvSpPr>
          <p:cNvPr id="4" name="Slide Number Placeholder 3"/>
          <p:cNvSpPr>
            <a:spLocks noGrp="1"/>
          </p:cNvSpPr>
          <p:nvPr>
            <p:ph type="sldNum" sz="quarter" idx="12"/>
          </p:nvPr>
        </p:nvSpPr>
        <p:spPr/>
        <p:txBody>
          <a:bodyPr/>
          <a:lstStyle/>
          <a:p>
            <a:fld id="{86BADE50-950A-4D58-BFB2-FA2C6A8B385D}" type="slidenum">
              <a:rPr lang="en-US" smtClean="0"/>
              <a:t>16</a:t>
            </a:fld>
            <a:endParaRPr lang="en-US"/>
          </a:p>
        </p:txBody>
      </p:sp>
      <mc:AlternateContent xmlns:mc="http://schemas.openxmlformats.org/markup-compatibility/2006" xmlns:a14="http://schemas.microsoft.com/office/drawing/2010/main">
        <mc:Choice Requires="a14">
          <p:sp>
            <p:nvSpPr>
              <p:cNvPr id="6" name="TextBox 5"/>
              <p:cNvSpPr txBox="1"/>
              <p:nvPr/>
            </p:nvSpPr>
            <p:spPr>
              <a:xfrm>
                <a:off x="8215181" y="1428414"/>
                <a:ext cx="1941044" cy="395558"/>
              </a:xfrm>
              <a:prstGeom prst="rect">
                <a:avLst/>
              </a:prstGeom>
              <a:noFill/>
            </p:spPr>
            <p:txBody>
              <a:bodyPr wrap="none" rtlCol="0">
                <a:spAutoFit/>
              </a:bodyPr>
              <a:lstStyle/>
              <a:p>
                <a:r>
                  <a:rPr lang="en-US" b="1" u="sng" dirty="0"/>
                  <a:t>Residual Graph </a:t>
                </a:r>
                <a14:m>
                  <m:oMath xmlns:m="http://schemas.openxmlformats.org/officeDocument/2006/math">
                    <m:sSub>
                      <m:sSubPr>
                        <m:ctrlPr>
                          <a:rPr lang="en-US" b="1" i="1" u="sng">
                            <a:latin typeface="Cambria Math" panose="02040503050406030204" pitchFamily="18" charset="0"/>
                          </a:rPr>
                        </m:ctrlPr>
                      </m:sSubPr>
                      <m:e>
                        <m:r>
                          <a:rPr lang="en-US" b="1" i="1" u="sng">
                            <a:latin typeface="Cambria Math"/>
                          </a:rPr>
                          <m:t>𝑮</m:t>
                        </m:r>
                      </m:e>
                      <m:sub>
                        <m:r>
                          <a:rPr lang="en-US" b="1" i="1" u="sng">
                            <a:latin typeface="Cambria Math"/>
                          </a:rPr>
                          <m:t>𝒇</m:t>
                        </m:r>
                      </m:sub>
                    </m:sSub>
                  </m:oMath>
                </a14:m>
                <a:endParaRPr lang="en-US" b="1" u="sng" dirty="0"/>
              </a:p>
            </p:txBody>
          </p:sp>
        </mc:Choice>
        <mc:Fallback xmlns="">
          <p:sp>
            <p:nvSpPr>
              <p:cNvPr id="6" name="TextBox 5"/>
              <p:cNvSpPr txBox="1">
                <a:spLocks noRot="1" noChangeAspect="1" noMove="1" noResize="1" noEditPoints="1" noAdjustHandles="1" noChangeArrowheads="1" noChangeShapeType="1" noTextEdit="1"/>
              </p:cNvSpPr>
              <p:nvPr/>
            </p:nvSpPr>
            <p:spPr>
              <a:xfrm>
                <a:off x="8215181" y="1428414"/>
                <a:ext cx="1941044" cy="395558"/>
              </a:xfrm>
              <a:prstGeom prst="rect">
                <a:avLst/>
              </a:prstGeom>
              <a:blipFill>
                <a:blip r:embed="rId2"/>
                <a:stretch>
                  <a:fillRect l="-3268" t="-6250" b="-18750"/>
                </a:stretch>
              </a:blipFill>
            </p:spPr>
            <p:txBody>
              <a:bodyPr/>
              <a:lstStyle/>
              <a:p>
                <a:r>
                  <a:rPr lang="en-US">
                    <a:noFill/>
                  </a:rPr>
                  <a:t> </a:t>
                </a:r>
              </a:p>
            </p:txBody>
          </p:sp>
        </mc:Fallback>
      </mc:AlternateContent>
      <p:grpSp>
        <p:nvGrpSpPr>
          <p:cNvPr id="7" name="Group 6"/>
          <p:cNvGrpSpPr/>
          <p:nvPr/>
        </p:nvGrpSpPr>
        <p:grpSpPr>
          <a:xfrm>
            <a:off x="1637776" y="1891535"/>
            <a:ext cx="4441565" cy="2296262"/>
            <a:chOff x="990600" y="3017500"/>
            <a:chExt cx="4785705" cy="2474180"/>
          </a:xfrm>
        </p:grpSpPr>
        <p:cxnSp>
          <p:nvCxnSpPr>
            <p:cNvPr id="8" name="Straight Connector 7"/>
            <p:cNvCxnSpPr>
              <a:stCxn id="21" idx="2"/>
              <a:endCxn id="20" idx="7"/>
            </p:cNvCxnSpPr>
            <p:nvPr/>
          </p:nvCxnSpPr>
          <p:spPr>
            <a:xfrm flipH="1">
              <a:off x="1284342" y="3317971"/>
              <a:ext cx="1344595" cy="455510"/>
            </a:xfrm>
            <a:prstGeom prst="line">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Straight Connector 8"/>
            <p:cNvCxnSpPr>
              <a:stCxn id="23" idx="2"/>
              <a:endCxn id="21" idx="6"/>
            </p:cNvCxnSpPr>
            <p:nvPr/>
          </p:nvCxnSpPr>
          <p:spPr>
            <a:xfrm flipH="1" flipV="1">
              <a:off x="2973077" y="3317971"/>
              <a:ext cx="1107387" cy="137723"/>
            </a:xfrm>
            <a:prstGeom prst="line">
              <a:avLst/>
            </a:prstGeom>
            <a:ln w="57150">
              <a:solidFill>
                <a:srgbClr val="33CC33"/>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22" idx="2"/>
              <a:endCxn id="20" idx="5"/>
            </p:cNvCxnSpPr>
            <p:nvPr/>
          </p:nvCxnSpPr>
          <p:spPr>
            <a:xfrm flipH="1" flipV="1">
              <a:off x="1284342" y="4010427"/>
              <a:ext cx="1172525" cy="1033919"/>
            </a:xfrm>
            <a:prstGeom prst="line">
              <a:avLst/>
            </a:prstGeom>
            <a:ln w="57150">
              <a:solidFill>
                <a:srgbClr val="33CC33"/>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22" idx="7"/>
              <a:endCxn id="23" idx="3"/>
            </p:cNvCxnSpPr>
            <p:nvPr/>
          </p:nvCxnSpPr>
          <p:spPr>
            <a:xfrm flipV="1">
              <a:off x="2750609" y="3574167"/>
              <a:ext cx="1380253" cy="1351706"/>
            </a:xfrm>
            <a:prstGeom prst="line">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22" idx="6"/>
              <a:endCxn id="25" idx="2"/>
            </p:cNvCxnSpPr>
            <p:nvPr/>
          </p:nvCxnSpPr>
          <p:spPr>
            <a:xfrm>
              <a:off x="2801007" y="5044346"/>
              <a:ext cx="1329638" cy="48406"/>
            </a:xfrm>
            <a:prstGeom prst="line">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23" idx="5"/>
              <a:endCxn id="24" idx="1"/>
            </p:cNvCxnSpPr>
            <p:nvPr/>
          </p:nvCxnSpPr>
          <p:spPr>
            <a:xfrm>
              <a:off x="4374206" y="3574167"/>
              <a:ext cx="1108357" cy="495347"/>
            </a:xfrm>
            <a:prstGeom prst="line">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24" idx="3"/>
              <a:endCxn id="25" idx="6"/>
            </p:cNvCxnSpPr>
            <p:nvPr/>
          </p:nvCxnSpPr>
          <p:spPr>
            <a:xfrm flipH="1">
              <a:off x="4474785" y="4306460"/>
              <a:ext cx="1007778" cy="786292"/>
            </a:xfrm>
            <a:prstGeom prst="line">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2286607" y="3759575"/>
              <a:ext cx="547870" cy="397948"/>
            </a:xfrm>
            <a:prstGeom prst="rect">
              <a:avLst/>
            </a:prstGeom>
            <a:noFill/>
          </p:spPr>
          <p:txBody>
            <a:bodyPr wrap="none" rtlCol="0">
              <a:spAutoFit/>
            </a:bodyPr>
            <a:lstStyle/>
            <a:p>
              <a:r>
                <a:rPr lang="en-US" dirty="0">
                  <a:solidFill>
                    <a:srgbClr val="FF0000"/>
                  </a:solidFill>
                </a:rPr>
                <a:t>0/</a:t>
              </a:r>
              <a:r>
                <a:rPr lang="en-US" dirty="0">
                  <a:solidFill>
                    <a:srgbClr val="00B050"/>
                  </a:solidFill>
                </a:rPr>
                <a:t>3</a:t>
              </a:r>
            </a:p>
          </p:txBody>
        </p:sp>
        <p:sp>
          <p:nvSpPr>
            <p:cNvPr id="16" name="TextBox 15"/>
            <p:cNvSpPr txBox="1"/>
            <p:nvPr/>
          </p:nvSpPr>
          <p:spPr>
            <a:xfrm>
              <a:off x="1672079" y="3133349"/>
              <a:ext cx="547870" cy="397948"/>
            </a:xfrm>
            <a:prstGeom prst="rect">
              <a:avLst/>
            </a:prstGeom>
            <a:noFill/>
          </p:spPr>
          <p:txBody>
            <a:bodyPr wrap="none" rtlCol="0">
              <a:spAutoFit/>
            </a:bodyPr>
            <a:lstStyle/>
            <a:p>
              <a:r>
                <a:rPr lang="en-US" dirty="0">
                  <a:solidFill>
                    <a:srgbClr val="FF0000"/>
                  </a:solidFill>
                </a:rPr>
                <a:t>2/</a:t>
              </a:r>
              <a:r>
                <a:rPr lang="en-US" dirty="0">
                  <a:solidFill>
                    <a:srgbClr val="00B050"/>
                  </a:solidFill>
                </a:rPr>
                <a:t>3</a:t>
              </a:r>
            </a:p>
          </p:txBody>
        </p:sp>
        <p:sp>
          <p:nvSpPr>
            <p:cNvPr id="17" name="TextBox 16"/>
            <p:cNvSpPr txBox="1"/>
            <p:nvPr/>
          </p:nvSpPr>
          <p:spPr>
            <a:xfrm>
              <a:off x="3289892" y="5093732"/>
              <a:ext cx="547870" cy="397948"/>
            </a:xfrm>
            <a:prstGeom prst="rect">
              <a:avLst/>
            </a:prstGeom>
            <a:noFill/>
          </p:spPr>
          <p:txBody>
            <a:bodyPr wrap="none" rtlCol="0">
              <a:spAutoFit/>
            </a:bodyPr>
            <a:lstStyle/>
            <a:p>
              <a:r>
                <a:rPr lang="en-US" dirty="0">
                  <a:solidFill>
                    <a:srgbClr val="FF0000"/>
                  </a:solidFill>
                </a:rPr>
                <a:t>3/</a:t>
              </a:r>
              <a:r>
                <a:rPr lang="en-US" dirty="0">
                  <a:solidFill>
                    <a:srgbClr val="00B050"/>
                  </a:solidFill>
                </a:rPr>
                <a:t>3</a:t>
              </a:r>
            </a:p>
          </p:txBody>
        </p:sp>
        <p:cxnSp>
          <p:nvCxnSpPr>
            <p:cNvPr id="19" name="Straight Connector 18"/>
            <p:cNvCxnSpPr>
              <a:stCxn id="22" idx="0"/>
              <a:endCxn id="21" idx="4"/>
            </p:cNvCxnSpPr>
            <p:nvPr/>
          </p:nvCxnSpPr>
          <p:spPr>
            <a:xfrm flipV="1">
              <a:off x="2628937" y="3485517"/>
              <a:ext cx="172070" cy="1391283"/>
            </a:xfrm>
            <a:prstGeom prst="line">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Oval 19"/>
                <p:cNvSpPr/>
                <p:nvPr/>
              </p:nvSpPr>
              <p:spPr>
                <a:xfrm>
                  <a:off x="990600" y="3724408"/>
                  <a:ext cx="344140" cy="335092"/>
                </a:xfrm>
                <a:prstGeom prst="ellips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dirty="0">
                            <a:latin typeface="Cambria Math"/>
                          </a:rPr>
                          <m:t>𝑠</m:t>
                        </m:r>
                      </m:oMath>
                    </m:oMathPara>
                  </a14:m>
                  <a:endParaRPr lang="en-US" dirty="0"/>
                </a:p>
              </p:txBody>
            </p:sp>
          </mc:Choice>
          <mc:Fallback xmlns="">
            <p:sp>
              <p:nvSpPr>
                <p:cNvPr id="34" name="Oval 33"/>
                <p:cNvSpPr>
                  <a:spLocks noRot="1" noChangeAspect="1" noMove="1" noResize="1" noEditPoints="1" noAdjustHandles="1" noChangeArrowheads="1" noChangeShapeType="1" noTextEdit="1"/>
                </p:cNvSpPr>
                <p:nvPr/>
              </p:nvSpPr>
              <p:spPr>
                <a:xfrm>
                  <a:off x="990600" y="3724408"/>
                  <a:ext cx="344140" cy="335092"/>
                </a:xfrm>
                <a:prstGeom prst="ellipse">
                  <a:avLst/>
                </a:prstGeom>
                <a:blipFill rotWithShape="1">
                  <a:blip r:embed="rId4"/>
                  <a:stretch>
                    <a:fillRect/>
                  </a:stretch>
                </a:blipFill>
                <a:ln>
                  <a:solidFill>
                    <a:srgbClr val="7030A0"/>
                  </a:solidFill>
                </a:ln>
              </p:spPr>
              <p:txBody>
                <a:bodyPr/>
                <a:lstStyle/>
                <a:p>
                  <a:r>
                    <a:rPr lang="en-US">
                      <a:noFill/>
                    </a:rPr>
                    <a:t> </a:t>
                  </a:r>
                </a:p>
              </p:txBody>
            </p:sp>
          </mc:Fallback>
        </mc:AlternateContent>
        <p:sp>
          <p:nvSpPr>
            <p:cNvPr id="21" name="Oval 20"/>
            <p:cNvSpPr/>
            <p:nvPr/>
          </p:nvSpPr>
          <p:spPr>
            <a:xfrm>
              <a:off x="2628937" y="3150425"/>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p:cNvSpPr/>
            <p:nvPr/>
          </p:nvSpPr>
          <p:spPr>
            <a:xfrm>
              <a:off x="2456867" y="4876800"/>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p:cNvSpPr/>
            <p:nvPr/>
          </p:nvSpPr>
          <p:spPr>
            <a:xfrm>
              <a:off x="4080464" y="3288148"/>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24" name="Oval 23"/>
                <p:cNvSpPr/>
                <p:nvPr/>
              </p:nvSpPr>
              <p:spPr>
                <a:xfrm>
                  <a:off x="5432165" y="4020441"/>
                  <a:ext cx="344140" cy="335092"/>
                </a:xfrm>
                <a:prstGeom prst="ellipse">
                  <a:avLst/>
                </a:prstGeom>
                <a:solidFill>
                  <a:srgbClr val="00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dirty="0">
                            <a:solidFill>
                              <a:schemeClr val="tx1"/>
                            </a:solidFill>
                            <a:latin typeface="Cambria Math"/>
                          </a:rPr>
                          <m:t>𝑡</m:t>
                        </m:r>
                      </m:oMath>
                    </m:oMathPara>
                  </a14:m>
                  <a:endParaRPr lang="en-US" dirty="0">
                    <a:solidFill>
                      <a:schemeClr val="tx1"/>
                    </a:solidFill>
                  </a:endParaRPr>
                </a:p>
              </p:txBody>
            </p:sp>
          </mc:Choice>
          <mc:Fallback xmlns="">
            <p:sp>
              <p:nvSpPr>
                <p:cNvPr id="38" name="Oval 37"/>
                <p:cNvSpPr>
                  <a:spLocks noRot="1" noChangeAspect="1" noMove="1" noResize="1" noEditPoints="1" noAdjustHandles="1" noChangeArrowheads="1" noChangeShapeType="1" noTextEdit="1"/>
                </p:cNvSpPr>
                <p:nvPr/>
              </p:nvSpPr>
              <p:spPr>
                <a:xfrm>
                  <a:off x="5432165" y="4020441"/>
                  <a:ext cx="344140" cy="335092"/>
                </a:xfrm>
                <a:prstGeom prst="ellipse">
                  <a:avLst/>
                </a:prstGeom>
                <a:blipFill rotWithShape="1">
                  <a:blip r:embed="rId5"/>
                  <a:stretch>
                    <a:fillRect/>
                  </a:stretch>
                </a:blipFill>
              </p:spPr>
              <p:txBody>
                <a:bodyPr/>
                <a:lstStyle/>
                <a:p>
                  <a:r>
                    <a:rPr lang="en-US">
                      <a:noFill/>
                    </a:rPr>
                    <a:t> </a:t>
                  </a:r>
                </a:p>
              </p:txBody>
            </p:sp>
          </mc:Fallback>
        </mc:AlternateContent>
        <p:sp>
          <p:nvSpPr>
            <p:cNvPr id="25" name="Oval 24"/>
            <p:cNvSpPr/>
            <p:nvPr/>
          </p:nvSpPr>
          <p:spPr>
            <a:xfrm>
              <a:off x="4130645" y="4925206"/>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6" name="Straight Connector 25"/>
            <p:cNvCxnSpPr>
              <a:stCxn id="25" idx="0"/>
              <a:endCxn id="23" idx="4"/>
            </p:cNvCxnSpPr>
            <p:nvPr/>
          </p:nvCxnSpPr>
          <p:spPr>
            <a:xfrm flipH="1" flipV="1">
              <a:off x="4252534" y="3623240"/>
              <a:ext cx="50181" cy="1301966"/>
            </a:xfrm>
            <a:prstGeom prst="line">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7" name="Freeform 26"/>
            <p:cNvSpPr/>
            <p:nvPr/>
          </p:nvSpPr>
          <p:spPr>
            <a:xfrm>
              <a:off x="4370266" y="3581400"/>
              <a:ext cx="201734" cy="1364776"/>
            </a:xfrm>
            <a:custGeom>
              <a:avLst/>
              <a:gdLst>
                <a:gd name="connsiteX0" fmla="*/ 77638 w 201734"/>
                <a:gd name="connsiteY0" fmla="*/ 1364776 h 1364776"/>
                <a:gd name="connsiteX1" fmla="*/ 200467 w 201734"/>
                <a:gd name="connsiteY1" fmla="*/ 655093 h 1364776"/>
                <a:gd name="connsiteX2" fmla="*/ 9399 w 201734"/>
                <a:gd name="connsiteY2" fmla="*/ 0 h 1364776"/>
              </a:gdLst>
              <a:ahLst/>
              <a:cxnLst>
                <a:cxn ang="0">
                  <a:pos x="connsiteX0" y="connsiteY0"/>
                </a:cxn>
                <a:cxn ang="0">
                  <a:pos x="connsiteX1" y="connsiteY1"/>
                </a:cxn>
                <a:cxn ang="0">
                  <a:pos x="connsiteX2" y="connsiteY2"/>
                </a:cxn>
              </a:cxnLst>
              <a:rect l="l" t="t" r="r" b="b"/>
              <a:pathLst>
                <a:path w="201734" h="1364776">
                  <a:moveTo>
                    <a:pt x="77638" y="1364776"/>
                  </a:moveTo>
                  <a:cubicBezTo>
                    <a:pt x="144739" y="1123666"/>
                    <a:pt x="211840" y="882556"/>
                    <a:pt x="200467" y="655093"/>
                  </a:cubicBezTo>
                  <a:cubicBezTo>
                    <a:pt x="189094" y="427630"/>
                    <a:pt x="-49741" y="9098"/>
                    <a:pt x="9399" y="0"/>
                  </a:cubicBezTo>
                </a:path>
              </a:pathLst>
            </a:custGeom>
            <a:noFill/>
            <a:ln w="38100">
              <a:solidFill>
                <a:schemeClr val="tx1"/>
              </a:solidFill>
              <a:headEnd type="triangl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1702402" y="4093852"/>
              <a:ext cx="547870" cy="397948"/>
            </a:xfrm>
            <a:prstGeom prst="rect">
              <a:avLst/>
            </a:prstGeom>
            <a:noFill/>
          </p:spPr>
          <p:txBody>
            <a:bodyPr wrap="none" rtlCol="0">
              <a:spAutoFit/>
            </a:bodyPr>
            <a:lstStyle/>
            <a:p>
              <a:r>
                <a:rPr lang="en-US" dirty="0">
                  <a:solidFill>
                    <a:srgbClr val="FF0000"/>
                  </a:solidFill>
                </a:rPr>
                <a:t>2/</a:t>
              </a:r>
              <a:r>
                <a:rPr lang="en-US" dirty="0">
                  <a:solidFill>
                    <a:srgbClr val="00B050"/>
                  </a:solidFill>
                </a:rPr>
                <a:t>2</a:t>
              </a:r>
            </a:p>
          </p:txBody>
        </p:sp>
        <p:sp>
          <p:nvSpPr>
            <p:cNvPr id="30" name="TextBox 29"/>
            <p:cNvSpPr txBox="1"/>
            <p:nvPr/>
          </p:nvSpPr>
          <p:spPr>
            <a:xfrm>
              <a:off x="3314983" y="3017500"/>
              <a:ext cx="547870" cy="397948"/>
            </a:xfrm>
            <a:prstGeom prst="rect">
              <a:avLst/>
            </a:prstGeom>
            <a:noFill/>
          </p:spPr>
          <p:txBody>
            <a:bodyPr wrap="none" rtlCol="0">
              <a:spAutoFit/>
            </a:bodyPr>
            <a:lstStyle/>
            <a:p>
              <a:r>
                <a:rPr lang="en-US" dirty="0">
                  <a:solidFill>
                    <a:srgbClr val="FF0000"/>
                  </a:solidFill>
                </a:rPr>
                <a:t>2/</a:t>
              </a:r>
              <a:r>
                <a:rPr lang="en-US" dirty="0">
                  <a:solidFill>
                    <a:srgbClr val="00B050"/>
                  </a:solidFill>
                </a:rPr>
                <a:t>2</a:t>
              </a:r>
            </a:p>
          </p:txBody>
        </p:sp>
        <p:sp>
          <p:nvSpPr>
            <p:cNvPr id="31" name="TextBox 30"/>
            <p:cNvSpPr txBox="1"/>
            <p:nvPr/>
          </p:nvSpPr>
          <p:spPr>
            <a:xfrm>
              <a:off x="3186498" y="3759576"/>
              <a:ext cx="547870" cy="397948"/>
            </a:xfrm>
            <a:prstGeom prst="rect">
              <a:avLst/>
            </a:prstGeom>
            <a:noFill/>
          </p:spPr>
          <p:txBody>
            <a:bodyPr wrap="none" rtlCol="0">
              <a:spAutoFit/>
            </a:bodyPr>
            <a:lstStyle/>
            <a:p>
              <a:r>
                <a:rPr lang="en-US" dirty="0">
                  <a:solidFill>
                    <a:srgbClr val="FF0000"/>
                  </a:solidFill>
                </a:rPr>
                <a:t>1/</a:t>
              </a:r>
              <a:r>
                <a:rPr lang="en-US" dirty="0">
                  <a:solidFill>
                    <a:srgbClr val="00B050"/>
                  </a:solidFill>
                </a:rPr>
                <a:t>1</a:t>
              </a:r>
            </a:p>
          </p:txBody>
        </p:sp>
        <p:sp>
          <p:nvSpPr>
            <p:cNvPr id="32" name="TextBox 31"/>
            <p:cNvSpPr txBox="1"/>
            <p:nvPr/>
          </p:nvSpPr>
          <p:spPr>
            <a:xfrm>
              <a:off x="3785680" y="4203386"/>
              <a:ext cx="547870" cy="397948"/>
            </a:xfrm>
            <a:prstGeom prst="rect">
              <a:avLst/>
            </a:prstGeom>
            <a:noFill/>
          </p:spPr>
          <p:txBody>
            <a:bodyPr wrap="none" rtlCol="0">
              <a:spAutoFit/>
            </a:bodyPr>
            <a:lstStyle/>
            <a:p>
              <a:r>
                <a:rPr lang="en-US" dirty="0">
                  <a:solidFill>
                    <a:srgbClr val="FF0000"/>
                  </a:solidFill>
                </a:rPr>
                <a:t>2/</a:t>
              </a:r>
              <a:r>
                <a:rPr lang="en-US" dirty="0">
                  <a:solidFill>
                    <a:srgbClr val="00B050"/>
                  </a:solidFill>
                </a:rPr>
                <a:t>3</a:t>
              </a:r>
            </a:p>
          </p:txBody>
        </p:sp>
        <p:sp>
          <p:nvSpPr>
            <p:cNvPr id="33" name="TextBox 32"/>
            <p:cNvSpPr txBox="1"/>
            <p:nvPr/>
          </p:nvSpPr>
          <p:spPr>
            <a:xfrm>
              <a:off x="4572000" y="4069514"/>
              <a:ext cx="547870" cy="397948"/>
            </a:xfrm>
            <a:prstGeom prst="rect">
              <a:avLst/>
            </a:prstGeom>
            <a:noFill/>
          </p:spPr>
          <p:txBody>
            <a:bodyPr wrap="none" rtlCol="0">
              <a:spAutoFit/>
            </a:bodyPr>
            <a:lstStyle/>
            <a:p>
              <a:r>
                <a:rPr lang="en-US" dirty="0">
                  <a:solidFill>
                    <a:srgbClr val="FF0000"/>
                  </a:solidFill>
                </a:rPr>
                <a:t>1/</a:t>
              </a:r>
              <a:r>
                <a:rPr lang="en-US" dirty="0">
                  <a:solidFill>
                    <a:srgbClr val="00B050"/>
                  </a:solidFill>
                </a:rPr>
                <a:t>2</a:t>
              </a:r>
            </a:p>
          </p:txBody>
        </p:sp>
        <p:sp>
          <p:nvSpPr>
            <p:cNvPr id="34" name="TextBox 33"/>
            <p:cNvSpPr txBox="1"/>
            <p:nvPr/>
          </p:nvSpPr>
          <p:spPr>
            <a:xfrm>
              <a:off x="4827831" y="4761510"/>
              <a:ext cx="547870" cy="397948"/>
            </a:xfrm>
            <a:prstGeom prst="rect">
              <a:avLst/>
            </a:prstGeom>
            <a:noFill/>
          </p:spPr>
          <p:txBody>
            <a:bodyPr wrap="none" rtlCol="0">
              <a:spAutoFit/>
            </a:bodyPr>
            <a:lstStyle/>
            <a:p>
              <a:r>
                <a:rPr lang="en-US" dirty="0">
                  <a:solidFill>
                    <a:srgbClr val="FF0000"/>
                  </a:solidFill>
                </a:rPr>
                <a:t>2/</a:t>
              </a:r>
              <a:r>
                <a:rPr lang="en-US" dirty="0">
                  <a:solidFill>
                    <a:srgbClr val="00B050"/>
                  </a:solidFill>
                </a:rPr>
                <a:t>2</a:t>
              </a:r>
            </a:p>
          </p:txBody>
        </p:sp>
        <p:sp>
          <p:nvSpPr>
            <p:cNvPr id="35" name="TextBox 34"/>
            <p:cNvSpPr txBox="1"/>
            <p:nvPr/>
          </p:nvSpPr>
          <p:spPr>
            <a:xfrm>
              <a:off x="4777541" y="3438574"/>
              <a:ext cx="547870" cy="397948"/>
            </a:xfrm>
            <a:prstGeom prst="rect">
              <a:avLst/>
            </a:prstGeom>
            <a:noFill/>
          </p:spPr>
          <p:txBody>
            <a:bodyPr wrap="none" rtlCol="0">
              <a:spAutoFit/>
            </a:bodyPr>
            <a:lstStyle/>
            <a:p>
              <a:r>
                <a:rPr lang="en-US" dirty="0">
                  <a:solidFill>
                    <a:srgbClr val="FF0000"/>
                  </a:solidFill>
                </a:rPr>
                <a:t>2/</a:t>
              </a:r>
              <a:r>
                <a:rPr lang="en-US" dirty="0">
                  <a:solidFill>
                    <a:srgbClr val="00B050"/>
                  </a:solidFill>
                </a:rPr>
                <a:t>3</a:t>
              </a:r>
            </a:p>
          </p:txBody>
        </p:sp>
      </p:grpSp>
      <mc:AlternateContent xmlns:mc="http://schemas.openxmlformats.org/markup-compatibility/2006" xmlns:a14="http://schemas.microsoft.com/office/drawing/2010/main">
        <mc:Choice Requires="a14">
          <p:sp>
            <p:nvSpPr>
              <p:cNvPr id="36" name="TextBox 35"/>
              <p:cNvSpPr txBox="1"/>
              <p:nvPr/>
            </p:nvSpPr>
            <p:spPr>
              <a:xfrm>
                <a:off x="3048000" y="1446003"/>
                <a:ext cx="1487202" cy="369332"/>
              </a:xfrm>
              <a:prstGeom prst="rect">
                <a:avLst/>
              </a:prstGeom>
              <a:noFill/>
            </p:spPr>
            <p:txBody>
              <a:bodyPr wrap="none" rtlCol="0">
                <a:spAutoFit/>
              </a:bodyPr>
              <a:lstStyle/>
              <a:p>
                <a:r>
                  <a:rPr lang="en-US" b="1" u="sng" dirty="0"/>
                  <a:t>Flow Graph </a:t>
                </a:r>
                <a14:m>
                  <m:oMath xmlns:m="http://schemas.openxmlformats.org/officeDocument/2006/math">
                    <m:r>
                      <a:rPr lang="en-US" b="1" i="1" u="sng">
                        <a:latin typeface="Cambria Math"/>
                      </a:rPr>
                      <m:t>𝑮</m:t>
                    </m:r>
                  </m:oMath>
                </a14:m>
                <a:endParaRPr lang="en-US" b="1" u="sng" dirty="0"/>
              </a:p>
            </p:txBody>
          </p:sp>
        </mc:Choice>
        <mc:Fallback xmlns="">
          <p:sp>
            <p:nvSpPr>
              <p:cNvPr id="36" name="TextBox 35"/>
              <p:cNvSpPr txBox="1">
                <a:spLocks noRot="1" noChangeAspect="1" noMove="1" noResize="1" noEditPoints="1" noAdjustHandles="1" noChangeArrowheads="1" noChangeShapeType="1" noTextEdit="1"/>
              </p:cNvSpPr>
              <p:nvPr/>
            </p:nvSpPr>
            <p:spPr>
              <a:xfrm>
                <a:off x="3048000" y="1446003"/>
                <a:ext cx="1487202" cy="369332"/>
              </a:xfrm>
              <a:prstGeom prst="rect">
                <a:avLst/>
              </a:prstGeom>
              <a:blipFill>
                <a:blip r:embed="rId6"/>
                <a:stretch>
                  <a:fillRect l="-3419" t="-6667" b="-23333"/>
                </a:stretch>
              </a:blipFill>
            </p:spPr>
            <p:txBody>
              <a:bodyPr/>
              <a:lstStyle/>
              <a:p>
                <a:r>
                  <a:rPr lang="en-US">
                    <a:noFill/>
                  </a:rPr>
                  <a:t> </a:t>
                </a:r>
              </a:p>
            </p:txBody>
          </p:sp>
        </mc:Fallback>
      </mc:AlternateContent>
      <p:grpSp>
        <p:nvGrpSpPr>
          <p:cNvPr id="37" name="Group 36"/>
          <p:cNvGrpSpPr/>
          <p:nvPr/>
        </p:nvGrpSpPr>
        <p:grpSpPr>
          <a:xfrm>
            <a:off x="6516817" y="1683240"/>
            <a:ext cx="4441565" cy="2900222"/>
            <a:chOff x="4702435" y="4126468"/>
            <a:chExt cx="4441565" cy="2900222"/>
          </a:xfrm>
        </p:grpSpPr>
        <p:grpSp>
          <p:nvGrpSpPr>
            <p:cNvPr id="38" name="Group 37"/>
            <p:cNvGrpSpPr/>
            <p:nvPr/>
          </p:nvGrpSpPr>
          <p:grpSpPr>
            <a:xfrm>
              <a:off x="4702435" y="4507468"/>
              <a:ext cx="4441565" cy="1979821"/>
              <a:chOff x="990600" y="3127078"/>
              <a:chExt cx="4785705" cy="2133220"/>
            </a:xfrm>
          </p:grpSpPr>
          <p:cxnSp>
            <p:nvCxnSpPr>
              <p:cNvPr id="53" name="Straight Connector 52"/>
              <p:cNvCxnSpPr>
                <a:stCxn id="62" idx="2"/>
                <a:endCxn id="61" idx="7"/>
              </p:cNvCxnSpPr>
              <p:nvPr/>
            </p:nvCxnSpPr>
            <p:spPr>
              <a:xfrm flipH="1">
                <a:off x="1284342" y="3317971"/>
                <a:ext cx="1344595" cy="455510"/>
              </a:xfrm>
              <a:prstGeom prst="line">
                <a:avLst/>
              </a:prstGeom>
              <a:ln w="57150">
                <a:solidFill>
                  <a:schemeClr val="accent6">
                    <a:lumMod val="7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64" idx="2"/>
                <a:endCxn id="62" idx="6"/>
              </p:cNvCxnSpPr>
              <p:nvPr/>
            </p:nvCxnSpPr>
            <p:spPr>
              <a:xfrm flipH="1" flipV="1">
                <a:off x="2973077" y="3317971"/>
                <a:ext cx="1107387" cy="137723"/>
              </a:xfrm>
              <a:prstGeom prst="line">
                <a:avLst/>
              </a:prstGeom>
              <a:ln w="57150">
                <a:solidFill>
                  <a:schemeClr val="accent6">
                    <a:lumMod val="7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a:stCxn id="63" idx="2"/>
                <a:endCxn id="61" idx="5"/>
              </p:cNvCxnSpPr>
              <p:nvPr/>
            </p:nvCxnSpPr>
            <p:spPr>
              <a:xfrm flipH="1" flipV="1">
                <a:off x="1284342" y="4010427"/>
                <a:ext cx="1172525" cy="1033919"/>
              </a:xfrm>
              <a:prstGeom prst="line">
                <a:avLst/>
              </a:prstGeom>
              <a:ln w="57150">
                <a:gradFill>
                  <a:gsLst>
                    <a:gs pos="0">
                      <a:srgbClr val="FF6600"/>
                    </a:gs>
                    <a:gs pos="50000">
                      <a:srgbClr val="FF6600"/>
                    </a:gs>
                    <a:gs pos="100000">
                      <a:srgbClr val="EDBFF0"/>
                    </a:gs>
                  </a:gsLst>
                  <a:lin ang="5400000" scaled="0"/>
                </a:gra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a:stCxn id="63" idx="7"/>
                <a:endCxn id="64" idx="3"/>
              </p:cNvCxnSpPr>
              <p:nvPr/>
            </p:nvCxnSpPr>
            <p:spPr>
              <a:xfrm flipV="1">
                <a:off x="2750609" y="3574167"/>
                <a:ext cx="1380253" cy="1351706"/>
              </a:xfrm>
              <a:prstGeom prst="line">
                <a:avLst/>
              </a:prstGeom>
              <a:ln w="57150">
                <a:solidFill>
                  <a:schemeClr val="accent6">
                    <a:lumMod val="7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a:stCxn id="63" idx="6"/>
                <a:endCxn id="66" idx="2"/>
              </p:cNvCxnSpPr>
              <p:nvPr/>
            </p:nvCxnSpPr>
            <p:spPr>
              <a:xfrm>
                <a:off x="2801007" y="5044346"/>
                <a:ext cx="1329638" cy="48406"/>
              </a:xfrm>
              <a:prstGeom prst="line">
                <a:avLst/>
              </a:prstGeom>
              <a:ln w="57150">
                <a:solidFill>
                  <a:schemeClr val="accent6">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64" idx="5"/>
                <a:endCxn id="65" idx="1"/>
              </p:cNvCxnSpPr>
              <p:nvPr/>
            </p:nvCxnSpPr>
            <p:spPr>
              <a:xfrm>
                <a:off x="4374206" y="3574167"/>
                <a:ext cx="1108357" cy="495347"/>
              </a:xfrm>
              <a:prstGeom prst="line">
                <a:avLst/>
              </a:prstGeom>
              <a:ln w="57150">
                <a:solidFill>
                  <a:schemeClr val="accent6">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a:stCxn id="65" idx="3"/>
                <a:endCxn id="66" idx="6"/>
              </p:cNvCxnSpPr>
              <p:nvPr/>
            </p:nvCxnSpPr>
            <p:spPr>
              <a:xfrm flipH="1">
                <a:off x="4474785" y="4306460"/>
                <a:ext cx="1007778" cy="786292"/>
              </a:xfrm>
              <a:prstGeom prst="line">
                <a:avLst/>
              </a:prstGeom>
              <a:ln w="57150">
                <a:solidFill>
                  <a:schemeClr val="accent6">
                    <a:lumMod val="7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a:stCxn id="63" idx="0"/>
                <a:endCxn id="62" idx="4"/>
              </p:cNvCxnSpPr>
              <p:nvPr/>
            </p:nvCxnSpPr>
            <p:spPr>
              <a:xfrm flipV="1">
                <a:off x="2628937" y="3485517"/>
                <a:ext cx="172070" cy="1391283"/>
              </a:xfrm>
              <a:prstGeom prst="line">
                <a:avLst/>
              </a:prstGeom>
              <a:ln w="57150">
                <a:solidFill>
                  <a:schemeClr val="accent6">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1" name="Oval 60"/>
                  <p:cNvSpPr/>
                  <p:nvPr/>
                </p:nvSpPr>
                <p:spPr>
                  <a:xfrm>
                    <a:off x="990600" y="3724408"/>
                    <a:ext cx="344140" cy="335092"/>
                  </a:xfrm>
                  <a:prstGeom prst="ellips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dirty="0">
                              <a:latin typeface="Cambria Math"/>
                            </a:rPr>
                            <m:t>𝑠</m:t>
                          </m:r>
                        </m:oMath>
                      </m:oMathPara>
                    </a14:m>
                    <a:endParaRPr lang="en-US" dirty="0"/>
                  </a:p>
                </p:txBody>
              </p:sp>
            </mc:Choice>
            <mc:Fallback xmlns="">
              <p:sp>
                <p:nvSpPr>
                  <p:cNvPr id="63" name="Oval 62"/>
                  <p:cNvSpPr>
                    <a:spLocks noRot="1" noChangeAspect="1" noMove="1" noResize="1" noEditPoints="1" noAdjustHandles="1" noChangeArrowheads="1" noChangeShapeType="1" noTextEdit="1"/>
                  </p:cNvSpPr>
                  <p:nvPr/>
                </p:nvSpPr>
                <p:spPr>
                  <a:xfrm>
                    <a:off x="990600" y="3724408"/>
                    <a:ext cx="344140" cy="335092"/>
                  </a:xfrm>
                  <a:prstGeom prst="ellipse">
                    <a:avLst/>
                  </a:prstGeom>
                  <a:blipFill rotWithShape="1">
                    <a:blip r:embed="rId7"/>
                    <a:stretch>
                      <a:fillRect/>
                    </a:stretch>
                  </a:blipFill>
                  <a:ln>
                    <a:solidFill>
                      <a:srgbClr val="7030A0"/>
                    </a:solidFill>
                  </a:ln>
                </p:spPr>
                <p:txBody>
                  <a:bodyPr/>
                  <a:lstStyle/>
                  <a:p>
                    <a:r>
                      <a:rPr lang="en-US">
                        <a:noFill/>
                      </a:rPr>
                      <a:t> </a:t>
                    </a:r>
                  </a:p>
                </p:txBody>
              </p:sp>
            </mc:Fallback>
          </mc:AlternateContent>
          <p:sp>
            <p:nvSpPr>
              <p:cNvPr id="62" name="Oval 61"/>
              <p:cNvSpPr/>
              <p:nvPr/>
            </p:nvSpPr>
            <p:spPr>
              <a:xfrm>
                <a:off x="2628937" y="3150425"/>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Oval 62"/>
              <p:cNvSpPr/>
              <p:nvPr/>
            </p:nvSpPr>
            <p:spPr>
              <a:xfrm>
                <a:off x="2456867" y="4876800"/>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Oval 63"/>
              <p:cNvSpPr/>
              <p:nvPr/>
            </p:nvSpPr>
            <p:spPr>
              <a:xfrm>
                <a:off x="4080464" y="3288148"/>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65" name="Oval 64"/>
                  <p:cNvSpPr/>
                  <p:nvPr/>
                </p:nvSpPr>
                <p:spPr>
                  <a:xfrm>
                    <a:off x="5432165" y="4020441"/>
                    <a:ext cx="344140" cy="335092"/>
                  </a:xfrm>
                  <a:prstGeom prst="ellipse">
                    <a:avLst/>
                  </a:prstGeom>
                  <a:solidFill>
                    <a:srgbClr val="00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dirty="0">
                              <a:solidFill>
                                <a:schemeClr val="tx1"/>
                              </a:solidFill>
                              <a:latin typeface="Cambria Math"/>
                            </a:rPr>
                            <m:t>𝑡</m:t>
                          </m:r>
                        </m:oMath>
                      </m:oMathPara>
                    </a14:m>
                    <a:endParaRPr lang="en-US" dirty="0">
                      <a:solidFill>
                        <a:schemeClr val="tx1"/>
                      </a:solidFill>
                    </a:endParaRPr>
                  </a:p>
                </p:txBody>
              </p:sp>
            </mc:Choice>
            <mc:Fallback xmlns="">
              <p:sp>
                <p:nvSpPr>
                  <p:cNvPr id="67" name="Oval 66"/>
                  <p:cNvSpPr>
                    <a:spLocks noRot="1" noChangeAspect="1" noMove="1" noResize="1" noEditPoints="1" noAdjustHandles="1" noChangeArrowheads="1" noChangeShapeType="1" noTextEdit="1"/>
                  </p:cNvSpPr>
                  <p:nvPr/>
                </p:nvSpPr>
                <p:spPr>
                  <a:xfrm>
                    <a:off x="5432165" y="4020441"/>
                    <a:ext cx="344140" cy="335092"/>
                  </a:xfrm>
                  <a:prstGeom prst="ellipse">
                    <a:avLst/>
                  </a:prstGeom>
                  <a:blipFill rotWithShape="1">
                    <a:blip r:embed="rId8"/>
                    <a:stretch>
                      <a:fillRect/>
                    </a:stretch>
                  </a:blipFill>
                </p:spPr>
                <p:txBody>
                  <a:bodyPr/>
                  <a:lstStyle/>
                  <a:p>
                    <a:r>
                      <a:rPr lang="en-US">
                        <a:noFill/>
                      </a:rPr>
                      <a:t> </a:t>
                    </a:r>
                  </a:p>
                </p:txBody>
              </p:sp>
            </mc:Fallback>
          </mc:AlternateContent>
          <p:sp>
            <p:nvSpPr>
              <p:cNvPr id="66" name="Oval 65"/>
              <p:cNvSpPr/>
              <p:nvPr/>
            </p:nvSpPr>
            <p:spPr>
              <a:xfrm>
                <a:off x="4130645" y="4925206"/>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7" name="Straight Connector 66"/>
              <p:cNvCxnSpPr>
                <a:stCxn id="66" idx="0"/>
                <a:endCxn id="64" idx="4"/>
              </p:cNvCxnSpPr>
              <p:nvPr/>
            </p:nvCxnSpPr>
            <p:spPr>
              <a:xfrm flipH="1" flipV="1">
                <a:off x="4252534" y="3623240"/>
                <a:ext cx="50181" cy="1301966"/>
              </a:xfrm>
              <a:prstGeom prst="line">
                <a:avLst/>
              </a:prstGeom>
              <a:ln w="57150">
                <a:gradFill>
                  <a:gsLst>
                    <a:gs pos="0">
                      <a:srgbClr val="EDBFF0"/>
                    </a:gs>
                    <a:gs pos="50000">
                      <a:srgbClr val="FF6600"/>
                    </a:gs>
                    <a:gs pos="100000">
                      <a:srgbClr val="FF6600"/>
                    </a:gs>
                  </a:gsLst>
                  <a:lin ang="5400000" scaled="0"/>
                </a:gra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8" name="Freeform 67"/>
              <p:cNvSpPr/>
              <p:nvPr/>
            </p:nvSpPr>
            <p:spPr>
              <a:xfrm>
                <a:off x="4370266" y="3581400"/>
                <a:ext cx="201734" cy="1364776"/>
              </a:xfrm>
              <a:custGeom>
                <a:avLst/>
                <a:gdLst>
                  <a:gd name="connsiteX0" fmla="*/ 77638 w 201734"/>
                  <a:gd name="connsiteY0" fmla="*/ 1364776 h 1364776"/>
                  <a:gd name="connsiteX1" fmla="*/ 200467 w 201734"/>
                  <a:gd name="connsiteY1" fmla="*/ 655093 h 1364776"/>
                  <a:gd name="connsiteX2" fmla="*/ 9399 w 201734"/>
                  <a:gd name="connsiteY2" fmla="*/ 0 h 1364776"/>
                </a:gdLst>
                <a:ahLst/>
                <a:cxnLst>
                  <a:cxn ang="0">
                    <a:pos x="connsiteX0" y="connsiteY0"/>
                  </a:cxn>
                  <a:cxn ang="0">
                    <a:pos x="connsiteX1" y="connsiteY1"/>
                  </a:cxn>
                  <a:cxn ang="0">
                    <a:pos x="connsiteX2" y="connsiteY2"/>
                  </a:cxn>
                </a:cxnLst>
                <a:rect l="l" t="t" r="r" b="b"/>
                <a:pathLst>
                  <a:path w="201734" h="1364776">
                    <a:moveTo>
                      <a:pt x="77638" y="1364776"/>
                    </a:moveTo>
                    <a:cubicBezTo>
                      <a:pt x="144739" y="1123666"/>
                      <a:pt x="211840" y="882556"/>
                      <a:pt x="200467" y="655093"/>
                    </a:cubicBezTo>
                    <a:cubicBezTo>
                      <a:pt x="189094" y="427630"/>
                      <a:pt x="-49741" y="9098"/>
                      <a:pt x="9399" y="0"/>
                    </a:cubicBezTo>
                  </a:path>
                </a:pathLst>
              </a:custGeom>
              <a:noFill/>
              <a:ln w="38100">
                <a:gradFill>
                  <a:gsLst>
                    <a:gs pos="0">
                      <a:srgbClr val="FF33CC"/>
                    </a:gs>
                    <a:gs pos="50000">
                      <a:srgbClr val="FF6600"/>
                    </a:gs>
                    <a:gs pos="100000">
                      <a:srgbClr val="FF6600"/>
                    </a:gs>
                  </a:gsLst>
                  <a:lin ang="5400000" scaled="0"/>
                </a:gradFill>
                <a:headEnd type="triangl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a:off x="1190445" y="4093962"/>
                <a:ext cx="1293963" cy="1064634"/>
              </a:xfrm>
              <a:custGeom>
                <a:avLst/>
                <a:gdLst>
                  <a:gd name="connsiteX0" fmla="*/ 1293963 w 1293963"/>
                  <a:gd name="connsiteY0" fmla="*/ 1064634 h 1064634"/>
                  <a:gd name="connsiteX1" fmla="*/ 362310 w 1293963"/>
                  <a:gd name="connsiteY1" fmla="*/ 710951 h 1064634"/>
                  <a:gd name="connsiteX2" fmla="*/ 0 w 1293963"/>
                  <a:gd name="connsiteY2" fmla="*/ 3585 h 1064634"/>
                </a:gdLst>
                <a:ahLst/>
                <a:cxnLst>
                  <a:cxn ang="0">
                    <a:pos x="connsiteX0" y="connsiteY0"/>
                  </a:cxn>
                  <a:cxn ang="0">
                    <a:pos x="connsiteX1" y="connsiteY1"/>
                  </a:cxn>
                  <a:cxn ang="0">
                    <a:pos x="connsiteX2" y="connsiteY2"/>
                  </a:cxn>
                </a:cxnLst>
                <a:rect l="l" t="t" r="r" b="b"/>
                <a:pathLst>
                  <a:path w="1293963" h="1064634">
                    <a:moveTo>
                      <a:pt x="1293963" y="1064634"/>
                    </a:moveTo>
                    <a:cubicBezTo>
                      <a:pt x="935966" y="976213"/>
                      <a:pt x="577970" y="887792"/>
                      <a:pt x="362310" y="710951"/>
                    </a:cubicBezTo>
                    <a:cubicBezTo>
                      <a:pt x="146650" y="534110"/>
                      <a:pt x="24441" y="-51049"/>
                      <a:pt x="0" y="3585"/>
                    </a:cubicBezTo>
                  </a:path>
                </a:pathLst>
              </a:custGeom>
              <a:noFill/>
              <a:ln w="38100">
                <a:gradFill>
                  <a:gsLst>
                    <a:gs pos="0">
                      <a:srgbClr val="FF6600"/>
                    </a:gs>
                    <a:gs pos="50000">
                      <a:srgbClr val="FF6600"/>
                    </a:gs>
                    <a:gs pos="100000">
                      <a:srgbClr val="FF33CC"/>
                    </a:gs>
                  </a:gsLst>
                  <a:lin ang="5400000" scaled="0"/>
                </a:gra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extBox 69"/>
              <p:cNvSpPr txBox="1"/>
              <p:nvPr/>
            </p:nvSpPr>
            <p:spPr>
              <a:xfrm>
                <a:off x="2577600" y="4030224"/>
                <a:ext cx="325061" cy="397948"/>
              </a:xfrm>
              <a:prstGeom prst="rect">
                <a:avLst/>
              </a:prstGeom>
              <a:noFill/>
            </p:spPr>
            <p:txBody>
              <a:bodyPr wrap="none" rtlCol="0">
                <a:spAutoFit/>
              </a:bodyPr>
              <a:lstStyle/>
              <a:p>
                <a:r>
                  <a:rPr lang="en-US" dirty="0"/>
                  <a:t>3</a:t>
                </a:r>
              </a:p>
            </p:txBody>
          </p:sp>
          <p:sp>
            <p:nvSpPr>
              <p:cNvPr id="71" name="TextBox 70"/>
              <p:cNvSpPr txBox="1"/>
              <p:nvPr/>
            </p:nvSpPr>
            <p:spPr>
              <a:xfrm>
                <a:off x="1672079" y="3373391"/>
                <a:ext cx="325061" cy="397948"/>
              </a:xfrm>
              <a:prstGeom prst="rect">
                <a:avLst/>
              </a:prstGeom>
              <a:noFill/>
            </p:spPr>
            <p:txBody>
              <a:bodyPr wrap="none" rtlCol="0">
                <a:spAutoFit/>
              </a:bodyPr>
              <a:lstStyle/>
              <a:p>
                <a:r>
                  <a:rPr lang="en-US" dirty="0"/>
                  <a:t>1</a:t>
                </a:r>
              </a:p>
            </p:txBody>
          </p:sp>
          <p:sp>
            <p:nvSpPr>
              <p:cNvPr id="72" name="TextBox 71"/>
              <p:cNvSpPr txBox="1"/>
              <p:nvPr/>
            </p:nvSpPr>
            <p:spPr>
              <a:xfrm>
                <a:off x="3289892" y="4838693"/>
                <a:ext cx="325061" cy="397948"/>
              </a:xfrm>
              <a:prstGeom prst="rect">
                <a:avLst/>
              </a:prstGeom>
              <a:noFill/>
            </p:spPr>
            <p:txBody>
              <a:bodyPr wrap="none" rtlCol="0">
                <a:spAutoFit/>
              </a:bodyPr>
              <a:lstStyle/>
              <a:p>
                <a:r>
                  <a:rPr lang="en-US" dirty="0"/>
                  <a:t>0</a:t>
                </a:r>
              </a:p>
            </p:txBody>
          </p:sp>
          <p:sp>
            <p:nvSpPr>
              <p:cNvPr id="73" name="TextBox 72"/>
              <p:cNvSpPr txBox="1"/>
              <p:nvPr/>
            </p:nvSpPr>
            <p:spPr>
              <a:xfrm>
                <a:off x="1428143" y="4603399"/>
                <a:ext cx="325061" cy="397948"/>
              </a:xfrm>
              <a:prstGeom prst="rect">
                <a:avLst/>
              </a:prstGeom>
              <a:noFill/>
            </p:spPr>
            <p:txBody>
              <a:bodyPr wrap="none" rtlCol="0">
                <a:spAutoFit/>
              </a:bodyPr>
              <a:lstStyle/>
              <a:p>
                <a:r>
                  <a:rPr lang="en-US" dirty="0"/>
                  <a:t>2</a:t>
                </a:r>
              </a:p>
            </p:txBody>
          </p:sp>
          <p:sp>
            <p:nvSpPr>
              <p:cNvPr id="74" name="TextBox 73"/>
              <p:cNvSpPr txBox="1"/>
              <p:nvPr/>
            </p:nvSpPr>
            <p:spPr>
              <a:xfrm>
                <a:off x="1702402" y="4276536"/>
                <a:ext cx="325061" cy="397948"/>
              </a:xfrm>
              <a:prstGeom prst="rect">
                <a:avLst/>
              </a:prstGeom>
              <a:noFill/>
            </p:spPr>
            <p:txBody>
              <a:bodyPr wrap="none" rtlCol="0">
                <a:spAutoFit/>
              </a:bodyPr>
              <a:lstStyle/>
              <a:p>
                <a:r>
                  <a:rPr lang="en-US" dirty="0"/>
                  <a:t>0</a:t>
                </a:r>
              </a:p>
            </p:txBody>
          </p:sp>
          <p:sp>
            <p:nvSpPr>
              <p:cNvPr id="75" name="TextBox 74"/>
              <p:cNvSpPr txBox="1"/>
              <p:nvPr/>
            </p:nvSpPr>
            <p:spPr>
              <a:xfrm>
                <a:off x="3314983" y="3127078"/>
                <a:ext cx="325061" cy="397948"/>
              </a:xfrm>
              <a:prstGeom prst="rect">
                <a:avLst/>
              </a:prstGeom>
              <a:noFill/>
            </p:spPr>
            <p:txBody>
              <a:bodyPr wrap="none" rtlCol="0">
                <a:spAutoFit/>
              </a:bodyPr>
              <a:lstStyle/>
              <a:p>
                <a:r>
                  <a:rPr lang="en-US" dirty="0"/>
                  <a:t>0</a:t>
                </a:r>
              </a:p>
            </p:txBody>
          </p:sp>
          <p:sp>
            <p:nvSpPr>
              <p:cNvPr id="76" name="TextBox 75"/>
              <p:cNvSpPr txBox="1"/>
              <p:nvPr/>
            </p:nvSpPr>
            <p:spPr>
              <a:xfrm>
                <a:off x="3186498" y="4099755"/>
                <a:ext cx="325061" cy="397948"/>
              </a:xfrm>
              <a:prstGeom prst="rect">
                <a:avLst/>
              </a:prstGeom>
              <a:noFill/>
            </p:spPr>
            <p:txBody>
              <a:bodyPr wrap="none" rtlCol="0">
                <a:spAutoFit/>
              </a:bodyPr>
              <a:lstStyle/>
              <a:p>
                <a:r>
                  <a:rPr lang="en-US" dirty="0"/>
                  <a:t>0</a:t>
                </a:r>
              </a:p>
            </p:txBody>
          </p:sp>
          <p:sp>
            <p:nvSpPr>
              <p:cNvPr id="77" name="TextBox 76"/>
              <p:cNvSpPr txBox="1"/>
              <p:nvPr/>
            </p:nvSpPr>
            <p:spPr>
              <a:xfrm>
                <a:off x="4137578" y="4203386"/>
                <a:ext cx="325061" cy="397948"/>
              </a:xfrm>
              <a:prstGeom prst="rect">
                <a:avLst/>
              </a:prstGeom>
              <a:noFill/>
            </p:spPr>
            <p:txBody>
              <a:bodyPr wrap="none" rtlCol="0">
                <a:spAutoFit/>
              </a:bodyPr>
              <a:lstStyle/>
              <a:p>
                <a:r>
                  <a:rPr lang="en-US" dirty="0"/>
                  <a:t>2</a:t>
                </a:r>
              </a:p>
            </p:txBody>
          </p:sp>
          <p:sp>
            <p:nvSpPr>
              <p:cNvPr id="78" name="TextBox 77"/>
              <p:cNvSpPr txBox="1"/>
              <p:nvPr/>
            </p:nvSpPr>
            <p:spPr>
              <a:xfrm>
                <a:off x="4380535" y="4069514"/>
                <a:ext cx="325061" cy="397948"/>
              </a:xfrm>
              <a:prstGeom prst="rect">
                <a:avLst/>
              </a:prstGeom>
              <a:noFill/>
            </p:spPr>
            <p:txBody>
              <a:bodyPr wrap="none" rtlCol="0">
                <a:spAutoFit/>
              </a:bodyPr>
              <a:lstStyle/>
              <a:p>
                <a:r>
                  <a:rPr lang="en-US" dirty="0"/>
                  <a:t>3</a:t>
                </a:r>
              </a:p>
            </p:txBody>
          </p:sp>
          <p:sp>
            <p:nvSpPr>
              <p:cNvPr id="79" name="TextBox 78"/>
              <p:cNvSpPr txBox="1"/>
              <p:nvPr/>
            </p:nvSpPr>
            <p:spPr>
              <a:xfrm>
                <a:off x="4827831" y="4510275"/>
                <a:ext cx="325061" cy="397948"/>
              </a:xfrm>
              <a:prstGeom prst="rect">
                <a:avLst/>
              </a:prstGeom>
              <a:noFill/>
            </p:spPr>
            <p:txBody>
              <a:bodyPr wrap="none" rtlCol="0">
                <a:spAutoFit/>
              </a:bodyPr>
              <a:lstStyle/>
              <a:p>
                <a:r>
                  <a:rPr lang="en-US" dirty="0"/>
                  <a:t>0</a:t>
                </a:r>
              </a:p>
            </p:txBody>
          </p:sp>
          <p:sp>
            <p:nvSpPr>
              <p:cNvPr id="80" name="TextBox 79"/>
              <p:cNvSpPr txBox="1"/>
              <p:nvPr/>
            </p:nvSpPr>
            <p:spPr>
              <a:xfrm>
                <a:off x="4777541" y="3619702"/>
                <a:ext cx="325061" cy="397948"/>
              </a:xfrm>
              <a:prstGeom prst="rect">
                <a:avLst/>
              </a:prstGeom>
              <a:noFill/>
            </p:spPr>
            <p:txBody>
              <a:bodyPr wrap="none" rtlCol="0">
                <a:spAutoFit/>
              </a:bodyPr>
              <a:lstStyle/>
              <a:p>
                <a:r>
                  <a:rPr lang="en-US" dirty="0"/>
                  <a:t>1</a:t>
                </a:r>
              </a:p>
            </p:txBody>
          </p:sp>
        </p:grpSp>
        <p:sp>
          <p:nvSpPr>
            <p:cNvPr id="39" name="Freeform 38"/>
            <p:cNvSpPr/>
            <p:nvPr/>
          </p:nvSpPr>
          <p:spPr>
            <a:xfrm rot="7272219">
              <a:off x="4962943" y="4283723"/>
              <a:ext cx="1200914" cy="988077"/>
            </a:xfrm>
            <a:custGeom>
              <a:avLst/>
              <a:gdLst>
                <a:gd name="connsiteX0" fmla="*/ 1293963 w 1293963"/>
                <a:gd name="connsiteY0" fmla="*/ 1064634 h 1064634"/>
                <a:gd name="connsiteX1" fmla="*/ 362310 w 1293963"/>
                <a:gd name="connsiteY1" fmla="*/ 710951 h 1064634"/>
                <a:gd name="connsiteX2" fmla="*/ 0 w 1293963"/>
                <a:gd name="connsiteY2" fmla="*/ 3585 h 1064634"/>
              </a:gdLst>
              <a:ahLst/>
              <a:cxnLst>
                <a:cxn ang="0">
                  <a:pos x="connsiteX0" y="connsiteY0"/>
                </a:cxn>
                <a:cxn ang="0">
                  <a:pos x="connsiteX1" y="connsiteY1"/>
                </a:cxn>
                <a:cxn ang="0">
                  <a:pos x="connsiteX2" y="connsiteY2"/>
                </a:cxn>
              </a:cxnLst>
              <a:rect l="l" t="t" r="r" b="b"/>
              <a:pathLst>
                <a:path w="1293963" h="1064634">
                  <a:moveTo>
                    <a:pt x="1293963" y="1064634"/>
                  </a:moveTo>
                  <a:cubicBezTo>
                    <a:pt x="935966" y="976213"/>
                    <a:pt x="577970" y="887792"/>
                    <a:pt x="362310" y="710951"/>
                  </a:cubicBezTo>
                  <a:cubicBezTo>
                    <a:pt x="146650" y="534110"/>
                    <a:pt x="24441" y="-51049"/>
                    <a:pt x="0" y="3585"/>
                  </a:cubicBezTo>
                </a:path>
              </a:pathLst>
            </a:custGeom>
            <a:noFill/>
            <a:ln w="38100">
              <a:solidFill>
                <a:srgbClr val="FF33CC"/>
              </a:solidFill>
              <a:headEnd type="triangl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p:cNvSpPr txBox="1"/>
            <p:nvPr/>
          </p:nvSpPr>
          <p:spPr>
            <a:xfrm>
              <a:off x="5448163" y="4240102"/>
              <a:ext cx="301686" cy="369332"/>
            </a:xfrm>
            <a:prstGeom prst="rect">
              <a:avLst/>
            </a:prstGeom>
            <a:noFill/>
          </p:spPr>
          <p:txBody>
            <a:bodyPr wrap="none" rtlCol="0">
              <a:spAutoFit/>
            </a:bodyPr>
            <a:lstStyle/>
            <a:p>
              <a:r>
                <a:rPr lang="en-US" dirty="0"/>
                <a:t>2</a:t>
              </a:r>
            </a:p>
          </p:txBody>
        </p:sp>
        <p:sp>
          <p:nvSpPr>
            <p:cNvPr id="41" name="Freeform 40"/>
            <p:cNvSpPr/>
            <p:nvPr/>
          </p:nvSpPr>
          <p:spPr>
            <a:xfrm rot="8454450">
              <a:off x="6627343" y="4147099"/>
              <a:ext cx="895776" cy="794869"/>
            </a:xfrm>
            <a:custGeom>
              <a:avLst/>
              <a:gdLst>
                <a:gd name="connsiteX0" fmla="*/ 1293963 w 1293963"/>
                <a:gd name="connsiteY0" fmla="*/ 1064634 h 1064634"/>
                <a:gd name="connsiteX1" fmla="*/ 362310 w 1293963"/>
                <a:gd name="connsiteY1" fmla="*/ 710951 h 1064634"/>
                <a:gd name="connsiteX2" fmla="*/ 0 w 1293963"/>
                <a:gd name="connsiteY2" fmla="*/ 3585 h 1064634"/>
              </a:gdLst>
              <a:ahLst/>
              <a:cxnLst>
                <a:cxn ang="0">
                  <a:pos x="connsiteX0" y="connsiteY0"/>
                </a:cxn>
                <a:cxn ang="0">
                  <a:pos x="connsiteX1" y="connsiteY1"/>
                </a:cxn>
                <a:cxn ang="0">
                  <a:pos x="connsiteX2" y="connsiteY2"/>
                </a:cxn>
              </a:cxnLst>
              <a:rect l="l" t="t" r="r" b="b"/>
              <a:pathLst>
                <a:path w="1293963" h="1064634">
                  <a:moveTo>
                    <a:pt x="1293963" y="1064634"/>
                  </a:moveTo>
                  <a:cubicBezTo>
                    <a:pt x="935966" y="976213"/>
                    <a:pt x="577970" y="887792"/>
                    <a:pt x="362310" y="710951"/>
                  </a:cubicBezTo>
                  <a:cubicBezTo>
                    <a:pt x="146650" y="534110"/>
                    <a:pt x="24441" y="-51049"/>
                    <a:pt x="0" y="3585"/>
                  </a:cubicBezTo>
                </a:path>
              </a:pathLst>
            </a:custGeom>
            <a:noFill/>
            <a:ln w="38100">
              <a:solidFill>
                <a:srgbClr val="FF33CC"/>
              </a:solidFill>
              <a:headEnd type="triangl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p:cNvSpPr txBox="1"/>
            <p:nvPr/>
          </p:nvSpPr>
          <p:spPr>
            <a:xfrm>
              <a:off x="6990180" y="4126468"/>
              <a:ext cx="301686" cy="369332"/>
            </a:xfrm>
            <a:prstGeom prst="rect">
              <a:avLst/>
            </a:prstGeom>
            <a:noFill/>
          </p:spPr>
          <p:txBody>
            <a:bodyPr wrap="none" rtlCol="0">
              <a:spAutoFit/>
            </a:bodyPr>
            <a:lstStyle/>
            <a:p>
              <a:r>
                <a:rPr lang="en-US" dirty="0"/>
                <a:t>2</a:t>
              </a:r>
            </a:p>
          </p:txBody>
        </p:sp>
        <p:sp>
          <p:nvSpPr>
            <p:cNvPr id="43" name="Freeform 42"/>
            <p:cNvSpPr/>
            <p:nvPr/>
          </p:nvSpPr>
          <p:spPr>
            <a:xfrm rot="9991492">
              <a:off x="7993905" y="4613720"/>
              <a:ext cx="895776" cy="794869"/>
            </a:xfrm>
            <a:custGeom>
              <a:avLst/>
              <a:gdLst>
                <a:gd name="connsiteX0" fmla="*/ 1293963 w 1293963"/>
                <a:gd name="connsiteY0" fmla="*/ 1064634 h 1064634"/>
                <a:gd name="connsiteX1" fmla="*/ 362310 w 1293963"/>
                <a:gd name="connsiteY1" fmla="*/ 710951 h 1064634"/>
                <a:gd name="connsiteX2" fmla="*/ 0 w 1293963"/>
                <a:gd name="connsiteY2" fmla="*/ 3585 h 1064634"/>
              </a:gdLst>
              <a:ahLst/>
              <a:cxnLst>
                <a:cxn ang="0">
                  <a:pos x="connsiteX0" y="connsiteY0"/>
                </a:cxn>
                <a:cxn ang="0">
                  <a:pos x="connsiteX1" y="connsiteY1"/>
                </a:cxn>
                <a:cxn ang="0">
                  <a:pos x="connsiteX2" y="connsiteY2"/>
                </a:cxn>
              </a:cxnLst>
              <a:rect l="l" t="t" r="r" b="b"/>
              <a:pathLst>
                <a:path w="1293963" h="1064634">
                  <a:moveTo>
                    <a:pt x="1293963" y="1064634"/>
                  </a:moveTo>
                  <a:cubicBezTo>
                    <a:pt x="935966" y="976213"/>
                    <a:pt x="577970" y="887792"/>
                    <a:pt x="362310" y="710951"/>
                  </a:cubicBezTo>
                  <a:cubicBezTo>
                    <a:pt x="146650" y="534110"/>
                    <a:pt x="24441" y="-51049"/>
                    <a:pt x="0" y="3585"/>
                  </a:cubicBezTo>
                </a:path>
              </a:pathLst>
            </a:custGeom>
            <a:noFill/>
            <a:ln w="38100">
              <a:solidFill>
                <a:srgbClr val="FF33CC"/>
              </a:solidFill>
              <a:headEnd type="triangl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p:cNvSpPr txBox="1"/>
            <p:nvPr/>
          </p:nvSpPr>
          <p:spPr>
            <a:xfrm>
              <a:off x="8441793" y="4624809"/>
              <a:ext cx="301686" cy="369332"/>
            </a:xfrm>
            <a:prstGeom prst="rect">
              <a:avLst/>
            </a:prstGeom>
            <a:noFill/>
          </p:spPr>
          <p:txBody>
            <a:bodyPr wrap="none" rtlCol="0">
              <a:spAutoFit/>
            </a:bodyPr>
            <a:lstStyle/>
            <a:p>
              <a:r>
                <a:rPr lang="en-US" dirty="0"/>
                <a:t>2</a:t>
              </a:r>
            </a:p>
          </p:txBody>
        </p:sp>
        <p:sp>
          <p:nvSpPr>
            <p:cNvPr id="45" name="Freeform 44"/>
            <p:cNvSpPr/>
            <p:nvPr/>
          </p:nvSpPr>
          <p:spPr>
            <a:xfrm rot="17279004">
              <a:off x="7982057" y="5661396"/>
              <a:ext cx="998108" cy="761652"/>
            </a:xfrm>
            <a:custGeom>
              <a:avLst/>
              <a:gdLst>
                <a:gd name="connsiteX0" fmla="*/ 1293963 w 1293963"/>
                <a:gd name="connsiteY0" fmla="*/ 1064634 h 1064634"/>
                <a:gd name="connsiteX1" fmla="*/ 362310 w 1293963"/>
                <a:gd name="connsiteY1" fmla="*/ 710951 h 1064634"/>
                <a:gd name="connsiteX2" fmla="*/ 0 w 1293963"/>
                <a:gd name="connsiteY2" fmla="*/ 3585 h 1064634"/>
              </a:gdLst>
              <a:ahLst/>
              <a:cxnLst>
                <a:cxn ang="0">
                  <a:pos x="connsiteX0" y="connsiteY0"/>
                </a:cxn>
                <a:cxn ang="0">
                  <a:pos x="connsiteX1" y="connsiteY1"/>
                </a:cxn>
                <a:cxn ang="0">
                  <a:pos x="connsiteX2" y="connsiteY2"/>
                </a:cxn>
              </a:cxnLst>
              <a:rect l="l" t="t" r="r" b="b"/>
              <a:pathLst>
                <a:path w="1293963" h="1064634">
                  <a:moveTo>
                    <a:pt x="1293963" y="1064634"/>
                  </a:moveTo>
                  <a:cubicBezTo>
                    <a:pt x="935966" y="976213"/>
                    <a:pt x="577970" y="887792"/>
                    <a:pt x="362310" y="710951"/>
                  </a:cubicBezTo>
                  <a:cubicBezTo>
                    <a:pt x="146650" y="534110"/>
                    <a:pt x="24441" y="-51049"/>
                    <a:pt x="0" y="3585"/>
                  </a:cubicBezTo>
                </a:path>
              </a:pathLst>
            </a:custGeom>
            <a:noFill/>
            <a:ln w="38100">
              <a:solidFill>
                <a:srgbClr val="FF33CC"/>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p:cNvSpPr txBox="1"/>
            <p:nvPr/>
          </p:nvSpPr>
          <p:spPr>
            <a:xfrm>
              <a:off x="8559034" y="5898770"/>
              <a:ext cx="301686" cy="369332"/>
            </a:xfrm>
            <a:prstGeom prst="rect">
              <a:avLst/>
            </a:prstGeom>
            <a:noFill/>
          </p:spPr>
          <p:txBody>
            <a:bodyPr wrap="none" rtlCol="0">
              <a:spAutoFit/>
            </a:bodyPr>
            <a:lstStyle/>
            <a:p>
              <a:r>
                <a:rPr lang="en-US" dirty="0"/>
                <a:t>2</a:t>
              </a:r>
            </a:p>
          </p:txBody>
        </p:sp>
        <p:sp>
          <p:nvSpPr>
            <p:cNvPr id="47" name="Freeform 46"/>
            <p:cNvSpPr/>
            <p:nvPr/>
          </p:nvSpPr>
          <p:spPr>
            <a:xfrm rot="5400000">
              <a:off x="6368388" y="4903002"/>
              <a:ext cx="1183985" cy="1219452"/>
            </a:xfrm>
            <a:custGeom>
              <a:avLst/>
              <a:gdLst>
                <a:gd name="connsiteX0" fmla="*/ 1293963 w 1293963"/>
                <a:gd name="connsiteY0" fmla="*/ 1064634 h 1064634"/>
                <a:gd name="connsiteX1" fmla="*/ 362310 w 1293963"/>
                <a:gd name="connsiteY1" fmla="*/ 710951 h 1064634"/>
                <a:gd name="connsiteX2" fmla="*/ 0 w 1293963"/>
                <a:gd name="connsiteY2" fmla="*/ 3585 h 1064634"/>
              </a:gdLst>
              <a:ahLst/>
              <a:cxnLst>
                <a:cxn ang="0">
                  <a:pos x="connsiteX0" y="connsiteY0"/>
                </a:cxn>
                <a:cxn ang="0">
                  <a:pos x="connsiteX1" y="connsiteY1"/>
                </a:cxn>
                <a:cxn ang="0">
                  <a:pos x="connsiteX2" y="connsiteY2"/>
                </a:cxn>
              </a:cxnLst>
              <a:rect l="l" t="t" r="r" b="b"/>
              <a:pathLst>
                <a:path w="1293963" h="1064634">
                  <a:moveTo>
                    <a:pt x="1293963" y="1064634"/>
                  </a:moveTo>
                  <a:cubicBezTo>
                    <a:pt x="935966" y="976213"/>
                    <a:pt x="577970" y="887792"/>
                    <a:pt x="362310" y="710951"/>
                  </a:cubicBezTo>
                  <a:cubicBezTo>
                    <a:pt x="146650" y="534110"/>
                    <a:pt x="24441" y="-51049"/>
                    <a:pt x="0" y="3585"/>
                  </a:cubicBezTo>
                </a:path>
              </a:pathLst>
            </a:custGeom>
            <a:noFill/>
            <a:ln w="38100">
              <a:solidFill>
                <a:srgbClr val="FF33CC"/>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p:cNvSpPr txBox="1"/>
            <p:nvPr/>
          </p:nvSpPr>
          <p:spPr>
            <a:xfrm>
              <a:off x="6687738" y="4999474"/>
              <a:ext cx="301686" cy="369332"/>
            </a:xfrm>
            <a:prstGeom prst="rect">
              <a:avLst/>
            </a:prstGeom>
            <a:noFill/>
          </p:spPr>
          <p:txBody>
            <a:bodyPr wrap="none" rtlCol="0">
              <a:spAutoFit/>
            </a:bodyPr>
            <a:lstStyle/>
            <a:p>
              <a:r>
                <a:rPr lang="en-US" dirty="0"/>
                <a:t>1</a:t>
              </a:r>
            </a:p>
          </p:txBody>
        </p:sp>
        <p:sp>
          <p:nvSpPr>
            <p:cNvPr id="49" name="Freeform 48"/>
            <p:cNvSpPr/>
            <p:nvPr/>
          </p:nvSpPr>
          <p:spPr>
            <a:xfrm rot="4139862">
              <a:off x="5581543" y="5154649"/>
              <a:ext cx="1182599" cy="720109"/>
            </a:xfrm>
            <a:custGeom>
              <a:avLst/>
              <a:gdLst>
                <a:gd name="connsiteX0" fmla="*/ 1293963 w 1293963"/>
                <a:gd name="connsiteY0" fmla="*/ 1064634 h 1064634"/>
                <a:gd name="connsiteX1" fmla="*/ 362310 w 1293963"/>
                <a:gd name="connsiteY1" fmla="*/ 710951 h 1064634"/>
                <a:gd name="connsiteX2" fmla="*/ 0 w 1293963"/>
                <a:gd name="connsiteY2" fmla="*/ 3585 h 1064634"/>
              </a:gdLst>
              <a:ahLst/>
              <a:cxnLst>
                <a:cxn ang="0">
                  <a:pos x="connsiteX0" y="connsiteY0"/>
                </a:cxn>
                <a:cxn ang="0">
                  <a:pos x="connsiteX1" y="connsiteY1"/>
                </a:cxn>
                <a:cxn ang="0">
                  <a:pos x="connsiteX2" y="connsiteY2"/>
                </a:cxn>
              </a:cxnLst>
              <a:rect l="l" t="t" r="r" b="b"/>
              <a:pathLst>
                <a:path w="1293963" h="1064634">
                  <a:moveTo>
                    <a:pt x="1293963" y="1064634"/>
                  </a:moveTo>
                  <a:cubicBezTo>
                    <a:pt x="935966" y="976213"/>
                    <a:pt x="577970" y="887792"/>
                    <a:pt x="362310" y="710951"/>
                  </a:cubicBezTo>
                  <a:cubicBezTo>
                    <a:pt x="146650" y="534110"/>
                    <a:pt x="24441" y="-51049"/>
                    <a:pt x="0" y="3585"/>
                  </a:cubicBezTo>
                </a:path>
              </a:pathLst>
            </a:custGeom>
            <a:noFill/>
            <a:ln w="38100">
              <a:solidFill>
                <a:srgbClr val="FF33CC"/>
              </a:solidFill>
              <a:headEnd type="triangl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p:cNvSpPr txBox="1"/>
            <p:nvPr/>
          </p:nvSpPr>
          <p:spPr>
            <a:xfrm>
              <a:off x="5783651" y="5197468"/>
              <a:ext cx="301686" cy="369332"/>
            </a:xfrm>
            <a:prstGeom prst="rect">
              <a:avLst/>
            </a:prstGeom>
            <a:noFill/>
          </p:spPr>
          <p:txBody>
            <a:bodyPr wrap="none" rtlCol="0">
              <a:spAutoFit/>
            </a:bodyPr>
            <a:lstStyle/>
            <a:p>
              <a:r>
                <a:rPr lang="en-US" dirty="0"/>
                <a:t>0</a:t>
              </a:r>
            </a:p>
          </p:txBody>
        </p:sp>
        <p:sp>
          <p:nvSpPr>
            <p:cNvPr id="51" name="Freeform 50"/>
            <p:cNvSpPr/>
            <p:nvPr/>
          </p:nvSpPr>
          <p:spPr>
            <a:xfrm rot="19173573">
              <a:off x="6373991" y="6008656"/>
              <a:ext cx="1100794" cy="1018034"/>
            </a:xfrm>
            <a:custGeom>
              <a:avLst/>
              <a:gdLst>
                <a:gd name="connsiteX0" fmla="*/ 1293963 w 1293963"/>
                <a:gd name="connsiteY0" fmla="*/ 1064634 h 1064634"/>
                <a:gd name="connsiteX1" fmla="*/ 362310 w 1293963"/>
                <a:gd name="connsiteY1" fmla="*/ 710951 h 1064634"/>
                <a:gd name="connsiteX2" fmla="*/ 0 w 1293963"/>
                <a:gd name="connsiteY2" fmla="*/ 3585 h 1064634"/>
              </a:gdLst>
              <a:ahLst/>
              <a:cxnLst>
                <a:cxn ang="0">
                  <a:pos x="connsiteX0" y="connsiteY0"/>
                </a:cxn>
                <a:cxn ang="0">
                  <a:pos x="connsiteX1" y="connsiteY1"/>
                </a:cxn>
                <a:cxn ang="0">
                  <a:pos x="connsiteX2" y="connsiteY2"/>
                </a:cxn>
              </a:cxnLst>
              <a:rect l="l" t="t" r="r" b="b"/>
              <a:pathLst>
                <a:path w="1293963" h="1064634">
                  <a:moveTo>
                    <a:pt x="1293963" y="1064634"/>
                  </a:moveTo>
                  <a:cubicBezTo>
                    <a:pt x="935966" y="976213"/>
                    <a:pt x="577970" y="887792"/>
                    <a:pt x="362310" y="710951"/>
                  </a:cubicBezTo>
                  <a:cubicBezTo>
                    <a:pt x="146650" y="534110"/>
                    <a:pt x="24441" y="-51049"/>
                    <a:pt x="0" y="3585"/>
                  </a:cubicBezTo>
                </a:path>
              </a:pathLst>
            </a:custGeom>
            <a:noFill/>
            <a:ln w="38100">
              <a:solidFill>
                <a:srgbClr val="FF33CC"/>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p:cNvSpPr txBox="1"/>
            <p:nvPr/>
          </p:nvSpPr>
          <p:spPr>
            <a:xfrm>
              <a:off x="6818350" y="6564868"/>
              <a:ext cx="301686" cy="369332"/>
            </a:xfrm>
            <a:prstGeom prst="rect">
              <a:avLst/>
            </a:prstGeom>
            <a:noFill/>
          </p:spPr>
          <p:txBody>
            <a:bodyPr wrap="none" rtlCol="0">
              <a:spAutoFit/>
            </a:bodyPr>
            <a:lstStyle/>
            <a:p>
              <a:r>
                <a:rPr lang="en-US" dirty="0"/>
                <a:t>3</a:t>
              </a:r>
            </a:p>
          </p:txBody>
        </p:sp>
      </p:grpSp>
      <p:sp>
        <p:nvSpPr>
          <p:cNvPr id="82" name="TextBox 81"/>
          <p:cNvSpPr txBox="1"/>
          <p:nvPr/>
        </p:nvSpPr>
        <p:spPr>
          <a:xfrm>
            <a:off x="7133238" y="4476414"/>
            <a:ext cx="3342646" cy="523220"/>
          </a:xfrm>
          <a:prstGeom prst="rect">
            <a:avLst/>
          </a:prstGeom>
          <a:noFill/>
        </p:spPr>
        <p:txBody>
          <a:bodyPr wrap="none" rtlCol="0">
            <a:spAutoFit/>
          </a:bodyPr>
          <a:lstStyle/>
          <a:p>
            <a:r>
              <a:rPr lang="en-US" sz="2800" dirty="0"/>
              <a:t>No Augmenting Paths</a:t>
            </a:r>
          </a:p>
        </p:txBody>
      </p:sp>
      <mc:AlternateContent xmlns:mc="http://schemas.openxmlformats.org/markup-compatibility/2006" xmlns:a14="http://schemas.microsoft.com/office/drawing/2010/main">
        <mc:Choice Requires="a14">
          <p:sp>
            <p:nvSpPr>
              <p:cNvPr id="83" name="TextBox 82"/>
              <p:cNvSpPr txBox="1"/>
              <p:nvPr/>
            </p:nvSpPr>
            <p:spPr>
              <a:xfrm>
                <a:off x="1637776" y="4643194"/>
                <a:ext cx="1446293"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i="1" dirty="0">
                          <a:latin typeface="Cambria Math"/>
                        </a:rPr>
                        <m:t>|</m:t>
                      </m:r>
                      <m:r>
                        <a:rPr lang="en-US" sz="2800" i="1" dirty="0">
                          <a:latin typeface="Cambria Math"/>
                        </a:rPr>
                        <m:t>𝑓</m:t>
                      </m:r>
                      <m:r>
                        <a:rPr lang="en-US" sz="2800" i="1" dirty="0">
                          <a:latin typeface="Cambria Math"/>
                        </a:rPr>
                        <m:t>|= 4</m:t>
                      </m:r>
                    </m:oMath>
                  </m:oMathPara>
                </a14:m>
                <a:endParaRPr lang="en-US" sz="2800" dirty="0"/>
              </a:p>
            </p:txBody>
          </p:sp>
        </mc:Choice>
        <mc:Fallback xmlns="">
          <p:sp>
            <p:nvSpPr>
              <p:cNvPr id="83" name="TextBox 82"/>
              <p:cNvSpPr txBox="1">
                <a:spLocks noRot="1" noChangeAspect="1" noMove="1" noResize="1" noEditPoints="1" noAdjustHandles="1" noChangeArrowheads="1" noChangeShapeType="1" noTextEdit="1"/>
              </p:cNvSpPr>
              <p:nvPr/>
            </p:nvSpPr>
            <p:spPr>
              <a:xfrm>
                <a:off x="1637776" y="4643194"/>
                <a:ext cx="1446293" cy="523220"/>
              </a:xfrm>
              <a:prstGeom prst="rect">
                <a:avLst/>
              </a:prstGeom>
              <a:blipFill>
                <a:blip r:embed="rId9"/>
                <a:stretch>
                  <a:fillRect l="-2632" b="-186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4" name="TextBox 83"/>
              <p:cNvSpPr txBox="1"/>
              <p:nvPr/>
            </p:nvSpPr>
            <p:spPr>
              <a:xfrm>
                <a:off x="1628212" y="5203807"/>
                <a:ext cx="4567019" cy="954107"/>
              </a:xfrm>
              <a:prstGeom prst="rect">
                <a:avLst/>
              </a:prstGeom>
              <a:noFill/>
            </p:spPr>
            <p:txBody>
              <a:bodyPr wrap="none" rtlCol="0">
                <a:spAutoFit/>
              </a:bodyPr>
              <a:lstStyle/>
              <a:p>
                <a:r>
                  <a:rPr lang="en-US" sz="2800" dirty="0"/>
                  <a:t>Min Capacity cut </a:t>
                </a:r>
                <a14:m>
                  <m:oMath xmlns:m="http://schemas.openxmlformats.org/officeDocument/2006/math">
                    <m:r>
                      <a:rPr lang="en-US" sz="2800" i="1" dirty="0">
                        <a:latin typeface="Cambria Math"/>
                      </a:rPr>
                      <m:t>=4</m:t>
                    </m:r>
                  </m:oMath>
                </a14:m>
                <a:endParaRPr lang="en-US" sz="2800" dirty="0"/>
              </a:p>
              <a:p>
                <a:r>
                  <a:rPr lang="en-US" sz="2800" dirty="0"/>
                  <a:t>Right? Look at other cuts in G.</a:t>
                </a:r>
              </a:p>
            </p:txBody>
          </p:sp>
        </mc:Choice>
        <mc:Fallback xmlns="">
          <p:sp>
            <p:nvSpPr>
              <p:cNvPr id="84" name="TextBox 83"/>
              <p:cNvSpPr txBox="1">
                <a:spLocks noRot="1" noChangeAspect="1" noMove="1" noResize="1" noEditPoints="1" noAdjustHandles="1" noChangeArrowheads="1" noChangeShapeType="1" noTextEdit="1"/>
              </p:cNvSpPr>
              <p:nvPr/>
            </p:nvSpPr>
            <p:spPr>
              <a:xfrm>
                <a:off x="1628212" y="5203807"/>
                <a:ext cx="4567019" cy="954107"/>
              </a:xfrm>
              <a:prstGeom prst="rect">
                <a:avLst/>
              </a:prstGeom>
              <a:blipFill>
                <a:blip r:embed="rId10"/>
                <a:stretch>
                  <a:fillRect l="-2778" t="-6579" r="-1944" b="-17105"/>
                </a:stretch>
              </a:blipFill>
            </p:spPr>
            <p:txBody>
              <a:bodyPr/>
              <a:lstStyle/>
              <a:p>
                <a:r>
                  <a:rPr lang="en-US">
                    <a:noFill/>
                  </a:rPr>
                  <a:t> </a:t>
                </a:r>
              </a:p>
            </p:txBody>
          </p:sp>
        </mc:Fallback>
      </mc:AlternateContent>
    </p:spTree>
    <p:extLst>
      <p:ext uri="{BB962C8B-B14F-4D97-AF65-F5344CB8AC3E}">
        <p14:creationId xmlns:p14="http://schemas.microsoft.com/office/powerpoint/2010/main" val="27114924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Freeform 84"/>
          <p:cNvSpPr/>
          <p:nvPr/>
        </p:nvSpPr>
        <p:spPr>
          <a:xfrm>
            <a:off x="2690649" y="2063537"/>
            <a:ext cx="3578773" cy="2112579"/>
          </a:xfrm>
          <a:custGeom>
            <a:avLst/>
            <a:gdLst>
              <a:gd name="connsiteX0" fmla="*/ 3231931 w 3578773"/>
              <a:gd name="connsiteY0" fmla="*/ 472965 h 2112579"/>
              <a:gd name="connsiteX1" fmla="*/ 3578773 w 3578773"/>
              <a:gd name="connsiteY1" fmla="*/ 993227 h 2112579"/>
              <a:gd name="connsiteX2" fmla="*/ 3326524 w 3578773"/>
              <a:gd name="connsiteY2" fmla="*/ 1434662 h 2112579"/>
              <a:gd name="connsiteX3" fmla="*/ 2758966 w 3578773"/>
              <a:gd name="connsiteY3" fmla="*/ 1939158 h 2112579"/>
              <a:gd name="connsiteX4" fmla="*/ 1608083 w 3578773"/>
              <a:gd name="connsiteY4" fmla="*/ 2112579 h 2112579"/>
              <a:gd name="connsiteX5" fmla="*/ 299545 w 3578773"/>
              <a:gd name="connsiteY5" fmla="*/ 2112579 h 2112579"/>
              <a:gd name="connsiteX6" fmla="*/ 0 w 3578773"/>
              <a:gd name="connsiteY6" fmla="*/ 1702675 h 2112579"/>
              <a:gd name="connsiteX7" fmla="*/ 788276 w 3578773"/>
              <a:gd name="connsiteY7" fmla="*/ 930165 h 2112579"/>
              <a:gd name="connsiteX8" fmla="*/ 1119352 w 3578773"/>
              <a:gd name="connsiteY8" fmla="*/ 520262 h 2112579"/>
              <a:gd name="connsiteX9" fmla="*/ 1734207 w 3578773"/>
              <a:gd name="connsiteY9" fmla="*/ 0 h 2112579"/>
              <a:gd name="connsiteX10" fmla="*/ 2380593 w 3578773"/>
              <a:gd name="connsiteY10" fmla="*/ 15765 h 2112579"/>
              <a:gd name="connsiteX11" fmla="*/ 3231931 w 3578773"/>
              <a:gd name="connsiteY11" fmla="*/ 472965 h 21125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578773" h="2112579">
                <a:moveTo>
                  <a:pt x="3231931" y="472965"/>
                </a:moveTo>
                <a:lnTo>
                  <a:pt x="3578773" y="993227"/>
                </a:lnTo>
                <a:lnTo>
                  <a:pt x="3326524" y="1434662"/>
                </a:lnTo>
                <a:lnTo>
                  <a:pt x="2758966" y="1939158"/>
                </a:lnTo>
                <a:lnTo>
                  <a:pt x="1608083" y="2112579"/>
                </a:lnTo>
                <a:lnTo>
                  <a:pt x="299545" y="2112579"/>
                </a:lnTo>
                <a:lnTo>
                  <a:pt x="0" y="1702675"/>
                </a:lnTo>
                <a:lnTo>
                  <a:pt x="788276" y="930165"/>
                </a:lnTo>
                <a:lnTo>
                  <a:pt x="1119352" y="520262"/>
                </a:lnTo>
                <a:lnTo>
                  <a:pt x="1734207" y="0"/>
                </a:lnTo>
                <a:lnTo>
                  <a:pt x="2380593" y="15765"/>
                </a:lnTo>
                <a:lnTo>
                  <a:pt x="3231931" y="472965"/>
                </a:lnTo>
                <a:close/>
              </a:path>
            </a:pathLst>
          </a:custGeom>
          <a:solidFill>
            <a:srgbClr val="00CCFF">
              <a:alpha val="2509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Freeform 80"/>
          <p:cNvSpPr/>
          <p:nvPr/>
        </p:nvSpPr>
        <p:spPr>
          <a:xfrm>
            <a:off x="1555531" y="1915184"/>
            <a:ext cx="2222938" cy="1418897"/>
          </a:xfrm>
          <a:custGeom>
            <a:avLst/>
            <a:gdLst>
              <a:gd name="connsiteX0" fmla="*/ 2222938 w 2222938"/>
              <a:gd name="connsiteY0" fmla="*/ 141890 h 1418897"/>
              <a:gd name="connsiteX1" fmla="*/ 1923393 w 2222938"/>
              <a:gd name="connsiteY1" fmla="*/ 977462 h 1418897"/>
              <a:gd name="connsiteX2" fmla="*/ 1182414 w 2222938"/>
              <a:gd name="connsiteY2" fmla="*/ 1418897 h 1418897"/>
              <a:gd name="connsiteX3" fmla="*/ 252248 w 2222938"/>
              <a:gd name="connsiteY3" fmla="*/ 1403131 h 1418897"/>
              <a:gd name="connsiteX4" fmla="*/ 0 w 2222938"/>
              <a:gd name="connsiteY4" fmla="*/ 961697 h 1418897"/>
              <a:gd name="connsiteX5" fmla="*/ 31531 w 2222938"/>
              <a:gd name="connsiteY5" fmla="*/ 472966 h 1418897"/>
              <a:gd name="connsiteX6" fmla="*/ 614855 w 2222938"/>
              <a:gd name="connsiteY6" fmla="*/ 31531 h 1418897"/>
              <a:gd name="connsiteX7" fmla="*/ 1481959 w 2222938"/>
              <a:gd name="connsiteY7" fmla="*/ 0 h 1418897"/>
              <a:gd name="connsiteX8" fmla="*/ 2128345 w 2222938"/>
              <a:gd name="connsiteY8" fmla="*/ 15766 h 1418897"/>
              <a:gd name="connsiteX9" fmla="*/ 2222938 w 2222938"/>
              <a:gd name="connsiteY9" fmla="*/ 141890 h 1418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22938" h="1418897">
                <a:moveTo>
                  <a:pt x="2222938" y="141890"/>
                </a:moveTo>
                <a:lnTo>
                  <a:pt x="1923393" y="977462"/>
                </a:lnTo>
                <a:lnTo>
                  <a:pt x="1182414" y="1418897"/>
                </a:lnTo>
                <a:lnTo>
                  <a:pt x="252248" y="1403131"/>
                </a:lnTo>
                <a:lnTo>
                  <a:pt x="0" y="961697"/>
                </a:lnTo>
                <a:lnTo>
                  <a:pt x="31531" y="472966"/>
                </a:lnTo>
                <a:lnTo>
                  <a:pt x="614855" y="31531"/>
                </a:lnTo>
                <a:lnTo>
                  <a:pt x="1481959" y="0"/>
                </a:lnTo>
                <a:lnTo>
                  <a:pt x="2128345" y="15766"/>
                </a:lnTo>
                <a:lnTo>
                  <a:pt x="2222938" y="141890"/>
                </a:lnTo>
                <a:close/>
              </a:path>
            </a:pathLst>
          </a:custGeom>
          <a:solidFill>
            <a:srgbClr val="FFA7FF"/>
          </a:solidFill>
          <a:ln>
            <a:solidFill>
              <a:srgbClr val="FF33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Max-flow Min-cut and Ford-Fulkerson</a:t>
            </a:r>
          </a:p>
        </p:txBody>
      </p:sp>
      <p:sp>
        <p:nvSpPr>
          <p:cNvPr id="4" name="Slide Number Placeholder 3"/>
          <p:cNvSpPr>
            <a:spLocks noGrp="1"/>
          </p:cNvSpPr>
          <p:nvPr>
            <p:ph type="sldNum" sz="quarter" idx="12"/>
          </p:nvPr>
        </p:nvSpPr>
        <p:spPr/>
        <p:txBody>
          <a:bodyPr/>
          <a:lstStyle/>
          <a:p>
            <a:fld id="{86BADE50-950A-4D58-BFB2-FA2C6A8B385D}" type="slidenum">
              <a:rPr lang="en-US" smtClean="0"/>
              <a:t>17</a:t>
            </a:fld>
            <a:endParaRPr lang="en-US"/>
          </a:p>
        </p:txBody>
      </p:sp>
      <mc:AlternateContent xmlns:mc="http://schemas.openxmlformats.org/markup-compatibility/2006" xmlns:a14="http://schemas.microsoft.com/office/drawing/2010/main">
        <mc:Choice Requires="a14">
          <p:sp>
            <p:nvSpPr>
              <p:cNvPr id="6" name="TextBox 5"/>
              <p:cNvSpPr txBox="1"/>
              <p:nvPr/>
            </p:nvSpPr>
            <p:spPr>
              <a:xfrm>
                <a:off x="8204220" y="1382869"/>
                <a:ext cx="1941044" cy="395558"/>
              </a:xfrm>
              <a:prstGeom prst="rect">
                <a:avLst/>
              </a:prstGeom>
              <a:noFill/>
            </p:spPr>
            <p:txBody>
              <a:bodyPr wrap="none" rtlCol="0">
                <a:spAutoFit/>
              </a:bodyPr>
              <a:lstStyle/>
              <a:p>
                <a:r>
                  <a:rPr lang="en-US" b="1" u="sng" dirty="0"/>
                  <a:t>Residual Graph </a:t>
                </a:r>
                <a14:m>
                  <m:oMath xmlns:m="http://schemas.openxmlformats.org/officeDocument/2006/math">
                    <m:sSub>
                      <m:sSubPr>
                        <m:ctrlPr>
                          <a:rPr lang="en-US" b="1" i="1" u="sng">
                            <a:latin typeface="Cambria Math" panose="02040503050406030204" pitchFamily="18" charset="0"/>
                          </a:rPr>
                        </m:ctrlPr>
                      </m:sSubPr>
                      <m:e>
                        <m:r>
                          <a:rPr lang="en-US" b="1" i="1" u="sng">
                            <a:latin typeface="Cambria Math"/>
                          </a:rPr>
                          <m:t>𝑮</m:t>
                        </m:r>
                      </m:e>
                      <m:sub>
                        <m:r>
                          <a:rPr lang="en-US" b="1" i="1" u="sng">
                            <a:latin typeface="Cambria Math"/>
                          </a:rPr>
                          <m:t>𝒇</m:t>
                        </m:r>
                      </m:sub>
                    </m:sSub>
                  </m:oMath>
                </a14:m>
                <a:endParaRPr lang="en-US" b="1" u="sng" dirty="0"/>
              </a:p>
            </p:txBody>
          </p:sp>
        </mc:Choice>
        <mc:Fallback xmlns="">
          <p:sp>
            <p:nvSpPr>
              <p:cNvPr id="6" name="TextBox 5"/>
              <p:cNvSpPr txBox="1">
                <a:spLocks noRot="1" noChangeAspect="1" noMove="1" noResize="1" noEditPoints="1" noAdjustHandles="1" noChangeArrowheads="1" noChangeShapeType="1" noTextEdit="1"/>
              </p:cNvSpPr>
              <p:nvPr/>
            </p:nvSpPr>
            <p:spPr>
              <a:xfrm>
                <a:off x="8204220" y="1382869"/>
                <a:ext cx="1941044" cy="395558"/>
              </a:xfrm>
              <a:prstGeom prst="rect">
                <a:avLst/>
              </a:prstGeom>
              <a:blipFill>
                <a:blip r:embed="rId2"/>
                <a:stretch>
                  <a:fillRect l="-3268" t="-6061" b="-15152"/>
                </a:stretch>
              </a:blipFill>
            </p:spPr>
            <p:txBody>
              <a:bodyPr/>
              <a:lstStyle/>
              <a:p>
                <a:r>
                  <a:rPr lang="en-US">
                    <a:noFill/>
                  </a:rPr>
                  <a:t> </a:t>
                </a:r>
              </a:p>
            </p:txBody>
          </p:sp>
        </mc:Fallback>
      </mc:AlternateContent>
      <p:grpSp>
        <p:nvGrpSpPr>
          <p:cNvPr id="7" name="Group 6"/>
          <p:cNvGrpSpPr/>
          <p:nvPr/>
        </p:nvGrpSpPr>
        <p:grpSpPr>
          <a:xfrm>
            <a:off x="1637776" y="1891535"/>
            <a:ext cx="4441565" cy="2296262"/>
            <a:chOff x="990600" y="3017500"/>
            <a:chExt cx="4785705" cy="2474180"/>
          </a:xfrm>
        </p:grpSpPr>
        <p:cxnSp>
          <p:nvCxnSpPr>
            <p:cNvPr id="8" name="Straight Connector 7"/>
            <p:cNvCxnSpPr>
              <a:stCxn id="21" idx="2"/>
              <a:endCxn id="20" idx="7"/>
            </p:cNvCxnSpPr>
            <p:nvPr/>
          </p:nvCxnSpPr>
          <p:spPr>
            <a:xfrm flipH="1">
              <a:off x="1284342" y="3317971"/>
              <a:ext cx="1344595" cy="455510"/>
            </a:xfrm>
            <a:prstGeom prst="line">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Straight Connector 8"/>
            <p:cNvCxnSpPr>
              <a:stCxn id="23" idx="2"/>
              <a:endCxn id="21" idx="6"/>
            </p:cNvCxnSpPr>
            <p:nvPr/>
          </p:nvCxnSpPr>
          <p:spPr>
            <a:xfrm flipH="1" flipV="1">
              <a:off x="2973077" y="3317971"/>
              <a:ext cx="1107387" cy="137723"/>
            </a:xfrm>
            <a:prstGeom prst="line">
              <a:avLst/>
            </a:prstGeom>
            <a:ln w="57150">
              <a:solidFill>
                <a:srgbClr val="33CC33"/>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22" idx="2"/>
              <a:endCxn id="20" idx="5"/>
            </p:cNvCxnSpPr>
            <p:nvPr/>
          </p:nvCxnSpPr>
          <p:spPr>
            <a:xfrm flipH="1" flipV="1">
              <a:off x="1284342" y="4010427"/>
              <a:ext cx="1172525" cy="1033919"/>
            </a:xfrm>
            <a:prstGeom prst="line">
              <a:avLst/>
            </a:prstGeom>
            <a:ln w="57150">
              <a:solidFill>
                <a:srgbClr val="33CC33"/>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22" idx="7"/>
              <a:endCxn id="23" idx="3"/>
            </p:cNvCxnSpPr>
            <p:nvPr/>
          </p:nvCxnSpPr>
          <p:spPr>
            <a:xfrm flipV="1">
              <a:off x="2750609" y="3574167"/>
              <a:ext cx="1380253" cy="1351706"/>
            </a:xfrm>
            <a:prstGeom prst="line">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22" idx="6"/>
              <a:endCxn id="25" idx="2"/>
            </p:cNvCxnSpPr>
            <p:nvPr/>
          </p:nvCxnSpPr>
          <p:spPr>
            <a:xfrm>
              <a:off x="2801007" y="5044346"/>
              <a:ext cx="1329638" cy="48406"/>
            </a:xfrm>
            <a:prstGeom prst="line">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23" idx="5"/>
              <a:endCxn id="24" idx="1"/>
            </p:cNvCxnSpPr>
            <p:nvPr/>
          </p:nvCxnSpPr>
          <p:spPr>
            <a:xfrm>
              <a:off x="4374206" y="3574167"/>
              <a:ext cx="1108357" cy="495347"/>
            </a:xfrm>
            <a:prstGeom prst="line">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24" idx="3"/>
              <a:endCxn id="25" idx="6"/>
            </p:cNvCxnSpPr>
            <p:nvPr/>
          </p:nvCxnSpPr>
          <p:spPr>
            <a:xfrm flipH="1">
              <a:off x="4474785" y="4306460"/>
              <a:ext cx="1007778" cy="786292"/>
            </a:xfrm>
            <a:prstGeom prst="line">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2286607" y="3759575"/>
              <a:ext cx="547870" cy="397948"/>
            </a:xfrm>
            <a:prstGeom prst="rect">
              <a:avLst/>
            </a:prstGeom>
            <a:noFill/>
          </p:spPr>
          <p:txBody>
            <a:bodyPr wrap="none" rtlCol="0">
              <a:spAutoFit/>
            </a:bodyPr>
            <a:lstStyle/>
            <a:p>
              <a:r>
                <a:rPr lang="en-US" dirty="0">
                  <a:solidFill>
                    <a:srgbClr val="FF0000"/>
                  </a:solidFill>
                </a:rPr>
                <a:t>0/</a:t>
              </a:r>
              <a:r>
                <a:rPr lang="en-US" dirty="0">
                  <a:solidFill>
                    <a:srgbClr val="00B050"/>
                  </a:solidFill>
                </a:rPr>
                <a:t>3</a:t>
              </a:r>
            </a:p>
          </p:txBody>
        </p:sp>
        <p:sp>
          <p:nvSpPr>
            <p:cNvPr id="16" name="TextBox 15"/>
            <p:cNvSpPr txBox="1"/>
            <p:nvPr/>
          </p:nvSpPr>
          <p:spPr>
            <a:xfrm>
              <a:off x="1672079" y="3133349"/>
              <a:ext cx="547870" cy="397948"/>
            </a:xfrm>
            <a:prstGeom prst="rect">
              <a:avLst/>
            </a:prstGeom>
            <a:noFill/>
          </p:spPr>
          <p:txBody>
            <a:bodyPr wrap="none" rtlCol="0">
              <a:spAutoFit/>
            </a:bodyPr>
            <a:lstStyle/>
            <a:p>
              <a:r>
                <a:rPr lang="en-US" dirty="0">
                  <a:solidFill>
                    <a:srgbClr val="FF0000"/>
                  </a:solidFill>
                </a:rPr>
                <a:t>2/</a:t>
              </a:r>
              <a:r>
                <a:rPr lang="en-US" dirty="0">
                  <a:solidFill>
                    <a:srgbClr val="00B050"/>
                  </a:solidFill>
                </a:rPr>
                <a:t>3</a:t>
              </a:r>
            </a:p>
          </p:txBody>
        </p:sp>
        <p:sp>
          <p:nvSpPr>
            <p:cNvPr id="17" name="TextBox 16"/>
            <p:cNvSpPr txBox="1"/>
            <p:nvPr/>
          </p:nvSpPr>
          <p:spPr>
            <a:xfrm>
              <a:off x="3289892" y="5093732"/>
              <a:ext cx="547870" cy="397948"/>
            </a:xfrm>
            <a:prstGeom prst="rect">
              <a:avLst/>
            </a:prstGeom>
            <a:noFill/>
          </p:spPr>
          <p:txBody>
            <a:bodyPr wrap="none" rtlCol="0">
              <a:spAutoFit/>
            </a:bodyPr>
            <a:lstStyle/>
            <a:p>
              <a:r>
                <a:rPr lang="en-US" dirty="0">
                  <a:solidFill>
                    <a:srgbClr val="FF0000"/>
                  </a:solidFill>
                </a:rPr>
                <a:t>3/</a:t>
              </a:r>
              <a:r>
                <a:rPr lang="en-US" dirty="0">
                  <a:solidFill>
                    <a:srgbClr val="00B050"/>
                  </a:solidFill>
                </a:rPr>
                <a:t>3</a:t>
              </a:r>
            </a:p>
          </p:txBody>
        </p:sp>
        <p:cxnSp>
          <p:nvCxnSpPr>
            <p:cNvPr id="19" name="Straight Connector 18"/>
            <p:cNvCxnSpPr>
              <a:stCxn id="22" idx="0"/>
              <a:endCxn id="21" idx="4"/>
            </p:cNvCxnSpPr>
            <p:nvPr/>
          </p:nvCxnSpPr>
          <p:spPr>
            <a:xfrm flipV="1">
              <a:off x="2628937" y="3485517"/>
              <a:ext cx="172070" cy="1391283"/>
            </a:xfrm>
            <a:prstGeom prst="line">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Oval 19"/>
                <p:cNvSpPr/>
                <p:nvPr/>
              </p:nvSpPr>
              <p:spPr>
                <a:xfrm>
                  <a:off x="990600" y="3724408"/>
                  <a:ext cx="344140" cy="335092"/>
                </a:xfrm>
                <a:prstGeom prst="ellips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dirty="0">
                            <a:latin typeface="Cambria Math"/>
                          </a:rPr>
                          <m:t>𝑠</m:t>
                        </m:r>
                      </m:oMath>
                    </m:oMathPara>
                  </a14:m>
                  <a:endParaRPr lang="en-US" dirty="0"/>
                </a:p>
              </p:txBody>
            </p:sp>
          </mc:Choice>
          <mc:Fallback xmlns="">
            <p:sp>
              <p:nvSpPr>
                <p:cNvPr id="34" name="Oval 33"/>
                <p:cNvSpPr>
                  <a:spLocks noRot="1" noChangeAspect="1" noMove="1" noResize="1" noEditPoints="1" noAdjustHandles="1" noChangeArrowheads="1" noChangeShapeType="1" noTextEdit="1"/>
                </p:cNvSpPr>
                <p:nvPr/>
              </p:nvSpPr>
              <p:spPr>
                <a:xfrm>
                  <a:off x="990600" y="3724408"/>
                  <a:ext cx="344140" cy="335092"/>
                </a:xfrm>
                <a:prstGeom prst="ellipse">
                  <a:avLst/>
                </a:prstGeom>
                <a:blipFill rotWithShape="1">
                  <a:blip r:embed="rId4"/>
                  <a:stretch>
                    <a:fillRect/>
                  </a:stretch>
                </a:blipFill>
                <a:ln>
                  <a:solidFill>
                    <a:srgbClr val="7030A0"/>
                  </a:solidFill>
                </a:ln>
              </p:spPr>
              <p:txBody>
                <a:bodyPr/>
                <a:lstStyle/>
                <a:p>
                  <a:r>
                    <a:rPr lang="en-US">
                      <a:noFill/>
                    </a:rPr>
                    <a:t> </a:t>
                  </a:r>
                </a:p>
              </p:txBody>
            </p:sp>
          </mc:Fallback>
        </mc:AlternateContent>
        <p:sp>
          <p:nvSpPr>
            <p:cNvPr id="21" name="Oval 20"/>
            <p:cNvSpPr/>
            <p:nvPr/>
          </p:nvSpPr>
          <p:spPr>
            <a:xfrm>
              <a:off x="2628937" y="3150425"/>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p:cNvSpPr/>
            <p:nvPr/>
          </p:nvSpPr>
          <p:spPr>
            <a:xfrm>
              <a:off x="2456867" y="4876800"/>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p:cNvSpPr/>
            <p:nvPr/>
          </p:nvSpPr>
          <p:spPr>
            <a:xfrm>
              <a:off x="4080464" y="3288148"/>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24" name="Oval 23"/>
                <p:cNvSpPr/>
                <p:nvPr/>
              </p:nvSpPr>
              <p:spPr>
                <a:xfrm>
                  <a:off x="5432165" y="4020441"/>
                  <a:ext cx="344140" cy="335092"/>
                </a:xfrm>
                <a:prstGeom prst="ellipse">
                  <a:avLst/>
                </a:prstGeom>
                <a:solidFill>
                  <a:srgbClr val="00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dirty="0">
                            <a:solidFill>
                              <a:schemeClr val="tx1"/>
                            </a:solidFill>
                            <a:latin typeface="Cambria Math"/>
                          </a:rPr>
                          <m:t>𝑡</m:t>
                        </m:r>
                      </m:oMath>
                    </m:oMathPara>
                  </a14:m>
                  <a:endParaRPr lang="en-US" dirty="0">
                    <a:solidFill>
                      <a:schemeClr val="tx1"/>
                    </a:solidFill>
                  </a:endParaRPr>
                </a:p>
              </p:txBody>
            </p:sp>
          </mc:Choice>
          <mc:Fallback xmlns="">
            <p:sp>
              <p:nvSpPr>
                <p:cNvPr id="38" name="Oval 37"/>
                <p:cNvSpPr>
                  <a:spLocks noRot="1" noChangeAspect="1" noMove="1" noResize="1" noEditPoints="1" noAdjustHandles="1" noChangeArrowheads="1" noChangeShapeType="1" noTextEdit="1"/>
                </p:cNvSpPr>
                <p:nvPr/>
              </p:nvSpPr>
              <p:spPr>
                <a:xfrm>
                  <a:off x="5432165" y="4020441"/>
                  <a:ext cx="344140" cy="335092"/>
                </a:xfrm>
                <a:prstGeom prst="ellipse">
                  <a:avLst/>
                </a:prstGeom>
                <a:blipFill rotWithShape="1">
                  <a:blip r:embed="rId5"/>
                  <a:stretch>
                    <a:fillRect/>
                  </a:stretch>
                </a:blipFill>
              </p:spPr>
              <p:txBody>
                <a:bodyPr/>
                <a:lstStyle/>
                <a:p>
                  <a:r>
                    <a:rPr lang="en-US">
                      <a:noFill/>
                    </a:rPr>
                    <a:t> </a:t>
                  </a:r>
                </a:p>
              </p:txBody>
            </p:sp>
          </mc:Fallback>
        </mc:AlternateContent>
        <p:sp>
          <p:nvSpPr>
            <p:cNvPr id="25" name="Oval 24"/>
            <p:cNvSpPr/>
            <p:nvPr/>
          </p:nvSpPr>
          <p:spPr>
            <a:xfrm>
              <a:off x="4130645" y="4925206"/>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6" name="Straight Connector 25"/>
            <p:cNvCxnSpPr>
              <a:stCxn id="25" idx="0"/>
              <a:endCxn id="23" idx="4"/>
            </p:cNvCxnSpPr>
            <p:nvPr/>
          </p:nvCxnSpPr>
          <p:spPr>
            <a:xfrm flipH="1" flipV="1">
              <a:off x="4252534" y="3623240"/>
              <a:ext cx="50181" cy="1301966"/>
            </a:xfrm>
            <a:prstGeom prst="line">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7" name="Freeform 26"/>
            <p:cNvSpPr/>
            <p:nvPr/>
          </p:nvSpPr>
          <p:spPr>
            <a:xfrm>
              <a:off x="4370266" y="3581400"/>
              <a:ext cx="201734" cy="1364776"/>
            </a:xfrm>
            <a:custGeom>
              <a:avLst/>
              <a:gdLst>
                <a:gd name="connsiteX0" fmla="*/ 77638 w 201734"/>
                <a:gd name="connsiteY0" fmla="*/ 1364776 h 1364776"/>
                <a:gd name="connsiteX1" fmla="*/ 200467 w 201734"/>
                <a:gd name="connsiteY1" fmla="*/ 655093 h 1364776"/>
                <a:gd name="connsiteX2" fmla="*/ 9399 w 201734"/>
                <a:gd name="connsiteY2" fmla="*/ 0 h 1364776"/>
              </a:gdLst>
              <a:ahLst/>
              <a:cxnLst>
                <a:cxn ang="0">
                  <a:pos x="connsiteX0" y="connsiteY0"/>
                </a:cxn>
                <a:cxn ang="0">
                  <a:pos x="connsiteX1" y="connsiteY1"/>
                </a:cxn>
                <a:cxn ang="0">
                  <a:pos x="connsiteX2" y="connsiteY2"/>
                </a:cxn>
              </a:cxnLst>
              <a:rect l="l" t="t" r="r" b="b"/>
              <a:pathLst>
                <a:path w="201734" h="1364776">
                  <a:moveTo>
                    <a:pt x="77638" y="1364776"/>
                  </a:moveTo>
                  <a:cubicBezTo>
                    <a:pt x="144739" y="1123666"/>
                    <a:pt x="211840" y="882556"/>
                    <a:pt x="200467" y="655093"/>
                  </a:cubicBezTo>
                  <a:cubicBezTo>
                    <a:pt x="189094" y="427630"/>
                    <a:pt x="-49741" y="9098"/>
                    <a:pt x="9399" y="0"/>
                  </a:cubicBezTo>
                </a:path>
              </a:pathLst>
            </a:custGeom>
            <a:noFill/>
            <a:ln w="38100">
              <a:solidFill>
                <a:schemeClr val="tx1"/>
              </a:solidFill>
              <a:headEnd type="triangl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1702402" y="4093852"/>
              <a:ext cx="547870" cy="397948"/>
            </a:xfrm>
            <a:prstGeom prst="rect">
              <a:avLst/>
            </a:prstGeom>
            <a:noFill/>
          </p:spPr>
          <p:txBody>
            <a:bodyPr wrap="none" rtlCol="0">
              <a:spAutoFit/>
            </a:bodyPr>
            <a:lstStyle/>
            <a:p>
              <a:r>
                <a:rPr lang="en-US" dirty="0">
                  <a:solidFill>
                    <a:srgbClr val="FF0000"/>
                  </a:solidFill>
                </a:rPr>
                <a:t>2/</a:t>
              </a:r>
              <a:r>
                <a:rPr lang="en-US" dirty="0">
                  <a:solidFill>
                    <a:srgbClr val="00B050"/>
                  </a:solidFill>
                </a:rPr>
                <a:t>2</a:t>
              </a:r>
            </a:p>
          </p:txBody>
        </p:sp>
        <p:sp>
          <p:nvSpPr>
            <p:cNvPr id="30" name="TextBox 29"/>
            <p:cNvSpPr txBox="1"/>
            <p:nvPr/>
          </p:nvSpPr>
          <p:spPr>
            <a:xfrm>
              <a:off x="3314983" y="3017500"/>
              <a:ext cx="547870" cy="397948"/>
            </a:xfrm>
            <a:prstGeom prst="rect">
              <a:avLst/>
            </a:prstGeom>
            <a:noFill/>
          </p:spPr>
          <p:txBody>
            <a:bodyPr wrap="none" rtlCol="0">
              <a:spAutoFit/>
            </a:bodyPr>
            <a:lstStyle/>
            <a:p>
              <a:r>
                <a:rPr lang="en-US" dirty="0">
                  <a:solidFill>
                    <a:srgbClr val="FF0000"/>
                  </a:solidFill>
                </a:rPr>
                <a:t>2/</a:t>
              </a:r>
              <a:r>
                <a:rPr lang="en-US" dirty="0">
                  <a:solidFill>
                    <a:srgbClr val="00B050"/>
                  </a:solidFill>
                </a:rPr>
                <a:t>2</a:t>
              </a:r>
            </a:p>
          </p:txBody>
        </p:sp>
        <p:sp>
          <p:nvSpPr>
            <p:cNvPr id="31" name="TextBox 30"/>
            <p:cNvSpPr txBox="1"/>
            <p:nvPr/>
          </p:nvSpPr>
          <p:spPr>
            <a:xfrm>
              <a:off x="3186498" y="3759576"/>
              <a:ext cx="547870" cy="397948"/>
            </a:xfrm>
            <a:prstGeom prst="rect">
              <a:avLst/>
            </a:prstGeom>
            <a:noFill/>
          </p:spPr>
          <p:txBody>
            <a:bodyPr wrap="none" rtlCol="0">
              <a:spAutoFit/>
            </a:bodyPr>
            <a:lstStyle/>
            <a:p>
              <a:r>
                <a:rPr lang="en-US" dirty="0">
                  <a:solidFill>
                    <a:srgbClr val="FF0000"/>
                  </a:solidFill>
                </a:rPr>
                <a:t>1/</a:t>
              </a:r>
              <a:r>
                <a:rPr lang="en-US" dirty="0">
                  <a:solidFill>
                    <a:srgbClr val="00B050"/>
                  </a:solidFill>
                </a:rPr>
                <a:t>1</a:t>
              </a:r>
            </a:p>
          </p:txBody>
        </p:sp>
        <p:sp>
          <p:nvSpPr>
            <p:cNvPr id="32" name="TextBox 31"/>
            <p:cNvSpPr txBox="1"/>
            <p:nvPr/>
          </p:nvSpPr>
          <p:spPr>
            <a:xfrm>
              <a:off x="3785680" y="4203386"/>
              <a:ext cx="547870" cy="397948"/>
            </a:xfrm>
            <a:prstGeom prst="rect">
              <a:avLst/>
            </a:prstGeom>
            <a:noFill/>
          </p:spPr>
          <p:txBody>
            <a:bodyPr wrap="none" rtlCol="0">
              <a:spAutoFit/>
            </a:bodyPr>
            <a:lstStyle/>
            <a:p>
              <a:r>
                <a:rPr lang="en-US" dirty="0">
                  <a:solidFill>
                    <a:srgbClr val="FF0000"/>
                  </a:solidFill>
                </a:rPr>
                <a:t>2/</a:t>
              </a:r>
              <a:r>
                <a:rPr lang="en-US" dirty="0">
                  <a:solidFill>
                    <a:srgbClr val="00B050"/>
                  </a:solidFill>
                </a:rPr>
                <a:t>3</a:t>
              </a:r>
            </a:p>
          </p:txBody>
        </p:sp>
        <p:sp>
          <p:nvSpPr>
            <p:cNvPr id="33" name="TextBox 32"/>
            <p:cNvSpPr txBox="1"/>
            <p:nvPr/>
          </p:nvSpPr>
          <p:spPr>
            <a:xfrm>
              <a:off x="4572000" y="4069514"/>
              <a:ext cx="547870" cy="397948"/>
            </a:xfrm>
            <a:prstGeom prst="rect">
              <a:avLst/>
            </a:prstGeom>
            <a:noFill/>
          </p:spPr>
          <p:txBody>
            <a:bodyPr wrap="none" rtlCol="0">
              <a:spAutoFit/>
            </a:bodyPr>
            <a:lstStyle/>
            <a:p>
              <a:r>
                <a:rPr lang="en-US" dirty="0">
                  <a:solidFill>
                    <a:srgbClr val="FF0000"/>
                  </a:solidFill>
                </a:rPr>
                <a:t>1/</a:t>
              </a:r>
              <a:r>
                <a:rPr lang="en-US" dirty="0">
                  <a:solidFill>
                    <a:srgbClr val="00B050"/>
                  </a:solidFill>
                </a:rPr>
                <a:t>2</a:t>
              </a:r>
            </a:p>
          </p:txBody>
        </p:sp>
        <p:sp>
          <p:nvSpPr>
            <p:cNvPr id="34" name="TextBox 33"/>
            <p:cNvSpPr txBox="1"/>
            <p:nvPr/>
          </p:nvSpPr>
          <p:spPr>
            <a:xfrm>
              <a:off x="4827831" y="4761510"/>
              <a:ext cx="547870" cy="397948"/>
            </a:xfrm>
            <a:prstGeom prst="rect">
              <a:avLst/>
            </a:prstGeom>
            <a:noFill/>
          </p:spPr>
          <p:txBody>
            <a:bodyPr wrap="none" rtlCol="0">
              <a:spAutoFit/>
            </a:bodyPr>
            <a:lstStyle/>
            <a:p>
              <a:r>
                <a:rPr lang="en-US" dirty="0">
                  <a:solidFill>
                    <a:srgbClr val="FF0000"/>
                  </a:solidFill>
                </a:rPr>
                <a:t>2/</a:t>
              </a:r>
              <a:r>
                <a:rPr lang="en-US" dirty="0">
                  <a:solidFill>
                    <a:srgbClr val="00B050"/>
                  </a:solidFill>
                </a:rPr>
                <a:t>2</a:t>
              </a:r>
            </a:p>
          </p:txBody>
        </p:sp>
        <p:sp>
          <p:nvSpPr>
            <p:cNvPr id="35" name="TextBox 34"/>
            <p:cNvSpPr txBox="1"/>
            <p:nvPr/>
          </p:nvSpPr>
          <p:spPr>
            <a:xfrm>
              <a:off x="4777541" y="3438574"/>
              <a:ext cx="547870" cy="397948"/>
            </a:xfrm>
            <a:prstGeom prst="rect">
              <a:avLst/>
            </a:prstGeom>
            <a:noFill/>
          </p:spPr>
          <p:txBody>
            <a:bodyPr wrap="none" rtlCol="0">
              <a:spAutoFit/>
            </a:bodyPr>
            <a:lstStyle/>
            <a:p>
              <a:r>
                <a:rPr lang="en-US" dirty="0">
                  <a:solidFill>
                    <a:srgbClr val="FF0000"/>
                  </a:solidFill>
                </a:rPr>
                <a:t>2/</a:t>
              </a:r>
              <a:r>
                <a:rPr lang="en-US" dirty="0">
                  <a:solidFill>
                    <a:srgbClr val="00B050"/>
                  </a:solidFill>
                </a:rPr>
                <a:t>3</a:t>
              </a:r>
            </a:p>
          </p:txBody>
        </p:sp>
      </p:grpSp>
      <mc:AlternateContent xmlns:mc="http://schemas.openxmlformats.org/markup-compatibility/2006" xmlns:a14="http://schemas.microsoft.com/office/drawing/2010/main">
        <mc:Choice Requires="a14">
          <p:sp>
            <p:nvSpPr>
              <p:cNvPr id="36" name="TextBox 35"/>
              <p:cNvSpPr txBox="1"/>
              <p:nvPr/>
            </p:nvSpPr>
            <p:spPr>
              <a:xfrm>
                <a:off x="3048000" y="1446003"/>
                <a:ext cx="1487202" cy="369332"/>
              </a:xfrm>
              <a:prstGeom prst="rect">
                <a:avLst/>
              </a:prstGeom>
              <a:noFill/>
            </p:spPr>
            <p:txBody>
              <a:bodyPr wrap="none" rtlCol="0">
                <a:spAutoFit/>
              </a:bodyPr>
              <a:lstStyle/>
              <a:p>
                <a:r>
                  <a:rPr lang="en-US" b="1" u="sng" dirty="0"/>
                  <a:t>Flow Graph </a:t>
                </a:r>
                <a14:m>
                  <m:oMath xmlns:m="http://schemas.openxmlformats.org/officeDocument/2006/math">
                    <m:r>
                      <a:rPr lang="en-US" b="1" i="1" u="sng">
                        <a:latin typeface="Cambria Math"/>
                      </a:rPr>
                      <m:t>𝑮</m:t>
                    </m:r>
                  </m:oMath>
                </a14:m>
                <a:endParaRPr lang="en-US" b="1" u="sng" dirty="0"/>
              </a:p>
            </p:txBody>
          </p:sp>
        </mc:Choice>
        <mc:Fallback xmlns="">
          <p:sp>
            <p:nvSpPr>
              <p:cNvPr id="36" name="TextBox 35"/>
              <p:cNvSpPr txBox="1">
                <a:spLocks noRot="1" noChangeAspect="1" noMove="1" noResize="1" noEditPoints="1" noAdjustHandles="1" noChangeArrowheads="1" noChangeShapeType="1" noTextEdit="1"/>
              </p:cNvSpPr>
              <p:nvPr/>
            </p:nvSpPr>
            <p:spPr>
              <a:xfrm>
                <a:off x="3048000" y="1446003"/>
                <a:ext cx="1487202" cy="369332"/>
              </a:xfrm>
              <a:prstGeom prst="rect">
                <a:avLst/>
              </a:prstGeom>
              <a:blipFill>
                <a:blip r:embed="rId6"/>
                <a:stretch>
                  <a:fillRect l="-3419" t="-6667" b="-23333"/>
                </a:stretch>
              </a:blipFill>
            </p:spPr>
            <p:txBody>
              <a:bodyPr/>
              <a:lstStyle/>
              <a:p>
                <a:r>
                  <a:rPr lang="en-US">
                    <a:noFill/>
                  </a:rPr>
                  <a:t> </a:t>
                </a:r>
              </a:p>
            </p:txBody>
          </p:sp>
        </mc:Fallback>
      </mc:AlternateContent>
      <p:grpSp>
        <p:nvGrpSpPr>
          <p:cNvPr id="37" name="Group 36"/>
          <p:cNvGrpSpPr/>
          <p:nvPr/>
        </p:nvGrpSpPr>
        <p:grpSpPr>
          <a:xfrm>
            <a:off x="6505856" y="1637695"/>
            <a:ext cx="4441565" cy="2900222"/>
            <a:chOff x="4702435" y="4126468"/>
            <a:chExt cx="4441565" cy="2900222"/>
          </a:xfrm>
        </p:grpSpPr>
        <p:grpSp>
          <p:nvGrpSpPr>
            <p:cNvPr id="38" name="Group 37"/>
            <p:cNvGrpSpPr/>
            <p:nvPr/>
          </p:nvGrpSpPr>
          <p:grpSpPr>
            <a:xfrm>
              <a:off x="4702435" y="4507468"/>
              <a:ext cx="4441565" cy="1979821"/>
              <a:chOff x="990600" y="3127078"/>
              <a:chExt cx="4785705" cy="2133220"/>
            </a:xfrm>
          </p:grpSpPr>
          <p:cxnSp>
            <p:nvCxnSpPr>
              <p:cNvPr id="53" name="Straight Connector 52"/>
              <p:cNvCxnSpPr>
                <a:stCxn id="62" idx="2"/>
                <a:endCxn id="61" idx="7"/>
              </p:cNvCxnSpPr>
              <p:nvPr/>
            </p:nvCxnSpPr>
            <p:spPr>
              <a:xfrm flipH="1">
                <a:off x="1284342" y="3317971"/>
                <a:ext cx="1344595" cy="455510"/>
              </a:xfrm>
              <a:prstGeom prst="line">
                <a:avLst/>
              </a:prstGeom>
              <a:ln w="57150">
                <a:solidFill>
                  <a:schemeClr val="accent6">
                    <a:lumMod val="7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64" idx="2"/>
                <a:endCxn id="62" idx="6"/>
              </p:cNvCxnSpPr>
              <p:nvPr/>
            </p:nvCxnSpPr>
            <p:spPr>
              <a:xfrm flipH="1" flipV="1">
                <a:off x="2973077" y="3317971"/>
                <a:ext cx="1107387" cy="137723"/>
              </a:xfrm>
              <a:prstGeom prst="line">
                <a:avLst/>
              </a:prstGeom>
              <a:ln w="57150">
                <a:solidFill>
                  <a:schemeClr val="accent6">
                    <a:lumMod val="7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a:stCxn id="63" idx="2"/>
                <a:endCxn id="61" idx="5"/>
              </p:cNvCxnSpPr>
              <p:nvPr/>
            </p:nvCxnSpPr>
            <p:spPr>
              <a:xfrm flipH="1" flipV="1">
                <a:off x="1284342" y="4010427"/>
                <a:ext cx="1172525" cy="1033919"/>
              </a:xfrm>
              <a:prstGeom prst="line">
                <a:avLst/>
              </a:prstGeom>
              <a:ln w="57150">
                <a:gradFill>
                  <a:gsLst>
                    <a:gs pos="0">
                      <a:srgbClr val="FF6600"/>
                    </a:gs>
                    <a:gs pos="50000">
                      <a:srgbClr val="FF6600"/>
                    </a:gs>
                    <a:gs pos="100000">
                      <a:srgbClr val="EDBFF0"/>
                    </a:gs>
                  </a:gsLst>
                  <a:lin ang="5400000" scaled="0"/>
                </a:gra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a:stCxn id="63" idx="7"/>
                <a:endCxn id="64" idx="3"/>
              </p:cNvCxnSpPr>
              <p:nvPr/>
            </p:nvCxnSpPr>
            <p:spPr>
              <a:xfrm flipV="1">
                <a:off x="2750609" y="3574167"/>
                <a:ext cx="1380253" cy="1351706"/>
              </a:xfrm>
              <a:prstGeom prst="line">
                <a:avLst/>
              </a:prstGeom>
              <a:ln w="57150">
                <a:solidFill>
                  <a:schemeClr val="accent6">
                    <a:lumMod val="7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a:stCxn id="63" idx="6"/>
                <a:endCxn id="66" idx="2"/>
              </p:cNvCxnSpPr>
              <p:nvPr/>
            </p:nvCxnSpPr>
            <p:spPr>
              <a:xfrm>
                <a:off x="2801007" y="5044346"/>
                <a:ext cx="1329638" cy="48406"/>
              </a:xfrm>
              <a:prstGeom prst="line">
                <a:avLst/>
              </a:prstGeom>
              <a:ln w="57150">
                <a:solidFill>
                  <a:schemeClr val="accent6">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64" idx="5"/>
                <a:endCxn id="65" idx="1"/>
              </p:cNvCxnSpPr>
              <p:nvPr/>
            </p:nvCxnSpPr>
            <p:spPr>
              <a:xfrm>
                <a:off x="4374206" y="3574167"/>
                <a:ext cx="1108357" cy="495347"/>
              </a:xfrm>
              <a:prstGeom prst="line">
                <a:avLst/>
              </a:prstGeom>
              <a:ln w="57150">
                <a:solidFill>
                  <a:schemeClr val="accent6">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a:stCxn id="65" idx="3"/>
                <a:endCxn id="66" idx="6"/>
              </p:cNvCxnSpPr>
              <p:nvPr/>
            </p:nvCxnSpPr>
            <p:spPr>
              <a:xfrm flipH="1">
                <a:off x="4474785" y="4306460"/>
                <a:ext cx="1007778" cy="786292"/>
              </a:xfrm>
              <a:prstGeom prst="line">
                <a:avLst/>
              </a:prstGeom>
              <a:ln w="57150">
                <a:solidFill>
                  <a:schemeClr val="accent6">
                    <a:lumMod val="7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a:stCxn id="63" idx="0"/>
                <a:endCxn id="62" idx="4"/>
              </p:cNvCxnSpPr>
              <p:nvPr/>
            </p:nvCxnSpPr>
            <p:spPr>
              <a:xfrm flipV="1">
                <a:off x="2628937" y="3485517"/>
                <a:ext cx="172070" cy="1391283"/>
              </a:xfrm>
              <a:prstGeom prst="line">
                <a:avLst/>
              </a:prstGeom>
              <a:ln w="57150">
                <a:solidFill>
                  <a:schemeClr val="accent6">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1" name="Oval 60"/>
                  <p:cNvSpPr/>
                  <p:nvPr/>
                </p:nvSpPr>
                <p:spPr>
                  <a:xfrm>
                    <a:off x="990600" y="3724408"/>
                    <a:ext cx="344140" cy="335092"/>
                  </a:xfrm>
                  <a:prstGeom prst="ellips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dirty="0">
                              <a:latin typeface="Cambria Math"/>
                            </a:rPr>
                            <m:t>𝑠</m:t>
                          </m:r>
                        </m:oMath>
                      </m:oMathPara>
                    </a14:m>
                    <a:endParaRPr lang="en-US" dirty="0"/>
                  </a:p>
                </p:txBody>
              </p:sp>
            </mc:Choice>
            <mc:Fallback xmlns="">
              <p:sp>
                <p:nvSpPr>
                  <p:cNvPr id="63" name="Oval 62"/>
                  <p:cNvSpPr>
                    <a:spLocks noRot="1" noChangeAspect="1" noMove="1" noResize="1" noEditPoints="1" noAdjustHandles="1" noChangeArrowheads="1" noChangeShapeType="1" noTextEdit="1"/>
                  </p:cNvSpPr>
                  <p:nvPr/>
                </p:nvSpPr>
                <p:spPr>
                  <a:xfrm>
                    <a:off x="990600" y="3724408"/>
                    <a:ext cx="344140" cy="335092"/>
                  </a:xfrm>
                  <a:prstGeom prst="ellipse">
                    <a:avLst/>
                  </a:prstGeom>
                  <a:blipFill rotWithShape="1">
                    <a:blip r:embed="rId7"/>
                    <a:stretch>
                      <a:fillRect/>
                    </a:stretch>
                  </a:blipFill>
                  <a:ln>
                    <a:solidFill>
                      <a:srgbClr val="7030A0"/>
                    </a:solidFill>
                  </a:ln>
                </p:spPr>
                <p:txBody>
                  <a:bodyPr/>
                  <a:lstStyle/>
                  <a:p>
                    <a:r>
                      <a:rPr lang="en-US">
                        <a:noFill/>
                      </a:rPr>
                      <a:t> </a:t>
                    </a:r>
                  </a:p>
                </p:txBody>
              </p:sp>
            </mc:Fallback>
          </mc:AlternateContent>
          <p:sp>
            <p:nvSpPr>
              <p:cNvPr id="62" name="Oval 61"/>
              <p:cNvSpPr/>
              <p:nvPr/>
            </p:nvSpPr>
            <p:spPr>
              <a:xfrm>
                <a:off x="2628937" y="3150425"/>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Oval 62"/>
              <p:cNvSpPr/>
              <p:nvPr/>
            </p:nvSpPr>
            <p:spPr>
              <a:xfrm>
                <a:off x="2456867" y="4876800"/>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Oval 63"/>
              <p:cNvSpPr/>
              <p:nvPr/>
            </p:nvSpPr>
            <p:spPr>
              <a:xfrm>
                <a:off x="4080464" y="3288148"/>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65" name="Oval 64"/>
                  <p:cNvSpPr/>
                  <p:nvPr/>
                </p:nvSpPr>
                <p:spPr>
                  <a:xfrm>
                    <a:off x="5432165" y="4020441"/>
                    <a:ext cx="344140" cy="335092"/>
                  </a:xfrm>
                  <a:prstGeom prst="ellipse">
                    <a:avLst/>
                  </a:prstGeom>
                  <a:solidFill>
                    <a:srgbClr val="00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dirty="0">
                              <a:solidFill>
                                <a:schemeClr val="tx1"/>
                              </a:solidFill>
                              <a:latin typeface="Cambria Math"/>
                            </a:rPr>
                            <m:t>𝑡</m:t>
                          </m:r>
                        </m:oMath>
                      </m:oMathPara>
                    </a14:m>
                    <a:endParaRPr lang="en-US" dirty="0">
                      <a:solidFill>
                        <a:schemeClr val="tx1"/>
                      </a:solidFill>
                    </a:endParaRPr>
                  </a:p>
                </p:txBody>
              </p:sp>
            </mc:Choice>
            <mc:Fallback xmlns="">
              <p:sp>
                <p:nvSpPr>
                  <p:cNvPr id="67" name="Oval 66"/>
                  <p:cNvSpPr>
                    <a:spLocks noRot="1" noChangeAspect="1" noMove="1" noResize="1" noEditPoints="1" noAdjustHandles="1" noChangeArrowheads="1" noChangeShapeType="1" noTextEdit="1"/>
                  </p:cNvSpPr>
                  <p:nvPr/>
                </p:nvSpPr>
                <p:spPr>
                  <a:xfrm>
                    <a:off x="5432165" y="4020441"/>
                    <a:ext cx="344140" cy="335092"/>
                  </a:xfrm>
                  <a:prstGeom prst="ellipse">
                    <a:avLst/>
                  </a:prstGeom>
                  <a:blipFill rotWithShape="1">
                    <a:blip r:embed="rId8"/>
                    <a:stretch>
                      <a:fillRect/>
                    </a:stretch>
                  </a:blipFill>
                </p:spPr>
                <p:txBody>
                  <a:bodyPr/>
                  <a:lstStyle/>
                  <a:p>
                    <a:r>
                      <a:rPr lang="en-US">
                        <a:noFill/>
                      </a:rPr>
                      <a:t> </a:t>
                    </a:r>
                  </a:p>
                </p:txBody>
              </p:sp>
            </mc:Fallback>
          </mc:AlternateContent>
          <p:sp>
            <p:nvSpPr>
              <p:cNvPr id="66" name="Oval 65"/>
              <p:cNvSpPr/>
              <p:nvPr/>
            </p:nvSpPr>
            <p:spPr>
              <a:xfrm>
                <a:off x="4130645" y="4925206"/>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7" name="Straight Connector 66"/>
              <p:cNvCxnSpPr>
                <a:stCxn id="66" idx="0"/>
                <a:endCxn id="64" idx="4"/>
              </p:cNvCxnSpPr>
              <p:nvPr/>
            </p:nvCxnSpPr>
            <p:spPr>
              <a:xfrm flipH="1" flipV="1">
                <a:off x="4252534" y="3623240"/>
                <a:ext cx="50181" cy="1301966"/>
              </a:xfrm>
              <a:prstGeom prst="line">
                <a:avLst/>
              </a:prstGeom>
              <a:ln w="57150">
                <a:gradFill>
                  <a:gsLst>
                    <a:gs pos="0">
                      <a:srgbClr val="EDBFF0"/>
                    </a:gs>
                    <a:gs pos="50000">
                      <a:srgbClr val="FF6600"/>
                    </a:gs>
                    <a:gs pos="100000">
                      <a:srgbClr val="FF6600"/>
                    </a:gs>
                  </a:gsLst>
                  <a:lin ang="5400000" scaled="0"/>
                </a:gra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8" name="Freeform 67"/>
              <p:cNvSpPr/>
              <p:nvPr/>
            </p:nvSpPr>
            <p:spPr>
              <a:xfrm>
                <a:off x="4370266" y="3581400"/>
                <a:ext cx="201734" cy="1364776"/>
              </a:xfrm>
              <a:custGeom>
                <a:avLst/>
                <a:gdLst>
                  <a:gd name="connsiteX0" fmla="*/ 77638 w 201734"/>
                  <a:gd name="connsiteY0" fmla="*/ 1364776 h 1364776"/>
                  <a:gd name="connsiteX1" fmla="*/ 200467 w 201734"/>
                  <a:gd name="connsiteY1" fmla="*/ 655093 h 1364776"/>
                  <a:gd name="connsiteX2" fmla="*/ 9399 w 201734"/>
                  <a:gd name="connsiteY2" fmla="*/ 0 h 1364776"/>
                </a:gdLst>
                <a:ahLst/>
                <a:cxnLst>
                  <a:cxn ang="0">
                    <a:pos x="connsiteX0" y="connsiteY0"/>
                  </a:cxn>
                  <a:cxn ang="0">
                    <a:pos x="connsiteX1" y="connsiteY1"/>
                  </a:cxn>
                  <a:cxn ang="0">
                    <a:pos x="connsiteX2" y="connsiteY2"/>
                  </a:cxn>
                </a:cxnLst>
                <a:rect l="l" t="t" r="r" b="b"/>
                <a:pathLst>
                  <a:path w="201734" h="1364776">
                    <a:moveTo>
                      <a:pt x="77638" y="1364776"/>
                    </a:moveTo>
                    <a:cubicBezTo>
                      <a:pt x="144739" y="1123666"/>
                      <a:pt x="211840" y="882556"/>
                      <a:pt x="200467" y="655093"/>
                    </a:cubicBezTo>
                    <a:cubicBezTo>
                      <a:pt x="189094" y="427630"/>
                      <a:pt x="-49741" y="9098"/>
                      <a:pt x="9399" y="0"/>
                    </a:cubicBezTo>
                  </a:path>
                </a:pathLst>
              </a:custGeom>
              <a:noFill/>
              <a:ln w="38100">
                <a:gradFill>
                  <a:gsLst>
                    <a:gs pos="0">
                      <a:srgbClr val="FF33CC"/>
                    </a:gs>
                    <a:gs pos="50000">
                      <a:srgbClr val="FF6600"/>
                    </a:gs>
                    <a:gs pos="100000">
                      <a:srgbClr val="FF6600"/>
                    </a:gs>
                  </a:gsLst>
                  <a:lin ang="5400000" scaled="0"/>
                </a:gradFill>
                <a:headEnd type="triangl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a:off x="1190445" y="4093962"/>
                <a:ext cx="1293963" cy="1064634"/>
              </a:xfrm>
              <a:custGeom>
                <a:avLst/>
                <a:gdLst>
                  <a:gd name="connsiteX0" fmla="*/ 1293963 w 1293963"/>
                  <a:gd name="connsiteY0" fmla="*/ 1064634 h 1064634"/>
                  <a:gd name="connsiteX1" fmla="*/ 362310 w 1293963"/>
                  <a:gd name="connsiteY1" fmla="*/ 710951 h 1064634"/>
                  <a:gd name="connsiteX2" fmla="*/ 0 w 1293963"/>
                  <a:gd name="connsiteY2" fmla="*/ 3585 h 1064634"/>
                </a:gdLst>
                <a:ahLst/>
                <a:cxnLst>
                  <a:cxn ang="0">
                    <a:pos x="connsiteX0" y="connsiteY0"/>
                  </a:cxn>
                  <a:cxn ang="0">
                    <a:pos x="connsiteX1" y="connsiteY1"/>
                  </a:cxn>
                  <a:cxn ang="0">
                    <a:pos x="connsiteX2" y="connsiteY2"/>
                  </a:cxn>
                </a:cxnLst>
                <a:rect l="l" t="t" r="r" b="b"/>
                <a:pathLst>
                  <a:path w="1293963" h="1064634">
                    <a:moveTo>
                      <a:pt x="1293963" y="1064634"/>
                    </a:moveTo>
                    <a:cubicBezTo>
                      <a:pt x="935966" y="976213"/>
                      <a:pt x="577970" y="887792"/>
                      <a:pt x="362310" y="710951"/>
                    </a:cubicBezTo>
                    <a:cubicBezTo>
                      <a:pt x="146650" y="534110"/>
                      <a:pt x="24441" y="-51049"/>
                      <a:pt x="0" y="3585"/>
                    </a:cubicBezTo>
                  </a:path>
                </a:pathLst>
              </a:custGeom>
              <a:noFill/>
              <a:ln w="38100">
                <a:gradFill>
                  <a:gsLst>
                    <a:gs pos="0">
                      <a:srgbClr val="FF6600"/>
                    </a:gs>
                    <a:gs pos="50000">
                      <a:srgbClr val="FF6600"/>
                    </a:gs>
                    <a:gs pos="100000">
                      <a:srgbClr val="FF33CC"/>
                    </a:gs>
                  </a:gsLst>
                  <a:lin ang="5400000" scaled="0"/>
                </a:gra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extBox 69"/>
              <p:cNvSpPr txBox="1"/>
              <p:nvPr/>
            </p:nvSpPr>
            <p:spPr>
              <a:xfrm>
                <a:off x="2577600" y="4030224"/>
                <a:ext cx="325061" cy="397948"/>
              </a:xfrm>
              <a:prstGeom prst="rect">
                <a:avLst/>
              </a:prstGeom>
              <a:noFill/>
            </p:spPr>
            <p:txBody>
              <a:bodyPr wrap="none" rtlCol="0">
                <a:spAutoFit/>
              </a:bodyPr>
              <a:lstStyle/>
              <a:p>
                <a:r>
                  <a:rPr lang="en-US" dirty="0"/>
                  <a:t>3</a:t>
                </a:r>
              </a:p>
            </p:txBody>
          </p:sp>
          <p:sp>
            <p:nvSpPr>
              <p:cNvPr id="71" name="TextBox 70"/>
              <p:cNvSpPr txBox="1"/>
              <p:nvPr/>
            </p:nvSpPr>
            <p:spPr>
              <a:xfrm>
                <a:off x="1672079" y="3373391"/>
                <a:ext cx="325061" cy="397948"/>
              </a:xfrm>
              <a:prstGeom prst="rect">
                <a:avLst/>
              </a:prstGeom>
              <a:noFill/>
            </p:spPr>
            <p:txBody>
              <a:bodyPr wrap="none" rtlCol="0">
                <a:spAutoFit/>
              </a:bodyPr>
              <a:lstStyle/>
              <a:p>
                <a:r>
                  <a:rPr lang="en-US" dirty="0"/>
                  <a:t>1</a:t>
                </a:r>
              </a:p>
            </p:txBody>
          </p:sp>
          <p:sp>
            <p:nvSpPr>
              <p:cNvPr id="72" name="TextBox 71"/>
              <p:cNvSpPr txBox="1"/>
              <p:nvPr/>
            </p:nvSpPr>
            <p:spPr>
              <a:xfrm>
                <a:off x="3289892" y="4838693"/>
                <a:ext cx="325061" cy="397948"/>
              </a:xfrm>
              <a:prstGeom prst="rect">
                <a:avLst/>
              </a:prstGeom>
              <a:noFill/>
            </p:spPr>
            <p:txBody>
              <a:bodyPr wrap="none" rtlCol="0">
                <a:spAutoFit/>
              </a:bodyPr>
              <a:lstStyle/>
              <a:p>
                <a:r>
                  <a:rPr lang="en-US" dirty="0"/>
                  <a:t>0</a:t>
                </a:r>
              </a:p>
            </p:txBody>
          </p:sp>
          <p:sp>
            <p:nvSpPr>
              <p:cNvPr id="73" name="TextBox 72"/>
              <p:cNvSpPr txBox="1"/>
              <p:nvPr/>
            </p:nvSpPr>
            <p:spPr>
              <a:xfrm>
                <a:off x="1428143" y="4603399"/>
                <a:ext cx="325061" cy="397948"/>
              </a:xfrm>
              <a:prstGeom prst="rect">
                <a:avLst/>
              </a:prstGeom>
              <a:noFill/>
            </p:spPr>
            <p:txBody>
              <a:bodyPr wrap="none" rtlCol="0">
                <a:spAutoFit/>
              </a:bodyPr>
              <a:lstStyle/>
              <a:p>
                <a:r>
                  <a:rPr lang="en-US" dirty="0"/>
                  <a:t>2</a:t>
                </a:r>
              </a:p>
            </p:txBody>
          </p:sp>
          <p:sp>
            <p:nvSpPr>
              <p:cNvPr id="74" name="TextBox 73"/>
              <p:cNvSpPr txBox="1"/>
              <p:nvPr/>
            </p:nvSpPr>
            <p:spPr>
              <a:xfrm>
                <a:off x="1702402" y="4276536"/>
                <a:ext cx="325061" cy="397948"/>
              </a:xfrm>
              <a:prstGeom prst="rect">
                <a:avLst/>
              </a:prstGeom>
              <a:noFill/>
            </p:spPr>
            <p:txBody>
              <a:bodyPr wrap="none" rtlCol="0">
                <a:spAutoFit/>
              </a:bodyPr>
              <a:lstStyle/>
              <a:p>
                <a:r>
                  <a:rPr lang="en-US" dirty="0"/>
                  <a:t>0</a:t>
                </a:r>
              </a:p>
            </p:txBody>
          </p:sp>
          <p:sp>
            <p:nvSpPr>
              <p:cNvPr id="75" name="TextBox 74"/>
              <p:cNvSpPr txBox="1"/>
              <p:nvPr/>
            </p:nvSpPr>
            <p:spPr>
              <a:xfrm>
                <a:off x="3314983" y="3127078"/>
                <a:ext cx="325061" cy="397948"/>
              </a:xfrm>
              <a:prstGeom prst="rect">
                <a:avLst/>
              </a:prstGeom>
              <a:noFill/>
            </p:spPr>
            <p:txBody>
              <a:bodyPr wrap="none" rtlCol="0">
                <a:spAutoFit/>
              </a:bodyPr>
              <a:lstStyle/>
              <a:p>
                <a:r>
                  <a:rPr lang="en-US" dirty="0"/>
                  <a:t>0</a:t>
                </a:r>
              </a:p>
            </p:txBody>
          </p:sp>
          <p:sp>
            <p:nvSpPr>
              <p:cNvPr id="76" name="TextBox 75"/>
              <p:cNvSpPr txBox="1"/>
              <p:nvPr/>
            </p:nvSpPr>
            <p:spPr>
              <a:xfrm>
                <a:off x="3186498" y="4099755"/>
                <a:ext cx="325061" cy="397948"/>
              </a:xfrm>
              <a:prstGeom prst="rect">
                <a:avLst/>
              </a:prstGeom>
              <a:noFill/>
            </p:spPr>
            <p:txBody>
              <a:bodyPr wrap="none" rtlCol="0">
                <a:spAutoFit/>
              </a:bodyPr>
              <a:lstStyle/>
              <a:p>
                <a:r>
                  <a:rPr lang="en-US" dirty="0"/>
                  <a:t>0</a:t>
                </a:r>
              </a:p>
            </p:txBody>
          </p:sp>
          <p:sp>
            <p:nvSpPr>
              <p:cNvPr id="77" name="TextBox 76"/>
              <p:cNvSpPr txBox="1"/>
              <p:nvPr/>
            </p:nvSpPr>
            <p:spPr>
              <a:xfrm>
                <a:off x="4137578" y="4203386"/>
                <a:ext cx="325061" cy="397948"/>
              </a:xfrm>
              <a:prstGeom prst="rect">
                <a:avLst/>
              </a:prstGeom>
              <a:noFill/>
            </p:spPr>
            <p:txBody>
              <a:bodyPr wrap="none" rtlCol="0">
                <a:spAutoFit/>
              </a:bodyPr>
              <a:lstStyle/>
              <a:p>
                <a:r>
                  <a:rPr lang="en-US" dirty="0"/>
                  <a:t>2</a:t>
                </a:r>
              </a:p>
            </p:txBody>
          </p:sp>
          <p:sp>
            <p:nvSpPr>
              <p:cNvPr id="78" name="TextBox 77"/>
              <p:cNvSpPr txBox="1"/>
              <p:nvPr/>
            </p:nvSpPr>
            <p:spPr>
              <a:xfrm>
                <a:off x="4380535" y="4069514"/>
                <a:ext cx="325061" cy="397948"/>
              </a:xfrm>
              <a:prstGeom prst="rect">
                <a:avLst/>
              </a:prstGeom>
              <a:noFill/>
            </p:spPr>
            <p:txBody>
              <a:bodyPr wrap="none" rtlCol="0">
                <a:spAutoFit/>
              </a:bodyPr>
              <a:lstStyle/>
              <a:p>
                <a:r>
                  <a:rPr lang="en-US" dirty="0"/>
                  <a:t>3</a:t>
                </a:r>
              </a:p>
            </p:txBody>
          </p:sp>
          <p:sp>
            <p:nvSpPr>
              <p:cNvPr id="79" name="TextBox 78"/>
              <p:cNvSpPr txBox="1"/>
              <p:nvPr/>
            </p:nvSpPr>
            <p:spPr>
              <a:xfrm>
                <a:off x="4827831" y="4510275"/>
                <a:ext cx="325061" cy="397948"/>
              </a:xfrm>
              <a:prstGeom prst="rect">
                <a:avLst/>
              </a:prstGeom>
              <a:noFill/>
            </p:spPr>
            <p:txBody>
              <a:bodyPr wrap="none" rtlCol="0">
                <a:spAutoFit/>
              </a:bodyPr>
              <a:lstStyle/>
              <a:p>
                <a:r>
                  <a:rPr lang="en-US" dirty="0"/>
                  <a:t>0</a:t>
                </a:r>
              </a:p>
            </p:txBody>
          </p:sp>
          <p:sp>
            <p:nvSpPr>
              <p:cNvPr id="80" name="TextBox 79"/>
              <p:cNvSpPr txBox="1"/>
              <p:nvPr/>
            </p:nvSpPr>
            <p:spPr>
              <a:xfrm>
                <a:off x="4777541" y="3619702"/>
                <a:ext cx="325061" cy="397948"/>
              </a:xfrm>
              <a:prstGeom prst="rect">
                <a:avLst/>
              </a:prstGeom>
              <a:noFill/>
            </p:spPr>
            <p:txBody>
              <a:bodyPr wrap="none" rtlCol="0">
                <a:spAutoFit/>
              </a:bodyPr>
              <a:lstStyle/>
              <a:p>
                <a:r>
                  <a:rPr lang="en-US" dirty="0"/>
                  <a:t>1</a:t>
                </a:r>
              </a:p>
            </p:txBody>
          </p:sp>
        </p:grpSp>
        <p:sp>
          <p:nvSpPr>
            <p:cNvPr id="39" name="Freeform 38"/>
            <p:cNvSpPr/>
            <p:nvPr/>
          </p:nvSpPr>
          <p:spPr>
            <a:xfrm rot="7272219">
              <a:off x="4962943" y="4283723"/>
              <a:ext cx="1200914" cy="988077"/>
            </a:xfrm>
            <a:custGeom>
              <a:avLst/>
              <a:gdLst>
                <a:gd name="connsiteX0" fmla="*/ 1293963 w 1293963"/>
                <a:gd name="connsiteY0" fmla="*/ 1064634 h 1064634"/>
                <a:gd name="connsiteX1" fmla="*/ 362310 w 1293963"/>
                <a:gd name="connsiteY1" fmla="*/ 710951 h 1064634"/>
                <a:gd name="connsiteX2" fmla="*/ 0 w 1293963"/>
                <a:gd name="connsiteY2" fmla="*/ 3585 h 1064634"/>
              </a:gdLst>
              <a:ahLst/>
              <a:cxnLst>
                <a:cxn ang="0">
                  <a:pos x="connsiteX0" y="connsiteY0"/>
                </a:cxn>
                <a:cxn ang="0">
                  <a:pos x="connsiteX1" y="connsiteY1"/>
                </a:cxn>
                <a:cxn ang="0">
                  <a:pos x="connsiteX2" y="connsiteY2"/>
                </a:cxn>
              </a:cxnLst>
              <a:rect l="l" t="t" r="r" b="b"/>
              <a:pathLst>
                <a:path w="1293963" h="1064634">
                  <a:moveTo>
                    <a:pt x="1293963" y="1064634"/>
                  </a:moveTo>
                  <a:cubicBezTo>
                    <a:pt x="935966" y="976213"/>
                    <a:pt x="577970" y="887792"/>
                    <a:pt x="362310" y="710951"/>
                  </a:cubicBezTo>
                  <a:cubicBezTo>
                    <a:pt x="146650" y="534110"/>
                    <a:pt x="24441" y="-51049"/>
                    <a:pt x="0" y="3585"/>
                  </a:cubicBezTo>
                </a:path>
              </a:pathLst>
            </a:custGeom>
            <a:noFill/>
            <a:ln w="38100">
              <a:solidFill>
                <a:srgbClr val="FF33CC"/>
              </a:solidFill>
              <a:headEnd type="triangl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p:cNvSpPr txBox="1"/>
            <p:nvPr/>
          </p:nvSpPr>
          <p:spPr>
            <a:xfrm>
              <a:off x="5448163" y="4240102"/>
              <a:ext cx="301686" cy="369332"/>
            </a:xfrm>
            <a:prstGeom prst="rect">
              <a:avLst/>
            </a:prstGeom>
            <a:noFill/>
          </p:spPr>
          <p:txBody>
            <a:bodyPr wrap="none" rtlCol="0">
              <a:spAutoFit/>
            </a:bodyPr>
            <a:lstStyle/>
            <a:p>
              <a:r>
                <a:rPr lang="en-US" dirty="0"/>
                <a:t>2</a:t>
              </a:r>
            </a:p>
          </p:txBody>
        </p:sp>
        <p:sp>
          <p:nvSpPr>
            <p:cNvPr id="41" name="Freeform 40"/>
            <p:cNvSpPr/>
            <p:nvPr/>
          </p:nvSpPr>
          <p:spPr>
            <a:xfrm rot="8454450">
              <a:off x="6627343" y="4147099"/>
              <a:ext cx="895776" cy="794869"/>
            </a:xfrm>
            <a:custGeom>
              <a:avLst/>
              <a:gdLst>
                <a:gd name="connsiteX0" fmla="*/ 1293963 w 1293963"/>
                <a:gd name="connsiteY0" fmla="*/ 1064634 h 1064634"/>
                <a:gd name="connsiteX1" fmla="*/ 362310 w 1293963"/>
                <a:gd name="connsiteY1" fmla="*/ 710951 h 1064634"/>
                <a:gd name="connsiteX2" fmla="*/ 0 w 1293963"/>
                <a:gd name="connsiteY2" fmla="*/ 3585 h 1064634"/>
              </a:gdLst>
              <a:ahLst/>
              <a:cxnLst>
                <a:cxn ang="0">
                  <a:pos x="connsiteX0" y="connsiteY0"/>
                </a:cxn>
                <a:cxn ang="0">
                  <a:pos x="connsiteX1" y="connsiteY1"/>
                </a:cxn>
                <a:cxn ang="0">
                  <a:pos x="connsiteX2" y="connsiteY2"/>
                </a:cxn>
              </a:cxnLst>
              <a:rect l="l" t="t" r="r" b="b"/>
              <a:pathLst>
                <a:path w="1293963" h="1064634">
                  <a:moveTo>
                    <a:pt x="1293963" y="1064634"/>
                  </a:moveTo>
                  <a:cubicBezTo>
                    <a:pt x="935966" y="976213"/>
                    <a:pt x="577970" y="887792"/>
                    <a:pt x="362310" y="710951"/>
                  </a:cubicBezTo>
                  <a:cubicBezTo>
                    <a:pt x="146650" y="534110"/>
                    <a:pt x="24441" y="-51049"/>
                    <a:pt x="0" y="3585"/>
                  </a:cubicBezTo>
                </a:path>
              </a:pathLst>
            </a:custGeom>
            <a:noFill/>
            <a:ln w="38100">
              <a:solidFill>
                <a:srgbClr val="FF33CC"/>
              </a:solidFill>
              <a:headEnd type="triangl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p:cNvSpPr txBox="1"/>
            <p:nvPr/>
          </p:nvSpPr>
          <p:spPr>
            <a:xfrm>
              <a:off x="6990180" y="4126468"/>
              <a:ext cx="301686" cy="369332"/>
            </a:xfrm>
            <a:prstGeom prst="rect">
              <a:avLst/>
            </a:prstGeom>
            <a:noFill/>
          </p:spPr>
          <p:txBody>
            <a:bodyPr wrap="none" rtlCol="0">
              <a:spAutoFit/>
            </a:bodyPr>
            <a:lstStyle/>
            <a:p>
              <a:r>
                <a:rPr lang="en-US" dirty="0"/>
                <a:t>2</a:t>
              </a:r>
            </a:p>
          </p:txBody>
        </p:sp>
        <p:sp>
          <p:nvSpPr>
            <p:cNvPr id="43" name="Freeform 42"/>
            <p:cNvSpPr/>
            <p:nvPr/>
          </p:nvSpPr>
          <p:spPr>
            <a:xfrm rot="9991492">
              <a:off x="7993905" y="4613720"/>
              <a:ext cx="895776" cy="794869"/>
            </a:xfrm>
            <a:custGeom>
              <a:avLst/>
              <a:gdLst>
                <a:gd name="connsiteX0" fmla="*/ 1293963 w 1293963"/>
                <a:gd name="connsiteY0" fmla="*/ 1064634 h 1064634"/>
                <a:gd name="connsiteX1" fmla="*/ 362310 w 1293963"/>
                <a:gd name="connsiteY1" fmla="*/ 710951 h 1064634"/>
                <a:gd name="connsiteX2" fmla="*/ 0 w 1293963"/>
                <a:gd name="connsiteY2" fmla="*/ 3585 h 1064634"/>
              </a:gdLst>
              <a:ahLst/>
              <a:cxnLst>
                <a:cxn ang="0">
                  <a:pos x="connsiteX0" y="connsiteY0"/>
                </a:cxn>
                <a:cxn ang="0">
                  <a:pos x="connsiteX1" y="connsiteY1"/>
                </a:cxn>
                <a:cxn ang="0">
                  <a:pos x="connsiteX2" y="connsiteY2"/>
                </a:cxn>
              </a:cxnLst>
              <a:rect l="l" t="t" r="r" b="b"/>
              <a:pathLst>
                <a:path w="1293963" h="1064634">
                  <a:moveTo>
                    <a:pt x="1293963" y="1064634"/>
                  </a:moveTo>
                  <a:cubicBezTo>
                    <a:pt x="935966" y="976213"/>
                    <a:pt x="577970" y="887792"/>
                    <a:pt x="362310" y="710951"/>
                  </a:cubicBezTo>
                  <a:cubicBezTo>
                    <a:pt x="146650" y="534110"/>
                    <a:pt x="24441" y="-51049"/>
                    <a:pt x="0" y="3585"/>
                  </a:cubicBezTo>
                </a:path>
              </a:pathLst>
            </a:custGeom>
            <a:noFill/>
            <a:ln w="38100">
              <a:solidFill>
                <a:srgbClr val="FF33CC"/>
              </a:solidFill>
              <a:headEnd type="triangl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p:cNvSpPr txBox="1"/>
            <p:nvPr/>
          </p:nvSpPr>
          <p:spPr>
            <a:xfrm>
              <a:off x="8441793" y="4624809"/>
              <a:ext cx="301686" cy="369332"/>
            </a:xfrm>
            <a:prstGeom prst="rect">
              <a:avLst/>
            </a:prstGeom>
            <a:noFill/>
          </p:spPr>
          <p:txBody>
            <a:bodyPr wrap="none" rtlCol="0">
              <a:spAutoFit/>
            </a:bodyPr>
            <a:lstStyle/>
            <a:p>
              <a:r>
                <a:rPr lang="en-US" dirty="0"/>
                <a:t>2</a:t>
              </a:r>
            </a:p>
          </p:txBody>
        </p:sp>
        <p:sp>
          <p:nvSpPr>
            <p:cNvPr id="45" name="Freeform 44"/>
            <p:cNvSpPr/>
            <p:nvPr/>
          </p:nvSpPr>
          <p:spPr>
            <a:xfrm rot="17279004">
              <a:off x="7982057" y="5661396"/>
              <a:ext cx="998108" cy="761652"/>
            </a:xfrm>
            <a:custGeom>
              <a:avLst/>
              <a:gdLst>
                <a:gd name="connsiteX0" fmla="*/ 1293963 w 1293963"/>
                <a:gd name="connsiteY0" fmla="*/ 1064634 h 1064634"/>
                <a:gd name="connsiteX1" fmla="*/ 362310 w 1293963"/>
                <a:gd name="connsiteY1" fmla="*/ 710951 h 1064634"/>
                <a:gd name="connsiteX2" fmla="*/ 0 w 1293963"/>
                <a:gd name="connsiteY2" fmla="*/ 3585 h 1064634"/>
              </a:gdLst>
              <a:ahLst/>
              <a:cxnLst>
                <a:cxn ang="0">
                  <a:pos x="connsiteX0" y="connsiteY0"/>
                </a:cxn>
                <a:cxn ang="0">
                  <a:pos x="connsiteX1" y="connsiteY1"/>
                </a:cxn>
                <a:cxn ang="0">
                  <a:pos x="connsiteX2" y="connsiteY2"/>
                </a:cxn>
              </a:cxnLst>
              <a:rect l="l" t="t" r="r" b="b"/>
              <a:pathLst>
                <a:path w="1293963" h="1064634">
                  <a:moveTo>
                    <a:pt x="1293963" y="1064634"/>
                  </a:moveTo>
                  <a:cubicBezTo>
                    <a:pt x="935966" y="976213"/>
                    <a:pt x="577970" y="887792"/>
                    <a:pt x="362310" y="710951"/>
                  </a:cubicBezTo>
                  <a:cubicBezTo>
                    <a:pt x="146650" y="534110"/>
                    <a:pt x="24441" y="-51049"/>
                    <a:pt x="0" y="3585"/>
                  </a:cubicBezTo>
                </a:path>
              </a:pathLst>
            </a:custGeom>
            <a:noFill/>
            <a:ln w="38100">
              <a:solidFill>
                <a:srgbClr val="FF33CC"/>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p:cNvSpPr txBox="1"/>
            <p:nvPr/>
          </p:nvSpPr>
          <p:spPr>
            <a:xfrm>
              <a:off x="8559034" y="5898770"/>
              <a:ext cx="301686" cy="369332"/>
            </a:xfrm>
            <a:prstGeom prst="rect">
              <a:avLst/>
            </a:prstGeom>
            <a:noFill/>
          </p:spPr>
          <p:txBody>
            <a:bodyPr wrap="none" rtlCol="0">
              <a:spAutoFit/>
            </a:bodyPr>
            <a:lstStyle/>
            <a:p>
              <a:r>
                <a:rPr lang="en-US" dirty="0"/>
                <a:t>2</a:t>
              </a:r>
            </a:p>
          </p:txBody>
        </p:sp>
        <p:sp>
          <p:nvSpPr>
            <p:cNvPr id="47" name="Freeform 46"/>
            <p:cNvSpPr/>
            <p:nvPr/>
          </p:nvSpPr>
          <p:spPr>
            <a:xfrm rot="5400000">
              <a:off x="6368388" y="4903002"/>
              <a:ext cx="1183985" cy="1219452"/>
            </a:xfrm>
            <a:custGeom>
              <a:avLst/>
              <a:gdLst>
                <a:gd name="connsiteX0" fmla="*/ 1293963 w 1293963"/>
                <a:gd name="connsiteY0" fmla="*/ 1064634 h 1064634"/>
                <a:gd name="connsiteX1" fmla="*/ 362310 w 1293963"/>
                <a:gd name="connsiteY1" fmla="*/ 710951 h 1064634"/>
                <a:gd name="connsiteX2" fmla="*/ 0 w 1293963"/>
                <a:gd name="connsiteY2" fmla="*/ 3585 h 1064634"/>
              </a:gdLst>
              <a:ahLst/>
              <a:cxnLst>
                <a:cxn ang="0">
                  <a:pos x="connsiteX0" y="connsiteY0"/>
                </a:cxn>
                <a:cxn ang="0">
                  <a:pos x="connsiteX1" y="connsiteY1"/>
                </a:cxn>
                <a:cxn ang="0">
                  <a:pos x="connsiteX2" y="connsiteY2"/>
                </a:cxn>
              </a:cxnLst>
              <a:rect l="l" t="t" r="r" b="b"/>
              <a:pathLst>
                <a:path w="1293963" h="1064634">
                  <a:moveTo>
                    <a:pt x="1293963" y="1064634"/>
                  </a:moveTo>
                  <a:cubicBezTo>
                    <a:pt x="935966" y="976213"/>
                    <a:pt x="577970" y="887792"/>
                    <a:pt x="362310" y="710951"/>
                  </a:cubicBezTo>
                  <a:cubicBezTo>
                    <a:pt x="146650" y="534110"/>
                    <a:pt x="24441" y="-51049"/>
                    <a:pt x="0" y="3585"/>
                  </a:cubicBezTo>
                </a:path>
              </a:pathLst>
            </a:custGeom>
            <a:noFill/>
            <a:ln w="38100">
              <a:solidFill>
                <a:srgbClr val="FF33CC"/>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p:cNvSpPr txBox="1"/>
            <p:nvPr/>
          </p:nvSpPr>
          <p:spPr>
            <a:xfrm>
              <a:off x="6687738" y="4999474"/>
              <a:ext cx="301686" cy="369332"/>
            </a:xfrm>
            <a:prstGeom prst="rect">
              <a:avLst/>
            </a:prstGeom>
            <a:noFill/>
          </p:spPr>
          <p:txBody>
            <a:bodyPr wrap="none" rtlCol="0">
              <a:spAutoFit/>
            </a:bodyPr>
            <a:lstStyle/>
            <a:p>
              <a:r>
                <a:rPr lang="en-US" dirty="0"/>
                <a:t>1</a:t>
              </a:r>
            </a:p>
          </p:txBody>
        </p:sp>
        <p:sp>
          <p:nvSpPr>
            <p:cNvPr id="49" name="Freeform 48"/>
            <p:cNvSpPr/>
            <p:nvPr/>
          </p:nvSpPr>
          <p:spPr>
            <a:xfrm rot="4139862">
              <a:off x="5581543" y="5154649"/>
              <a:ext cx="1182599" cy="720109"/>
            </a:xfrm>
            <a:custGeom>
              <a:avLst/>
              <a:gdLst>
                <a:gd name="connsiteX0" fmla="*/ 1293963 w 1293963"/>
                <a:gd name="connsiteY0" fmla="*/ 1064634 h 1064634"/>
                <a:gd name="connsiteX1" fmla="*/ 362310 w 1293963"/>
                <a:gd name="connsiteY1" fmla="*/ 710951 h 1064634"/>
                <a:gd name="connsiteX2" fmla="*/ 0 w 1293963"/>
                <a:gd name="connsiteY2" fmla="*/ 3585 h 1064634"/>
              </a:gdLst>
              <a:ahLst/>
              <a:cxnLst>
                <a:cxn ang="0">
                  <a:pos x="connsiteX0" y="connsiteY0"/>
                </a:cxn>
                <a:cxn ang="0">
                  <a:pos x="connsiteX1" y="connsiteY1"/>
                </a:cxn>
                <a:cxn ang="0">
                  <a:pos x="connsiteX2" y="connsiteY2"/>
                </a:cxn>
              </a:cxnLst>
              <a:rect l="l" t="t" r="r" b="b"/>
              <a:pathLst>
                <a:path w="1293963" h="1064634">
                  <a:moveTo>
                    <a:pt x="1293963" y="1064634"/>
                  </a:moveTo>
                  <a:cubicBezTo>
                    <a:pt x="935966" y="976213"/>
                    <a:pt x="577970" y="887792"/>
                    <a:pt x="362310" y="710951"/>
                  </a:cubicBezTo>
                  <a:cubicBezTo>
                    <a:pt x="146650" y="534110"/>
                    <a:pt x="24441" y="-51049"/>
                    <a:pt x="0" y="3585"/>
                  </a:cubicBezTo>
                </a:path>
              </a:pathLst>
            </a:custGeom>
            <a:noFill/>
            <a:ln w="38100">
              <a:solidFill>
                <a:srgbClr val="FF33CC"/>
              </a:solidFill>
              <a:headEnd type="triangl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p:cNvSpPr txBox="1"/>
            <p:nvPr/>
          </p:nvSpPr>
          <p:spPr>
            <a:xfrm>
              <a:off x="5783651" y="5197468"/>
              <a:ext cx="301686" cy="369332"/>
            </a:xfrm>
            <a:prstGeom prst="rect">
              <a:avLst/>
            </a:prstGeom>
            <a:noFill/>
          </p:spPr>
          <p:txBody>
            <a:bodyPr wrap="none" rtlCol="0">
              <a:spAutoFit/>
            </a:bodyPr>
            <a:lstStyle/>
            <a:p>
              <a:r>
                <a:rPr lang="en-US" dirty="0"/>
                <a:t>0</a:t>
              </a:r>
            </a:p>
          </p:txBody>
        </p:sp>
        <p:sp>
          <p:nvSpPr>
            <p:cNvPr id="51" name="Freeform 50"/>
            <p:cNvSpPr/>
            <p:nvPr/>
          </p:nvSpPr>
          <p:spPr>
            <a:xfrm rot="19173573">
              <a:off x="6373991" y="6008656"/>
              <a:ext cx="1100794" cy="1018034"/>
            </a:xfrm>
            <a:custGeom>
              <a:avLst/>
              <a:gdLst>
                <a:gd name="connsiteX0" fmla="*/ 1293963 w 1293963"/>
                <a:gd name="connsiteY0" fmla="*/ 1064634 h 1064634"/>
                <a:gd name="connsiteX1" fmla="*/ 362310 w 1293963"/>
                <a:gd name="connsiteY1" fmla="*/ 710951 h 1064634"/>
                <a:gd name="connsiteX2" fmla="*/ 0 w 1293963"/>
                <a:gd name="connsiteY2" fmla="*/ 3585 h 1064634"/>
              </a:gdLst>
              <a:ahLst/>
              <a:cxnLst>
                <a:cxn ang="0">
                  <a:pos x="connsiteX0" y="connsiteY0"/>
                </a:cxn>
                <a:cxn ang="0">
                  <a:pos x="connsiteX1" y="connsiteY1"/>
                </a:cxn>
                <a:cxn ang="0">
                  <a:pos x="connsiteX2" y="connsiteY2"/>
                </a:cxn>
              </a:cxnLst>
              <a:rect l="l" t="t" r="r" b="b"/>
              <a:pathLst>
                <a:path w="1293963" h="1064634">
                  <a:moveTo>
                    <a:pt x="1293963" y="1064634"/>
                  </a:moveTo>
                  <a:cubicBezTo>
                    <a:pt x="935966" y="976213"/>
                    <a:pt x="577970" y="887792"/>
                    <a:pt x="362310" y="710951"/>
                  </a:cubicBezTo>
                  <a:cubicBezTo>
                    <a:pt x="146650" y="534110"/>
                    <a:pt x="24441" y="-51049"/>
                    <a:pt x="0" y="3585"/>
                  </a:cubicBezTo>
                </a:path>
              </a:pathLst>
            </a:custGeom>
            <a:noFill/>
            <a:ln w="38100">
              <a:solidFill>
                <a:srgbClr val="FF33CC"/>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p:cNvSpPr txBox="1"/>
            <p:nvPr/>
          </p:nvSpPr>
          <p:spPr>
            <a:xfrm>
              <a:off x="6818350" y="6564868"/>
              <a:ext cx="301686" cy="369332"/>
            </a:xfrm>
            <a:prstGeom prst="rect">
              <a:avLst/>
            </a:prstGeom>
            <a:noFill/>
          </p:spPr>
          <p:txBody>
            <a:bodyPr wrap="none" rtlCol="0">
              <a:spAutoFit/>
            </a:bodyPr>
            <a:lstStyle/>
            <a:p>
              <a:r>
                <a:rPr lang="en-US" dirty="0"/>
                <a:t>3</a:t>
              </a:r>
            </a:p>
          </p:txBody>
        </p:sp>
      </p:grpSp>
      <p:sp>
        <p:nvSpPr>
          <p:cNvPr id="82" name="TextBox 81"/>
          <p:cNvSpPr txBox="1"/>
          <p:nvPr/>
        </p:nvSpPr>
        <p:spPr>
          <a:xfrm>
            <a:off x="7122277" y="4430869"/>
            <a:ext cx="3342646" cy="523220"/>
          </a:xfrm>
          <a:prstGeom prst="rect">
            <a:avLst/>
          </a:prstGeom>
          <a:noFill/>
        </p:spPr>
        <p:txBody>
          <a:bodyPr wrap="none" rtlCol="0">
            <a:spAutoFit/>
          </a:bodyPr>
          <a:lstStyle/>
          <a:p>
            <a:r>
              <a:rPr lang="en-US" sz="2800" dirty="0"/>
              <a:t>No Augmenting Paths</a:t>
            </a:r>
          </a:p>
        </p:txBody>
      </p:sp>
      <mc:AlternateContent xmlns:mc="http://schemas.openxmlformats.org/markup-compatibility/2006" xmlns:a14="http://schemas.microsoft.com/office/drawing/2010/main">
        <mc:Choice Requires="a14">
          <p:sp>
            <p:nvSpPr>
              <p:cNvPr id="83" name="TextBox 82"/>
              <p:cNvSpPr txBox="1"/>
              <p:nvPr/>
            </p:nvSpPr>
            <p:spPr>
              <a:xfrm>
                <a:off x="1601707" y="4097703"/>
                <a:ext cx="1446293"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i="1" dirty="0">
                          <a:latin typeface="Cambria Math"/>
                        </a:rPr>
                        <m:t>|</m:t>
                      </m:r>
                      <m:r>
                        <a:rPr lang="en-US" sz="2800" i="1" dirty="0">
                          <a:latin typeface="Cambria Math"/>
                        </a:rPr>
                        <m:t>𝑓</m:t>
                      </m:r>
                      <m:r>
                        <a:rPr lang="en-US" sz="2800" i="1" dirty="0">
                          <a:latin typeface="Cambria Math"/>
                        </a:rPr>
                        <m:t>|= 4</m:t>
                      </m:r>
                    </m:oMath>
                  </m:oMathPara>
                </a14:m>
                <a:endParaRPr lang="en-US" sz="2800" dirty="0"/>
              </a:p>
            </p:txBody>
          </p:sp>
        </mc:Choice>
        <mc:Fallback xmlns="">
          <p:sp>
            <p:nvSpPr>
              <p:cNvPr id="83" name="TextBox 82"/>
              <p:cNvSpPr txBox="1">
                <a:spLocks noRot="1" noChangeAspect="1" noMove="1" noResize="1" noEditPoints="1" noAdjustHandles="1" noChangeArrowheads="1" noChangeShapeType="1" noTextEdit="1"/>
              </p:cNvSpPr>
              <p:nvPr/>
            </p:nvSpPr>
            <p:spPr>
              <a:xfrm>
                <a:off x="1601707" y="4097703"/>
                <a:ext cx="1446293" cy="523220"/>
              </a:xfrm>
              <a:prstGeom prst="rect">
                <a:avLst/>
              </a:prstGeom>
              <a:blipFill>
                <a:blip r:embed="rId9"/>
                <a:stretch>
                  <a:fillRect l="-2609" b="-214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4" name="TextBox 83"/>
              <p:cNvSpPr txBox="1"/>
              <p:nvPr/>
            </p:nvSpPr>
            <p:spPr>
              <a:xfrm>
                <a:off x="1601707" y="4633703"/>
                <a:ext cx="3275640" cy="523220"/>
              </a:xfrm>
              <a:prstGeom prst="rect">
                <a:avLst/>
              </a:prstGeom>
              <a:noFill/>
            </p:spPr>
            <p:txBody>
              <a:bodyPr wrap="none" rtlCol="0">
                <a:spAutoFit/>
              </a:bodyPr>
              <a:lstStyle/>
              <a:p>
                <a:r>
                  <a:rPr lang="en-US" sz="2800" dirty="0"/>
                  <a:t>Min Capacity cut </a:t>
                </a:r>
                <a14:m>
                  <m:oMath xmlns:m="http://schemas.openxmlformats.org/officeDocument/2006/math">
                    <m:r>
                      <a:rPr lang="en-US" sz="2800" i="1" dirty="0">
                        <a:latin typeface="Cambria Math"/>
                      </a:rPr>
                      <m:t>=4</m:t>
                    </m:r>
                  </m:oMath>
                </a14:m>
                <a:endParaRPr lang="en-US" sz="2800" dirty="0"/>
              </a:p>
            </p:txBody>
          </p:sp>
        </mc:Choice>
        <mc:Fallback xmlns="">
          <p:sp>
            <p:nvSpPr>
              <p:cNvPr id="84" name="TextBox 83"/>
              <p:cNvSpPr txBox="1">
                <a:spLocks noRot="1" noChangeAspect="1" noMove="1" noResize="1" noEditPoints="1" noAdjustHandles="1" noChangeArrowheads="1" noChangeShapeType="1" noTextEdit="1"/>
              </p:cNvSpPr>
              <p:nvPr/>
            </p:nvSpPr>
            <p:spPr>
              <a:xfrm>
                <a:off x="1601707" y="4633703"/>
                <a:ext cx="3275640" cy="523220"/>
              </a:xfrm>
              <a:prstGeom prst="rect">
                <a:avLst/>
              </a:prstGeom>
              <a:blipFill>
                <a:blip r:embed="rId10"/>
                <a:stretch>
                  <a:fillRect l="-3876" t="-11628" b="-27907"/>
                </a:stretch>
              </a:blipFill>
            </p:spPr>
            <p:txBody>
              <a:bodyPr/>
              <a:lstStyle/>
              <a:p>
                <a:r>
                  <a:rPr lang="en-US">
                    <a:noFill/>
                  </a:rPr>
                  <a:t> </a:t>
                </a:r>
              </a:p>
            </p:txBody>
          </p:sp>
        </mc:Fallback>
      </mc:AlternateContent>
      <p:sp>
        <p:nvSpPr>
          <p:cNvPr id="87" name="TextBox 86"/>
          <p:cNvSpPr txBox="1"/>
          <p:nvPr/>
        </p:nvSpPr>
        <p:spPr>
          <a:xfrm>
            <a:off x="1601707" y="5320377"/>
            <a:ext cx="8487212" cy="1384995"/>
          </a:xfrm>
          <a:prstGeom prst="rect">
            <a:avLst/>
          </a:prstGeom>
          <a:noFill/>
        </p:spPr>
        <p:txBody>
          <a:bodyPr wrap="square" rtlCol="0">
            <a:spAutoFit/>
          </a:bodyPr>
          <a:lstStyle/>
          <a:p>
            <a:r>
              <a:rPr lang="en-US" sz="2800" dirty="0"/>
              <a:t>Idea: When there are no more augmenting paths, there exists a cut in the graph with cost matching the flow</a:t>
            </a:r>
          </a:p>
          <a:p>
            <a:r>
              <a:rPr lang="en-US" sz="2800" dirty="0"/>
              <a:t>(We’re going to use the flow-value lemma here.)</a:t>
            </a:r>
          </a:p>
        </p:txBody>
      </p:sp>
    </p:spTree>
    <p:extLst>
      <p:ext uri="{BB962C8B-B14F-4D97-AF65-F5344CB8AC3E}">
        <p14:creationId xmlns:p14="http://schemas.microsoft.com/office/powerpoint/2010/main" val="62957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7"/>
                                        </p:tgtEl>
                                        <p:attrNameLst>
                                          <p:attrName>style.visibility</p:attrName>
                                        </p:attrNameLst>
                                      </p:cBhvr>
                                      <p:to>
                                        <p:strVal val="visible"/>
                                      </p:to>
                                    </p:set>
                                    <p:animEffect transition="in" filter="fade">
                                      <p:cBhvr>
                                        <p:cTn id="7" dur="500"/>
                                        <p:tgtEl>
                                          <p:spTgt spid="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Ford-Fulkerson Proof: Outline</a:t>
            </a:r>
          </a:p>
        </p:txBody>
      </p:sp>
      <p:sp>
        <p:nvSpPr>
          <p:cNvPr id="3" name="Content Placeholder 2"/>
          <p:cNvSpPr>
            <a:spLocks noGrp="1"/>
          </p:cNvSpPr>
          <p:nvPr>
            <p:ph idx="1"/>
          </p:nvPr>
        </p:nvSpPr>
        <p:spPr>
          <a:xfrm>
            <a:off x="609600" y="1295400"/>
            <a:ext cx="10972800" cy="4830763"/>
          </a:xfrm>
        </p:spPr>
        <p:txBody>
          <a:bodyPr>
            <a:normAutofit lnSpcReduction="10000"/>
          </a:bodyPr>
          <a:lstStyle/>
          <a:p>
            <a:r>
              <a:rPr lang="en-US" dirty="0"/>
              <a:t>To show Ford-Fulkerson is correct we will prove:</a:t>
            </a:r>
          </a:p>
          <a:p>
            <a:pPr lvl="1"/>
            <a:r>
              <a:rPr lang="en-US" dirty="0"/>
              <a:t>When there are no more augmenting paths in </a:t>
            </a:r>
            <a:r>
              <a:rPr lang="en-US" i="1" dirty="0"/>
              <a:t>G</a:t>
            </a:r>
            <a:r>
              <a:rPr lang="en-US" i="1" baseline="-25000" dirty="0"/>
              <a:t>f</a:t>
            </a:r>
            <a:r>
              <a:rPr lang="en-US" dirty="0"/>
              <a:t> there is a cut in </a:t>
            </a:r>
            <a:r>
              <a:rPr lang="en-US" i="1" dirty="0"/>
              <a:t>G</a:t>
            </a:r>
            <a:r>
              <a:rPr lang="en-US" dirty="0"/>
              <a:t> with capacity equal to the flow </a:t>
            </a:r>
            <a:r>
              <a:rPr lang="en-US" i="1" dirty="0"/>
              <a:t>f</a:t>
            </a:r>
            <a:r>
              <a:rPr lang="en-US" dirty="0"/>
              <a:t> found by Ford-Fulkerson</a:t>
            </a:r>
            <a:endParaRPr lang="en-US" i="1" dirty="0"/>
          </a:p>
          <a:p>
            <a:pPr lvl="1"/>
            <a:r>
              <a:rPr lang="en-US" dirty="0"/>
              <a:t>It’s not possible for any other flow to have larger value than this </a:t>
            </a:r>
            <a:r>
              <a:rPr lang="en-US" i="1" dirty="0"/>
              <a:t>f</a:t>
            </a:r>
          </a:p>
          <a:p>
            <a:endParaRPr lang="en-US" dirty="0"/>
          </a:p>
          <a:p>
            <a:r>
              <a:rPr lang="en-US" dirty="0"/>
              <a:t>This lets us conclude: the maximum flow through a network matches the minimum-capacity cut</a:t>
            </a:r>
          </a:p>
          <a:p>
            <a:r>
              <a:rPr lang="en-US" dirty="0"/>
              <a:t>Duality</a:t>
            </a:r>
          </a:p>
          <a:p>
            <a:pPr lvl="1"/>
            <a:r>
              <a:rPr lang="en-US" dirty="0"/>
              <a:t>When we’ve maximized max flow, we’ve minimized min cut (and vice-versa), so we can check when we’ve found one by finding the other</a:t>
            </a:r>
          </a:p>
          <a:p>
            <a:pPr lvl="1"/>
            <a:endParaRPr lang="en-US" dirty="0"/>
          </a:p>
        </p:txBody>
      </p:sp>
      <p:sp>
        <p:nvSpPr>
          <p:cNvPr id="4" name="Slide Number Placeholder 3"/>
          <p:cNvSpPr>
            <a:spLocks noGrp="1"/>
          </p:cNvSpPr>
          <p:nvPr>
            <p:ph type="sldNum" sz="quarter" idx="12"/>
          </p:nvPr>
        </p:nvSpPr>
        <p:spPr/>
        <p:txBody>
          <a:bodyPr/>
          <a:lstStyle/>
          <a:p>
            <a:fld id="{86BADE50-950A-4D58-BFB2-FA2C6A8B385D}" type="slidenum">
              <a:rPr lang="en-US" smtClean="0"/>
              <a:t>18</a:t>
            </a:fld>
            <a:endParaRPr lang="en-US"/>
          </a:p>
        </p:txBody>
      </p:sp>
    </p:spTree>
    <p:extLst>
      <p:ext uri="{BB962C8B-B14F-4D97-AF65-F5344CB8AC3E}">
        <p14:creationId xmlns:p14="http://schemas.microsoft.com/office/powerpoint/2010/main" val="3452567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500"/>
                                        <p:tgtEl>
                                          <p:spTgt spid="3">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fade">
                                      <p:cBhvr>
                                        <p:cTn id="10"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7D602-B66D-194D-AB2D-1F6D7A8AFF6D}"/>
              </a:ext>
            </a:extLst>
          </p:cNvPr>
          <p:cNvSpPr>
            <a:spLocks noGrp="1"/>
          </p:cNvSpPr>
          <p:nvPr>
            <p:ph type="title"/>
          </p:nvPr>
        </p:nvSpPr>
        <p:spPr/>
        <p:txBody>
          <a:bodyPr/>
          <a:lstStyle/>
          <a:p>
            <a:r>
              <a:rPr lang="en-US" dirty="0"/>
              <a:t>Ford-Fulkerson Proof</a:t>
            </a:r>
          </a:p>
        </p:txBody>
      </p:sp>
      <p:sp>
        <p:nvSpPr>
          <p:cNvPr id="3" name="Content Placeholder 2">
            <a:extLst>
              <a:ext uri="{FF2B5EF4-FFF2-40B4-BE49-F238E27FC236}">
                <a16:creationId xmlns:a16="http://schemas.microsoft.com/office/drawing/2014/main" id="{4040AFEB-2C8B-BD42-AC2E-2AA757DD9A14}"/>
              </a:ext>
            </a:extLst>
          </p:cNvPr>
          <p:cNvSpPr>
            <a:spLocks noGrp="1"/>
          </p:cNvSpPr>
          <p:nvPr>
            <p:ph idx="1"/>
          </p:nvPr>
        </p:nvSpPr>
        <p:spPr>
          <a:xfrm>
            <a:off x="609600" y="1219200"/>
            <a:ext cx="10972800" cy="4906963"/>
          </a:xfrm>
        </p:spPr>
        <p:txBody>
          <a:bodyPr>
            <a:normAutofit fontScale="92500" lnSpcReduction="20000"/>
          </a:bodyPr>
          <a:lstStyle/>
          <a:p>
            <a:r>
              <a:rPr lang="en-US" dirty="0"/>
              <a:t>We’ll show the following three statements are equivalent, and together this shows Ford-Fulkerson is correct.</a:t>
            </a:r>
          </a:p>
          <a:p>
            <a:r>
              <a:rPr lang="en-US" dirty="0"/>
              <a:t>For some flow f</a:t>
            </a:r>
          </a:p>
          <a:p>
            <a:pPr marL="457200" lvl="1" indent="0">
              <a:buNone/>
            </a:pPr>
            <a:r>
              <a:rPr lang="en-US" dirty="0"/>
              <a:t>A) There is no augmenting path in </a:t>
            </a:r>
            <a:r>
              <a:rPr lang="en-US" i="1" dirty="0"/>
              <a:t>G</a:t>
            </a:r>
            <a:r>
              <a:rPr lang="en-US" i="1" baseline="-25000" dirty="0"/>
              <a:t>f</a:t>
            </a:r>
            <a:r>
              <a:rPr lang="en-US" dirty="0"/>
              <a:t> with respect to </a:t>
            </a:r>
            <a:r>
              <a:rPr lang="en-US" i="1" dirty="0"/>
              <a:t>f</a:t>
            </a:r>
          </a:p>
          <a:p>
            <a:pPr marL="457200" lvl="1" indent="0">
              <a:buNone/>
            </a:pPr>
            <a:r>
              <a:rPr lang="en-US" dirty="0"/>
              <a:t>B) There exists a cut in </a:t>
            </a:r>
            <a:r>
              <a:rPr lang="en-US" i="1" dirty="0"/>
              <a:t>G</a:t>
            </a:r>
            <a:r>
              <a:rPr lang="en-US" dirty="0"/>
              <a:t> whose capacity equals the value of f</a:t>
            </a:r>
          </a:p>
          <a:p>
            <a:pPr marL="457200" lvl="1" indent="0">
              <a:buNone/>
            </a:pPr>
            <a:r>
              <a:rPr lang="en-US" dirty="0"/>
              <a:t>C) The flow </a:t>
            </a:r>
            <a:r>
              <a:rPr lang="en-US" i="1" dirty="0"/>
              <a:t>f</a:t>
            </a:r>
            <a:r>
              <a:rPr lang="en-US" dirty="0"/>
              <a:t> is a maximum flow in </a:t>
            </a:r>
            <a:r>
              <a:rPr lang="en-US" i="1" dirty="0"/>
              <a:t>G</a:t>
            </a:r>
            <a:r>
              <a:rPr lang="en-US" dirty="0"/>
              <a:t> </a:t>
            </a:r>
          </a:p>
          <a:p>
            <a:pPr lvl="1"/>
            <a:endParaRPr lang="en-US" dirty="0"/>
          </a:p>
          <a:p>
            <a:r>
              <a:rPr lang="en-US" dirty="0"/>
              <a:t>Let’s prove this equivalence by proving the following three implications:</a:t>
            </a:r>
          </a:p>
          <a:p>
            <a:pPr marL="457200" lvl="1" indent="0">
              <a:buNone/>
            </a:pPr>
            <a:r>
              <a:rPr lang="en-US" dirty="0"/>
              <a:t>A </a:t>
            </a:r>
            <a:r>
              <a:rPr lang="en-US" dirty="0">
                <a:sym typeface="Wingdings" panose="05000000000000000000" pitchFamily="2" charset="2"/>
              </a:rPr>
              <a:t></a:t>
            </a:r>
            <a:r>
              <a:rPr lang="en-US" dirty="0"/>
              <a:t> B</a:t>
            </a:r>
          </a:p>
          <a:p>
            <a:pPr marL="457200" lvl="1" indent="0">
              <a:buNone/>
            </a:pPr>
            <a:r>
              <a:rPr lang="en-US" dirty="0"/>
              <a:t>B </a:t>
            </a:r>
            <a:r>
              <a:rPr lang="en-US" dirty="0">
                <a:sym typeface="Wingdings" panose="05000000000000000000" pitchFamily="2" charset="2"/>
              </a:rPr>
              <a:t></a:t>
            </a:r>
            <a:r>
              <a:rPr lang="en-US" dirty="0"/>
              <a:t> C</a:t>
            </a:r>
          </a:p>
          <a:p>
            <a:pPr marL="457200" lvl="1" indent="0">
              <a:buNone/>
            </a:pPr>
            <a:r>
              <a:rPr lang="en-US" dirty="0"/>
              <a:t>C </a:t>
            </a:r>
            <a:r>
              <a:rPr lang="en-US" dirty="0">
                <a:sym typeface="Wingdings" panose="05000000000000000000" pitchFamily="2" charset="2"/>
              </a:rPr>
              <a:t></a:t>
            </a:r>
            <a:r>
              <a:rPr lang="en-US" dirty="0"/>
              <a:t> A</a:t>
            </a:r>
          </a:p>
        </p:txBody>
      </p:sp>
      <p:sp>
        <p:nvSpPr>
          <p:cNvPr id="4" name="Slide Number Placeholder 3">
            <a:extLst>
              <a:ext uri="{FF2B5EF4-FFF2-40B4-BE49-F238E27FC236}">
                <a16:creationId xmlns:a16="http://schemas.microsoft.com/office/drawing/2014/main" id="{801FB099-B244-2B45-9B43-2E92EC118A5E}"/>
              </a:ext>
            </a:extLst>
          </p:cNvPr>
          <p:cNvSpPr>
            <a:spLocks noGrp="1"/>
          </p:cNvSpPr>
          <p:nvPr>
            <p:ph type="sldNum" sz="quarter" idx="12"/>
          </p:nvPr>
        </p:nvSpPr>
        <p:spPr/>
        <p:txBody>
          <a:bodyPr/>
          <a:lstStyle/>
          <a:p>
            <a:fld id="{86BADE50-950A-4D58-BFB2-FA2C6A8B385D}" type="slidenum">
              <a:rPr lang="en-US" smtClean="0"/>
              <a:t>19</a:t>
            </a:fld>
            <a:endParaRPr lang="en-US"/>
          </a:p>
        </p:txBody>
      </p:sp>
    </p:spTree>
    <p:extLst>
      <p:ext uri="{BB962C8B-B14F-4D97-AF65-F5344CB8AC3E}">
        <p14:creationId xmlns:p14="http://schemas.microsoft.com/office/powerpoint/2010/main" val="22201070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55DB5-B474-214A-B918-CD3F9EA627BC}"/>
              </a:ext>
            </a:extLst>
          </p:cNvPr>
          <p:cNvSpPr>
            <a:spLocks noGrp="1"/>
          </p:cNvSpPr>
          <p:nvPr>
            <p:ph type="title"/>
          </p:nvPr>
        </p:nvSpPr>
        <p:spPr/>
        <p:txBody>
          <a:bodyPr/>
          <a:lstStyle/>
          <a:p>
            <a:r>
              <a:rPr lang="en-US" dirty="0"/>
              <a:t>Reminders!</a:t>
            </a:r>
          </a:p>
        </p:txBody>
      </p:sp>
      <p:sp>
        <p:nvSpPr>
          <p:cNvPr id="3" name="Content Placeholder 2">
            <a:extLst>
              <a:ext uri="{FF2B5EF4-FFF2-40B4-BE49-F238E27FC236}">
                <a16:creationId xmlns:a16="http://schemas.microsoft.com/office/drawing/2014/main" id="{92B7AEDC-2E27-964E-9F36-F3FB670C78CE}"/>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904B7173-F05B-0248-94A2-B96A4F5FA897}"/>
              </a:ext>
            </a:extLst>
          </p:cNvPr>
          <p:cNvSpPr>
            <a:spLocks noGrp="1"/>
          </p:cNvSpPr>
          <p:nvPr>
            <p:ph type="sldNum" sz="quarter" idx="12"/>
          </p:nvPr>
        </p:nvSpPr>
        <p:spPr/>
        <p:txBody>
          <a:bodyPr/>
          <a:lstStyle/>
          <a:p>
            <a:fld id="{86BADE50-950A-4D58-BFB2-FA2C6A8B385D}" type="slidenum">
              <a:rPr lang="en-US" smtClean="0"/>
              <a:t>2</a:t>
            </a:fld>
            <a:endParaRPr lang="en-US"/>
          </a:p>
        </p:txBody>
      </p:sp>
    </p:spTree>
    <p:extLst>
      <p:ext uri="{BB962C8B-B14F-4D97-AF65-F5344CB8AC3E}">
        <p14:creationId xmlns:p14="http://schemas.microsoft.com/office/powerpoint/2010/main" val="5992229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A08EE-1FD4-7043-B327-864C08559AAA}"/>
              </a:ext>
            </a:extLst>
          </p:cNvPr>
          <p:cNvSpPr>
            <a:spLocks noGrp="1"/>
          </p:cNvSpPr>
          <p:nvPr>
            <p:ph type="title"/>
          </p:nvPr>
        </p:nvSpPr>
        <p:spPr/>
        <p:txBody>
          <a:bodyPr>
            <a:normAutofit fontScale="90000"/>
          </a:bodyPr>
          <a:lstStyle/>
          <a:p>
            <a:r>
              <a:rPr lang="en-US" dirty="0"/>
              <a:t>A </a:t>
            </a:r>
            <a:r>
              <a:rPr lang="en-US" dirty="0">
                <a:sym typeface="Wingdings" panose="05000000000000000000" pitchFamily="2" charset="2"/>
              </a:rPr>
              <a:t></a:t>
            </a:r>
            <a:r>
              <a:rPr lang="en-US" dirty="0"/>
              <a:t> B: if no augmenting path, cut with capacity f</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1A7A6B7-FDA1-6448-925C-895F48877791}"/>
                  </a:ext>
                </a:extLst>
              </p:cNvPr>
              <p:cNvSpPr>
                <a:spLocks noGrp="1"/>
              </p:cNvSpPr>
              <p:nvPr>
                <p:ph idx="1"/>
              </p:nvPr>
            </p:nvSpPr>
            <p:spPr>
              <a:xfrm>
                <a:off x="609600" y="982290"/>
                <a:ext cx="10972800" cy="5143874"/>
              </a:xfrm>
            </p:spPr>
            <p:txBody>
              <a:bodyPr anchor="t" anchorCtr="0"/>
              <a:lstStyle/>
              <a:p>
                <a:pPr marL="57150" indent="0">
                  <a:buNone/>
                </a:pPr>
                <a:r>
                  <a:rPr lang="en-US" sz="2800" i="1" dirty="0"/>
                  <a:t>If there is no augmenting path in G</a:t>
                </a:r>
                <a:r>
                  <a:rPr lang="en-US" sz="2800" i="1" baseline="-25000" dirty="0"/>
                  <a:t>f</a:t>
                </a:r>
                <a:r>
                  <a:rPr lang="en-US" sz="2800" i="1" dirty="0"/>
                  <a:t> with respect to f , then</a:t>
                </a:r>
                <a:br>
                  <a:rPr lang="en-US" sz="2800" i="1" dirty="0"/>
                </a:br>
                <a:r>
                  <a:rPr lang="en-US" sz="2800" i="1" dirty="0"/>
                  <a:t>there exists a cut in G whose capacity equals the value of f</a:t>
                </a:r>
              </a:p>
              <a:p>
                <a:r>
                  <a:rPr lang="en-US" sz="2800" dirty="0"/>
                  <a:t>Define </a:t>
                </a:r>
                <a14:m>
                  <m:oMath xmlns:m="http://schemas.openxmlformats.org/officeDocument/2006/math">
                    <m:r>
                      <a:rPr lang="en-US" sz="2800" i="1">
                        <a:solidFill>
                          <a:srgbClr val="FF33CC"/>
                        </a:solidFill>
                        <a:latin typeface="Cambria Math"/>
                      </a:rPr>
                      <m:t>𝑆</m:t>
                    </m:r>
                    <m:r>
                      <a:rPr lang="en-US" sz="2800" i="1">
                        <a:latin typeface="Cambria Math"/>
                      </a:rPr>
                      <m:t>=</m:t>
                    </m:r>
                  </m:oMath>
                </a14:m>
                <a:r>
                  <a:rPr lang="en-US" sz="2800" dirty="0"/>
                  <a:t> nodes reachable from source node </a:t>
                </a:r>
                <a14:m>
                  <m:oMath xmlns:m="http://schemas.openxmlformats.org/officeDocument/2006/math">
                    <m:r>
                      <a:rPr lang="en-US" sz="2800" i="1" dirty="0">
                        <a:solidFill>
                          <a:srgbClr val="7030A0"/>
                        </a:solidFill>
                        <a:latin typeface="Cambria Math"/>
                      </a:rPr>
                      <m:t>𝑠</m:t>
                    </m:r>
                  </m:oMath>
                </a14:m>
                <a:r>
                  <a:rPr lang="en-US" sz="2800" dirty="0"/>
                  <a:t> by positive-weight edges in the residual graph</a:t>
                </a:r>
                <a:br>
                  <a:rPr lang="en-US" sz="2800" dirty="0"/>
                </a:br>
                <a:r>
                  <a:rPr lang="en-US" sz="2800" dirty="0"/>
                  <a:t>   </a:t>
                </a:r>
                <a14:m>
                  <m:oMath xmlns:m="http://schemas.openxmlformats.org/officeDocument/2006/math">
                    <m:r>
                      <a:rPr lang="en-US" sz="2400" i="1" dirty="0">
                        <a:solidFill>
                          <a:srgbClr val="0070C0"/>
                        </a:solidFill>
                        <a:latin typeface="Cambria Math"/>
                      </a:rPr>
                      <m:t>𝑇</m:t>
                    </m:r>
                    <m:r>
                      <a:rPr lang="en-US" sz="2400" i="1" dirty="0">
                        <a:latin typeface="Cambria Math"/>
                      </a:rPr>
                      <m:t>=</m:t>
                    </m:r>
                    <m:r>
                      <a:rPr lang="en-US" sz="2400" i="1" dirty="0">
                        <a:latin typeface="Cambria Math"/>
                      </a:rPr>
                      <m:t>𝑉</m:t>
                    </m:r>
                    <m:r>
                      <a:rPr lang="en-US" sz="2400" i="1" dirty="0">
                        <a:latin typeface="Cambria Math"/>
                      </a:rPr>
                      <m:t>−</m:t>
                    </m:r>
                    <m:r>
                      <a:rPr lang="en-US" sz="2400" i="1" dirty="0">
                        <a:solidFill>
                          <a:srgbClr val="FF33CC"/>
                        </a:solidFill>
                        <a:latin typeface="Cambria Math"/>
                      </a:rPr>
                      <m:t>𝑆</m:t>
                    </m:r>
                    <m:r>
                      <m:rPr>
                        <m:nor/>
                      </m:rPr>
                      <a:rPr lang="en-US" sz="2400" b="0" i="0" dirty="0" smtClean="0">
                        <a:solidFill>
                          <a:srgbClr val="FF33CC"/>
                        </a:solidFill>
                        <a:latin typeface="Cambria Math"/>
                      </a:rPr>
                      <m:t> </m:t>
                    </m:r>
                    <m:r>
                      <m:rPr>
                        <m:nor/>
                      </m:rPr>
                      <a:rPr lang="en-US" sz="2400" b="0" i="0" dirty="0" smtClean="0"/>
                      <m:t>and</m:t>
                    </m:r>
                    <m:r>
                      <a:rPr lang="en-US" sz="2400" b="0" i="1" dirty="0" smtClean="0">
                        <a:latin typeface="Cambria Math" panose="02040503050406030204" pitchFamily="18" charset="0"/>
                      </a:rPr>
                      <m:t> </m:t>
                    </m:r>
                    <m:r>
                      <a:rPr lang="en-US" sz="2400" i="1" dirty="0">
                        <a:solidFill>
                          <a:srgbClr val="FF33CC"/>
                        </a:solidFill>
                        <a:latin typeface="Cambria Math"/>
                      </a:rPr>
                      <m:t>𝑆</m:t>
                    </m:r>
                  </m:oMath>
                </a14:m>
                <a:r>
                  <a:rPr lang="en-US" sz="2400" dirty="0"/>
                  <a:t> separates </a:t>
                </a:r>
                <a14:m>
                  <m:oMath xmlns:m="http://schemas.openxmlformats.org/officeDocument/2006/math">
                    <m:r>
                      <a:rPr lang="en-US" sz="2400" i="1" dirty="0">
                        <a:solidFill>
                          <a:srgbClr val="7030A0"/>
                        </a:solidFill>
                        <a:latin typeface="Cambria Math"/>
                      </a:rPr>
                      <m:t>𝑠</m:t>
                    </m:r>
                  </m:oMath>
                </a14:m>
                <a:r>
                  <a:rPr lang="en-US" sz="2400" dirty="0"/>
                  <a:t> , </a:t>
                </a:r>
                <a14:m>
                  <m:oMath xmlns:m="http://schemas.openxmlformats.org/officeDocument/2006/math">
                    <m:r>
                      <a:rPr lang="en-US" sz="2400" i="1" dirty="0">
                        <a:solidFill>
                          <a:srgbClr val="00CCFF"/>
                        </a:solidFill>
                        <a:latin typeface="Cambria Math"/>
                      </a:rPr>
                      <m:t>𝑡</m:t>
                    </m:r>
                  </m:oMath>
                </a14:m>
                <a:r>
                  <a:rPr lang="en-US" sz="2400" dirty="0"/>
                  <a:t> (otherwise there’s an augmenting path)</a:t>
                </a:r>
              </a:p>
              <a:p>
                <a:r>
                  <a:rPr lang="en-US" sz="2800" dirty="0"/>
                  <a:t>Let </a:t>
                </a:r>
                <a:r>
                  <a:rPr lang="en-US" sz="2800" i="1" dirty="0"/>
                  <a:t>C = (S, T)</a:t>
                </a:r>
                <a:r>
                  <a:rPr lang="en-US" sz="2800" dirty="0"/>
                  <a:t> be the cut that separates </a:t>
                </a:r>
                <a:r>
                  <a:rPr lang="en-US" sz="2800" i="1" dirty="0"/>
                  <a:t>S</a:t>
                </a:r>
                <a:r>
                  <a:rPr lang="en-US" sz="2800" dirty="0"/>
                  <a:t> and </a:t>
                </a:r>
                <a:r>
                  <a:rPr lang="en-US" sz="2800" i="1" dirty="0"/>
                  <a:t>T</a:t>
                </a:r>
              </a:p>
              <a:p>
                <a:pPr marL="457200" lvl="1" indent="0">
                  <a:buNone/>
                </a:pPr>
                <a:endParaRPr lang="en-US" dirty="0"/>
              </a:p>
              <a:p>
                <a:endParaRPr lang="en-US" dirty="0"/>
              </a:p>
            </p:txBody>
          </p:sp>
        </mc:Choice>
        <mc:Fallback xmlns="">
          <p:sp>
            <p:nvSpPr>
              <p:cNvPr id="3" name="Content Placeholder 2">
                <a:extLst>
                  <a:ext uri="{FF2B5EF4-FFF2-40B4-BE49-F238E27FC236}">
                    <a16:creationId xmlns:a16="http://schemas.microsoft.com/office/drawing/2014/main" id="{61A7A6B7-FDA1-6448-925C-895F48877791}"/>
                  </a:ext>
                </a:extLst>
              </p:cNvPr>
              <p:cNvSpPr>
                <a:spLocks noGrp="1" noRot="1" noChangeAspect="1" noMove="1" noResize="1" noEditPoints="1" noAdjustHandles="1" noChangeArrowheads="1" noChangeShapeType="1" noTextEdit="1"/>
              </p:cNvSpPr>
              <p:nvPr>
                <p:ph idx="1"/>
              </p:nvPr>
            </p:nvSpPr>
            <p:spPr>
              <a:xfrm>
                <a:off x="609600" y="982290"/>
                <a:ext cx="10972800" cy="5143874"/>
              </a:xfrm>
              <a:blipFill>
                <a:blip r:embed="rId2"/>
                <a:stretch>
                  <a:fillRect l="-1040" t="-1232"/>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5CE4B08F-6D9D-9E49-A457-37159931203B}"/>
              </a:ext>
            </a:extLst>
          </p:cNvPr>
          <p:cNvSpPr>
            <a:spLocks noGrp="1"/>
          </p:cNvSpPr>
          <p:nvPr>
            <p:ph type="sldNum" sz="quarter" idx="12"/>
          </p:nvPr>
        </p:nvSpPr>
        <p:spPr>
          <a:xfrm>
            <a:off x="9078400" y="6285715"/>
            <a:ext cx="2844800" cy="365125"/>
          </a:xfrm>
        </p:spPr>
        <p:txBody>
          <a:bodyPr/>
          <a:lstStyle/>
          <a:p>
            <a:fld id="{86BADE50-950A-4D58-BFB2-FA2C6A8B385D}" type="slidenum">
              <a:rPr lang="en-US" smtClean="0"/>
              <a:t>20</a:t>
            </a:fld>
            <a:endParaRPr lang="en-US"/>
          </a:p>
        </p:txBody>
      </p:sp>
      <p:sp>
        <p:nvSpPr>
          <p:cNvPr id="5" name="Freeform 4">
            <a:extLst>
              <a:ext uri="{FF2B5EF4-FFF2-40B4-BE49-F238E27FC236}">
                <a16:creationId xmlns:a16="http://schemas.microsoft.com/office/drawing/2014/main" id="{85873D94-A123-6447-A01C-3AACCD94C80C}"/>
              </a:ext>
            </a:extLst>
          </p:cNvPr>
          <p:cNvSpPr/>
          <p:nvPr/>
        </p:nvSpPr>
        <p:spPr>
          <a:xfrm>
            <a:off x="6378113" y="4301668"/>
            <a:ext cx="2222938" cy="1418897"/>
          </a:xfrm>
          <a:custGeom>
            <a:avLst/>
            <a:gdLst>
              <a:gd name="connsiteX0" fmla="*/ 2222938 w 2222938"/>
              <a:gd name="connsiteY0" fmla="*/ 141890 h 1418897"/>
              <a:gd name="connsiteX1" fmla="*/ 1923393 w 2222938"/>
              <a:gd name="connsiteY1" fmla="*/ 977462 h 1418897"/>
              <a:gd name="connsiteX2" fmla="*/ 1182414 w 2222938"/>
              <a:gd name="connsiteY2" fmla="*/ 1418897 h 1418897"/>
              <a:gd name="connsiteX3" fmla="*/ 252248 w 2222938"/>
              <a:gd name="connsiteY3" fmla="*/ 1403131 h 1418897"/>
              <a:gd name="connsiteX4" fmla="*/ 0 w 2222938"/>
              <a:gd name="connsiteY4" fmla="*/ 961697 h 1418897"/>
              <a:gd name="connsiteX5" fmla="*/ 31531 w 2222938"/>
              <a:gd name="connsiteY5" fmla="*/ 472966 h 1418897"/>
              <a:gd name="connsiteX6" fmla="*/ 614855 w 2222938"/>
              <a:gd name="connsiteY6" fmla="*/ 31531 h 1418897"/>
              <a:gd name="connsiteX7" fmla="*/ 1481959 w 2222938"/>
              <a:gd name="connsiteY7" fmla="*/ 0 h 1418897"/>
              <a:gd name="connsiteX8" fmla="*/ 2128345 w 2222938"/>
              <a:gd name="connsiteY8" fmla="*/ 15766 h 1418897"/>
              <a:gd name="connsiteX9" fmla="*/ 2222938 w 2222938"/>
              <a:gd name="connsiteY9" fmla="*/ 141890 h 1418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22938" h="1418897">
                <a:moveTo>
                  <a:pt x="2222938" y="141890"/>
                </a:moveTo>
                <a:lnTo>
                  <a:pt x="1923393" y="977462"/>
                </a:lnTo>
                <a:lnTo>
                  <a:pt x="1182414" y="1418897"/>
                </a:lnTo>
                <a:lnTo>
                  <a:pt x="252248" y="1403131"/>
                </a:lnTo>
                <a:lnTo>
                  <a:pt x="0" y="961697"/>
                </a:lnTo>
                <a:lnTo>
                  <a:pt x="31531" y="472966"/>
                </a:lnTo>
                <a:lnTo>
                  <a:pt x="614855" y="31531"/>
                </a:lnTo>
                <a:lnTo>
                  <a:pt x="1481959" y="0"/>
                </a:lnTo>
                <a:lnTo>
                  <a:pt x="2128345" y="15766"/>
                </a:lnTo>
                <a:lnTo>
                  <a:pt x="2222938" y="141890"/>
                </a:lnTo>
                <a:close/>
              </a:path>
            </a:pathLst>
          </a:custGeom>
          <a:solidFill>
            <a:srgbClr val="FFA7FF"/>
          </a:solidFill>
          <a:ln>
            <a:solidFill>
              <a:srgbClr val="FF33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5">
            <a:extLst>
              <a:ext uri="{FF2B5EF4-FFF2-40B4-BE49-F238E27FC236}">
                <a16:creationId xmlns:a16="http://schemas.microsoft.com/office/drawing/2014/main" id="{33216D3F-365F-734B-831B-5F23210847B6}"/>
              </a:ext>
            </a:extLst>
          </p:cNvPr>
          <p:cNvSpPr/>
          <p:nvPr/>
        </p:nvSpPr>
        <p:spPr>
          <a:xfrm>
            <a:off x="1548787" y="4360636"/>
            <a:ext cx="2222938" cy="1418897"/>
          </a:xfrm>
          <a:custGeom>
            <a:avLst/>
            <a:gdLst>
              <a:gd name="connsiteX0" fmla="*/ 2222938 w 2222938"/>
              <a:gd name="connsiteY0" fmla="*/ 141890 h 1418897"/>
              <a:gd name="connsiteX1" fmla="*/ 1923393 w 2222938"/>
              <a:gd name="connsiteY1" fmla="*/ 977462 h 1418897"/>
              <a:gd name="connsiteX2" fmla="*/ 1182414 w 2222938"/>
              <a:gd name="connsiteY2" fmla="*/ 1418897 h 1418897"/>
              <a:gd name="connsiteX3" fmla="*/ 252248 w 2222938"/>
              <a:gd name="connsiteY3" fmla="*/ 1403131 h 1418897"/>
              <a:gd name="connsiteX4" fmla="*/ 0 w 2222938"/>
              <a:gd name="connsiteY4" fmla="*/ 961697 h 1418897"/>
              <a:gd name="connsiteX5" fmla="*/ 31531 w 2222938"/>
              <a:gd name="connsiteY5" fmla="*/ 472966 h 1418897"/>
              <a:gd name="connsiteX6" fmla="*/ 614855 w 2222938"/>
              <a:gd name="connsiteY6" fmla="*/ 31531 h 1418897"/>
              <a:gd name="connsiteX7" fmla="*/ 1481959 w 2222938"/>
              <a:gd name="connsiteY7" fmla="*/ 0 h 1418897"/>
              <a:gd name="connsiteX8" fmla="*/ 2128345 w 2222938"/>
              <a:gd name="connsiteY8" fmla="*/ 15766 h 1418897"/>
              <a:gd name="connsiteX9" fmla="*/ 2222938 w 2222938"/>
              <a:gd name="connsiteY9" fmla="*/ 141890 h 1418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22938" h="1418897">
                <a:moveTo>
                  <a:pt x="2222938" y="141890"/>
                </a:moveTo>
                <a:lnTo>
                  <a:pt x="1923393" y="977462"/>
                </a:lnTo>
                <a:lnTo>
                  <a:pt x="1182414" y="1418897"/>
                </a:lnTo>
                <a:lnTo>
                  <a:pt x="252248" y="1403131"/>
                </a:lnTo>
                <a:lnTo>
                  <a:pt x="0" y="961697"/>
                </a:lnTo>
                <a:lnTo>
                  <a:pt x="31531" y="472966"/>
                </a:lnTo>
                <a:lnTo>
                  <a:pt x="614855" y="31531"/>
                </a:lnTo>
                <a:lnTo>
                  <a:pt x="1481959" y="0"/>
                </a:lnTo>
                <a:lnTo>
                  <a:pt x="2128345" y="15766"/>
                </a:lnTo>
                <a:lnTo>
                  <a:pt x="2222938" y="141890"/>
                </a:lnTo>
                <a:close/>
              </a:path>
            </a:pathLst>
          </a:custGeom>
          <a:solidFill>
            <a:srgbClr val="FFA7FF"/>
          </a:solidFill>
          <a:ln>
            <a:solidFill>
              <a:srgbClr val="FF33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751DE33B-5A7A-EE4D-90ED-AF24FB0A6756}"/>
                  </a:ext>
                </a:extLst>
              </p:cNvPr>
              <p:cNvSpPr txBox="1"/>
              <p:nvPr/>
            </p:nvSpPr>
            <p:spPr>
              <a:xfrm>
                <a:off x="8265600" y="3801006"/>
                <a:ext cx="1941044" cy="395558"/>
              </a:xfrm>
              <a:prstGeom prst="rect">
                <a:avLst/>
              </a:prstGeom>
              <a:noFill/>
            </p:spPr>
            <p:txBody>
              <a:bodyPr wrap="none" rtlCol="0">
                <a:spAutoFit/>
              </a:bodyPr>
              <a:lstStyle/>
              <a:p>
                <a:r>
                  <a:rPr lang="en-US" b="1" u="sng" dirty="0"/>
                  <a:t>Residual Graph </a:t>
                </a:r>
                <a14:m>
                  <m:oMath xmlns:m="http://schemas.openxmlformats.org/officeDocument/2006/math">
                    <m:sSub>
                      <m:sSubPr>
                        <m:ctrlPr>
                          <a:rPr lang="en-US" b="1" i="1" u="sng">
                            <a:latin typeface="Cambria Math" panose="02040503050406030204" pitchFamily="18" charset="0"/>
                          </a:rPr>
                        </m:ctrlPr>
                      </m:sSubPr>
                      <m:e>
                        <m:r>
                          <a:rPr lang="en-US" b="1" i="1" u="sng">
                            <a:latin typeface="Cambria Math"/>
                          </a:rPr>
                          <m:t>𝑮</m:t>
                        </m:r>
                      </m:e>
                      <m:sub>
                        <m:r>
                          <a:rPr lang="en-US" b="1" i="1" u="sng">
                            <a:latin typeface="Cambria Math"/>
                          </a:rPr>
                          <m:t>𝒇</m:t>
                        </m:r>
                      </m:sub>
                    </m:sSub>
                  </m:oMath>
                </a14:m>
                <a:endParaRPr lang="en-US" b="1" u="sng" dirty="0"/>
              </a:p>
            </p:txBody>
          </p:sp>
        </mc:Choice>
        <mc:Fallback xmlns="">
          <p:sp>
            <p:nvSpPr>
              <p:cNvPr id="7" name="TextBox 6">
                <a:extLst>
                  <a:ext uri="{FF2B5EF4-FFF2-40B4-BE49-F238E27FC236}">
                    <a16:creationId xmlns:a16="http://schemas.microsoft.com/office/drawing/2014/main" id="{751DE33B-5A7A-EE4D-90ED-AF24FB0A6756}"/>
                  </a:ext>
                </a:extLst>
              </p:cNvPr>
              <p:cNvSpPr txBox="1">
                <a:spLocks noRot="1" noChangeAspect="1" noMove="1" noResize="1" noEditPoints="1" noAdjustHandles="1" noChangeArrowheads="1" noChangeShapeType="1" noTextEdit="1"/>
              </p:cNvSpPr>
              <p:nvPr/>
            </p:nvSpPr>
            <p:spPr>
              <a:xfrm>
                <a:off x="8265600" y="3801006"/>
                <a:ext cx="1941044" cy="395558"/>
              </a:xfrm>
              <a:prstGeom prst="rect">
                <a:avLst/>
              </a:prstGeom>
              <a:blipFill>
                <a:blip r:embed="rId3"/>
                <a:stretch>
                  <a:fillRect l="-2597" t="-6250" b="-15625"/>
                </a:stretch>
              </a:blipFill>
            </p:spPr>
            <p:txBody>
              <a:bodyPr/>
              <a:lstStyle/>
              <a:p>
                <a:r>
                  <a:rPr lang="en-US">
                    <a:noFill/>
                  </a:rPr>
                  <a:t> </a:t>
                </a:r>
              </a:p>
            </p:txBody>
          </p:sp>
        </mc:Fallback>
      </mc:AlternateContent>
      <p:grpSp>
        <p:nvGrpSpPr>
          <p:cNvPr id="8" name="Group 7">
            <a:extLst>
              <a:ext uri="{FF2B5EF4-FFF2-40B4-BE49-F238E27FC236}">
                <a16:creationId xmlns:a16="http://schemas.microsoft.com/office/drawing/2014/main" id="{F689BAA3-64E6-E548-8A96-9ABD129BA2F2}"/>
              </a:ext>
            </a:extLst>
          </p:cNvPr>
          <p:cNvGrpSpPr/>
          <p:nvPr/>
        </p:nvGrpSpPr>
        <p:grpSpPr>
          <a:xfrm>
            <a:off x="6567236" y="4055832"/>
            <a:ext cx="4441565" cy="2900222"/>
            <a:chOff x="4702435" y="4126468"/>
            <a:chExt cx="4441565" cy="2900222"/>
          </a:xfrm>
        </p:grpSpPr>
        <p:grpSp>
          <p:nvGrpSpPr>
            <p:cNvPr id="9" name="Group 8">
              <a:extLst>
                <a:ext uri="{FF2B5EF4-FFF2-40B4-BE49-F238E27FC236}">
                  <a16:creationId xmlns:a16="http://schemas.microsoft.com/office/drawing/2014/main" id="{18F338C3-FA7F-4F46-BEB6-953C0CAC32B1}"/>
                </a:ext>
              </a:extLst>
            </p:cNvPr>
            <p:cNvGrpSpPr/>
            <p:nvPr/>
          </p:nvGrpSpPr>
          <p:grpSpPr>
            <a:xfrm>
              <a:off x="4702435" y="4507468"/>
              <a:ext cx="4441565" cy="1979821"/>
              <a:chOff x="990600" y="3127078"/>
              <a:chExt cx="4785705" cy="2133220"/>
            </a:xfrm>
          </p:grpSpPr>
          <p:cxnSp>
            <p:nvCxnSpPr>
              <p:cNvPr id="24" name="Straight Connector 23">
                <a:extLst>
                  <a:ext uri="{FF2B5EF4-FFF2-40B4-BE49-F238E27FC236}">
                    <a16:creationId xmlns:a16="http://schemas.microsoft.com/office/drawing/2014/main" id="{A9E9716E-FB56-F247-A085-1F3F95DC9ECA}"/>
                  </a:ext>
                </a:extLst>
              </p:cNvPr>
              <p:cNvCxnSpPr>
                <a:stCxn id="33" idx="2"/>
                <a:endCxn id="32" idx="7"/>
              </p:cNvCxnSpPr>
              <p:nvPr/>
            </p:nvCxnSpPr>
            <p:spPr>
              <a:xfrm flipH="1">
                <a:off x="1284342" y="3317971"/>
                <a:ext cx="1344595" cy="455510"/>
              </a:xfrm>
              <a:prstGeom prst="line">
                <a:avLst/>
              </a:prstGeom>
              <a:ln w="57150">
                <a:solidFill>
                  <a:schemeClr val="accent6">
                    <a:lumMod val="7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81354F9-8E8E-614E-A232-9E627E63A808}"/>
                  </a:ext>
                </a:extLst>
              </p:cNvPr>
              <p:cNvCxnSpPr>
                <a:stCxn id="35" idx="2"/>
                <a:endCxn id="33" idx="6"/>
              </p:cNvCxnSpPr>
              <p:nvPr/>
            </p:nvCxnSpPr>
            <p:spPr>
              <a:xfrm flipH="1" flipV="1">
                <a:off x="2973077" y="3317971"/>
                <a:ext cx="1107387" cy="137723"/>
              </a:xfrm>
              <a:prstGeom prst="line">
                <a:avLst/>
              </a:prstGeom>
              <a:ln w="57150">
                <a:solidFill>
                  <a:schemeClr val="accent6">
                    <a:lumMod val="7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E95BD3D-0FEE-474D-8315-9504678F0ECB}"/>
                  </a:ext>
                </a:extLst>
              </p:cNvPr>
              <p:cNvCxnSpPr>
                <a:stCxn id="34" idx="2"/>
                <a:endCxn id="32" idx="5"/>
              </p:cNvCxnSpPr>
              <p:nvPr/>
            </p:nvCxnSpPr>
            <p:spPr>
              <a:xfrm flipH="1" flipV="1">
                <a:off x="1284342" y="4010427"/>
                <a:ext cx="1172525" cy="1033919"/>
              </a:xfrm>
              <a:prstGeom prst="line">
                <a:avLst/>
              </a:prstGeom>
              <a:ln w="57150">
                <a:gradFill>
                  <a:gsLst>
                    <a:gs pos="0">
                      <a:srgbClr val="FF6600"/>
                    </a:gs>
                    <a:gs pos="50000">
                      <a:srgbClr val="FF6600"/>
                    </a:gs>
                    <a:gs pos="100000">
                      <a:srgbClr val="EDBFF0"/>
                    </a:gs>
                  </a:gsLst>
                  <a:lin ang="5400000" scaled="0"/>
                </a:gra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26BC2239-0F76-E748-B11C-0FEB614007DF}"/>
                  </a:ext>
                </a:extLst>
              </p:cNvPr>
              <p:cNvCxnSpPr>
                <a:stCxn id="34" idx="7"/>
                <a:endCxn id="35" idx="3"/>
              </p:cNvCxnSpPr>
              <p:nvPr/>
            </p:nvCxnSpPr>
            <p:spPr>
              <a:xfrm flipV="1">
                <a:off x="2750609" y="3574167"/>
                <a:ext cx="1380253" cy="1351706"/>
              </a:xfrm>
              <a:prstGeom prst="line">
                <a:avLst/>
              </a:prstGeom>
              <a:ln w="57150">
                <a:solidFill>
                  <a:schemeClr val="accent6">
                    <a:lumMod val="7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0BE05486-24AD-FE43-8612-50B31BE4CBB6}"/>
                  </a:ext>
                </a:extLst>
              </p:cNvPr>
              <p:cNvCxnSpPr>
                <a:stCxn id="34" idx="6"/>
                <a:endCxn id="37" idx="2"/>
              </p:cNvCxnSpPr>
              <p:nvPr/>
            </p:nvCxnSpPr>
            <p:spPr>
              <a:xfrm>
                <a:off x="2801007" y="5044346"/>
                <a:ext cx="1329638" cy="48406"/>
              </a:xfrm>
              <a:prstGeom prst="line">
                <a:avLst/>
              </a:prstGeom>
              <a:ln w="57150">
                <a:solidFill>
                  <a:schemeClr val="accent6">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B56A9BDF-F570-8749-B1A5-8A9F6E54F3CB}"/>
                  </a:ext>
                </a:extLst>
              </p:cNvPr>
              <p:cNvCxnSpPr>
                <a:stCxn id="35" idx="5"/>
                <a:endCxn id="36" idx="1"/>
              </p:cNvCxnSpPr>
              <p:nvPr/>
            </p:nvCxnSpPr>
            <p:spPr>
              <a:xfrm>
                <a:off x="4374206" y="3574167"/>
                <a:ext cx="1108357" cy="495347"/>
              </a:xfrm>
              <a:prstGeom prst="line">
                <a:avLst/>
              </a:prstGeom>
              <a:ln w="57150">
                <a:solidFill>
                  <a:schemeClr val="accent6">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7742304-65D0-5444-9A31-6004573C93B4}"/>
                  </a:ext>
                </a:extLst>
              </p:cNvPr>
              <p:cNvCxnSpPr>
                <a:stCxn id="36" idx="3"/>
                <a:endCxn id="37" idx="6"/>
              </p:cNvCxnSpPr>
              <p:nvPr/>
            </p:nvCxnSpPr>
            <p:spPr>
              <a:xfrm flipH="1">
                <a:off x="4474785" y="4306460"/>
                <a:ext cx="1007778" cy="786292"/>
              </a:xfrm>
              <a:prstGeom prst="line">
                <a:avLst/>
              </a:prstGeom>
              <a:ln w="57150">
                <a:solidFill>
                  <a:schemeClr val="accent6">
                    <a:lumMod val="7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0DF9E69-3E84-6D41-A4D8-02208D2BF067}"/>
                  </a:ext>
                </a:extLst>
              </p:cNvPr>
              <p:cNvCxnSpPr>
                <a:stCxn id="34" idx="0"/>
                <a:endCxn id="33" idx="4"/>
              </p:cNvCxnSpPr>
              <p:nvPr/>
            </p:nvCxnSpPr>
            <p:spPr>
              <a:xfrm flipV="1">
                <a:off x="2628937" y="3485517"/>
                <a:ext cx="172070" cy="1391283"/>
              </a:xfrm>
              <a:prstGeom prst="line">
                <a:avLst/>
              </a:prstGeom>
              <a:ln w="57150">
                <a:solidFill>
                  <a:schemeClr val="accent6">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2" name="Oval 31">
                    <a:extLst>
                      <a:ext uri="{FF2B5EF4-FFF2-40B4-BE49-F238E27FC236}">
                        <a16:creationId xmlns:a16="http://schemas.microsoft.com/office/drawing/2014/main" id="{E7F8F7EA-6F4E-EA49-A62C-EBC94367EF69}"/>
                      </a:ext>
                    </a:extLst>
                  </p:cNvPr>
                  <p:cNvSpPr/>
                  <p:nvPr/>
                </p:nvSpPr>
                <p:spPr>
                  <a:xfrm>
                    <a:off x="990600" y="3724408"/>
                    <a:ext cx="344140" cy="335092"/>
                  </a:xfrm>
                  <a:prstGeom prst="ellips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dirty="0">
                              <a:latin typeface="Cambria Math"/>
                            </a:rPr>
                            <m:t>𝑠</m:t>
                          </m:r>
                        </m:oMath>
                      </m:oMathPara>
                    </a14:m>
                    <a:endParaRPr lang="en-US" dirty="0"/>
                  </a:p>
                </p:txBody>
              </p:sp>
            </mc:Choice>
            <mc:Fallback xmlns="">
              <p:sp>
                <p:nvSpPr>
                  <p:cNvPr id="63" name="Oval 62"/>
                  <p:cNvSpPr>
                    <a:spLocks noRot="1" noChangeAspect="1" noMove="1" noResize="1" noEditPoints="1" noAdjustHandles="1" noChangeArrowheads="1" noChangeShapeType="1" noTextEdit="1"/>
                  </p:cNvSpPr>
                  <p:nvPr/>
                </p:nvSpPr>
                <p:spPr>
                  <a:xfrm>
                    <a:off x="990600" y="3724408"/>
                    <a:ext cx="344140" cy="335092"/>
                  </a:xfrm>
                  <a:prstGeom prst="ellipse">
                    <a:avLst/>
                  </a:prstGeom>
                  <a:blipFill rotWithShape="1">
                    <a:blip r:embed="rId6"/>
                    <a:stretch>
                      <a:fillRect/>
                    </a:stretch>
                  </a:blipFill>
                  <a:ln>
                    <a:solidFill>
                      <a:srgbClr val="7030A0"/>
                    </a:solidFill>
                  </a:ln>
                </p:spPr>
                <p:txBody>
                  <a:bodyPr/>
                  <a:lstStyle/>
                  <a:p>
                    <a:r>
                      <a:rPr lang="en-US">
                        <a:noFill/>
                      </a:rPr>
                      <a:t> </a:t>
                    </a:r>
                  </a:p>
                </p:txBody>
              </p:sp>
            </mc:Fallback>
          </mc:AlternateContent>
          <p:sp>
            <p:nvSpPr>
              <p:cNvPr id="33" name="Oval 32">
                <a:extLst>
                  <a:ext uri="{FF2B5EF4-FFF2-40B4-BE49-F238E27FC236}">
                    <a16:creationId xmlns:a16="http://schemas.microsoft.com/office/drawing/2014/main" id="{60A10BF5-C447-8548-B783-60C38CEE7FD4}"/>
                  </a:ext>
                </a:extLst>
              </p:cNvPr>
              <p:cNvSpPr/>
              <p:nvPr/>
            </p:nvSpPr>
            <p:spPr>
              <a:xfrm>
                <a:off x="2628937" y="3150425"/>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Oval 33">
                <a:extLst>
                  <a:ext uri="{FF2B5EF4-FFF2-40B4-BE49-F238E27FC236}">
                    <a16:creationId xmlns:a16="http://schemas.microsoft.com/office/drawing/2014/main" id="{420E1848-1A70-4B4B-84AE-5B109A18CDA9}"/>
                  </a:ext>
                </a:extLst>
              </p:cNvPr>
              <p:cNvSpPr/>
              <p:nvPr/>
            </p:nvSpPr>
            <p:spPr>
              <a:xfrm>
                <a:off x="2456867" y="4876800"/>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Oval 34">
                <a:extLst>
                  <a:ext uri="{FF2B5EF4-FFF2-40B4-BE49-F238E27FC236}">
                    <a16:creationId xmlns:a16="http://schemas.microsoft.com/office/drawing/2014/main" id="{240D4063-5048-1848-A3BF-5426B357A0C0}"/>
                  </a:ext>
                </a:extLst>
              </p:cNvPr>
              <p:cNvSpPr/>
              <p:nvPr/>
            </p:nvSpPr>
            <p:spPr>
              <a:xfrm>
                <a:off x="4080464" y="3288148"/>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36" name="Oval 35">
                    <a:extLst>
                      <a:ext uri="{FF2B5EF4-FFF2-40B4-BE49-F238E27FC236}">
                        <a16:creationId xmlns:a16="http://schemas.microsoft.com/office/drawing/2014/main" id="{409EF14D-9B65-104B-8D35-3B63BCEBA6D7}"/>
                      </a:ext>
                    </a:extLst>
                  </p:cNvPr>
                  <p:cNvSpPr/>
                  <p:nvPr/>
                </p:nvSpPr>
                <p:spPr>
                  <a:xfrm>
                    <a:off x="5432165" y="4020441"/>
                    <a:ext cx="344140" cy="335092"/>
                  </a:xfrm>
                  <a:prstGeom prst="ellipse">
                    <a:avLst/>
                  </a:prstGeom>
                  <a:solidFill>
                    <a:srgbClr val="00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dirty="0">
                              <a:solidFill>
                                <a:schemeClr val="tx1"/>
                              </a:solidFill>
                              <a:latin typeface="Cambria Math"/>
                            </a:rPr>
                            <m:t>𝑡</m:t>
                          </m:r>
                        </m:oMath>
                      </m:oMathPara>
                    </a14:m>
                    <a:endParaRPr lang="en-US" dirty="0">
                      <a:solidFill>
                        <a:schemeClr val="tx1"/>
                      </a:solidFill>
                    </a:endParaRPr>
                  </a:p>
                </p:txBody>
              </p:sp>
            </mc:Choice>
            <mc:Fallback xmlns="">
              <p:sp>
                <p:nvSpPr>
                  <p:cNvPr id="67" name="Oval 66"/>
                  <p:cNvSpPr>
                    <a:spLocks noRot="1" noChangeAspect="1" noMove="1" noResize="1" noEditPoints="1" noAdjustHandles="1" noChangeArrowheads="1" noChangeShapeType="1" noTextEdit="1"/>
                  </p:cNvSpPr>
                  <p:nvPr/>
                </p:nvSpPr>
                <p:spPr>
                  <a:xfrm>
                    <a:off x="5432165" y="4020441"/>
                    <a:ext cx="344140" cy="335092"/>
                  </a:xfrm>
                  <a:prstGeom prst="ellipse">
                    <a:avLst/>
                  </a:prstGeom>
                  <a:blipFill rotWithShape="1">
                    <a:blip r:embed="rId7"/>
                    <a:stretch>
                      <a:fillRect/>
                    </a:stretch>
                  </a:blipFill>
                </p:spPr>
                <p:txBody>
                  <a:bodyPr/>
                  <a:lstStyle/>
                  <a:p>
                    <a:r>
                      <a:rPr lang="en-US">
                        <a:noFill/>
                      </a:rPr>
                      <a:t> </a:t>
                    </a:r>
                  </a:p>
                </p:txBody>
              </p:sp>
            </mc:Fallback>
          </mc:AlternateContent>
          <p:sp>
            <p:nvSpPr>
              <p:cNvPr id="37" name="Oval 36">
                <a:extLst>
                  <a:ext uri="{FF2B5EF4-FFF2-40B4-BE49-F238E27FC236}">
                    <a16:creationId xmlns:a16="http://schemas.microsoft.com/office/drawing/2014/main" id="{B3709DA2-A5F9-8441-A36E-65A42A3693E7}"/>
                  </a:ext>
                </a:extLst>
              </p:cNvPr>
              <p:cNvSpPr/>
              <p:nvPr/>
            </p:nvSpPr>
            <p:spPr>
              <a:xfrm>
                <a:off x="4130645" y="4925206"/>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8" name="Straight Connector 37">
                <a:extLst>
                  <a:ext uri="{FF2B5EF4-FFF2-40B4-BE49-F238E27FC236}">
                    <a16:creationId xmlns:a16="http://schemas.microsoft.com/office/drawing/2014/main" id="{5B03C689-9CCD-6B4F-B60E-E27C1A61121A}"/>
                  </a:ext>
                </a:extLst>
              </p:cNvPr>
              <p:cNvCxnSpPr>
                <a:stCxn id="37" idx="0"/>
                <a:endCxn id="35" idx="4"/>
              </p:cNvCxnSpPr>
              <p:nvPr/>
            </p:nvCxnSpPr>
            <p:spPr>
              <a:xfrm flipH="1" flipV="1">
                <a:off x="4252534" y="3623240"/>
                <a:ext cx="50181" cy="1301966"/>
              </a:xfrm>
              <a:prstGeom prst="line">
                <a:avLst/>
              </a:prstGeom>
              <a:ln w="57150">
                <a:gradFill>
                  <a:gsLst>
                    <a:gs pos="0">
                      <a:srgbClr val="EDBFF0"/>
                    </a:gs>
                    <a:gs pos="50000">
                      <a:srgbClr val="FF6600"/>
                    </a:gs>
                    <a:gs pos="100000">
                      <a:srgbClr val="FF6600"/>
                    </a:gs>
                  </a:gsLst>
                  <a:lin ang="5400000" scaled="0"/>
                </a:gra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9" name="Freeform 38">
                <a:extLst>
                  <a:ext uri="{FF2B5EF4-FFF2-40B4-BE49-F238E27FC236}">
                    <a16:creationId xmlns:a16="http://schemas.microsoft.com/office/drawing/2014/main" id="{162B36C0-C524-8E46-A61D-AF7B8F14EA40}"/>
                  </a:ext>
                </a:extLst>
              </p:cNvPr>
              <p:cNvSpPr/>
              <p:nvPr/>
            </p:nvSpPr>
            <p:spPr>
              <a:xfrm>
                <a:off x="4370266" y="3581400"/>
                <a:ext cx="201734" cy="1364776"/>
              </a:xfrm>
              <a:custGeom>
                <a:avLst/>
                <a:gdLst>
                  <a:gd name="connsiteX0" fmla="*/ 77638 w 201734"/>
                  <a:gd name="connsiteY0" fmla="*/ 1364776 h 1364776"/>
                  <a:gd name="connsiteX1" fmla="*/ 200467 w 201734"/>
                  <a:gd name="connsiteY1" fmla="*/ 655093 h 1364776"/>
                  <a:gd name="connsiteX2" fmla="*/ 9399 w 201734"/>
                  <a:gd name="connsiteY2" fmla="*/ 0 h 1364776"/>
                </a:gdLst>
                <a:ahLst/>
                <a:cxnLst>
                  <a:cxn ang="0">
                    <a:pos x="connsiteX0" y="connsiteY0"/>
                  </a:cxn>
                  <a:cxn ang="0">
                    <a:pos x="connsiteX1" y="connsiteY1"/>
                  </a:cxn>
                  <a:cxn ang="0">
                    <a:pos x="connsiteX2" y="connsiteY2"/>
                  </a:cxn>
                </a:cxnLst>
                <a:rect l="l" t="t" r="r" b="b"/>
                <a:pathLst>
                  <a:path w="201734" h="1364776">
                    <a:moveTo>
                      <a:pt x="77638" y="1364776"/>
                    </a:moveTo>
                    <a:cubicBezTo>
                      <a:pt x="144739" y="1123666"/>
                      <a:pt x="211840" y="882556"/>
                      <a:pt x="200467" y="655093"/>
                    </a:cubicBezTo>
                    <a:cubicBezTo>
                      <a:pt x="189094" y="427630"/>
                      <a:pt x="-49741" y="9098"/>
                      <a:pt x="9399" y="0"/>
                    </a:cubicBezTo>
                  </a:path>
                </a:pathLst>
              </a:custGeom>
              <a:noFill/>
              <a:ln w="38100">
                <a:gradFill>
                  <a:gsLst>
                    <a:gs pos="0">
                      <a:srgbClr val="FF33CC"/>
                    </a:gs>
                    <a:gs pos="50000">
                      <a:srgbClr val="FF6600"/>
                    </a:gs>
                    <a:gs pos="100000">
                      <a:srgbClr val="FF6600"/>
                    </a:gs>
                  </a:gsLst>
                  <a:lin ang="5400000" scaled="0"/>
                </a:gradFill>
                <a:headEnd type="triangl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39">
                <a:extLst>
                  <a:ext uri="{FF2B5EF4-FFF2-40B4-BE49-F238E27FC236}">
                    <a16:creationId xmlns:a16="http://schemas.microsoft.com/office/drawing/2014/main" id="{4B22FB34-9244-BA48-97B9-F8504BEF6322}"/>
                  </a:ext>
                </a:extLst>
              </p:cNvPr>
              <p:cNvSpPr/>
              <p:nvPr/>
            </p:nvSpPr>
            <p:spPr>
              <a:xfrm>
                <a:off x="1190445" y="4093962"/>
                <a:ext cx="1293963" cy="1064634"/>
              </a:xfrm>
              <a:custGeom>
                <a:avLst/>
                <a:gdLst>
                  <a:gd name="connsiteX0" fmla="*/ 1293963 w 1293963"/>
                  <a:gd name="connsiteY0" fmla="*/ 1064634 h 1064634"/>
                  <a:gd name="connsiteX1" fmla="*/ 362310 w 1293963"/>
                  <a:gd name="connsiteY1" fmla="*/ 710951 h 1064634"/>
                  <a:gd name="connsiteX2" fmla="*/ 0 w 1293963"/>
                  <a:gd name="connsiteY2" fmla="*/ 3585 h 1064634"/>
                </a:gdLst>
                <a:ahLst/>
                <a:cxnLst>
                  <a:cxn ang="0">
                    <a:pos x="connsiteX0" y="connsiteY0"/>
                  </a:cxn>
                  <a:cxn ang="0">
                    <a:pos x="connsiteX1" y="connsiteY1"/>
                  </a:cxn>
                  <a:cxn ang="0">
                    <a:pos x="connsiteX2" y="connsiteY2"/>
                  </a:cxn>
                </a:cxnLst>
                <a:rect l="l" t="t" r="r" b="b"/>
                <a:pathLst>
                  <a:path w="1293963" h="1064634">
                    <a:moveTo>
                      <a:pt x="1293963" y="1064634"/>
                    </a:moveTo>
                    <a:cubicBezTo>
                      <a:pt x="935966" y="976213"/>
                      <a:pt x="577970" y="887792"/>
                      <a:pt x="362310" y="710951"/>
                    </a:cubicBezTo>
                    <a:cubicBezTo>
                      <a:pt x="146650" y="534110"/>
                      <a:pt x="24441" y="-51049"/>
                      <a:pt x="0" y="3585"/>
                    </a:cubicBezTo>
                  </a:path>
                </a:pathLst>
              </a:custGeom>
              <a:noFill/>
              <a:ln w="38100">
                <a:gradFill>
                  <a:gsLst>
                    <a:gs pos="0">
                      <a:srgbClr val="FF6600"/>
                    </a:gs>
                    <a:gs pos="50000">
                      <a:srgbClr val="FF6600"/>
                    </a:gs>
                    <a:gs pos="100000">
                      <a:srgbClr val="FF33CC"/>
                    </a:gs>
                  </a:gsLst>
                  <a:lin ang="5400000" scaled="0"/>
                </a:gra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a:extLst>
                  <a:ext uri="{FF2B5EF4-FFF2-40B4-BE49-F238E27FC236}">
                    <a16:creationId xmlns:a16="http://schemas.microsoft.com/office/drawing/2014/main" id="{2BB1DBEE-3E07-044B-A08B-ED8368662F67}"/>
                  </a:ext>
                </a:extLst>
              </p:cNvPr>
              <p:cNvSpPr txBox="1"/>
              <p:nvPr/>
            </p:nvSpPr>
            <p:spPr>
              <a:xfrm>
                <a:off x="2577600" y="4030224"/>
                <a:ext cx="325061" cy="397948"/>
              </a:xfrm>
              <a:prstGeom prst="rect">
                <a:avLst/>
              </a:prstGeom>
              <a:noFill/>
            </p:spPr>
            <p:txBody>
              <a:bodyPr wrap="none" rtlCol="0">
                <a:spAutoFit/>
              </a:bodyPr>
              <a:lstStyle/>
              <a:p>
                <a:r>
                  <a:rPr lang="en-US" dirty="0"/>
                  <a:t>3</a:t>
                </a:r>
              </a:p>
            </p:txBody>
          </p:sp>
          <p:sp>
            <p:nvSpPr>
              <p:cNvPr id="42" name="TextBox 41">
                <a:extLst>
                  <a:ext uri="{FF2B5EF4-FFF2-40B4-BE49-F238E27FC236}">
                    <a16:creationId xmlns:a16="http://schemas.microsoft.com/office/drawing/2014/main" id="{08CB98AC-6689-9F44-BE2A-93BEEF104C5D}"/>
                  </a:ext>
                </a:extLst>
              </p:cNvPr>
              <p:cNvSpPr txBox="1"/>
              <p:nvPr/>
            </p:nvSpPr>
            <p:spPr>
              <a:xfrm>
                <a:off x="1672079" y="3373391"/>
                <a:ext cx="325061" cy="397948"/>
              </a:xfrm>
              <a:prstGeom prst="rect">
                <a:avLst/>
              </a:prstGeom>
              <a:noFill/>
            </p:spPr>
            <p:txBody>
              <a:bodyPr wrap="none" rtlCol="0">
                <a:spAutoFit/>
              </a:bodyPr>
              <a:lstStyle/>
              <a:p>
                <a:r>
                  <a:rPr lang="en-US" dirty="0"/>
                  <a:t>1</a:t>
                </a:r>
              </a:p>
            </p:txBody>
          </p:sp>
          <p:sp>
            <p:nvSpPr>
              <p:cNvPr id="43" name="TextBox 42">
                <a:extLst>
                  <a:ext uri="{FF2B5EF4-FFF2-40B4-BE49-F238E27FC236}">
                    <a16:creationId xmlns:a16="http://schemas.microsoft.com/office/drawing/2014/main" id="{4A91592B-8545-B74B-B149-B9C34047D078}"/>
                  </a:ext>
                </a:extLst>
              </p:cNvPr>
              <p:cNvSpPr txBox="1"/>
              <p:nvPr/>
            </p:nvSpPr>
            <p:spPr>
              <a:xfrm>
                <a:off x="3289892" y="4838693"/>
                <a:ext cx="325061" cy="397948"/>
              </a:xfrm>
              <a:prstGeom prst="rect">
                <a:avLst/>
              </a:prstGeom>
              <a:noFill/>
            </p:spPr>
            <p:txBody>
              <a:bodyPr wrap="none" rtlCol="0">
                <a:spAutoFit/>
              </a:bodyPr>
              <a:lstStyle/>
              <a:p>
                <a:r>
                  <a:rPr lang="en-US" dirty="0"/>
                  <a:t>0</a:t>
                </a:r>
              </a:p>
            </p:txBody>
          </p:sp>
          <p:sp>
            <p:nvSpPr>
              <p:cNvPr id="44" name="TextBox 43">
                <a:extLst>
                  <a:ext uri="{FF2B5EF4-FFF2-40B4-BE49-F238E27FC236}">
                    <a16:creationId xmlns:a16="http://schemas.microsoft.com/office/drawing/2014/main" id="{651C3264-30E3-5C47-913C-30C41B4B0D30}"/>
                  </a:ext>
                </a:extLst>
              </p:cNvPr>
              <p:cNvSpPr txBox="1"/>
              <p:nvPr/>
            </p:nvSpPr>
            <p:spPr>
              <a:xfrm>
                <a:off x="1428143" y="4603399"/>
                <a:ext cx="325061" cy="397948"/>
              </a:xfrm>
              <a:prstGeom prst="rect">
                <a:avLst/>
              </a:prstGeom>
              <a:noFill/>
            </p:spPr>
            <p:txBody>
              <a:bodyPr wrap="none" rtlCol="0">
                <a:spAutoFit/>
              </a:bodyPr>
              <a:lstStyle/>
              <a:p>
                <a:r>
                  <a:rPr lang="en-US" dirty="0"/>
                  <a:t>2</a:t>
                </a:r>
              </a:p>
            </p:txBody>
          </p:sp>
          <p:sp>
            <p:nvSpPr>
              <p:cNvPr id="45" name="TextBox 44">
                <a:extLst>
                  <a:ext uri="{FF2B5EF4-FFF2-40B4-BE49-F238E27FC236}">
                    <a16:creationId xmlns:a16="http://schemas.microsoft.com/office/drawing/2014/main" id="{1F4542B4-C2D7-054F-B582-9610AA85C404}"/>
                  </a:ext>
                </a:extLst>
              </p:cNvPr>
              <p:cNvSpPr txBox="1"/>
              <p:nvPr/>
            </p:nvSpPr>
            <p:spPr>
              <a:xfrm>
                <a:off x="1702402" y="4276536"/>
                <a:ext cx="325061" cy="397948"/>
              </a:xfrm>
              <a:prstGeom prst="rect">
                <a:avLst/>
              </a:prstGeom>
              <a:noFill/>
            </p:spPr>
            <p:txBody>
              <a:bodyPr wrap="none" rtlCol="0">
                <a:spAutoFit/>
              </a:bodyPr>
              <a:lstStyle/>
              <a:p>
                <a:r>
                  <a:rPr lang="en-US" dirty="0"/>
                  <a:t>0</a:t>
                </a:r>
              </a:p>
            </p:txBody>
          </p:sp>
          <p:sp>
            <p:nvSpPr>
              <p:cNvPr id="46" name="TextBox 45">
                <a:extLst>
                  <a:ext uri="{FF2B5EF4-FFF2-40B4-BE49-F238E27FC236}">
                    <a16:creationId xmlns:a16="http://schemas.microsoft.com/office/drawing/2014/main" id="{941AB88C-8DA8-8844-B344-539B1A62D4CE}"/>
                  </a:ext>
                </a:extLst>
              </p:cNvPr>
              <p:cNvSpPr txBox="1"/>
              <p:nvPr/>
            </p:nvSpPr>
            <p:spPr>
              <a:xfrm>
                <a:off x="3314983" y="3127078"/>
                <a:ext cx="325061" cy="397948"/>
              </a:xfrm>
              <a:prstGeom prst="rect">
                <a:avLst/>
              </a:prstGeom>
              <a:noFill/>
            </p:spPr>
            <p:txBody>
              <a:bodyPr wrap="none" rtlCol="0">
                <a:spAutoFit/>
              </a:bodyPr>
              <a:lstStyle/>
              <a:p>
                <a:r>
                  <a:rPr lang="en-US" dirty="0"/>
                  <a:t>0</a:t>
                </a:r>
              </a:p>
            </p:txBody>
          </p:sp>
          <p:sp>
            <p:nvSpPr>
              <p:cNvPr id="47" name="TextBox 46">
                <a:extLst>
                  <a:ext uri="{FF2B5EF4-FFF2-40B4-BE49-F238E27FC236}">
                    <a16:creationId xmlns:a16="http://schemas.microsoft.com/office/drawing/2014/main" id="{4C6EDAF0-B802-C14D-BC6D-D55B7D1AF166}"/>
                  </a:ext>
                </a:extLst>
              </p:cNvPr>
              <p:cNvSpPr txBox="1"/>
              <p:nvPr/>
            </p:nvSpPr>
            <p:spPr>
              <a:xfrm>
                <a:off x="3186498" y="4099755"/>
                <a:ext cx="325061" cy="397948"/>
              </a:xfrm>
              <a:prstGeom prst="rect">
                <a:avLst/>
              </a:prstGeom>
              <a:noFill/>
            </p:spPr>
            <p:txBody>
              <a:bodyPr wrap="none" rtlCol="0">
                <a:spAutoFit/>
              </a:bodyPr>
              <a:lstStyle/>
              <a:p>
                <a:r>
                  <a:rPr lang="en-US" dirty="0"/>
                  <a:t>0</a:t>
                </a:r>
              </a:p>
            </p:txBody>
          </p:sp>
          <p:sp>
            <p:nvSpPr>
              <p:cNvPr id="48" name="TextBox 47">
                <a:extLst>
                  <a:ext uri="{FF2B5EF4-FFF2-40B4-BE49-F238E27FC236}">
                    <a16:creationId xmlns:a16="http://schemas.microsoft.com/office/drawing/2014/main" id="{90FD2E2A-0032-6449-9C03-740FA633192D}"/>
                  </a:ext>
                </a:extLst>
              </p:cNvPr>
              <p:cNvSpPr txBox="1"/>
              <p:nvPr/>
            </p:nvSpPr>
            <p:spPr>
              <a:xfrm>
                <a:off x="4137578" y="4203386"/>
                <a:ext cx="325061" cy="397948"/>
              </a:xfrm>
              <a:prstGeom prst="rect">
                <a:avLst/>
              </a:prstGeom>
              <a:noFill/>
            </p:spPr>
            <p:txBody>
              <a:bodyPr wrap="none" rtlCol="0">
                <a:spAutoFit/>
              </a:bodyPr>
              <a:lstStyle/>
              <a:p>
                <a:r>
                  <a:rPr lang="en-US" dirty="0"/>
                  <a:t>2</a:t>
                </a:r>
              </a:p>
            </p:txBody>
          </p:sp>
          <p:sp>
            <p:nvSpPr>
              <p:cNvPr id="49" name="TextBox 48">
                <a:extLst>
                  <a:ext uri="{FF2B5EF4-FFF2-40B4-BE49-F238E27FC236}">
                    <a16:creationId xmlns:a16="http://schemas.microsoft.com/office/drawing/2014/main" id="{6A50C0C1-D092-9042-AEFA-83B94F9EA9B7}"/>
                  </a:ext>
                </a:extLst>
              </p:cNvPr>
              <p:cNvSpPr txBox="1"/>
              <p:nvPr/>
            </p:nvSpPr>
            <p:spPr>
              <a:xfrm>
                <a:off x="4380535" y="4069514"/>
                <a:ext cx="325061" cy="397948"/>
              </a:xfrm>
              <a:prstGeom prst="rect">
                <a:avLst/>
              </a:prstGeom>
              <a:noFill/>
            </p:spPr>
            <p:txBody>
              <a:bodyPr wrap="none" rtlCol="0">
                <a:spAutoFit/>
              </a:bodyPr>
              <a:lstStyle/>
              <a:p>
                <a:r>
                  <a:rPr lang="en-US" dirty="0"/>
                  <a:t>3</a:t>
                </a:r>
              </a:p>
            </p:txBody>
          </p:sp>
          <p:sp>
            <p:nvSpPr>
              <p:cNvPr id="50" name="TextBox 49">
                <a:extLst>
                  <a:ext uri="{FF2B5EF4-FFF2-40B4-BE49-F238E27FC236}">
                    <a16:creationId xmlns:a16="http://schemas.microsoft.com/office/drawing/2014/main" id="{5F4096EA-8430-0849-98CE-A8A80215FC53}"/>
                  </a:ext>
                </a:extLst>
              </p:cNvPr>
              <p:cNvSpPr txBox="1"/>
              <p:nvPr/>
            </p:nvSpPr>
            <p:spPr>
              <a:xfrm>
                <a:off x="4827831" y="4510275"/>
                <a:ext cx="325061" cy="397948"/>
              </a:xfrm>
              <a:prstGeom prst="rect">
                <a:avLst/>
              </a:prstGeom>
              <a:noFill/>
            </p:spPr>
            <p:txBody>
              <a:bodyPr wrap="none" rtlCol="0">
                <a:spAutoFit/>
              </a:bodyPr>
              <a:lstStyle/>
              <a:p>
                <a:r>
                  <a:rPr lang="en-US" dirty="0"/>
                  <a:t>0</a:t>
                </a:r>
              </a:p>
            </p:txBody>
          </p:sp>
          <p:sp>
            <p:nvSpPr>
              <p:cNvPr id="51" name="TextBox 50">
                <a:extLst>
                  <a:ext uri="{FF2B5EF4-FFF2-40B4-BE49-F238E27FC236}">
                    <a16:creationId xmlns:a16="http://schemas.microsoft.com/office/drawing/2014/main" id="{F88C0B37-D1DE-AF4A-955E-09763A3315FD}"/>
                  </a:ext>
                </a:extLst>
              </p:cNvPr>
              <p:cNvSpPr txBox="1"/>
              <p:nvPr/>
            </p:nvSpPr>
            <p:spPr>
              <a:xfrm>
                <a:off x="4777541" y="3619702"/>
                <a:ext cx="325061" cy="397948"/>
              </a:xfrm>
              <a:prstGeom prst="rect">
                <a:avLst/>
              </a:prstGeom>
              <a:noFill/>
            </p:spPr>
            <p:txBody>
              <a:bodyPr wrap="none" rtlCol="0">
                <a:spAutoFit/>
              </a:bodyPr>
              <a:lstStyle/>
              <a:p>
                <a:r>
                  <a:rPr lang="en-US" dirty="0"/>
                  <a:t>1</a:t>
                </a:r>
              </a:p>
            </p:txBody>
          </p:sp>
        </p:grpSp>
        <p:sp>
          <p:nvSpPr>
            <p:cNvPr id="10" name="Freeform 9">
              <a:extLst>
                <a:ext uri="{FF2B5EF4-FFF2-40B4-BE49-F238E27FC236}">
                  <a16:creationId xmlns:a16="http://schemas.microsoft.com/office/drawing/2014/main" id="{F8DB5DF1-C95C-4243-A866-3494B6EDA6F1}"/>
                </a:ext>
              </a:extLst>
            </p:cNvPr>
            <p:cNvSpPr/>
            <p:nvPr/>
          </p:nvSpPr>
          <p:spPr>
            <a:xfrm rot="7272219">
              <a:off x="4962943" y="4283723"/>
              <a:ext cx="1200914" cy="988077"/>
            </a:xfrm>
            <a:custGeom>
              <a:avLst/>
              <a:gdLst>
                <a:gd name="connsiteX0" fmla="*/ 1293963 w 1293963"/>
                <a:gd name="connsiteY0" fmla="*/ 1064634 h 1064634"/>
                <a:gd name="connsiteX1" fmla="*/ 362310 w 1293963"/>
                <a:gd name="connsiteY1" fmla="*/ 710951 h 1064634"/>
                <a:gd name="connsiteX2" fmla="*/ 0 w 1293963"/>
                <a:gd name="connsiteY2" fmla="*/ 3585 h 1064634"/>
              </a:gdLst>
              <a:ahLst/>
              <a:cxnLst>
                <a:cxn ang="0">
                  <a:pos x="connsiteX0" y="connsiteY0"/>
                </a:cxn>
                <a:cxn ang="0">
                  <a:pos x="connsiteX1" y="connsiteY1"/>
                </a:cxn>
                <a:cxn ang="0">
                  <a:pos x="connsiteX2" y="connsiteY2"/>
                </a:cxn>
              </a:cxnLst>
              <a:rect l="l" t="t" r="r" b="b"/>
              <a:pathLst>
                <a:path w="1293963" h="1064634">
                  <a:moveTo>
                    <a:pt x="1293963" y="1064634"/>
                  </a:moveTo>
                  <a:cubicBezTo>
                    <a:pt x="935966" y="976213"/>
                    <a:pt x="577970" y="887792"/>
                    <a:pt x="362310" y="710951"/>
                  </a:cubicBezTo>
                  <a:cubicBezTo>
                    <a:pt x="146650" y="534110"/>
                    <a:pt x="24441" y="-51049"/>
                    <a:pt x="0" y="3585"/>
                  </a:cubicBezTo>
                </a:path>
              </a:pathLst>
            </a:custGeom>
            <a:noFill/>
            <a:ln w="38100">
              <a:solidFill>
                <a:srgbClr val="FF33CC"/>
              </a:solidFill>
              <a:headEnd type="triangl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F45103CC-2B95-364F-A192-176FD185B9C0}"/>
                </a:ext>
              </a:extLst>
            </p:cNvPr>
            <p:cNvSpPr txBox="1"/>
            <p:nvPr/>
          </p:nvSpPr>
          <p:spPr>
            <a:xfrm>
              <a:off x="5448163" y="4240102"/>
              <a:ext cx="301686" cy="369332"/>
            </a:xfrm>
            <a:prstGeom prst="rect">
              <a:avLst/>
            </a:prstGeom>
            <a:noFill/>
          </p:spPr>
          <p:txBody>
            <a:bodyPr wrap="none" rtlCol="0">
              <a:spAutoFit/>
            </a:bodyPr>
            <a:lstStyle/>
            <a:p>
              <a:r>
                <a:rPr lang="en-US" dirty="0"/>
                <a:t>2</a:t>
              </a:r>
            </a:p>
          </p:txBody>
        </p:sp>
        <p:sp>
          <p:nvSpPr>
            <p:cNvPr id="12" name="Freeform 11">
              <a:extLst>
                <a:ext uri="{FF2B5EF4-FFF2-40B4-BE49-F238E27FC236}">
                  <a16:creationId xmlns:a16="http://schemas.microsoft.com/office/drawing/2014/main" id="{51F01AA0-B283-FA49-BF43-2A197723F1CA}"/>
                </a:ext>
              </a:extLst>
            </p:cNvPr>
            <p:cNvSpPr/>
            <p:nvPr/>
          </p:nvSpPr>
          <p:spPr>
            <a:xfrm rot="8454450">
              <a:off x="6627343" y="4147099"/>
              <a:ext cx="895776" cy="794869"/>
            </a:xfrm>
            <a:custGeom>
              <a:avLst/>
              <a:gdLst>
                <a:gd name="connsiteX0" fmla="*/ 1293963 w 1293963"/>
                <a:gd name="connsiteY0" fmla="*/ 1064634 h 1064634"/>
                <a:gd name="connsiteX1" fmla="*/ 362310 w 1293963"/>
                <a:gd name="connsiteY1" fmla="*/ 710951 h 1064634"/>
                <a:gd name="connsiteX2" fmla="*/ 0 w 1293963"/>
                <a:gd name="connsiteY2" fmla="*/ 3585 h 1064634"/>
              </a:gdLst>
              <a:ahLst/>
              <a:cxnLst>
                <a:cxn ang="0">
                  <a:pos x="connsiteX0" y="connsiteY0"/>
                </a:cxn>
                <a:cxn ang="0">
                  <a:pos x="connsiteX1" y="connsiteY1"/>
                </a:cxn>
                <a:cxn ang="0">
                  <a:pos x="connsiteX2" y="connsiteY2"/>
                </a:cxn>
              </a:cxnLst>
              <a:rect l="l" t="t" r="r" b="b"/>
              <a:pathLst>
                <a:path w="1293963" h="1064634">
                  <a:moveTo>
                    <a:pt x="1293963" y="1064634"/>
                  </a:moveTo>
                  <a:cubicBezTo>
                    <a:pt x="935966" y="976213"/>
                    <a:pt x="577970" y="887792"/>
                    <a:pt x="362310" y="710951"/>
                  </a:cubicBezTo>
                  <a:cubicBezTo>
                    <a:pt x="146650" y="534110"/>
                    <a:pt x="24441" y="-51049"/>
                    <a:pt x="0" y="3585"/>
                  </a:cubicBezTo>
                </a:path>
              </a:pathLst>
            </a:custGeom>
            <a:noFill/>
            <a:ln w="38100">
              <a:solidFill>
                <a:srgbClr val="FF33CC"/>
              </a:solidFill>
              <a:headEnd type="triangl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5AA2DA66-1707-AF42-A469-AE30E587C58A}"/>
                </a:ext>
              </a:extLst>
            </p:cNvPr>
            <p:cNvSpPr txBox="1"/>
            <p:nvPr/>
          </p:nvSpPr>
          <p:spPr>
            <a:xfrm>
              <a:off x="6990180" y="4126468"/>
              <a:ext cx="301686" cy="369332"/>
            </a:xfrm>
            <a:prstGeom prst="rect">
              <a:avLst/>
            </a:prstGeom>
            <a:noFill/>
          </p:spPr>
          <p:txBody>
            <a:bodyPr wrap="none" rtlCol="0">
              <a:spAutoFit/>
            </a:bodyPr>
            <a:lstStyle/>
            <a:p>
              <a:r>
                <a:rPr lang="en-US" dirty="0"/>
                <a:t>2</a:t>
              </a:r>
            </a:p>
          </p:txBody>
        </p:sp>
        <p:sp>
          <p:nvSpPr>
            <p:cNvPr id="14" name="Freeform 13">
              <a:extLst>
                <a:ext uri="{FF2B5EF4-FFF2-40B4-BE49-F238E27FC236}">
                  <a16:creationId xmlns:a16="http://schemas.microsoft.com/office/drawing/2014/main" id="{DAC427D0-3F3B-1340-87F4-93E92127034F}"/>
                </a:ext>
              </a:extLst>
            </p:cNvPr>
            <p:cNvSpPr/>
            <p:nvPr/>
          </p:nvSpPr>
          <p:spPr>
            <a:xfrm rot="9991492">
              <a:off x="7993905" y="4613720"/>
              <a:ext cx="895776" cy="794869"/>
            </a:xfrm>
            <a:custGeom>
              <a:avLst/>
              <a:gdLst>
                <a:gd name="connsiteX0" fmla="*/ 1293963 w 1293963"/>
                <a:gd name="connsiteY0" fmla="*/ 1064634 h 1064634"/>
                <a:gd name="connsiteX1" fmla="*/ 362310 w 1293963"/>
                <a:gd name="connsiteY1" fmla="*/ 710951 h 1064634"/>
                <a:gd name="connsiteX2" fmla="*/ 0 w 1293963"/>
                <a:gd name="connsiteY2" fmla="*/ 3585 h 1064634"/>
              </a:gdLst>
              <a:ahLst/>
              <a:cxnLst>
                <a:cxn ang="0">
                  <a:pos x="connsiteX0" y="connsiteY0"/>
                </a:cxn>
                <a:cxn ang="0">
                  <a:pos x="connsiteX1" y="connsiteY1"/>
                </a:cxn>
                <a:cxn ang="0">
                  <a:pos x="connsiteX2" y="connsiteY2"/>
                </a:cxn>
              </a:cxnLst>
              <a:rect l="l" t="t" r="r" b="b"/>
              <a:pathLst>
                <a:path w="1293963" h="1064634">
                  <a:moveTo>
                    <a:pt x="1293963" y="1064634"/>
                  </a:moveTo>
                  <a:cubicBezTo>
                    <a:pt x="935966" y="976213"/>
                    <a:pt x="577970" y="887792"/>
                    <a:pt x="362310" y="710951"/>
                  </a:cubicBezTo>
                  <a:cubicBezTo>
                    <a:pt x="146650" y="534110"/>
                    <a:pt x="24441" y="-51049"/>
                    <a:pt x="0" y="3585"/>
                  </a:cubicBezTo>
                </a:path>
              </a:pathLst>
            </a:custGeom>
            <a:noFill/>
            <a:ln w="38100">
              <a:solidFill>
                <a:srgbClr val="FF33CC"/>
              </a:solidFill>
              <a:headEnd type="triangl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3992EE2B-7270-3346-8CBA-4857C5E8DAF4}"/>
                </a:ext>
              </a:extLst>
            </p:cNvPr>
            <p:cNvSpPr txBox="1"/>
            <p:nvPr/>
          </p:nvSpPr>
          <p:spPr>
            <a:xfrm>
              <a:off x="8441793" y="4624809"/>
              <a:ext cx="301686" cy="369332"/>
            </a:xfrm>
            <a:prstGeom prst="rect">
              <a:avLst/>
            </a:prstGeom>
            <a:noFill/>
          </p:spPr>
          <p:txBody>
            <a:bodyPr wrap="none" rtlCol="0">
              <a:spAutoFit/>
            </a:bodyPr>
            <a:lstStyle/>
            <a:p>
              <a:r>
                <a:rPr lang="en-US" dirty="0"/>
                <a:t>2</a:t>
              </a:r>
            </a:p>
          </p:txBody>
        </p:sp>
        <p:sp>
          <p:nvSpPr>
            <p:cNvPr id="16" name="Freeform 15">
              <a:extLst>
                <a:ext uri="{FF2B5EF4-FFF2-40B4-BE49-F238E27FC236}">
                  <a16:creationId xmlns:a16="http://schemas.microsoft.com/office/drawing/2014/main" id="{E344AD5D-B1ED-AF49-A4C0-7227A3A39DDD}"/>
                </a:ext>
              </a:extLst>
            </p:cNvPr>
            <p:cNvSpPr/>
            <p:nvPr/>
          </p:nvSpPr>
          <p:spPr>
            <a:xfrm rot="17279004">
              <a:off x="7982057" y="5661396"/>
              <a:ext cx="998108" cy="761652"/>
            </a:xfrm>
            <a:custGeom>
              <a:avLst/>
              <a:gdLst>
                <a:gd name="connsiteX0" fmla="*/ 1293963 w 1293963"/>
                <a:gd name="connsiteY0" fmla="*/ 1064634 h 1064634"/>
                <a:gd name="connsiteX1" fmla="*/ 362310 w 1293963"/>
                <a:gd name="connsiteY1" fmla="*/ 710951 h 1064634"/>
                <a:gd name="connsiteX2" fmla="*/ 0 w 1293963"/>
                <a:gd name="connsiteY2" fmla="*/ 3585 h 1064634"/>
              </a:gdLst>
              <a:ahLst/>
              <a:cxnLst>
                <a:cxn ang="0">
                  <a:pos x="connsiteX0" y="connsiteY0"/>
                </a:cxn>
                <a:cxn ang="0">
                  <a:pos x="connsiteX1" y="connsiteY1"/>
                </a:cxn>
                <a:cxn ang="0">
                  <a:pos x="connsiteX2" y="connsiteY2"/>
                </a:cxn>
              </a:cxnLst>
              <a:rect l="l" t="t" r="r" b="b"/>
              <a:pathLst>
                <a:path w="1293963" h="1064634">
                  <a:moveTo>
                    <a:pt x="1293963" y="1064634"/>
                  </a:moveTo>
                  <a:cubicBezTo>
                    <a:pt x="935966" y="976213"/>
                    <a:pt x="577970" y="887792"/>
                    <a:pt x="362310" y="710951"/>
                  </a:cubicBezTo>
                  <a:cubicBezTo>
                    <a:pt x="146650" y="534110"/>
                    <a:pt x="24441" y="-51049"/>
                    <a:pt x="0" y="3585"/>
                  </a:cubicBezTo>
                </a:path>
              </a:pathLst>
            </a:custGeom>
            <a:noFill/>
            <a:ln w="38100">
              <a:solidFill>
                <a:srgbClr val="FF33CC"/>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CDFDAD99-3C11-B546-A6E9-23F35E9C3017}"/>
                </a:ext>
              </a:extLst>
            </p:cNvPr>
            <p:cNvSpPr txBox="1"/>
            <p:nvPr/>
          </p:nvSpPr>
          <p:spPr>
            <a:xfrm>
              <a:off x="8559034" y="5898770"/>
              <a:ext cx="301686" cy="369332"/>
            </a:xfrm>
            <a:prstGeom prst="rect">
              <a:avLst/>
            </a:prstGeom>
            <a:noFill/>
          </p:spPr>
          <p:txBody>
            <a:bodyPr wrap="none" rtlCol="0">
              <a:spAutoFit/>
            </a:bodyPr>
            <a:lstStyle/>
            <a:p>
              <a:r>
                <a:rPr lang="en-US" dirty="0"/>
                <a:t>2</a:t>
              </a:r>
            </a:p>
          </p:txBody>
        </p:sp>
        <p:sp>
          <p:nvSpPr>
            <p:cNvPr id="18" name="Freeform 17">
              <a:extLst>
                <a:ext uri="{FF2B5EF4-FFF2-40B4-BE49-F238E27FC236}">
                  <a16:creationId xmlns:a16="http://schemas.microsoft.com/office/drawing/2014/main" id="{543FD2CD-5D4A-7B4B-83B7-235CC8C4AD1D}"/>
                </a:ext>
              </a:extLst>
            </p:cNvPr>
            <p:cNvSpPr/>
            <p:nvPr/>
          </p:nvSpPr>
          <p:spPr>
            <a:xfrm rot="5400000">
              <a:off x="6368388" y="4903002"/>
              <a:ext cx="1183985" cy="1219452"/>
            </a:xfrm>
            <a:custGeom>
              <a:avLst/>
              <a:gdLst>
                <a:gd name="connsiteX0" fmla="*/ 1293963 w 1293963"/>
                <a:gd name="connsiteY0" fmla="*/ 1064634 h 1064634"/>
                <a:gd name="connsiteX1" fmla="*/ 362310 w 1293963"/>
                <a:gd name="connsiteY1" fmla="*/ 710951 h 1064634"/>
                <a:gd name="connsiteX2" fmla="*/ 0 w 1293963"/>
                <a:gd name="connsiteY2" fmla="*/ 3585 h 1064634"/>
              </a:gdLst>
              <a:ahLst/>
              <a:cxnLst>
                <a:cxn ang="0">
                  <a:pos x="connsiteX0" y="connsiteY0"/>
                </a:cxn>
                <a:cxn ang="0">
                  <a:pos x="connsiteX1" y="connsiteY1"/>
                </a:cxn>
                <a:cxn ang="0">
                  <a:pos x="connsiteX2" y="connsiteY2"/>
                </a:cxn>
              </a:cxnLst>
              <a:rect l="l" t="t" r="r" b="b"/>
              <a:pathLst>
                <a:path w="1293963" h="1064634">
                  <a:moveTo>
                    <a:pt x="1293963" y="1064634"/>
                  </a:moveTo>
                  <a:cubicBezTo>
                    <a:pt x="935966" y="976213"/>
                    <a:pt x="577970" y="887792"/>
                    <a:pt x="362310" y="710951"/>
                  </a:cubicBezTo>
                  <a:cubicBezTo>
                    <a:pt x="146650" y="534110"/>
                    <a:pt x="24441" y="-51049"/>
                    <a:pt x="0" y="3585"/>
                  </a:cubicBezTo>
                </a:path>
              </a:pathLst>
            </a:custGeom>
            <a:noFill/>
            <a:ln w="38100">
              <a:solidFill>
                <a:srgbClr val="FF33CC"/>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23CE9E73-8790-C646-B786-A2D9CF63F54E}"/>
                </a:ext>
              </a:extLst>
            </p:cNvPr>
            <p:cNvSpPr txBox="1"/>
            <p:nvPr/>
          </p:nvSpPr>
          <p:spPr>
            <a:xfrm>
              <a:off x="6687738" y="4999474"/>
              <a:ext cx="301686" cy="369332"/>
            </a:xfrm>
            <a:prstGeom prst="rect">
              <a:avLst/>
            </a:prstGeom>
            <a:noFill/>
          </p:spPr>
          <p:txBody>
            <a:bodyPr wrap="none" rtlCol="0">
              <a:spAutoFit/>
            </a:bodyPr>
            <a:lstStyle/>
            <a:p>
              <a:r>
                <a:rPr lang="en-US" dirty="0"/>
                <a:t>1</a:t>
              </a:r>
            </a:p>
          </p:txBody>
        </p:sp>
        <p:sp>
          <p:nvSpPr>
            <p:cNvPr id="20" name="Freeform 19">
              <a:extLst>
                <a:ext uri="{FF2B5EF4-FFF2-40B4-BE49-F238E27FC236}">
                  <a16:creationId xmlns:a16="http://schemas.microsoft.com/office/drawing/2014/main" id="{EE974FC3-D857-3340-AEE4-51DAA304600B}"/>
                </a:ext>
              </a:extLst>
            </p:cNvPr>
            <p:cNvSpPr/>
            <p:nvPr/>
          </p:nvSpPr>
          <p:spPr>
            <a:xfrm rot="4139862">
              <a:off x="5581543" y="5154649"/>
              <a:ext cx="1182599" cy="720109"/>
            </a:xfrm>
            <a:custGeom>
              <a:avLst/>
              <a:gdLst>
                <a:gd name="connsiteX0" fmla="*/ 1293963 w 1293963"/>
                <a:gd name="connsiteY0" fmla="*/ 1064634 h 1064634"/>
                <a:gd name="connsiteX1" fmla="*/ 362310 w 1293963"/>
                <a:gd name="connsiteY1" fmla="*/ 710951 h 1064634"/>
                <a:gd name="connsiteX2" fmla="*/ 0 w 1293963"/>
                <a:gd name="connsiteY2" fmla="*/ 3585 h 1064634"/>
              </a:gdLst>
              <a:ahLst/>
              <a:cxnLst>
                <a:cxn ang="0">
                  <a:pos x="connsiteX0" y="connsiteY0"/>
                </a:cxn>
                <a:cxn ang="0">
                  <a:pos x="connsiteX1" y="connsiteY1"/>
                </a:cxn>
                <a:cxn ang="0">
                  <a:pos x="connsiteX2" y="connsiteY2"/>
                </a:cxn>
              </a:cxnLst>
              <a:rect l="l" t="t" r="r" b="b"/>
              <a:pathLst>
                <a:path w="1293963" h="1064634">
                  <a:moveTo>
                    <a:pt x="1293963" y="1064634"/>
                  </a:moveTo>
                  <a:cubicBezTo>
                    <a:pt x="935966" y="976213"/>
                    <a:pt x="577970" y="887792"/>
                    <a:pt x="362310" y="710951"/>
                  </a:cubicBezTo>
                  <a:cubicBezTo>
                    <a:pt x="146650" y="534110"/>
                    <a:pt x="24441" y="-51049"/>
                    <a:pt x="0" y="3585"/>
                  </a:cubicBezTo>
                </a:path>
              </a:pathLst>
            </a:custGeom>
            <a:noFill/>
            <a:ln w="38100">
              <a:solidFill>
                <a:srgbClr val="FF33CC"/>
              </a:solidFill>
              <a:headEnd type="triangl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9A558D52-A7EC-014E-84F8-37BEC8D7AEF9}"/>
                </a:ext>
              </a:extLst>
            </p:cNvPr>
            <p:cNvSpPr txBox="1"/>
            <p:nvPr/>
          </p:nvSpPr>
          <p:spPr>
            <a:xfrm>
              <a:off x="5783651" y="5197468"/>
              <a:ext cx="301686" cy="369332"/>
            </a:xfrm>
            <a:prstGeom prst="rect">
              <a:avLst/>
            </a:prstGeom>
            <a:noFill/>
          </p:spPr>
          <p:txBody>
            <a:bodyPr wrap="none" rtlCol="0">
              <a:spAutoFit/>
            </a:bodyPr>
            <a:lstStyle/>
            <a:p>
              <a:r>
                <a:rPr lang="en-US" dirty="0"/>
                <a:t>0</a:t>
              </a:r>
            </a:p>
          </p:txBody>
        </p:sp>
        <p:sp>
          <p:nvSpPr>
            <p:cNvPr id="22" name="Freeform 21">
              <a:extLst>
                <a:ext uri="{FF2B5EF4-FFF2-40B4-BE49-F238E27FC236}">
                  <a16:creationId xmlns:a16="http://schemas.microsoft.com/office/drawing/2014/main" id="{E89DECF7-EF90-E344-A42B-5EF66F7ACFE5}"/>
                </a:ext>
              </a:extLst>
            </p:cNvPr>
            <p:cNvSpPr/>
            <p:nvPr/>
          </p:nvSpPr>
          <p:spPr>
            <a:xfrm rot="19173573">
              <a:off x="6373991" y="6008656"/>
              <a:ext cx="1100794" cy="1018034"/>
            </a:xfrm>
            <a:custGeom>
              <a:avLst/>
              <a:gdLst>
                <a:gd name="connsiteX0" fmla="*/ 1293963 w 1293963"/>
                <a:gd name="connsiteY0" fmla="*/ 1064634 h 1064634"/>
                <a:gd name="connsiteX1" fmla="*/ 362310 w 1293963"/>
                <a:gd name="connsiteY1" fmla="*/ 710951 h 1064634"/>
                <a:gd name="connsiteX2" fmla="*/ 0 w 1293963"/>
                <a:gd name="connsiteY2" fmla="*/ 3585 h 1064634"/>
              </a:gdLst>
              <a:ahLst/>
              <a:cxnLst>
                <a:cxn ang="0">
                  <a:pos x="connsiteX0" y="connsiteY0"/>
                </a:cxn>
                <a:cxn ang="0">
                  <a:pos x="connsiteX1" y="connsiteY1"/>
                </a:cxn>
                <a:cxn ang="0">
                  <a:pos x="connsiteX2" y="connsiteY2"/>
                </a:cxn>
              </a:cxnLst>
              <a:rect l="l" t="t" r="r" b="b"/>
              <a:pathLst>
                <a:path w="1293963" h="1064634">
                  <a:moveTo>
                    <a:pt x="1293963" y="1064634"/>
                  </a:moveTo>
                  <a:cubicBezTo>
                    <a:pt x="935966" y="976213"/>
                    <a:pt x="577970" y="887792"/>
                    <a:pt x="362310" y="710951"/>
                  </a:cubicBezTo>
                  <a:cubicBezTo>
                    <a:pt x="146650" y="534110"/>
                    <a:pt x="24441" y="-51049"/>
                    <a:pt x="0" y="3585"/>
                  </a:cubicBezTo>
                </a:path>
              </a:pathLst>
            </a:custGeom>
            <a:noFill/>
            <a:ln w="38100">
              <a:solidFill>
                <a:srgbClr val="FF33CC"/>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500CC2F1-8A4B-7746-A6E9-A7DA855A38E9}"/>
                </a:ext>
              </a:extLst>
            </p:cNvPr>
            <p:cNvSpPr txBox="1"/>
            <p:nvPr/>
          </p:nvSpPr>
          <p:spPr>
            <a:xfrm>
              <a:off x="6818350" y="6564868"/>
              <a:ext cx="301686" cy="369332"/>
            </a:xfrm>
            <a:prstGeom prst="rect">
              <a:avLst/>
            </a:prstGeom>
            <a:noFill/>
          </p:spPr>
          <p:txBody>
            <a:bodyPr wrap="none" rtlCol="0">
              <a:spAutoFit/>
            </a:bodyPr>
            <a:lstStyle/>
            <a:p>
              <a:r>
                <a:rPr lang="en-US" dirty="0"/>
                <a:t>3</a:t>
              </a:r>
            </a:p>
          </p:txBody>
        </p:sp>
      </p:grpSp>
      <p:grpSp>
        <p:nvGrpSpPr>
          <p:cNvPr id="52" name="Group 51">
            <a:extLst>
              <a:ext uri="{FF2B5EF4-FFF2-40B4-BE49-F238E27FC236}">
                <a16:creationId xmlns:a16="http://schemas.microsoft.com/office/drawing/2014/main" id="{BF66BF51-F806-454C-A7C2-7846A8FB1F3A}"/>
              </a:ext>
            </a:extLst>
          </p:cNvPr>
          <p:cNvGrpSpPr/>
          <p:nvPr/>
        </p:nvGrpSpPr>
        <p:grpSpPr>
          <a:xfrm>
            <a:off x="1637776" y="4343400"/>
            <a:ext cx="4441565" cy="2296262"/>
            <a:chOff x="990600" y="3017500"/>
            <a:chExt cx="4785705" cy="2474180"/>
          </a:xfrm>
        </p:grpSpPr>
        <p:cxnSp>
          <p:nvCxnSpPr>
            <p:cNvPr id="53" name="Straight Connector 52">
              <a:extLst>
                <a:ext uri="{FF2B5EF4-FFF2-40B4-BE49-F238E27FC236}">
                  <a16:creationId xmlns:a16="http://schemas.microsoft.com/office/drawing/2014/main" id="{F681D41C-6011-6F48-BF15-E6AF259AE196}"/>
                </a:ext>
              </a:extLst>
            </p:cNvPr>
            <p:cNvCxnSpPr>
              <a:stCxn id="66" idx="2"/>
              <a:endCxn id="65" idx="7"/>
            </p:cNvCxnSpPr>
            <p:nvPr/>
          </p:nvCxnSpPr>
          <p:spPr>
            <a:xfrm flipH="1">
              <a:off x="1284342" y="3317971"/>
              <a:ext cx="1344595" cy="455510"/>
            </a:xfrm>
            <a:prstGeom prst="line">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430F3F47-D170-A34E-8CF7-E821A6E68D27}"/>
                </a:ext>
              </a:extLst>
            </p:cNvPr>
            <p:cNvCxnSpPr>
              <a:stCxn id="68" idx="2"/>
              <a:endCxn id="66" idx="6"/>
            </p:cNvCxnSpPr>
            <p:nvPr/>
          </p:nvCxnSpPr>
          <p:spPr>
            <a:xfrm flipH="1" flipV="1">
              <a:off x="2973077" y="3317971"/>
              <a:ext cx="1107387" cy="137723"/>
            </a:xfrm>
            <a:prstGeom prst="line">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9FF69625-C5B6-9A49-B90F-F7FCA55DB227}"/>
                </a:ext>
              </a:extLst>
            </p:cNvPr>
            <p:cNvCxnSpPr>
              <a:stCxn id="67" idx="2"/>
              <a:endCxn id="65" idx="5"/>
            </p:cNvCxnSpPr>
            <p:nvPr/>
          </p:nvCxnSpPr>
          <p:spPr>
            <a:xfrm flipH="1" flipV="1">
              <a:off x="1284342" y="4010427"/>
              <a:ext cx="1172525" cy="1033919"/>
            </a:xfrm>
            <a:prstGeom prst="line">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F0D637AC-C702-9B47-9A91-1F536AA75D9A}"/>
                </a:ext>
              </a:extLst>
            </p:cNvPr>
            <p:cNvCxnSpPr>
              <a:stCxn id="67" idx="7"/>
              <a:endCxn id="68" idx="3"/>
            </p:cNvCxnSpPr>
            <p:nvPr/>
          </p:nvCxnSpPr>
          <p:spPr>
            <a:xfrm flipV="1">
              <a:off x="2750609" y="3574167"/>
              <a:ext cx="1380253" cy="1351706"/>
            </a:xfrm>
            <a:prstGeom prst="line">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A275A666-65DF-414C-B2A2-E9521F8276A1}"/>
                </a:ext>
              </a:extLst>
            </p:cNvPr>
            <p:cNvCxnSpPr>
              <a:stCxn id="67" idx="6"/>
              <a:endCxn id="70" idx="2"/>
            </p:cNvCxnSpPr>
            <p:nvPr/>
          </p:nvCxnSpPr>
          <p:spPr>
            <a:xfrm>
              <a:off x="2801007" y="5044346"/>
              <a:ext cx="1329638" cy="48406"/>
            </a:xfrm>
            <a:prstGeom prst="line">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DA8E085D-24F3-9F47-B1FF-1C205297BDA3}"/>
                </a:ext>
              </a:extLst>
            </p:cNvPr>
            <p:cNvCxnSpPr>
              <a:stCxn id="68" idx="5"/>
              <a:endCxn id="69" idx="1"/>
            </p:cNvCxnSpPr>
            <p:nvPr/>
          </p:nvCxnSpPr>
          <p:spPr>
            <a:xfrm>
              <a:off x="4374206" y="3574167"/>
              <a:ext cx="1108357" cy="495347"/>
            </a:xfrm>
            <a:prstGeom prst="line">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B055DF44-B265-EE4C-81CA-E5229633743C}"/>
                </a:ext>
              </a:extLst>
            </p:cNvPr>
            <p:cNvCxnSpPr>
              <a:stCxn id="69" idx="3"/>
              <a:endCxn id="70" idx="6"/>
            </p:cNvCxnSpPr>
            <p:nvPr/>
          </p:nvCxnSpPr>
          <p:spPr>
            <a:xfrm flipH="1">
              <a:off x="4474785" y="4306460"/>
              <a:ext cx="1007778" cy="786292"/>
            </a:xfrm>
            <a:prstGeom prst="line">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801856C8-F241-4F48-AC5C-17FAE5603C88}"/>
                </a:ext>
              </a:extLst>
            </p:cNvPr>
            <p:cNvSpPr txBox="1"/>
            <p:nvPr/>
          </p:nvSpPr>
          <p:spPr>
            <a:xfrm>
              <a:off x="2286607" y="3759575"/>
              <a:ext cx="547870" cy="397948"/>
            </a:xfrm>
            <a:prstGeom prst="rect">
              <a:avLst/>
            </a:prstGeom>
            <a:noFill/>
          </p:spPr>
          <p:txBody>
            <a:bodyPr wrap="none" rtlCol="0">
              <a:spAutoFit/>
            </a:bodyPr>
            <a:lstStyle/>
            <a:p>
              <a:r>
                <a:rPr lang="en-US" dirty="0">
                  <a:solidFill>
                    <a:srgbClr val="FF0000"/>
                  </a:solidFill>
                </a:rPr>
                <a:t>0/</a:t>
              </a:r>
              <a:r>
                <a:rPr lang="en-US" dirty="0">
                  <a:solidFill>
                    <a:srgbClr val="00B050"/>
                  </a:solidFill>
                </a:rPr>
                <a:t>3</a:t>
              </a:r>
            </a:p>
          </p:txBody>
        </p:sp>
        <p:sp>
          <p:nvSpPr>
            <p:cNvPr id="61" name="TextBox 60">
              <a:extLst>
                <a:ext uri="{FF2B5EF4-FFF2-40B4-BE49-F238E27FC236}">
                  <a16:creationId xmlns:a16="http://schemas.microsoft.com/office/drawing/2014/main" id="{81698A29-51B4-4A43-9E55-FDD12727C3FD}"/>
                </a:ext>
              </a:extLst>
            </p:cNvPr>
            <p:cNvSpPr txBox="1"/>
            <p:nvPr/>
          </p:nvSpPr>
          <p:spPr>
            <a:xfrm>
              <a:off x="1672079" y="3133349"/>
              <a:ext cx="547870" cy="397948"/>
            </a:xfrm>
            <a:prstGeom prst="rect">
              <a:avLst/>
            </a:prstGeom>
            <a:noFill/>
          </p:spPr>
          <p:txBody>
            <a:bodyPr wrap="none" rtlCol="0">
              <a:spAutoFit/>
            </a:bodyPr>
            <a:lstStyle/>
            <a:p>
              <a:r>
                <a:rPr lang="en-US" dirty="0">
                  <a:solidFill>
                    <a:srgbClr val="FF0000"/>
                  </a:solidFill>
                </a:rPr>
                <a:t>2/</a:t>
              </a:r>
              <a:r>
                <a:rPr lang="en-US" dirty="0">
                  <a:solidFill>
                    <a:srgbClr val="00B050"/>
                  </a:solidFill>
                </a:rPr>
                <a:t>3</a:t>
              </a:r>
            </a:p>
          </p:txBody>
        </p:sp>
        <p:sp>
          <p:nvSpPr>
            <p:cNvPr id="62" name="TextBox 61">
              <a:extLst>
                <a:ext uri="{FF2B5EF4-FFF2-40B4-BE49-F238E27FC236}">
                  <a16:creationId xmlns:a16="http://schemas.microsoft.com/office/drawing/2014/main" id="{2735307A-0263-2847-A531-736A5CD4305E}"/>
                </a:ext>
              </a:extLst>
            </p:cNvPr>
            <p:cNvSpPr txBox="1"/>
            <p:nvPr/>
          </p:nvSpPr>
          <p:spPr>
            <a:xfrm>
              <a:off x="3289892" y="5093732"/>
              <a:ext cx="547870" cy="397948"/>
            </a:xfrm>
            <a:prstGeom prst="rect">
              <a:avLst/>
            </a:prstGeom>
            <a:noFill/>
          </p:spPr>
          <p:txBody>
            <a:bodyPr wrap="none" rtlCol="0">
              <a:spAutoFit/>
            </a:bodyPr>
            <a:lstStyle/>
            <a:p>
              <a:r>
                <a:rPr lang="en-US" dirty="0">
                  <a:solidFill>
                    <a:srgbClr val="FF0000"/>
                  </a:solidFill>
                </a:rPr>
                <a:t>3/</a:t>
              </a:r>
              <a:r>
                <a:rPr lang="en-US" dirty="0">
                  <a:solidFill>
                    <a:srgbClr val="00B050"/>
                  </a:solidFill>
                </a:rPr>
                <a:t>3</a:t>
              </a:r>
            </a:p>
          </p:txBody>
        </p:sp>
        <p:cxnSp>
          <p:nvCxnSpPr>
            <p:cNvPr id="64" name="Straight Connector 63">
              <a:extLst>
                <a:ext uri="{FF2B5EF4-FFF2-40B4-BE49-F238E27FC236}">
                  <a16:creationId xmlns:a16="http://schemas.microsoft.com/office/drawing/2014/main" id="{D751E81D-F060-8147-8FC1-64075B501297}"/>
                </a:ext>
              </a:extLst>
            </p:cNvPr>
            <p:cNvCxnSpPr>
              <a:stCxn id="67" idx="0"/>
              <a:endCxn id="66" idx="4"/>
            </p:cNvCxnSpPr>
            <p:nvPr/>
          </p:nvCxnSpPr>
          <p:spPr>
            <a:xfrm flipV="1">
              <a:off x="2628937" y="3485517"/>
              <a:ext cx="172070" cy="1391283"/>
            </a:xfrm>
            <a:prstGeom prst="line">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5" name="Oval 64">
                  <a:extLst>
                    <a:ext uri="{FF2B5EF4-FFF2-40B4-BE49-F238E27FC236}">
                      <a16:creationId xmlns:a16="http://schemas.microsoft.com/office/drawing/2014/main" id="{8D183A14-E859-3D47-A9D8-9146BB9C9032}"/>
                    </a:ext>
                  </a:extLst>
                </p:cNvPr>
                <p:cNvSpPr/>
                <p:nvPr/>
              </p:nvSpPr>
              <p:spPr>
                <a:xfrm>
                  <a:off x="990600" y="3724408"/>
                  <a:ext cx="344140" cy="335092"/>
                </a:xfrm>
                <a:prstGeom prst="ellips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dirty="0">
                            <a:latin typeface="Cambria Math"/>
                          </a:rPr>
                          <m:t>𝑠</m:t>
                        </m:r>
                      </m:oMath>
                    </m:oMathPara>
                  </a14:m>
                  <a:endParaRPr lang="en-US" dirty="0"/>
                </a:p>
              </p:txBody>
            </p:sp>
          </mc:Choice>
          <mc:Fallback xmlns="">
            <p:sp>
              <p:nvSpPr>
                <p:cNvPr id="34" name="Oval 33"/>
                <p:cNvSpPr>
                  <a:spLocks noRot="1" noChangeAspect="1" noMove="1" noResize="1" noEditPoints="1" noAdjustHandles="1" noChangeArrowheads="1" noChangeShapeType="1" noTextEdit="1"/>
                </p:cNvSpPr>
                <p:nvPr/>
              </p:nvSpPr>
              <p:spPr>
                <a:xfrm>
                  <a:off x="990600" y="3724408"/>
                  <a:ext cx="344140" cy="335092"/>
                </a:xfrm>
                <a:prstGeom prst="ellipse">
                  <a:avLst/>
                </a:prstGeom>
                <a:blipFill rotWithShape="1">
                  <a:blip r:embed="rId4"/>
                  <a:stretch>
                    <a:fillRect/>
                  </a:stretch>
                </a:blipFill>
                <a:ln>
                  <a:solidFill>
                    <a:srgbClr val="7030A0"/>
                  </a:solidFill>
                </a:ln>
              </p:spPr>
              <p:txBody>
                <a:bodyPr/>
                <a:lstStyle/>
                <a:p>
                  <a:r>
                    <a:rPr lang="en-US">
                      <a:noFill/>
                    </a:rPr>
                    <a:t> </a:t>
                  </a:r>
                </a:p>
              </p:txBody>
            </p:sp>
          </mc:Fallback>
        </mc:AlternateContent>
        <p:sp>
          <p:nvSpPr>
            <p:cNvPr id="66" name="Oval 65">
              <a:extLst>
                <a:ext uri="{FF2B5EF4-FFF2-40B4-BE49-F238E27FC236}">
                  <a16:creationId xmlns:a16="http://schemas.microsoft.com/office/drawing/2014/main" id="{5598875B-C04E-A84B-B721-7D7D92F13295}"/>
                </a:ext>
              </a:extLst>
            </p:cNvPr>
            <p:cNvSpPr/>
            <p:nvPr/>
          </p:nvSpPr>
          <p:spPr>
            <a:xfrm>
              <a:off x="2628937" y="3150425"/>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Oval 66">
              <a:extLst>
                <a:ext uri="{FF2B5EF4-FFF2-40B4-BE49-F238E27FC236}">
                  <a16:creationId xmlns:a16="http://schemas.microsoft.com/office/drawing/2014/main" id="{6CD155EA-915D-C840-9DCB-B6422138337E}"/>
                </a:ext>
              </a:extLst>
            </p:cNvPr>
            <p:cNvSpPr/>
            <p:nvPr/>
          </p:nvSpPr>
          <p:spPr>
            <a:xfrm>
              <a:off x="2456867" y="4876800"/>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Oval 67">
              <a:extLst>
                <a:ext uri="{FF2B5EF4-FFF2-40B4-BE49-F238E27FC236}">
                  <a16:creationId xmlns:a16="http://schemas.microsoft.com/office/drawing/2014/main" id="{CC6E2789-B54C-A442-BA7B-6438DCF5490C}"/>
                </a:ext>
              </a:extLst>
            </p:cNvPr>
            <p:cNvSpPr/>
            <p:nvPr/>
          </p:nvSpPr>
          <p:spPr>
            <a:xfrm>
              <a:off x="4080464" y="3288148"/>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69" name="Oval 68">
                  <a:extLst>
                    <a:ext uri="{FF2B5EF4-FFF2-40B4-BE49-F238E27FC236}">
                      <a16:creationId xmlns:a16="http://schemas.microsoft.com/office/drawing/2014/main" id="{94EC3D2D-F874-AF40-9B84-F059A96BF57E}"/>
                    </a:ext>
                  </a:extLst>
                </p:cNvPr>
                <p:cNvSpPr/>
                <p:nvPr/>
              </p:nvSpPr>
              <p:spPr>
                <a:xfrm>
                  <a:off x="5432165" y="4020441"/>
                  <a:ext cx="344140" cy="335092"/>
                </a:xfrm>
                <a:prstGeom prst="ellipse">
                  <a:avLst/>
                </a:prstGeom>
                <a:solidFill>
                  <a:srgbClr val="00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dirty="0">
                            <a:solidFill>
                              <a:schemeClr val="tx1"/>
                            </a:solidFill>
                            <a:latin typeface="Cambria Math"/>
                          </a:rPr>
                          <m:t>𝑡</m:t>
                        </m:r>
                      </m:oMath>
                    </m:oMathPara>
                  </a14:m>
                  <a:endParaRPr lang="en-US" dirty="0">
                    <a:solidFill>
                      <a:schemeClr val="tx1"/>
                    </a:solidFill>
                  </a:endParaRPr>
                </a:p>
              </p:txBody>
            </p:sp>
          </mc:Choice>
          <mc:Fallback xmlns="">
            <p:sp>
              <p:nvSpPr>
                <p:cNvPr id="38" name="Oval 37"/>
                <p:cNvSpPr>
                  <a:spLocks noRot="1" noChangeAspect="1" noMove="1" noResize="1" noEditPoints="1" noAdjustHandles="1" noChangeArrowheads="1" noChangeShapeType="1" noTextEdit="1"/>
                </p:cNvSpPr>
                <p:nvPr/>
              </p:nvSpPr>
              <p:spPr>
                <a:xfrm>
                  <a:off x="5432165" y="4020441"/>
                  <a:ext cx="344140" cy="335092"/>
                </a:xfrm>
                <a:prstGeom prst="ellipse">
                  <a:avLst/>
                </a:prstGeom>
                <a:blipFill rotWithShape="1">
                  <a:blip r:embed="rId5"/>
                  <a:stretch>
                    <a:fillRect/>
                  </a:stretch>
                </a:blipFill>
              </p:spPr>
              <p:txBody>
                <a:bodyPr/>
                <a:lstStyle/>
                <a:p>
                  <a:r>
                    <a:rPr lang="en-US">
                      <a:noFill/>
                    </a:rPr>
                    <a:t> </a:t>
                  </a:r>
                </a:p>
              </p:txBody>
            </p:sp>
          </mc:Fallback>
        </mc:AlternateContent>
        <p:sp>
          <p:nvSpPr>
            <p:cNvPr id="70" name="Oval 69">
              <a:extLst>
                <a:ext uri="{FF2B5EF4-FFF2-40B4-BE49-F238E27FC236}">
                  <a16:creationId xmlns:a16="http://schemas.microsoft.com/office/drawing/2014/main" id="{B7E883C1-E7F0-E245-B6D3-9C8C3AEB56CD}"/>
                </a:ext>
              </a:extLst>
            </p:cNvPr>
            <p:cNvSpPr/>
            <p:nvPr/>
          </p:nvSpPr>
          <p:spPr>
            <a:xfrm>
              <a:off x="4130645" y="4925206"/>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1" name="Straight Connector 70">
              <a:extLst>
                <a:ext uri="{FF2B5EF4-FFF2-40B4-BE49-F238E27FC236}">
                  <a16:creationId xmlns:a16="http://schemas.microsoft.com/office/drawing/2014/main" id="{F98B20B7-DCEF-EA4B-8E8B-2AAD8823156B}"/>
                </a:ext>
              </a:extLst>
            </p:cNvPr>
            <p:cNvCxnSpPr>
              <a:stCxn id="70" idx="0"/>
              <a:endCxn id="68" idx="4"/>
            </p:cNvCxnSpPr>
            <p:nvPr/>
          </p:nvCxnSpPr>
          <p:spPr>
            <a:xfrm flipH="1" flipV="1">
              <a:off x="4252534" y="3623240"/>
              <a:ext cx="50181" cy="1301966"/>
            </a:xfrm>
            <a:prstGeom prst="line">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2" name="Freeform 71">
              <a:extLst>
                <a:ext uri="{FF2B5EF4-FFF2-40B4-BE49-F238E27FC236}">
                  <a16:creationId xmlns:a16="http://schemas.microsoft.com/office/drawing/2014/main" id="{B9ED0FF8-5499-3D46-BDAE-F86D7C146DFA}"/>
                </a:ext>
              </a:extLst>
            </p:cNvPr>
            <p:cNvSpPr/>
            <p:nvPr/>
          </p:nvSpPr>
          <p:spPr>
            <a:xfrm>
              <a:off x="4370266" y="3581400"/>
              <a:ext cx="201734" cy="1364776"/>
            </a:xfrm>
            <a:custGeom>
              <a:avLst/>
              <a:gdLst>
                <a:gd name="connsiteX0" fmla="*/ 77638 w 201734"/>
                <a:gd name="connsiteY0" fmla="*/ 1364776 h 1364776"/>
                <a:gd name="connsiteX1" fmla="*/ 200467 w 201734"/>
                <a:gd name="connsiteY1" fmla="*/ 655093 h 1364776"/>
                <a:gd name="connsiteX2" fmla="*/ 9399 w 201734"/>
                <a:gd name="connsiteY2" fmla="*/ 0 h 1364776"/>
              </a:gdLst>
              <a:ahLst/>
              <a:cxnLst>
                <a:cxn ang="0">
                  <a:pos x="connsiteX0" y="connsiteY0"/>
                </a:cxn>
                <a:cxn ang="0">
                  <a:pos x="connsiteX1" y="connsiteY1"/>
                </a:cxn>
                <a:cxn ang="0">
                  <a:pos x="connsiteX2" y="connsiteY2"/>
                </a:cxn>
              </a:cxnLst>
              <a:rect l="l" t="t" r="r" b="b"/>
              <a:pathLst>
                <a:path w="201734" h="1364776">
                  <a:moveTo>
                    <a:pt x="77638" y="1364776"/>
                  </a:moveTo>
                  <a:cubicBezTo>
                    <a:pt x="144739" y="1123666"/>
                    <a:pt x="211840" y="882556"/>
                    <a:pt x="200467" y="655093"/>
                  </a:cubicBezTo>
                  <a:cubicBezTo>
                    <a:pt x="189094" y="427630"/>
                    <a:pt x="-49741" y="9098"/>
                    <a:pt x="9399" y="0"/>
                  </a:cubicBezTo>
                </a:path>
              </a:pathLst>
            </a:custGeom>
            <a:noFill/>
            <a:ln w="38100">
              <a:solidFill>
                <a:schemeClr val="tx1"/>
              </a:solidFill>
              <a:headEnd type="triangl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TextBox 73">
              <a:extLst>
                <a:ext uri="{FF2B5EF4-FFF2-40B4-BE49-F238E27FC236}">
                  <a16:creationId xmlns:a16="http://schemas.microsoft.com/office/drawing/2014/main" id="{62DE7856-1EE4-8048-BD27-5F5190B0B2A9}"/>
                </a:ext>
              </a:extLst>
            </p:cNvPr>
            <p:cNvSpPr txBox="1"/>
            <p:nvPr/>
          </p:nvSpPr>
          <p:spPr>
            <a:xfrm>
              <a:off x="1702402" y="4093852"/>
              <a:ext cx="547870" cy="397948"/>
            </a:xfrm>
            <a:prstGeom prst="rect">
              <a:avLst/>
            </a:prstGeom>
            <a:noFill/>
          </p:spPr>
          <p:txBody>
            <a:bodyPr wrap="none" rtlCol="0">
              <a:spAutoFit/>
            </a:bodyPr>
            <a:lstStyle/>
            <a:p>
              <a:r>
                <a:rPr lang="en-US" dirty="0">
                  <a:solidFill>
                    <a:srgbClr val="FF0000"/>
                  </a:solidFill>
                </a:rPr>
                <a:t>2/</a:t>
              </a:r>
              <a:r>
                <a:rPr lang="en-US" dirty="0">
                  <a:solidFill>
                    <a:srgbClr val="00B050"/>
                  </a:solidFill>
                </a:rPr>
                <a:t>2</a:t>
              </a:r>
            </a:p>
          </p:txBody>
        </p:sp>
        <p:sp>
          <p:nvSpPr>
            <p:cNvPr id="75" name="TextBox 74">
              <a:extLst>
                <a:ext uri="{FF2B5EF4-FFF2-40B4-BE49-F238E27FC236}">
                  <a16:creationId xmlns:a16="http://schemas.microsoft.com/office/drawing/2014/main" id="{FFF474A7-2470-964E-90E7-B5F434BDB35E}"/>
                </a:ext>
              </a:extLst>
            </p:cNvPr>
            <p:cNvSpPr txBox="1"/>
            <p:nvPr/>
          </p:nvSpPr>
          <p:spPr>
            <a:xfrm>
              <a:off x="3314983" y="3017500"/>
              <a:ext cx="547870" cy="397948"/>
            </a:xfrm>
            <a:prstGeom prst="rect">
              <a:avLst/>
            </a:prstGeom>
            <a:noFill/>
          </p:spPr>
          <p:txBody>
            <a:bodyPr wrap="none" rtlCol="0">
              <a:spAutoFit/>
            </a:bodyPr>
            <a:lstStyle/>
            <a:p>
              <a:r>
                <a:rPr lang="en-US" dirty="0">
                  <a:solidFill>
                    <a:srgbClr val="FF0000"/>
                  </a:solidFill>
                </a:rPr>
                <a:t>2/</a:t>
              </a:r>
              <a:r>
                <a:rPr lang="en-US" dirty="0">
                  <a:solidFill>
                    <a:srgbClr val="00B050"/>
                  </a:solidFill>
                </a:rPr>
                <a:t>2</a:t>
              </a:r>
            </a:p>
          </p:txBody>
        </p:sp>
        <p:sp>
          <p:nvSpPr>
            <p:cNvPr id="76" name="TextBox 75">
              <a:extLst>
                <a:ext uri="{FF2B5EF4-FFF2-40B4-BE49-F238E27FC236}">
                  <a16:creationId xmlns:a16="http://schemas.microsoft.com/office/drawing/2014/main" id="{61A044B3-0438-9B4F-AE49-EE9207643CEB}"/>
                </a:ext>
              </a:extLst>
            </p:cNvPr>
            <p:cNvSpPr txBox="1"/>
            <p:nvPr/>
          </p:nvSpPr>
          <p:spPr>
            <a:xfrm>
              <a:off x="3186498" y="3759576"/>
              <a:ext cx="547870" cy="397948"/>
            </a:xfrm>
            <a:prstGeom prst="rect">
              <a:avLst/>
            </a:prstGeom>
            <a:noFill/>
          </p:spPr>
          <p:txBody>
            <a:bodyPr wrap="none" rtlCol="0">
              <a:spAutoFit/>
            </a:bodyPr>
            <a:lstStyle/>
            <a:p>
              <a:r>
                <a:rPr lang="en-US" dirty="0">
                  <a:solidFill>
                    <a:srgbClr val="FF0000"/>
                  </a:solidFill>
                </a:rPr>
                <a:t>1/</a:t>
              </a:r>
              <a:r>
                <a:rPr lang="en-US" dirty="0">
                  <a:solidFill>
                    <a:srgbClr val="00B050"/>
                  </a:solidFill>
                </a:rPr>
                <a:t>1</a:t>
              </a:r>
            </a:p>
          </p:txBody>
        </p:sp>
        <p:sp>
          <p:nvSpPr>
            <p:cNvPr id="77" name="TextBox 76">
              <a:extLst>
                <a:ext uri="{FF2B5EF4-FFF2-40B4-BE49-F238E27FC236}">
                  <a16:creationId xmlns:a16="http://schemas.microsoft.com/office/drawing/2014/main" id="{A8902FF0-EFB2-5F42-BE26-00AAC85F49D2}"/>
                </a:ext>
              </a:extLst>
            </p:cNvPr>
            <p:cNvSpPr txBox="1"/>
            <p:nvPr/>
          </p:nvSpPr>
          <p:spPr>
            <a:xfrm>
              <a:off x="3785680" y="4203386"/>
              <a:ext cx="547870" cy="397948"/>
            </a:xfrm>
            <a:prstGeom prst="rect">
              <a:avLst/>
            </a:prstGeom>
            <a:noFill/>
          </p:spPr>
          <p:txBody>
            <a:bodyPr wrap="none" rtlCol="0">
              <a:spAutoFit/>
            </a:bodyPr>
            <a:lstStyle/>
            <a:p>
              <a:r>
                <a:rPr lang="en-US" dirty="0">
                  <a:solidFill>
                    <a:srgbClr val="FF0000"/>
                  </a:solidFill>
                </a:rPr>
                <a:t>2/</a:t>
              </a:r>
              <a:r>
                <a:rPr lang="en-US" dirty="0">
                  <a:solidFill>
                    <a:srgbClr val="00B050"/>
                  </a:solidFill>
                </a:rPr>
                <a:t>3</a:t>
              </a:r>
            </a:p>
          </p:txBody>
        </p:sp>
        <p:sp>
          <p:nvSpPr>
            <p:cNvPr id="78" name="TextBox 77">
              <a:extLst>
                <a:ext uri="{FF2B5EF4-FFF2-40B4-BE49-F238E27FC236}">
                  <a16:creationId xmlns:a16="http://schemas.microsoft.com/office/drawing/2014/main" id="{0C40EF31-50E7-0449-A17E-BDC245DFD7FA}"/>
                </a:ext>
              </a:extLst>
            </p:cNvPr>
            <p:cNvSpPr txBox="1"/>
            <p:nvPr/>
          </p:nvSpPr>
          <p:spPr>
            <a:xfrm>
              <a:off x="4572000" y="4069514"/>
              <a:ext cx="547870" cy="397948"/>
            </a:xfrm>
            <a:prstGeom prst="rect">
              <a:avLst/>
            </a:prstGeom>
            <a:noFill/>
          </p:spPr>
          <p:txBody>
            <a:bodyPr wrap="none" rtlCol="0">
              <a:spAutoFit/>
            </a:bodyPr>
            <a:lstStyle/>
            <a:p>
              <a:r>
                <a:rPr lang="en-US" dirty="0">
                  <a:solidFill>
                    <a:srgbClr val="FF0000"/>
                  </a:solidFill>
                </a:rPr>
                <a:t>1/</a:t>
              </a:r>
              <a:r>
                <a:rPr lang="en-US" dirty="0">
                  <a:solidFill>
                    <a:srgbClr val="00B050"/>
                  </a:solidFill>
                </a:rPr>
                <a:t>2</a:t>
              </a:r>
            </a:p>
          </p:txBody>
        </p:sp>
        <p:sp>
          <p:nvSpPr>
            <p:cNvPr id="79" name="TextBox 78">
              <a:extLst>
                <a:ext uri="{FF2B5EF4-FFF2-40B4-BE49-F238E27FC236}">
                  <a16:creationId xmlns:a16="http://schemas.microsoft.com/office/drawing/2014/main" id="{701451E0-A37E-4C40-B30C-CAE037F6E0EE}"/>
                </a:ext>
              </a:extLst>
            </p:cNvPr>
            <p:cNvSpPr txBox="1"/>
            <p:nvPr/>
          </p:nvSpPr>
          <p:spPr>
            <a:xfrm>
              <a:off x="4827831" y="4761510"/>
              <a:ext cx="547870" cy="397948"/>
            </a:xfrm>
            <a:prstGeom prst="rect">
              <a:avLst/>
            </a:prstGeom>
            <a:noFill/>
          </p:spPr>
          <p:txBody>
            <a:bodyPr wrap="none" rtlCol="0">
              <a:spAutoFit/>
            </a:bodyPr>
            <a:lstStyle/>
            <a:p>
              <a:r>
                <a:rPr lang="en-US" dirty="0">
                  <a:solidFill>
                    <a:srgbClr val="FF0000"/>
                  </a:solidFill>
                </a:rPr>
                <a:t>2/</a:t>
              </a:r>
              <a:r>
                <a:rPr lang="en-US" dirty="0">
                  <a:solidFill>
                    <a:srgbClr val="00B050"/>
                  </a:solidFill>
                </a:rPr>
                <a:t>2</a:t>
              </a:r>
            </a:p>
          </p:txBody>
        </p:sp>
        <p:sp>
          <p:nvSpPr>
            <p:cNvPr id="80" name="TextBox 79">
              <a:extLst>
                <a:ext uri="{FF2B5EF4-FFF2-40B4-BE49-F238E27FC236}">
                  <a16:creationId xmlns:a16="http://schemas.microsoft.com/office/drawing/2014/main" id="{57371233-4E97-7C4F-85A3-44FAC2AF304C}"/>
                </a:ext>
              </a:extLst>
            </p:cNvPr>
            <p:cNvSpPr txBox="1"/>
            <p:nvPr/>
          </p:nvSpPr>
          <p:spPr>
            <a:xfrm>
              <a:off x="4777541" y="3438574"/>
              <a:ext cx="547870" cy="397948"/>
            </a:xfrm>
            <a:prstGeom prst="rect">
              <a:avLst/>
            </a:prstGeom>
            <a:noFill/>
          </p:spPr>
          <p:txBody>
            <a:bodyPr wrap="none" rtlCol="0">
              <a:spAutoFit/>
            </a:bodyPr>
            <a:lstStyle/>
            <a:p>
              <a:r>
                <a:rPr lang="en-US" dirty="0">
                  <a:solidFill>
                    <a:srgbClr val="FF0000"/>
                  </a:solidFill>
                </a:rPr>
                <a:t>2/</a:t>
              </a:r>
              <a:r>
                <a:rPr lang="en-US" dirty="0">
                  <a:solidFill>
                    <a:srgbClr val="00B050"/>
                  </a:solidFill>
                </a:rPr>
                <a:t>3</a:t>
              </a:r>
            </a:p>
          </p:txBody>
        </p:sp>
      </p:grpSp>
      <mc:AlternateContent xmlns:mc="http://schemas.openxmlformats.org/markup-compatibility/2006" xmlns:a14="http://schemas.microsoft.com/office/drawing/2010/main">
        <mc:Choice Requires="a14">
          <p:sp>
            <p:nvSpPr>
              <p:cNvPr id="81" name="TextBox 80">
                <a:extLst>
                  <a:ext uri="{FF2B5EF4-FFF2-40B4-BE49-F238E27FC236}">
                    <a16:creationId xmlns:a16="http://schemas.microsoft.com/office/drawing/2014/main" id="{9214AE6F-C4E5-B342-A54C-7AAC71C03A75}"/>
                  </a:ext>
                </a:extLst>
              </p:cNvPr>
              <p:cNvSpPr txBox="1"/>
              <p:nvPr/>
            </p:nvSpPr>
            <p:spPr>
              <a:xfrm>
                <a:off x="3048000" y="3897868"/>
                <a:ext cx="1487202" cy="369332"/>
              </a:xfrm>
              <a:prstGeom prst="rect">
                <a:avLst/>
              </a:prstGeom>
              <a:noFill/>
            </p:spPr>
            <p:txBody>
              <a:bodyPr wrap="none" rtlCol="0">
                <a:spAutoFit/>
              </a:bodyPr>
              <a:lstStyle/>
              <a:p>
                <a:r>
                  <a:rPr lang="en-US" b="1" u="sng" dirty="0"/>
                  <a:t>Flow Graph </a:t>
                </a:r>
                <a14:m>
                  <m:oMath xmlns:m="http://schemas.openxmlformats.org/officeDocument/2006/math">
                    <m:r>
                      <a:rPr lang="en-US" b="1" i="1" u="sng">
                        <a:latin typeface="Cambria Math"/>
                      </a:rPr>
                      <m:t>𝑮</m:t>
                    </m:r>
                  </m:oMath>
                </a14:m>
                <a:endParaRPr lang="en-US" b="1" u="sng" dirty="0"/>
              </a:p>
            </p:txBody>
          </p:sp>
        </mc:Choice>
        <mc:Fallback xmlns="">
          <p:sp>
            <p:nvSpPr>
              <p:cNvPr id="81" name="TextBox 80">
                <a:extLst>
                  <a:ext uri="{FF2B5EF4-FFF2-40B4-BE49-F238E27FC236}">
                    <a16:creationId xmlns:a16="http://schemas.microsoft.com/office/drawing/2014/main" id="{9214AE6F-C4E5-B342-A54C-7AAC71C03A75}"/>
                  </a:ext>
                </a:extLst>
              </p:cNvPr>
              <p:cNvSpPr txBox="1">
                <a:spLocks noRot="1" noChangeAspect="1" noMove="1" noResize="1" noEditPoints="1" noAdjustHandles="1" noChangeArrowheads="1" noChangeShapeType="1" noTextEdit="1"/>
              </p:cNvSpPr>
              <p:nvPr/>
            </p:nvSpPr>
            <p:spPr>
              <a:xfrm>
                <a:off x="3048000" y="3897868"/>
                <a:ext cx="1487202" cy="369332"/>
              </a:xfrm>
              <a:prstGeom prst="rect">
                <a:avLst/>
              </a:prstGeom>
              <a:blipFill>
                <a:blip r:embed="rId8"/>
                <a:stretch>
                  <a:fillRect l="-3390" t="-6667" b="-26667"/>
                </a:stretch>
              </a:blipFill>
            </p:spPr>
            <p:txBody>
              <a:bodyPr/>
              <a:lstStyle/>
              <a:p>
                <a:r>
                  <a:rPr lang="en-US">
                    <a:noFill/>
                  </a:rPr>
                  <a:t> </a:t>
                </a:r>
              </a:p>
            </p:txBody>
          </p:sp>
        </mc:Fallback>
      </mc:AlternateContent>
    </p:spTree>
    <p:extLst>
      <p:ext uri="{BB962C8B-B14F-4D97-AF65-F5344CB8AC3E}">
        <p14:creationId xmlns:p14="http://schemas.microsoft.com/office/powerpoint/2010/main" val="964779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nodeType="withEffect">
                                  <p:stCondLst>
                                    <p:cond delay="0"/>
                                  </p:stCondLst>
                                  <p:childTnLst>
                                    <p:set>
                                      <p:cBhvr>
                                        <p:cTn id="18" dur="1" fill="hold">
                                          <p:stCondLst>
                                            <p:cond delay="0"/>
                                          </p:stCondLst>
                                        </p:cTn>
                                        <p:tgtEl>
                                          <p:spTgt spid="52"/>
                                        </p:tgtEl>
                                        <p:attrNameLst>
                                          <p:attrName>style.visibility</p:attrName>
                                        </p:attrNameLst>
                                      </p:cBhvr>
                                      <p:to>
                                        <p:strVal val="visible"/>
                                      </p:to>
                                    </p:set>
                                    <p:animEffect transition="in" filter="fade">
                                      <p:cBhvr>
                                        <p:cTn id="19" dur="500"/>
                                        <p:tgtEl>
                                          <p:spTgt spid="52"/>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81"/>
                                        </p:tgtEl>
                                        <p:attrNameLst>
                                          <p:attrName>style.visibility</p:attrName>
                                        </p:attrNameLst>
                                      </p:cBhvr>
                                      <p:to>
                                        <p:strVal val="visible"/>
                                      </p:to>
                                    </p:set>
                                    <p:animEffect transition="in" filter="fade">
                                      <p:cBhvr>
                                        <p:cTn id="22" dur="500"/>
                                        <p:tgtEl>
                                          <p:spTgt spid="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p:bldP spid="8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A08EE-1FD4-7043-B327-864C08559AAA}"/>
              </a:ext>
            </a:extLst>
          </p:cNvPr>
          <p:cNvSpPr>
            <a:spLocks noGrp="1"/>
          </p:cNvSpPr>
          <p:nvPr>
            <p:ph type="title"/>
          </p:nvPr>
        </p:nvSpPr>
        <p:spPr/>
        <p:txBody>
          <a:bodyPr>
            <a:normAutofit fontScale="90000"/>
          </a:bodyPr>
          <a:lstStyle/>
          <a:p>
            <a:r>
              <a:rPr lang="en-US" dirty="0"/>
              <a:t>A </a:t>
            </a:r>
            <a:r>
              <a:rPr lang="en-US" dirty="0">
                <a:sym typeface="Wingdings" panose="05000000000000000000" pitchFamily="2" charset="2"/>
              </a:rPr>
              <a:t></a:t>
            </a:r>
            <a:r>
              <a:rPr lang="en-US" dirty="0"/>
              <a:t> B: if no augmenting path, cut with capacity f</a:t>
            </a:r>
          </a:p>
        </p:txBody>
      </p:sp>
      <p:sp>
        <p:nvSpPr>
          <p:cNvPr id="3" name="Content Placeholder 2">
            <a:extLst>
              <a:ext uri="{FF2B5EF4-FFF2-40B4-BE49-F238E27FC236}">
                <a16:creationId xmlns:a16="http://schemas.microsoft.com/office/drawing/2014/main" id="{61A7A6B7-FDA1-6448-925C-895F48877791}"/>
              </a:ext>
            </a:extLst>
          </p:cNvPr>
          <p:cNvSpPr>
            <a:spLocks noGrp="1"/>
          </p:cNvSpPr>
          <p:nvPr>
            <p:ph idx="1"/>
          </p:nvPr>
        </p:nvSpPr>
        <p:spPr>
          <a:xfrm>
            <a:off x="609600" y="982290"/>
            <a:ext cx="10972800" cy="5143874"/>
          </a:xfrm>
        </p:spPr>
        <p:txBody>
          <a:bodyPr anchor="t" anchorCtr="0"/>
          <a:lstStyle/>
          <a:p>
            <a:r>
              <a:rPr lang="en-US" sz="2800" dirty="0"/>
              <a:t>Let </a:t>
            </a:r>
            <a:r>
              <a:rPr lang="en-US" sz="2800" i="1" dirty="0"/>
              <a:t>C = (S, T)</a:t>
            </a:r>
            <a:r>
              <a:rPr lang="en-US" sz="2800" dirty="0"/>
              <a:t> be the cut that separates </a:t>
            </a:r>
            <a:r>
              <a:rPr lang="en-US" sz="2800" i="1" dirty="0"/>
              <a:t>S</a:t>
            </a:r>
            <a:r>
              <a:rPr lang="en-US" sz="2800" dirty="0"/>
              <a:t> and </a:t>
            </a:r>
            <a:r>
              <a:rPr lang="en-US" sz="2800" i="1" dirty="0"/>
              <a:t>T</a:t>
            </a:r>
          </a:p>
          <a:p>
            <a:r>
              <a:rPr lang="en-US" sz="2800" dirty="0"/>
              <a:t>We’re trying to show capacity of C is f</a:t>
            </a:r>
          </a:p>
          <a:p>
            <a:r>
              <a:rPr lang="en-US" sz="2800" dirty="0"/>
              <a:t>We can see that Net-Flow(C) = Capacity(C). Why? Because…</a:t>
            </a:r>
          </a:p>
          <a:p>
            <a:pPr lvl="1"/>
            <a:r>
              <a:rPr lang="en-US" sz="2400" dirty="0"/>
              <a:t>Each of the “cut edges” in </a:t>
            </a:r>
            <a:r>
              <a:rPr lang="en-US" sz="2400" i="1" dirty="0"/>
              <a:t>G</a:t>
            </a:r>
            <a:r>
              <a:rPr lang="en-US" sz="2400" dirty="0"/>
              <a:t> have forward-flow in </a:t>
            </a:r>
            <a:r>
              <a:rPr lang="en-US" sz="2400" i="1" dirty="0"/>
              <a:t>G</a:t>
            </a:r>
            <a:r>
              <a:rPr lang="en-US" sz="2400" i="1" baseline="-25000" dirty="0"/>
              <a:t>f  </a:t>
            </a:r>
            <a:r>
              <a:rPr lang="en-US" sz="2400" dirty="0"/>
              <a:t>of 0 and back-flow in </a:t>
            </a:r>
            <a:r>
              <a:rPr lang="en-US" sz="2400" i="1" dirty="0"/>
              <a:t>G</a:t>
            </a:r>
            <a:r>
              <a:rPr lang="en-US" sz="2400" i="1" baseline="-25000" dirty="0"/>
              <a:t>f </a:t>
            </a:r>
            <a:r>
              <a:rPr lang="en-US" sz="2400" dirty="0"/>
              <a:t>equal to edge’s capacity.</a:t>
            </a:r>
          </a:p>
          <a:p>
            <a:pPr lvl="1"/>
            <a:r>
              <a:rPr lang="en-US" sz="2400" dirty="0"/>
              <a:t>This means flow in G for each of these edges is max-capacity</a:t>
            </a:r>
          </a:p>
          <a:p>
            <a:pPr marL="457200" lvl="1" indent="0">
              <a:buNone/>
            </a:pPr>
            <a:endParaRPr lang="en-US" sz="2400" dirty="0"/>
          </a:p>
          <a:p>
            <a:pPr marL="457200" lvl="1" indent="0">
              <a:buNone/>
            </a:pPr>
            <a:endParaRPr lang="en-US" dirty="0"/>
          </a:p>
          <a:p>
            <a:endParaRPr lang="en-US" dirty="0"/>
          </a:p>
        </p:txBody>
      </p:sp>
      <p:sp>
        <p:nvSpPr>
          <p:cNvPr id="4" name="Slide Number Placeholder 3">
            <a:extLst>
              <a:ext uri="{FF2B5EF4-FFF2-40B4-BE49-F238E27FC236}">
                <a16:creationId xmlns:a16="http://schemas.microsoft.com/office/drawing/2014/main" id="{5CE4B08F-6D9D-9E49-A457-37159931203B}"/>
              </a:ext>
            </a:extLst>
          </p:cNvPr>
          <p:cNvSpPr>
            <a:spLocks noGrp="1"/>
          </p:cNvSpPr>
          <p:nvPr>
            <p:ph type="sldNum" sz="quarter" idx="12"/>
          </p:nvPr>
        </p:nvSpPr>
        <p:spPr>
          <a:xfrm>
            <a:off x="9107661" y="6319443"/>
            <a:ext cx="2844800" cy="365125"/>
          </a:xfrm>
        </p:spPr>
        <p:txBody>
          <a:bodyPr/>
          <a:lstStyle/>
          <a:p>
            <a:fld id="{86BADE50-950A-4D58-BFB2-FA2C6A8B385D}" type="slidenum">
              <a:rPr lang="en-US" smtClean="0"/>
              <a:t>21</a:t>
            </a:fld>
            <a:endParaRPr lang="en-US"/>
          </a:p>
        </p:txBody>
      </p:sp>
      <p:sp>
        <p:nvSpPr>
          <p:cNvPr id="5" name="Freeform 4">
            <a:extLst>
              <a:ext uri="{FF2B5EF4-FFF2-40B4-BE49-F238E27FC236}">
                <a16:creationId xmlns:a16="http://schemas.microsoft.com/office/drawing/2014/main" id="{85873D94-A123-6447-A01C-3AACCD94C80C}"/>
              </a:ext>
            </a:extLst>
          </p:cNvPr>
          <p:cNvSpPr/>
          <p:nvPr/>
        </p:nvSpPr>
        <p:spPr>
          <a:xfrm>
            <a:off x="6407374" y="4335396"/>
            <a:ext cx="2222938" cy="1418897"/>
          </a:xfrm>
          <a:custGeom>
            <a:avLst/>
            <a:gdLst>
              <a:gd name="connsiteX0" fmla="*/ 2222938 w 2222938"/>
              <a:gd name="connsiteY0" fmla="*/ 141890 h 1418897"/>
              <a:gd name="connsiteX1" fmla="*/ 1923393 w 2222938"/>
              <a:gd name="connsiteY1" fmla="*/ 977462 h 1418897"/>
              <a:gd name="connsiteX2" fmla="*/ 1182414 w 2222938"/>
              <a:gd name="connsiteY2" fmla="*/ 1418897 h 1418897"/>
              <a:gd name="connsiteX3" fmla="*/ 252248 w 2222938"/>
              <a:gd name="connsiteY3" fmla="*/ 1403131 h 1418897"/>
              <a:gd name="connsiteX4" fmla="*/ 0 w 2222938"/>
              <a:gd name="connsiteY4" fmla="*/ 961697 h 1418897"/>
              <a:gd name="connsiteX5" fmla="*/ 31531 w 2222938"/>
              <a:gd name="connsiteY5" fmla="*/ 472966 h 1418897"/>
              <a:gd name="connsiteX6" fmla="*/ 614855 w 2222938"/>
              <a:gd name="connsiteY6" fmla="*/ 31531 h 1418897"/>
              <a:gd name="connsiteX7" fmla="*/ 1481959 w 2222938"/>
              <a:gd name="connsiteY7" fmla="*/ 0 h 1418897"/>
              <a:gd name="connsiteX8" fmla="*/ 2128345 w 2222938"/>
              <a:gd name="connsiteY8" fmla="*/ 15766 h 1418897"/>
              <a:gd name="connsiteX9" fmla="*/ 2222938 w 2222938"/>
              <a:gd name="connsiteY9" fmla="*/ 141890 h 1418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22938" h="1418897">
                <a:moveTo>
                  <a:pt x="2222938" y="141890"/>
                </a:moveTo>
                <a:lnTo>
                  <a:pt x="1923393" y="977462"/>
                </a:lnTo>
                <a:lnTo>
                  <a:pt x="1182414" y="1418897"/>
                </a:lnTo>
                <a:lnTo>
                  <a:pt x="252248" y="1403131"/>
                </a:lnTo>
                <a:lnTo>
                  <a:pt x="0" y="961697"/>
                </a:lnTo>
                <a:lnTo>
                  <a:pt x="31531" y="472966"/>
                </a:lnTo>
                <a:lnTo>
                  <a:pt x="614855" y="31531"/>
                </a:lnTo>
                <a:lnTo>
                  <a:pt x="1481959" y="0"/>
                </a:lnTo>
                <a:lnTo>
                  <a:pt x="2128345" y="15766"/>
                </a:lnTo>
                <a:lnTo>
                  <a:pt x="2222938" y="141890"/>
                </a:lnTo>
                <a:close/>
              </a:path>
            </a:pathLst>
          </a:custGeom>
          <a:solidFill>
            <a:srgbClr val="FFA7FF"/>
          </a:solidFill>
          <a:ln>
            <a:solidFill>
              <a:srgbClr val="FF33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5">
            <a:extLst>
              <a:ext uri="{FF2B5EF4-FFF2-40B4-BE49-F238E27FC236}">
                <a16:creationId xmlns:a16="http://schemas.microsoft.com/office/drawing/2014/main" id="{33216D3F-365F-734B-831B-5F23210847B6}"/>
              </a:ext>
            </a:extLst>
          </p:cNvPr>
          <p:cNvSpPr/>
          <p:nvPr/>
        </p:nvSpPr>
        <p:spPr>
          <a:xfrm>
            <a:off x="1548787" y="4360636"/>
            <a:ext cx="2222938" cy="1418897"/>
          </a:xfrm>
          <a:custGeom>
            <a:avLst/>
            <a:gdLst>
              <a:gd name="connsiteX0" fmla="*/ 2222938 w 2222938"/>
              <a:gd name="connsiteY0" fmla="*/ 141890 h 1418897"/>
              <a:gd name="connsiteX1" fmla="*/ 1923393 w 2222938"/>
              <a:gd name="connsiteY1" fmla="*/ 977462 h 1418897"/>
              <a:gd name="connsiteX2" fmla="*/ 1182414 w 2222938"/>
              <a:gd name="connsiteY2" fmla="*/ 1418897 h 1418897"/>
              <a:gd name="connsiteX3" fmla="*/ 252248 w 2222938"/>
              <a:gd name="connsiteY3" fmla="*/ 1403131 h 1418897"/>
              <a:gd name="connsiteX4" fmla="*/ 0 w 2222938"/>
              <a:gd name="connsiteY4" fmla="*/ 961697 h 1418897"/>
              <a:gd name="connsiteX5" fmla="*/ 31531 w 2222938"/>
              <a:gd name="connsiteY5" fmla="*/ 472966 h 1418897"/>
              <a:gd name="connsiteX6" fmla="*/ 614855 w 2222938"/>
              <a:gd name="connsiteY6" fmla="*/ 31531 h 1418897"/>
              <a:gd name="connsiteX7" fmla="*/ 1481959 w 2222938"/>
              <a:gd name="connsiteY7" fmla="*/ 0 h 1418897"/>
              <a:gd name="connsiteX8" fmla="*/ 2128345 w 2222938"/>
              <a:gd name="connsiteY8" fmla="*/ 15766 h 1418897"/>
              <a:gd name="connsiteX9" fmla="*/ 2222938 w 2222938"/>
              <a:gd name="connsiteY9" fmla="*/ 141890 h 1418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22938" h="1418897">
                <a:moveTo>
                  <a:pt x="2222938" y="141890"/>
                </a:moveTo>
                <a:lnTo>
                  <a:pt x="1923393" y="977462"/>
                </a:lnTo>
                <a:lnTo>
                  <a:pt x="1182414" y="1418897"/>
                </a:lnTo>
                <a:lnTo>
                  <a:pt x="252248" y="1403131"/>
                </a:lnTo>
                <a:lnTo>
                  <a:pt x="0" y="961697"/>
                </a:lnTo>
                <a:lnTo>
                  <a:pt x="31531" y="472966"/>
                </a:lnTo>
                <a:lnTo>
                  <a:pt x="614855" y="31531"/>
                </a:lnTo>
                <a:lnTo>
                  <a:pt x="1481959" y="0"/>
                </a:lnTo>
                <a:lnTo>
                  <a:pt x="2128345" y="15766"/>
                </a:lnTo>
                <a:lnTo>
                  <a:pt x="2222938" y="141890"/>
                </a:lnTo>
                <a:close/>
              </a:path>
            </a:pathLst>
          </a:custGeom>
          <a:solidFill>
            <a:srgbClr val="FFA7FF"/>
          </a:solidFill>
          <a:ln>
            <a:solidFill>
              <a:srgbClr val="FF33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751DE33B-5A7A-EE4D-90ED-AF24FB0A6756}"/>
                  </a:ext>
                </a:extLst>
              </p:cNvPr>
              <p:cNvSpPr txBox="1"/>
              <p:nvPr/>
            </p:nvSpPr>
            <p:spPr>
              <a:xfrm>
                <a:off x="8178802" y="3871423"/>
                <a:ext cx="1941044" cy="395558"/>
              </a:xfrm>
              <a:prstGeom prst="rect">
                <a:avLst/>
              </a:prstGeom>
              <a:noFill/>
            </p:spPr>
            <p:txBody>
              <a:bodyPr wrap="none" rtlCol="0">
                <a:spAutoFit/>
              </a:bodyPr>
              <a:lstStyle/>
              <a:p>
                <a:r>
                  <a:rPr lang="en-US" b="1" u="sng" dirty="0"/>
                  <a:t>Residual Graph </a:t>
                </a:r>
                <a14:m>
                  <m:oMath xmlns:m="http://schemas.openxmlformats.org/officeDocument/2006/math">
                    <m:sSub>
                      <m:sSubPr>
                        <m:ctrlPr>
                          <a:rPr lang="en-US" b="1" i="1" u="sng">
                            <a:latin typeface="Cambria Math" panose="02040503050406030204" pitchFamily="18" charset="0"/>
                          </a:rPr>
                        </m:ctrlPr>
                      </m:sSubPr>
                      <m:e>
                        <m:r>
                          <a:rPr lang="en-US" b="1" i="1" u="sng">
                            <a:latin typeface="Cambria Math"/>
                          </a:rPr>
                          <m:t>𝑮</m:t>
                        </m:r>
                      </m:e>
                      <m:sub>
                        <m:r>
                          <a:rPr lang="en-US" b="1" i="1" u="sng">
                            <a:latin typeface="Cambria Math"/>
                          </a:rPr>
                          <m:t>𝒇</m:t>
                        </m:r>
                      </m:sub>
                    </m:sSub>
                  </m:oMath>
                </a14:m>
                <a:endParaRPr lang="en-US" b="1" u="sng" dirty="0"/>
              </a:p>
            </p:txBody>
          </p:sp>
        </mc:Choice>
        <mc:Fallback xmlns="">
          <p:sp>
            <p:nvSpPr>
              <p:cNvPr id="7" name="TextBox 6">
                <a:extLst>
                  <a:ext uri="{FF2B5EF4-FFF2-40B4-BE49-F238E27FC236}">
                    <a16:creationId xmlns:a16="http://schemas.microsoft.com/office/drawing/2014/main" id="{751DE33B-5A7A-EE4D-90ED-AF24FB0A6756}"/>
                  </a:ext>
                </a:extLst>
              </p:cNvPr>
              <p:cNvSpPr txBox="1">
                <a:spLocks noRot="1" noChangeAspect="1" noMove="1" noResize="1" noEditPoints="1" noAdjustHandles="1" noChangeArrowheads="1" noChangeShapeType="1" noTextEdit="1"/>
              </p:cNvSpPr>
              <p:nvPr/>
            </p:nvSpPr>
            <p:spPr>
              <a:xfrm>
                <a:off x="8178802" y="3871423"/>
                <a:ext cx="1941044" cy="395558"/>
              </a:xfrm>
              <a:prstGeom prst="rect">
                <a:avLst/>
              </a:prstGeom>
              <a:blipFill>
                <a:blip r:embed="rId2"/>
                <a:stretch>
                  <a:fillRect l="-3268" t="-6250" b="-18750"/>
                </a:stretch>
              </a:blipFill>
            </p:spPr>
            <p:txBody>
              <a:bodyPr/>
              <a:lstStyle/>
              <a:p>
                <a:r>
                  <a:rPr lang="en-US">
                    <a:noFill/>
                  </a:rPr>
                  <a:t> </a:t>
                </a:r>
              </a:p>
            </p:txBody>
          </p:sp>
        </mc:Fallback>
      </mc:AlternateContent>
      <p:grpSp>
        <p:nvGrpSpPr>
          <p:cNvPr id="8" name="Group 7">
            <a:extLst>
              <a:ext uri="{FF2B5EF4-FFF2-40B4-BE49-F238E27FC236}">
                <a16:creationId xmlns:a16="http://schemas.microsoft.com/office/drawing/2014/main" id="{F689BAA3-64E6-E548-8A96-9ABD129BA2F2}"/>
              </a:ext>
            </a:extLst>
          </p:cNvPr>
          <p:cNvGrpSpPr/>
          <p:nvPr/>
        </p:nvGrpSpPr>
        <p:grpSpPr>
          <a:xfrm>
            <a:off x="6596497" y="4089560"/>
            <a:ext cx="4441565" cy="2900222"/>
            <a:chOff x="4702435" y="4126468"/>
            <a:chExt cx="4441565" cy="2900222"/>
          </a:xfrm>
        </p:grpSpPr>
        <p:grpSp>
          <p:nvGrpSpPr>
            <p:cNvPr id="9" name="Group 8">
              <a:extLst>
                <a:ext uri="{FF2B5EF4-FFF2-40B4-BE49-F238E27FC236}">
                  <a16:creationId xmlns:a16="http://schemas.microsoft.com/office/drawing/2014/main" id="{18F338C3-FA7F-4F46-BEB6-953C0CAC32B1}"/>
                </a:ext>
              </a:extLst>
            </p:cNvPr>
            <p:cNvGrpSpPr/>
            <p:nvPr/>
          </p:nvGrpSpPr>
          <p:grpSpPr>
            <a:xfrm>
              <a:off x="4702435" y="4507468"/>
              <a:ext cx="4441565" cy="1979821"/>
              <a:chOff x="990600" y="3127078"/>
              <a:chExt cx="4785705" cy="2133220"/>
            </a:xfrm>
          </p:grpSpPr>
          <p:cxnSp>
            <p:nvCxnSpPr>
              <p:cNvPr id="24" name="Straight Connector 23">
                <a:extLst>
                  <a:ext uri="{FF2B5EF4-FFF2-40B4-BE49-F238E27FC236}">
                    <a16:creationId xmlns:a16="http://schemas.microsoft.com/office/drawing/2014/main" id="{A9E9716E-FB56-F247-A085-1F3F95DC9ECA}"/>
                  </a:ext>
                </a:extLst>
              </p:cNvPr>
              <p:cNvCxnSpPr>
                <a:stCxn id="33" idx="2"/>
                <a:endCxn id="32" idx="7"/>
              </p:cNvCxnSpPr>
              <p:nvPr/>
            </p:nvCxnSpPr>
            <p:spPr>
              <a:xfrm flipH="1">
                <a:off x="1284342" y="3317971"/>
                <a:ext cx="1344595" cy="455510"/>
              </a:xfrm>
              <a:prstGeom prst="line">
                <a:avLst/>
              </a:prstGeom>
              <a:ln w="57150">
                <a:solidFill>
                  <a:schemeClr val="accent6">
                    <a:lumMod val="7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81354F9-8E8E-614E-A232-9E627E63A808}"/>
                  </a:ext>
                </a:extLst>
              </p:cNvPr>
              <p:cNvCxnSpPr>
                <a:stCxn id="35" idx="2"/>
                <a:endCxn id="33" idx="6"/>
              </p:cNvCxnSpPr>
              <p:nvPr/>
            </p:nvCxnSpPr>
            <p:spPr>
              <a:xfrm flipH="1" flipV="1">
                <a:off x="2973077" y="3317971"/>
                <a:ext cx="1107387" cy="137723"/>
              </a:xfrm>
              <a:prstGeom prst="line">
                <a:avLst/>
              </a:prstGeom>
              <a:ln w="57150">
                <a:solidFill>
                  <a:schemeClr val="accent6">
                    <a:lumMod val="7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E95BD3D-0FEE-474D-8315-9504678F0ECB}"/>
                  </a:ext>
                </a:extLst>
              </p:cNvPr>
              <p:cNvCxnSpPr>
                <a:stCxn id="34" idx="2"/>
                <a:endCxn id="32" idx="5"/>
              </p:cNvCxnSpPr>
              <p:nvPr/>
            </p:nvCxnSpPr>
            <p:spPr>
              <a:xfrm flipH="1" flipV="1">
                <a:off x="1284342" y="4010427"/>
                <a:ext cx="1172525" cy="1033919"/>
              </a:xfrm>
              <a:prstGeom prst="line">
                <a:avLst/>
              </a:prstGeom>
              <a:ln w="57150">
                <a:gradFill>
                  <a:gsLst>
                    <a:gs pos="0">
                      <a:srgbClr val="FF6600"/>
                    </a:gs>
                    <a:gs pos="50000">
                      <a:srgbClr val="FF6600"/>
                    </a:gs>
                    <a:gs pos="100000">
                      <a:srgbClr val="EDBFF0"/>
                    </a:gs>
                  </a:gsLst>
                  <a:lin ang="5400000" scaled="0"/>
                </a:gra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26BC2239-0F76-E748-B11C-0FEB614007DF}"/>
                  </a:ext>
                </a:extLst>
              </p:cNvPr>
              <p:cNvCxnSpPr>
                <a:stCxn id="34" idx="7"/>
                <a:endCxn id="35" idx="3"/>
              </p:cNvCxnSpPr>
              <p:nvPr/>
            </p:nvCxnSpPr>
            <p:spPr>
              <a:xfrm flipV="1">
                <a:off x="2750609" y="3574167"/>
                <a:ext cx="1380253" cy="1351706"/>
              </a:xfrm>
              <a:prstGeom prst="line">
                <a:avLst/>
              </a:prstGeom>
              <a:ln w="57150">
                <a:solidFill>
                  <a:schemeClr val="accent6">
                    <a:lumMod val="7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0BE05486-24AD-FE43-8612-50B31BE4CBB6}"/>
                  </a:ext>
                </a:extLst>
              </p:cNvPr>
              <p:cNvCxnSpPr>
                <a:stCxn id="34" idx="6"/>
                <a:endCxn id="37" idx="2"/>
              </p:cNvCxnSpPr>
              <p:nvPr/>
            </p:nvCxnSpPr>
            <p:spPr>
              <a:xfrm>
                <a:off x="2801007" y="5044346"/>
                <a:ext cx="1329638" cy="48406"/>
              </a:xfrm>
              <a:prstGeom prst="line">
                <a:avLst/>
              </a:prstGeom>
              <a:ln w="57150">
                <a:solidFill>
                  <a:schemeClr val="accent6">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B56A9BDF-F570-8749-B1A5-8A9F6E54F3CB}"/>
                  </a:ext>
                </a:extLst>
              </p:cNvPr>
              <p:cNvCxnSpPr>
                <a:stCxn id="35" idx="5"/>
                <a:endCxn id="36" idx="1"/>
              </p:cNvCxnSpPr>
              <p:nvPr/>
            </p:nvCxnSpPr>
            <p:spPr>
              <a:xfrm>
                <a:off x="4374206" y="3574167"/>
                <a:ext cx="1108357" cy="495347"/>
              </a:xfrm>
              <a:prstGeom prst="line">
                <a:avLst/>
              </a:prstGeom>
              <a:ln w="57150">
                <a:solidFill>
                  <a:schemeClr val="accent6">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7742304-65D0-5444-9A31-6004573C93B4}"/>
                  </a:ext>
                </a:extLst>
              </p:cNvPr>
              <p:cNvCxnSpPr>
                <a:stCxn id="36" idx="3"/>
                <a:endCxn id="37" idx="6"/>
              </p:cNvCxnSpPr>
              <p:nvPr/>
            </p:nvCxnSpPr>
            <p:spPr>
              <a:xfrm flipH="1">
                <a:off x="4474785" y="4306460"/>
                <a:ext cx="1007778" cy="786292"/>
              </a:xfrm>
              <a:prstGeom prst="line">
                <a:avLst/>
              </a:prstGeom>
              <a:ln w="57150">
                <a:solidFill>
                  <a:schemeClr val="accent6">
                    <a:lumMod val="7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0DF9E69-3E84-6D41-A4D8-02208D2BF067}"/>
                  </a:ext>
                </a:extLst>
              </p:cNvPr>
              <p:cNvCxnSpPr>
                <a:stCxn id="34" idx="0"/>
                <a:endCxn id="33" idx="4"/>
              </p:cNvCxnSpPr>
              <p:nvPr/>
            </p:nvCxnSpPr>
            <p:spPr>
              <a:xfrm flipV="1">
                <a:off x="2628937" y="3485517"/>
                <a:ext cx="172070" cy="1391283"/>
              </a:xfrm>
              <a:prstGeom prst="line">
                <a:avLst/>
              </a:prstGeom>
              <a:ln w="57150">
                <a:solidFill>
                  <a:schemeClr val="accent6">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2" name="Oval 31">
                    <a:extLst>
                      <a:ext uri="{FF2B5EF4-FFF2-40B4-BE49-F238E27FC236}">
                        <a16:creationId xmlns:a16="http://schemas.microsoft.com/office/drawing/2014/main" id="{E7F8F7EA-6F4E-EA49-A62C-EBC94367EF69}"/>
                      </a:ext>
                    </a:extLst>
                  </p:cNvPr>
                  <p:cNvSpPr/>
                  <p:nvPr/>
                </p:nvSpPr>
                <p:spPr>
                  <a:xfrm>
                    <a:off x="990600" y="3724408"/>
                    <a:ext cx="344140" cy="335092"/>
                  </a:xfrm>
                  <a:prstGeom prst="ellips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dirty="0">
                              <a:latin typeface="Cambria Math"/>
                            </a:rPr>
                            <m:t>𝑠</m:t>
                          </m:r>
                        </m:oMath>
                      </m:oMathPara>
                    </a14:m>
                    <a:endParaRPr lang="en-US" dirty="0"/>
                  </a:p>
                </p:txBody>
              </p:sp>
            </mc:Choice>
            <mc:Fallback xmlns="">
              <p:sp>
                <p:nvSpPr>
                  <p:cNvPr id="63" name="Oval 62"/>
                  <p:cNvSpPr>
                    <a:spLocks noRot="1" noChangeAspect="1" noMove="1" noResize="1" noEditPoints="1" noAdjustHandles="1" noChangeArrowheads="1" noChangeShapeType="1" noTextEdit="1"/>
                  </p:cNvSpPr>
                  <p:nvPr/>
                </p:nvSpPr>
                <p:spPr>
                  <a:xfrm>
                    <a:off x="990600" y="3724408"/>
                    <a:ext cx="344140" cy="335092"/>
                  </a:xfrm>
                  <a:prstGeom prst="ellipse">
                    <a:avLst/>
                  </a:prstGeom>
                  <a:blipFill rotWithShape="1">
                    <a:blip r:embed="rId6"/>
                    <a:stretch>
                      <a:fillRect/>
                    </a:stretch>
                  </a:blipFill>
                  <a:ln>
                    <a:solidFill>
                      <a:srgbClr val="7030A0"/>
                    </a:solidFill>
                  </a:ln>
                </p:spPr>
                <p:txBody>
                  <a:bodyPr/>
                  <a:lstStyle/>
                  <a:p>
                    <a:r>
                      <a:rPr lang="en-US">
                        <a:noFill/>
                      </a:rPr>
                      <a:t> </a:t>
                    </a:r>
                  </a:p>
                </p:txBody>
              </p:sp>
            </mc:Fallback>
          </mc:AlternateContent>
          <p:sp>
            <p:nvSpPr>
              <p:cNvPr id="33" name="Oval 32">
                <a:extLst>
                  <a:ext uri="{FF2B5EF4-FFF2-40B4-BE49-F238E27FC236}">
                    <a16:creationId xmlns:a16="http://schemas.microsoft.com/office/drawing/2014/main" id="{60A10BF5-C447-8548-B783-60C38CEE7FD4}"/>
                  </a:ext>
                </a:extLst>
              </p:cNvPr>
              <p:cNvSpPr/>
              <p:nvPr/>
            </p:nvSpPr>
            <p:spPr>
              <a:xfrm>
                <a:off x="2628937" y="3150425"/>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Oval 33">
                <a:extLst>
                  <a:ext uri="{FF2B5EF4-FFF2-40B4-BE49-F238E27FC236}">
                    <a16:creationId xmlns:a16="http://schemas.microsoft.com/office/drawing/2014/main" id="{420E1848-1A70-4B4B-84AE-5B109A18CDA9}"/>
                  </a:ext>
                </a:extLst>
              </p:cNvPr>
              <p:cNvSpPr/>
              <p:nvPr/>
            </p:nvSpPr>
            <p:spPr>
              <a:xfrm>
                <a:off x="2456867" y="4876800"/>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Oval 34">
                <a:extLst>
                  <a:ext uri="{FF2B5EF4-FFF2-40B4-BE49-F238E27FC236}">
                    <a16:creationId xmlns:a16="http://schemas.microsoft.com/office/drawing/2014/main" id="{240D4063-5048-1848-A3BF-5426B357A0C0}"/>
                  </a:ext>
                </a:extLst>
              </p:cNvPr>
              <p:cNvSpPr/>
              <p:nvPr/>
            </p:nvSpPr>
            <p:spPr>
              <a:xfrm>
                <a:off x="4080464" y="3288148"/>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36" name="Oval 35">
                    <a:extLst>
                      <a:ext uri="{FF2B5EF4-FFF2-40B4-BE49-F238E27FC236}">
                        <a16:creationId xmlns:a16="http://schemas.microsoft.com/office/drawing/2014/main" id="{409EF14D-9B65-104B-8D35-3B63BCEBA6D7}"/>
                      </a:ext>
                    </a:extLst>
                  </p:cNvPr>
                  <p:cNvSpPr/>
                  <p:nvPr/>
                </p:nvSpPr>
                <p:spPr>
                  <a:xfrm>
                    <a:off x="5432165" y="4020441"/>
                    <a:ext cx="344140" cy="335092"/>
                  </a:xfrm>
                  <a:prstGeom prst="ellipse">
                    <a:avLst/>
                  </a:prstGeom>
                  <a:solidFill>
                    <a:srgbClr val="00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dirty="0">
                              <a:solidFill>
                                <a:schemeClr val="tx1"/>
                              </a:solidFill>
                              <a:latin typeface="Cambria Math"/>
                            </a:rPr>
                            <m:t>𝑡</m:t>
                          </m:r>
                        </m:oMath>
                      </m:oMathPara>
                    </a14:m>
                    <a:endParaRPr lang="en-US" dirty="0">
                      <a:solidFill>
                        <a:schemeClr val="tx1"/>
                      </a:solidFill>
                    </a:endParaRPr>
                  </a:p>
                </p:txBody>
              </p:sp>
            </mc:Choice>
            <mc:Fallback xmlns="">
              <p:sp>
                <p:nvSpPr>
                  <p:cNvPr id="67" name="Oval 66"/>
                  <p:cNvSpPr>
                    <a:spLocks noRot="1" noChangeAspect="1" noMove="1" noResize="1" noEditPoints="1" noAdjustHandles="1" noChangeArrowheads="1" noChangeShapeType="1" noTextEdit="1"/>
                  </p:cNvSpPr>
                  <p:nvPr/>
                </p:nvSpPr>
                <p:spPr>
                  <a:xfrm>
                    <a:off x="5432165" y="4020441"/>
                    <a:ext cx="344140" cy="335092"/>
                  </a:xfrm>
                  <a:prstGeom prst="ellipse">
                    <a:avLst/>
                  </a:prstGeom>
                  <a:blipFill rotWithShape="1">
                    <a:blip r:embed="rId7"/>
                    <a:stretch>
                      <a:fillRect/>
                    </a:stretch>
                  </a:blipFill>
                </p:spPr>
                <p:txBody>
                  <a:bodyPr/>
                  <a:lstStyle/>
                  <a:p>
                    <a:r>
                      <a:rPr lang="en-US">
                        <a:noFill/>
                      </a:rPr>
                      <a:t> </a:t>
                    </a:r>
                  </a:p>
                </p:txBody>
              </p:sp>
            </mc:Fallback>
          </mc:AlternateContent>
          <p:sp>
            <p:nvSpPr>
              <p:cNvPr id="37" name="Oval 36">
                <a:extLst>
                  <a:ext uri="{FF2B5EF4-FFF2-40B4-BE49-F238E27FC236}">
                    <a16:creationId xmlns:a16="http://schemas.microsoft.com/office/drawing/2014/main" id="{B3709DA2-A5F9-8441-A36E-65A42A3693E7}"/>
                  </a:ext>
                </a:extLst>
              </p:cNvPr>
              <p:cNvSpPr/>
              <p:nvPr/>
            </p:nvSpPr>
            <p:spPr>
              <a:xfrm>
                <a:off x="4130645" y="4925206"/>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8" name="Straight Connector 37">
                <a:extLst>
                  <a:ext uri="{FF2B5EF4-FFF2-40B4-BE49-F238E27FC236}">
                    <a16:creationId xmlns:a16="http://schemas.microsoft.com/office/drawing/2014/main" id="{5B03C689-9CCD-6B4F-B60E-E27C1A61121A}"/>
                  </a:ext>
                </a:extLst>
              </p:cNvPr>
              <p:cNvCxnSpPr>
                <a:stCxn id="37" idx="0"/>
                <a:endCxn id="35" idx="4"/>
              </p:cNvCxnSpPr>
              <p:nvPr/>
            </p:nvCxnSpPr>
            <p:spPr>
              <a:xfrm flipH="1" flipV="1">
                <a:off x="4252534" y="3623240"/>
                <a:ext cx="50181" cy="1301966"/>
              </a:xfrm>
              <a:prstGeom prst="line">
                <a:avLst/>
              </a:prstGeom>
              <a:ln w="57150">
                <a:gradFill>
                  <a:gsLst>
                    <a:gs pos="0">
                      <a:srgbClr val="EDBFF0"/>
                    </a:gs>
                    <a:gs pos="50000">
                      <a:srgbClr val="FF6600"/>
                    </a:gs>
                    <a:gs pos="100000">
                      <a:srgbClr val="FF6600"/>
                    </a:gs>
                  </a:gsLst>
                  <a:lin ang="5400000" scaled="0"/>
                </a:gra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9" name="Freeform 38">
                <a:extLst>
                  <a:ext uri="{FF2B5EF4-FFF2-40B4-BE49-F238E27FC236}">
                    <a16:creationId xmlns:a16="http://schemas.microsoft.com/office/drawing/2014/main" id="{162B36C0-C524-8E46-A61D-AF7B8F14EA40}"/>
                  </a:ext>
                </a:extLst>
              </p:cNvPr>
              <p:cNvSpPr/>
              <p:nvPr/>
            </p:nvSpPr>
            <p:spPr>
              <a:xfrm>
                <a:off x="4370266" y="3581400"/>
                <a:ext cx="201734" cy="1364776"/>
              </a:xfrm>
              <a:custGeom>
                <a:avLst/>
                <a:gdLst>
                  <a:gd name="connsiteX0" fmla="*/ 77638 w 201734"/>
                  <a:gd name="connsiteY0" fmla="*/ 1364776 h 1364776"/>
                  <a:gd name="connsiteX1" fmla="*/ 200467 w 201734"/>
                  <a:gd name="connsiteY1" fmla="*/ 655093 h 1364776"/>
                  <a:gd name="connsiteX2" fmla="*/ 9399 w 201734"/>
                  <a:gd name="connsiteY2" fmla="*/ 0 h 1364776"/>
                </a:gdLst>
                <a:ahLst/>
                <a:cxnLst>
                  <a:cxn ang="0">
                    <a:pos x="connsiteX0" y="connsiteY0"/>
                  </a:cxn>
                  <a:cxn ang="0">
                    <a:pos x="connsiteX1" y="connsiteY1"/>
                  </a:cxn>
                  <a:cxn ang="0">
                    <a:pos x="connsiteX2" y="connsiteY2"/>
                  </a:cxn>
                </a:cxnLst>
                <a:rect l="l" t="t" r="r" b="b"/>
                <a:pathLst>
                  <a:path w="201734" h="1364776">
                    <a:moveTo>
                      <a:pt x="77638" y="1364776"/>
                    </a:moveTo>
                    <a:cubicBezTo>
                      <a:pt x="144739" y="1123666"/>
                      <a:pt x="211840" y="882556"/>
                      <a:pt x="200467" y="655093"/>
                    </a:cubicBezTo>
                    <a:cubicBezTo>
                      <a:pt x="189094" y="427630"/>
                      <a:pt x="-49741" y="9098"/>
                      <a:pt x="9399" y="0"/>
                    </a:cubicBezTo>
                  </a:path>
                </a:pathLst>
              </a:custGeom>
              <a:noFill/>
              <a:ln w="38100">
                <a:gradFill>
                  <a:gsLst>
                    <a:gs pos="0">
                      <a:srgbClr val="FF33CC"/>
                    </a:gs>
                    <a:gs pos="50000">
                      <a:srgbClr val="FF6600"/>
                    </a:gs>
                    <a:gs pos="100000">
                      <a:srgbClr val="FF6600"/>
                    </a:gs>
                  </a:gsLst>
                  <a:lin ang="5400000" scaled="0"/>
                </a:gradFill>
                <a:headEnd type="triangl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39">
                <a:extLst>
                  <a:ext uri="{FF2B5EF4-FFF2-40B4-BE49-F238E27FC236}">
                    <a16:creationId xmlns:a16="http://schemas.microsoft.com/office/drawing/2014/main" id="{4B22FB34-9244-BA48-97B9-F8504BEF6322}"/>
                  </a:ext>
                </a:extLst>
              </p:cNvPr>
              <p:cNvSpPr/>
              <p:nvPr/>
            </p:nvSpPr>
            <p:spPr>
              <a:xfrm>
                <a:off x="1190445" y="4093962"/>
                <a:ext cx="1293963" cy="1064634"/>
              </a:xfrm>
              <a:custGeom>
                <a:avLst/>
                <a:gdLst>
                  <a:gd name="connsiteX0" fmla="*/ 1293963 w 1293963"/>
                  <a:gd name="connsiteY0" fmla="*/ 1064634 h 1064634"/>
                  <a:gd name="connsiteX1" fmla="*/ 362310 w 1293963"/>
                  <a:gd name="connsiteY1" fmla="*/ 710951 h 1064634"/>
                  <a:gd name="connsiteX2" fmla="*/ 0 w 1293963"/>
                  <a:gd name="connsiteY2" fmla="*/ 3585 h 1064634"/>
                </a:gdLst>
                <a:ahLst/>
                <a:cxnLst>
                  <a:cxn ang="0">
                    <a:pos x="connsiteX0" y="connsiteY0"/>
                  </a:cxn>
                  <a:cxn ang="0">
                    <a:pos x="connsiteX1" y="connsiteY1"/>
                  </a:cxn>
                  <a:cxn ang="0">
                    <a:pos x="connsiteX2" y="connsiteY2"/>
                  </a:cxn>
                </a:cxnLst>
                <a:rect l="l" t="t" r="r" b="b"/>
                <a:pathLst>
                  <a:path w="1293963" h="1064634">
                    <a:moveTo>
                      <a:pt x="1293963" y="1064634"/>
                    </a:moveTo>
                    <a:cubicBezTo>
                      <a:pt x="935966" y="976213"/>
                      <a:pt x="577970" y="887792"/>
                      <a:pt x="362310" y="710951"/>
                    </a:cubicBezTo>
                    <a:cubicBezTo>
                      <a:pt x="146650" y="534110"/>
                      <a:pt x="24441" y="-51049"/>
                      <a:pt x="0" y="3585"/>
                    </a:cubicBezTo>
                  </a:path>
                </a:pathLst>
              </a:custGeom>
              <a:noFill/>
              <a:ln w="38100">
                <a:gradFill>
                  <a:gsLst>
                    <a:gs pos="0">
                      <a:srgbClr val="FF6600"/>
                    </a:gs>
                    <a:gs pos="50000">
                      <a:srgbClr val="FF6600"/>
                    </a:gs>
                    <a:gs pos="100000">
                      <a:srgbClr val="FF33CC"/>
                    </a:gs>
                  </a:gsLst>
                  <a:lin ang="5400000" scaled="0"/>
                </a:gra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a:extLst>
                  <a:ext uri="{FF2B5EF4-FFF2-40B4-BE49-F238E27FC236}">
                    <a16:creationId xmlns:a16="http://schemas.microsoft.com/office/drawing/2014/main" id="{2BB1DBEE-3E07-044B-A08B-ED8368662F67}"/>
                  </a:ext>
                </a:extLst>
              </p:cNvPr>
              <p:cNvSpPr txBox="1"/>
              <p:nvPr/>
            </p:nvSpPr>
            <p:spPr>
              <a:xfrm>
                <a:off x="2577600" y="4030224"/>
                <a:ext cx="325061" cy="397948"/>
              </a:xfrm>
              <a:prstGeom prst="rect">
                <a:avLst/>
              </a:prstGeom>
              <a:noFill/>
            </p:spPr>
            <p:txBody>
              <a:bodyPr wrap="none" rtlCol="0">
                <a:spAutoFit/>
              </a:bodyPr>
              <a:lstStyle/>
              <a:p>
                <a:r>
                  <a:rPr lang="en-US" dirty="0"/>
                  <a:t>3</a:t>
                </a:r>
              </a:p>
            </p:txBody>
          </p:sp>
          <p:sp>
            <p:nvSpPr>
              <p:cNvPr id="42" name="TextBox 41">
                <a:extLst>
                  <a:ext uri="{FF2B5EF4-FFF2-40B4-BE49-F238E27FC236}">
                    <a16:creationId xmlns:a16="http://schemas.microsoft.com/office/drawing/2014/main" id="{08CB98AC-6689-9F44-BE2A-93BEEF104C5D}"/>
                  </a:ext>
                </a:extLst>
              </p:cNvPr>
              <p:cNvSpPr txBox="1"/>
              <p:nvPr/>
            </p:nvSpPr>
            <p:spPr>
              <a:xfrm>
                <a:off x="1672079" y="3373391"/>
                <a:ext cx="325061" cy="397948"/>
              </a:xfrm>
              <a:prstGeom prst="rect">
                <a:avLst/>
              </a:prstGeom>
              <a:noFill/>
            </p:spPr>
            <p:txBody>
              <a:bodyPr wrap="none" rtlCol="0">
                <a:spAutoFit/>
              </a:bodyPr>
              <a:lstStyle/>
              <a:p>
                <a:r>
                  <a:rPr lang="en-US" dirty="0"/>
                  <a:t>1</a:t>
                </a:r>
              </a:p>
            </p:txBody>
          </p:sp>
          <p:sp>
            <p:nvSpPr>
              <p:cNvPr id="43" name="TextBox 42">
                <a:extLst>
                  <a:ext uri="{FF2B5EF4-FFF2-40B4-BE49-F238E27FC236}">
                    <a16:creationId xmlns:a16="http://schemas.microsoft.com/office/drawing/2014/main" id="{4A91592B-8545-B74B-B149-B9C34047D078}"/>
                  </a:ext>
                </a:extLst>
              </p:cNvPr>
              <p:cNvSpPr txBox="1"/>
              <p:nvPr/>
            </p:nvSpPr>
            <p:spPr>
              <a:xfrm>
                <a:off x="3289892" y="4838693"/>
                <a:ext cx="325061" cy="397948"/>
              </a:xfrm>
              <a:prstGeom prst="rect">
                <a:avLst/>
              </a:prstGeom>
              <a:noFill/>
            </p:spPr>
            <p:txBody>
              <a:bodyPr wrap="none" rtlCol="0">
                <a:spAutoFit/>
              </a:bodyPr>
              <a:lstStyle/>
              <a:p>
                <a:r>
                  <a:rPr lang="en-US" dirty="0"/>
                  <a:t>0</a:t>
                </a:r>
              </a:p>
            </p:txBody>
          </p:sp>
          <p:sp>
            <p:nvSpPr>
              <p:cNvPr id="44" name="TextBox 43">
                <a:extLst>
                  <a:ext uri="{FF2B5EF4-FFF2-40B4-BE49-F238E27FC236}">
                    <a16:creationId xmlns:a16="http://schemas.microsoft.com/office/drawing/2014/main" id="{651C3264-30E3-5C47-913C-30C41B4B0D30}"/>
                  </a:ext>
                </a:extLst>
              </p:cNvPr>
              <p:cNvSpPr txBox="1"/>
              <p:nvPr/>
            </p:nvSpPr>
            <p:spPr>
              <a:xfrm>
                <a:off x="1428143" y="4603399"/>
                <a:ext cx="325061" cy="397948"/>
              </a:xfrm>
              <a:prstGeom prst="rect">
                <a:avLst/>
              </a:prstGeom>
              <a:noFill/>
            </p:spPr>
            <p:txBody>
              <a:bodyPr wrap="none" rtlCol="0">
                <a:spAutoFit/>
              </a:bodyPr>
              <a:lstStyle/>
              <a:p>
                <a:r>
                  <a:rPr lang="en-US" dirty="0"/>
                  <a:t>2</a:t>
                </a:r>
              </a:p>
            </p:txBody>
          </p:sp>
          <p:sp>
            <p:nvSpPr>
              <p:cNvPr id="45" name="TextBox 44">
                <a:extLst>
                  <a:ext uri="{FF2B5EF4-FFF2-40B4-BE49-F238E27FC236}">
                    <a16:creationId xmlns:a16="http://schemas.microsoft.com/office/drawing/2014/main" id="{1F4542B4-C2D7-054F-B582-9610AA85C404}"/>
                  </a:ext>
                </a:extLst>
              </p:cNvPr>
              <p:cNvSpPr txBox="1"/>
              <p:nvPr/>
            </p:nvSpPr>
            <p:spPr>
              <a:xfrm>
                <a:off x="1702402" y="4276536"/>
                <a:ext cx="325061" cy="397948"/>
              </a:xfrm>
              <a:prstGeom prst="rect">
                <a:avLst/>
              </a:prstGeom>
              <a:noFill/>
            </p:spPr>
            <p:txBody>
              <a:bodyPr wrap="none" rtlCol="0">
                <a:spAutoFit/>
              </a:bodyPr>
              <a:lstStyle/>
              <a:p>
                <a:r>
                  <a:rPr lang="en-US" dirty="0"/>
                  <a:t>0</a:t>
                </a:r>
              </a:p>
            </p:txBody>
          </p:sp>
          <p:sp>
            <p:nvSpPr>
              <p:cNvPr id="46" name="TextBox 45">
                <a:extLst>
                  <a:ext uri="{FF2B5EF4-FFF2-40B4-BE49-F238E27FC236}">
                    <a16:creationId xmlns:a16="http://schemas.microsoft.com/office/drawing/2014/main" id="{941AB88C-8DA8-8844-B344-539B1A62D4CE}"/>
                  </a:ext>
                </a:extLst>
              </p:cNvPr>
              <p:cNvSpPr txBox="1"/>
              <p:nvPr/>
            </p:nvSpPr>
            <p:spPr>
              <a:xfrm>
                <a:off x="3314983" y="3127078"/>
                <a:ext cx="325061" cy="397948"/>
              </a:xfrm>
              <a:prstGeom prst="rect">
                <a:avLst/>
              </a:prstGeom>
              <a:noFill/>
            </p:spPr>
            <p:txBody>
              <a:bodyPr wrap="none" rtlCol="0">
                <a:spAutoFit/>
              </a:bodyPr>
              <a:lstStyle/>
              <a:p>
                <a:r>
                  <a:rPr lang="en-US" dirty="0"/>
                  <a:t>0</a:t>
                </a:r>
              </a:p>
            </p:txBody>
          </p:sp>
          <p:sp>
            <p:nvSpPr>
              <p:cNvPr id="47" name="TextBox 46">
                <a:extLst>
                  <a:ext uri="{FF2B5EF4-FFF2-40B4-BE49-F238E27FC236}">
                    <a16:creationId xmlns:a16="http://schemas.microsoft.com/office/drawing/2014/main" id="{4C6EDAF0-B802-C14D-BC6D-D55B7D1AF166}"/>
                  </a:ext>
                </a:extLst>
              </p:cNvPr>
              <p:cNvSpPr txBox="1"/>
              <p:nvPr/>
            </p:nvSpPr>
            <p:spPr>
              <a:xfrm>
                <a:off x="3186498" y="4099755"/>
                <a:ext cx="325061" cy="397948"/>
              </a:xfrm>
              <a:prstGeom prst="rect">
                <a:avLst/>
              </a:prstGeom>
              <a:noFill/>
            </p:spPr>
            <p:txBody>
              <a:bodyPr wrap="none" rtlCol="0">
                <a:spAutoFit/>
              </a:bodyPr>
              <a:lstStyle/>
              <a:p>
                <a:r>
                  <a:rPr lang="en-US" dirty="0"/>
                  <a:t>0</a:t>
                </a:r>
              </a:p>
            </p:txBody>
          </p:sp>
          <p:sp>
            <p:nvSpPr>
              <p:cNvPr id="48" name="TextBox 47">
                <a:extLst>
                  <a:ext uri="{FF2B5EF4-FFF2-40B4-BE49-F238E27FC236}">
                    <a16:creationId xmlns:a16="http://schemas.microsoft.com/office/drawing/2014/main" id="{90FD2E2A-0032-6449-9C03-740FA633192D}"/>
                  </a:ext>
                </a:extLst>
              </p:cNvPr>
              <p:cNvSpPr txBox="1"/>
              <p:nvPr/>
            </p:nvSpPr>
            <p:spPr>
              <a:xfrm>
                <a:off x="4137578" y="4203386"/>
                <a:ext cx="325061" cy="397948"/>
              </a:xfrm>
              <a:prstGeom prst="rect">
                <a:avLst/>
              </a:prstGeom>
              <a:noFill/>
            </p:spPr>
            <p:txBody>
              <a:bodyPr wrap="none" rtlCol="0">
                <a:spAutoFit/>
              </a:bodyPr>
              <a:lstStyle/>
              <a:p>
                <a:r>
                  <a:rPr lang="en-US" dirty="0"/>
                  <a:t>2</a:t>
                </a:r>
              </a:p>
            </p:txBody>
          </p:sp>
          <p:sp>
            <p:nvSpPr>
              <p:cNvPr id="49" name="TextBox 48">
                <a:extLst>
                  <a:ext uri="{FF2B5EF4-FFF2-40B4-BE49-F238E27FC236}">
                    <a16:creationId xmlns:a16="http://schemas.microsoft.com/office/drawing/2014/main" id="{6A50C0C1-D092-9042-AEFA-83B94F9EA9B7}"/>
                  </a:ext>
                </a:extLst>
              </p:cNvPr>
              <p:cNvSpPr txBox="1"/>
              <p:nvPr/>
            </p:nvSpPr>
            <p:spPr>
              <a:xfrm>
                <a:off x="4380535" y="4069514"/>
                <a:ext cx="325061" cy="397948"/>
              </a:xfrm>
              <a:prstGeom prst="rect">
                <a:avLst/>
              </a:prstGeom>
              <a:noFill/>
            </p:spPr>
            <p:txBody>
              <a:bodyPr wrap="none" rtlCol="0">
                <a:spAutoFit/>
              </a:bodyPr>
              <a:lstStyle/>
              <a:p>
                <a:r>
                  <a:rPr lang="en-US" dirty="0"/>
                  <a:t>3</a:t>
                </a:r>
              </a:p>
            </p:txBody>
          </p:sp>
          <p:sp>
            <p:nvSpPr>
              <p:cNvPr id="50" name="TextBox 49">
                <a:extLst>
                  <a:ext uri="{FF2B5EF4-FFF2-40B4-BE49-F238E27FC236}">
                    <a16:creationId xmlns:a16="http://schemas.microsoft.com/office/drawing/2014/main" id="{5F4096EA-8430-0849-98CE-A8A80215FC53}"/>
                  </a:ext>
                </a:extLst>
              </p:cNvPr>
              <p:cNvSpPr txBox="1"/>
              <p:nvPr/>
            </p:nvSpPr>
            <p:spPr>
              <a:xfrm>
                <a:off x="4827831" y="4510275"/>
                <a:ext cx="325061" cy="397948"/>
              </a:xfrm>
              <a:prstGeom prst="rect">
                <a:avLst/>
              </a:prstGeom>
              <a:noFill/>
            </p:spPr>
            <p:txBody>
              <a:bodyPr wrap="none" rtlCol="0">
                <a:spAutoFit/>
              </a:bodyPr>
              <a:lstStyle/>
              <a:p>
                <a:r>
                  <a:rPr lang="en-US" dirty="0"/>
                  <a:t>0</a:t>
                </a:r>
              </a:p>
            </p:txBody>
          </p:sp>
          <p:sp>
            <p:nvSpPr>
              <p:cNvPr id="51" name="TextBox 50">
                <a:extLst>
                  <a:ext uri="{FF2B5EF4-FFF2-40B4-BE49-F238E27FC236}">
                    <a16:creationId xmlns:a16="http://schemas.microsoft.com/office/drawing/2014/main" id="{F88C0B37-D1DE-AF4A-955E-09763A3315FD}"/>
                  </a:ext>
                </a:extLst>
              </p:cNvPr>
              <p:cNvSpPr txBox="1"/>
              <p:nvPr/>
            </p:nvSpPr>
            <p:spPr>
              <a:xfrm>
                <a:off x="4777541" y="3619702"/>
                <a:ext cx="325061" cy="397948"/>
              </a:xfrm>
              <a:prstGeom prst="rect">
                <a:avLst/>
              </a:prstGeom>
              <a:noFill/>
            </p:spPr>
            <p:txBody>
              <a:bodyPr wrap="none" rtlCol="0">
                <a:spAutoFit/>
              </a:bodyPr>
              <a:lstStyle/>
              <a:p>
                <a:r>
                  <a:rPr lang="en-US" dirty="0"/>
                  <a:t>1</a:t>
                </a:r>
              </a:p>
            </p:txBody>
          </p:sp>
        </p:grpSp>
        <p:sp>
          <p:nvSpPr>
            <p:cNvPr id="10" name="Freeform 9">
              <a:extLst>
                <a:ext uri="{FF2B5EF4-FFF2-40B4-BE49-F238E27FC236}">
                  <a16:creationId xmlns:a16="http://schemas.microsoft.com/office/drawing/2014/main" id="{F8DB5DF1-C95C-4243-A866-3494B6EDA6F1}"/>
                </a:ext>
              </a:extLst>
            </p:cNvPr>
            <p:cNvSpPr/>
            <p:nvPr/>
          </p:nvSpPr>
          <p:spPr>
            <a:xfrm rot="7272219">
              <a:off x="4962943" y="4283723"/>
              <a:ext cx="1200914" cy="988077"/>
            </a:xfrm>
            <a:custGeom>
              <a:avLst/>
              <a:gdLst>
                <a:gd name="connsiteX0" fmla="*/ 1293963 w 1293963"/>
                <a:gd name="connsiteY0" fmla="*/ 1064634 h 1064634"/>
                <a:gd name="connsiteX1" fmla="*/ 362310 w 1293963"/>
                <a:gd name="connsiteY1" fmla="*/ 710951 h 1064634"/>
                <a:gd name="connsiteX2" fmla="*/ 0 w 1293963"/>
                <a:gd name="connsiteY2" fmla="*/ 3585 h 1064634"/>
              </a:gdLst>
              <a:ahLst/>
              <a:cxnLst>
                <a:cxn ang="0">
                  <a:pos x="connsiteX0" y="connsiteY0"/>
                </a:cxn>
                <a:cxn ang="0">
                  <a:pos x="connsiteX1" y="connsiteY1"/>
                </a:cxn>
                <a:cxn ang="0">
                  <a:pos x="connsiteX2" y="connsiteY2"/>
                </a:cxn>
              </a:cxnLst>
              <a:rect l="l" t="t" r="r" b="b"/>
              <a:pathLst>
                <a:path w="1293963" h="1064634">
                  <a:moveTo>
                    <a:pt x="1293963" y="1064634"/>
                  </a:moveTo>
                  <a:cubicBezTo>
                    <a:pt x="935966" y="976213"/>
                    <a:pt x="577970" y="887792"/>
                    <a:pt x="362310" y="710951"/>
                  </a:cubicBezTo>
                  <a:cubicBezTo>
                    <a:pt x="146650" y="534110"/>
                    <a:pt x="24441" y="-51049"/>
                    <a:pt x="0" y="3585"/>
                  </a:cubicBezTo>
                </a:path>
              </a:pathLst>
            </a:custGeom>
            <a:noFill/>
            <a:ln w="38100">
              <a:solidFill>
                <a:srgbClr val="FF33CC"/>
              </a:solidFill>
              <a:headEnd type="triangl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F45103CC-2B95-364F-A192-176FD185B9C0}"/>
                </a:ext>
              </a:extLst>
            </p:cNvPr>
            <p:cNvSpPr txBox="1"/>
            <p:nvPr/>
          </p:nvSpPr>
          <p:spPr>
            <a:xfrm>
              <a:off x="5448163" y="4240102"/>
              <a:ext cx="301686" cy="369332"/>
            </a:xfrm>
            <a:prstGeom prst="rect">
              <a:avLst/>
            </a:prstGeom>
            <a:noFill/>
          </p:spPr>
          <p:txBody>
            <a:bodyPr wrap="none" rtlCol="0">
              <a:spAutoFit/>
            </a:bodyPr>
            <a:lstStyle/>
            <a:p>
              <a:r>
                <a:rPr lang="en-US" dirty="0"/>
                <a:t>2</a:t>
              </a:r>
            </a:p>
          </p:txBody>
        </p:sp>
        <p:sp>
          <p:nvSpPr>
            <p:cNvPr id="12" name="Freeform 11">
              <a:extLst>
                <a:ext uri="{FF2B5EF4-FFF2-40B4-BE49-F238E27FC236}">
                  <a16:creationId xmlns:a16="http://schemas.microsoft.com/office/drawing/2014/main" id="{51F01AA0-B283-FA49-BF43-2A197723F1CA}"/>
                </a:ext>
              </a:extLst>
            </p:cNvPr>
            <p:cNvSpPr/>
            <p:nvPr/>
          </p:nvSpPr>
          <p:spPr>
            <a:xfrm rot="8454450">
              <a:off x="6627343" y="4147099"/>
              <a:ext cx="895776" cy="794869"/>
            </a:xfrm>
            <a:custGeom>
              <a:avLst/>
              <a:gdLst>
                <a:gd name="connsiteX0" fmla="*/ 1293963 w 1293963"/>
                <a:gd name="connsiteY0" fmla="*/ 1064634 h 1064634"/>
                <a:gd name="connsiteX1" fmla="*/ 362310 w 1293963"/>
                <a:gd name="connsiteY1" fmla="*/ 710951 h 1064634"/>
                <a:gd name="connsiteX2" fmla="*/ 0 w 1293963"/>
                <a:gd name="connsiteY2" fmla="*/ 3585 h 1064634"/>
              </a:gdLst>
              <a:ahLst/>
              <a:cxnLst>
                <a:cxn ang="0">
                  <a:pos x="connsiteX0" y="connsiteY0"/>
                </a:cxn>
                <a:cxn ang="0">
                  <a:pos x="connsiteX1" y="connsiteY1"/>
                </a:cxn>
                <a:cxn ang="0">
                  <a:pos x="connsiteX2" y="connsiteY2"/>
                </a:cxn>
              </a:cxnLst>
              <a:rect l="l" t="t" r="r" b="b"/>
              <a:pathLst>
                <a:path w="1293963" h="1064634">
                  <a:moveTo>
                    <a:pt x="1293963" y="1064634"/>
                  </a:moveTo>
                  <a:cubicBezTo>
                    <a:pt x="935966" y="976213"/>
                    <a:pt x="577970" y="887792"/>
                    <a:pt x="362310" y="710951"/>
                  </a:cubicBezTo>
                  <a:cubicBezTo>
                    <a:pt x="146650" y="534110"/>
                    <a:pt x="24441" y="-51049"/>
                    <a:pt x="0" y="3585"/>
                  </a:cubicBezTo>
                </a:path>
              </a:pathLst>
            </a:custGeom>
            <a:noFill/>
            <a:ln w="38100">
              <a:solidFill>
                <a:srgbClr val="FF33CC"/>
              </a:solidFill>
              <a:headEnd type="triangl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5AA2DA66-1707-AF42-A469-AE30E587C58A}"/>
                </a:ext>
              </a:extLst>
            </p:cNvPr>
            <p:cNvSpPr txBox="1"/>
            <p:nvPr/>
          </p:nvSpPr>
          <p:spPr>
            <a:xfrm>
              <a:off x="6990180" y="4126468"/>
              <a:ext cx="301686" cy="369332"/>
            </a:xfrm>
            <a:prstGeom prst="rect">
              <a:avLst/>
            </a:prstGeom>
            <a:noFill/>
          </p:spPr>
          <p:txBody>
            <a:bodyPr wrap="none" rtlCol="0">
              <a:spAutoFit/>
            </a:bodyPr>
            <a:lstStyle/>
            <a:p>
              <a:r>
                <a:rPr lang="en-US" dirty="0"/>
                <a:t>2</a:t>
              </a:r>
            </a:p>
          </p:txBody>
        </p:sp>
        <p:sp>
          <p:nvSpPr>
            <p:cNvPr id="14" name="Freeform 13">
              <a:extLst>
                <a:ext uri="{FF2B5EF4-FFF2-40B4-BE49-F238E27FC236}">
                  <a16:creationId xmlns:a16="http://schemas.microsoft.com/office/drawing/2014/main" id="{DAC427D0-3F3B-1340-87F4-93E92127034F}"/>
                </a:ext>
              </a:extLst>
            </p:cNvPr>
            <p:cNvSpPr/>
            <p:nvPr/>
          </p:nvSpPr>
          <p:spPr>
            <a:xfrm rot="9991492">
              <a:off x="7993905" y="4613720"/>
              <a:ext cx="895776" cy="794869"/>
            </a:xfrm>
            <a:custGeom>
              <a:avLst/>
              <a:gdLst>
                <a:gd name="connsiteX0" fmla="*/ 1293963 w 1293963"/>
                <a:gd name="connsiteY0" fmla="*/ 1064634 h 1064634"/>
                <a:gd name="connsiteX1" fmla="*/ 362310 w 1293963"/>
                <a:gd name="connsiteY1" fmla="*/ 710951 h 1064634"/>
                <a:gd name="connsiteX2" fmla="*/ 0 w 1293963"/>
                <a:gd name="connsiteY2" fmla="*/ 3585 h 1064634"/>
              </a:gdLst>
              <a:ahLst/>
              <a:cxnLst>
                <a:cxn ang="0">
                  <a:pos x="connsiteX0" y="connsiteY0"/>
                </a:cxn>
                <a:cxn ang="0">
                  <a:pos x="connsiteX1" y="connsiteY1"/>
                </a:cxn>
                <a:cxn ang="0">
                  <a:pos x="connsiteX2" y="connsiteY2"/>
                </a:cxn>
              </a:cxnLst>
              <a:rect l="l" t="t" r="r" b="b"/>
              <a:pathLst>
                <a:path w="1293963" h="1064634">
                  <a:moveTo>
                    <a:pt x="1293963" y="1064634"/>
                  </a:moveTo>
                  <a:cubicBezTo>
                    <a:pt x="935966" y="976213"/>
                    <a:pt x="577970" y="887792"/>
                    <a:pt x="362310" y="710951"/>
                  </a:cubicBezTo>
                  <a:cubicBezTo>
                    <a:pt x="146650" y="534110"/>
                    <a:pt x="24441" y="-51049"/>
                    <a:pt x="0" y="3585"/>
                  </a:cubicBezTo>
                </a:path>
              </a:pathLst>
            </a:custGeom>
            <a:noFill/>
            <a:ln w="38100">
              <a:solidFill>
                <a:srgbClr val="FF33CC"/>
              </a:solidFill>
              <a:headEnd type="triangl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3992EE2B-7270-3346-8CBA-4857C5E8DAF4}"/>
                </a:ext>
              </a:extLst>
            </p:cNvPr>
            <p:cNvSpPr txBox="1"/>
            <p:nvPr/>
          </p:nvSpPr>
          <p:spPr>
            <a:xfrm>
              <a:off x="8441793" y="4624809"/>
              <a:ext cx="301686" cy="369332"/>
            </a:xfrm>
            <a:prstGeom prst="rect">
              <a:avLst/>
            </a:prstGeom>
            <a:noFill/>
          </p:spPr>
          <p:txBody>
            <a:bodyPr wrap="none" rtlCol="0">
              <a:spAutoFit/>
            </a:bodyPr>
            <a:lstStyle/>
            <a:p>
              <a:r>
                <a:rPr lang="en-US" dirty="0"/>
                <a:t>2</a:t>
              </a:r>
            </a:p>
          </p:txBody>
        </p:sp>
        <p:sp>
          <p:nvSpPr>
            <p:cNvPr id="16" name="Freeform 15">
              <a:extLst>
                <a:ext uri="{FF2B5EF4-FFF2-40B4-BE49-F238E27FC236}">
                  <a16:creationId xmlns:a16="http://schemas.microsoft.com/office/drawing/2014/main" id="{E344AD5D-B1ED-AF49-A4C0-7227A3A39DDD}"/>
                </a:ext>
              </a:extLst>
            </p:cNvPr>
            <p:cNvSpPr/>
            <p:nvPr/>
          </p:nvSpPr>
          <p:spPr>
            <a:xfrm rot="17279004">
              <a:off x="7982057" y="5661396"/>
              <a:ext cx="998108" cy="761652"/>
            </a:xfrm>
            <a:custGeom>
              <a:avLst/>
              <a:gdLst>
                <a:gd name="connsiteX0" fmla="*/ 1293963 w 1293963"/>
                <a:gd name="connsiteY0" fmla="*/ 1064634 h 1064634"/>
                <a:gd name="connsiteX1" fmla="*/ 362310 w 1293963"/>
                <a:gd name="connsiteY1" fmla="*/ 710951 h 1064634"/>
                <a:gd name="connsiteX2" fmla="*/ 0 w 1293963"/>
                <a:gd name="connsiteY2" fmla="*/ 3585 h 1064634"/>
              </a:gdLst>
              <a:ahLst/>
              <a:cxnLst>
                <a:cxn ang="0">
                  <a:pos x="connsiteX0" y="connsiteY0"/>
                </a:cxn>
                <a:cxn ang="0">
                  <a:pos x="connsiteX1" y="connsiteY1"/>
                </a:cxn>
                <a:cxn ang="0">
                  <a:pos x="connsiteX2" y="connsiteY2"/>
                </a:cxn>
              </a:cxnLst>
              <a:rect l="l" t="t" r="r" b="b"/>
              <a:pathLst>
                <a:path w="1293963" h="1064634">
                  <a:moveTo>
                    <a:pt x="1293963" y="1064634"/>
                  </a:moveTo>
                  <a:cubicBezTo>
                    <a:pt x="935966" y="976213"/>
                    <a:pt x="577970" y="887792"/>
                    <a:pt x="362310" y="710951"/>
                  </a:cubicBezTo>
                  <a:cubicBezTo>
                    <a:pt x="146650" y="534110"/>
                    <a:pt x="24441" y="-51049"/>
                    <a:pt x="0" y="3585"/>
                  </a:cubicBezTo>
                </a:path>
              </a:pathLst>
            </a:custGeom>
            <a:noFill/>
            <a:ln w="38100">
              <a:solidFill>
                <a:srgbClr val="FF33CC"/>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CDFDAD99-3C11-B546-A6E9-23F35E9C3017}"/>
                </a:ext>
              </a:extLst>
            </p:cNvPr>
            <p:cNvSpPr txBox="1"/>
            <p:nvPr/>
          </p:nvSpPr>
          <p:spPr>
            <a:xfrm>
              <a:off x="8559034" y="5898770"/>
              <a:ext cx="301686" cy="369332"/>
            </a:xfrm>
            <a:prstGeom prst="rect">
              <a:avLst/>
            </a:prstGeom>
            <a:noFill/>
          </p:spPr>
          <p:txBody>
            <a:bodyPr wrap="none" rtlCol="0">
              <a:spAutoFit/>
            </a:bodyPr>
            <a:lstStyle/>
            <a:p>
              <a:r>
                <a:rPr lang="en-US" dirty="0"/>
                <a:t>2</a:t>
              </a:r>
            </a:p>
          </p:txBody>
        </p:sp>
        <p:sp>
          <p:nvSpPr>
            <p:cNvPr id="18" name="Freeform 17">
              <a:extLst>
                <a:ext uri="{FF2B5EF4-FFF2-40B4-BE49-F238E27FC236}">
                  <a16:creationId xmlns:a16="http://schemas.microsoft.com/office/drawing/2014/main" id="{543FD2CD-5D4A-7B4B-83B7-235CC8C4AD1D}"/>
                </a:ext>
              </a:extLst>
            </p:cNvPr>
            <p:cNvSpPr/>
            <p:nvPr/>
          </p:nvSpPr>
          <p:spPr>
            <a:xfrm rot="5400000">
              <a:off x="6368388" y="4903002"/>
              <a:ext cx="1183985" cy="1219452"/>
            </a:xfrm>
            <a:custGeom>
              <a:avLst/>
              <a:gdLst>
                <a:gd name="connsiteX0" fmla="*/ 1293963 w 1293963"/>
                <a:gd name="connsiteY0" fmla="*/ 1064634 h 1064634"/>
                <a:gd name="connsiteX1" fmla="*/ 362310 w 1293963"/>
                <a:gd name="connsiteY1" fmla="*/ 710951 h 1064634"/>
                <a:gd name="connsiteX2" fmla="*/ 0 w 1293963"/>
                <a:gd name="connsiteY2" fmla="*/ 3585 h 1064634"/>
              </a:gdLst>
              <a:ahLst/>
              <a:cxnLst>
                <a:cxn ang="0">
                  <a:pos x="connsiteX0" y="connsiteY0"/>
                </a:cxn>
                <a:cxn ang="0">
                  <a:pos x="connsiteX1" y="connsiteY1"/>
                </a:cxn>
                <a:cxn ang="0">
                  <a:pos x="connsiteX2" y="connsiteY2"/>
                </a:cxn>
              </a:cxnLst>
              <a:rect l="l" t="t" r="r" b="b"/>
              <a:pathLst>
                <a:path w="1293963" h="1064634">
                  <a:moveTo>
                    <a:pt x="1293963" y="1064634"/>
                  </a:moveTo>
                  <a:cubicBezTo>
                    <a:pt x="935966" y="976213"/>
                    <a:pt x="577970" y="887792"/>
                    <a:pt x="362310" y="710951"/>
                  </a:cubicBezTo>
                  <a:cubicBezTo>
                    <a:pt x="146650" y="534110"/>
                    <a:pt x="24441" y="-51049"/>
                    <a:pt x="0" y="3585"/>
                  </a:cubicBezTo>
                </a:path>
              </a:pathLst>
            </a:custGeom>
            <a:noFill/>
            <a:ln w="38100">
              <a:solidFill>
                <a:srgbClr val="FF33CC"/>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23CE9E73-8790-C646-B786-A2D9CF63F54E}"/>
                </a:ext>
              </a:extLst>
            </p:cNvPr>
            <p:cNvSpPr txBox="1"/>
            <p:nvPr/>
          </p:nvSpPr>
          <p:spPr>
            <a:xfrm>
              <a:off x="6687738" y="4999474"/>
              <a:ext cx="301686" cy="369332"/>
            </a:xfrm>
            <a:prstGeom prst="rect">
              <a:avLst/>
            </a:prstGeom>
            <a:noFill/>
          </p:spPr>
          <p:txBody>
            <a:bodyPr wrap="none" rtlCol="0">
              <a:spAutoFit/>
            </a:bodyPr>
            <a:lstStyle/>
            <a:p>
              <a:r>
                <a:rPr lang="en-US" dirty="0"/>
                <a:t>1</a:t>
              </a:r>
            </a:p>
          </p:txBody>
        </p:sp>
        <p:sp>
          <p:nvSpPr>
            <p:cNvPr id="20" name="Freeform 19">
              <a:extLst>
                <a:ext uri="{FF2B5EF4-FFF2-40B4-BE49-F238E27FC236}">
                  <a16:creationId xmlns:a16="http://schemas.microsoft.com/office/drawing/2014/main" id="{EE974FC3-D857-3340-AEE4-51DAA304600B}"/>
                </a:ext>
              </a:extLst>
            </p:cNvPr>
            <p:cNvSpPr/>
            <p:nvPr/>
          </p:nvSpPr>
          <p:spPr>
            <a:xfrm rot="4139862">
              <a:off x="5581543" y="5154649"/>
              <a:ext cx="1182599" cy="720109"/>
            </a:xfrm>
            <a:custGeom>
              <a:avLst/>
              <a:gdLst>
                <a:gd name="connsiteX0" fmla="*/ 1293963 w 1293963"/>
                <a:gd name="connsiteY0" fmla="*/ 1064634 h 1064634"/>
                <a:gd name="connsiteX1" fmla="*/ 362310 w 1293963"/>
                <a:gd name="connsiteY1" fmla="*/ 710951 h 1064634"/>
                <a:gd name="connsiteX2" fmla="*/ 0 w 1293963"/>
                <a:gd name="connsiteY2" fmla="*/ 3585 h 1064634"/>
              </a:gdLst>
              <a:ahLst/>
              <a:cxnLst>
                <a:cxn ang="0">
                  <a:pos x="connsiteX0" y="connsiteY0"/>
                </a:cxn>
                <a:cxn ang="0">
                  <a:pos x="connsiteX1" y="connsiteY1"/>
                </a:cxn>
                <a:cxn ang="0">
                  <a:pos x="connsiteX2" y="connsiteY2"/>
                </a:cxn>
              </a:cxnLst>
              <a:rect l="l" t="t" r="r" b="b"/>
              <a:pathLst>
                <a:path w="1293963" h="1064634">
                  <a:moveTo>
                    <a:pt x="1293963" y="1064634"/>
                  </a:moveTo>
                  <a:cubicBezTo>
                    <a:pt x="935966" y="976213"/>
                    <a:pt x="577970" y="887792"/>
                    <a:pt x="362310" y="710951"/>
                  </a:cubicBezTo>
                  <a:cubicBezTo>
                    <a:pt x="146650" y="534110"/>
                    <a:pt x="24441" y="-51049"/>
                    <a:pt x="0" y="3585"/>
                  </a:cubicBezTo>
                </a:path>
              </a:pathLst>
            </a:custGeom>
            <a:noFill/>
            <a:ln w="38100">
              <a:solidFill>
                <a:srgbClr val="FF33CC"/>
              </a:solidFill>
              <a:headEnd type="triangl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9A558D52-A7EC-014E-84F8-37BEC8D7AEF9}"/>
                </a:ext>
              </a:extLst>
            </p:cNvPr>
            <p:cNvSpPr txBox="1"/>
            <p:nvPr/>
          </p:nvSpPr>
          <p:spPr>
            <a:xfrm>
              <a:off x="5783651" y="5197468"/>
              <a:ext cx="301686" cy="369332"/>
            </a:xfrm>
            <a:prstGeom prst="rect">
              <a:avLst/>
            </a:prstGeom>
            <a:noFill/>
          </p:spPr>
          <p:txBody>
            <a:bodyPr wrap="none" rtlCol="0">
              <a:spAutoFit/>
            </a:bodyPr>
            <a:lstStyle/>
            <a:p>
              <a:r>
                <a:rPr lang="en-US" dirty="0"/>
                <a:t>0</a:t>
              </a:r>
            </a:p>
          </p:txBody>
        </p:sp>
        <p:sp>
          <p:nvSpPr>
            <p:cNvPr id="22" name="Freeform 21">
              <a:extLst>
                <a:ext uri="{FF2B5EF4-FFF2-40B4-BE49-F238E27FC236}">
                  <a16:creationId xmlns:a16="http://schemas.microsoft.com/office/drawing/2014/main" id="{E89DECF7-EF90-E344-A42B-5EF66F7ACFE5}"/>
                </a:ext>
              </a:extLst>
            </p:cNvPr>
            <p:cNvSpPr/>
            <p:nvPr/>
          </p:nvSpPr>
          <p:spPr>
            <a:xfrm rot="19173573">
              <a:off x="6373991" y="6008656"/>
              <a:ext cx="1100794" cy="1018034"/>
            </a:xfrm>
            <a:custGeom>
              <a:avLst/>
              <a:gdLst>
                <a:gd name="connsiteX0" fmla="*/ 1293963 w 1293963"/>
                <a:gd name="connsiteY0" fmla="*/ 1064634 h 1064634"/>
                <a:gd name="connsiteX1" fmla="*/ 362310 w 1293963"/>
                <a:gd name="connsiteY1" fmla="*/ 710951 h 1064634"/>
                <a:gd name="connsiteX2" fmla="*/ 0 w 1293963"/>
                <a:gd name="connsiteY2" fmla="*/ 3585 h 1064634"/>
              </a:gdLst>
              <a:ahLst/>
              <a:cxnLst>
                <a:cxn ang="0">
                  <a:pos x="connsiteX0" y="connsiteY0"/>
                </a:cxn>
                <a:cxn ang="0">
                  <a:pos x="connsiteX1" y="connsiteY1"/>
                </a:cxn>
                <a:cxn ang="0">
                  <a:pos x="connsiteX2" y="connsiteY2"/>
                </a:cxn>
              </a:cxnLst>
              <a:rect l="l" t="t" r="r" b="b"/>
              <a:pathLst>
                <a:path w="1293963" h="1064634">
                  <a:moveTo>
                    <a:pt x="1293963" y="1064634"/>
                  </a:moveTo>
                  <a:cubicBezTo>
                    <a:pt x="935966" y="976213"/>
                    <a:pt x="577970" y="887792"/>
                    <a:pt x="362310" y="710951"/>
                  </a:cubicBezTo>
                  <a:cubicBezTo>
                    <a:pt x="146650" y="534110"/>
                    <a:pt x="24441" y="-51049"/>
                    <a:pt x="0" y="3585"/>
                  </a:cubicBezTo>
                </a:path>
              </a:pathLst>
            </a:custGeom>
            <a:noFill/>
            <a:ln w="38100">
              <a:solidFill>
                <a:srgbClr val="FF33CC"/>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500CC2F1-8A4B-7746-A6E9-A7DA855A38E9}"/>
                </a:ext>
              </a:extLst>
            </p:cNvPr>
            <p:cNvSpPr txBox="1"/>
            <p:nvPr/>
          </p:nvSpPr>
          <p:spPr>
            <a:xfrm>
              <a:off x="6818350" y="6564868"/>
              <a:ext cx="301686" cy="369332"/>
            </a:xfrm>
            <a:prstGeom prst="rect">
              <a:avLst/>
            </a:prstGeom>
            <a:noFill/>
          </p:spPr>
          <p:txBody>
            <a:bodyPr wrap="none" rtlCol="0">
              <a:spAutoFit/>
            </a:bodyPr>
            <a:lstStyle/>
            <a:p>
              <a:r>
                <a:rPr lang="en-US" dirty="0"/>
                <a:t>3</a:t>
              </a:r>
            </a:p>
          </p:txBody>
        </p:sp>
      </p:grpSp>
      <p:grpSp>
        <p:nvGrpSpPr>
          <p:cNvPr id="52" name="Group 51">
            <a:extLst>
              <a:ext uri="{FF2B5EF4-FFF2-40B4-BE49-F238E27FC236}">
                <a16:creationId xmlns:a16="http://schemas.microsoft.com/office/drawing/2014/main" id="{BF66BF51-F806-454C-A7C2-7846A8FB1F3A}"/>
              </a:ext>
            </a:extLst>
          </p:cNvPr>
          <p:cNvGrpSpPr/>
          <p:nvPr/>
        </p:nvGrpSpPr>
        <p:grpSpPr>
          <a:xfrm>
            <a:off x="1637776" y="4343400"/>
            <a:ext cx="4441565" cy="2296262"/>
            <a:chOff x="990600" y="3017500"/>
            <a:chExt cx="4785705" cy="2474180"/>
          </a:xfrm>
        </p:grpSpPr>
        <p:cxnSp>
          <p:nvCxnSpPr>
            <p:cNvPr id="53" name="Straight Connector 52">
              <a:extLst>
                <a:ext uri="{FF2B5EF4-FFF2-40B4-BE49-F238E27FC236}">
                  <a16:creationId xmlns:a16="http://schemas.microsoft.com/office/drawing/2014/main" id="{F681D41C-6011-6F48-BF15-E6AF259AE196}"/>
                </a:ext>
              </a:extLst>
            </p:cNvPr>
            <p:cNvCxnSpPr>
              <a:stCxn id="66" idx="2"/>
              <a:endCxn id="65" idx="7"/>
            </p:cNvCxnSpPr>
            <p:nvPr/>
          </p:nvCxnSpPr>
          <p:spPr>
            <a:xfrm flipH="1">
              <a:off x="1284342" y="3317971"/>
              <a:ext cx="1344595" cy="455510"/>
            </a:xfrm>
            <a:prstGeom prst="line">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430F3F47-D170-A34E-8CF7-E821A6E68D27}"/>
                </a:ext>
              </a:extLst>
            </p:cNvPr>
            <p:cNvCxnSpPr>
              <a:stCxn id="68" idx="2"/>
              <a:endCxn id="66" idx="6"/>
            </p:cNvCxnSpPr>
            <p:nvPr/>
          </p:nvCxnSpPr>
          <p:spPr>
            <a:xfrm flipH="1" flipV="1">
              <a:off x="2973077" y="3317971"/>
              <a:ext cx="1107387" cy="137723"/>
            </a:xfrm>
            <a:prstGeom prst="line">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9FF69625-C5B6-9A49-B90F-F7FCA55DB227}"/>
                </a:ext>
              </a:extLst>
            </p:cNvPr>
            <p:cNvCxnSpPr>
              <a:stCxn id="67" idx="2"/>
              <a:endCxn id="65" idx="5"/>
            </p:cNvCxnSpPr>
            <p:nvPr/>
          </p:nvCxnSpPr>
          <p:spPr>
            <a:xfrm flipH="1" flipV="1">
              <a:off x="1284342" y="4010427"/>
              <a:ext cx="1172525" cy="1033919"/>
            </a:xfrm>
            <a:prstGeom prst="line">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F0D637AC-C702-9B47-9A91-1F536AA75D9A}"/>
                </a:ext>
              </a:extLst>
            </p:cNvPr>
            <p:cNvCxnSpPr>
              <a:stCxn id="67" idx="7"/>
              <a:endCxn id="68" idx="3"/>
            </p:cNvCxnSpPr>
            <p:nvPr/>
          </p:nvCxnSpPr>
          <p:spPr>
            <a:xfrm flipV="1">
              <a:off x="2750609" y="3574167"/>
              <a:ext cx="1380253" cy="1351706"/>
            </a:xfrm>
            <a:prstGeom prst="line">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A275A666-65DF-414C-B2A2-E9521F8276A1}"/>
                </a:ext>
              </a:extLst>
            </p:cNvPr>
            <p:cNvCxnSpPr>
              <a:stCxn id="67" idx="6"/>
              <a:endCxn id="70" idx="2"/>
            </p:cNvCxnSpPr>
            <p:nvPr/>
          </p:nvCxnSpPr>
          <p:spPr>
            <a:xfrm>
              <a:off x="2801007" y="5044346"/>
              <a:ext cx="1329638" cy="48406"/>
            </a:xfrm>
            <a:prstGeom prst="line">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DA8E085D-24F3-9F47-B1FF-1C205297BDA3}"/>
                </a:ext>
              </a:extLst>
            </p:cNvPr>
            <p:cNvCxnSpPr>
              <a:stCxn id="68" idx="5"/>
              <a:endCxn id="69" idx="1"/>
            </p:cNvCxnSpPr>
            <p:nvPr/>
          </p:nvCxnSpPr>
          <p:spPr>
            <a:xfrm>
              <a:off x="4374206" y="3574167"/>
              <a:ext cx="1108357" cy="495347"/>
            </a:xfrm>
            <a:prstGeom prst="line">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B055DF44-B265-EE4C-81CA-E5229633743C}"/>
                </a:ext>
              </a:extLst>
            </p:cNvPr>
            <p:cNvCxnSpPr>
              <a:stCxn id="69" idx="3"/>
              <a:endCxn id="70" idx="6"/>
            </p:cNvCxnSpPr>
            <p:nvPr/>
          </p:nvCxnSpPr>
          <p:spPr>
            <a:xfrm flipH="1">
              <a:off x="4474785" y="4306460"/>
              <a:ext cx="1007778" cy="786292"/>
            </a:xfrm>
            <a:prstGeom prst="line">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801856C8-F241-4F48-AC5C-17FAE5603C88}"/>
                </a:ext>
              </a:extLst>
            </p:cNvPr>
            <p:cNvSpPr txBox="1"/>
            <p:nvPr/>
          </p:nvSpPr>
          <p:spPr>
            <a:xfrm>
              <a:off x="2286607" y="3759575"/>
              <a:ext cx="547870" cy="397948"/>
            </a:xfrm>
            <a:prstGeom prst="rect">
              <a:avLst/>
            </a:prstGeom>
            <a:noFill/>
          </p:spPr>
          <p:txBody>
            <a:bodyPr wrap="none" rtlCol="0">
              <a:spAutoFit/>
            </a:bodyPr>
            <a:lstStyle/>
            <a:p>
              <a:r>
                <a:rPr lang="en-US" dirty="0">
                  <a:solidFill>
                    <a:srgbClr val="FF0000"/>
                  </a:solidFill>
                </a:rPr>
                <a:t>0/</a:t>
              </a:r>
              <a:r>
                <a:rPr lang="en-US" dirty="0">
                  <a:solidFill>
                    <a:srgbClr val="00B050"/>
                  </a:solidFill>
                </a:rPr>
                <a:t>3</a:t>
              </a:r>
            </a:p>
          </p:txBody>
        </p:sp>
        <p:sp>
          <p:nvSpPr>
            <p:cNvPr id="61" name="TextBox 60">
              <a:extLst>
                <a:ext uri="{FF2B5EF4-FFF2-40B4-BE49-F238E27FC236}">
                  <a16:creationId xmlns:a16="http://schemas.microsoft.com/office/drawing/2014/main" id="{81698A29-51B4-4A43-9E55-FDD12727C3FD}"/>
                </a:ext>
              </a:extLst>
            </p:cNvPr>
            <p:cNvSpPr txBox="1"/>
            <p:nvPr/>
          </p:nvSpPr>
          <p:spPr>
            <a:xfrm>
              <a:off x="1672079" y="3133349"/>
              <a:ext cx="547870" cy="397948"/>
            </a:xfrm>
            <a:prstGeom prst="rect">
              <a:avLst/>
            </a:prstGeom>
            <a:noFill/>
          </p:spPr>
          <p:txBody>
            <a:bodyPr wrap="none" rtlCol="0">
              <a:spAutoFit/>
            </a:bodyPr>
            <a:lstStyle/>
            <a:p>
              <a:r>
                <a:rPr lang="en-US" dirty="0">
                  <a:solidFill>
                    <a:srgbClr val="FF0000"/>
                  </a:solidFill>
                </a:rPr>
                <a:t>2/</a:t>
              </a:r>
              <a:r>
                <a:rPr lang="en-US" dirty="0">
                  <a:solidFill>
                    <a:srgbClr val="00B050"/>
                  </a:solidFill>
                </a:rPr>
                <a:t>3</a:t>
              </a:r>
            </a:p>
          </p:txBody>
        </p:sp>
        <p:sp>
          <p:nvSpPr>
            <p:cNvPr id="62" name="TextBox 61">
              <a:extLst>
                <a:ext uri="{FF2B5EF4-FFF2-40B4-BE49-F238E27FC236}">
                  <a16:creationId xmlns:a16="http://schemas.microsoft.com/office/drawing/2014/main" id="{2735307A-0263-2847-A531-736A5CD4305E}"/>
                </a:ext>
              </a:extLst>
            </p:cNvPr>
            <p:cNvSpPr txBox="1"/>
            <p:nvPr/>
          </p:nvSpPr>
          <p:spPr>
            <a:xfrm>
              <a:off x="3289892" y="5093732"/>
              <a:ext cx="547870" cy="397948"/>
            </a:xfrm>
            <a:prstGeom prst="rect">
              <a:avLst/>
            </a:prstGeom>
            <a:noFill/>
          </p:spPr>
          <p:txBody>
            <a:bodyPr wrap="none" rtlCol="0">
              <a:spAutoFit/>
            </a:bodyPr>
            <a:lstStyle/>
            <a:p>
              <a:r>
                <a:rPr lang="en-US" dirty="0">
                  <a:solidFill>
                    <a:srgbClr val="FF0000"/>
                  </a:solidFill>
                </a:rPr>
                <a:t>3/</a:t>
              </a:r>
              <a:r>
                <a:rPr lang="en-US" dirty="0">
                  <a:solidFill>
                    <a:srgbClr val="00B050"/>
                  </a:solidFill>
                </a:rPr>
                <a:t>3</a:t>
              </a:r>
            </a:p>
          </p:txBody>
        </p:sp>
        <p:cxnSp>
          <p:nvCxnSpPr>
            <p:cNvPr id="64" name="Straight Connector 63">
              <a:extLst>
                <a:ext uri="{FF2B5EF4-FFF2-40B4-BE49-F238E27FC236}">
                  <a16:creationId xmlns:a16="http://schemas.microsoft.com/office/drawing/2014/main" id="{D751E81D-F060-8147-8FC1-64075B501297}"/>
                </a:ext>
              </a:extLst>
            </p:cNvPr>
            <p:cNvCxnSpPr>
              <a:stCxn id="67" idx="0"/>
              <a:endCxn id="66" idx="4"/>
            </p:cNvCxnSpPr>
            <p:nvPr/>
          </p:nvCxnSpPr>
          <p:spPr>
            <a:xfrm flipV="1">
              <a:off x="2628937" y="3485517"/>
              <a:ext cx="172070" cy="1391283"/>
            </a:xfrm>
            <a:prstGeom prst="line">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5" name="Oval 64">
                  <a:extLst>
                    <a:ext uri="{FF2B5EF4-FFF2-40B4-BE49-F238E27FC236}">
                      <a16:creationId xmlns:a16="http://schemas.microsoft.com/office/drawing/2014/main" id="{8D183A14-E859-3D47-A9D8-9146BB9C9032}"/>
                    </a:ext>
                  </a:extLst>
                </p:cNvPr>
                <p:cNvSpPr/>
                <p:nvPr/>
              </p:nvSpPr>
              <p:spPr>
                <a:xfrm>
                  <a:off x="990600" y="3724408"/>
                  <a:ext cx="344140" cy="335092"/>
                </a:xfrm>
                <a:prstGeom prst="ellips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dirty="0">
                            <a:latin typeface="Cambria Math"/>
                          </a:rPr>
                          <m:t>𝑠</m:t>
                        </m:r>
                      </m:oMath>
                    </m:oMathPara>
                  </a14:m>
                  <a:endParaRPr lang="en-US" dirty="0"/>
                </a:p>
              </p:txBody>
            </p:sp>
          </mc:Choice>
          <mc:Fallback xmlns="">
            <p:sp>
              <p:nvSpPr>
                <p:cNvPr id="34" name="Oval 33"/>
                <p:cNvSpPr>
                  <a:spLocks noRot="1" noChangeAspect="1" noMove="1" noResize="1" noEditPoints="1" noAdjustHandles="1" noChangeArrowheads="1" noChangeShapeType="1" noTextEdit="1"/>
                </p:cNvSpPr>
                <p:nvPr/>
              </p:nvSpPr>
              <p:spPr>
                <a:xfrm>
                  <a:off x="990600" y="3724408"/>
                  <a:ext cx="344140" cy="335092"/>
                </a:xfrm>
                <a:prstGeom prst="ellipse">
                  <a:avLst/>
                </a:prstGeom>
                <a:blipFill rotWithShape="1">
                  <a:blip r:embed="rId4"/>
                  <a:stretch>
                    <a:fillRect/>
                  </a:stretch>
                </a:blipFill>
                <a:ln>
                  <a:solidFill>
                    <a:srgbClr val="7030A0"/>
                  </a:solidFill>
                </a:ln>
              </p:spPr>
              <p:txBody>
                <a:bodyPr/>
                <a:lstStyle/>
                <a:p>
                  <a:r>
                    <a:rPr lang="en-US">
                      <a:noFill/>
                    </a:rPr>
                    <a:t> </a:t>
                  </a:r>
                </a:p>
              </p:txBody>
            </p:sp>
          </mc:Fallback>
        </mc:AlternateContent>
        <p:sp>
          <p:nvSpPr>
            <p:cNvPr id="66" name="Oval 65">
              <a:extLst>
                <a:ext uri="{FF2B5EF4-FFF2-40B4-BE49-F238E27FC236}">
                  <a16:creationId xmlns:a16="http://schemas.microsoft.com/office/drawing/2014/main" id="{5598875B-C04E-A84B-B721-7D7D92F13295}"/>
                </a:ext>
              </a:extLst>
            </p:cNvPr>
            <p:cNvSpPr/>
            <p:nvPr/>
          </p:nvSpPr>
          <p:spPr>
            <a:xfrm>
              <a:off x="2628937" y="3150425"/>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Oval 66">
              <a:extLst>
                <a:ext uri="{FF2B5EF4-FFF2-40B4-BE49-F238E27FC236}">
                  <a16:creationId xmlns:a16="http://schemas.microsoft.com/office/drawing/2014/main" id="{6CD155EA-915D-C840-9DCB-B6422138337E}"/>
                </a:ext>
              </a:extLst>
            </p:cNvPr>
            <p:cNvSpPr/>
            <p:nvPr/>
          </p:nvSpPr>
          <p:spPr>
            <a:xfrm>
              <a:off x="2456867" y="4876800"/>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Oval 67">
              <a:extLst>
                <a:ext uri="{FF2B5EF4-FFF2-40B4-BE49-F238E27FC236}">
                  <a16:creationId xmlns:a16="http://schemas.microsoft.com/office/drawing/2014/main" id="{CC6E2789-B54C-A442-BA7B-6438DCF5490C}"/>
                </a:ext>
              </a:extLst>
            </p:cNvPr>
            <p:cNvSpPr/>
            <p:nvPr/>
          </p:nvSpPr>
          <p:spPr>
            <a:xfrm>
              <a:off x="4080464" y="3288148"/>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69" name="Oval 68">
                  <a:extLst>
                    <a:ext uri="{FF2B5EF4-FFF2-40B4-BE49-F238E27FC236}">
                      <a16:creationId xmlns:a16="http://schemas.microsoft.com/office/drawing/2014/main" id="{94EC3D2D-F874-AF40-9B84-F059A96BF57E}"/>
                    </a:ext>
                  </a:extLst>
                </p:cNvPr>
                <p:cNvSpPr/>
                <p:nvPr/>
              </p:nvSpPr>
              <p:spPr>
                <a:xfrm>
                  <a:off x="5432165" y="4020441"/>
                  <a:ext cx="344140" cy="335092"/>
                </a:xfrm>
                <a:prstGeom prst="ellipse">
                  <a:avLst/>
                </a:prstGeom>
                <a:solidFill>
                  <a:srgbClr val="00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dirty="0">
                            <a:solidFill>
                              <a:schemeClr val="tx1"/>
                            </a:solidFill>
                            <a:latin typeface="Cambria Math"/>
                          </a:rPr>
                          <m:t>𝑡</m:t>
                        </m:r>
                      </m:oMath>
                    </m:oMathPara>
                  </a14:m>
                  <a:endParaRPr lang="en-US" dirty="0">
                    <a:solidFill>
                      <a:schemeClr val="tx1"/>
                    </a:solidFill>
                  </a:endParaRPr>
                </a:p>
              </p:txBody>
            </p:sp>
          </mc:Choice>
          <mc:Fallback xmlns="">
            <p:sp>
              <p:nvSpPr>
                <p:cNvPr id="38" name="Oval 37"/>
                <p:cNvSpPr>
                  <a:spLocks noRot="1" noChangeAspect="1" noMove="1" noResize="1" noEditPoints="1" noAdjustHandles="1" noChangeArrowheads="1" noChangeShapeType="1" noTextEdit="1"/>
                </p:cNvSpPr>
                <p:nvPr/>
              </p:nvSpPr>
              <p:spPr>
                <a:xfrm>
                  <a:off x="5432165" y="4020441"/>
                  <a:ext cx="344140" cy="335092"/>
                </a:xfrm>
                <a:prstGeom prst="ellipse">
                  <a:avLst/>
                </a:prstGeom>
                <a:blipFill rotWithShape="1">
                  <a:blip r:embed="rId5"/>
                  <a:stretch>
                    <a:fillRect/>
                  </a:stretch>
                </a:blipFill>
              </p:spPr>
              <p:txBody>
                <a:bodyPr/>
                <a:lstStyle/>
                <a:p>
                  <a:r>
                    <a:rPr lang="en-US">
                      <a:noFill/>
                    </a:rPr>
                    <a:t> </a:t>
                  </a:r>
                </a:p>
              </p:txBody>
            </p:sp>
          </mc:Fallback>
        </mc:AlternateContent>
        <p:sp>
          <p:nvSpPr>
            <p:cNvPr id="70" name="Oval 69">
              <a:extLst>
                <a:ext uri="{FF2B5EF4-FFF2-40B4-BE49-F238E27FC236}">
                  <a16:creationId xmlns:a16="http://schemas.microsoft.com/office/drawing/2014/main" id="{B7E883C1-E7F0-E245-B6D3-9C8C3AEB56CD}"/>
                </a:ext>
              </a:extLst>
            </p:cNvPr>
            <p:cNvSpPr/>
            <p:nvPr/>
          </p:nvSpPr>
          <p:spPr>
            <a:xfrm>
              <a:off x="4130645" y="4925206"/>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1" name="Straight Connector 70">
              <a:extLst>
                <a:ext uri="{FF2B5EF4-FFF2-40B4-BE49-F238E27FC236}">
                  <a16:creationId xmlns:a16="http://schemas.microsoft.com/office/drawing/2014/main" id="{F98B20B7-DCEF-EA4B-8E8B-2AAD8823156B}"/>
                </a:ext>
              </a:extLst>
            </p:cNvPr>
            <p:cNvCxnSpPr>
              <a:stCxn id="70" idx="0"/>
              <a:endCxn id="68" idx="4"/>
            </p:cNvCxnSpPr>
            <p:nvPr/>
          </p:nvCxnSpPr>
          <p:spPr>
            <a:xfrm flipH="1" flipV="1">
              <a:off x="4252534" y="3623240"/>
              <a:ext cx="50181" cy="1301966"/>
            </a:xfrm>
            <a:prstGeom prst="line">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2" name="Freeform 71">
              <a:extLst>
                <a:ext uri="{FF2B5EF4-FFF2-40B4-BE49-F238E27FC236}">
                  <a16:creationId xmlns:a16="http://schemas.microsoft.com/office/drawing/2014/main" id="{B9ED0FF8-5499-3D46-BDAE-F86D7C146DFA}"/>
                </a:ext>
              </a:extLst>
            </p:cNvPr>
            <p:cNvSpPr/>
            <p:nvPr/>
          </p:nvSpPr>
          <p:spPr>
            <a:xfrm>
              <a:off x="4370266" y="3581400"/>
              <a:ext cx="201734" cy="1364776"/>
            </a:xfrm>
            <a:custGeom>
              <a:avLst/>
              <a:gdLst>
                <a:gd name="connsiteX0" fmla="*/ 77638 w 201734"/>
                <a:gd name="connsiteY0" fmla="*/ 1364776 h 1364776"/>
                <a:gd name="connsiteX1" fmla="*/ 200467 w 201734"/>
                <a:gd name="connsiteY1" fmla="*/ 655093 h 1364776"/>
                <a:gd name="connsiteX2" fmla="*/ 9399 w 201734"/>
                <a:gd name="connsiteY2" fmla="*/ 0 h 1364776"/>
              </a:gdLst>
              <a:ahLst/>
              <a:cxnLst>
                <a:cxn ang="0">
                  <a:pos x="connsiteX0" y="connsiteY0"/>
                </a:cxn>
                <a:cxn ang="0">
                  <a:pos x="connsiteX1" y="connsiteY1"/>
                </a:cxn>
                <a:cxn ang="0">
                  <a:pos x="connsiteX2" y="connsiteY2"/>
                </a:cxn>
              </a:cxnLst>
              <a:rect l="l" t="t" r="r" b="b"/>
              <a:pathLst>
                <a:path w="201734" h="1364776">
                  <a:moveTo>
                    <a:pt x="77638" y="1364776"/>
                  </a:moveTo>
                  <a:cubicBezTo>
                    <a:pt x="144739" y="1123666"/>
                    <a:pt x="211840" y="882556"/>
                    <a:pt x="200467" y="655093"/>
                  </a:cubicBezTo>
                  <a:cubicBezTo>
                    <a:pt x="189094" y="427630"/>
                    <a:pt x="-49741" y="9098"/>
                    <a:pt x="9399" y="0"/>
                  </a:cubicBezTo>
                </a:path>
              </a:pathLst>
            </a:custGeom>
            <a:noFill/>
            <a:ln w="38100">
              <a:solidFill>
                <a:schemeClr val="tx1"/>
              </a:solidFill>
              <a:headEnd type="triangl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TextBox 73">
              <a:extLst>
                <a:ext uri="{FF2B5EF4-FFF2-40B4-BE49-F238E27FC236}">
                  <a16:creationId xmlns:a16="http://schemas.microsoft.com/office/drawing/2014/main" id="{62DE7856-1EE4-8048-BD27-5F5190B0B2A9}"/>
                </a:ext>
              </a:extLst>
            </p:cNvPr>
            <p:cNvSpPr txBox="1"/>
            <p:nvPr/>
          </p:nvSpPr>
          <p:spPr>
            <a:xfrm>
              <a:off x="1702402" y="4093852"/>
              <a:ext cx="547870" cy="397948"/>
            </a:xfrm>
            <a:prstGeom prst="rect">
              <a:avLst/>
            </a:prstGeom>
            <a:noFill/>
          </p:spPr>
          <p:txBody>
            <a:bodyPr wrap="none" rtlCol="0">
              <a:spAutoFit/>
            </a:bodyPr>
            <a:lstStyle/>
            <a:p>
              <a:r>
                <a:rPr lang="en-US" dirty="0">
                  <a:solidFill>
                    <a:srgbClr val="FF0000"/>
                  </a:solidFill>
                </a:rPr>
                <a:t>2/</a:t>
              </a:r>
              <a:r>
                <a:rPr lang="en-US" dirty="0">
                  <a:solidFill>
                    <a:srgbClr val="00B050"/>
                  </a:solidFill>
                </a:rPr>
                <a:t>2</a:t>
              </a:r>
            </a:p>
          </p:txBody>
        </p:sp>
        <p:sp>
          <p:nvSpPr>
            <p:cNvPr id="75" name="TextBox 74">
              <a:extLst>
                <a:ext uri="{FF2B5EF4-FFF2-40B4-BE49-F238E27FC236}">
                  <a16:creationId xmlns:a16="http://schemas.microsoft.com/office/drawing/2014/main" id="{FFF474A7-2470-964E-90E7-B5F434BDB35E}"/>
                </a:ext>
              </a:extLst>
            </p:cNvPr>
            <p:cNvSpPr txBox="1"/>
            <p:nvPr/>
          </p:nvSpPr>
          <p:spPr>
            <a:xfrm>
              <a:off x="3314983" y="3017500"/>
              <a:ext cx="547870" cy="397948"/>
            </a:xfrm>
            <a:prstGeom prst="rect">
              <a:avLst/>
            </a:prstGeom>
            <a:noFill/>
          </p:spPr>
          <p:txBody>
            <a:bodyPr wrap="none" rtlCol="0">
              <a:spAutoFit/>
            </a:bodyPr>
            <a:lstStyle/>
            <a:p>
              <a:r>
                <a:rPr lang="en-US" dirty="0">
                  <a:solidFill>
                    <a:srgbClr val="FF0000"/>
                  </a:solidFill>
                </a:rPr>
                <a:t>2/</a:t>
              </a:r>
              <a:r>
                <a:rPr lang="en-US" dirty="0">
                  <a:solidFill>
                    <a:srgbClr val="00B050"/>
                  </a:solidFill>
                </a:rPr>
                <a:t>2</a:t>
              </a:r>
            </a:p>
          </p:txBody>
        </p:sp>
        <p:sp>
          <p:nvSpPr>
            <p:cNvPr id="76" name="TextBox 75">
              <a:extLst>
                <a:ext uri="{FF2B5EF4-FFF2-40B4-BE49-F238E27FC236}">
                  <a16:creationId xmlns:a16="http://schemas.microsoft.com/office/drawing/2014/main" id="{61A044B3-0438-9B4F-AE49-EE9207643CEB}"/>
                </a:ext>
              </a:extLst>
            </p:cNvPr>
            <p:cNvSpPr txBox="1"/>
            <p:nvPr/>
          </p:nvSpPr>
          <p:spPr>
            <a:xfrm>
              <a:off x="3186498" y="3759576"/>
              <a:ext cx="547870" cy="397948"/>
            </a:xfrm>
            <a:prstGeom prst="rect">
              <a:avLst/>
            </a:prstGeom>
            <a:noFill/>
          </p:spPr>
          <p:txBody>
            <a:bodyPr wrap="none" rtlCol="0">
              <a:spAutoFit/>
            </a:bodyPr>
            <a:lstStyle/>
            <a:p>
              <a:r>
                <a:rPr lang="en-US" dirty="0">
                  <a:solidFill>
                    <a:srgbClr val="FF0000"/>
                  </a:solidFill>
                </a:rPr>
                <a:t>1/</a:t>
              </a:r>
              <a:r>
                <a:rPr lang="en-US" dirty="0">
                  <a:solidFill>
                    <a:srgbClr val="00B050"/>
                  </a:solidFill>
                </a:rPr>
                <a:t>1</a:t>
              </a:r>
            </a:p>
          </p:txBody>
        </p:sp>
        <p:sp>
          <p:nvSpPr>
            <p:cNvPr id="77" name="TextBox 76">
              <a:extLst>
                <a:ext uri="{FF2B5EF4-FFF2-40B4-BE49-F238E27FC236}">
                  <a16:creationId xmlns:a16="http://schemas.microsoft.com/office/drawing/2014/main" id="{A8902FF0-EFB2-5F42-BE26-00AAC85F49D2}"/>
                </a:ext>
              </a:extLst>
            </p:cNvPr>
            <p:cNvSpPr txBox="1"/>
            <p:nvPr/>
          </p:nvSpPr>
          <p:spPr>
            <a:xfrm>
              <a:off x="3785680" y="4203386"/>
              <a:ext cx="547870" cy="397948"/>
            </a:xfrm>
            <a:prstGeom prst="rect">
              <a:avLst/>
            </a:prstGeom>
            <a:noFill/>
          </p:spPr>
          <p:txBody>
            <a:bodyPr wrap="none" rtlCol="0">
              <a:spAutoFit/>
            </a:bodyPr>
            <a:lstStyle/>
            <a:p>
              <a:r>
                <a:rPr lang="en-US" dirty="0">
                  <a:solidFill>
                    <a:srgbClr val="FF0000"/>
                  </a:solidFill>
                </a:rPr>
                <a:t>2/</a:t>
              </a:r>
              <a:r>
                <a:rPr lang="en-US" dirty="0">
                  <a:solidFill>
                    <a:srgbClr val="00B050"/>
                  </a:solidFill>
                </a:rPr>
                <a:t>3</a:t>
              </a:r>
            </a:p>
          </p:txBody>
        </p:sp>
        <p:sp>
          <p:nvSpPr>
            <p:cNvPr id="78" name="TextBox 77">
              <a:extLst>
                <a:ext uri="{FF2B5EF4-FFF2-40B4-BE49-F238E27FC236}">
                  <a16:creationId xmlns:a16="http://schemas.microsoft.com/office/drawing/2014/main" id="{0C40EF31-50E7-0449-A17E-BDC245DFD7FA}"/>
                </a:ext>
              </a:extLst>
            </p:cNvPr>
            <p:cNvSpPr txBox="1"/>
            <p:nvPr/>
          </p:nvSpPr>
          <p:spPr>
            <a:xfrm>
              <a:off x="4572000" y="4069514"/>
              <a:ext cx="547870" cy="397948"/>
            </a:xfrm>
            <a:prstGeom prst="rect">
              <a:avLst/>
            </a:prstGeom>
            <a:noFill/>
          </p:spPr>
          <p:txBody>
            <a:bodyPr wrap="none" rtlCol="0">
              <a:spAutoFit/>
            </a:bodyPr>
            <a:lstStyle/>
            <a:p>
              <a:r>
                <a:rPr lang="en-US" dirty="0">
                  <a:solidFill>
                    <a:srgbClr val="FF0000"/>
                  </a:solidFill>
                </a:rPr>
                <a:t>1/</a:t>
              </a:r>
              <a:r>
                <a:rPr lang="en-US" dirty="0">
                  <a:solidFill>
                    <a:srgbClr val="00B050"/>
                  </a:solidFill>
                </a:rPr>
                <a:t>2</a:t>
              </a:r>
            </a:p>
          </p:txBody>
        </p:sp>
        <p:sp>
          <p:nvSpPr>
            <p:cNvPr id="79" name="TextBox 78">
              <a:extLst>
                <a:ext uri="{FF2B5EF4-FFF2-40B4-BE49-F238E27FC236}">
                  <a16:creationId xmlns:a16="http://schemas.microsoft.com/office/drawing/2014/main" id="{701451E0-A37E-4C40-B30C-CAE037F6E0EE}"/>
                </a:ext>
              </a:extLst>
            </p:cNvPr>
            <p:cNvSpPr txBox="1"/>
            <p:nvPr/>
          </p:nvSpPr>
          <p:spPr>
            <a:xfrm>
              <a:off x="4827831" y="4761510"/>
              <a:ext cx="547870" cy="397948"/>
            </a:xfrm>
            <a:prstGeom prst="rect">
              <a:avLst/>
            </a:prstGeom>
            <a:noFill/>
          </p:spPr>
          <p:txBody>
            <a:bodyPr wrap="none" rtlCol="0">
              <a:spAutoFit/>
            </a:bodyPr>
            <a:lstStyle/>
            <a:p>
              <a:r>
                <a:rPr lang="en-US" dirty="0">
                  <a:solidFill>
                    <a:srgbClr val="FF0000"/>
                  </a:solidFill>
                </a:rPr>
                <a:t>2/</a:t>
              </a:r>
              <a:r>
                <a:rPr lang="en-US" dirty="0">
                  <a:solidFill>
                    <a:srgbClr val="00B050"/>
                  </a:solidFill>
                </a:rPr>
                <a:t>2</a:t>
              </a:r>
            </a:p>
          </p:txBody>
        </p:sp>
        <p:sp>
          <p:nvSpPr>
            <p:cNvPr id="80" name="TextBox 79">
              <a:extLst>
                <a:ext uri="{FF2B5EF4-FFF2-40B4-BE49-F238E27FC236}">
                  <a16:creationId xmlns:a16="http://schemas.microsoft.com/office/drawing/2014/main" id="{57371233-4E97-7C4F-85A3-44FAC2AF304C}"/>
                </a:ext>
              </a:extLst>
            </p:cNvPr>
            <p:cNvSpPr txBox="1"/>
            <p:nvPr/>
          </p:nvSpPr>
          <p:spPr>
            <a:xfrm>
              <a:off x="4777541" y="3438574"/>
              <a:ext cx="547870" cy="397948"/>
            </a:xfrm>
            <a:prstGeom prst="rect">
              <a:avLst/>
            </a:prstGeom>
            <a:noFill/>
          </p:spPr>
          <p:txBody>
            <a:bodyPr wrap="none" rtlCol="0">
              <a:spAutoFit/>
            </a:bodyPr>
            <a:lstStyle/>
            <a:p>
              <a:r>
                <a:rPr lang="en-US" dirty="0">
                  <a:solidFill>
                    <a:srgbClr val="FF0000"/>
                  </a:solidFill>
                </a:rPr>
                <a:t>2/</a:t>
              </a:r>
              <a:r>
                <a:rPr lang="en-US" dirty="0">
                  <a:solidFill>
                    <a:srgbClr val="00B050"/>
                  </a:solidFill>
                </a:rPr>
                <a:t>3</a:t>
              </a:r>
            </a:p>
          </p:txBody>
        </p:sp>
      </p:grpSp>
      <mc:AlternateContent xmlns:mc="http://schemas.openxmlformats.org/markup-compatibility/2006" xmlns:a14="http://schemas.microsoft.com/office/drawing/2010/main">
        <mc:Choice Requires="a14">
          <p:sp>
            <p:nvSpPr>
              <p:cNvPr id="81" name="TextBox 80">
                <a:extLst>
                  <a:ext uri="{FF2B5EF4-FFF2-40B4-BE49-F238E27FC236}">
                    <a16:creationId xmlns:a16="http://schemas.microsoft.com/office/drawing/2014/main" id="{9214AE6F-C4E5-B342-A54C-7AAC71C03A75}"/>
                  </a:ext>
                </a:extLst>
              </p:cNvPr>
              <p:cNvSpPr txBox="1"/>
              <p:nvPr/>
            </p:nvSpPr>
            <p:spPr>
              <a:xfrm>
                <a:off x="3048000" y="3897868"/>
                <a:ext cx="1487202" cy="369332"/>
              </a:xfrm>
              <a:prstGeom prst="rect">
                <a:avLst/>
              </a:prstGeom>
              <a:noFill/>
            </p:spPr>
            <p:txBody>
              <a:bodyPr wrap="none" rtlCol="0">
                <a:spAutoFit/>
              </a:bodyPr>
              <a:lstStyle/>
              <a:p>
                <a:r>
                  <a:rPr lang="en-US" b="1" u="sng" dirty="0"/>
                  <a:t>Flow Graph </a:t>
                </a:r>
                <a14:m>
                  <m:oMath xmlns:m="http://schemas.openxmlformats.org/officeDocument/2006/math">
                    <m:r>
                      <a:rPr lang="en-US" b="1" i="1" u="sng">
                        <a:latin typeface="Cambria Math"/>
                      </a:rPr>
                      <m:t>𝑮</m:t>
                    </m:r>
                  </m:oMath>
                </a14:m>
                <a:endParaRPr lang="en-US" b="1" u="sng" dirty="0"/>
              </a:p>
            </p:txBody>
          </p:sp>
        </mc:Choice>
        <mc:Fallback xmlns="">
          <p:sp>
            <p:nvSpPr>
              <p:cNvPr id="81" name="TextBox 80">
                <a:extLst>
                  <a:ext uri="{FF2B5EF4-FFF2-40B4-BE49-F238E27FC236}">
                    <a16:creationId xmlns:a16="http://schemas.microsoft.com/office/drawing/2014/main" id="{9214AE6F-C4E5-B342-A54C-7AAC71C03A75}"/>
                  </a:ext>
                </a:extLst>
              </p:cNvPr>
              <p:cNvSpPr txBox="1">
                <a:spLocks noRot="1" noChangeAspect="1" noMove="1" noResize="1" noEditPoints="1" noAdjustHandles="1" noChangeArrowheads="1" noChangeShapeType="1" noTextEdit="1"/>
              </p:cNvSpPr>
              <p:nvPr/>
            </p:nvSpPr>
            <p:spPr>
              <a:xfrm>
                <a:off x="3048000" y="3897868"/>
                <a:ext cx="1487202" cy="369332"/>
              </a:xfrm>
              <a:prstGeom prst="rect">
                <a:avLst/>
              </a:prstGeom>
              <a:blipFill>
                <a:blip r:embed="rId8"/>
                <a:stretch>
                  <a:fillRect l="-3390" t="-6667" b="-26667"/>
                </a:stretch>
              </a:blipFill>
            </p:spPr>
            <p:txBody>
              <a:bodyPr/>
              <a:lstStyle/>
              <a:p>
                <a:r>
                  <a:rPr lang="en-US">
                    <a:noFill/>
                  </a:rPr>
                  <a:t> </a:t>
                </a:r>
              </a:p>
            </p:txBody>
          </p:sp>
        </mc:Fallback>
      </mc:AlternateContent>
    </p:spTree>
    <p:extLst>
      <p:ext uri="{BB962C8B-B14F-4D97-AF65-F5344CB8AC3E}">
        <p14:creationId xmlns:p14="http://schemas.microsoft.com/office/powerpoint/2010/main" val="885244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nodeType="withEffect">
                                  <p:stCondLst>
                                    <p:cond delay="0"/>
                                  </p:stCondLst>
                                  <p:childTnLst>
                                    <p:set>
                                      <p:cBhvr>
                                        <p:cTn id="18" dur="1" fill="hold">
                                          <p:stCondLst>
                                            <p:cond delay="0"/>
                                          </p:stCondLst>
                                        </p:cTn>
                                        <p:tgtEl>
                                          <p:spTgt spid="52"/>
                                        </p:tgtEl>
                                        <p:attrNameLst>
                                          <p:attrName>style.visibility</p:attrName>
                                        </p:attrNameLst>
                                      </p:cBhvr>
                                      <p:to>
                                        <p:strVal val="visible"/>
                                      </p:to>
                                    </p:set>
                                    <p:animEffect transition="in" filter="fade">
                                      <p:cBhvr>
                                        <p:cTn id="19" dur="500"/>
                                        <p:tgtEl>
                                          <p:spTgt spid="52"/>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81"/>
                                        </p:tgtEl>
                                        <p:attrNameLst>
                                          <p:attrName>style.visibility</p:attrName>
                                        </p:attrNameLst>
                                      </p:cBhvr>
                                      <p:to>
                                        <p:strVal val="visible"/>
                                      </p:to>
                                    </p:set>
                                    <p:animEffect transition="in" filter="fade">
                                      <p:cBhvr>
                                        <p:cTn id="22" dur="500"/>
                                        <p:tgtEl>
                                          <p:spTgt spid="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p:bldP spid="8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A08EE-1FD4-7043-B327-864C08559AAA}"/>
              </a:ext>
            </a:extLst>
          </p:cNvPr>
          <p:cNvSpPr>
            <a:spLocks noGrp="1"/>
          </p:cNvSpPr>
          <p:nvPr>
            <p:ph type="title"/>
          </p:nvPr>
        </p:nvSpPr>
        <p:spPr/>
        <p:txBody>
          <a:bodyPr>
            <a:normAutofit fontScale="90000"/>
          </a:bodyPr>
          <a:lstStyle/>
          <a:p>
            <a:r>
              <a:rPr lang="en-US" dirty="0"/>
              <a:t>A </a:t>
            </a:r>
            <a:r>
              <a:rPr lang="en-US" dirty="0">
                <a:sym typeface="Wingdings" panose="05000000000000000000" pitchFamily="2" charset="2"/>
              </a:rPr>
              <a:t></a:t>
            </a:r>
            <a:r>
              <a:rPr lang="en-US" dirty="0"/>
              <a:t> B: if no augmenting path, cut with capacity f</a:t>
            </a:r>
          </a:p>
        </p:txBody>
      </p:sp>
      <p:sp>
        <p:nvSpPr>
          <p:cNvPr id="3" name="Content Placeholder 2">
            <a:extLst>
              <a:ext uri="{FF2B5EF4-FFF2-40B4-BE49-F238E27FC236}">
                <a16:creationId xmlns:a16="http://schemas.microsoft.com/office/drawing/2014/main" id="{61A7A6B7-FDA1-6448-925C-895F48877791}"/>
              </a:ext>
            </a:extLst>
          </p:cNvPr>
          <p:cNvSpPr>
            <a:spLocks noGrp="1"/>
          </p:cNvSpPr>
          <p:nvPr>
            <p:ph idx="1"/>
          </p:nvPr>
        </p:nvSpPr>
        <p:spPr>
          <a:xfrm>
            <a:off x="609600" y="982289"/>
            <a:ext cx="10972800" cy="5374061"/>
          </a:xfrm>
        </p:spPr>
        <p:txBody>
          <a:bodyPr anchor="t" anchorCtr="0">
            <a:normAutofit lnSpcReduction="10000"/>
          </a:bodyPr>
          <a:lstStyle/>
          <a:p>
            <a:r>
              <a:rPr lang="en-US" sz="2800" dirty="0">
                <a:solidFill>
                  <a:schemeClr val="tx2">
                    <a:lumMod val="60000"/>
                    <a:lumOff val="40000"/>
                  </a:schemeClr>
                </a:solidFill>
              </a:rPr>
              <a:t>Let </a:t>
            </a:r>
            <a:r>
              <a:rPr lang="en-US" sz="2800" i="1" dirty="0">
                <a:solidFill>
                  <a:schemeClr val="tx2">
                    <a:lumMod val="60000"/>
                    <a:lumOff val="40000"/>
                  </a:schemeClr>
                </a:solidFill>
              </a:rPr>
              <a:t>C = (S, T)</a:t>
            </a:r>
            <a:r>
              <a:rPr lang="en-US" sz="2800" dirty="0">
                <a:solidFill>
                  <a:schemeClr val="tx2">
                    <a:lumMod val="60000"/>
                    <a:lumOff val="40000"/>
                  </a:schemeClr>
                </a:solidFill>
              </a:rPr>
              <a:t> be the cut that separates </a:t>
            </a:r>
            <a:r>
              <a:rPr lang="en-US" sz="2800" i="1" dirty="0">
                <a:solidFill>
                  <a:schemeClr val="tx2">
                    <a:lumMod val="60000"/>
                    <a:lumOff val="40000"/>
                  </a:schemeClr>
                </a:solidFill>
              </a:rPr>
              <a:t>S</a:t>
            </a:r>
            <a:r>
              <a:rPr lang="en-US" sz="2800" dirty="0">
                <a:solidFill>
                  <a:schemeClr val="tx2">
                    <a:lumMod val="60000"/>
                    <a:lumOff val="40000"/>
                  </a:schemeClr>
                </a:solidFill>
              </a:rPr>
              <a:t> and </a:t>
            </a:r>
            <a:r>
              <a:rPr lang="en-US" sz="2800" i="1" dirty="0">
                <a:solidFill>
                  <a:schemeClr val="tx2">
                    <a:lumMod val="60000"/>
                    <a:lumOff val="40000"/>
                  </a:schemeClr>
                </a:solidFill>
              </a:rPr>
              <a:t>T</a:t>
            </a:r>
          </a:p>
          <a:p>
            <a:r>
              <a:rPr lang="en-US" sz="2800" dirty="0">
                <a:solidFill>
                  <a:schemeClr val="tx2">
                    <a:lumMod val="60000"/>
                    <a:lumOff val="40000"/>
                  </a:schemeClr>
                </a:solidFill>
              </a:rPr>
              <a:t>We’re trying to show capacity of C is f</a:t>
            </a:r>
          </a:p>
          <a:p>
            <a:r>
              <a:rPr lang="en-US" sz="2800" dirty="0">
                <a:solidFill>
                  <a:schemeClr val="tx2">
                    <a:lumMod val="60000"/>
                    <a:lumOff val="40000"/>
                  </a:schemeClr>
                </a:solidFill>
              </a:rPr>
              <a:t>We know </a:t>
            </a:r>
            <a:r>
              <a:rPr lang="en-US" sz="2800" b="1" dirty="0">
                <a:solidFill>
                  <a:schemeClr val="tx2">
                    <a:lumMod val="60000"/>
                    <a:lumOff val="40000"/>
                  </a:schemeClr>
                </a:solidFill>
              </a:rPr>
              <a:t>Net-Flow(C) = Capacity(C)</a:t>
            </a:r>
            <a:r>
              <a:rPr lang="en-US" sz="2800" dirty="0">
                <a:solidFill>
                  <a:schemeClr val="tx2">
                    <a:lumMod val="60000"/>
                    <a:lumOff val="40000"/>
                  </a:schemeClr>
                </a:solidFill>
              </a:rPr>
              <a:t>.  Why? Because…</a:t>
            </a:r>
          </a:p>
          <a:p>
            <a:pPr lvl="1"/>
            <a:r>
              <a:rPr lang="en-US" sz="2400" dirty="0">
                <a:solidFill>
                  <a:schemeClr val="tx2">
                    <a:lumMod val="60000"/>
                    <a:lumOff val="40000"/>
                  </a:schemeClr>
                </a:solidFill>
              </a:rPr>
              <a:t>Each of the “cut edges” in </a:t>
            </a:r>
            <a:r>
              <a:rPr lang="en-US" sz="2400" i="1" dirty="0">
                <a:solidFill>
                  <a:schemeClr val="tx2">
                    <a:lumMod val="60000"/>
                    <a:lumOff val="40000"/>
                  </a:schemeClr>
                </a:solidFill>
              </a:rPr>
              <a:t>G</a:t>
            </a:r>
            <a:r>
              <a:rPr lang="en-US" sz="2400" dirty="0">
                <a:solidFill>
                  <a:schemeClr val="tx2">
                    <a:lumMod val="60000"/>
                    <a:lumOff val="40000"/>
                  </a:schemeClr>
                </a:solidFill>
              </a:rPr>
              <a:t> have forward-flow in </a:t>
            </a:r>
            <a:r>
              <a:rPr lang="en-US" sz="2400" i="1" dirty="0">
                <a:solidFill>
                  <a:schemeClr val="tx2">
                    <a:lumMod val="60000"/>
                    <a:lumOff val="40000"/>
                  </a:schemeClr>
                </a:solidFill>
              </a:rPr>
              <a:t>G</a:t>
            </a:r>
            <a:r>
              <a:rPr lang="en-US" sz="2400" i="1" baseline="-25000" dirty="0">
                <a:solidFill>
                  <a:schemeClr val="tx2">
                    <a:lumMod val="60000"/>
                    <a:lumOff val="40000"/>
                  </a:schemeClr>
                </a:solidFill>
              </a:rPr>
              <a:t>f  </a:t>
            </a:r>
            <a:r>
              <a:rPr lang="en-US" sz="2400" dirty="0">
                <a:solidFill>
                  <a:schemeClr val="tx2">
                    <a:lumMod val="60000"/>
                    <a:lumOff val="40000"/>
                  </a:schemeClr>
                </a:solidFill>
              </a:rPr>
              <a:t>of 0 and back-flow in </a:t>
            </a:r>
            <a:r>
              <a:rPr lang="en-US" sz="2400" i="1" dirty="0">
                <a:solidFill>
                  <a:schemeClr val="tx2">
                    <a:lumMod val="60000"/>
                    <a:lumOff val="40000"/>
                  </a:schemeClr>
                </a:solidFill>
              </a:rPr>
              <a:t>G</a:t>
            </a:r>
            <a:r>
              <a:rPr lang="en-US" sz="2400" i="1" baseline="-25000" dirty="0">
                <a:solidFill>
                  <a:schemeClr val="tx2">
                    <a:lumMod val="60000"/>
                    <a:lumOff val="40000"/>
                  </a:schemeClr>
                </a:solidFill>
              </a:rPr>
              <a:t>f </a:t>
            </a:r>
            <a:r>
              <a:rPr lang="en-US" sz="2400" dirty="0">
                <a:solidFill>
                  <a:schemeClr val="tx2">
                    <a:lumMod val="60000"/>
                    <a:lumOff val="40000"/>
                  </a:schemeClr>
                </a:solidFill>
              </a:rPr>
              <a:t>equal to edge’s capacity.</a:t>
            </a:r>
          </a:p>
          <a:p>
            <a:pPr lvl="1"/>
            <a:r>
              <a:rPr lang="en-US" sz="2400" dirty="0">
                <a:solidFill>
                  <a:schemeClr val="tx2">
                    <a:lumMod val="60000"/>
                    <a:lumOff val="40000"/>
                  </a:schemeClr>
                </a:solidFill>
              </a:rPr>
              <a:t>This means flow in G for each of these edges is max-capacity</a:t>
            </a:r>
          </a:p>
          <a:p>
            <a:r>
              <a:rPr lang="en-US" sz="2800" dirty="0">
                <a:solidFill>
                  <a:schemeClr val="tx2">
                    <a:lumMod val="75000"/>
                  </a:schemeClr>
                </a:solidFill>
              </a:rPr>
              <a:t>Flow-value Lemma: The net flow across C equals the value of the flow </a:t>
            </a:r>
            <a:r>
              <a:rPr lang="en-US" sz="2800" b="1" i="1" dirty="0">
                <a:solidFill>
                  <a:schemeClr val="tx2">
                    <a:lumMod val="75000"/>
                  </a:schemeClr>
                </a:solidFill>
              </a:rPr>
              <a:t>f</a:t>
            </a:r>
          </a:p>
          <a:p>
            <a:r>
              <a:rPr lang="en-US" sz="2800" dirty="0">
                <a:solidFill>
                  <a:schemeClr val="tx2">
                    <a:lumMod val="75000"/>
                  </a:schemeClr>
                </a:solidFill>
              </a:rPr>
              <a:t>Therefore:  The capacity across C equals the value of the flow </a:t>
            </a:r>
            <a:r>
              <a:rPr lang="en-US" sz="2800" b="1" i="1" dirty="0">
                <a:solidFill>
                  <a:schemeClr val="tx2">
                    <a:lumMod val="75000"/>
                  </a:schemeClr>
                </a:solidFill>
              </a:rPr>
              <a:t>f</a:t>
            </a:r>
            <a:endParaRPr lang="en-US" sz="2800" dirty="0">
              <a:solidFill>
                <a:schemeClr val="tx2">
                  <a:lumMod val="75000"/>
                </a:schemeClr>
              </a:solidFill>
            </a:endParaRPr>
          </a:p>
          <a:p>
            <a:r>
              <a:rPr lang="en-US" sz="2800" dirty="0">
                <a:solidFill>
                  <a:schemeClr val="tx2">
                    <a:lumMod val="75000"/>
                  </a:schemeClr>
                </a:solidFill>
              </a:rPr>
              <a:t>We’ve thus proven:</a:t>
            </a:r>
            <a:br>
              <a:rPr lang="en-US" sz="2800" dirty="0">
                <a:solidFill>
                  <a:schemeClr val="tx2">
                    <a:lumMod val="75000"/>
                  </a:schemeClr>
                </a:solidFill>
              </a:rPr>
            </a:br>
            <a:r>
              <a:rPr lang="en-US" sz="2800" i="1" dirty="0">
                <a:solidFill>
                  <a:schemeClr val="tx2">
                    <a:lumMod val="75000"/>
                  </a:schemeClr>
                </a:solidFill>
              </a:rPr>
              <a:t>If there is no augmenting path in G</a:t>
            </a:r>
            <a:r>
              <a:rPr lang="en-US" sz="2800" i="1" baseline="-25000" dirty="0">
                <a:solidFill>
                  <a:schemeClr val="tx2">
                    <a:lumMod val="75000"/>
                  </a:schemeClr>
                </a:solidFill>
              </a:rPr>
              <a:t>f</a:t>
            </a:r>
            <a:r>
              <a:rPr lang="en-US" sz="2800" i="1" dirty="0">
                <a:solidFill>
                  <a:schemeClr val="tx2">
                    <a:lumMod val="75000"/>
                  </a:schemeClr>
                </a:solidFill>
              </a:rPr>
              <a:t> with respect to f , then</a:t>
            </a:r>
            <a:br>
              <a:rPr lang="en-US" sz="2800" i="1" dirty="0">
                <a:solidFill>
                  <a:schemeClr val="tx2">
                    <a:lumMod val="75000"/>
                  </a:schemeClr>
                </a:solidFill>
              </a:rPr>
            </a:br>
            <a:r>
              <a:rPr lang="en-US" sz="2800" i="1" dirty="0">
                <a:solidFill>
                  <a:schemeClr val="tx2">
                    <a:lumMod val="75000"/>
                  </a:schemeClr>
                </a:solidFill>
              </a:rPr>
              <a:t>there exists a cut in G whose capacity equals the value of f</a:t>
            </a:r>
          </a:p>
          <a:p>
            <a:r>
              <a:rPr lang="en-US" sz="2800" dirty="0">
                <a:solidFill>
                  <a:schemeClr val="tx2">
                    <a:lumMod val="75000"/>
                  </a:schemeClr>
                </a:solidFill>
              </a:rPr>
              <a:t>Tell me: how could we identify this cut </a:t>
            </a:r>
            <a:r>
              <a:rPr lang="en-US" sz="2800" i="1" dirty="0">
                <a:solidFill>
                  <a:schemeClr val="tx2">
                    <a:lumMod val="75000"/>
                  </a:schemeClr>
                </a:solidFill>
              </a:rPr>
              <a:t>C = (S, T</a:t>
            </a:r>
            <a:r>
              <a:rPr lang="en-US" sz="2800" dirty="0">
                <a:solidFill>
                  <a:schemeClr val="tx2">
                    <a:lumMod val="75000"/>
                  </a:schemeClr>
                </a:solidFill>
              </a:rPr>
              <a:t>)?</a:t>
            </a:r>
          </a:p>
          <a:p>
            <a:endParaRPr lang="en-US" sz="2800" b="1" i="1" dirty="0">
              <a:solidFill>
                <a:schemeClr val="tx2">
                  <a:lumMod val="75000"/>
                </a:schemeClr>
              </a:solidFill>
            </a:endParaRPr>
          </a:p>
          <a:p>
            <a:pPr marL="457200" lvl="1" indent="0">
              <a:buNone/>
            </a:pPr>
            <a:endParaRPr lang="en-US" sz="2400" dirty="0">
              <a:solidFill>
                <a:schemeClr val="tx2">
                  <a:lumMod val="75000"/>
                </a:schemeClr>
              </a:solidFill>
            </a:endParaRPr>
          </a:p>
          <a:p>
            <a:pPr marL="457200" lvl="1" indent="0">
              <a:buNone/>
            </a:pPr>
            <a:endParaRPr lang="en-US" dirty="0">
              <a:solidFill>
                <a:schemeClr val="tx2">
                  <a:lumMod val="75000"/>
                </a:schemeClr>
              </a:solidFill>
            </a:endParaRPr>
          </a:p>
          <a:p>
            <a:endParaRPr lang="en-US" dirty="0">
              <a:solidFill>
                <a:schemeClr val="tx2">
                  <a:lumMod val="75000"/>
                </a:schemeClr>
              </a:solidFill>
            </a:endParaRPr>
          </a:p>
        </p:txBody>
      </p:sp>
      <p:sp>
        <p:nvSpPr>
          <p:cNvPr id="4" name="Slide Number Placeholder 3">
            <a:extLst>
              <a:ext uri="{FF2B5EF4-FFF2-40B4-BE49-F238E27FC236}">
                <a16:creationId xmlns:a16="http://schemas.microsoft.com/office/drawing/2014/main" id="{5CE4B08F-6D9D-9E49-A457-37159931203B}"/>
              </a:ext>
            </a:extLst>
          </p:cNvPr>
          <p:cNvSpPr>
            <a:spLocks noGrp="1"/>
          </p:cNvSpPr>
          <p:nvPr>
            <p:ph type="sldNum" sz="quarter" idx="12"/>
          </p:nvPr>
        </p:nvSpPr>
        <p:spPr/>
        <p:txBody>
          <a:bodyPr/>
          <a:lstStyle/>
          <a:p>
            <a:fld id="{86BADE50-950A-4D58-BFB2-FA2C6A8B385D}" type="slidenum">
              <a:rPr lang="en-US" smtClean="0"/>
              <a:t>22</a:t>
            </a:fld>
            <a:endParaRPr lang="en-US"/>
          </a:p>
        </p:txBody>
      </p:sp>
    </p:spTree>
    <p:extLst>
      <p:ext uri="{BB962C8B-B14F-4D97-AF65-F5344CB8AC3E}">
        <p14:creationId xmlns:p14="http://schemas.microsoft.com/office/powerpoint/2010/main" val="14978591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A08EE-1FD4-7043-B327-864C08559AAA}"/>
              </a:ext>
            </a:extLst>
          </p:cNvPr>
          <p:cNvSpPr>
            <a:spLocks noGrp="1"/>
          </p:cNvSpPr>
          <p:nvPr>
            <p:ph type="title"/>
          </p:nvPr>
        </p:nvSpPr>
        <p:spPr/>
        <p:txBody>
          <a:bodyPr>
            <a:normAutofit/>
          </a:bodyPr>
          <a:lstStyle/>
          <a:p>
            <a:r>
              <a:rPr lang="en-US" dirty="0"/>
              <a:t>B </a:t>
            </a:r>
            <a:r>
              <a:rPr lang="en-US" dirty="0">
                <a:sym typeface="Wingdings" panose="05000000000000000000" pitchFamily="2" charset="2"/>
              </a:rPr>
              <a:t></a:t>
            </a:r>
            <a:r>
              <a:rPr lang="en-US" dirty="0"/>
              <a:t> C: if cut with capacity f, f is max-flow</a:t>
            </a:r>
          </a:p>
        </p:txBody>
      </p:sp>
      <p:sp>
        <p:nvSpPr>
          <p:cNvPr id="3" name="Content Placeholder 2">
            <a:extLst>
              <a:ext uri="{FF2B5EF4-FFF2-40B4-BE49-F238E27FC236}">
                <a16:creationId xmlns:a16="http://schemas.microsoft.com/office/drawing/2014/main" id="{61A7A6B7-FDA1-6448-925C-895F48877791}"/>
              </a:ext>
            </a:extLst>
          </p:cNvPr>
          <p:cNvSpPr>
            <a:spLocks noGrp="1"/>
          </p:cNvSpPr>
          <p:nvPr>
            <p:ph idx="1"/>
          </p:nvPr>
        </p:nvSpPr>
        <p:spPr>
          <a:xfrm>
            <a:off x="609600" y="1295400"/>
            <a:ext cx="10972800" cy="5060951"/>
          </a:xfrm>
        </p:spPr>
        <p:txBody>
          <a:bodyPr anchor="t" anchorCtr="0">
            <a:normAutofit lnSpcReduction="10000"/>
          </a:bodyPr>
          <a:lstStyle/>
          <a:p>
            <a:pPr marL="57150" indent="0">
              <a:buNone/>
            </a:pPr>
            <a:r>
              <a:rPr lang="en-US" sz="2800" i="1" dirty="0"/>
              <a:t>If there exists a cut in G whose capacity equals the value of f , then</a:t>
            </a:r>
            <a:br>
              <a:rPr lang="en-US" sz="2800" i="1" dirty="0"/>
            </a:br>
            <a:r>
              <a:rPr lang="en-US" sz="2800" i="1" dirty="0"/>
              <a:t>the flow f is a maximum flow in G </a:t>
            </a:r>
          </a:p>
          <a:p>
            <a:pPr marL="57150" indent="0">
              <a:buNone/>
            </a:pPr>
            <a:endParaRPr lang="en-US" sz="2800" dirty="0"/>
          </a:p>
          <a:p>
            <a:pPr marL="57150" indent="0">
              <a:buNone/>
            </a:pPr>
            <a:r>
              <a:rPr lang="en-US" sz="2800" dirty="0"/>
              <a:t>Proof </a:t>
            </a:r>
            <a:r>
              <a:rPr lang="en-US" sz="2800"/>
              <a:t>by contradiction</a:t>
            </a:r>
            <a:endParaRPr lang="en-US" sz="2800" dirty="0"/>
          </a:p>
          <a:p>
            <a:pPr marL="514350" indent="-457200"/>
            <a:r>
              <a:rPr lang="en-US" sz="2800" dirty="0"/>
              <a:t>Let </a:t>
            </a:r>
            <a:r>
              <a:rPr lang="en-US" sz="2800" i="1" dirty="0"/>
              <a:t>f’ </a:t>
            </a:r>
            <a:r>
              <a:rPr lang="en-US" sz="2800" dirty="0"/>
              <a:t>be a flow larger than </a:t>
            </a:r>
            <a:r>
              <a:rPr lang="en-US" sz="2800" i="1" dirty="0"/>
              <a:t>f</a:t>
            </a:r>
            <a:r>
              <a:rPr lang="en-US" sz="2800" dirty="0"/>
              <a:t> (the capacity of the cut </a:t>
            </a:r>
            <a:r>
              <a:rPr lang="en-US" sz="2800" i="1" dirty="0"/>
              <a:t>C</a:t>
            </a:r>
            <a:r>
              <a:rPr lang="en-US" sz="2800" dirty="0"/>
              <a:t> found by Ford-Fulkerson)</a:t>
            </a:r>
          </a:p>
          <a:p>
            <a:pPr marL="514350" indent="-457200"/>
            <a:r>
              <a:rPr lang="en-US" sz="2800" dirty="0"/>
              <a:t>Flow-value lemma tells us:  </a:t>
            </a:r>
            <a:r>
              <a:rPr lang="en-US" sz="2800" i="1" dirty="0"/>
              <a:t>f’ = Net-Flow(C)</a:t>
            </a:r>
          </a:p>
          <a:p>
            <a:pPr marL="514350" indent="-457200"/>
            <a:r>
              <a:rPr lang="en-US" sz="2800" dirty="0"/>
              <a:t>Given</a:t>
            </a:r>
            <a:r>
              <a:rPr lang="en-US" sz="2800" i="1" dirty="0"/>
              <a:t>:  f = Capacity(C)</a:t>
            </a:r>
          </a:p>
          <a:p>
            <a:pPr marL="514350" indent="-457200"/>
            <a:r>
              <a:rPr lang="en-US" sz="2800" dirty="0"/>
              <a:t>If </a:t>
            </a:r>
            <a:r>
              <a:rPr lang="en-US" sz="2800" i="1" dirty="0"/>
              <a:t>f’ &gt; f </a:t>
            </a:r>
            <a:r>
              <a:rPr lang="en-US" sz="2800" dirty="0"/>
              <a:t>, then </a:t>
            </a:r>
            <a:r>
              <a:rPr lang="en-US" sz="2800" i="1" dirty="0"/>
              <a:t>Net-Flow(C) &gt; Capacity(C)</a:t>
            </a:r>
          </a:p>
          <a:p>
            <a:pPr marL="514350" indent="-457200"/>
            <a:r>
              <a:rPr lang="en-US" sz="2800" b="1" dirty="0"/>
              <a:t>Contradicts</a:t>
            </a:r>
            <a:r>
              <a:rPr lang="en-US" sz="2800" dirty="0"/>
              <a:t> weak-duality property:</a:t>
            </a:r>
            <a:br>
              <a:rPr lang="en-US" sz="2800" dirty="0"/>
            </a:br>
            <a:r>
              <a:rPr lang="en-US" sz="2800" dirty="0"/>
              <a:t>Value of any flow through C &lt;= Capacity(C)</a:t>
            </a:r>
          </a:p>
          <a:p>
            <a:pPr marL="514350" indent="-457200"/>
            <a:endParaRPr lang="en-US" sz="2800" i="1" dirty="0"/>
          </a:p>
        </p:txBody>
      </p:sp>
      <p:sp>
        <p:nvSpPr>
          <p:cNvPr id="4" name="Slide Number Placeholder 3">
            <a:extLst>
              <a:ext uri="{FF2B5EF4-FFF2-40B4-BE49-F238E27FC236}">
                <a16:creationId xmlns:a16="http://schemas.microsoft.com/office/drawing/2014/main" id="{5CE4B08F-6D9D-9E49-A457-37159931203B}"/>
              </a:ext>
            </a:extLst>
          </p:cNvPr>
          <p:cNvSpPr>
            <a:spLocks noGrp="1"/>
          </p:cNvSpPr>
          <p:nvPr>
            <p:ph type="sldNum" sz="quarter" idx="12"/>
          </p:nvPr>
        </p:nvSpPr>
        <p:spPr/>
        <p:txBody>
          <a:bodyPr/>
          <a:lstStyle/>
          <a:p>
            <a:fld id="{86BADE50-950A-4D58-BFB2-FA2C6A8B385D}" type="slidenum">
              <a:rPr lang="en-US" smtClean="0"/>
              <a:t>23</a:t>
            </a:fld>
            <a:endParaRPr lang="en-US"/>
          </a:p>
        </p:txBody>
      </p:sp>
    </p:spTree>
    <p:extLst>
      <p:ext uri="{BB962C8B-B14F-4D97-AF65-F5344CB8AC3E}">
        <p14:creationId xmlns:p14="http://schemas.microsoft.com/office/powerpoint/2010/main" val="10044268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A08EE-1FD4-7043-B327-864C08559AAA}"/>
              </a:ext>
            </a:extLst>
          </p:cNvPr>
          <p:cNvSpPr>
            <a:spLocks noGrp="1"/>
          </p:cNvSpPr>
          <p:nvPr>
            <p:ph type="title"/>
          </p:nvPr>
        </p:nvSpPr>
        <p:spPr/>
        <p:txBody>
          <a:bodyPr>
            <a:normAutofit/>
          </a:bodyPr>
          <a:lstStyle/>
          <a:p>
            <a:r>
              <a:rPr lang="en-US" dirty="0"/>
              <a:t>These Prove Correctness of Ford-Fulkerson</a:t>
            </a:r>
          </a:p>
        </p:txBody>
      </p:sp>
      <p:sp>
        <p:nvSpPr>
          <p:cNvPr id="3" name="Content Placeholder 2">
            <a:extLst>
              <a:ext uri="{FF2B5EF4-FFF2-40B4-BE49-F238E27FC236}">
                <a16:creationId xmlns:a16="http://schemas.microsoft.com/office/drawing/2014/main" id="{61A7A6B7-FDA1-6448-925C-895F48877791}"/>
              </a:ext>
            </a:extLst>
          </p:cNvPr>
          <p:cNvSpPr>
            <a:spLocks noGrp="1"/>
          </p:cNvSpPr>
          <p:nvPr>
            <p:ph idx="1"/>
          </p:nvPr>
        </p:nvSpPr>
        <p:spPr/>
        <p:txBody>
          <a:bodyPr anchor="t" anchorCtr="0">
            <a:normAutofit/>
          </a:bodyPr>
          <a:lstStyle/>
          <a:p>
            <a:r>
              <a:rPr lang="en-US" dirty="0"/>
              <a:t>We said: To show Ford-Fulkerson is correct we will prove:</a:t>
            </a:r>
          </a:p>
          <a:p>
            <a:pPr lvl="1"/>
            <a:r>
              <a:rPr lang="en-US" dirty="0"/>
              <a:t>When there are no more augmenting paths in </a:t>
            </a:r>
            <a:r>
              <a:rPr lang="en-US" i="1" dirty="0"/>
              <a:t>G</a:t>
            </a:r>
            <a:r>
              <a:rPr lang="en-US" i="1" baseline="-25000" dirty="0"/>
              <a:t>f</a:t>
            </a:r>
            <a:r>
              <a:rPr lang="en-US" dirty="0"/>
              <a:t> there is a cut in </a:t>
            </a:r>
            <a:r>
              <a:rPr lang="en-US" i="1" dirty="0"/>
              <a:t>G</a:t>
            </a:r>
            <a:r>
              <a:rPr lang="en-US" dirty="0"/>
              <a:t> with capacity equal to the flow </a:t>
            </a:r>
            <a:r>
              <a:rPr lang="en-US" i="1" dirty="0"/>
              <a:t>f</a:t>
            </a:r>
            <a:r>
              <a:rPr lang="en-US" dirty="0"/>
              <a:t> found by Ford-Fulkerson</a:t>
            </a:r>
            <a:endParaRPr lang="en-US" i="1" dirty="0"/>
          </a:p>
          <a:p>
            <a:pPr lvl="1"/>
            <a:r>
              <a:rPr lang="en-US" dirty="0"/>
              <a:t>It’s not possible for any other flow to have larger value than this </a:t>
            </a:r>
            <a:r>
              <a:rPr lang="en-US" i="1" dirty="0"/>
              <a:t>f</a:t>
            </a:r>
          </a:p>
          <a:p>
            <a:pPr marL="57150" indent="0">
              <a:buNone/>
            </a:pPr>
            <a:endParaRPr lang="en-US" sz="2800" i="1" dirty="0"/>
          </a:p>
          <a:p>
            <a:pPr marL="57150" indent="0">
              <a:buNone/>
            </a:pPr>
            <a:r>
              <a:rPr lang="en-US" sz="2800" dirty="0"/>
              <a:t>A </a:t>
            </a:r>
            <a:r>
              <a:rPr lang="en-US" sz="2800" dirty="0">
                <a:sym typeface="Wingdings" panose="05000000000000000000" pitchFamily="2" charset="2"/>
              </a:rPr>
              <a:t></a:t>
            </a:r>
            <a:r>
              <a:rPr lang="en-US" sz="2800" dirty="0"/>
              <a:t> B:  </a:t>
            </a:r>
            <a:r>
              <a:rPr lang="en-US" sz="2800" i="1" dirty="0"/>
              <a:t>If there is no augmenting path in G</a:t>
            </a:r>
            <a:r>
              <a:rPr lang="en-US" sz="2800" i="1" baseline="-25000" dirty="0"/>
              <a:t>f</a:t>
            </a:r>
            <a:r>
              <a:rPr lang="en-US" sz="2800" i="1" dirty="0"/>
              <a:t> with respect to f , then</a:t>
            </a:r>
            <a:br>
              <a:rPr lang="en-US" sz="2800" i="1" dirty="0"/>
            </a:br>
            <a:r>
              <a:rPr lang="en-US" sz="2800" i="1" dirty="0"/>
              <a:t>there exists a cut in G whose capacity equals the value of f</a:t>
            </a:r>
          </a:p>
          <a:p>
            <a:pPr marL="57150" indent="0">
              <a:buNone/>
            </a:pPr>
            <a:r>
              <a:rPr lang="en-US" sz="2800" dirty="0"/>
              <a:t>B </a:t>
            </a:r>
            <a:r>
              <a:rPr lang="en-US" sz="2800" dirty="0">
                <a:sym typeface="Wingdings" panose="05000000000000000000" pitchFamily="2" charset="2"/>
              </a:rPr>
              <a:t></a:t>
            </a:r>
            <a:r>
              <a:rPr lang="en-US" sz="2800" dirty="0"/>
              <a:t> C: </a:t>
            </a:r>
            <a:r>
              <a:rPr lang="en-US" sz="2800" i="1" dirty="0"/>
              <a:t>If there exists a cut in G whose capacity equals the value of f , then the flow f is a maximum flow in G </a:t>
            </a:r>
          </a:p>
          <a:p>
            <a:pPr marL="0" indent="0">
              <a:buNone/>
            </a:pPr>
            <a:endParaRPr lang="en-US" dirty="0"/>
          </a:p>
        </p:txBody>
      </p:sp>
      <p:sp>
        <p:nvSpPr>
          <p:cNvPr id="4" name="Slide Number Placeholder 3">
            <a:extLst>
              <a:ext uri="{FF2B5EF4-FFF2-40B4-BE49-F238E27FC236}">
                <a16:creationId xmlns:a16="http://schemas.microsoft.com/office/drawing/2014/main" id="{5CE4B08F-6D9D-9E49-A457-37159931203B}"/>
              </a:ext>
            </a:extLst>
          </p:cNvPr>
          <p:cNvSpPr>
            <a:spLocks noGrp="1"/>
          </p:cNvSpPr>
          <p:nvPr>
            <p:ph type="sldNum" sz="quarter" idx="12"/>
          </p:nvPr>
        </p:nvSpPr>
        <p:spPr/>
        <p:txBody>
          <a:bodyPr/>
          <a:lstStyle/>
          <a:p>
            <a:fld id="{86BADE50-950A-4D58-BFB2-FA2C6A8B385D}" type="slidenum">
              <a:rPr lang="en-US" smtClean="0"/>
              <a:t>24</a:t>
            </a:fld>
            <a:endParaRPr lang="en-US"/>
          </a:p>
        </p:txBody>
      </p:sp>
    </p:spTree>
    <p:extLst>
      <p:ext uri="{BB962C8B-B14F-4D97-AF65-F5344CB8AC3E}">
        <p14:creationId xmlns:p14="http://schemas.microsoft.com/office/powerpoint/2010/main" val="7018331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A08EE-1FD4-7043-B327-864C08559AAA}"/>
              </a:ext>
            </a:extLst>
          </p:cNvPr>
          <p:cNvSpPr>
            <a:spLocks noGrp="1"/>
          </p:cNvSpPr>
          <p:nvPr>
            <p:ph type="title"/>
          </p:nvPr>
        </p:nvSpPr>
        <p:spPr/>
        <p:txBody>
          <a:bodyPr>
            <a:normAutofit fontScale="90000"/>
          </a:bodyPr>
          <a:lstStyle/>
          <a:p>
            <a:r>
              <a:rPr lang="en-US" dirty="0"/>
              <a:t>C </a:t>
            </a:r>
            <a:r>
              <a:rPr lang="en-US" dirty="0">
                <a:sym typeface="Wingdings" panose="05000000000000000000" pitchFamily="2" charset="2"/>
              </a:rPr>
              <a:t></a:t>
            </a:r>
            <a:r>
              <a:rPr lang="en-US" dirty="0"/>
              <a:t> A: if f is max-flow, then no augmenting path</a:t>
            </a:r>
          </a:p>
        </p:txBody>
      </p:sp>
      <p:sp>
        <p:nvSpPr>
          <p:cNvPr id="3" name="Content Placeholder 2">
            <a:extLst>
              <a:ext uri="{FF2B5EF4-FFF2-40B4-BE49-F238E27FC236}">
                <a16:creationId xmlns:a16="http://schemas.microsoft.com/office/drawing/2014/main" id="{61A7A6B7-FDA1-6448-925C-895F48877791}"/>
              </a:ext>
            </a:extLst>
          </p:cNvPr>
          <p:cNvSpPr>
            <a:spLocks noGrp="1"/>
          </p:cNvSpPr>
          <p:nvPr>
            <p:ph idx="1"/>
          </p:nvPr>
        </p:nvSpPr>
        <p:spPr/>
        <p:txBody>
          <a:bodyPr anchor="t" anchorCtr="0"/>
          <a:lstStyle/>
          <a:p>
            <a:pPr marL="57150" indent="0">
              <a:buNone/>
            </a:pPr>
            <a:r>
              <a:rPr lang="en-US" sz="2800" dirty="0"/>
              <a:t>Just to go “full circle”, let’s show this too!</a:t>
            </a:r>
          </a:p>
          <a:p>
            <a:pPr marL="57150" indent="0">
              <a:buNone/>
            </a:pPr>
            <a:r>
              <a:rPr lang="en-US" sz="2800" i="1" dirty="0"/>
              <a:t>If the flow f is a maximum flow in G, then there is no augmenting path in G</a:t>
            </a:r>
            <a:r>
              <a:rPr lang="en-US" sz="2800" i="1" baseline="-25000" dirty="0"/>
              <a:t>f</a:t>
            </a:r>
            <a:r>
              <a:rPr lang="en-US" sz="2800" i="1" dirty="0"/>
              <a:t> with respect to f</a:t>
            </a:r>
          </a:p>
          <a:p>
            <a:pPr marL="57150" indent="0">
              <a:buNone/>
            </a:pPr>
            <a:r>
              <a:rPr lang="en-US" sz="2800" dirty="0"/>
              <a:t>Proof </a:t>
            </a:r>
            <a:r>
              <a:rPr lang="en-US" sz="2800"/>
              <a:t>by contradiction</a:t>
            </a:r>
            <a:endParaRPr lang="en-US" sz="2800" dirty="0"/>
          </a:p>
          <a:p>
            <a:pPr marL="514350" indent="-457200"/>
            <a:r>
              <a:rPr lang="en-US" sz="2800" dirty="0"/>
              <a:t>Assume </a:t>
            </a:r>
            <a:r>
              <a:rPr lang="en-US" sz="2800" i="1" dirty="0"/>
              <a:t>f</a:t>
            </a:r>
            <a:r>
              <a:rPr lang="en-US" sz="2800" dirty="0"/>
              <a:t> is max-flow but there exists an augmenting path </a:t>
            </a:r>
            <a:r>
              <a:rPr lang="en-US" sz="2800" i="1" dirty="0"/>
              <a:t>p</a:t>
            </a:r>
            <a:r>
              <a:rPr lang="en-US" sz="2800" dirty="0"/>
              <a:t> in </a:t>
            </a:r>
            <a:r>
              <a:rPr lang="en-US" sz="2800" i="1" dirty="0"/>
              <a:t>G</a:t>
            </a:r>
            <a:r>
              <a:rPr lang="en-US" sz="2800" i="1" baseline="-25000" dirty="0"/>
              <a:t>f</a:t>
            </a:r>
          </a:p>
          <a:p>
            <a:pPr marL="514350" indent="-457200"/>
            <a:r>
              <a:rPr lang="en-US" sz="2800" dirty="0"/>
              <a:t>Path </a:t>
            </a:r>
            <a:r>
              <a:rPr lang="en-US" sz="2800" i="1" dirty="0"/>
              <a:t>p</a:t>
            </a:r>
            <a:r>
              <a:rPr lang="en-US" sz="2800" dirty="0"/>
              <a:t> can add positive-value flow </a:t>
            </a:r>
            <a:r>
              <a:rPr lang="en-US" sz="2800" i="1" dirty="0" err="1"/>
              <a:t>f</a:t>
            </a:r>
            <a:r>
              <a:rPr lang="en-US" sz="2800" i="1" baseline="-25000" dirty="0" err="1"/>
              <a:t>p</a:t>
            </a:r>
            <a:r>
              <a:rPr lang="en-US" sz="2800" dirty="0"/>
              <a:t> to the overall flow through G</a:t>
            </a:r>
          </a:p>
          <a:p>
            <a:pPr marL="514350" indent="-457200"/>
            <a:r>
              <a:rPr lang="en-US" sz="2800" dirty="0"/>
              <a:t>So overall flow of</a:t>
            </a:r>
            <a:r>
              <a:rPr lang="en-US" sz="2800" i="1" dirty="0"/>
              <a:t> f + </a:t>
            </a:r>
            <a:r>
              <a:rPr lang="en-US" sz="2800" i="1" dirty="0" err="1"/>
              <a:t>f</a:t>
            </a:r>
            <a:r>
              <a:rPr lang="en-US" sz="2800" i="1" baseline="-25000" dirty="0" err="1"/>
              <a:t>p</a:t>
            </a:r>
            <a:r>
              <a:rPr lang="en-US" sz="2800" dirty="0"/>
              <a:t> is possible in G</a:t>
            </a:r>
          </a:p>
          <a:p>
            <a:pPr marL="514350" indent="-457200"/>
            <a:r>
              <a:rPr lang="en-US" sz="2800" b="1" dirty="0"/>
              <a:t>Contradiction: </a:t>
            </a:r>
            <a:r>
              <a:rPr lang="en-US" sz="2800" dirty="0"/>
              <a:t>we said </a:t>
            </a:r>
            <a:r>
              <a:rPr lang="en-US" sz="2800" i="1" dirty="0"/>
              <a:t>f</a:t>
            </a:r>
            <a:r>
              <a:rPr lang="en-US" sz="2800" dirty="0"/>
              <a:t> is maximum flow that’s possible</a:t>
            </a:r>
          </a:p>
          <a:p>
            <a:pPr marL="514350" indent="-457200"/>
            <a:endParaRPr lang="en-US" sz="2800" dirty="0"/>
          </a:p>
          <a:p>
            <a:pPr marL="514350" indent="-457200"/>
            <a:endParaRPr lang="en-US" sz="2800" dirty="0"/>
          </a:p>
          <a:p>
            <a:pPr marL="457200" lvl="1" indent="0">
              <a:buNone/>
            </a:pPr>
            <a:endParaRPr lang="en-US" dirty="0"/>
          </a:p>
          <a:p>
            <a:pPr marL="457200" lvl="1" indent="0">
              <a:buNone/>
            </a:pPr>
            <a:endParaRPr lang="en-US" dirty="0"/>
          </a:p>
          <a:p>
            <a:endParaRPr lang="en-US" dirty="0"/>
          </a:p>
        </p:txBody>
      </p:sp>
      <p:sp>
        <p:nvSpPr>
          <p:cNvPr id="4" name="Slide Number Placeholder 3">
            <a:extLst>
              <a:ext uri="{FF2B5EF4-FFF2-40B4-BE49-F238E27FC236}">
                <a16:creationId xmlns:a16="http://schemas.microsoft.com/office/drawing/2014/main" id="{5CE4B08F-6D9D-9E49-A457-37159931203B}"/>
              </a:ext>
            </a:extLst>
          </p:cNvPr>
          <p:cNvSpPr>
            <a:spLocks noGrp="1"/>
          </p:cNvSpPr>
          <p:nvPr>
            <p:ph type="sldNum" sz="quarter" idx="12"/>
          </p:nvPr>
        </p:nvSpPr>
        <p:spPr/>
        <p:txBody>
          <a:bodyPr/>
          <a:lstStyle/>
          <a:p>
            <a:fld id="{86BADE50-950A-4D58-BFB2-FA2C6A8B385D}" type="slidenum">
              <a:rPr lang="en-US" smtClean="0"/>
              <a:t>25</a:t>
            </a:fld>
            <a:endParaRPr lang="en-US"/>
          </a:p>
        </p:txBody>
      </p:sp>
    </p:spTree>
    <p:extLst>
      <p:ext uri="{BB962C8B-B14F-4D97-AF65-F5344CB8AC3E}">
        <p14:creationId xmlns:p14="http://schemas.microsoft.com/office/powerpoint/2010/main" val="23486606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Max-flow algorithms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b="1" dirty="0"/>
                  <a:t>Ford-Fulkerson</a:t>
                </a:r>
              </a:p>
              <a:p>
                <a:pPr lvl="1"/>
                <a14:m>
                  <m:oMath xmlns:m="http://schemas.openxmlformats.org/officeDocument/2006/math">
                    <m:r>
                      <a:rPr lang="en-US" b="1" i="0" smtClean="0">
                        <a:latin typeface="Cambria Math"/>
                      </a:rPr>
                      <m:t>𝚯</m:t>
                    </m:r>
                    <m:r>
                      <a:rPr lang="en-US" b="1" i="1" smtClean="0">
                        <a:latin typeface="Cambria Math"/>
                      </a:rPr>
                      <m:t>(</m:t>
                    </m:r>
                    <m:r>
                      <a:rPr lang="en-US" b="1" i="1" smtClean="0">
                        <a:latin typeface="Cambria Math"/>
                      </a:rPr>
                      <m:t>𝑬</m:t>
                    </m:r>
                    <m:d>
                      <m:dPr>
                        <m:begChr m:val="|"/>
                        <m:endChr m:val="|"/>
                        <m:ctrlPr>
                          <a:rPr lang="en-US" b="1" i="1" smtClean="0">
                            <a:latin typeface="Cambria Math" panose="02040503050406030204" pitchFamily="18" charset="0"/>
                          </a:rPr>
                        </m:ctrlPr>
                      </m:dPr>
                      <m:e>
                        <m:r>
                          <a:rPr lang="en-US" b="1" i="1" smtClean="0">
                            <a:latin typeface="Cambria Math"/>
                          </a:rPr>
                          <m:t>𝒇</m:t>
                        </m:r>
                      </m:e>
                    </m:d>
                    <m:r>
                      <a:rPr lang="en-US" b="1" i="1" smtClean="0">
                        <a:latin typeface="Cambria Math"/>
                      </a:rPr>
                      <m:t>)</m:t>
                    </m:r>
                  </m:oMath>
                </a14:m>
                <a:endParaRPr lang="en-US" b="1" dirty="0"/>
              </a:p>
              <a:p>
                <a:r>
                  <a:rPr lang="en-US" b="1" dirty="0"/>
                  <a:t>Edmonds-Karp</a:t>
                </a:r>
              </a:p>
              <a:p>
                <a:pPr lvl="1"/>
                <a14:m>
                  <m:oMath xmlns:m="http://schemas.openxmlformats.org/officeDocument/2006/math">
                    <m:r>
                      <a:rPr lang="en-US" b="1" i="1">
                        <a:latin typeface="Cambria Math"/>
                      </a:rPr>
                      <m:t>𝜣</m:t>
                    </m:r>
                    <m:r>
                      <a:rPr lang="en-US" b="1" i="1">
                        <a:latin typeface="Cambria Math"/>
                      </a:rPr>
                      <m:t>(</m:t>
                    </m:r>
                    <m:sSup>
                      <m:sSupPr>
                        <m:ctrlPr>
                          <a:rPr lang="en-US" b="1" i="1" smtClean="0">
                            <a:latin typeface="Cambria Math" panose="02040503050406030204" pitchFamily="18" charset="0"/>
                          </a:rPr>
                        </m:ctrlPr>
                      </m:sSupPr>
                      <m:e>
                        <m:r>
                          <a:rPr lang="en-US" b="1" i="1">
                            <a:latin typeface="Cambria Math"/>
                          </a:rPr>
                          <m:t>𝑬</m:t>
                        </m:r>
                      </m:e>
                      <m:sup>
                        <m:r>
                          <a:rPr lang="en-US" b="1" i="1" smtClean="0">
                            <a:latin typeface="Cambria Math"/>
                          </a:rPr>
                          <m:t>𝟐</m:t>
                        </m:r>
                      </m:sup>
                    </m:sSup>
                    <m:r>
                      <a:rPr lang="en-US" b="1" i="1" smtClean="0">
                        <a:latin typeface="Cambria Math"/>
                      </a:rPr>
                      <m:t>𝑽</m:t>
                    </m:r>
                    <m:r>
                      <a:rPr lang="en-US" b="1" i="1">
                        <a:latin typeface="Cambria Math"/>
                      </a:rPr>
                      <m:t>)</m:t>
                    </m:r>
                  </m:oMath>
                </a14:m>
                <a:endParaRPr lang="en-US" b="1" dirty="0"/>
              </a:p>
              <a:p>
                <a:r>
                  <a:rPr lang="en-US" dirty="0"/>
                  <a:t>Push-Relabel (</a:t>
                </a:r>
                <a:r>
                  <a:rPr lang="en-US" dirty="0" err="1"/>
                  <a:t>Tarjan</a:t>
                </a:r>
                <a:r>
                  <a:rPr lang="en-US" dirty="0"/>
                  <a:t>)</a:t>
                </a:r>
              </a:p>
              <a:p>
                <a:pPr lvl="1"/>
                <a14:m>
                  <m:oMath xmlns:m="http://schemas.openxmlformats.org/officeDocument/2006/math">
                    <m:r>
                      <m:rPr>
                        <m:sty m:val="p"/>
                      </m:rPr>
                      <a:rPr lang="en-US">
                        <a:latin typeface="Cambria Math"/>
                      </a:rPr>
                      <m:t>Θ</m:t>
                    </m:r>
                    <m:r>
                      <a:rPr lang="en-US" i="1">
                        <a:latin typeface="Cambria Math"/>
                      </a:rPr>
                      <m:t>(</m:t>
                    </m:r>
                    <m:r>
                      <a:rPr lang="en-US" i="1">
                        <a:latin typeface="Cambria Math"/>
                      </a:rPr>
                      <m:t>𝐸</m:t>
                    </m:r>
                    <m:sSup>
                      <m:sSupPr>
                        <m:ctrlPr>
                          <a:rPr lang="en-US" b="0" i="1" smtClean="0">
                            <a:latin typeface="Cambria Math" panose="02040503050406030204" pitchFamily="18" charset="0"/>
                          </a:rPr>
                        </m:ctrlPr>
                      </m:sSupPr>
                      <m:e>
                        <m:r>
                          <a:rPr lang="en-US" b="0" i="1" smtClean="0">
                            <a:latin typeface="Cambria Math"/>
                          </a:rPr>
                          <m:t>𝑉</m:t>
                        </m:r>
                      </m:e>
                      <m:sup>
                        <m:r>
                          <a:rPr lang="en-US" b="0" i="1" smtClean="0">
                            <a:latin typeface="Cambria Math"/>
                          </a:rPr>
                          <m:t>2</m:t>
                        </m:r>
                      </m:sup>
                    </m:sSup>
                    <m:r>
                      <a:rPr lang="en-US" i="1">
                        <a:latin typeface="Cambria Math"/>
                      </a:rPr>
                      <m:t>)</m:t>
                    </m:r>
                  </m:oMath>
                </a14:m>
                <a:endParaRPr lang="en-US" dirty="0"/>
              </a:p>
              <a:p>
                <a:r>
                  <a:rPr lang="en-US" dirty="0"/>
                  <a:t>Faster Push-Relabel (also </a:t>
                </a:r>
                <a:r>
                  <a:rPr lang="en-US" dirty="0" err="1"/>
                  <a:t>Tarjan</a:t>
                </a:r>
                <a:r>
                  <a:rPr lang="en-US" dirty="0"/>
                  <a:t>)</a:t>
                </a:r>
              </a:p>
              <a:p>
                <a:pPr lvl="1"/>
                <a14:m>
                  <m:oMath xmlns:m="http://schemas.openxmlformats.org/officeDocument/2006/math">
                    <m:r>
                      <m:rPr>
                        <m:sty m:val="p"/>
                      </m:rPr>
                      <a:rPr lang="en-US">
                        <a:latin typeface="Cambria Math"/>
                      </a:rPr>
                      <m:t>Θ</m:t>
                    </m:r>
                    <m:r>
                      <a:rPr lang="en-US" i="1">
                        <a:latin typeface="Cambria Math"/>
                      </a:rPr>
                      <m:t>(</m:t>
                    </m:r>
                    <m:sSup>
                      <m:sSupPr>
                        <m:ctrlPr>
                          <a:rPr lang="en-US" i="1">
                            <a:latin typeface="Cambria Math" panose="02040503050406030204" pitchFamily="18" charset="0"/>
                          </a:rPr>
                        </m:ctrlPr>
                      </m:sSupPr>
                      <m:e>
                        <m:r>
                          <a:rPr lang="en-US" i="1">
                            <a:latin typeface="Cambria Math"/>
                          </a:rPr>
                          <m:t>𝑉</m:t>
                        </m:r>
                      </m:e>
                      <m:sup>
                        <m:r>
                          <a:rPr lang="en-US" b="0" i="1" smtClean="0">
                            <a:latin typeface="Cambria Math" panose="02040503050406030204" pitchFamily="18" charset="0"/>
                          </a:rPr>
                          <m:t>3</m:t>
                        </m:r>
                      </m:sup>
                    </m:sSup>
                    <m:r>
                      <a:rPr lang="en-US" i="1">
                        <a:latin typeface="Cambria Math"/>
                      </a:rPr>
                      <m:t>)</m:t>
                    </m:r>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389" t="-1401" b="-280"/>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86BADE50-950A-4D58-BFB2-FA2C6A8B385D}" type="slidenum">
              <a:rPr lang="en-US" smtClean="0"/>
              <a:t>26</a:t>
            </a:fld>
            <a:endParaRPr lang="en-US"/>
          </a:p>
        </p:txBody>
      </p:sp>
    </p:spTree>
    <p:extLst>
      <p:ext uri="{BB962C8B-B14F-4D97-AF65-F5344CB8AC3E}">
        <p14:creationId xmlns:p14="http://schemas.microsoft.com/office/powerpoint/2010/main" val="32041178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Flow Network</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lnSpcReduction="20000"/>
              </a:bodyPr>
              <a:lstStyle/>
              <a:p>
                <a:pPr marL="0" indent="0">
                  <a:buNone/>
                </a:pPr>
                <a:r>
                  <a:rPr lang="en-US" dirty="0"/>
                  <a:t>Graph </a:t>
                </a:r>
                <a14:m>
                  <m:oMath xmlns:m="http://schemas.openxmlformats.org/officeDocument/2006/math">
                    <m:r>
                      <a:rPr lang="en-US" b="0" i="1" smtClean="0">
                        <a:latin typeface="Cambria Math"/>
                      </a:rPr>
                      <m:t>𝐺</m:t>
                    </m:r>
                    <m:r>
                      <a:rPr lang="en-US" b="0" i="1" smtClean="0">
                        <a:latin typeface="Cambria Math"/>
                      </a:rPr>
                      <m:t>=(</m:t>
                    </m:r>
                    <m:r>
                      <a:rPr lang="en-US" b="0" i="1" smtClean="0">
                        <a:latin typeface="Cambria Math"/>
                      </a:rPr>
                      <m:t>𝑉</m:t>
                    </m:r>
                    <m:r>
                      <a:rPr lang="en-US" b="0" i="1" smtClean="0">
                        <a:latin typeface="Cambria Math"/>
                      </a:rPr>
                      <m:t>,</m:t>
                    </m:r>
                    <m:r>
                      <a:rPr lang="en-US" b="0" i="1" smtClean="0">
                        <a:latin typeface="Cambria Math"/>
                      </a:rPr>
                      <m:t>𝐸</m:t>
                    </m:r>
                    <m:r>
                      <a:rPr lang="en-US" b="0" i="1" smtClean="0">
                        <a:latin typeface="Cambria Math"/>
                      </a:rPr>
                      <m:t>)</m:t>
                    </m:r>
                  </m:oMath>
                </a14:m>
                <a:endParaRPr lang="en-US" dirty="0"/>
              </a:p>
              <a:p>
                <a:pPr marL="0" indent="0">
                  <a:buNone/>
                </a:pPr>
                <a:r>
                  <a:rPr lang="en-US" dirty="0">
                    <a:solidFill>
                      <a:srgbClr val="7030A0"/>
                    </a:solidFill>
                  </a:rPr>
                  <a:t>Source node </a:t>
                </a:r>
                <a14:m>
                  <m:oMath xmlns:m="http://schemas.openxmlformats.org/officeDocument/2006/math">
                    <m:r>
                      <a:rPr lang="en-US" b="0" i="1" smtClean="0">
                        <a:solidFill>
                          <a:srgbClr val="7030A0"/>
                        </a:solidFill>
                        <a:latin typeface="Cambria Math"/>
                      </a:rPr>
                      <m:t>𝑠</m:t>
                    </m:r>
                    <m:r>
                      <a:rPr lang="en-US" b="0" i="1" smtClean="0">
                        <a:latin typeface="Cambria Math"/>
                      </a:rPr>
                      <m:t>∈</m:t>
                    </m:r>
                    <m:r>
                      <a:rPr lang="en-US" b="0" i="1" smtClean="0">
                        <a:latin typeface="Cambria Math"/>
                      </a:rPr>
                      <m:t>𝑉</m:t>
                    </m:r>
                  </m:oMath>
                </a14:m>
                <a:endParaRPr lang="en-US" dirty="0"/>
              </a:p>
              <a:p>
                <a:pPr marL="0" indent="0">
                  <a:buNone/>
                </a:pPr>
                <a:r>
                  <a:rPr lang="en-US" dirty="0">
                    <a:solidFill>
                      <a:srgbClr val="00CCFF"/>
                    </a:solidFill>
                  </a:rPr>
                  <a:t>Sink node </a:t>
                </a:r>
                <a14:m>
                  <m:oMath xmlns:m="http://schemas.openxmlformats.org/officeDocument/2006/math">
                    <m:r>
                      <a:rPr lang="en-US" b="0" i="1" smtClean="0">
                        <a:solidFill>
                          <a:srgbClr val="00CCFF"/>
                        </a:solidFill>
                        <a:latin typeface="Cambria Math"/>
                      </a:rPr>
                      <m:t>𝑡</m:t>
                    </m:r>
                    <m:r>
                      <a:rPr lang="en-US" b="0" i="1" smtClean="0">
                        <a:latin typeface="Cambria Math"/>
                      </a:rPr>
                      <m:t>∈</m:t>
                    </m:r>
                    <m:r>
                      <a:rPr lang="en-US" b="0" i="1" smtClean="0">
                        <a:latin typeface="Cambria Math"/>
                      </a:rPr>
                      <m:t>𝑉</m:t>
                    </m:r>
                  </m:oMath>
                </a14:m>
                <a:endParaRPr lang="en-US" dirty="0"/>
              </a:p>
              <a:p>
                <a:pPr marL="0" indent="0">
                  <a:buNone/>
                </a:pPr>
                <a:r>
                  <a:rPr lang="en-US" dirty="0">
                    <a:solidFill>
                      <a:srgbClr val="00B050"/>
                    </a:solidFill>
                  </a:rPr>
                  <a:t>Edge Capacities </a:t>
                </a:r>
                <a14:m>
                  <m:oMath xmlns:m="http://schemas.openxmlformats.org/officeDocument/2006/math">
                    <m:r>
                      <a:rPr lang="en-US" b="0" i="1" smtClean="0">
                        <a:solidFill>
                          <a:srgbClr val="00B050"/>
                        </a:solidFill>
                        <a:latin typeface="Cambria Math"/>
                      </a:rPr>
                      <m:t>𝑐</m:t>
                    </m:r>
                    <m:d>
                      <m:dPr>
                        <m:ctrlPr>
                          <a:rPr lang="en-US" b="0" i="1" smtClean="0">
                            <a:solidFill>
                              <a:srgbClr val="00B050"/>
                            </a:solidFill>
                            <a:latin typeface="Cambria Math" panose="02040503050406030204" pitchFamily="18" charset="0"/>
                          </a:rPr>
                        </m:ctrlPr>
                      </m:dPr>
                      <m:e>
                        <m:r>
                          <a:rPr lang="en-US" b="0" i="1" smtClean="0">
                            <a:solidFill>
                              <a:srgbClr val="00B050"/>
                            </a:solidFill>
                            <a:latin typeface="Cambria Math"/>
                          </a:rPr>
                          <m:t>𝑒</m:t>
                        </m:r>
                      </m:e>
                    </m:d>
                    <m:r>
                      <a:rPr lang="en-US" b="0" i="1" smtClean="0">
                        <a:latin typeface="Cambria Math"/>
                      </a:rPr>
                      <m:t>∈</m:t>
                    </m:r>
                  </m:oMath>
                </a14:m>
                <a:r>
                  <a:rPr lang="en-US" dirty="0"/>
                  <a:t> Positive whole* numbers</a:t>
                </a:r>
              </a:p>
              <a:p>
                <a:pPr marL="0" indent="0">
                  <a:buNone/>
                </a:pPr>
                <a:r>
                  <a:rPr lang="en-US" dirty="0"/>
                  <a:t>If </a:t>
                </a:r>
                <a14:m>
                  <m:oMath xmlns:m="http://schemas.openxmlformats.org/officeDocument/2006/math">
                    <m:d>
                      <m:dPr>
                        <m:ctrlPr>
                          <a:rPr lang="en-US" b="0" i="1" smtClean="0">
                            <a:solidFill>
                              <a:srgbClr val="009900"/>
                            </a:solidFill>
                            <a:latin typeface="Cambria Math" panose="02040503050406030204" pitchFamily="18" charset="0"/>
                          </a:rPr>
                        </m:ctrlPr>
                      </m:dPr>
                      <m:e>
                        <m:r>
                          <a:rPr lang="en-US" b="0" i="1" smtClean="0">
                            <a:solidFill>
                              <a:srgbClr val="009900"/>
                            </a:solidFill>
                            <a:latin typeface="Cambria Math" panose="02040503050406030204" pitchFamily="18" charset="0"/>
                          </a:rPr>
                          <m:t>𝑢</m:t>
                        </m:r>
                        <m:r>
                          <a:rPr lang="en-US" b="0" i="1" smtClean="0">
                            <a:solidFill>
                              <a:srgbClr val="009900"/>
                            </a:solidFill>
                            <a:latin typeface="Cambria Math" panose="02040503050406030204" pitchFamily="18" charset="0"/>
                          </a:rPr>
                          <m:t>,</m:t>
                        </m:r>
                        <m:r>
                          <a:rPr lang="en-US" b="0" i="1" smtClean="0">
                            <a:solidFill>
                              <a:srgbClr val="009900"/>
                            </a:solidFill>
                            <a:latin typeface="Cambria Math" panose="02040503050406030204" pitchFamily="18" charset="0"/>
                          </a:rPr>
                          <m:t>𝑣</m:t>
                        </m:r>
                      </m:e>
                    </m:d>
                    <m:r>
                      <a:rPr lang="en-US" i="1">
                        <a:latin typeface="Cambria Math"/>
                      </a:rPr>
                      <m:t>∈</m:t>
                    </m:r>
                    <m:r>
                      <a:rPr lang="en-US" b="0" i="1" smtClean="0">
                        <a:latin typeface="Cambria Math" panose="02040503050406030204" pitchFamily="18" charset="0"/>
                      </a:rPr>
                      <m:t>𝐸</m:t>
                    </m:r>
                  </m:oMath>
                </a14:m>
                <a:r>
                  <a:rPr lang="en-US" dirty="0"/>
                  <a:t> then </a:t>
                </a:r>
                <a14:m>
                  <m:oMath xmlns:m="http://schemas.openxmlformats.org/officeDocument/2006/math">
                    <m:d>
                      <m:dPr>
                        <m:ctrlPr>
                          <a:rPr lang="en-US" i="1" smtClean="0">
                            <a:solidFill>
                              <a:srgbClr val="009900"/>
                            </a:solidFill>
                            <a:latin typeface="Cambria Math" panose="02040503050406030204" pitchFamily="18" charset="0"/>
                          </a:rPr>
                        </m:ctrlPr>
                      </m:dPr>
                      <m:e>
                        <m:r>
                          <a:rPr lang="en-US" b="0" i="1" smtClean="0">
                            <a:solidFill>
                              <a:srgbClr val="009900"/>
                            </a:solidFill>
                            <a:latin typeface="Cambria Math" panose="02040503050406030204" pitchFamily="18" charset="0"/>
                          </a:rPr>
                          <m:t>𝑣</m:t>
                        </m:r>
                        <m:r>
                          <a:rPr lang="en-US" b="0" i="1" smtClean="0">
                            <a:solidFill>
                              <a:srgbClr val="009900"/>
                            </a:solidFill>
                            <a:latin typeface="Cambria Math" panose="02040503050406030204" pitchFamily="18" charset="0"/>
                          </a:rPr>
                          <m:t>,</m:t>
                        </m:r>
                        <m:r>
                          <a:rPr lang="en-US" b="0" i="1" smtClean="0">
                            <a:solidFill>
                              <a:srgbClr val="009900"/>
                            </a:solidFill>
                            <a:latin typeface="Cambria Math" panose="02040503050406030204" pitchFamily="18" charset="0"/>
                          </a:rPr>
                          <m:t>𝑢</m:t>
                        </m:r>
                      </m:e>
                    </m:d>
                    <m:r>
                      <m:rPr>
                        <m:nor/>
                      </m:rPr>
                      <a:rPr lang="en-US" b="0" i="0" smtClean="0">
                        <a:solidFill>
                          <a:srgbClr val="7030A0"/>
                        </a:solidFill>
                        <a:latin typeface="Cambria Math" panose="02040503050406030204" pitchFamily="18" charset="0"/>
                      </a:rPr>
                      <m:t> </m:t>
                    </m:r>
                    <m:r>
                      <m:rPr>
                        <m:nor/>
                      </m:rPr>
                      <a:rPr lang="en-US"/>
                      <m:t>∉</m:t>
                    </m:r>
                    <m:r>
                      <a:rPr lang="en-US" b="0" i="1" smtClean="0">
                        <a:latin typeface="Cambria Math" panose="02040503050406030204" pitchFamily="18" charset="0"/>
                      </a:rPr>
                      <m:t> </m:t>
                    </m:r>
                    <m:r>
                      <a:rPr lang="en-US" b="0" i="1" smtClean="0">
                        <a:latin typeface="Cambria Math" panose="02040503050406030204" pitchFamily="18" charset="0"/>
                      </a:rPr>
                      <m:t>𝐸</m:t>
                    </m:r>
                  </m:oMath>
                </a14:m>
                <a:r>
                  <a:rPr lang="en-US" dirty="0"/>
                  <a:t> (Note our example here violates this!)</a:t>
                </a:r>
              </a:p>
              <a:p>
                <a:pPr marL="0" indent="0">
                  <a:buNone/>
                </a:pPr>
                <a:endParaRPr lang="en-US" dirty="0"/>
              </a:p>
              <a:p>
                <a:pPr marL="0" indent="0">
                  <a:buNone/>
                </a:pPr>
                <a:r>
                  <a:rPr lang="en-US" dirty="0"/>
                  <a:t>Max flow intuition: If </a:t>
                </a:r>
                <a14:m>
                  <m:oMath xmlns:m="http://schemas.openxmlformats.org/officeDocument/2006/math">
                    <m:r>
                      <a:rPr lang="en-US" b="0" i="1" smtClean="0">
                        <a:latin typeface="Cambria Math"/>
                      </a:rPr>
                      <m:t>𝑠</m:t>
                    </m:r>
                  </m:oMath>
                </a14:m>
                <a:r>
                  <a:rPr lang="en-US" dirty="0"/>
                  <a:t> is a faucet, </a:t>
                </a:r>
                <a14:m>
                  <m:oMath xmlns:m="http://schemas.openxmlformats.org/officeDocument/2006/math">
                    <m:r>
                      <a:rPr lang="en-US" b="0" i="1" smtClean="0">
                        <a:latin typeface="Cambria Math"/>
                      </a:rPr>
                      <m:t>𝑡</m:t>
                    </m:r>
                  </m:oMath>
                </a14:m>
                <a:r>
                  <a:rPr lang="en-US" dirty="0"/>
                  <a:t> is a drain, and </a:t>
                </a:r>
                <a14:m>
                  <m:oMath xmlns:m="http://schemas.openxmlformats.org/officeDocument/2006/math">
                    <m:r>
                      <a:rPr lang="en-US" b="0" i="1" smtClean="0">
                        <a:latin typeface="Cambria Math"/>
                      </a:rPr>
                      <m:t>𝑠</m:t>
                    </m:r>
                  </m:oMath>
                </a14:m>
                <a:r>
                  <a:rPr lang="en-US" dirty="0"/>
                  <a:t> connects to </a:t>
                </a:r>
                <a14:m>
                  <m:oMath xmlns:m="http://schemas.openxmlformats.org/officeDocument/2006/math">
                    <m:r>
                      <a:rPr lang="en-US" b="0" i="1" smtClean="0">
                        <a:latin typeface="Cambria Math"/>
                      </a:rPr>
                      <m:t>𝑡</m:t>
                    </m:r>
                  </m:oMath>
                </a14:m>
                <a:r>
                  <a:rPr lang="en-US" dirty="0"/>
                  <a:t> through a network of pipes with given capacities, what is the maximum amount of water which can flow from the faucet to the drain?</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387" t="-1120" b="-1681"/>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86BADE50-950A-4D58-BFB2-FA2C6A8B385D}" type="slidenum">
              <a:rPr lang="en-US" smtClean="0"/>
              <a:t>3</a:t>
            </a:fld>
            <a:endParaRPr lang="en-US"/>
          </a:p>
        </p:txBody>
      </p:sp>
      <p:grpSp>
        <p:nvGrpSpPr>
          <p:cNvPr id="5" name="Group 4"/>
          <p:cNvGrpSpPr/>
          <p:nvPr/>
        </p:nvGrpSpPr>
        <p:grpSpPr>
          <a:xfrm>
            <a:off x="6001356" y="990600"/>
            <a:ext cx="4256076" cy="2215790"/>
            <a:chOff x="990600" y="3017500"/>
            <a:chExt cx="4785705" cy="2491524"/>
          </a:xfrm>
        </p:grpSpPr>
        <p:cxnSp>
          <p:nvCxnSpPr>
            <p:cNvPr id="6" name="Straight Connector 5"/>
            <p:cNvCxnSpPr>
              <a:stCxn id="19" idx="2"/>
              <a:endCxn id="18" idx="7"/>
            </p:cNvCxnSpPr>
            <p:nvPr/>
          </p:nvCxnSpPr>
          <p:spPr>
            <a:xfrm flipH="1">
              <a:off x="1284342" y="3317971"/>
              <a:ext cx="1344595" cy="455510"/>
            </a:xfrm>
            <a:prstGeom prst="line">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Straight Connector 6"/>
            <p:cNvCxnSpPr>
              <a:stCxn id="21" idx="2"/>
              <a:endCxn id="19" idx="6"/>
            </p:cNvCxnSpPr>
            <p:nvPr/>
          </p:nvCxnSpPr>
          <p:spPr>
            <a:xfrm flipH="1" flipV="1">
              <a:off x="2973077" y="3317971"/>
              <a:ext cx="1107387" cy="137723"/>
            </a:xfrm>
            <a:prstGeom prst="line">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 name="Straight Connector 7"/>
            <p:cNvCxnSpPr>
              <a:stCxn id="20" idx="2"/>
              <a:endCxn id="18" idx="5"/>
            </p:cNvCxnSpPr>
            <p:nvPr/>
          </p:nvCxnSpPr>
          <p:spPr>
            <a:xfrm flipH="1" flipV="1">
              <a:off x="1284342" y="4010427"/>
              <a:ext cx="1172525" cy="1033919"/>
            </a:xfrm>
            <a:prstGeom prst="line">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Straight Connector 8"/>
            <p:cNvCxnSpPr>
              <a:stCxn id="20" idx="7"/>
              <a:endCxn id="21" idx="3"/>
            </p:cNvCxnSpPr>
            <p:nvPr/>
          </p:nvCxnSpPr>
          <p:spPr>
            <a:xfrm flipV="1">
              <a:off x="2750609" y="3574167"/>
              <a:ext cx="1380253" cy="1351706"/>
            </a:xfrm>
            <a:prstGeom prst="line">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20" idx="6"/>
              <a:endCxn id="23" idx="2"/>
            </p:cNvCxnSpPr>
            <p:nvPr/>
          </p:nvCxnSpPr>
          <p:spPr>
            <a:xfrm>
              <a:off x="2801007" y="5044346"/>
              <a:ext cx="1329638" cy="48406"/>
            </a:xfrm>
            <a:prstGeom prst="line">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21" idx="5"/>
              <a:endCxn id="22" idx="1"/>
            </p:cNvCxnSpPr>
            <p:nvPr/>
          </p:nvCxnSpPr>
          <p:spPr>
            <a:xfrm>
              <a:off x="4374206" y="3574167"/>
              <a:ext cx="1108357" cy="495347"/>
            </a:xfrm>
            <a:prstGeom prst="line">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22" idx="3"/>
              <a:endCxn id="23" idx="6"/>
            </p:cNvCxnSpPr>
            <p:nvPr/>
          </p:nvCxnSpPr>
          <p:spPr>
            <a:xfrm flipH="1">
              <a:off x="4474785" y="4306460"/>
              <a:ext cx="1007778" cy="786292"/>
            </a:xfrm>
            <a:prstGeom prst="line">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2441514" y="3977556"/>
              <a:ext cx="339228" cy="415292"/>
            </a:xfrm>
            <a:prstGeom prst="rect">
              <a:avLst/>
            </a:prstGeom>
            <a:noFill/>
          </p:spPr>
          <p:txBody>
            <a:bodyPr wrap="none" rtlCol="0">
              <a:spAutoFit/>
            </a:bodyPr>
            <a:lstStyle/>
            <a:p>
              <a:r>
                <a:rPr lang="en-US" dirty="0">
                  <a:solidFill>
                    <a:srgbClr val="00B050"/>
                  </a:solidFill>
                </a:rPr>
                <a:t>3</a:t>
              </a:r>
            </a:p>
          </p:txBody>
        </p:sp>
        <p:sp>
          <p:nvSpPr>
            <p:cNvPr id="14" name="TextBox 13"/>
            <p:cNvSpPr txBox="1"/>
            <p:nvPr/>
          </p:nvSpPr>
          <p:spPr>
            <a:xfrm>
              <a:off x="1672079" y="3133349"/>
              <a:ext cx="339228" cy="415292"/>
            </a:xfrm>
            <a:prstGeom prst="rect">
              <a:avLst/>
            </a:prstGeom>
            <a:noFill/>
          </p:spPr>
          <p:txBody>
            <a:bodyPr wrap="none" rtlCol="0">
              <a:spAutoFit/>
            </a:bodyPr>
            <a:lstStyle/>
            <a:p>
              <a:r>
                <a:rPr lang="en-US" dirty="0">
                  <a:solidFill>
                    <a:srgbClr val="00B050"/>
                  </a:solidFill>
                </a:rPr>
                <a:t>3</a:t>
              </a:r>
            </a:p>
          </p:txBody>
        </p:sp>
        <p:sp>
          <p:nvSpPr>
            <p:cNvPr id="15" name="TextBox 14"/>
            <p:cNvSpPr txBox="1"/>
            <p:nvPr/>
          </p:nvSpPr>
          <p:spPr>
            <a:xfrm>
              <a:off x="3289892" y="5093732"/>
              <a:ext cx="339228" cy="415292"/>
            </a:xfrm>
            <a:prstGeom prst="rect">
              <a:avLst/>
            </a:prstGeom>
            <a:noFill/>
          </p:spPr>
          <p:txBody>
            <a:bodyPr wrap="none" rtlCol="0">
              <a:spAutoFit/>
            </a:bodyPr>
            <a:lstStyle/>
            <a:p>
              <a:r>
                <a:rPr lang="en-US" dirty="0">
                  <a:solidFill>
                    <a:srgbClr val="00B050"/>
                  </a:solidFill>
                </a:rPr>
                <a:t>3</a:t>
              </a:r>
            </a:p>
          </p:txBody>
        </p:sp>
        <p:sp>
          <p:nvSpPr>
            <p:cNvPr id="16" name="TextBox 15"/>
            <p:cNvSpPr txBox="1"/>
            <p:nvPr/>
          </p:nvSpPr>
          <p:spPr>
            <a:xfrm>
              <a:off x="1805796" y="4187987"/>
              <a:ext cx="339228" cy="415292"/>
            </a:xfrm>
            <a:prstGeom prst="rect">
              <a:avLst/>
            </a:prstGeom>
            <a:noFill/>
          </p:spPr>
          <p:txBody>
            <a:bodyPr wrap="none" rtlCol="0">
              <a:spAutoFit/>
            </a:bodyPr>
            <a:lstStyle/>
            <a:p>
              <a:r>
                <a:rPr lang="en-US" dirty="0">
                  <a:solidFill>
                    <a:srgbClr val="00B050"/>
                  </a:solidFill>
                </a:rPr>
                <a:t>2</a:t>
              </a:r>
            </a:p>
          </p:txBody>
        </p:sp>
        <p:cxnSp>
          <p:nvCxnSpPr>
            <p:cNvPr id="17" name="Straight Connector 16"/>
            <p:cNvCxnSpPr>
              <a:stCxn id="20" idx="0"/>
              <a:endCxn id="19" idx="4"/>
            </p:cNvCxnSpPr>
            <p:nvPr/>
          </p:nvCxnSpPr>
          <p:spPr>
            <a:xfrm flipV="1">
              <a:off x="2628937" y="3485517"/>
              <a:ext cx="172070" cy="1391283"/>
            </a:xfrm>
            <a:prstGeom prst="line">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Oval 17"/>
                <p:cNvSpPr/>
                <p:nvPr/>
              </p:nvSpPr>
              <p:spPr>
                <a:xfrm>
                  <a:off x="990600" y="3724408"/>
                  <a:ext cx="344140" cy="335092"/>
                </a:xfrm>
                <a:prstGeom prst="ellips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dirty="0">
                            <a:latin typeface="Cambria Math"/>
                          </a:rPr>
                          <m:t>𝑠</m:t>
                        </m:r>
                      </m:oMath>
                    </m:oMathPara>
                  </a14:m>
                  <a:endParaRPr lang="en-US" dirty="0"/>
                </a:p>
              </p:txBody>
            </p:sp>
          </mc:Choice>
          <mc:Fallback xmlns="">
            <p:sp>
              <p:nvSpPr>
                <p:cNvPr id="18" name="Oval 17"/>
                <p:cNvSpPr>
                  <a:spLocks noRot="1" noChangeAspect="1" noMove="1" noResize="1" noEditPoints="1" noAdjustHandles="1" noChangeArrowheads="1" noChangeShapeType="1" noTextEdit="1"/>
                </p:cNvSpPr>
                <p:nvPr/>
              </p:nvSpPr>
              <p:spPr>
                <a:xfrm>
                  <a:off x="990600" y="3724408"/>
                  <a:ext cx="344140" cy="335092"/>
                </a:xfrm>
                <a:prstGeom prst="ellipse">
                  <a:avLst/>
                </a:prstGeom>
                <a:blipFill rotWithShape="1">
                  <a:blip r:embed="rId3"/>
                  <a:stretch>
                    <a:fillRect/>
                  </a:stretch>
                </a:blipFill>
                <a:ln>
                  <a:solidFill>
                    <a:srgbClr val="7030A0"/>
                  </a:solidFill>
                </a:ln>
              </p:spPr>
              <p:txBody>
                <a:bodyPr/>
                <a:lstStyle/>
                <a:p>
                  <a:r>
                    <a:rPr lang="en-US">
                      <a:noFill/>
                    </a:rPr>
                    <a:t> </a:t>
                  </a:r>
                </a:p>
              </p:txBody>
            </p:sp>
          </mc:Fallback>
        </mc:AlternateContent>
        <p:sp>
          <p:nvSpPr>
            <p:cNvPr id="19" name="Oval 18"/>
            <p:cNvSpPr/>
            <p:nvPr/>
          </p:nvSpPr>
          <p:spPr>
            <a:xfrm>
              <a:off x="2628937" y="3150425"/>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p:cNvSpPr/>
            <p:nvPr/>
          </p:nvSpPr>
          <p:spPr>
            <a:xfrm>
              <a:off x="2456867" y="4876800"/>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Oval 20"/>
            <p:cNvSpPr/>
            <p:nvPr/>
          </p:nvSpPr>
          <p:spPr>
            <a:xfrm>
              <a:off x="4080464" y="3288148"/>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22" name="Oval 21"/>
                <p:cNvSpPr/>
                <p:nvPr/>
              </p:nvSpPr>
              <p:spPr>
                <a:xfrm>
                  <a:off x="5432165" y="4020441"/>
                  <a:ext cx="344140" cy="335092"/>
                </a:xfrm>
                <a:prstGeom prst="ellipse">
                  <a:avLst/>
                </a:prstGeom>
                <a:solidFill>
                  <a:srgbClr val="00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dirty="0">
                            <a:solidFill>
                              <a:schemeClr val="bg1"/>
                            </a:solidFill>
                            <a:latin typeface="Cambria Math"/>
                          </a:rPr>
                          <m:t>𝑡</m:t>
                        </m:r>
                      </m:oMath>
                    </m:oMathPara>
                  </a14:m>
                  <a:endParaRPr lang="en-US" dirty="0">
                    <a:solidFill>
                      <a:schemeClr val="bg1"/>
                    </a:solidFill>
                  </a:endParaRPr>
                </a:p>
              </p:txBody>
            </p:sp>
          </mc:Choice>
          <mc:Fallback xmlns="">
            <p:sp>
              <p:nvSpPr>
                <p:cNvPr id="22" name="Oval 21"/>
                <p:cNvSpPr>
                  <a:spLocks noRot="1" noChangeAspect="1" noMove="1" noResize="1" noEditPoints="1" noAdjustHandles="1" noChangeArrowheads="1" noChangeShapeType="1" noTextEdit="1"/>
                </p:cNvSpPr>
                <p:nvPr/>
              </p:nvSpPr>
              <p:spPr>
                <a:xfrm>
                  <a:off x="5432165" y="4020441"/>
                  <a:ext cx="344140" cy="335092"/>
                </a:xfrm>
                <a:prstGeom prst="ellipse">
                  <a:avLst/>
                </a:prstGeom>
                <a:blipFill>
                  <a:blip r:embed="rId4"/>
                  <a:stretch>
                    <a:fillRect/>
                  </a:stretch>
                </a:blipFill>
              </p:spPr>
              <p:txBody>
                <a:bodyPr/>
                <a:lstStyle/>
                <a:p>
                  <a:r>
                    <a:rPr lang="en-US">
                      <a:noFill/>
                    </a:rPr>
                    <a:t> </a:t>
                  </a:r>
                </a:p>
              </p:txBody>
            </p:sp>
          </mc:Fallback>
        </mc:AlternateContent>
        <p:sp>
          <p:nvSpPr>
            <p:cNvPr id="23" name="Oval 22"/>
            <p:cNvSpPr/>
            <p:nvPr/>
          </p:nvSpPr>
          <p:spPr>
            <a:xfrm>
              <a:off x="4130645" y="4925206"/>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4" name="Straight Connector 23"/>
            <p:cNvCxnSpPr>
              <a:stCxn id="23" idx="0"/>
              <a:endCxn id="21" idx="4"/>
            </p:cNvCxnSpPr>
            <p:nvPr/>
          </p:nvCxnSpPr>
          <p:spPr>
            <a:xfrm flipH="1" flipV="1">
              <a:off x="4252534" y="3623240"/>
              <a:ext cx="50181" cy="1301966"/>
            </a:xfrm>
            <a:prstGeom prst="line">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5" name="Freeform 24"/>
            <p:cNvSpPr/>
            <p:nvPr/>
          </p:nvSpPr>
          <p:spPr>
            <a:xfrm>
              <a:off x="4370266" y="3581400"/>
              <a:ext cx="201734" cy="1364776"/>
            </a:xfrm>
            <a:custGeom>
              <a:avLst/>
              <a:gdLst>
                <a:gd name="connsiteX0" fmla="*/ 77638 w 201734"/>
                <a:gd name="connsiteY0" fmla="*/ 1364776 h 1364776"/>
                <a:gd name="connsiteX1" fmla="*/ 200467 w 201734"/>
                <a:gd name="connsiteY1" fmla="*/ 655093 h 1364776"/>
                <a:gd name="connsiteX2" fmla="*/ 9399 w 201734"/>
                <a:gd name="connsiteY2" fmla="*/ 0 h 1364776"/>
              </a:gdLst>
              <a:ahLst/>
              <a:cxnLst>
                <a:cxn ang="0">
                  <a:pos x="connsiteX0" y="connsiteY0"/>
                </a:cxn>
                <a:cxn ang="0">
                  <a:pos x="connsiteX1" y="connsiteY1"/>
                </a:cxn>
                <a:cxn ang="0">
                  <a:pos x="connsiteX2" y="connsiteY2"/>
                </a:cxn>
              </a:cxnLst>
              <a:rect l="l" t="t" r="r" b="b"/>
              <a:pathLst>
                <a:path w="201734" h="1364776">
                  <a:moveTo>
                    <a:pt x="77638" y="1364776"/>
                  </a:moveTo>
                  <a:cubicBezTo>
                    <a:pt x="144739" y="1123666"/>
                    <a:pt x="211840" y="882556"/>
                    <a:pt x="200467" y="655093"/>
                  </a:cubicBezTo>
                  <a:cubicBezTo>
                    <a:pt x="189094" y="427630"/>
                    <a:pt x="-49741" y="9098"/>
                    <a:pt x="9399" y="0"/>
                  </a:cubicBezTo>
                </a:path>
              </a:pathLst>
            </a:custGeom>
            <a:noFill/>
            <a:ln w="38100">
              <a:solidFill>
                <a:schemeClr val="tx1"/>
              </a:solidFill>
              <a:headEnd type="triangl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1371600" y="4724400"/>
              <a:ext cx="207719" cy="415292"/>
            </a:xfrm>
            <a:prstGeom prst="rect">
              <a:avLst/>
            </a:prstGeom>
            <a:noFill/>
          </p:spPr>
          <p:txBody>
            <a:bodyPr wrap="none" rtlCol="0">
              <a:spAutoFit/>
            </a:bodyPr>
            <a:lstStyle/>
            <a:p>
              <a:endParaRPr lang="en-US" dirty="0">
                <a:solidFill>
                  <a:srgbClr val="00B050"/>
                </a:solidFill>
              </a:endParaRPr>
            </a:p>
          </p:txBody>
        </p:sp>
        <p:sp>
          <p:nvSpPr>
            <p:cNvPr id="28" name="TextBox 27"/>
            <p:cNvSpPr txBox="1"/>
            <p:nvPr/>
          </p:nvSpPr>
          <p:spPr>
            <a:xfrm>
              <a:off x="3314983" y="3017500"/>
              <a:ext cx="339228" cy="415292"/>
            </a:xfrm>
            <a:prstGeom prst="rect">
              <a:avLst/>
            </a:prstGeom>
            <a:noFill/>
          </p:spPr>
          <p:txBody>
            <a:bodyPr wrap="none" rtlCol="0">
              <a:spAutoFit/>
            </a:bodyPr>
            <a:lstStyle/>
            <a:p>
              <a:r>
                <a:rPr lang="en-US" dirty="0">
                  <a:solidFill>
                    <a:srgbClr val="00B050"/>
                  </a:solidFill>
                </a:rPr>
                <a:t>2</a:t>
              </a:r>
            </a:p>
          </p:txBody>
        </p:sp>
        <p:sp>
          <p:nvSpPr>
            <p:cNvPr id="29" name="TextBox 28"/>
            <p:cNvSpPr txBox="1"/>
            <p:nvPr/>
          </p:nvSpPr>
          <p:spPr>
            <a:xfrm>
              <a:off x="3482292" y="4153771"/>
              <a:ext cx="339228" cy="415292"/>
            </a:xfrm>
            <a:prstGeom prst="rect">
              <a:avLst/>
            </a:prstGeom>
            <a:noFill/>
          </p:spPr>
          <p:txBody>
            <a:bodyPr wrap="none" rtlCol="0">
              <a:spAutoFit/>
            </a:bodyPr>
            <a:lstStyle/>
            <a:p>
              <a:r>
                <a:rPr lang="en-US" dirty="0">
                  <a:solidFill>
                    <a:srgbClr val="00B050"/>
                  </a:solidFill>
                </a:rPr>
                <a:t>1</a:t>
              </a:r>
            </a:p>
          </p:txBody>
        </p:sp>
        <p:sp>
          <p:nvSpPr>
            <p:cNvPr id="30" name="TextBox 29"/>
            <p:cNvSpPr txBox="1"/>
            <p:nvPr/>
          </p:nvSpPr>
          <p:spPr>
            <a:xfrm>
              <a:off x="4001600" y="4203386"/>
              <a:ext cx="339228" cy="415292"/>
            </a:xfrm>
            <a:prstGeom prst="rect">
              <a:avLst/>
            </a:prstGeom>
            <a:noFill/>
          </p:spPr>
          <p:txBody>
            <a:bodyPr wrap="none" rtlCol="0">
              <a:spAutoFit/>
            </a:bodyPr>
            <a:lstStyle/>
            <a:p>
              <a:r>
                <a:rPr lang="en-US" dirty="0">
                  <a:solidFill>
                    <a:srgbClr val="00B050"/>
                  </a:solidFill>
                </a:rPr>
                <a:t>3</a:t>
              </a:r>
            </a:p>
          </p:txBody>
        </p:sp>
        <p:sp>
          <p:nvSpPr>
            <p:cNvPr id="31" name="TextBox 30"/>
            <p:cNvSpPr txBox="1"/>
            <p:nvPr/>
          </p:nvSpPr>
          <p:spPr>
            <a:xfrm>
              <a:off x="4572000" y="4069514"/>
              <a:ext cx="339228" cy="415292"/>
            </a:xfrm>
            <a:prstGeom prst="rect">
              <a:avLst/>
            </a:prstGeom>
            <a:noFill/>
          </p:spPr>
          <p:txBody>
            <a:bodyPr wrap="none" rtlCol="0">
              <a:spAutoFit/>
            </a:bodyPr>
            <a:lstStyle/>
            <a:p>
              <a:r>
                <a:rPr lang="en-US" dirty="0">
                  <a:solidFill>
                    <a:srgbClr val="00B050"/>
                  </a:solidFill>
                </a:rPr>
                <a:t>2</a:t>
              </a:r>
            </a:p>
          </p:txBody>
        </p:sp>
        <p:sp>
          <p:nvSpPr>
            <p:cNvPr id="32" name="TextBox 31"/>
            <p:cNvSpPr txBox="1"/>
            <p:nvPr/>
          </p:nvSpPr>
          <p:spPr>
            <a:xfrm>
              <a:off x="4827831" y="4761509"/>
              <a:ext cx="339228" cy="415292"/>
            </a:xfrm>
            <a:prstGeom prst="rect">
              <a:avLst/>
            </a:prstGeom>
            <a:noFill/>
          </p:spPr>
          <p:txBody>
            <a:bodyPr wrap="none" rtlCol="0">
              <a:spAutoFit/>
            </a:bodyPr>
            <a:lstStyle/>
            <a:p>
              <a:r>
                <a:rPr lang="en-US" dirty="0">
                  <a:solidFill>
                    <a:srgbClr val="00B050"/>
                  </a:solidFill>
                </a:rPr>
                <a:t>2</a:t>
              </a:r>
            </a:p>
          </p:txBody>
        </p:sp>
        <p:sp>
          <p:nvSpPr>
            <p:cNvPr id="33" name="TextBox 32"/>
            <p:cNvSpPr txBox="1"/>
            <p:nvPr/>
          </p:nvSpPr>
          <p:spPr>
            <a:xfrm>
              <a:off x="4777541" y="3438574"/>
              <a:ext cx="339228" cy="415292"/>
            </a:xfrm>
            <a:prstGeom prst="rect">
              <a:avLst/>
            </a:prstGeom>
            <a:noFill/>
          </p:spPr>
          <p:txBody>
            <a:bodyPr wrap="none" rtlCol="0">
              <a:spAutoFit/>
            </a:bodyPr>
            <a:lstStyle/>
            <a:p>
              <a:r>
                <a:rPr lang="en-US" dirty="0">
                  <a:solidFill>
                    <a:srgbClr val="00B050"/>
                  </a:solidFill>
                </a:rPr>
                <a:t>3</a:t>
              </a:r>
            </a:p>
          </p:txBody>
        </p:sp>
      </p:grpSp>
    </p:spTree>
    <p:extLst>
      <p:ext uri="{BB962C8B-B14F-4D97-AF65-F5344CB8AC3E}">
        <p14:creationId xmlns:p14="http://schemas.microsoft.com/office/powerpoint/2010/main" val="41069285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Flow Network: Antiparallel Edges</a:t>
            </a:r>
          </a:p>
        </p:txBody>
      </p:sp>
      <p:sp>
        <p:nvSpPr>
          <p:cNvPr id="3" name="Content Placeholder 2"/>
          <p:cNvSpPr>
            <a:spLocks noGrp="1"/>
          </p:cNvSpPr>
          <p:nvPr>
            <p:ph idx="1"/>
          </p:nvPr>
        </p:nvSpPr>
        <p:spPr/>
        <p:txBody>
          <a:bodyPr>
            <a:normAutofit/>
          </a:bodyPr>
          <a:lstStyle/>
          <a:p>
            <a:pPr marL="0" indent="0">
              <a:buNone/>
            </a:pPr>
            <a:r>
              <a:rPr lang="en-US" dirty="0"/>
              <a:t>Easy adjustment to remove antiparallel edges and have equivalent flow graph:  add intermediate node</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sz="2800" i="1" dirty="0"/>
              <a:t>(Note: our later examples use graph on the left without this adjustment.)</a:t>
            </a:r>
          </a:p>
        </p:txBody>
      </p:sp>
      <p:sp>
        <p:nvSpPr>
          <p:cNvPr id="4" name="Slide Number Placeholder 3"/>
          <p:cNvSpPr>
            <a:spLocks noGrp="1"/>
          </p:cNvSpPr>
          <p:nvPr>
            <p:ph type="sldNum" sz="quarter" idx="12"/>
          </p:nvPr>
        </p:nvSpPr>
        <p:spPr/>
        <p:txBody>
          <a:bodyPr/>
          <a:lstStyle/>
          <a:p>
            <a:fld id="{86BADE50-950A-4D58-BFB2-FA2C6A8B385D}" type="slidenum">
              <a:rPr lang="en-US" smtClean="0"/>
              <a:t>4</a:t>
            </a:fld>
            <a:endParaRPr lang="en-US"/>
          </a:p>
        </p:txBody>
      </p:sp>
      <p:grpSp>
        <p:nvGrpSpPr>
          <p:cNvPr id="5" name="Group 4"/>
          <p:cNvGrpSpPr/>
          <p:nvPr/>
        </p:nvGrpSpPr>
        <p:grpSpPr>
          <a:xfrm>
            <a:off x="1038575" y="3215998"/>
            <a:ext cx="4256076" cy="2215790"/>
            <a:chOff x="990600" y="3017500"/>
            <a:chExt cx="4785705" cy="2491524"/>
          </a:xfrm>
        </p:grpSpPr>
        <p:cxnSp>
          <p:nvCxnSpPr>
            <p:cNvPr id="6" name="Straight Connector 5"/>
            <p:cNvCxnSpPr>
              <a:stCxn id="19" idx="2"/>
              <a:endCxn id="18" idx="7"/>
            </p:cNvCxnSpPr>
            <p:nvPr/>
          </p:nvCxnSpPr>
          <p:spPr>
            <a:xfrm flipH="1">
              <a:off x="1284342" y="3317971"/>
              <a:ext cx="1344595" cy="455510"/>
            </a:xfrm>
            <a:prstGeom prst="line">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Straight Connector 6"/>
            <p:cNvCxnSpPr>
              <a:stCxn id="21" idx="2"/>
              <a:endCxn id="19" idx="6"/>
            </p:cNvCxnSpPr>
            <p:nvPr/>
          </p:nvCxnSpPr>
          <p:spPr>
            <a:xfrm flipH="1" flipV="1">
              <a:off x="2973077" y="3317971"/>
              <a:ext cx="1107387" cy="137723"/>
            </a:xfrm>
            <a:prstGeom prst="line">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 name="Straight Connector 7"/>
            <p:cNvCxnSpPr>
              <a:stCxn id="20" idx="2"/>
              <a:endCxn id="18" idx="5"/>
            </p:cNvCxnSpPr>
            <p:nvPr/>
          </p:nvCxnSpPr>
          <p:spPr>
            <a:xfrm flipH="1" flipV="1">
              <a:off x="1284342" y="4010427"/>
              <a:ext cx="1172525" cy="1033919"/>
            </a:xfrm>
            <a:prstGeom prst="line">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Straight Connector 8"/>
            <p:cNvCxnSpPr>
              <a:stCxn id="20" idx="7"/>
              <a:endCxn id="21" idx="3"/>
            </p:cNvCxnSpPr>
            <p:nvPr/>
          </p:nvCxnSpPr>
          <p:spPr>
            <a:xfrm flipV="1">
              <a:off x="2750609" y="3574167"/>
              <a:ext cx="1380253" cy="1351706"/>
            </a:xfrm>
            <a:prstGeom prst="line">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20" idx="6"/>
              <a:endCxn id="23" idx="2"/>
            </p:cNvCxnSpPr>
            <p:nvPr/>
          </p:nvCxnSpPr>
          <p:spPr>
            <a:xfrm>
              <a:off x="2801007" y="5044346"/>
              <a:ext cx="1329638" cy="48406"/>
            </a:xfrm>
            <a:prstGeom prst="line">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21" idx="5"/>
              <a:endCxn id="22" idx="1"/>
            </p:cNvCxnSpPr>
            <p:nvPr/>
          </p:nvCxnSpPr>
          <p:spPr>
            <a:xfrm>
              <a:off x="4374206" y="3574167"/>
              <a:ext cx="1108357" cy="495347"/>
            </a:xfrm>
            <a:prstGeom prst="line">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22" idx="3"/>
              <a:endCxn id="23" idx="6"/>
            </p:cNvCxnSpPr>
            <p:nvPr/>
          </p:nvCxnSpPr>
          <p:spPr>
            <a:xfrm flipH="1">
              <a:off x="4474785" y="4306460"/>
              <a:ext cx="1007778" cy="786292"/>
            </a:xfrm>
            <a:prstGeom prst="line">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2441514" y="3977556"/>
              <a:ext cx="339228" cy="415292"/>
            </a:xfrm>
            <a:prstGeom prst="rect">
              <a:avLst/>
            </a:prstGeom>
            <a:noFill/>
          </p:spPr>
          <p:txBody>
            <a:bodyPr wrap="none" rtlCol="0">
              <a:spAutoFit/>
            </a:bodyPr>
            <a:lstStyle/>
            <a:p>
              <a:r>
                <a:rPr lang="en-US" dirty="0">
                  <a:solidFill>
                    <a:srgbClr val="00B050"/>
                  </a:solidFill>
                </a:rPr>
                <a:t>3</a:t>
              </a:r>
            </a:p>
          </p:txBody>
        </p:sp>
        <p:sp>
          <p:nvSpPr>
            <p:cNvPr id="14" name="TextBox 13"/>
            <p:cNvSpPr txBox="1"/>
            <p:nvPr/>
          </p:nvSpPr>
          <p:spPr>
            <a:xfrm>
              <a:off x="1672079" y="3133349"/>
              <a:ext cx="339228" cy="415292"/>
            </a:xfrm>
            <a:prstGeom prst="rect">
              <a:avLst/>
            </a:prstGeom>
            <a:noFill/>
          </p:spPr>
          <p:txBody>
            <a:bodyPr wrap="none" rtlCol="0">
              <a:spAutoFit/>
            </a:bodyPr>
            <a:lstStyle/>
            <a:p>
              <a:r>
                <a:rPr lang="en-US" dirty="0">
                  <a:solidFill>
                    <a:srgbClr val="00B050"/>
                  </a:solidFill>
                </a:rPr>
                <a:t>3</a:t>
              </a:r>
            </a:p>
          </p:txBody>
        </p:sp>
        <p:sp>
          <p:nvSpPr>
            <p:cNvPr id="15" name="TextBox 14"/>
            <p:cNvSpPr txBox="1"/>
            <p:nvPr/>
          </p:nvSpPr>
          <p:spPr>
            <a:xfrm>
              <a:off x="3289892" y="5093732"/>
              <a:ext cx="339228" cy="415292"/>
            </a:xfrm>
            <a:prstGeom prst="rect">
              <a:avLst/>
            </a:prstGeom>
            <a:noFill/>
          </p:spPr>
          <p:txBody>
            <a:bodyPr wrap="none" rtlCol="0">
              <a:spAutoFit/>
            </a:bodyPr>
            <a:lstStyle/>
            <a:p>
              <a:r>
                <a:rPr lang="en-US" dirty="0">
                  <a:solidFill>
                    <a:srgbClr val="00B050"/>
                  </a:solidFill>
                </a:rPr>
                <a:t>3</a:t>
              </a:r>
            </a:p>
          </p:txBody>
        </p:sp>
        <p:sp>
          <p:nvSpPr>
            <p:cNvPr id="16" name="TextBox 15"/>
            <p:cNvSpPr txBox="1"/>
            <p:nvPr/>
          </p:nvSpPr>
          <p:spPr>
            <a:xfrm>
              <a:off x="1805796" y="4187987"/>
              <a:ext cx="339228" cy="415292"/>
            </a:xfrm>
            <a:prstGeom prst="rect">
              <a:avLst/>
            </a:prstGeom>
            <a:noFill/>
          </p:spPr>
          <p:txBody>
            <a:bodyPr wrap="none" rtlCol="0">
              <a:spAutoFit/>
            </a:bodyPr>
            <a:lstStyle/>
            <a:p>
              <a:r>
                <a:rPr lang="en-US" dirty="0">
                  <a:solidFill>
                    <a:srgbClr val="00B050"/>
                  </a:solidFill>
                </a:rPr>
                <a:t>2</a:t>
              </a:r>
            </a:p>
          </p:txBody>
        </p:sp>
        <p:cxnSp>
          <p:nvCxnSpPr>
            <p:cNvPr id="17" name="Straight Connector 16"/>
            <p:cNvCxnSpPr>
              <a:stCxn id="20" idx="0"/>
              <a:endCxn id="19" idx="4"/>
            </p:cNvCxnSpPr>
            <p:nvPr/>
          </p:nvCxnSpPr>
          <p:spPr>
            <a:xfrm flipV="1">
              <a:off x="2628937" y="3485517"/>
              <a:ext cx="172070" cy="1391283"/>
            </a:xfrm>
            <a:prstGeom prst="line">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Oval 17"/>
                <p:cNvSpPr/>
                <p:nvPr/>
              </p:nvSpPr>
              <p:spPr>
                <a:xfrm>
                  <a:off x="990600" y="3724408"/>
                  <a:ext cx="344140" cy="335092"/>
                </a:xfrm>
                <a:prstGeom prst="ellips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dirty="0">
                            <a:latin typeface="Cambria Math"/>
                          </a:rPr>
                          <m:t>𝑠</m:t>
                        </m:r>
                      </m:oMath>
                    </m:oMathPara>
                  </a14:m>
                  <a:endParaRPr lang="en-US" dirty="0"/>
                </a:p>
              </p:txBody>
            </p:sp>
          </mc:Choice>
          <mc:Fallback xmlns="">
            <p:sp>
              <p:nvSpPr>
                <p:cNvPr id="18" name="Oval 17"/>
                <p:cNvSpPr>
                  <a:spLocks noRot="1" noChangeAspect="1" noMove="1" noResize="1" noEditPoints="1" noAdjustHandles="1" noChangeArrowheads="1" noChangeShapeType="1" noTextEdit="1"/>
                </p:cNvSpPr>
                <p:nvPr/>
              </p:nvSpPr>
              <p:spPr>
                <a:xfrm>
                  <a:off x="990600" y="3724408"/>
                  <a:ext cx="344140" cy="335092"/>
                </a:xfrm>
                <a:prstGeom prst="ellipse">
                  <a:avLst/>
                </a:prstGeom>
                <a:blipFill rotWithShape="1">
                  <a:blip r:embed="rId3"/>
                  <a:stretch>
                    <a:fillRect/>
                  </a:stretch>
                </a:blipFill>
                <a:ln>
                  <a:solidFill>
                    <a:srgbClr val="7030A0"/>
                  </a:solidFill>
                </a:ln>
              </p:spPr>
              <p:txBody>
                <a:bodyPr/>
                <a:lstStyle/>
                <a:p>
                  <a:r>
                    <a:rPr lang="en-US">
                      <a:noFill/>
                    </a:rPr>
                    <a:t> </a:t>
                  </a:r>
                </a:p>
              </p:txBody>
            </p:sp>
          </mc:Fallback>
        </mc:AlternateContent>
        <p:sp>
          <p:nvSpPr>
            <p:cNvPr id="19" name="Oval 18"/>
            <p:cNvSpPr/>
            <p:nvPr/>
          </p:nvSpPr>
          <p:spPr>
            <a:xfrm>
              <a:off x="2628937" y="3150425"/>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p:cNvSpPr/>
            <p:nvPr/>
          </p:nvSpPr>
          <p:spPr>
            <a:xfrm>
              <a:off x="2456867" y="4876800"/>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Oval 20"/>
            <p:cNvSpPr/>
            <p:nvPr/>
          </p:nvSpPr>
          <p:spPr>
            <a:xfrm>
              <a:off x="4080464" y="3288148"/>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22" name="Oval 21"/>
                <p:cNvSpPr/>
                <p:nvPr/>
              </p:nvSpPr>
              <p:spPr>
                <a:xfrm>
                  <a:off x="5432165" y="4020441"/>
                  <a:ext cx="344140" cy="335092"/>
                </a:xfrm>
                <a:prstGeom prst="ellipse">
                  <a:avLst/>
                </a:prstGeom>
                <a:solidFill>
                  <a:srgbClr val="00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dirty="0">
                            <a:solidFill>
                              <a:schemeClr val="bg1"/>
                            </a:solidFill>
                            <a:latin typeface="Cambria Math"/>
                          </a:rPr>
                          <m:t>𝑡</m:t>
                        </m:r>
                      </m:oMath>
                    </m:oMathPara>
                  </a14:m>
                  <a:endParaRPr lang="en-US" dirty="0">
                    <a:solidFill>
                      <a:schemeClr val="bg1"/>
                    </a:solidFill>
                  </a:endParaRPr>
                </a:p>
              </p:txBody>
            </p:sp>
          </mc:Choice>
          <mc:Fallback xmlns="">
            <p:sp>
              <p:nvSpPr>
                <p:cNvPr id="22" name="Oval 21"/>
                <p:cNvSpPr>
                  <a:spLocks noRot="1" noChangeAspect="1" noMove="1" noResize="1" noEditPoints="1" noAdjustHandles="1" noChangeArrowheads="1" noChangeShapeType="1" noTextEdit="1"/>
                </p:cNvSpPr>
                <p:nvPr/>
              </p:nvSpPr>
              <p:spPr>
                <a:xfrm>
                  <a:off x="5432165" y="4020441"/>
                  <a:ext cx="344140" cy="335092"/>
                </a:xfrm>
                <a:prstGeom prst="ellipse">
                  <a:avLst/>
                </a:prstGeom>
                <a:blipFill>
                  <a:blip r:embed="rId4"/>
                  <a:stretch>
                    <a:fillRect/>
                  </a:stretch>
                </a:blipFill>
              </p:spPr>
              <p:txBody>
                <a:bodyPr/>
                <a:lstStyle/>
                <a:p>
                  <a:r>
                    <a:rPr lang="en-US">
                      <a:noFill/>
                    </a:rPr>
                    <a:t> </a:t>
                  </a:r>
                </a:p>
              </p:txBody>
            </p:sp>
          </mc:Fallback>
        </mc:AlternateContent>
        <p:sp>
          <p:nvSpPr>
            <p:cNvPr id="23" name="Oval 22"/>
            <p:cNvSpPr/>
            <p:nvPr/>
          </p:nvSpPr>
          <p:spPr>
            <a:xfrm>
              <a:off x="4130645" y="4925206"/>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4" name="Straight Connector 23"/>
            <p:cNvCxnSpPr>
              <a:stCxn id="23" idx="0"/>
              <a:endCxn id="21" idx="4"/>
            </p:cNvCxnSpPr>
            <p:nvPr/>
          </p:nvCxnSpPr>
          <p:spPr>
            <a:xfrm flipH="1" flipV="1">
              <a:off x="4252534" y="3623240"/>
              <a:ext cx="50181" cy="1301966"/>
            </a:xfrm>
            <a:prstGeom prst="line">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5" name="Freeform 24"/>
            <p:cNvSpPr/>
            <p:nvPr/>
          </p:nvSpPr>
          <p:spPr>
            <a:xfrm>
              <a:off x="4370266" y="3581400"/>
              <a:ext cx="201734" cy="1364776"/>
            </a:xfrm>
            <a:custGeom>
              <a:avLst/>
              <a:gdLst>
                <a:gd name="connsiteX0" fmla="*/ 77638 w 201734"/>
                <a:gd name="connsiteY0" fmla="*/ 1364776 h 1364776"/>
                <a:gd name="connsiteX1" fmla="*/ 200467 w 201734"/>
                <a:gd name="connsiteY1" fmla="*/ 655093 h 1364776"/>
                <a:gd name="connsiteX2" fmla="*/ 9399 w 201734"/>
                <a:gd name="connsiteY2" fmla="*/ 0 h 1364776"/>
              </a:gdLst>
              <a:ahLst/>
              <a:cxnLst>
                <a:cxn ang="0">
                  <a:pos x="connsiteX0" y="connsiteY0"/>
                </a:cxn>
                <a:cxn ang="0">
                  <a:pos x="connsiteX1" y="connsiteY1"/>
                </a:cxn>
                <a:cxn ang="0">
                  <a:pos x="connsiteX2" y="connsiteY2"/>
                </a:cxn>
              </a:cxnLst>
              <a:rect l="l" t="t" r="r" b="b"/>
              <a:pathLst>
                <a:path w="201734" h="1364776">
                  <a:moveTo>
                    <a:pt x="77638" y="1364776"/>
                  </a:moveTo>
                  <a:cubicBezTo>
                    <a:pt x="144739" y="1123666"/>
                    <a:pt x="211840" y="882556"/>
                    <a:pt x="200467" y="655093"/>
                  </a:cubicBezTo>
                  <a:cubicBezTo>
                    <a:pt x="189094" y="427630"/>
                    <a:pt x="-49741" y="9098"/>
                    <a:pt x="9399" y="0"/>
                  </a:cubicBezTo>
                </a:path>
              </a:pathLst>
            </a:custGeom>
            <a:noFill/>
            <a:ln w="38100">
              <a:solidFill>
                <a:srgbClr val="FF0000"/>
              </a:solidFill>
              <a:headEnd type="triangl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1371600" y="4724400"/>
              <a:ext cx="207719" cy="415292"/>
            </a:xfrm>
            <a:prstGeom prst="rect">
              <a:avLst/>
            </a:prstGeom>
            <a:noFill/>
          </p:spPr>
          <p:txBody>
            <a:bodyPr wrap="none" rtlCol="0">
              <a:spAutoFit/>
            </a:bodyPr>
            <a:lstStyle/>
            <a:p>
              <a:endParaRPr lang="en-US" dirty="0">
                <a:solidFill>
                  <a:srgbClr val="00B050"/>
                </a:solidFill>
              </a:endParaRPr>
            </a:p>
          </p:txBody>
        </p:sp>
        <p:sp>
          <p:nvSpPr>
            <p:cNvPr id="28" name="TextBox 27"/>
            <p:cNvSpPr txBox="1"/>
            <p:nvPr/>
          </p:nvSpPr>
          <p:spPr>
            <a:xfrm>
              <a:off x="3314983" y="3017500"/>
              <a:ext cx="339228" cy="415292"/>
            </a:xfrm>
            <a:prstGeom prst="rect">
              <a:avLst/>
            </a:prstGeom>
            <a:noFill/>
          </p:spPr>
          <p:txBody>
            <a:bodyPr wrap="none" rtlCol="0">
              <a:spAutoFit/>
            </a:bodyPr>
            <a:lstStyle/>
            <a:p>
              <a:r>
                <a:rPr lang="en-US" dirty="0">
                  <a:solidFill>
                    <a:srgbClr val="00B050"/>
                  </a:solidFill>
                </a:rPr>
                <a:t>2</a:t>
              </a:r>
            </a:p>
          </p:txBody>
        </p:sp>
        <p:sp>
          <p:nvSpPr>
            <p:cNvPr id="29" name="TextBox 28"/>
            <p:cNvSpPr txBox="1"/>
            <p:nvPr/>
          </p:nvSpPr>
          <p:spPr>
            <a:xfrm>
              <a:off x="3482292" y="4153771"/>
              <a:ext cx="339228" cy="415292"/>
            </a:xfrm>
            <a:prstGeom prst="rect">
              <a:avLst/>
            </a:prstGeom>
            <a:noFill/>
          </p:spPr>
          <p:txBody>
            <a:bodyPr wrap="none" rtlCol="0">
              <a:spAutoFit/>
            </a:bodyPr>
            <a:lstStyle/>
            <a:p>
              <a:r>
                <a:rPr lang="en-US" dirty="0">
                  <a:solidFill>
                    <a:srgbClr val="00B050"/>
                  </a:solidFill>
                </a:rPr>
                <a:t>1</a:t>
              </a:r>
            </a:p>
          </p:txBody>
        </p:sp>
        <p:sp>
          <p:nvSpPr>
            <p:cNvPr id="30" name="TextBox 29"/>
            <p:cNvSpPr txBox="1"/>
            <p:nvPr/>
          </p:nvSpPr>
          <p:spPr>
            <a:xfrm>
              <a:off x="4001600" y="4203386"/>
              <a:ext cx="339228" cy="415292"/>
            </a:xfrm>
            <a:prstGeom prst="rect">
              <a:avLst/>
            </a:prstGeom>
            <a:noFill/>
          </p:spPr>
          <p:txBody>
            <a:bodyPr wrap="none" rtlCol="0">
              <a:spAutoFit/>
            </a:bodyPr>
            <a:lstStyle/>
            <a:p>
              <a:r>
                <a:rPr lang="en-US" dirty="0">
                  <a:solidFill>
                    <a:srgbClr val="00B050"/>
                  </a:solidFill>
                </a:rPr>
                <a:t>3</a:t>
              </a:r>
            </a:p>
          </p:txBody>
        </p:sp>
        <p:sp>
          <p:nvSpPr>
            <p:cNvPr id="31" name="TextBox 30"/>
            <p:cNvSpPr txBox="1"/>
            <p:nvPr/>
          </p:nvSpPr>
          <p:spPr>
            <a:xfrm>
              <a:off x="4572000" y="4069514"/>
              <a:ext cx="339228" cy="415292"/>
            </a:xfrm>
            <a:prstGeom prst="rect">
              <a:avLst/>
            </a:prstGeom>
            <a:noFill/>
          </p:spPr>
          <p:txBody>
            <a:bodyPr wrap="none" rtlCol="0">
              <a:spAutoFit/>
            </a:bodyPr>
            <a:lstStyle/>
            <a:p>
              <a:r>
                <a:rPr lang="en-US" dirty="0">
                  <a:solidFill>
                    <a:srgbClr val="00B050"/>
                  </a:solidFill>
                </a:rPr>
                <a:t>2</a:t>
              </a:r>
            </a:p>
          </p:txBody>
        </p:sp>
        <p:sp>
          <p:nvSpPr>
            <p:cNvPr id="32" name="TextBox 31"/>
            <p:cNvSpPr txBox="1"/>
            <p:nvPr/>
          </p:nvSpPr>
          <p:spPr>
            <a:xfrm>
              <a:off x="4827831" y="4761509"/>
              <a:ext cx="339228" cy="415292"/>
            </a:xfrm>
            <a:prstGeom prst="rect">
              <a:avLst/>
            </a:prstGeom>
            <a:noFill/>
          </p:spPr>
          <p:txBody>
            <a:bodyPr wrap="none" rtlCol="0">
              <a:spAutoFit/>
            </a:bodyPr>
            <a:lstStyle/>
            <a:p>
              <a:r>
                <a:rPr lang="en-US" dirty="0">
                  <a:solidFill>
                    <a:srgbClr val="00B050"/>
                  </a:solidFill>
                </a:rPr>
                <a:t>2</a:t>
              </a:r>
            </a:p>
          </p:txBody>
        </p:sp>
        <p:sp>
          <p:nvSpPr>
            <p:cNvPr id="33" name="TextBox 32"/>
            <p:cNvSpPr txBox="1"/>
            <p:nvPr/>
          </p:nvSpPr>
          <p:spPr>
            <a:xfrm>
              <a:off x="4777541" y="3438574"/>
              <a:ext cx="339228" cy="415292"/>
            </a:xfrm>
            <a:prstGeom prst="rect">
              <a:avLst/>
            </a:prstGeom>
            <a:noFill/>
          </p:spPr>
          <p:txBody>
            <a:bodyPr wrap="none" rtlCol="0">
              <a:spAutoFit/>
            </a:bodyPr>
            <a:lstStyle/>
            <a:p>
              <a:r>
                <a:rPr lang="en-US" dirty="0">
                  <a:solidFill>
                    <a:srgbClr val="00B050"/>
                  </a:solidFill>
                </a:rPr>
                <a:t>3</a:t>
              </a:r>
            </a:p>
          </p:txBody>
        </p:sp>
      </p:grpSp>
      <p:grpSp>
        <p:nvGrpSpPr>
          <p:cNvPr id="34" name="Group 33">
            <a:extLst>
              <a:ext uri="{FF2B5EF4-FFF2-40B4-BE49-F238E27FC236}">
                <a16:creationId xmlns:a16="http://schemas.microsoft.com/office/drawing/2014/main" id="{65BAE5C8-4361-7C41-B4C7-DFFB97EDA238}"/>
              </a:ext>
            </a:extLst>
          </p:cNvPr>
          <p:cNvGrpSpPr/>
          <p:nvPr/>
        </p:nvGrpSpPr>
        <p:grpSpPr>
          <a:xfrm>
            <a:off x="6304921" y="3142980"/>
            <a:ext cx="4256076" cy="2215790"/>
            <a:chOff x="990600" y="3017500"/>
            <a:chExt cx="4785705" cy="2491524"/>
          </a:xfrm>
        </p:grpSpPr>
        <p:cxnSp>
          <p:nvCxnSpPr>
            <p:cNvPr id="35" name="Straight Connector 34">
              <a:extLst>
                <a:ext uri="{FF2B5EF4-FFF2-40B4-BE49-F238E27FC236}">
                  <a16:creationId xmlns:a16="http://schemas.microsoft.com/office/drawing/2014/main" id="{6DA26406-7BF5-1B41-A02E-AB91DFEAA84D}"/>
                </a:ext>
              </a:extLst>
            </p:cNvPr>
            <p:cNvCxnSpPr>
              <a:stCxn id="48" idx="2"/>
              <a:endCxn id="47" idx="7"/>
            </p:cNvCxnSpPr>
            <p:nvPr/>
          </p:nvCxnSpPr>
          <p:spPr>
            <a:xfrm flipH="1">
              <a:off x="1284342" y="3317971"/>
              <a:ext cx="1344595" cy="455510"/>
            </a:xfrm>
            <a:prstGeom prst="line">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40940F8B-0A4F-724E-BCAC-4FC1FE51A853}"/>
                </a:ext>
              </a:extLst>
            </p:cNvPr>
            <p:cNvCxnSpPr>
              <a:stCxn id="50" idx="2"/>
              <a:endCxn id="48" idx="6"/>
            </p:cNvCxnSpPr>
            <p:nvPr/>
          </p:nvCxnSpPr>
          <p:spPr>
            <a:xfrm flipH="1" flipV="1">
              <a:off x="2973077" y="3317971"/>
              <a:ext cx="1107387" cy="137723"/>
            </a:xfrm>
            <a:prstGeom prst="line">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85A6BCC5-0598-1D42-8ECE-17DD969AE164}"/>
                </a:ext>
              </a:extLst>
            </p:cNvPr>
            <p:cNvCxnSpPr>
              <a:stCxn id="49" idx="2"/>
              <a:endCxn id="47" idx="5"/>
            </p:cNvCxnSpPr>
            <p:nvPr/>
          </p:nvCxnSpPr>
          <p:spPr>
            <a:xfrm flipH="1" flipV="1">
              <a:off x="1284342" y="4010427"/>
              <a:ext cx="1172525" cy="1033919"/>
            </a:xfrm>
            <a:prstGeom prst="line">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F81AC62-EA82-154F-BB00-033B7D0166BF}"/>
                </a:ext>
              </a:extLst>
            </p:cNvPr>
            <p:cNvCxnSpPr>
              <a:stCxn id="49" idx="7"/>
              <a:endCxn id="50" idx="3"/>
            </p:cNvCxnSpPr>
            <p:nvPr/>
          </p:nvCxnSpPr>
          <p:spPr>
            <a:xfrm flipV="1">
              <a:off x="2750609" y="3574167"/>
              <a:ext cx="1380253" cy="1351706"/>
            </a:xfrm>
            <a:prstGeom prst="line">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A1BC8A1C-9FC1-134A-8567-EB5D8B2C44AD}"/>
                </a:ext>
              </a:extLst>
            </p:cNvPr>
            <p:cNvCxnSpPr>
              <a:stCxn id="49" idx="6"/>
              <a:endCxn id="52" idx="2"/>
            </p:cNvCxnSpPr>
            <p:nvPr/>
          </p:nvCxnSpPr>
          <p:spPr>
            <a:xfrm>
              <a:off x="2801007" y="5044346"/>
              <a:ext cx="1329638" cy="48406"/>
            </a:xfrm>
            <a:prstGeom prst="line">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CDA455E-D066-C24A-9E5F-260D679351AB}"/>
                </a:ext>
              </a:extLst>
            </p:cNvPr>
            <p:cNvCxnSpPr>
              <a:stCxn id="50" idx="5"/>
              <a:endCxn id="51" idx="1"/>
            </p:cNvCxnSpPr>
            <p:nvPr/>
          </p:nvCxnSpPr>
          <p:spPr>
            <a:xfrm>
              <a:off x="4374206" y="3574167"/>
              <a:ext cx="1108357" cy="495347"/>
            </a:xfrm>
            <a:prstGeom prst="line">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0A091255-EBE1-6843-86CE-A887669154BD}"/>
                </a:ext>
              </a:extLst>
            </p:cNvPr>
            <p:cNvCxnSpPr>
              <a:stCxn id="51" idx="3"/>
              <a:endCxn id="52" idx="6"/>
            </p:cNvCxnSpPr>
            <p:nvPr/>
          </p:nvCxnSpPr>
          <p:spPr>
            <a:xfrm flipH="1">
              <a:off x="4474785" y="4306460"/>
              <a:ext cx="1007778" cy="786292"/>
            </a:xfrm>
            <a:prstGeom prst="line">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FA6B76A6-7C65-5F4B-AE8C-F33132BE2302}"/>
                </a:ext>
              </a:extLst>
            </p:cNvPr>
            <p:cNvSpPr txBox="1"/>
            <p:nvPr/>
          </p:nvSpPr>
          <p:spPr>
            <a:xfrm>
              <a:off x="2441514" y="3977556"/>
              <a:ext cx="339228" cy="415292"/>
            </a:xfrm>
            <a:prstGeom prst="rect">
              <a:avLst/>
            </a:prstGeom>
            <a:noFill/>
          </p:spPr>
          <p:txBody>
            <a:bodyPr wrap="none" rtlCol="0">
              <a:spAutoFit/>
            </a:bodyPr>
            <a:lstStyle/>
            <a:p>
              <a:r>
                <a:rPr lang="en-US" dirty="0">
                  <a:solidFill>
                    <a:srgbClr val="00B050"/>
                  </a:solidFill>
                </a:rPr>
                <a:t>3</a:t>
              </a:r>
            </a:p>
          </p:txBody>
        </p:sp>
        <p:sp>
          <p:nvSpPr>
            <p:cNvPr id="43" name="TextBox 42">
              <a:extLst>
                <a:ext uri="{FF2B5EF4-FFF2-40B4-BE49-F238E27FC236}">
                  <a16:creationId xmlns:a16="http://schemas.microsoft.com/office/drawing/2014/main" id="{27F84816-D295-8C4F-8F15-6BE66E117AC1}"/>
                </a:ext>
              </a:extLst>
            </p:cNvPr>
            <p:cNvSpPr txBox="1"/>
            <p:nvPr/>
          </p:nvSpPr>
          <p:spPr>
            <a:xfrm>
              <a:off x="1672079" y="3133349"/>
              <a:ext cx="339228" cy="415292"/>
            </a:xfrm>
            <a:prstGeom prst="rect">
              <a:avLst/>
            </a:prstGeom>
            <a:noFill/>
          </p:spPr>
          <p:txBody>
            <a:bodyPr wrap="none" rtlCol="0">
              <a:spAutoFit/>
            </a:bodyPr>
            <a:lstStyle/>
            <a:p>
              <a:r>
                <a:rPr lang="en-US" dirty="0">
                  <a:solidFill>
                    <a:srgbClr val="00B050"/>
                  </a:solidFill>
                </a:rPr>
                <a:t>3</a:t>
              </a:r>
            </a:p>
          </p:txBody>
        </p:sp>
        <p:sp>
          <p:nvSpPr>
            <p:cNvPr id="44" name="TextBox 43">
              <a:extLst>
                <a:ext uri="{FF2B5EF4-FFF2-40B4-BE49-F238E27FC236}">
                  <a16:creationId xmlns:a16="http://schemas.microsoft.com/office/drawing/2014/main" id="{6C7049B9-25C8-F34C-9A2C-38DC16430068}"/>
                </a:ext>
              </a:extLst>
            </p:cNvPr>
            <p:cNvSpPr txBox="1"/>
            <p:nvPr/>
          </p:nvSpPr>
          <p:spPr>
            <a:xfrm>
              <a:off x="3289892" y="5093732"/>
              <a:ext cx="339228" cy="415292"/>
            </a:xfrm>
            <a:prstGeom prst="rect">
              <a:avLst/>
            </a:prstGeom>
            <a:noFill/>
          </p:spPr>
          <p:txBody>
            <a:bodyPr wrap="none" rtlCol="0">
              <a:spAutoFit/>
            </a:bodyPr>
            <a:lstStyle/>
            <a:p>
              <a:r>
                <a:rPr lang="en-US" dirty="0">
                  <a:solidFill>
                    <a:srgbClr val="00B050"/>
                  </a:solidFill>
                </a:rPr>
                <a:t>3</a:t>
              </a:r>
            </a:p>
          </p:txBody>
        </p:sp>
        <p:sp>
          <p:nvSpPr>
            <p:cNvPr id="45" name="TextBox 44">
              <a:extLst>
                <a:ext uri="{FF2B5EF4-FFF2-40B4-BE49-F238E27FC236}">
                  <a16:creationId xmlns:a16="http://schemas.microsoft.com/office/drawing/2014/main" id="{4EB95FCA-A216-1442-9775-3B2BAAF6911F}"/>
                </a:ext>
              </a:extLst>
            </p:cNvPr>
            <p:cNvSpPr txBox="1"/>
            <p:nvPr/>
          </p:nvSpPr>
          <p:spPr>
            <a:xfrm>
              <a:off x="1805796" y="4187987"/>
              <a:ext cx="339228" cy="415292"/>
            </a:xfrm>
            <a:prstGeom prst="rect">
              <a:avLst/>
            </a:prstGeom>
            <a:noFill/>
          </p:spPr>
          <p:txBody>
            <a:bodyPr wrap="none" rtlCol="0">
              <a:spAutoFit/>
            </a:bodyPr>
            <a:lstStyle/>
            <a:p>
              <a:r>
                <a:rPr lang="en-US" dirty="0">
                  <a:solidFill>
                    <a:srgbClr val="00B050"/>
                  </a:solidFill>
                </a:rPr>
                <a:t>2</a:t>
              </a:r>
            </a:p>
          </p:txBody>
        </p:sp>
        <p:cxnSp>
          <p:nvCxnSpPr>
            <p:cNvPr id="46" name="Straight Connector 45">
              <a:extLst>
                <a:ext uri="{FF2B5EF4-FFF2-40B4-BE49-F238E27FC236}">
                  <a16:creationId xmlns:a16="http://schemas.microsoft.com/office/drawing/2014/main" id="{9FE2119F-F869-1B49-B51C-916566A86475}"/>
                </a:ext>
              </a:extLst>
            </p:cNvPr>
            <p:cNvCxnSpPr>
              <a:stCxn id="49" idx="0"/>
              <a:endCxn id="48" idx="4"/>
            </p:cNvCxnSpPr>
            <p:nvPr/>
          </p:nvCxnSpPr>
          <p:spPr>
            <a:xfrm flipV="1">
              <a:off x="2628937" y="3485517"/>
              <a:ext cx="172070" cy="1391283"/>
            </a:xfrm>
            <a:prstGeom prst="line">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7" name="Oval 46">
                  <a:extLst>
                    <a:ext uri="{FF2B5EF4-FFF2-40B4-BE49-F238E27FC236}">
                      <a16:creationId xmlns:a16="http://schemas.microsoft.com/office/drawing/2014/main" id="{B95B7C19-6A4F-EC4C-8EB6-028BDD949A48}"/>
                    </a:ext>
                  </a:extLst>
                </p:cNvPr>
                <p:cNvSpPr/>
                <p:nvPr/>
              </p:nvSpPr>
              <p:spPr>
                <a:xfrm>
                  <a:off x="990600" y="3724408"/>
                  <a:ext cx="344140" cy="335092"/>
                </a:xfrm>
                <a:prstGeom prst="ellips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dirty="0">
                            <a:latin typeface="Cambria Math"/>
                          </a:rPr>
                          <m:t>𝑠</m:t>
                        </m:r>
                      </m:oMath>
                    </m:oMathPara>
                  </a14:m>
                  <a:endParaRPr lang="en-US" dirty="0"/>
                </a:p>
              </p:txBody>
            </p:sp>
          </mc:Choice>
          <mc:Fallback xmlns="">
            <p:sp>
              <p:nvSpPr>
                <p:cNvPr id="18" name="Oval 17"/>
                <p:cNvSpPr>
                  <a:spLocks noRot="1" noChangeAspect="1" noMove="1" noResize="1" noEditPoints="1" noAdjustHandles="1" noChangeArrowheads="1" noChangeShapeType="1" noTextEdit="1"/>
                </p:cNvSpPr>
                <p:nvPr/>
              </p:nvSpPr>
              <p:spPr>
                <a:xfrm>
                  <a:off x="990600" y="3724408"/>
                  <a:ext cx="344140" cy="335092"/>
                </a:xfrm>
                <a:prstGeom prst="ellipse">
                  <a:avLst/>
                </a:prstGeom>
                <a:blipFill rotWithShape="1">
                  <a:blip r:embed="rId3"/>
                  <a:stretch>
                    <a:fillRect/>
                  </a:stretch>
                </a:blipFill>
                <a:ln>
                  <a:solidFill>
                    <a:srgbClr val="7030A0"/>
                  </a:solidFill>
                </a:ln>
              </p:spPr>
              <p:txBody>
                <a:bodyPr/>
                <a:lstStyle/>
                <a:p>
                  <a:r>
                    <a:rPr lang="en-US">
                      <a:noFill/>
                    </a:rPr>
                    <a:t> </a:t>
                  </a:r>
                </a:p>
              </p:txBody>
            </p:sp>
          </mc:Fallback>
        </mc:AlternateContent>
        <p:sp>
          <p:nvSpPr>
            <p:cNvPr id="48" name="Oval 47">
              <a:extLst>
                <a:ext uri="{FF2B5EF4-FFF2-40B4-BE49-F238E27FC236}">
                  <a16:creationId xmlns:a16="http://schemas.microsoft.com/office/drawing/2014/main" id="{0F5EA6E7-A7F0-F041-819B-3630D162DE76}"/>
                </a:ext>
              </a:extLst>
            </p:cNvPr>
            <p:cNvSpPr/>
            <p:nvPr/>
          </p:nvSpPr>
          <p:spPr>
            <a:xfrm>
              <a:off x="2628937" y="3150425"/>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Oval 48">
              <a:extLst>
                <a:ext uri="{FF2B5EF4-FFF2-40B4-BE49-F238E27FC236}">
                  <a16:creationId xmlns:a16="http://schemas.microsoft.com/office/drawing/2014/main" id="{A23F32D0-A9B6-1342-B070-7683D6280D4E}"/>
                </a:ext>
              </a:extLst>
            </p:cNvPr>
            <p:cNvSpPr/>
            <p:nvPr/>
          </p:nvSpPr>
          <p:spPr>
            <a:xfrm>
              <a:off x="2456867" y="4876800"/>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Oval 49">
              <a:extLst>
                <a:ext uri="{FF2B5EF4-FFF2-40B4-BE49-F238E27FC236}">
                  <a16:creationId xmlns:a16="http://schemas.microsoft.com/office/drawing/2014/main" id="{7C5BD577-29E2-BB40-AC42-D186535F4B3E}"/>
                </a:ext>
              </a:extLst>
            </p:cNvPr>
            <p:cNvSpPr/>
            <p:nvPr/>
          </p:nvSpPr>
          <p:spPr>
            <a:xfrm>
              <a:off x="4080464" y="3288148"/>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51" name="Oval 50">
                  <a:extLst>
                    <a:ext uri="{FF2B5EF4-FFF2-40B4-BE49-F238E27FC236}">
                      <a16:creationId xmlns:a16="http://schemas.microsoft.com/office/drawing/2014/main" id="{5A0D5390-01D8-0148-BEE8-3DFF6CBEB95A}"/>
                    </a:ext>
                  </a:extLst>
                </p:cNvPr>
                <p:cNvSpPr/>
                <p:nvPr/>
              </p:nvSpPr>
              <p:spPr>
                <a:xfrm>
                  <a:off x="5432165" y="4020441"/>
                  <a:ext cx="344140" cy="335092"/>
                </a:xfrm>
                <a:prstGeom prst="ellipse">
                  <a:avLst/>
                </a:prstGeom>
                <a:solidFill>
                  <a:srgbClr val="00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dirty="0">
                            <a:solidFill>
                              <a:schemeClr val="bg1"/>
                            </a:solidFill>
                            <a:latin typeface="Cambria Math"/>
                          </a:rPr>
                          <m:t>𝑡</m:t>
                        </m:r>
                      </m:oMath>
                    </m:oMathPara>
                  </a14:m>
                  <a:endParaRPr lang="en-US" dirty="0">
                    <a:solidFill>
                      <a:schemeClr val="bg1"/>
                    </a:solidFill>
                  </a:endParaRPr>
                </a:p>
              </p:txBody>
            </p:sp>
          </mc:Choice>
          <mc:Fallback xmlns="">
            <p:sp>
              <p:nvSpPr>
                <p:cNvPr id="22" name="Oval 21"/>
                <p:cNvSpPr>
                  <a:spLocks noRot="1" noChangeAspect="1" noMove="1" noResize="1" noEditPoints="1" noAdjustHandles="1" noChangeArrowheads="1" noChangeShapeType="1" noTextEdit="1"/>
                </p:cNvSpPr>
                <p:nvPr/>
              </p:nvSpPr>
              <p:spPr>
                <a:xfrm>
                  <a:off x="5432165" y="4020441"/>
                  <a:ext cx="344140" cy="335092"/>
                </a:xfrm>
                <a:prstGeom prst="ellipse">
                  <a:avLst/>
                </a:prstGeom>
                <a:blipFill>
                  <a:blip r:embed="rId4"/>
                  <a:stretch>
                    <a:fillRect/>
                  </a:stretch>
                </a:blipFill>
              </p:spPr>
              <p:txBody>
                <a:bodyPr/>
                <a:lstStyle/>
                <a:p>
                  <a:r>
                    <a:rPr lang="en-US">
                      <a:noFill/>
                    </a:rPr>
                    <a:t> </a:t>
                  </a:r>
                </a:p>
              </p:txBody>
            </p:sp>
          </mc:Fallback>
        </mc:AlternateContent>
        <p:sp>
          <p:nvSpPr>
            <p:cNvPr id="52" name="Oval 51">
              <a:extLst>
                <a:ext uri="{FF2B5EF4-FFF2-40B4-BE49-F238E27FC236}">
                  <a16:creationId xmlns:a16="http://schemas.microsoft.com/office/drawing/2014/main" id="{ED1FFF3D-E3FC-2F46-A202-A7CAEFB2E424}"/>
                </a:ext>
              </a:extLst>
            </p:cNvPr>
            <p:cNvSpPr/>
            <p:nvPr/>
          </p:nvSpPr>
          <p:spPr>
            <a:xfrm>
              <a:off x="4130645" y="4925206"/>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3" name="Straight Connector 52">
              <a:extLst>
                <a:ext uri="{FF2B5EF4-FFF2-40B4-BE49-F238E27FC236}">
                  <a16:creationId xmlns:a16="http://schemas.microsoft.com/office/drawing/2014/main" id="{EF372763-2C0A-474D-9F4D-5F3754FD49EC}"/>
                </a:ext>
              </a:extLst>
            </p:cNvPr>
            <p:cNvCxnSpPr>
              <a:stCxn id="52" idx="0"/>
              <a:endCxn id="50" idx="4"/>
            </p:cNvCxnSpPr>
            <p:nvPr/>
          </p:nvCxnSpPr>
          <p:spPr>
            <a:xfrm flipH="1" flipV="1">
              <a:off x="4252534" y="3623240"/>
              <a:ext cx="50181" cy="1301966"/>
            </a:xfrm>
            <a:prstGeom prst="line">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30BBC260-CEC1-3147-9AD9-784FFD92DCE5}"/>
                </a:ext>
              </a:extLst>
            </p:cNvPr>
            <p:cNvSpPr txBox="1"/>
            <p:nvPr/>
          </p:nvSpPr>
          <p:spPr>
            <a:xfrm>
              <a:off x="1371600" y="4724400"/>
              <a:ext cx="207719" cy="415292"/>
            </a:xfrm>
            <a:prstGeom prst="rect">
              <a:avLst/>
            </a:prstGeom>
            <a:noFill/>
          </p:spPr>
          <p:txBody>
            <a:bodyPr wrap="none" rtlCol="0">
              <a:spAutoFit/>
            </a:bodyPr>
            <a:lstStyle/>
            <a:p>
              <a:endParaRPr lang="en-US" dirty="0">
                <a:solidFill>
                  <a:srgbClr val="00B050"/>
                </a:solidFill>
              </a:endParaRPr>
            </a:p>
          </p:txBody>
        </p:sp>
        <p:sp>
          <p:nvSpPr>
            <p:cNvPr id="56" name="TextBox 55">
              <a:extLst>
                <a:ext uri="{FF2B5EF4-FFF2-40B4-BE49-F238E27FC236}">
                  <a16:creationId xmlns:a16="http://schemas.microsoft.com/office/drawing/2014/main" id="{4F990CFE-04A9-5F4E-B478-DC42DA40F0A5}"/>
                </a:ext>
              </a:extLst>
            </p:cNvPr>
            <p:cNvSpPr txBox="1"/>
            <p:nvPr/>
          </p:nvSpPr>
          <p:spPr>
            <a:xfrm>
              <a:off x="3314983" y="3017500"/>
              <a:ext cx="339228" cy="415292"/>
            </a:xfrm>
            <a:prstGeom prst="rect">
              <a:avLst/>
            </a:prstGeom>
            <a:noFill/>
          </p:spPr>
          <p:txBody>
            <a:bodyPr wrap="none" rtlCol="0">
              <a:spAutoFit/>
            </a:bodyPr>
            <a:lstStyle/>
            <a:p>
              <a:r>
                <a:rPr lang="en-US" dirty="0">
                  <a:solidFill>
                    <a:srgbClr val="00B050"/>
                  </a:solidFill>
                </a:rPr>
                <a:t>2</a:t>
              </a:r>
            </a:p>
          </p:txBody>
        </p:sp>
        <p:sp>
          <p:nvSpPr>
            <p:cNvPr id="57" name="TextBox 56">
              <a:extLst>
                <a:ext uri="{FF2B5EF4-FFF2-40B4-BE49-F238E27FC236}">
                  <a16:creationId xmlns:a16="http://schemas.microsoft.com/office/drawing/2014/main" id="{538765BA-5DFC-954E-B208-7695F73E0131}"/>
                </a:ext>
              </a:extLst>
            </p:cNvPr>
            <p:cNvSpPr txBox="1"/>
            <p:nvPr/>
          </p:nvSpPr>
          <p:spPr>
            <a:xfrm>
              <a:off x="3482292" y="4153771"/>
              <a:ext cx="339228" cy="415292"/>
            </a:xfrm>
            <a:prstGeom prst="rect">
              <a:avLst/>
            </a:prstGeom>
            <a:noFill/>
          </p:spPr>
          <p:txBody>
            <a:bodyPr wrap="none" rtlCol="0">
              <a:spAutoFit/>
            </a:bodyPr>
            <a:lstStyle/>
            <a:p>
              <a:r>
                <a:rPr lang="en-US" dirty="0">
                  <a:solidFill>
                    <a:srgbClr val="00B050"/>
                  </a:solidFill>
                </a:rPr>
                <a:t>1</a:t>
              </a:r>
            </a:p>
          </p:txBody>
        </p:sp>
        <p:sp>
          <p:nvSpPr>
            <p:cNvPr id="58" name="TextBox 57">
              <a:extLst>
                <a:ext uri="{FF2B5EF4-FFF2-40B4-BE49-F238E27FC236}">
                  <a16:creationId xmlns:a16="http://schemas.microsoft.com/office/drawing/2014/main" id="{000C9B50-FEAB-7049-8EE2-B597830BD950}"/>
                </a:ext>
              </a:extLst>
            </p:cNvPr>
            <p:cNvSpPr txBox="1"/>
            <p:nvPr/>
          </p:nvSpPr>
          <p:spPr>
            <a:xfrm>
              <a:off x="4001600" y="4203386"/>
              <a:ext cx="339228" cy="415292"/>
            </a:xfrm>
            <a:prstGeom prst="rect">
              <a:avLst/>
            </a:prstGeom>
            <a:noFill/>
          </p:spPr>
          <p:txBody>
            <a:bodyPr wrap="none" rtlCol="0">
              <a:spAutoFit/>
            </a:bodyPr>
            <a:lstStyle/>
            <a:p>
              <a:r>
                <a:rPr lang="en-US" dirty="0">
                  <a:solidFill>
                    <a:srgbClr val="00B050"/>
                  </a:solidFill>
                </a:rPr>
                <a:t>3</a:t>
              </a:r>
            </a:p>
          </p:txBody>
        </p:sp>
        <p:sp>
          <p:nvSpPr>
            <p:cNvPr id="59" name="TextBox 58">
              <a:extLst>
                <a:ext uri="{FF2B5EF4-FFF2-40B4-BE49-F238E27FC236}">
                  <a16:creationId xmlns:a16="http://schemas.microsoft.com/office/drawing/2014/main" id="{B8A1F2F7-01CC-3048-ADAD-2DC59ED2E281}"/>
                </a:ext>
              </a:extLst>
            </p:cNvPr>
            <p:cNvSpPr txBox="1"/>
            <p:nvPr/>
          </p:nvSpPr>
          <p:spPr>
            <a:xfrm>
              <a:off x="4494792" y="3744432"/>
              <a:ext cx="339228" cy="415292"/>
            </a:xfrm>
            <a:prstGeom prst="rect">
              <a:avLst/>
            </a:prstGeom>
            <a:noFill/>
          </p:spPr>
          <p:txBody>
            <a:bodyPr wrap="none" rtlCol="0">
              <a:spAutoFit/>
            </a:bodyPr>
            <a:lstStyle/>
            <a:p>
              <a:r>
                <a:rPr lang="en-US" dirty="0">
                  <a:solidFill>
                    <a:srgbClr val="FF0000"/>
                  </a:solidFill>
                </a:rPr>
                <a:t>2</a:t>
              </a:r>
            </a:p>
          </p:txBody>
        </p:sp>
        <p:sp>
          <p:nvSpPr>
            <p:cNvPr id="60" name="TextBox 59">
              <a:extLst>
                <a:ext uri="{FF2B5EF4-FFF2-40B4-BE49-F238E27FC236}">
                  <a16:creationId xmlns:a16="http://schemas.microsoft.com/office/drawing/2014/main" id="{475FF5E0-C52A-2D46-9122-BE0605B3C6A7}"/>
                </a:ext>
              </a:extLst>
            </p:cNvPr>
            <p:cNvSpPr txBox="1"/>
            <p:nvPr/>
          </p:nvSpPr>
          <p:spPr>
            <a:xfrm>
              <a:off x="4827831" y="4761509"/>
              <a:ext cx="339228" cy="415292"/>
            </a:xfrm>
            <a:prstGeom prst="rect">
              <a:avLst/>
            </a:prstGeom>
            <a:noFill/>
          </p:spPr>
          <p:txBody>
            <a:bodyPr wrap="none" rtlCol="0">
              <a:spAutoFit/>
            </a:bodyPr>
            <a:lstStyle/>
            <a:p>
              <a:r>
                <a:rPr lang="en-US" dirty="0">
                  <a:solidFill>
                    <a:srgbClr val="00B050"/>
                  </a:solidFill>
                </a:rPr>
                <a:t>2</a:t>
              </a:r>
            </a:p>
          </p:txBody>
        </p:sp>
        <p:sp>
          <p:nvSpPr>
            <p:cNvPr id="61" name="TextBox 60">
              <a:extLst>
                <a:ext uri="{FF2B5EF4-FFF2-40B4-BE49-F238E27FC236}">
                  <a16:creationId xmlns:a16="http://schemas.microsoft.com/office/drawing/2014/main" id="{B387D7E4-5646-A54F-88B9-79C28593F011}"/>
                </a:ext>
              </a:extLst>
            </p:cNvPr>
            <p:cNvSpPr txBox="1"/>
            <p:nvPr/>
          </p:nvSpPr>
          <p:spPr>
            <a:xfrm>
              <a:off x="4777541" y="3438574"/>
              <a:ext cx="339228" cy="415292"/>
            </a:xfrm>
            <a:prstGeom prst="rect">
              <a:avLst/>
            </a:prstGeom>
            <a:noFill/>
          </p:spPr>
          <p:txBody>
            <a:bodyPr wrap="none" rtlCol="0">
              <a:spAutoFit/>
            </a:bodyPr>
            <a:lstStyle/>
            <a:p>
              <a:r>
                <a:rPr lang="en-US" dirty="0">
                  <a:solidFill>
                    <a:srgbClr val="00B050"/>
                  </a:solidFill>
                </a:rPr>
                <a:t>3</a:t>
              </a:r>
            </a:p>
          </p:txBody>
        </p:sp>
      </p:grpSp>
      <p:sp>
        <p:nvSpPr>
          <p:cNvPr id="118" name="Oval 117">
            <a:extLst>
              <a:ext uri="{FF2B5EF4-FFF2-40B4-BE49-F238E27FC236}">
                <a16:creationId xmlns:a16="http://schemas.microsoft.com/office/drawing/2014/main" id="{5A8EE1E8-5876-1C42-8551-9B045F869511}"/>
              </a:ext>
            </a:extLst>
          </p:cNvPr>
          <p:cNvSpPr/>
          <p:nvPr/>
        </p:nvSpPr>
        <p:spPr>
          <a:xfrm>
            <a:off x="9377335" y="4142681"/>
            <a:ext cx="241805" cy="209948"/>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sp>
        <p:nvSpPr>
          <p:cNvPr id="120" name="TextBox 119">
            <a:extLst>
              <a:ext uri="{FF2B5EF4-FFF2-40B4-BE49-F238E27FC236}">
                <a16:creationId xmlns:a16="http://schemas.microsoft.com/office/drawing/2014/main" id="{9C130EE6-3E14-3E47-AAAC-DF9B8C060A75}"/>
              </a:ext>
            </a:extLst>
          </p:cNvPr>
          <p:cNvSpPr txBox="1"/>
          <p:nvPr/>
        </p:nvSpPr>
        <p:spPr>
          <a:xfrm>
            <a:off x="9452888" y="4354922"/>
            <a:ext cx="301686" cy="369332"/>
          </a:xfrm>
          <a:prstGeom prst="rect">
            <a:avLst/>
          </a:prstGeom>
          <a:noFill/>
        </p:spPr>
        <p:txBody>
          <a:bodyPr wrap="none" rtlCol="0">
            <a:spAutoFit/>
          </a:bodyPr>
          <a:lstStyle/>
          <a:p>
            <a:r>
              <a:rPr lang="en-US" dirty="0">
                <a:solidFill>
                  <a:srgbClr val="FF0000"/>
                </a:solidFill>
              </a:rPr>
              <a:t>2</a:t>
            </a:r>
          </a:p>
        </p:txBody>
      </p:sp>
      <p:cxnSp>
        <p:nvCxnSpPr>
          <p:cNvPr id="124" name="Straight Arrow Connector 123">
            <a:extLst>
              <a:ext uri="{FF2B5EF4-FFF2-40B4-BE49-F238E27FC236}">
                <a16:creationId xmlns:a16="http://schemas.microsoft.com/office/drawing/2014/main" id="{8587A98F-844A-2042-B901-8FC351878F38}"/>
              </a:ext>
            </a:extLst>
          </p:cNvPr>
          <p:cNvCxnSpPr>
            <a:cxnSpLocks/>
            <a:endCxn id="118" idx="0"/>
          </p:cNvCxnSpPr>
          <p:nvPr/>
        </p:nvCxnSpPr>
        <p:spPr>
          <a:xfrm>
            <a:off x="9271543" y="3688358"/>
            <a:ext cx="226695" cy="454323"/>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Straight Arrow Connector 126">
            <a:extLst>
              <a:ext uri="{FF2B5EF4-FFF2-40B4-BE49-F238E27FC236}">
                <a16:creationId xmlns:a16="http://schemas.microsoft.com/office/drawing/2014/main" id="{4E2D68DA-A94F-3742-8E3B-A92243819B10}"/>
              </a:ext>
            </a:extLst>
          </p:cNvPr>
          <p:cNvCxnSpPr>
            <a:cxnSpLocks/>
            <a:endCxn id="52" idx="7"/>
          </p:cNvCxnSpPr>
          <p:nvPr/>
        </p:nvCxnSpPr>
        <p:spPr>
          <a:xfrm flipH="1">
            <a:off x="9358693" y="4382291"/>
            <a:ext cx="104570" cy="500913"/>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8587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5997503" y="535997"/>
            <a:ext cx="5638800" cy="3048000"/>
            <a:chOff x="990600" y="3017500"/>
            <a:chExt cx="4785705" cy="2491524"/>
          </a:xfrm>
        </p:grpSpPr>
        <p:cxnSp>
          <p:nvCxnSpPr>
            <p:cNvPr id="6" name="Straight Connector 5"/>
            <p:cNvCxnSpPr>
              <a:stCxn id="19" idx="2"/>
              <a:endCxn id="18" idx="7"/>
            </p:cNvCxnSpPr>
            <p:nvPr/>
          </p:nvCxnSpPr>
          <p:spPr>
            <a:xfrm flipH="1">
              <a:off x="1284342" y="3317971"/>
              <a:ext cx="1344595" cy="455510"/>
            </a:xfrm>
            <a:prstGeom prst="line">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Straight Connector 6"/>
            <p:cNvCxnSpPr>
              <a:stCxn id="21" idx="2"/>
              <a:endCxn id="19" idx="6"/>
            </p:cNvCxnSpPr>
            <p:nvPr/>
          </p:nvCxnSpPr>
          <p:spPr>
            <a:xfrm flipH="1" flipV="1">
              <a:off x="2973077" y="3317971"/>
              <a:ext cx="1107387" cy="137723"/>
            </a:xfrm>
            <a:prstGeom prst="line">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 name="Straight Connector 7"/>
            <p:cNvCxnSpPr>
              <a:stCxn id="20" idx="2"/>
              <a:endCxn id="18" idx="5"/>
            </p:cNvCxnSpPr>
            <p:nvPr/>
          </p:nvCxnSpPr>
          <p:spPr>
            <a:xfrm flipH="1" flipV="1">
              <a:off x="1284342" y="4010427"/>
              <a:ext cx="1172525" cy="1033919"/>
            </a:xfrm>
            <a:prstGeom prst="line">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Straight Connector 8"/>
            <p:cNvCxnSpPr>
              <a:stCxn id="20" idx="7"/>
              <a:endCxn id="21" idx="3"/>
            </p:cNvCxnSpPr>
            <p:nvPr/>
          </p:nvCxnSpPr>
          <p:spPr>
            <a:xfrm flipV="1">
              <a:off x="2750609" y="3574167"/>
              <a:ext cx="1380253" cy="1351706"/>
            </a:xfrm>
            <a:prstGeom prst="line">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20" idx="6"/>
              <a:endCxn id="23" idx="2"/>
            </p:cNvCxnSpPr>
            <p:nvPr/>
          </p:nvCxnSpPr>
          <p:spPr>
            <a:xfrm>
              <a:off x="2801007" y="5044346"/>
              <a:ext cx="1329638" cy="48406"/>
            </a:xfrm>
            <a:prstGeom prst="line">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21" idx="5"/>
              <a:endCxn id="22" idx="1"/>
            </p:cNvCxnSpPr>
            <p:nvPr/>
          </p:nvCxnSpPr>
          <p:spPr>
            <a:xfrm>
              <a:off x="4374206" y="3574167"/>
              <a:ext cx="1108357" cy="495347"/>
            </a:xfrm>
            <a:prstGeom prst="line">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22" idx="3"/>
              <a:endCxn id="23" idx="6"/>
            </p:cNvCxnSpPr>
            <p:nvPr/>
          </p:nvCxnSpPr>
          <p:spPr>
            <a:xfrm flipH="1">
              <a:off x="4474785" y="4306460"/>
              <a:ext cx="1007778" cy="786292"/>
            </a:xfrm>
            <a:prstGeom prst="line">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2264889" y="3930036"/>
              <a:ext cx="571748" cy="415292"/>
            </a:xfrm>
            <a:prstGeom prst="rect">
              <a:avLst/>
            </a:prstGeom>
            <a:noFill/>
          </p:spPr>
          <p:txBody>
            <a:bodyPr wrap="none" rtlCol="0">
              <a:spAutoFit/>
            </a:bodyPr>
            <a:lstStyle/>
            <a:p>
              <a:r>
                <a:rPr lang="en-US" dirty="0">
                  <a:solidFill>
                    <a:srgbClr val="FF0000"/>
                  </a:solidFill>
                </a:rPr>
                <a:t>1/</a:t>
              </a:r>
              <a:r>
                <a:rPr lang="en-US" dirty="0">
                  <a:solidFill>
                    <a:srgbClr val="00B050"/>
                  </a:solidFill>
                </a:rPr>
                <a:t>3</a:t>
              </a:r>
            </a:p>
          </p:txBody>
        </p:sp>
        <p:sp>
          <p:nvSpPr>
            <p:cNvPr id="14" name="TextBox 13"/>
            <p:cNvSpPr txBox="1"/>
            <p:nvPr/>
          </p:nvSpPr>
          <p:spPr>
            <a:xfrm>
              <a:off x="1654944" y="3203721"/>
              <a:ext cx="571748" cy="415292"/>
            </a:xfrm>
            <a:prstGeom prst="rect">
              <a:avLst/>
            </a:prstGeom>
            <a:noFill/>
          </p:spPr>
          <p:txBody>
            <a:bodyPr wrap="none" rtlCol="0">
              <a:spAutoFit/>
            </a:bodyPr>
            <a:lstStyle/>
            <a:p>
              <a:r>
                <a:rPr lang="en-US" dirty="0">
                  <a:solidFill>
                    <a:srgbClr val="FF0000"/>
                  </a:solidFill>
                </a:rPr>
                <a:t>1/</a:t>
              </a:r>
              <a:r>
                <a:rPr lang="en-US" dirty="0">
                  <a:solidFill>
                    <a:srgbClr val="00B050"/>
                  </a:solidFill>
                </a:rPr>
                <a:t>3</a:t>
              </a:r>
            </a:p>
          </p:txBody>
        </p:sp>
        <p:sp>
          <p:nvSpPr>
            <p:cNvPr id="15" name="TextBox 14"/>
            <p:cNvSpPr txBox="1"/>
            <p:nvPr/>
          </p:nvSpPr>
          <p:spPr>
            <a:xfrm>
              <a:off x="3289892" y="5093732"/>
              <a:ext cx="571748" cy="415292"/>
            </a:xfrm>
            <a:prstGeom prst="rect">
              <a:avLst/>
            </a:prstGeom>
            <a:noFill/>
          </p:spPr>
          <p:txBody>
            <a:bodyPr wrap="none" rtlCol="0">
              <a:spAutoFit/>
            </a:bodyPr>
            <a:lstStyle/>
            <a:p>
              <a:r>
                <a:rPr lang="en-US" dirty="0">
                  <a:solidFill>
                    <a:srgbClr val="FF0000"/>
                  </a:solidFill>
                </a:rPr>
                <a:t>2/</a:t>
              </a:r>
              <a:r>
                <a:rPr lang="en-US" dirty="0">
                  <a:solidFill>
                    <a:srgbClr val="00B050"/>
                  </a:solidFill>
                </a:rPr>
                <a:t>3</a:t>
              </a:r>
            </a:p>
          </p:txBody>
        </p:sp>
        <p:cxnSp>
          <p:nvCxnSpPr>
            <p:cNvPr id="17" name="Straight Connector 16"/>
            <p:cNvCxnSpPr>
              <a:stCxn id="20" idx="0"/>
              <a:endCxn id="19" idx="4"/>
            </p:cNvCxnSpPr>
            <p:nvPr/>
          </p:nvCxnSpPr>
          <p:spPr>
            <a:xfrm flipV="1">
              <a:off x="2628937" y="3485517"/>
              <a:ext cx="172070" cy="1391283"/>
            </a:xfrm>
            <a:prstGeom prst="line">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Oval 17"/>
                <p:cNvSpPr/>
                <p:nvPr/>
              </p:nvSpPr>
              <p:spPr>
                <a:xfrm>
                  <a:off x="990600" y="3724408"/>
                  <a:ext cx="344140" cy="335092"/>
                </a:xfrm>
                <a:prstGeom prst="ellips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dirty="0">
                            <a:latin typeface="Cambria Math"/>
                          </a:rPr>
                          <m:t>𝑠</m:t>
                        </m:r>
                      </m:oMath>
                    </m:oMathPara>
                  </a14:m>
                  <a:endParaRPr lang="en-US" dirty="0"/>
                </a:p>
              </p:txBody>
            </p:sp>
          </mc:Choice>
          <mc:Fallback xmlns="">
            <p:sp>
              <p:nvSpPr>
                <p:cNvPr id="18" name="Oval 17"/>
                <p:cNvSpPr>
                  <a:spLocks noRot="1" noChangeAspect="1" noMove="1" noResize="1" noEditPoints="1" noAdjustHandles="1" noChangeArrowheads="1" noChangeShapeType="1" noTextEdit="1"/>
                </p:cNvSpPr>
                <p:nvPr/>
              </p:nvSpPr>
              <p:spPr>
                <a:xfrm>
                  <a:off x="990600" y="3724408"/>
                  <a:ext cx="344140" cy="335092"/>
                </a:xfrm>
                <a:prstGeom prst="ellipse">
                  <a:avLst/>
                </a:prstGeom>
                <a:blipFill rotWithShape="1">
                  <a:blip r:embed="rId4"/>
                  <a:stretch>
                    <a:fillRect/>
                  </a:stretch>
                </a:blipFill>
                <a:ln>
                  <a:solidFill>
                    <a:srgbClr val="7030A0"/>
                  </a:solidFill>
                </a:ln>
              </p:spPr>
              <p:txBody>
                <a:bodyPr/>
                <a:lstStyle/>
                <a:p>
                  <a:r>
                    <a:rPr lang="en-US">
                      <a:noFill/>
                    </a:rPr>
                    <a:t> </a:t>
                  </a:r>
                </a:p>
              </p:txBody>
            </p:sp>
          </mc:Fallback>
        </mc:AlternateContent>
        <p:sp>
          <p:nvSpPr>
            <p:cNvPr id="19" name="Oval 18"/>
            <p:cNvSpPr/>
            <p:nvPr/>
          </p:nvSpPr>
          <p:spPr>
            <a:xfrm>
              <a:off x="2628937" y="3150425"/>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p:cNvSpPr/>
            <p:nvPr/>
          </p:nvSpPr>
          <p:spPr>
            <a:xfrm>
              <a:off x="2456867" y="4876800"/>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Oval 20"/>
            <p:cNvSpPr/>
            <p:nvPr/>
          </p:nvSpPr>
          <p:spPr>
            <a:xfrm>
              <a:off x="4080464" y="3288148"/>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22" name="Oval 21"/>
                <p:cNvSpPr/>
                <p:nvPr/>
              </p:nvSpPr>
              <p:spPr>
                <a:xfrm>
                  <a:off x="5432165" y="4020441"/>
                  <a:ext cx="344140" cy="335092"/>
                </a:xfrm>
                <a:prstGeom prst="ellipse">
                  <a:avLst/>
                </a:prstGeom>
                <a:solidFill>
                  <a:srgbClr val="00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dirty="0">
                            <a:solidFill>
                              <a:schemeClr val="bg1"/>
                            </a:solidFill>
                            <a:latin typeface="Cambria Math"/>
                          </a:rPr>
                          <m:t>𝑡</m:t>
                        </m:r>
                      </m:oMath>
                    </m:oMathPara>
                  </a14:m>
                  <a:endParaRPr lang="en-US" dirty="0">
                    <a:solidFill>
                      <a:schemeClr val="tx1"/>
                    </a:solidFill>
                  </a:endParaRPr>
                </a:p>
              </p:txBody>
            </p:sp>
          </mc:Choice>
          <mc:Fallback xmlns="">
            <p:sp>
              <p:nvSpPr>
                <p:cNvPr id="22" name="Oval 21"/>
                <p:cNvSpPr>
                  <a:spLocks noRot="1" noChangeAspect="1" noMove="1" noResize="1" noEditPoints="1" noAdjustHandles="1" noChangeArrowheads="1" noChangeShapeType="1" noTextEdit="1"/>
                </p:cNvSpPr>
                <p:nvPr/>
              </p:nvSpPr>
              <p:spPr>
                <a:xfrm>
                  <a:off x="5432165" y="4020441"/>
                  <a:ext cx="344140" cy="335092"/>
                </a:xfrm>
                <a:prstGeom prst="ellipse">
                  <a:avLst/>
                </a:prstGeom>
                <a:blipFill>
                  <a:blip r:embed="rId5"/>
                  <a:stretch>
                    <a:fillRect/>
                  </a:stretch>
                </a:blipFill>
              </p:spPr>
              <p:txBody>
                <a:bodyPr/>
                <a:lstStyle/>
                <a:p>
                  <a:r>
                    <a:rPr lang="en-US">
                      <a:noFill/>
                    </a:rPr>
                    <a:t> </a:t>
                  </a:r>
                </a:p>
              </p:txBody>
            </p:sp>
          </mc:Fallback>
        </mc:AlternateContent>
        <p:sp>
          <p:nvSpPr>
            <p:cNvPr id="23" name="Oval 22"/>
            <p:cNvSpPr/>
            <p:nvPr/>
          </p:nvSpPr>
          <p:spPr>
            <a:xfrm>
              <a:off x="4130645" y="4925206"/>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4" name="Straight Connector 23"/>
            <p:cNvCxnSpPr>
              <a:stCxn id="23" idx="0"/>
              <a:endCxn id="21" idx="4"/>
            </p:cNvCxnSpPr>
            <p:nvPr/>
          </p:nvCxnSpPr>
          <p:spPr>
            <a:xfrm flipH="1" flipV="1">
              <a:off x="4252534" y="3623240"/>
              <a:ext cx="50181" cy="1301966"/>
            </a:xfrm>
            <a:prstGeom prst="line">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5" name="Freeform 24"/>
            <p:cNvSpPr/>
            <p:nvPr/>
          </p:nvSpPr>
          <p:spPr>
            <a:xfrm>
              <a:off x="4370266" y="3581400"/>
              <a:ext cx="201734" cy="1364776"/>
            </a:xfrm>
            <a:custGeom>
              <a:avLst/>
              <a:gdLst>
                <a:gd name="connsiteX0" fmla="*/ 77638 w 201734"/>
                <a:gd name="connsiteY0" fmla="*/ 1364776 h 1364776"/>
                <a:gd name="connsiteX1" fmla="*/ 200467 w 201734"/>
                <a:gd name="connsiteY1" fmla="*/ 655093 h 1364776"/>
                <a:gd name="connsiteX2" fmla="*/ 9399 w 201734"/>
                <a:gd name="connsiteY2" fmla="*/ 0 h 1364776"/>
              </a:gdLst>
              <a:ahLst/>
              <a:cxnLst>
                <a:cxn ang="0">
                  <a:pos x="connsiteX0" y="connsiteY0"/>
                </a:cxn>
                <a:cxn ang="0">
                  <a:pos x="connsiteX1" y="connsiteY1"/>
                </a:cxn>
                <a:cxn ang="0">
                  <a:pos x="connsiteX2" y="connsiteY2"/>
                </a:cxn>
              </a:cxnLst>
              <a:rect l="l" t="t" r="r" b="b"/>
              <a:pathLst>
                <a:path w="201734" h="1364776">
                  <a:moveTo>
                    <a:pt x="77638" y="1364776"/>
                  </a:moveTo>
                  <a:cubicBezTo>
                    <a:pt x="144739" y="1123666"/>
                    <a:pt x="211840" y="882556"/>
                    <a:pt x="200467" y="655093"/>
                  </a:cubicBezTo>
                  <a:cubicBezTo>
                    <a:pt x="189094" y="427630"/>
                    <a:pt x="-49741" y="9098"/>
                    <a:pt x="9399" y="0"/>
                  </a:cubicBezTo>
                </a:path>
              </a:pathLst>
            </a:custGeom>
            <a:noFill/>
            <a:ln w="38100">
              <a:solidFill>
                <a:schemeClr val="tx1"/>
              </a:solidFill>
              <a:headEnd type="triangl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1702402" y="4093852"/>
              <a:ext cx="571748" cy="415292"/>
            </a:xfrm>
            <a:prstGeom prst="rect">
              <a:avLst/>
            </a:prstGeom>
            <a:noFill/>
          </p:spPr>
          <p:txBody>
            <a:bodyPr wrap="none" rtlCol="0">
              <a:spAutoFit/>
            </a:bodyPr>
            <a:lstStyle/>
            <a:p>
              <a:r>
                <a:rPr lang="en-US" dirty="0">
                  <a:solidFill>
                    <a:srgbClr val="FF0000"/>
                  </a:solidFill>
                </a:rPr>
                <a:t>2/</a:t>
              </a:r>
              <a:r>
                <a:rPr lang="en-US" dirty="0">
                  <a:solidFill>
                    <a:srgbClr val="00B050"/>
                  </a:solidFill>
                </a:rPr>
                <a:t>2</a:t>
              </a:r>
            </a:p>
          </p:txBody>
        </p:sp>
        <p:sp>
          <p:nvSpPr>
            <p:cNvPr id="28" name="TextBox 27"/>
            <p:cNvSpPr txBox="1"/>
            <p:nvPr/>
          </p:nvSpPr>
          <p:spPr>
            <a:xfrm>
              <a:off x="3314983" y="3017500"/>
              <a:ext cx="571748" cy="415292"/>
            </a:xfrm>
            <a:prstGeom prst="rect">
              <a:avLst/>
            </a:prstGeom>
            <a:noFill/>
          </p:spPr>
          <p:txBody>
            <a:bodyPr wrap="none" rtlCol="0">
              <a:spAutoFit/>
            </a:bodyPr>
            <a:lstStyle/>
            <a:p>
              <a:r>
                <a:rPr lang="en-US" dirty="0">
                  <a:solidFill>
                    <a:srgbClr val="FF0000"/>
                  </a:solidFill>
                </a:rPr>
                <a:t>2/</a:t>
              </a:r>
              <a:r>
                <a:rPr lang="en-US" dirty="0">
                  <a:solidFill>
                    <a:srgbClr val="00B050"/>
                  </a:solidFill>
                </a:rPr>
                <a:t>2</a:t>
              </a:r>
            </a:p>
          </p:txBody>
        </p:sp>
        <p:sp>
          <p:nvSpPr>
            <p:cNvPr id="29" name="TextBox 28"/>
            <p:cNvSpPr txBox="1"/>
            <p:nvPr/>
          </p:nvSpPr>
          <p:spPr>
            <a:xfrm>
              <a:off x="3161495" y="3904469"/>
              <a:ext cx="571748" cy="415292"/>
            </a:xfrm>
            <a:prstGeom prst="rect">
              <a:avLst/>
            </a:prstGeom>
            <a:noFill/>
          </p:spPr>
          <p:txBody>
            <a:bodyPr wrap="none" rtlCol="0">
              <a:spAutoFit/>
            </a:bodyPr>
            <a:lstStyle/>
            <a:p>
              <a:r>
                <a:rPr lang="en-US" dirty="0">
                  <a:solidFill>
                    <a:srgbClr val="FF0000"/>
                  </a:solidFill>
                </a:rPr>
                <a:t>1/</a:t>
              </a:r>
              <a:r>
                <a:rPr lang="en-US" dirty="0">
                  <a:solidFill>
                    <a:srgbClr val="00B050"/>
                  </a:solidFill>
                </a:rPr>
                <a:t>1</a:t>
              </a:r>
            </a:p>
          </p:txBody>
        </p:sp>
        <p:sp>
          <p:nvSpPr>
            <p:cNvPr id="30" name="TextBox 29"/>
            <p:cNvSpPr txBox="1"/>
            <p:nvPr/>
          </p:nvSpPr>
          <p:spPr>
            <a:xfrm>
              <a:off x="3877452" y="4243032"/>
              <a:ext cx="571748" cy="415292"/>
            </a:xfrm>
            <a:prstGeom prst="rect">
              <a:avLst/>
            </a:prstGeom>
            <a:noFill/>
          </p:spPr>
          <p:txBody>
            <a:bodyPr wrap="none" rtlCol="0">
              <a:spAutoFit/>
            </a:bodyPr>
            <a:lstStyle/>
            <a:p>
              <a:r>
                <a:rPr lang="en-US" dirty="0">
                  <a:solidFill>
                    <a:srgbClr val="FF0000"/>
                  </a:solidFill>
                </a:rPr>
                <a:t>2/</a:t>
              </a:r>
              <a:r>
                <a:rPr lang="en-US" dirty="0">
                  <a:solidFill>
                    <a:srgbClr val="00B050"/>
                  </a:solidFill>
                </a:rPr>
                <a:t>3</a:t>
              </a:r>
            </a:p>
          </p:txBody>
        </p:sp>
        <p:sp>
          <p:nvSpPr>
            <p:cNvPr id="31" name="TextBox 30"/>
            <p:cNvSpPr txBox="1"/>
            <p:nvPr/>
          </p:nvSpPr>
          <p:spPr>
            <a:xfrm>
              <a:off x="4591132" y="4147887"/>
              <a:ext cx="571748" cy="415292"/>
            </a:xfrm>
            <a:prstGeom prst="rect">
              <a:avLst/>
            </a:prstGeom>
            <a:noFill/>
          </p:spPr>
          <p:txBody>
            <a:bodyPr wrap="none" rtlCol="0">
              <a:spAutoFit/>
            </a:bodyPr>
            <a:lstStyle/>
            <a:p>
              <a:r>
                <a:rPr lang="en-US" dirty="0">
                  <a:solidFill>
                    <a:srgbClr val="FF0000"/>
                  </a:solidFill>
                </a:rPr>
                <a:t>1/</a:t>
              </a:r>
              <a:r>
                <a:rPr lang="en-US" dirty="0">
                  <a:solidFill>
                    <a:srgbClr val="00B050"/>
                  </a:solidFill>
                </a:rPr>
                <a:t>2</a:t>
              </a:r>
            </a:p>
          </p:txBody>
        </p:sp>
        <p:sp>
          <p:nvSpPr>
            <p:cNvPr id="32" name="TextBox 31"/>
            <p:cNvSpPr txBox="1"/>
            <p:nvPr/>
          </p:nvSpPr>
          <p:spPr>
            <a:xfrm>
              <a:off x="4827831" y="4761509"/>
              <a:ext cx="571748" cy="415292"/>
            </a:xfrm>
            <a:prstGeom prst="rect">
              <a:avLst/>
            </a:prstGeom>
            <a:noFill/>
          </p:spPr>
          <p:txBody>
            <a:bodyPr wrap="none" rtlCol="0">
              <a:spAutoFit/>
            </a:bodyPr>
            <a:lstStyle/>
            <a:p>
              <a:r>
                <a:rPr lang="en-US" dirty="0">
                  <a:solidFill>
                    <a:srgbClr val="FF0000"/>
                  </a:solidFill>
                </a:rPr>
                <a:t>1/</a:t>
              </a:r>
              <a:r>
                <a:rPr lang="en-US" dirty="0">
                  <a:solidFill>
                    <a:srgbClr val="00B050"/>
                  </a:solidFill>
                </a:rPr>
                <a:t>2</a:t>
              </a:r>
            </a:p>
          </p:txBody>
        </p:sp>
        <p:sp>
          <p:nvSpPr>
            <p:cNvPr id="33" name="TextBox 32"/>
            <p:cNvSpPr txBox="1"/>
            <p:nvPr/>
          </p:nvSpPr>
          <p:spPr>
            <a:xfrm>
              <a:off x="4777541" y="3438574"/>
              <a:ext cx="571748" cy="415292"/>
            </a:xfrm>
            <a:prstGeom prst="rect">
              <a:avLst/>
            </a:prstGeom>
            <a:noFill/>
          </p:spPr>
          <p:txBody>
            <a:bodyPr wrap="none" rtlCol="0">
              <a:spAutoFit/>
            </a:bodyPr>
            <a:lstStyle/>
            <a:p>
              <a:r>
                <a:rPr lang="en-US" dirty="0">
                  <a:solidFill>
                    <a:srgbClr val="FF0000"/>
                  </a:solidFill>
                </a:rPr>
                <a:t>2/</a:t>
              </a:r>
              <a:r>
                <a:rPr lang="en-US" dirty="0">
                  <a:solidFill>
                    <a:srgbClr val="00B050"/>
                  </a:solidFill>
                </a:rPr>
                <a:t>3</a:t>
              </a:r>
            </a:p>
          </p:txBody>
        </p:sp>
      </p:grpSp>
      <p:sp>
        <p:nvSpPr>
          <p:cNvPr id="2" name="Title 1"/>
          <p:cNvSpPr>
            <a:spLocks noGrp="1"/>
          </p:cNvSpPr>
          <p:nvPr>
            <p:ph type="title"/>
          </p:nvPr>
        </p:nvSpPr>
        <p:spPr>
          <a:xfrm>
            <a:off x="685800" y="274638"/>
            <a:ext cx="8229600" cy="1143000"/>
          </a:xfrm>
        </p:spPr>
        <p:txBody>
          <a:bodyPr/>
          <a:lstStyle/>
          <a:p>
            <a:r>
              <a:rPr lang="en-US" dirty="0"/>
              <a:t>Flow</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81000" y="1524000"/>
                <a:ext cx="8229600" cy="5029200"/>
              </a:xfrm>
            </p:spPr>
            <p:txBody>
              <a:bodyPr>
                <a:normAutofit fontScale="77500" lnSpcReduction="20000"/>
              </a:bodyPr>
              <a:lstStyle/>
              <a:p>
                <a:r>
                  <a:rPr lang="en-US" dirty="0"/>
                  <a:t>Assignment of values to edges</a:t>
                </a:r>
              </a:p>
              <a:p>
                <a:pPr lvl="1"/>
                <a14:m>
                  <m:oMath xmlns:m="http://schemas.openxmlformats.org/officeDocument/2006/math">
                    <m:r>
                      <a:rPr lang="en-US" b="0" i="1" smtClean="0">
                        <a:solidFill>
                          <a:srgbClr val="FF0000"/>
                        </a:solidFill>
                        <a:latin typeface="Cambria Math"/>
                      </a:rPr>
                      <m:t>𝑓</m:t>
                    </m:r>
                    <m:d>
                      <m:dPr>
                        <m:ctrlPr>
                          <a:rPr lang="en-US" b="0" i="1" smtClean="0">
                            <a:solidFill>
                              <a:srgbClr val="FF0000"/>
                            </a:solidFill>
                            <a:latin typeface="Cambria Math" panose="02040503050406030204" pitchFamily="18" charset="0"/>
                          </a:rPr>
                        </m:ctrlPr>
                      </m:dPr>
                      <m:e>
                        <m:r>
                          <a:rPr lang="en-US" b="0" i="1" smtClean="0">
                            <a:solidFill>
                              <a:srgbClr val="FF0000"/>
                            </a:solidFill>
                            <a:latin typeface="Cambria Math"/>
                          </a:rPr>
                          <m:t>𝑒</m:t>
                        </m:r>
                      </m:e>
                    </m:d>
                    <m:r>
                      <a:rPr lang="en-US" b="0" i="1" smtClean="0">
                        <a:latin typeface="Cambria Math"/>
                      </a:rPr>
                      <m:t>=</m:t>
                    </m:r>
                    <m:r>
                      <a:rPr lang="en-US" b="0" i="1" smtClean="0">
                        <a:latin typeface="Cambria Math"/>
                      </a:rPr>
                      <m:t>𝑛</m:t>
                    </m:r>
                  </m:oMath>
                </a14:m>
                <a:endParaRPr lang="en-US" dirty="0"/>
              </a:p>
              <a:p>
                <a:pPr lvl="1"/>
                <a:r>
                  <a:rPr lang="en-US" dirty="0"/>
                  <a:t>E.g. </a:t>
                </a:r>
                <a14:m>
                  <m:oMath xmlns:m="http://schemas.openxmlformats.org/officeDocument/2006/math">
                    <m:r>
                      <a:rPr lang="en-US" i="1">
                        <a:latin typeface="Cambria Math"/>
                      </a:rPr>
                      <m:t>𝑛</m:t>
                    </m:r>
                    <m:r>
                      <a:rPr lang="en-US" i="1">
                        <a:latin typeface="Cambria Math"/>
                      </a:rPr>
                      <m:t> </m:t>
                    </m:r>
                  </m:oMath>
                </a14:m>
                <a:r>
                  <a:rPr lang="en-US" dirty="0"/>
                  <a:t>units of water going through that pipe</a:t>
                </a:r>
              </a:p>
              <a:p>
                <a:r>
                  <a:rPr lang="en-US" dirty="0"/>
                  <a:t>Capacity constraint</a:t>
                </a:r>
              </a:p>
              <a:p>
                <a:pPr lvl="1"/>
                <a14:m>
                  <m:oMath xmlns:m="http://schemas.openxmlformats.org/officeDocument/2006/math">
                    <m:r>
                      <a:rPr lang="en-US" b="0" i="1" smtClean="0">
                        <a:solidFill>
                          <a:srgbClr val="FF0000"/>
                        </a:solidFill>
                        <a:latin typeface="Cambria Math"/>
                      </a:rPr>
                      <m:t>𝑓</m:t>
                    </m:r>
                    <m:d>
                      <m:dPr>
                        <m:ctrlPr>
                          <a:rPr lang="en-US" b="0" i="1" smtClean="0">
                            <a:solidFill>
                              <a:srgbClr val="FF0000"/>
                            </a:solidFill>
                            <a:latin typeface="Cambria Math" panose="02040503050406030204" pitchFamily="18" charset="0"/>
                          </a:rPr>
                        </m:ctrlPr>
                      </m:dPr>
                      <m:e>
                        <m:r>
                          <a:rPr lang="en-US" b="0" i="1" smtClean="0">
                            <a:solidFill>
                              <a:srgbClr val="FF0000"/>
                            </a:solidFill>
                            <a:latin typeface="Cambria Math"/>
                          </a:rPr>
                          <m:t>𝑒</m:t>
                        </m:r>
                      </m:e>
                    </m:d>
                    <m:r>
                      <a:rPr lang="en-US" b="0" i="1" smtClean="0">
                        <a:latin typeface="Cambria Math"/>
                      </a:rPr>
                      <m:t>≤</m:t>
                    </m:r>
                    <m:r>
                      <a:rPr lang="en-US" b="0" i="1" smtClean="0">
                        <a:solidFill>
                          <a:srgbClr val="00B050"/>
                        </a:solidFill>
                        <a:latin typeface="Cambria Math"/>
                      </a:rPr>
                      <m:t>𝑐</m:t>
                    </m:r>
                    <m:r>
                      <a:rPr lang="en-US" b="0" i="1" smtClean="0">
                        <a:solidFill>
                          <a:srgbClr val="00B050"/>
                        </a:solidFill>
                        <a:latin typeface="Cambria Math"/>
                      </a:rPr>
                      <m:t>(</m:t>
                    </m:r>
                    <m:r>
                      <a:rPr lang="en-US" b="0" i="1" smtClean="0">
                        <a:solidFill>
                          <a:srgbClr val="00B050"/>
                        </a:solidFill>
                        <a:latin typeface="Cambria Math"/>
                      </a:rPr>
                      <m:t>𝑒</m:t>
                    </m:r>
                    <m:r>
                      <a:rPr lang="en-US" b="0" i="1" smtClean="0">
                        <a:solidFill>
                          <a:srgbClr val="00B050"/>
                        </a:solidFill>
                        <a:latin typeface="Cambria Math"/>
                      </a:rPr>
                      <m:t>)</m:t>
                    </m:r>
                  </m:oMath>
                </a14:m>
                <a:endParaRPr lang="en-US" dirty="0">
                  <a:solidFill>
                    <a:srgbClr val="00B050"/>
                  </a:solidFill>
                </a:endParaRPr>
              </a:p>
              <a:p>
                <a:pPr lvl="1"/>
                <a:r>
                  <a:rPr lang="en-US" dirty="0"/>
                  <a:t>Flow cannot exceed capacity</a:t>
                </a:r>
              </a:p>
              <a:p>
                <a:r>
                  <a:rPr lang="en-US" dirty="0"/>
                  <a:t>Flow constraint</a:t>
                </a:r>
              </a:p>
              <a:p>
                <a:pPr lvl="1"/>
                <a14:m>
                  <m:oMath xmlns:m="http://schemas.openxmlformats.org/officeDocument/2006/math">
                    <m:r>
                      <a:rPr lang="en-US" b="0" i="1" smtClean="0">
                        <a:latin typeface="Cambria Math"/>
                      </a:rPr>
                      <m:t>∀</m:t>
                    </m:r>
                    <m:r>
                      <a:rPr lang="en-US" b="0" i="1" smtClean="0">
                        <a:latin typeface="Cambria Math"/>
                      </a:rPr>
                      <m:t>𝑣</m:t>
                    </m:r>
                    <m:r>
                      <a:rPr lang="en-US" b="0" i="1" smtClean="0">
                        <a:latin typeface="Cambria Math"/>
                      </a:rPr>
                      <m:t>∈</m:t>
                    </m:r>
                    <m:r>
                      <a:rPr lang="en-US" b="0" i="1" smtClean="0">
                        <a:latin typeface="Cambria Math"/>
                      </a:rPr>
                      <m:t>𝑉</m:t>
                    </m:r>
                    <m:r>
                      <a:rPr lang="en-US" b="0" i="1" smtClean="0">
                        <a:latin typeface="Cambria Math"/>
                      </a:rPr>
                      <m:t>−{</m:t>
                    </m:r>
                    <m:r>
                      <a:rPr lang="en-US" b="0" i="1" smtClean="0">
                        <a:latin typeface="Cambria Math"/>
                      </a:rPr>
                      <m:t>𝑠</m:t>
                    </m:r>
                    <m:r>
                      <a:rPr lang="en-US" b="0" i="1" smtClean="0">
                        <a:latin typeface="Cambria Math"/>
                      </a:rPr>
                      <m:t>,</m:t>
                    </m:r>
                    <m:r>
                      <a:rPr lang="en-US" b="0" i="1" smtClean="0">
                        <a:latin typeface="Cambria Math"/>
                      </a:rPr>
                      <m:t>𝑡</m:t>
                    </m:r>
                    <m:r>
                      <a:rPr lang="en-US" b="0" i="1" smtClean="0">
                        <a:latin typeface="Cambria Math"/>
                      </a:rPr>
                      <m:t>}</m:t>
                    </m:r>
                  </m:oMath>
                </a14:m>
                <a:r>
                  <a:rPr lang="en-US" dirty="0"/>
                  <a:t>, </a:t>
                </a:r>
                <a14:m>
                  <m:oMath xmlns:m="http://schemas.openxmlformats.org/officeDocument/2006/math">
                    <m:r>
                      <a:rPr lang="en-US" b="0" i="1" dirty="0" smtClean="0">
                        <a:latin typeface="Cambria Math"/>
                      </a:rPr>
                      <m:t>𝑖𝑛𝑓𝑙𝑜𝑤</m:t>
                    </m:r>
                    <m:d>
                      <m:dPr>
                        <m:ctrlPr>
                          <a:rPr lang="en-US" b="0" i="1" dirty="0" smtClean="0">
                            <a:latin typeface="Cambria Math" panose="02040503050406030204" pitchFamily="18" charset="0"/>
                          </a:rPr>
                        </m:ctrlPr>
                      </m:dPr>
                      <m:e>
                        <m:r>
                          <a:rPr lang="en-US" b="0" i="1" dirty="0" smtClean="0">
                            <a:latin typeface="Cambria Math"/>
                          </a:rPr>
                          <m:t>𝑣</m:t>
                        </m:r>
                      </m:e>
                    </m:d>
                    <m:r>
                      <a:rPr lang="en-US" b="0" i="1" dirty="0" smtClean="0">
                        <a:latin typeface="Cambria Math"/>
                      </a:rPr>
                      <m:t>=</m:t>
                    </m:r>
                    <m:r>
                      <a:rPr lang="en-US" b="0" i="1" dirty="0" smtClean="0">
                        <a:latin typeface="Cambria Math"/>
                      </a:rPr>
                      <m:t>𝑜𝑢𝑡𝑓𝑙𝑜𝑤</m:t>
                    </m:r>
                    <m:r>
                      <a:rPr lang="en-US" b="0" i="1" dirty="0" smtClean="0">
                        <a:latin typeface="Cambria Math"/>
                      </a:rPr>
                      <m:t>(</m:t>
                    </m:r>
                    <m:r>
                      <a:rPr lang="en-US" b="0" i="1" dirty="0" smtClean="0">
                        <a:latin typeface="Cambria Math"/>
                      </a:rPr>
                      <m:t>𝑣</m:t>
                    </m:r>
                    <m:r>
                      <a:rPr lang="en-US" b="0" i="1" dirty="0" smtClean="0">
                        <a:latin typeface="Cambria Math"/>
                      </a:rPr>
                      <m:t>)</m:t>
                    </m:r>
                  </m:oMath>
                </a14:m>
                <a:endParaRPr lang="en-US" dirty="0"/>
              </a:p>
              <a:p>
                <a:pPr lvl="1"/>
                <a14:m>
                  <m:oMath xmlns:m="http://schemas.openxmlformats.org/officeDocument/2006/math">
                    <m:r>
                      <a:rPr lang="en-US" b="0" i="1" smtClean="0">
                        <a:latin typeface="Cambria Math"/>
                      </a:rPr>
                      <m:t>𝑖𝑛𝑓𝑙𝑜𝑤</m:t>
                    </m:r>
                    <m:d>
                      <m:dPr>
                        <m:ctrlPr>
                          <a:rPr lang="en-US" b="0" i="1" smtClean="0">
                            <a:latin typeface="Cambria Math" panose="02040503050406030204" pitchFamily="18" charset="0"/>
                          </a:rPr>
                        </m:ctrlPr>
                      </m:dPr>
                      <m:e>
                        <m:r>
                          <a:rPr lang="en-US" b="0" i="1" smtClean="0">
                            <a:latin typeface="Cambria Math"/>
                          </a:rPr>
                          <m:t>𝑣</m:t>
                        </m:r>
                      </m:e>
                    </m:d>
                    <m:r>
                      <a:rPr lang="en-US" b="0" i="1" smtClean="0">
                        <a:latin typeface="Cambria Math"/>
                      </a:rPr>
                      <m:t>=</m:t>
                    </m:r>
                    <m:nary>
                      <m:naryPr>
                        <m:chr m:val="∑"/>
                        <m:supHide m:val="on"/>
                        <m:ctrlPr>
                          <a:rPr lang="en-US" b="0" i="1" smtClean="0">
                            <a:latin typeface="Cambria Math" panose="02040503050406030204" pitchFamily="18" charset="0"/>
                          </a:rPr>
                        </m:ctrlPr>
                      </m:naryPr>
                      <m:sub>
                        <m:r>
                          <a:rPr lang="en-US" b="0" i="1" smtClean="0">
                            <a:latin typeface="Cambria Math"/>
                          </a:rPr>
                          <m:t>𝑥</m:t>
                        </m:r>
                        <m:r>
                          <a:rPr lang="en-US" b="0" i="1" smtClean="0">
                            <a:latin typeface="Cambria Math"/>
                          </a:rPr>
                          <m:t>∈</m:t>
                        </m:r>
                        <m:r>
                          <a:rPr lang="en-US" b="0" i="1" smtClean="0">
                            <a:latin typeface="Cambria Math"/>
                          </a:rPr>
                          <m:t>𝑉</m:t>
                        </m:r>
                      </m:sub>
                      <m:sup/>
                      <m:e>
                        <m:r>
                          <a:rPr lang="en-US" b="0" i="1" smtClean="0">
                            <a:latin typeface="Cambria Math"/>
                          </a:rPr>
                          <m:t>𝑓</m:t>
                        </m:r>
                        <m:r>
                          <a:rPr lang="en-US" b="0" i="1" smtClean="0">
                            <a:latin typeface="Cambria Math"/>
                          </a:rPr>
                          <m:t>(</m:t>
                        </m:r>
                        <m:r>
                          <a:rPr lang="en-US" b="0" i="1" smtClean="0">
                            <a:latin typeface="Cambria Math"/>
                          </a:rPr>
                          <m:t>𝑣</m:t>
                        </m:r>
                        <m:r>
                          <a:rPr lang="en-US" b="0" i="1" smtClean="0">
                            <a:latin typeface="Cambria Math"/>
                          </a:rPr>
                          <m:t>,</m:t>
                        </m:r>
                        <m:r>
                          <a:rPr lang="en-US" b="0" i="1" smtClean="0">
                            <a:latin typeface="Cambria Math"/>
                          </a:rPr>
                          <m:t>𝑥</m:t>
                        </m:r>
                        <m:r>
                          <a:rPr lang="en-US" b="0" i="1" smtClean="0">
                            <a:latin typeface="Cambria Math"/>
                          </a:rPr>
                          <m:t>)</m:t>
                        </m:r>
                      </m:e>
                    </m:nary>
                  </m:oMath>
                </a14:m>
                <a:endParaRPr lang="en-US" dirty="0"/>
              </a:p>
              <a:p>
                <a:pPr lvl="1"/>
                <a14:m>
                  <m:oMath xmlns:m="http://schemas.openxmlformats.org/officeDocument/2006/math">
                    <m:r>
                      <a:rPr lang="en-US" b="0" i="1" smtClean="0">
                        <a:latin typeface="Cambria Math"/>
                      </a:rPr>
                      <m:t>𝑜𝑢𝑡</m:t>
                    </m:r>
                    <m:r>
                      <a:rPr lang="en-US" i="1">
                        <a:latin typeface="Cambria Math"/>
                      </a:rPr>
                      <m:t>𝑓𝑙𝑜𝑤</m:t>
                    </m:r>
                    <m:d>
                      <m:dPr>
                        <m:ctrlPr>
                          <a:rPr lang="en-US" i="1">
                            <a:latin typeface="Cambria Math" panose="02040503050406030204" pitchFamily="18" charset="0"/>
                          </a:rPr>
                        </m:ctrlPr>
                      </m:dPr>
                      <m:e>
                        <m:r>
                          <a:rPr lang="en-US" i="1">
                            <a:latin typeface="Cambria Math"/>
                          </a:rPr>
                          <m:t>𝑣</m:t>
                        </m:r>
                      </m:e>
                    </m:d>
                    <m:r>
                      <a:rPr lang="en-US" i="1">
                        <a:latin typeface="Cambria Math"/>
                      </a:rPr>
                      <m:t>=</m:t>
                    </m:r>
                    <m:nary>
                      <m:naryPr>
                        <m:chr m:val="∑"/>
                        <m:supHide m:val="on"/>
                        <m:ctrlPr>
                          <a:rPr lang="en-US" i="1">
                            <a:latin typeface="Cambria Math" panose="02040503050406030204" pitchFamily="18" charset="0"/>
                          </a:rPr>
                        </m:ctrlPr>
                      </m:naryPr>
                      <m:sub>
                        <m:r>
                          <a:rPr lang="en-US" i="1">
                            <a:latin typeface="Cambria Math"/>
                          </a:rPr>
                          <m:t>𝑥</m:t>
                        </m:r>
                        <m:r>
                          <a:rPr lang="en-US" i="1">
                            <a:latin typeface="Cambria Math"/>
                          </a:rPr>
                          <m:t>∈</m:t>
                        </m:r>
                        <m:r>
                          <a:rPr lang="en-US" i="1">
                            <a:latin typeface="Cambria Math"/>
                          </a:rPr>
                          <m:t>𝑉</m:t>
                        </m:r>
                      </m:sub>
                      <m:sup/>
                      <m:e>
                        <m:r>
                          <a:rPr lang="en-US" i="1">
                            <a:latin typeface="Cambria Math"/>
                          </a:rPr>
                          <m:t>𝑓</m:t>
                        </m:r>
                        <m:r>
                          <a:rPr lang="en-US" i="1">
                            <a:latin typeface="Cambria Math"/>
                          </a:rPr>
                          <m:t>(</m:t>
                        </m:r>
                        <m:r>
                          <a:rPr lang="en-US" b="0" i="1" smtClean="0">
                            <a:latin typeface="Cambria Math"/>
                          </a:rPr>
                          <m:t>𝑥</m:t>
                        </m:r>
                        <m:r>
                          <a:rPr lang="en-US" i="1">
                            <a:latin typeface="Cambria Math"/>
                          </a:rPr>
                          <m:t>,</m:t>
                        </m:r>
                        <m:r>
                          <a:rPr lang="en-US" b="0" i="1" smtClean="0">
                            <a:latin typeface="Cambria Math"/>
                          </a:rPr>
                          <m:t>𝑣</m:t>
                        </m:r>
                        <m:r>
                          <a:rPr lang="en-US" i="1">
                            <a:latin typeface="Cambria Math"/>
                          </a:rPr>
                          <m:t>)</m:t>
                        </m:r>
                      </m:e>
                    </m:nary>
                  </m:oMath>
                </a14:m>
                <a:endParaRPr lang="en-US" dirty="0"/>
              </a:p>
              <a:p>
                <a:pPr lvl="1"/>
                <a:r>
                  <a:rPr lang="en-US" dirty="0"/>
                  <a:t>Water going in must match water coming out</a:t>
                </a:r>
              </a:p>
              <a:p>
                <a:r>
                  <a:rPr lang="en-US" dirty="0"/>
                  <a:t>Flow of </a:t>
                </a:r>
                <a14:m>
                  <m:oMath xmlns:m="http://schemas.openxmlformats.org/officeDocument/2006/math">
                    <m:r>
                      <a:rPr lang="en-US" b="0" i="1" smtClean="0">
                        <a:latin typeface="Cambria Math"/>
                      </a:rPr>
                      <m:t>𝐺</m:t>
                    </m:r>
                  </m:oMath>
                </a14:m>
                <a:r>
                  <a:rPr lang="en-US" dirty="0"/>
                  <a:t>: </a:t>
                </a:r>
                <a14:m>
                  <m:oMath xmlns:m="http://schemas.openxmlformats.org/officeDocument/2006/math">
                    <m:r>
                      <a:rPr lang="en-US" b="0" i="1" smtClean="0">
                        <a:latin typeface="Cambria Math"/>
                      </a:rPr>
                      <m:t>|</m:t>
                    </m:r>
                    <m:r>
                      <a:rPr lang="en-US" b="0" i="1" smtClean="0">
                        <a:latin typeface="Cambria Math"/>
                      </a:rPr>
                      <m:t>𝑓</m:t>
                    </m:r>
                    <m:r>
                      <a:rPr lang="en-US" b="0" i="1" smtClean="0">
                        <a:latin typeface="Cambria Math"/>
                      </a:rPr>
                      <m:t>|=</m:t>
                    </m:r>
                    <m:r>
                      <a:rPr lang="en-US" b="0" i="1" smtClean="0">
                        <a:latin typeface="Cambria Math"/>
                      </a:rPr>
                      <m:t>𝑜𝑢𝑡𝑓𝑙𝑜𝑤</m:t>
                    </m:r>
                    <m:d>
                      <m:dPr>
                        <m:ctrlPr>
                          <a:rPr lang="en-US" b="0" i="1" smtClean="0">
                            <a:latin typeface="Cambria Math" panose="02040503050406030204" pitchFamily="18" charset="0"/>
                          </a:rPr>
                        </m:ctrlPr>
                      </m:dPr>
                      <m:e>
                        <m:r>
                          <a:rPr lang="en-US" b="0" i="1" smtClean="0">
                            <a:latin typeface="Cambria Math"/>
                          </a:rPr>
                          <m:t>𝑠</m:t>
                        </m:r>
                      </m:e>
                    </m:d>
                    <m:r>
                      <a:rPr lang="en-US" b="0" i="1" smtClean="0">
                        <a:latin typeface="Cambria Math"/>
                      </a:rPr>
                      <m:t>−</m:t>
                    </m:r>
                    <m:r>
                      <a:rPr lang="en-US" b="0" i="1" smtClean="0">
                        <a:latin typeface="Cambria Math"/>
                      </a:rPr>
                      <m:t>𝑖𝑛𝑓𝑙𝑜𝑤</m:t>
                    </m:r>
                    <m:r>
                      <a:rPr lang="en-US" b="0" i="1" smtClean="0">
                        <a:latin typeface="Cambria Math"/>
                      </a:rPr>
                      <m:t>(</m:t>
                    </m:r>
                    <m:r>
                      <a:rPr lang="en-US" b="0" i="1" smtClean="0">
                        <a:latin typeface="Cambria Math"/>
                      </a:rPr>
                      <m:t>𝑠</m:t>
                    </m:r>
                    <m:r>
                      <a:rPr lang="en-US" b="0" i="1" smtClean="0">
                        <a:latin typeface="Cambria Math"/>
                      </a:rPr>
                      <m:t>)</m:t>
                    </m:r>
                  </m:oMath>
                </a14:m>
                <a:endParaRPr lang="en-US" dirty="0"/>
              </a:p>
              <a:p>
                <a:pPr lvl="1"/>
                <a:r>
                  <a:rPr lang="en-US" dirty="0"/>
                  <a:t>Net outflow of </a:t>
                </a:r>
                <a14:m>
                  <m:oMath xmlns:m="http://schemas.openxmlformats.org/officeDocument/2006/math">
                    <m:r>
                      <a:rPr lang="en-US" b="0" i="1" smtClean="0">
                        <a:solidFill>
                          <a:srgbClr val="7030A0"/>
                        </a:solidFill>
                        <a:latin typeface="Cambria Math"/>
                      </a:rPr>
                      <m:t>𝑠</m:t>
                    </m:r>
                  </m:oMath>
                </a14:m>
                <a:endParaRPr lang="en-US" dirty="0"/>
              </a:p>
              <a:p>
                <a:pPr lvl="1"/>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81000" y="1524000"/>
                <a:ext cx="8229600" cy="5029200"/>
              </a:xfrm>
              <a:blipFill>
                <a:blip r:embed="rId6"/>
                <a:stretch>
                  <a:fillRect l="-1079" t="-3788"/>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86BADE50-950A-4D58-BFB2-FA2C6A8B385D}" type="slidenum">
              <a:rPr lang="en-US" smtClean="0"/>
              <a:t>5</a:t>
            </a:fld>
            <a:endParaRPr lang="en-US"/>
          </a:p>
        </p:txBody>
      </p:sp>
      <p:sp>
        <p:nvSpPr>
          <p:cNvPr id="34" name="TextBox 33"/>
          <p:cNvSpPr txBox="1"/>
          <p:nvPr/>
        </p:nvSpPr>
        <p:spPr>
          <a:xfrm>
            <a:off x="10143395" y="3637178"/>
            <a:ext cx="1517467" cy="369332"/>
          </a:xfrm>
          <a:prstGeom prst="rect">
            <a:avLst/>
          </a:prstGeom>
          <a:noFill/>
          <a:ln>
            <a:solidFill>
              <a:schemeClr val="tx1"/>
            </a:solidFill>
          </a:ln>
        </p:spPr>
        <p:txBody>
          <a:bodyPr wrap="none" rtlCol="0">
            <a:spAutoFit/>
          </a:bodyPr>
          <a:lstStyle/>
          <a:p>
            <a:r>
              <a:rPr lang="en-US" dirty="0">
                <a:solidFill>
                  <a:srgbClr val="FF0000"/>
                </a:solidFill>
              </a:rPr>
              <a:t>Flow/</a:t>
            </a:r>
            <a:r>
              <a:rPr lang="en-US" dirty="0">
                <a:solidFill>
                  <a:srgbClr val="00B050"/>
                </a:solidFill>
              </a:rPr>
              <a:t>Capacity</a:t>
            </a:r>
          </a:p>
        </p:txBody>
      </p:sp>
      <p:sp>
        <p:nvSpPr>
          <p:cNvPr id="35" name="TextBox 34"/>
          <p:cNvSpPr txBox="1"/>
          <p:nvPr/>
        </p:nvSpPr>
        <p:spPr>
          <a:xfrm>
            <a:off x="6368668" y="5781424"/>
            <a:ext cx="1997983" cy="369332"/>
          </a:xfrm>
          <a:prstGeom prst="rect">
            <a:avLst/>
          </a:prstGeom>
          <a:noFill/>
          <a:ln>
            <a:noFill/>
          </a:ln>
        </p:spPr>
        <p:txBody>
          <a:bodyPr wrap="none" rtlCol="0">
            <a:spAutoFit/>
          </a:bodyPr>
          <a:lstStyle/>
          <a:p>
            <a:r>
              <a:rPr lang="en-US" dirty="0">
                <a:solidFill>
                  <a:srgbClr val="FF0000"/>
                </a:solidFill>
              </a:rPr>
              <a:t>3 in example above</a:t>
            </a:r>
            <a:endParaRPr lang="en-US" dirty="0">
              <a:solidFill>
                <a:srgbClr val="00B050"/>
              </a:solidFill>
            </a:endParaRPr>
          </a:p>
        </p:txBody>
      </p:sp>
    </p:spTree>
    <p:extLst>
      <p:ext uri="{BB962C8B-B14F-4D97-AF65-F5344CB8AC3E}">
        <p14:creationId xmlns:p14="http://schemas.microsoft.com/office/powerpoint/2010/main" val="31333026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Ford-Fulkerson: Algorithm overview</a:t>
            </a:r>
          </a:p>
        </p:txBody>
      </p:sp>
      <p:sp>
        <p:nvSpPr>
          <p:cNvPr id="5" name="Slide Number Placeholder 4"/>
          <p:cNvSpPr>
            <a:spLocks noGrp="1"/>
          </p:cNvSpPr>
          <p:nvPr>
            <p:ph type="sldNum" sz="quarter" idx="12"/>
          </p:nvPr>
        </p:nvSpPr>
        <p:spPr/>
        <p:txBody>
          <a:bodyPr/>
          <a:lstStyle/>
          <a:p>
            <a:fld id="{030EE116-056E-4288-B7F7-411CB7E437A9}" type="slidenum">
              <a:rPr lang="en-US" smtClean="0"/>
              <a:pPr/>
              <a:t>6</a:t>
            </a:fld>
            <a:endParaRPr lang="en-US"/>
          </a:p>
        </p:txBody>
      </p:sp>
      <p:sp>
        <p:nvSpPr>
          <p:cNvPr id="7" name="Content Placeholder 6"/>
          <p:cNvSpPr>
            <a:spLocks noGrp="1"/>
          </p:cNvSpPr>
          <p:nvPr>
            <p:ph sz="quarter" idx="1"/>
          </p:nvPr>
        </p:nvSpPr>
        <p:spPr>
          <a:xfrm>
            <a:off x="609600" y="1295400"/>
            <a:ext cx="10972800" cy="4830763"/>
          </a:xfrm>
        </p:spPr>
        <p:txBody>
          <a:bodyPr>
            <a:normAutofit fontScale="92500" lnSpcReduction="20000"/>
          </a:bodyPr>
          <a:lstStyle/>
          <a:p>
            <a:r>
              <a:rPr lang="en-US" dirty="0"/>
              <a:t>Iterative algorithm: push some flow along some path at each step</a:t>
            </a:r>
          </a:p>
          <a:p>
            <a:pPr marL="0" indent="0">
              <a:buNone/>
            </a:pPr>
            <a:endParaRPr lang="en-US" dirty="0"/>
          </a:p>
          <a:p>
            <a:r>
              <a:rPr lang="en-US" dirty="0"/>
              <a:t>Model or record the </a:t>
            </a:r>
            <a:r>
              <a:rPr lang="en-US" i="1" dirty="0"/>
              <a:t>residual</a:t>
            </a:r>
            <a:r>
              <a:rPr lang="en-US" dirty="0"/>
              <a:t> capacities</a:t>
            </a:r>
          </a:p>
          <a:p>
            <a:pPr lvl="1"/>
            <a:r>
              <a:rPr lang="en-US" dirty="0"/>
              <a:t>how much capacity is left after taking into account how much flow is going through that edge at this time</a:t>
            </a:r>
          </a:p>
          <a:p>
            <a:r>
              <a:rPr lang="en-US" dirty="0"/>
              <a:t>Find a path from </a:t>
            </a:r>
            <a:r>
              <a:rPr lang="en-US" i="1" dirty="0"/>
              <a:t>s</a:t>
            </a:r>
            <a:r>
              <a:rPr lang="en-US" dirty="0"/>
              <a:t> to </a:t>
            </a:r>
            <a:r>
              <a:rPr lang="en-US" i="1" dirty="0"/>
              <a:t>t</a:t>
            </a:r>
            <a:r>
              <a:rPr lang="en-US" dirty="0"/>
              <a:t> such that the minimum residual capacity of an edge on that path is greater than zero</a:t>
            </a:r>
          </a:p>
          <a:p>
            <a:pPr lvl="1"/>
            <a:r>
              <a:rPr lang="en-US" dirty="0"/>
              <a:t>Since each value is an integer, it must be 1 or more</a:t>
            </a:r>
          </a:p>
          <a:p>
            <a:r>
              <a:rPr lang="en-US" dirty="0"/>
              <a:t>Update the residual capacities after taking into account this new flow</a:t>
            </a:r>
          </a:p>
          <a:p>
            <a:r>
              <a:rPr lang="en-US" dirty="0"/>
              <a:t>Repeat until no more such paths are found</a:t>
            </a:r>
          </a:p>
        </p:txBody>
      </p:sp>
    </p:spTree>
    <p:extLst>
      <p:ext uri="{BB962C8B-B14F-4D97-AF65-F5344CB8AC3E}">
        <p14:creationId xmlns:p14="http://schemas.microsoft.com/office/powerpoint/2010/main" val="22412431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8BA14-39EB-7B48-A1CC-7BC8FA004489}"/>
              </a:ext>
            </a:extLst>
          </p:cNvPr>
          <p:cNvSpPr>
            <a:spLocks noGrp="1"/>
          </p:cNvSpPr>
          <p:nvPr>
            <p:ph type="title"/>
          </p:nvPr>
        </p:nvSpPr>
        <p:spPr/>
        <p:txBody>
          <a:bodyPr/>
          <a:lstStyle/>
          <a:p>
            <a:r>
              <a:rPr lang="en-US" dirty="0"/>
              <a:t>Showing Correctness of Ford-Fulkerson</a:t>
            </a:r>
          </a:p>
        </p:txBody>
      </p:sp>
      <p:sp>
        <p:nvSpPr>
          <p:cNvPr id="3" name="Content Placeholder 2">
            <a:extLst>
              <a:ext uri="{FF2B5EF4-FFF2-40B4-BE49-F238E27FC236}">
                <a16:creationId xmlns:a16="http://schemas.microsoft.com/office/drawing/2014/main" id="{EE7A680F-7054-A44D-835E-F1E18FCA6CAB}"/>
              </a:ext>
            </a:extLst>
          </p:cNvPr>
          <p:cNvSpPr>
            <a:spLocks noGrp="1"/>
          </p:cNvSpPr>
          <p:nvPr>
            <p:ph idx="1"/>
          </p:nvPr>
        </p:nvSpPr>
        <p:spPr/>
        <p:txBody>
          <a:bodyPr/>
          <a:lstStyle/>
          <a:p>
            <a:r>
              <a:rPr lang="en-US" dirty="0"/>
              <a:t>To prove Ford-Fulkerson correct</a:t>
            </a:r>
          </a:p>
          <a:p>
            <a:pPr lvl="1"/>
            <a:r>
              <a:rPr lang="en-US" dirty="0"/>
              <a:t>We’ll use the idea of a </a:t>
            </a:r>
            <a:r>
              <a:rPr lang="en-US" b="1" dirty="0"/>
              <a:t>cut</a:t>
            </a:r>
            <a:r>
              <a:rPr lang="en-US" dirty="0"/>
              <a:t> in a network flow graph</a:t>
            </a:r>
          </a:p>
          <a:p>
            <a:pPr lvl="1"/>
            <a:r>
              <a:rPr lang="en-US" dirty="0"/>
              <a:t>We’ll prove properties related to cuts and flows</a:t>
            </a:r>
          </a:p>
        </p:txBody>
      </p:sp>
      <p:sp>
        <p:nvSpPr>
          <p:cNvPr id="4" name="Slide Number Placeholder 3">
            <a:extLst>
              <a:ext uri="{FF2B5EF4-FFF2-40B4-BE49-F238E27FC236}">
                <a16:creationId xmlns:a16="http://schemas.microsoft.com/office/drawing/2014/main" id="{1139BDAB-BFFC-094E-911B-0AF22C56F23A}"/>
              </a:ext>
            </a:extLst>
          </p:cNvPr>
          <p:cNvSpPr>
            <a:spLocks noGrp="1"/>
          </p:cNvSpPr>
          <p:nvPr>
            <p:ph type="sldNum" sz="quarter" idx="12"/>
          </p:nvPr>
        </p:nvSpPr>
        <p:spPr/>
        <p:txBody>
          <a:bodyPr/>
          <a:lstStyle/>
          <a:p>
            <a:fld id="{86BADE50-950A-4D58-BFB2-FA2C6A8B385D}" type="slidenum">
              <a:rPr lang="en-US" smtClean="0"/>
              <a:t>7</a:t>
            </a:fld>
            <a:endParaRPr lang="en-US"/>
          </a:p>
        </p:txBody>
      </p:sp>
    </p:spTree>
    <p:extLst>
      <p:ext uri="{BB962C8B-B14F-4D97-AF65-F5344CB8AC3E}">
        <p14:creationId xmlns:p14="http://schemas.microsoft.com/office/powerpoint/2010/main" val="20262453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72886-BFFE-F14A-883A-C21EAFF1FA75}"/>
              </a:ext>
            </a:extLst>
          </p:cNvPr>
          <p:cNvSpPr>
            <a:spLocks noGrp="1"/>
          </p:cNvSpPr>
          <p:nvPr>
            <p:ph type="title"/>
          </p:nvPr>
        </p:nvSpPr>
        <p:spPr/>
        <p:txBody>
          <a:bodyPr/>
          <a:lstStyle/>
          <a:p>
            <a:r>
              <a:rPr lang="en-US" dirty="0"/>
              <a:t>Cuts in Network Flow Graphs</a:t>
            </a:r>
          </a:p>
        </p:txBody>
      </p:sp>
      <p:sp>
        <p:nvSpPr>
          <p:cNvPr id="3" name="Content Placeholder 2">
            <a:extLst>
              <a:ext uri="{FF2B5EF4-FFF2-40B4-BE49-F238E27FC236}">
                <a16:creationId xmlns:a16="http://schemas.microsoft.com/office/drawing/2014/main" id="{5A0D651B-1582-C649-96C2-3109A6667942}"/>
              </a:ext>
            </a:extLst>
          </p:cNvPr>
          <p:cNvSpPr>
            <a:spLocks noGrp="1"/>
          </p:cNvSpPr>
          <p:nvPr>
            <p:ph idx="1"/>
          </p:nvPr>
        </p:nvSpPr>
        <p:spPr>
          <a:xfrm>
            <a:off x="609600" y="1143000"/>
            <a:ext cx="10972800" cy="4983163"/>
          </a:xfrm>
        </p:spPr>
        <p:txBody>
          <a:bodyPr>
            <a:normAutofit fontScale="77500" lnSpcReduction="20000"/>
          </a:bodyPr>
          <a:lstStyle/>
          <a:p>
            <a:r>
              <a:rPr lang="en-US" sz="3600" dirty="0"/>
              <a:t>Given a flow network, we want to </a:t>
            </a:r>
            <a:r>
              <a:rPr lang="en-US" sz="3600" i="1" dirty="0"/>
              <a:t>cut</a:t>
            </a:r>
            <a:r>
              <a:rPr lang="en-US" sz="3600" dirty="0"/>
              <a:t> edges…</a:t>
            </a:r>
          </a:p>
          <a:p>
            <a:endParaRPr lang="en-US" sz="3600" dirty="0"/>
          </a:p>
          <a:p>
            <a:r>
              <a:rPr lang="en-US" sz="3600" dirty="0"/>
              <a:t>A cut C = (S, T) where:</a:t>
            </a:r>
          </a:p>
          <a:p>
            <a:pPr lvl="1"/>
            <a:r>
              <a:rPr lang="en-US" sz="3100" dirty="0"/>
              <a:t>S is a set of vertices (S is a subset of  V)</a:t>
            </a:r>
          </a:p>
          <a:p>
            <a:pPr lvl="1"/>
            <a:r>
              <a:rPr lang="en-US" sz="3100" dirty="0"/>
              <a:t>T is a set of vertices (T also a subset of V)</a:t>
            </a:r>
          </a:p>
          <a:p>
            <a:pPr lvl="1"/>
            <a:r>
              <a:rPr lang="en-US" sz="3100" dirty="0"/>
              <a:t>S intersect T = null set (no shared vertices)</a:t>
            </a:r>
          </a:p>
          <a:p>
            <a:pPr lvl="1"/>
            <a:r>
              <a:rPr lang="en-US" sz="3100" dirty="0"/>
              <a:t>S union T = V (all vertices in either S or T)</a:t>
            </a:r>
          </a:p>
          <a:p>
            <a:pPr lvl="1"/>
            <a:r>
              <a:rPr lang="en-US" sz="3100" dirty="0"/>
              <a:t>s in S, t in T</a:t>
            </a:r>
          </a:p>
          <a:p>
            <a:pPr lvl="1"/>
            <a:endParaRPr lang="en-US" sz="3100" dirty="0"/>
          </a:p>
          <a:p>
            <a:r>
              <a:rPr lang="en-US" sz="3600" dirty="0"/>
              <a:t>What do we care about?</a:t>
            </a:r>
          </a:p>
          <a:p>
            <a:pPr lvl="1"/>
            <a:r>
              <a:rPr lang="en-US" sz="3100" dirty="0"/>
              <a:t>Well, we care about the edges that go across this cut.</a:t>
            </a:r>
          </a:p>
          <a:p>
            <a:pPr lvl="1"/>
            <a:r>
              <a:rPr lang="en-US" sz="3100" dirty="0"/>
              <a:t>Either from node in S to a node in T or vice versa.</a:t>
            </a:r>
          </a:p>
          <a:p>
            <a:endParaRPr lang="en-US" dirty="0"/>
          </a:p>
        </p:txBody>
      </p:sp>
      <p:sp>
        <p:nvSpPr>
          <p:cNvPr id="4" name="Slide Number Placeholder 3">
            <a:extLst>
              <a:ext uri="{FF2B5EF4-FFF2-40B4-BE49-F238E27FC236}">
                <a16:creationId xmlns:a16="http://schemas.microsoft.com/office/drawing/2014/main" id="{69E9372F-ACC6-D74F-8F90-AF387B269B2E}"/>
              </a:ext>
            </a:extLst>
          </p:cNvPr>
          <p:cNvSpPr>
            <a:spLocks noGrp="1"/>
          </p:cNvSpPr>
          <p:nvPr>
            <p:ph type="sldNum" sz="quarter" idx="12"/>
          </p:nvPr>
        </p:nvSpPr>
        <p:spPr/>
        <p:txBody>
          <a:bodyPr/>
          <a:lstStyle/>
          <a:p>
            <a:fld id="{86BADE50-950A-4D58-BFB2-FA2C6A8B385D}" type="slidenum">
              <a:rPr lang="en-US" smtClean="0"/>
              <a:t>8</a:t>
            </a:fld>
            <a:endParaRPr lang="en-US"/>
          </a:p>
        </p:txBody>
      </p:sp>
      <p:sp>
        <p:nvSpPr>
          <p:cNvPr id="5" name="Freeform 4">
            <a:extLst>
              <a:ext uri="{FF2B5EF4-FFF2-40B4-BE49-F238E27FC236}">
                <a16:creationId xmlns:a16="http://schemas.microsoft.com/office/drawing/2014/main" id="{BBE5199E-F9AB-A74F-87E7-D9D93A8BD932}"/>
              </a:ext>
            </a:extLst>
          </p:cNvPr>
          <p:cNvSpPr/>
          <p:nvPr/>
        </p:nvSpPr>
        <p:spPr>
          <a:xfrm>
            <a:off x="9910663" y="1891138"/>
            <a:ext cx="1952297" cy="2112579"/>
          </a:xfrm>
          <a:custGeom>
            <a:avLst/>
            <a:gdLst>
              <a:gd name="connsiteX0" fmla="*/ 1876097 w 1876097"/>
              <a:gd name="connsiteY0" fmla="*/ 1056289 h 2112579"/>
              <a:gd name="connsiteX1" fmla="*/ 1749972 w 1876097"/>
              <a:gd name="connsiteY1" fmla="*/ 677917 h 2112579"/>
              <a:gd name="connsiteX2" fmla="*/ 1040524 w 1876097"/>
              <a:gd name="connsiteY2" fmla="*/ 236482 h 2112579"/>
              <a:gd name="connsiteX3" fmla="*/ 220717 w 1876097"/>
              <a:gd name="connsiteY3" fmla="*/ 0 h 2112579"/>
              <a:gd name="connsiteX4" fmla="*/ 63062 w 1876097"/>
              <a:gd name="connsiteY4" fmla="*/ 173420 h 2112579"/>
              <a:gd name="connsiteX5" fmla="*/ 0 w 1876097"/>
              <a:gd name="connsiteY5" fmla="*/ 2017986 h 2112579"/>
              <a:gd name="connsiteX6" fmla="*/ 268014 w 1876097"/>
              <a:gd name="connsiteY6" fmla="*/ 2112579 h 2112579"/>
              <a:gd name="connsiteX7" fmla="*/ 819807 w 1876097"/>
              <a:gd name="connsiteY7" fmla="*/ 2081048 h 2112579"/>
              <a:gd name="connsiteX8" fmla="*/ 1876097 w 1876097"/>
              <a:gd name="connsiteY8" fmla="*/ 1056289 h 21125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76097" h="2112579">
                <a:moveTo>
                  <a:pt x="1876097" y="1056289"/>
                </a:moveTo>
                <a:lnTo>
                  <a:pt x="1749972" y="677917"/>
                </a:lnTo>
                <a:lnTo>
                  <a:pt x="1040524" y="236482"/>
                </a:lnTo>
                <a:lnTo>
                  <a:pt x="220717" y="0"/>
                </a:lnTo>
                <a:lnTo>
                  <a:pt x="63062" y="173420"/>
                </a:lnTo>
                <a:lnTo>
                  <a:pt x="0" y="2017986"/>
                </a:lnTo>
                <a:lnTo>
                  <a:pt x="268014" y="2112579"/>
                </a:lnTo>
                <a:lnTo>
                  <a:pt x="819807" y="2081048"/>
                </a:lnTo>
                <a:lnTo>
                  <a:pt x="1876097" y="1056289"/>
                </a:lnTo>
                <a:close/>
              </a:path>
            </a:pathLst>
          </a:custGeom>
          <a:solidFill>
            <a:srgbClr val="00CCFF">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5">
            <a:extLst>
              <a:ext uri="{FF2B5EF4-FFF2-40B4-BE49-F238E27FC236}">
                <a16:creationId xmlns:a16="http://schemas.microsoft.com/office/drawing/2014/main" id="{FF709E62-D042-6840-98D4-1D5D5A1160DA}"/>
              </a:ext>
            </a:extLst>
          </p:cNvPr>
          <p:cNvSpPr/>
          <p:nvPr/>
        </p:nvSpPr>
        <p:spPr>
          <a:xfrm>
            <a:off x="7230526" y="1780778"/>
            <a:ext cx="2238703" cy="2144110"/>
          </a:xfrm>
          <a:custGeom>
            <a:avLst/>
            <a:gdLst>
              <a:gd name="connsiteX0" fmla="*/ 0 w 2238703"/>
              <a:gd name="connsiteY0" fmla="*/ 677917 h 2144110"/>
              <a:gd name="connsiteX1" fmla="*/ 520262 w 2238703"/>
              <a:gd name="connsiteY1" fmla="*/ 1891862 h 2144110"/>
              <a:gd name="connsiteX2" fmla="*/ 1387365 w 2238703"/>
              <a:gd name="connsiteY2" fmla="*/ 2144110 h 2144110"/>
              <a:gd name="connsiteX3" fmla="*/ 2096813 w 2238703"/>
              <a:gd name="connsiteY3" fmla="*/ 2065283 h 2144110"/>
              <a:gd name="connsiteX4" fmla="*/ 2175641 w 2238703"/>
              <a:gd name="connsiteY4" fmla="*/ 1150883 h 2144110"/>
              <a:gd name="connsiteX5" fmla="*/ 2175641 w 2238703"/>
              <a:gd name="connsiteY5" fmla="*/ 1008993 h 2144110"/>
              <a:gd name="connsiteX6" fmla="*/ 2238703 w 2238703"/>
              <a:gd name="connsiteY6" fmla="*/ 63062 h 2144110"/>
              <a:gd name="connsiteX7" fmla="*/ 1702675 w 2238703"/>
              <a:gd name="connsiteY7" fmla="*/ 0 h 2144110"/>
              <a:gd name="connsiteX8" fmla="*/ 788275 w 2238703"/>
              <a:gd name="connsiteY8" fmla="*/ 94593 h 2144110"/>
              <a:gd name="connsiteX9" fmla="*/ 236482 w 2238703"/>
              <a:gd name="connsiteY9" fmla="*/ 378372 h 2144110"/>
              <a:gd name="connsiteX10" fmla="*/ 0 w 2238703"/>
              <a:gd name="connsiteY10" fmla="*/ 677917 h 2144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38703" h="2144110">
                <a:moveTo>
                  <a:pt x="0" y="677917"/>
                </a:moveTo>
                <a:lnTo>
                  <a:pt x="520262" y="1891862"/>
                </a:lnTo>
                <a:lnTo>
                  <a:pt x="1387365" y="2144110"/>
                </a:lnTo>
                <a:lnTo>
                  <a:pt x="2096813" y="2065283"/>
                </a:lnTo>
                <a:lnTo>
                  <a:pt x="2175641" y="1150883"/>
                </a:lnTo>
                <a:lnTo>
                  <a:pt x="2175641" y="1008993"/>
                </a:lnTo>
                <a:lnTo>
                  <a:pt x="2238703" y="63062"/>
                </a:lnTo>
                <a:lnTo>
                  <a:pt x="1702675" y="0"/>
                </a:lnTo>
                <a:lnTo>
                  <a:pt x="788275" y="94593"/>
                </a:lnTo>
                <a:lnTo>
                  <a:pt x="236482" y="378372"/>
                </a:lnTo>
                <a:lnTo>
                  <a:pt x="0" y="677917"/>
                </a:lnTo>
                <a:close/>
              </a:path>
            </a:pathLst>
          </a:custGeom>
          <a:solidFill>
            <a:srgbClr val="FFA7FF"/>
          </a:solidFill>
          <a:ln>
            <a:solidFill>
              <a:srgbClr val="FF33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DEAF6B25-E4A8-944E-A1A6-00EB250A6F57}"/>
              </a:ext>
            </a:extLst>
          </p:cNvPr>
          <p:cNvGrpSpPr/>
          <p:nvPr/>
        </p:nvGrpSpPr>
        <p:grpSpPr>
          <a:xfrm>
            <a:off x="7467600" y="1828800"/>
            <a:ext cx="4256076" cy="2215790"/>
            <a:chOff x="990600" y="3017500"/>
            <a:chExt cx="4785705" cy="2491524"/>
          </a:xfrm>
        </p:grpSpPr>
        <p:cxnSp>
          <p:nvCxnSpPr>
            <p:cNvPr id="8" name="Straight Connector 7">
              <a:extLst>
                <a:ext uri="{FF2B5EF4-FFF2-40B4-BE49-F238E27FC236}">
                  <a16:creationId xmlns:a16="http://schemas.microsoft.com/office/drawing/2014/main" id="{806C4B6C-023C-6042-BC83-616D2DEB6AC9}"/>
                </a:ext>
              </a:extLst>
            </p:cNvPr>
            <p:cNvCxnSpPr>
              <a:stCxn id="21" idx="2"/>
              <a:endCxn id="20" idx="7"/>
            </p:cNvCxnSpPr>
            <p:nvPr/>
          </p:nvCxnSpPr>
          <p:spPr>
            <a:xfrm flipH="1">
              <a:off x="1284342" y="3317971"/>
              <a:ext cx="1344595" cy="455510"/>
            </a:xfrm>
            <a:prstGeom prst="line">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88D919A4-450F-9546-8F60-E0D1A4473662}"/>
                </a:ext>
              </a:extLst>
            </p:cNvPr>
            <p:cNvCxnSpPr>
              <a:stCxn id="23" idx="2"/>
              <a:endCxn id="21" idx="6"/>
            </p:cNvCxnSpPr>
            <p:nvPr/>
          </p:nvCxnSpPr>
          <p:spPr>
            <a:xfrm flipH="1" flipV="1">
              <a:off x="2973077" y="3317971"/>
              <a:ext cx="1107387" cy="137723"/>
            </a:xfrm>
            <a:prstGeom prst="line">
              <a:avLst/>
            </a:prstGeom>
            <a:ln w="57150">
              <a:solidFill>
                <a:srgbClr val="33CC33"/>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BD5DA528-94FF-3640-9E87-34E794EE918B}"/>
                </a:ext>
              </a:extLst>
            </p:cNvPr>
            <p:cNvCxnSpPr>
              <a:stCxn id="22" idx="2"/>
              <a:endCxn id="20" idx="5"/>
            </p:cNvCxnSpPr>
            <p:nvPr/>
          </p:nvCxnSpPr>
          <p:spPr>
            <a:xfrm flipH="1" flipV="1">
              <a:off x="1284342" y="4010427"/>
              <a:ext cx="1172525" cy="1033919"/>
            </a:xfrm>
            <a:prstGeom prst="line">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7D8AF59-9FBF-3A4B-AAA6-BE593DE9AAFE}"/>
                </a:ext>
              </a:extLst>
            </p:cNvPr>
            <p:cNvCxnSpPr>
              <a:stCxn id="22" idx="7"/>
              <a:endCxn id="23" idx="3"/>
            </p:cNvCxnSpPr>
            <p:nvPr/>
          </p:nvCxnSpPr>
          <p:spPr>
            <a:xfrm flipV="1">
              <a:off x="2750609" y="3574167"/>
              <a:ext cx="1380253" cy="1351706"/>
            </a:xfrm>
            <a:prstGeom prst="line">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7C0A9F28-0109-744B-92AC-7831421C1330}"/>
                </a:ext>
              </a:extLst>
            </p:cNvPr>
            <p:cNvCxnSpPr>
              <a:stCxn id="22" idx="6"/>
              <a:endCxn id="25" idx="2"/>
            </p:cNvCxnSpPr>
            <p:nvPr/>
          </p:nvCxnSpPr>
          <p:spPr>
            <a:xfrm>
              <a:off x="2801007" y="5044346"/>
              <a:ext cx="1329638" cy="48406"/>
            </a:xfrm>
            <a:prstGeom prst="line">
              <a:avLst/>
            </a:prstGeom>
            <a:ln w="57150">
              <a:solidFill>
                <a:srgbClr val="33CC33"/>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3C72E50-8BB3-7349-AA35-8DD174A6D97B}"/>
                </a:ext>
              </a:extLst>
            </p:cNvPr>
            <p:cNvCxnSpPr>
              <a:stCxn id="23" idx="5"/>
              <a:endCxn id="24" idx="1"/>
            </p:cNvCxnSpPr>
            <p:nvPr/>
          </p:nvCxnSpPr>
          <p:spPr>
            <a:xfrm>
              <a:off x="4374206" y="3574167"/>
              <a:ext cx="1108357" cy="495347"/>
            </a:xfrm>
            <a:prstGeom prst="line">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2592563-72A2-D84C-BD7A-F3E1B692A0DF}"/>
                </a:ext>
              </a:extLst>
            </p:cNvPr>
            <p:cNvCxnSpPr>
              <a:stCxn id="24" idx="3"/>
              <a:endCxn id="25" idx="6"/>
            </p:cNvCxnSpPr>
            <p:nvPr/>
          </p:nvCxnSpPr>
          <p:spPr>
            <a:xfrm flipH="1">
              <a:off x="4474785" y="4306460"/>
              <a:ext cx="1007778" cy="786292"/>
            </a:xfrm>
            <a:prstGeom prst="line">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0BBC38DC-9739-ED4E-A001-966704FD02FF}"/>
                </a:ext>
              </a:extLst>
            </p:cNvPr>
            <p:cNvSpPr txBox="1"/>
            <p:nvPr/>
          </p:nvSpPr>
          <p:spPr>
            <a:xfrm>
              <a:off x="2441514" y="3977556"/>
              <a:ext cx="339228" cy="415292"/>
            </a:xfrm>
            <a:prstGeom prst="rect">
              <a:avLst/>
            </a:prstGeom>
            <a:noFill/>
          </p:spPr>
          <p:txBody>
            <a:bodyPr wrap="none" rtlCol="0">
              <a:spAutoFit/>
            </a:bodyPr>
            <a:lstStyle/>
            <a:p>
              <a:r>
                <a:rPr lang="en-US" dirty="0">
                  <a:solidFill>
                    <a:srgbClr val="00B050"/>
                  </a:solidFill>
                </a:rPr>
                <a:t>3</a:t>
              </a:r>
            </a:p>
          </p:txBody>
        </p:sp>
        <p:sp>
          <p:nvSpPr>
            <p:cNvPr id="16" name="TextBox 15">
              <a:extLst>
                <a:ext uri="{FF2B5EF4-FFF2-40B4-BE49-F238E27FC236}">
                  <a16:creationId xmlns:a16="http://schemas.microsoft.com/office/drawing/2014/main" id="{BF2D4ED3-C963-124D-B9C2-7E6EC1383C48}"/>
                </a:ext>
              </a:extLst>
            </p:cNvPr>
            <p:cNvSpPr txBox="1"/>
            <p:nvPr/>
          </p:nvSpPr>
          <p:spPr>
            <a:xfrm>
              <a:off x="1672079" y="3133349"/>
              <a:ext cx="339228" cy="415292"/>
            </a:xfrm>
            <a:prstGeom prst="rect">
              <a:avLst/>
            </a:prstGeom>
            <a:noFill/>
          </p:spPr>
          <p:txBody>
            <a:bodyPr wrap="none" rtlCol="0">
              <a:spAutoFit/>
            </a:bodyPr>
            <a:lstStyle/>
            <a:p>
              <a:r>
                <a:rPr lang="en-US" dirty="0">
                  <a:solidFill>
                    <a:srgbClr val="00B050"/>
                  </a:solidFill>
                </a:rPr>
                <a:t>3</a:t>
              </a:r>
            </a:p>
          </p:txBody>
        </p:sp>
        <p:sp>
          <p:nvSpPr>
            <p:cNvPr id="17" name="TextBox 16">
              <a:extLst>
                <a:ext uri="{FF2B5EF4-FFF2-40B4-BE49-F238E27FC236}">
                  <a16:creationId xmlns:a16="http://schemas.microsoft.com/office/drawing/2014/main" id="{F2E80468-6A1E-6C48-B12A-7790263C5B1A}"/>
                </a:ext>
              </a:extLst>
            </p:cNvPr>
            <p:cNvSpPr txBox="1"/>
            <p:nvPr/>
          </p:nvSpPr>
          <p:spPr>
            <a:xfrm>
              <a:off x="3289892" y="5093732"/>
              <a:ext cx="339228" cy="415292"/>
            </a:xfrm>
            <a:prstGeom prst="rect">
              <a:avLst/>
            </a:prstGeom>
            <a:noFill/>
          </p:spPr>
          <p:txBody>
            <a:bodyPr wrap="none" rtlCol="0">
              <a:spAutoFit/>
            </a:bodyPr>
            <a:lstStyle/>
            <a:p>
              <a:r>
                <a:rPr lang="en-US" dirty="0">
                  <a:solidFill>
                    <a:srgbClr val="00B050"/>
                  </a:solidFill>
                </a:rPr>
                <a:t>3</a:t>
              </a:r>
            </a:p>
          </p:txBody>
        </p:sp>
        <p:sp>
          <p:nvSpPr>
            <p:cNvPr id="18" name="TextBox 17">
              <a:extLst>
                <a:ext uri="{FF2B5EF4-FFF2-40B4-BE49-F238E27FC236}">
                  <a16:creationId xmlns:a16="http://schemas.microsoft.com/office/drawing/2014/main" id="{FB544729-EF23-214F-915A-136DA3F187CA}"/>
                </a:ext>
              </a:extLst>
            </p:cNvPr>
            <p:cNvSpPr txBox="1"/>
            <p:nvPr/>
          </p:nvSpPr>
          <p:spPr>
            <a:xfrm>
              <a:off x="1805796" y="4187987"/>
              <a:ext cx="339228" cy="415292"/>
            </a:xfrm>
            <a:prstGeom prst="rect">
              <a:avLst/>
            </a:prstGeom>
            <a:noFill/>
          </p:spPr>
          <p:txBody>
            <a:bodyPr wrap="none" rtlCol="0">
              <a:spAutoFit/>
            </a:bodyPr>
            <a:lstStyle/>
            <a:p>
              <a:r>
                <a:rPr lang="en-US" dirty="0">
                  <a:solidFill>
                    <a:srgbClr val="00B050"/>
                  </a:solidFill>
                </a:rPr>
                <a:t>2</a:t>
              </a:r>
            </a:p>
          </p:txBody>
        </p:sp>
        <p:cxnSp>
          <p:nvCxnSpPr>
            <p:cNvPr id="19" name="Straight Connector 18">
              <a:extLst>
                <a:ext uri="{FF2B5EF4-FFF2-40B4-BE49-F238E27FC236}">
                  <a16:creationId xmlns:a16="http://schemas.microsoft.com/office/drawing/2014/main" id="{BCD17D8D-3D03-5644-9BF8-F67D86B7EF61}"/>
                </a:ext>
              </a:extLst>
            </p:cNvPr>
            <p:cNvCxnSpPr>
              <a:stCxn id="22" idx="0"/>
              <a:endCxn id="21" idx="4"/>
            </p:cNvCxnSpPr>
            <p:nvPr/>
          </p:nvCxnSpPr>
          <p:spPr>
            <a:xfrm flipV="1">
              <a:off x="2628937" y="3485517"/>
              <a:ext cx="172070" cy="1391283"/>
            </a:xfrm>
            <a:prstGeom prst="line">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Oval 19">
                  <a:extLst>
                    <a:ext uri="{FF2B5EF4-FFF2-40B4-BE49-F238E27FC236}">
                      <a16:creationId xmlns:a16="http://schemas.microsoft.com/office/drawing/2014/main" id="{E67932DC-DCAF-2144-8C4B-DCE4C58167ED}"/>
                    </a:ext>
                  </a:extLst>
                </p:cNvPr>
                <p:cNvSpPr/>
                <p:nvPr/>
              </p:nvSpPr>
              <p:spPr>
                <a:xfrm>
                  <a:off x="990600" y="3724408"/>
                  <a:ext cx="344140" cy="335092"/>
                </a:xfrm>
                <a:prstGeom prst="ellips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dirty="0">
                            <a:latin typeface="Cambria Math"/>
                          </a:rPr>
                          <m:t>𝑠</m:t>
                        </m:r>
                      </m:oMath>
                    </m:oMathPara>
                  </a14:m>
                  <a:endParaRPr lang="en-US" dirty="0"/>
                </a:p>
              </p:txBody>
            </p:sp>
          </mc:Choice>
          <mc:Fallback xmlns="">
            <p:sp>
              <p:nvSpPr>
                <p:cNvPr id="18" name="Oval 17"/>
                <p:cNvSpPr>
                  <a:spLocks noRot="1" noChangeAspect="1" noMove="1" noResize="1" noEditPoints="1" noAdjustHandles="1" noChangeArrowheads="1" noChangeShapeType="1" noTextEdit="1"/>
                </p:cNvSpPr>
                <p:nvPr/>
              </p:nvSpPr>
              <p:spPr>
                <a:xfrm>
                  <a:off x="990600" y="3724408"/>
                  <a:ext cx="344140" cy="335092"/>
                </a:xfrm>
                <a:prstGeom prst="ellipse">
                  <a:avLst/>
                </a:prstGeom>
                <a:blipFill rotWithShape="1">
                  <a:blip r:embed="rId3"/>
                  <a:stretch>
                    <a:fillRect/>
                  </a:stretch>
                </a:blipFill>
                <a:ln>
                  <a:solidFill>
                    <a:srgbClr val="7030A0"/>
                  </a:solidFill>
                </a:ln>
              </p:spPr>
              <p:txBody>
                <a:bodyPr/>
                <a:lstStyle/>
                <a:p>
                  <a:r>
                    <a:rPr lang="en-US">
                      <a:noFill/>
                    </a:rPr>
                    <a:t> </a:t>
                  </a:r>
                </a:p>
              </p:txBody>
            </p:sp>
          </mc:Fallback>
        </mc:AlternateContent>
        <p:sp>
          <p:nvSpPr>
            <p:cNvPr id="21" name="Oval 20">
              <a:extLst>
                <a:ext uri="{FF2B5EF4-FFF2-40B4-BE49-F238E27FC236}">
                  <a16:creationId xmlns:a16="http://schemas.microsoft.com/office/drawing/2014/main" id="{FE465769-C5AF-9A44-A2A9-5646C137EF19}"/>
                </a:ext>
              </a:extLst>
            </p:cNvPr>
            <p:cNvSpPr/>
            <p:nvPr/>
          </p:nvSpPr>
          <p:spPr>
            <a:xfrm>
              <a:off x="2628937" y="3150425"/>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a:extLst>
                <a:ext uri="{FF2B5EF4-FFF2-40B4-BE49-F238E27FC236}">
                  <a16:creationId xmlns:a16="http://schemas.microsoft.com/office/drawing/2014/main" id="{C8422B51-F010-8147-B738-B4C855058B86}"/>
                </a:ext>
              </a:extLst>
            </p:cNvPr>
            <p:cNvSpPr/>
            <p:nvPr/>
          </p:nvSpPr>
          <p:spPr>
            <a:xfrm>
              <a:off x="2456867" y="4876800"/>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a:extLst>
                <a:ext uri="{FF2B5EF4-FFF2-40B4-BE49-F238E27FC236}">
                  <a16:creationId xmlns:a16="http://schemas.microsoft.com/office/drawing/2014/main" id="{6FFEEA1C-BFA9-0C45-A78B-10C0E237924E}"/>
                </a:ext>
              </a:extLst>
            </p:cNvPr>
            <p:cNvSpPr/>
            <p:nvPr/>
          </p:nvSpPr>
          <p:spPr>
            <a:xfrm>
              <a:off x="4080464" y="3288148"/>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24" name="Oval 23">
                  <a:extLst>
                    <a:ext uri="{FF2B5EF4-FFF2-40B4-BE49-F238E27FC236}">
                      <a16:creationId xmlns:a16="http://schemas.microsoft.com/office/drawing/2014/main" id="{47C7C7D1-B3FB-FF4E-B871-FD655134C0D4}"/>
                    </a:ext>
                  </a:extLst>
                </p:cNvPr>
                <p:cNvSpPr/>
                <p:nvPr/>
              </p:nvSpPr>
              <p:spPr>
                <a:xfrm>
                  <a:off x="5432165" y="4020441"/>
                  <a:ext cx="344140" cy="335092"/>
                </a:xfrm>
                <a:prstGeom prst="ellipse">
                  <a:avLst/>
                </a:prstGeom>
                <a:solidFill>
                  <a:srgbClr val="00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dirty="0">
                            <a:solidFill>
                              <a:schemeClr val="tx1"/>
                            </a:solidFill>
                            <a:latin typeface="Cambria Math"/>
                          </a:rPr>
                          <m:t>𝑡</m:t>
                        </m:r>
                      </m:oMath>
                    </m:oMathPara>
                  </a14:m>
                  <a:endParaRPr lang="en-US" dirty="0">
                    <a:solidFill>
                      <a:schemeClr val="tx1"/>
                    </a:solidFill>
                  </a:endParaRPr>
                </a:p>
              </p:txBody>
            </p:sp>
          </mc:Choice>
          <mc:Fallback xmlns="">
            <p:sp>
              <p:nvSpPr>
                <p:cNvPr id="22" name="Oval 21"/>
                <p:cNvSpPr>
                  <a:spLocks noRot="1" noChangeAspect="1" noMove="1" noResize="1" noEditPoints="1" noAdjustHandles="1" noChangeArrowheads="1" noChangeShapeType="1" noTextEdit="1"/>
                </p:cNvSpPr>
                <p:nvPr/>
              </p:nvSpPr>
              <p:spPr>
                <a:xfrm>
                  <a:off x="5432165" y="4020441"/>
                  <a:ext cx="344140" cy="335092"/>
                </a:xfrm>
                <a:prstGeom prst="ellipse">
                  <a:avLst/>
                </a:prstGeom>
                <a:blipFill rotWithShape="1">
                  <a:blip r:embed="rId4"/>
                  <a:stretch>
                    <a:fillRect/>
                  </a:stretch>
                </a:blipFill>
              </p:spPr>
              <p:txBody>
                <a:bodyPr/>
                <a:lstStyle/>
                <a:p>
                  <a:r>
                    <a:rPr lang="en-US">
                      <a:noFill/>
                    </a:rPr>
                    <a:t> </a:t>
                  </a:r>
                </a:p>
              </p:txBody>
            </p:sp>
          </mc:Fallback>
        </mc:AlternateContent>
        <p:sp>
          <p:nvSpPr>
            <p:cNvPr id="25" name="Oval 24">
              <a:extLst>
                <a:ext uri="{FF2B5EF4-FFF2-40B4-BE49-F238E27FC236}">
                  <a16:creationId xmlns:a16="http://schemas.microsoft.com/office/drawing/2014/main" id="{2DC86816-B08B-7F41-BDB9-DA5DFC5EA21A}"/>
                </a:ext>
              </a:extLst>
            </p:cNvPr>
            <p:cNvSpPr/>
            <p:nvPr/>
          </p:nvSpPr>
          <p:spPr>
            <a:xfrm>
              <a:off x="4130645" y="4925206"/>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6" name="Straight Connector 25">
              <a:extLst>
                <a:ext uri="{FF2B5EF4-FFF2-40B4-BE49-F238E27FC236}">
                  <a16:creationId xmlns:a16="http://schemas.microsoft.com/office/drawing/2014/main" id="{4BE98096-1E22-5D4F-B387-310D24349B43}"/>
                </a:ext>
              </a:extLst>
            </p:cNvPr>
            <p:cNvCxnSpPr>
              <a:stCxn id="25" idx="0"/>
              <a:endCxn id="23" idx="4"/>
            </p:cNvCxnSpPr>
            <p:nvPr/>
          </p:nvCxnSpPr>
          <p:spPr>
            <a:xfrm flipH="1" flipV="1">
              <a:off x="4252534" y="3623240"/>
              <a:ext cx="50181" cy="1301966"/>
            </a:xfrm>
            <a:prstGeom prst="line">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4D46C3F4-9AAB-0741-A532-1344C9458C83}"/>
                </a:ext>
              </a:extLst>
            </p:cNvPr>
            <p:cNvSpPr txBox="1"/>
            <p:nvPr/>
          </p:nvSpPr>
          <p:spPr>
            <a:xfrm>
              <a:off x="3314983" y="3017500"/>
              <a:ext cx="339228" cy="415292"/>
            </a:xfrm>
            <a:prstGeom prst="rect">
              <a:avLst/>
            </a:prstGeom>
            <a:noFill/>
          </p:spPr>
          <p:txBody>
            <a:bodyPr wrap="none" rtlCol="0">
              <a:spAutoFit/>
            </a:bodyPr>
            <a:lstStyle/>
            <a:p>
              <a:r>
                <a:rPr lang="en-US" dirty="0">
                  <a:solidFill>
                    <a:srgbClr val="00B050"/>
                  </a:solidFill>
                </a:rPr>
                <a:t>2</a:t>
              </a:r>
            </a:p>
          </p:txBody>
        </p:sp>
        <p:sp>
          <p:nvSpPr>
            <p:cNvPr id="31" name="TextBox 30">
              <a:extLst>
                <a:ext uri="{FF2B5EF4-FFF2-40B4-BE49-F238E27FC236}">
                  <a16:creationId xmlns:a16="http://schemas.microsoft.com/office/drawing/2014/main" id="{82289085-EB20-C042-894F-04B52F7275B1}"/>
                </a:ext>
              </a:extLst>
            </p:cNvPr>
            <p:cNvSpPr txBox="1"/>
            <p:nvPr/>
          </p:nvSpPr>
          <p:spPr>
            <a:xfrm>
              <a:off x="3482292" y="4153771"/>
              <a:ext cx="339228" cy="415292"/>
            </a:xfrm>
            <a:prstGeom prst="rect">
              <a:avLst/>
            </a:prstGeom>
            <a:noFill/>
          </p:spPr>
          <p:txBody>
            <a:bodyPr wrap="none" rtlCol="0">
              <a:spAutoFit/>
            </a:bodyPr>
            <a:lstStyle/>
            <a:p>
              <a:r>
                <a:rPr lang="en-US" dirty="0">
                  <a:solidFill>
                    <a:srgbClr val="00B050"/>
                  </a:solidFill>
                </a:rPr>
                <a:t>1</a:t>
              </a:r>
            </a:p>
          </p:txBody>
        </p:sp>
        <p:sp>
          <p:nvSpPr>
            <p:cNvPr id="32" name="TextBox 31">
              <a:extLst>
                <a:ext uri="{FF2B5EF4-FFF2-40B4-BE49-F238E27FC236}">
                  <a16:creationId xmlns:a16="http://schemas.microsoft.com/office/drawing/2014/main" id="{D6D8B769-6A97-254E-A8B8-B12B68747756}"/>
                </a:ext>
              </a:extLst>
            </p:cNvPr>
            <p:cNvSpPr txBox="1"/>
            <p:nvPr/>
          </p:nvSpPr>
          <p:spPr>
            <a:xfrm>
              <a:off x="4001600" y="4203386"/>
              <a:ext cx="339228" cy="415292"/>
            </a:xfrm>
            <a:prstGeom prst="rect">
              <a:avLst/>
            </a:prstGeom>
            <a:noFill/>
          </p:spPr>
          <p:txBody>
            <a:bodyPr wrap="none" rtlCol="0">
              <a:spAutoFit/>
            </a:bodyPr>
            <a:lstStyle/>
            <a:p>
              <a:r>
                <a:rPr lang="en-US" dirty="0">
                  <a:solidFill>
                    <a:srgbClr val="00B050"/>
                  </a:solidFill>
                </a:rPr>
                <a:t>3</a:t>
              </a:r>
            </a:p>
          </p:txBody>
        </p:sp>
        <p:sp>
          <p:nvSpPr>
            <p:cNvPr id="34" name="TextBox 33">
              <a:extLst>
                <a:ext uri="{FF2B5EF4-FFF2-40B4-BE49-F238E27FC236}">
                  <a16:creationId xmlns:a16="http://schemas.microsoft.com/office/drawing/2014/main" id="{68F85AF6-6696-6544-9D68-4A19904F34BF}"/>
                </a:ext>
              </a:extLst>
            </p:cNvPr>
            <p:cNvSpPr txBox="1"/>
            <p:nvPr/>
          </p:nvSpPr>
          <p:spPr>
            <a:xfrm>
              <a:off x="4827831" y="4761509"/>
              <a:ext cx="339228" cy="415292"/>
            </a:xfrm>
            <a:prstGeom prst="rect">
              <a:avLst/>
            </a:prstGeom>
            <a:noFill/>
          </p:spPr>
          <p:txBody>
            <a:bodyPr wrap="none" rtlCol="0">
              <a:spAutoFit/>
            </a:bodyPr>
            <a:lstStyle/>
            <a:p>
              <a:r>
                <a:rPr lang="en-US" dirty="0">
                  <a:solidFill>
                    <a:srgbClr val="00B050"/>
                  </a:solidFill>
                </a:rPr>
                <a:t>2</a:t>
              </a:r>
            </a:p>
          </p:txBody>
        </p:sp>
        <p:sp>
          <p:nvSpPr>
            <p:cNvPr id="35" name="TextBox 34">
              <a:extLst>
                <a:ext uri="{FF2B5EF4-FFF2-40B4-BE49-F238E27FC236}">
                  <a16:creationId xmlns:a16="http://schemas.microsoft.com/office/drawing/2014/main" id="{4291E644-A8AA-9B49-BD57-C54FCFF89099}"/>
                </a:ext>
              </a:extLst>
            </p:cNvPr>
            <p:cNvSpPr txBox="1"/>
            <p:nvPr/>
          </p:nvSpPr>
          <p:spPr>
            <a:xfrm>
              <a:off x="4777541" y="3438574"/>
              <a:ext cx="339228" cy="415292"/>
            </a:xfrm>
            <a:prstGeom prst="rect">
              <a:avLst/>
            </a:prstGeom>
            <a:noFill/>
          </p:spPr>
          <p:txBody>
            <a:bodyPr wrap="none" rtlCol="0">
              <a:spAutoFit/>
            </a:bodyPr>
            <a:lstStyle/>
            <a:p>
              <a:r>
                <a:rPr lang="en-US" dirty="0">
                  <a:solidFill>
                    <a:srgbClr val="00B050"/>
                  </a:solidFill>
                </a:rPr>
                <a:t>3</a:t>
              </a:r>
            </a:p>
          </p:txBody>
        </p:sp>
      </p:grpSp>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5D791E6D-2D4F-0347-80EC-D8ED12868342}"/>
                  </a:ext>
                </a:extLst>
              </p:cNvPr>
              <p:cNvSpPr txBox="1"/>
              <p:nvPr/>
            </p:nvSpPr>
            <p:spPr>
              <a:xfrm>
                <a:off x="7362639" y="1569781"/>
                <a:ext cx="423128"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FF33CC"/>
                          </a:solidFill>
                          <a:latin typeface="Cambria Math" panose="02040503050406030204" pitchFamily="18" charset="0"/>
                        </a:rPr>
                        <m:t>𝑆</m:t>
                      </m:r>
                    </m:oMath>
                  </m:oMathPara>
                </a14:m>
                <a:endParaRPr lang="en-US" sz="2400" dirty="0">
                  <a:solidFill>
                    <a:srgbClr val="FF33CC"/>
                  </a:solidFill>
                </a:endParaRPr>
              </a:p>
            </p:txBody>
          </p:sp>
        </mc:Choice>
        <mc:Fallback xmlns="">
          <p:sp>
            <p:nvSpPr>
              <p:cNvPr id="36" name="TextBox 35">
                <a:extLst>
                  <a:ext uri="{FF2B5EF4-FFF2-40B4-BE49-F238E27FC236}">
                    <a16:creationId xmlns:a16="http://schemas.microsoft.com/office/drawing/2014/main" id="{5D791E6D-2D4F-0347-80EC-D8ED12868342}"/>
                  </a:ext>
                </a:extLst>
              </p:cNvPr>
              <p:cNvSpPr txBox="1">
                <a:spLocks noRot="1" noChangeAspect="1" noMove="1" noResize="1" noEditPoints="1" noAdjustHandles="1" noChangeArrowheads="1" noChangeShapeType="1" noTextEdit="1"/>
              </p:cNvSpPr>
              <p:nvPr/>
            </p:nvSpPr>
            <p:spPr>
              <a:xfrm>
                <a:off x="7362639" y="1569781"/>
                <a:ext cx="423128" cy="461665"/>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BFE415A6-BCA0-EE46-9E39-EBE48D2BE479}"/>
                  </a:ext>
                </a:extLst>
              </p:cNvPr>
              <p:cNvSpPr txBox="1"/>
              <p:nvPr/>
            </p:nvSpPr>
            <p:spPr>
              <a:xfrm>
                <a:off x="11343187" y="1884763"/>
                <a:ext cx="44307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chemeClr val="tx2">
                              <a:lumMod val="60000"/>
                              <a:lumOff val="40000"/>
                            </a:schemeClr>
                          </a:solidFill>
                          <a:latin typeface="Cambria Math" panose="02040503050406030204" pitchFamily="18" charset="0"/>
                        </a:rPr>
                        <m:t>𝑇</m:t>
                      </m:r>
                    </m:oMath>
                  </m:oMathPara>
                </a14:m>
                <a:endParaRPr lang="en-US" sz="2400" dirty="0">
                  <a:solidFill>
                    <a:schemeClr val="tx2">
                      <a:lumMod val="60000"/>
                      <a:lumOff val="40000"/>
                    </a:schemeClr>
                  </a:solidFill>
                </a:endParaRPr>
              </a:p>
            </p:txBody>
          </p:sp>
        </mc:Choice>
        <mc:Fallback xmlns="">
          <p:sp>
            <p:nvSpPr>
              <p:cNvPr id="37" name="TextBox 36">
                <a:extLst>
                  <a:ext uri="{FF2B5EF4-FFF2-40B4-BE49-F238E27FC236}">
                    <a16:creationId xmlns:a16="http://schemas.microsoft.com/office/drawing/2014/main" id="{BFE415A6-BCA0-EE46-9E39-EBE48D2BE479}"/>
                  </a:ext>
                </a:extLst>
              </p:cNvPr>
              <p:cNvSpPr txBox="1">
                <a:spLocks noRot="1" noChangeAspect="1" noMove="1" noResize="1" noEditPoints="1" noAdjustHandles="1" noChangeArrowheads="1" noChangeShapeType="1" noTextEdit="1"/>
              </p:cNvSpPr>
              <p:nvPr/>
            </p:nvSpPr>
            <p:spPr>
              <a:xfrm>
                <a:off x="11343187" y="1884763"/>
                <a:ext cx="443070" cy="461665"/>
              </a:xfrm>
              <a:prstGeom prst="rect">
                <a:avLst/>
              </a:prstGeo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9416004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Freeform 34"/>
          <p:cNvSpPr/>
          <p:nvPr/>
        </p:nvSpPr>
        <p:spPr>
          <a:xfrm>
            <a:off x="10063063" y="930657"/>
            <a:ext cx="1952297" cy="2112579"/>
          </a:xfrm>
          <a:custGeom>
            <a:avLst/>
            <a:gdLst>
              <a:gd name="connsiteX0" fmla="*/ 1876097 w 1876097"/>
              <a:gd name="connsiteY0" fmla="*/ 1056289 h 2112579"/>
              <a:gd name="connsiteX1" fmla="*/ 1749972 w 1876097"/>
              <a:gd name="connsiteY1" fmla="*/ 677917 h 2112579"/>
              <a:gd name="connsiteX2" fmla="*/ 1040524 w 1876097"/>
              <a:gd name="connsiteY2" fmla="*/ 236482 h 2112579"/>
              <a:gd name="connsiteX3" fmla="*/ 220717 w 1876097"/>
              <a:gd name="connsiteY3" fmla="*/ 0 h 2112579"/>
              <a:gd name="connsiteX4" fmla="*/ 63062 w 1876097"/>
              <a:gd name="connsiteY4" fmla="*/ 173420 h 2112579"/>
              <a:gd name="connsiteX5" fmla="*/ 0 w 1876097"/>
              <a:gd name="connsiteY5" fmla="*/ 2017986 h 2112579"/>
              <a:gd name="connsiteX6" fmla="*/ 268014 w 1876097"/>
              <a:gd name="connsiteY6" fmla="*/ 2112579 h 2112579"/>
              <a:gd name="connsiteX7" fmla="*/ 819807 w 1876097"/>
              <a:gd name="connsiteY7" fmla="*/ 2081048 h 2112579"/>
              <a:gd name="connsiteX8" fmla="*/ 1876097 w 1876097"/>
              <a:gd name="connsiteY8" fmla="*/ 1056289 h 21125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76097" h="2112579">
                <a:moveTo>
                  <a:pt x="1876097" y="1056289"/>
                </a:moveTo>
                <a:lnTo>
                  <a:pt x="1749972" y="677917"/>
                </a:lnTo>
                <a:lnTo>
                  <a:pt x="1040524" y="236482"/>
                </a:lnTo>
                <a:lnTo>
                  <a:pt x="220717" y="0"/>
                </a:lnTo>
                <a:lnTo>
                  <a:pt x="63062" y="173420"/>
                </a:lnTo>
                <a:lnTo>
                  <a:pt x="0" y="2017986"/>
                </a:lnTo>
                <a:lnTo>
                  <a:pt x="268014" y="2112579"/>
                </a:lnTo>
                <a:lnTo>
                  <a:pt x="819807" y="2081048"/>
                </a:lnTo>
                <a:lnTo>
                  <a:pt x="1876097" y="1056289"/>
                </a:lnTo>
                <a:close/>
              </a:path>
            </a:pathLst>
          </a:custGeom>
          <a:solidFill>
            <a:srgbClr val="00CCFF">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33"/>
          <p:cNvSpPr/>
          <p:nvPr/>
        </p:nvSpPr>
        <p:spPr>
          <a:xfrm>
            <a:off x="7382926" y="820297"/>
            <a:ext cx="2238703" cy="2144110"/>
          </a:xfrm>
          <a:custGeom>
            <a:avLst/>
            <a:gdLst>
              <a:gd name="connsiteX0" fmla="*/ 0 w 2238703"/>
              <a:gd name="connsiteY0" fmla="*/ 677917 h 2144110"/>
              <a:gd name="connsiteX1" fmla="*/ 520262 w 2238703"/>
              <a:gd name="connsiteY1" fmla="*/ 1891862 h 2144110"/>
              <a:gd name="connsiteX2" fmla="*/ 1387365 w 2238703"/>
              <a:gd name="connsiteY2" fmla="*/ 2144110 h 2144110"/>
              <a:gd name="connsiteX3" fmla="*/ 2096813 w 2238703"/>
              <a:gd name="connsiteY3" fmla="*/ 2065283 h 2144110"/>
              <a:gd name="connsiteX4" fmla="*/ 2175641 w 2238703"/>
              <a:gd name="connsiteY4" fmla="*/ 1150883 h 2144110"/>
              <a:gd name="connsiteX5" fmla="*/ 2175641 w 2238703"/>
              <a:gd name="connsiteY5" fmla="*/ 1008993 h 2144110"/>
              <a:gd name="connsiteX6" fmla="*/ 2238703 w 2238703"/>
              <a:gd name="connsiteY6" fmla="*/ 63062 h 2144110"/>
              <a:gd name="connsiteX7" fmla="*/ 1702675 w 2238703"/>
              <a:gd name="connsiteY7" fmla="*/ 0 h 2144110"/>
              <a:gd name="connsiteX8" fmla="*/ 788275 w 2238703"/>
              <a:gd name="connsiteY8" fmla="*/ 94593 h 2144110"/>
              <a:gd name="connsiteX9" fmla="*/ 236482 w 2238703"/>
              <a:gd name="connsiteY9" fmla="*/ 378372 h 2144110"/>
              <a:gd name="connsiteX10" fmla="*/ 0 w 2238703"/>
              <a:gd name="connsiteY10" fmla="*/ 677917 h 2144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38703" h="2144110">
                <a:moveTo>
                  <a:pt x="0" y="677917"/>
                </a:moveTo>
                <a:lnTo>
                  <a:pt x="520262" y="1891862"/>
                </a:lnTo>
                <a:lnTo>
                  <a:pt x="1387365" y="2144110"/>
                </a:lnTo>
                <a:lnTo>
                  <a:pt x="2096813" y="2065283"/>
                </a:lnTo>
                <a:lnTo>
                  <a:pt x="2175641" y="1150883"/>
                </a:lnTo>
                <a:lnTo>
                  <a:pt x="2175641" y="1008993"/>
                </a:lnTo>
                <a:lnTo>
                  <a:pt x="2238703" y="63062"/>
                </a:lnTo>
                <a:lnTo>
                  <a:pt x="1702675" y="0"/>
                </a:lnTo>
                <a:lnTo>
                  <a:pt x="788275" y="94593"/>
                </a:lnTo>
                <a:lnTo>
                  <a:pt x="236482" y="378372"/>
                </a:lnTo>
                <a:lnTo>
                  <a:pt x="0" y="677917"/>
                </a:lnTo>
                <a:close/>
              </a:path>
            </a:pathLst>
          </a:custGeom>
          <a:solidFill>
            <a:srgbClr val="FFA7FF"/>
          </a:solidFill>
          <a:ln>
            <a:solidFill>
              <a:srgbClr val="FF33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a:bodyPr>
          <a:lstStyle/>
          <a:p>
            <a:r>
              <a:rPr lang="en-US" dirty="0"/>
              <a:t>Two Properties of a Cut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0" y="1071164"/>
                <a:ext cx="10972800" cy="5055000"/>
              </a:xfrm>
            </p:spPr>
            <p:txBody>
              <a:bodyPr anchor="t">
                <a:normAutofit lnSpcReduction="10000"/>
              </a:bodyPr>
              <a:lstStyle/>
              <a:p>
                <a:r>
                  <a:rPr lang="en-US" dirty="0"/>
                  <a:t>Consider a </a:t>
                </a:r>
                <a:r>
                  <a:rPr lang="en-US" b="1" dirty="0"/>
                  <a:t>cut</a:t>
                </a:r>
                <a:r>
                  <a:rPr lang="en-US" dirty="0"/>
                  <a:t> that separates </a:t>
                </a:r>
                <a14:m>
                  <m:oMath xmlns:m="http://schemas.openxmlformats.org/officeDocument/2006/math">
                    <m:r>
                      <a:rPr lang="en-US" b="0" i="1" smtClean="0">
                        <a:solidFill>
                          <a:srgbClr val="7030A0"/>
                        </a:solidFill>
                        <a:latin typeface="Cambria Math"/>
                      </a:rPr>
                      <m:t>𝑠</m:t>
                    </m:r>
                  </m:oMath>
                </a14:m>
                <a:r>
                  <a:rPr lang="en-US" dirty="0"/>
                  <a:t> and</a:t>
                </a:r>
                <a:r>
                  <a:rPr lang="en-US" dirty="0">
                    <a:solidFill>
                      <a:srgbClr val="00CCFF"/>
                    </a:solidFill>
                  </a:rPr>
                  <a:t> </a:t>
                </a:r>
                <a14:m>
                  <m:oMath xmlns:m="http://schemas.openxmlformats.org/officeDocument/2006/math">
                    <m:r>
                      <a:rPr lang="en-US" b="0" i="1" smtClean="0">
                        <a:solidFill>
                          <a:srgbClr val="00CCFF"/>
                        </a:solidFill>
                        <a:latin typeface="Cambria Math"/>
                      </a:rPr>
                      <m:t>𝑡</m:t>
                    </m:r>
                  </m:oMath>
                </a14:m>
                <a:endParaRPr lang="en-US" dirty="0"/>
              </a:p>
              <a:p>
                <a:pPr lvl="1"/>
                <a:r>
                  <a:rPr lang="en-US" dirty="0"/>
                  <a:t>Let </a:t>
                </a:r>
                <a14:m>
                  <m:oMath xmlns:m="http://schemas.openxmlformats.org/officeDocument/2006/math">
                    <m:r>
                      <a:rPr lang="en-US" b="0" i="1" smtClean="0">
                        <a:solidFill>
                          <a:srgbClr val="7030A0"/>
                        </a:solidFill>
                        <a:latin typeface="Cambria Math"/>
                      </a:rPr>
                      <m:t>𝑠</m:t>
                    </m:r>
                    <m:r>
                      <a:rPr lang="en-US" b="0" i="1" smtClean="0">
                        <a:latin typeface="Cambria Math"/>
                      </a:rPr>
                      <m:t>∈</m:t>
                    </m:r>
                    <m:r>
                      <a:rPr lang="en-US" b="0" i="1" smtClean="0">
                        <a:solidFill>
                          <a:srgbClr val="FF33CC"/>
                        </a:solidFill>
                        <a:latin typeface="Cambria Math" panose="02040503050406030204" pitchFamily="18" charset="0"/>
                      </a:rPr>
                      <m:t>𝑆</m:t>
                    </m:r>
                  </m:oMath>
                </a14:m>
                <a:r>
                  <a:rPr lang="en-US" dirty="0"/>
                  <a:t>, </a:t>
                </a:r>
                <a14:m>
                  <m:oMath xmlns:m="http://schemas.openxmlformats.org/officeDocument/2006/math">
                    <m:r>
                      <a:rPr lang="en-US" b="0" i="1" smtClean="0">
                        <a:solidFill>
                          <a:srgbClr val="00CCFF"/>
                        </a:solidFill>
                        <a:latin typeface="Cambria Math"/>
                      </a:rPr>
                      <m:t>𝑡</m:t>
                    </m:r>
                    <m:r>
                      <a:rPr lang="en-US" b="0" i="1" smtClean="0">
                        <a:latin typeface="Cambria Math"/>
                      </a:rPr>
                      <m:t>∈</m:t>
                    </m:r>
                    <m:r>
                      <a:rPr lang="en-US" b="0" i="1" smtClean="0">
                        <a:solidFill>
                          <a:schemeClr val="tx2">
                            <a:lumMod val="60000"/>
                            <a:lumOff val="40000"/>
                          </a:schemeClr>
                        </a:solidFill>
                        <a:latin typeface="Cambria Math" panose="02040503050406030204" pitchFamily="18" charset="0"/>
                      </a:rPr>
                      <m:t>𝑇</m:t>
                    </m:r>
                  </m:oMath>
                </a14:m>
                <a:r>
                  <a:rPr lang="en-US" dirty="0"/>
                  <a:t>, </a:t>
                </a:r>
                <a:r>
                  <a:rPr lang="en-US" dirty="0" err="1"/>
                  <a:t>s.t.</a:t>
                </a:r>
                <a:r>
                  <a:rPr lang="en-US" dirty="0"/>
                  <a:t> </a:t>
                </a:r>
                <a14:m>
                  <m:oMath xmlns:m="http://schemas.openxmlformats.org/officeDocument/2006/math">
                    <m:r>
                      <a:rPr lang="en-US" b="0" i="1" smtClean="0">
                        <a:latin typeface="Cambria Math"/>
                      </a:rPr>
                      <m:t>𝑉</m:t>
                    </m:r>
                    <m:r>
                      <a:rPr lang="en-US" b="0" i="1" smtClean="0">
                        <a:latin typeface="Cambria Math"/>
                      </a:rPr>
                      <m:t>=</m:t>
                    </m:r>
                    <m:r>
                      <a:rPr lang="en-US" b="0" i="1" smtClean="0">
                        <a:solidFill>
                          <a:srgbClr val="FF33CC"/>
                        </a:solidFill>
                        <a:latin typeface="Cambria Math" panose="02040503050406030204" pitchFamily="18" charset="0"/>
                      </a:rPr>
                      <m:t>𝑆</m:t>
                    </m:r>
                    <m:r>
                      <a:rPr lang="en-US" b="0" i="1" smtClean="0">
                        <a:latin typeface="Cambria Math"/>
                      </a:rPr>
                      <m:t>∪</m:t>
                    </m:r>
                    <m:r>
                      <a:rPr lang="en-US" b="0" i="1" smtClean="0">
                        <a:solidFill>
                          <a:schemeClr val="tx2">
                            <a:lumMod val="60000"/>
                            <a:lumOff val="40000"/>
                          </a:schemeClr>
                        </a:solidFill>
                        <a:latin typeface="Cambria Math" panose="02040503050406030204" pitchFamily="18" charset="0"/>
                      </a:rPr>
                      <m:t>𝑇</m:t>
                    </m:r>
                  </m:oMath>
                </a14:m>
                <a:endParaRPr lang="en-US" dirty="0"/>
              </a:p>
              <a:p>
                <a:pPr lvl="1"/>
                <a:endParaRPr lang="en-US" dirty="0"/>
              </a:p>
              <a:p>
                <a:r>
                  <a:rPr lang="en-US" b="1" u="sng" dirty="0"/>
                  <a:t>Capacity </a:t>
                </a:r>
                <a:r>
                  <a:rPr lang="en-US" dirty="0"/>
                  <a:t>of the cut </a:t>
                </a:r>
                <a14:m>
                  <m:oMath xmlns:m="http://schemas.openxmlformats.org/officeDocument/2006/math">
                    <m:r>
                      <a:rPr lang="en-US" b="0" i="1" smtClean="0">
                        <a:latin typeface="Cambria Math" panose="02040503050406030204" pitchFamily="18" charset="0"/>
                      </a:rPr>
                      <m:t>𝐶</m:t>
                    </m:r>
                    <m:r>
                      <a:rPr lang="en-US" b="0" i="0"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solidFill>
                              <a:srgbClr val="FF33CC"/>
                            </a:solidFill>
                            <a:latin typeface="Cambria Math"/>
                          </a:rPr>
                          <m:t>𝑆</m:t>
                        </m:r>
                        <m:r>
                          <a:rPr lang="en-US" b="0" i="1" smtClean="0">
                            <a:latin typeface="Cambria Math"/>
                          </a:rPr>
                          <m:t>,</m:t>
                        </m:r>
                        <m:r>
                          <a:rPr lang="en-US" b="0" i="1" smtClean="0">
                            <a:solidFill>
                              <a:schemeClr val="tx2">
                                <a:lumMod val="60000"/>
                                <a:lumOff val="40000"/>
                              </a:schemeClr>
                            </a:solidFill>
                            <a:latin typeface="Cambria Math"/>
                          </a:rPr>
                          <m:t>𝑇</m:t>
                        </m:r>
                      </m:e>
                    </m:d>
                  </m:oMath>
                </a14:m>
                <a:endParaRPr lang="en-US" dirty="0"/>
              </a:p>
              <a:p>
                <a:pPr lvl="1"/>
                <a:r>
                  <a:rPr lang="en-US" dirty="0"/>
                  <a:t>Sum the </a:t>
                </a:r>
                <a:r>
                  <a:rPr lang="en-US" b="1" dirty="0"/>
                  <a:t>capacities</a:t>
                </a:r>
                <a:r>
                  <a:rPr lang="en-US" dirty="0"/>
                  <a:t> of all </a:t>
                </a:r>
                <a:r>
                  <a:rPr lang="en-US" dirty="0">
                    <a:solidFill>
                      <a:srgbClr val="33CC33"/>
                    </a:solidFill>
                  </a:rPr>
                  <a:t>edges</a:t>
                </a:r>
                <a:r>
                  <a:rPr lang="en-US" dirty="0"/>
                  <a:t> which go from </a:t>
                </a:r>
                <a14:m>
                  <m:oMath xmlns:m="http://schemas.openxmlformats.org/officeDocument/2006/math">
                    <m:r>
                      <a:rPr lang="en-US" b="0" i="1" smtClean="0">
                        <a:solidFill>
                          <a:srgbClr val="FF33CC"/>
                        </a:solidFill>
                        <a:latin typeface="Cambria Math"/>
                      </a:rPr>
                      <m:t>𝑆</m:t>
                    </m:r>
                  </m:oMath>
                </a14:m>
                <a:r>
                  <a:rPr lang="en-US" dirty="0"/>
                  <a:t> to </a:t>
                </a:r>
                <a14:m>
                  <m:oMath xmlns:m="http://schemas.openxmlformats.org/officeDocument/2006/math">
                    <m:r>
                      <a:rPr lang="en-US" b="0" i="1" smtClean="0">
                        <a:solidFill>
                          <a:schemeClr val="tx2">
                            <a:lumMod val="60000"/>
                            <a:lumOff val="40000"/>
                          </a:schemeClr>
                        </a:solidFill>
                        <a:latin typeface="Cambria Math"/>
                      </a:rPr>
                      <m:t>𝑇</m:t>
                    </m:r>
                  </m:oMath>
                </a14:m>
                <a:endParaRPr lang="en-US" dirty="0"/>
              </a:p>
              <a:p>
                <a:pPr lvl="1"/>
                <a:r>
                  <a:rPr lang="en-US" dirty="0"/>
                  <a:t>This example: 2 + 3 = 5</a:t>
                </a:r>
              </a:p>
              <a:p>
                <a:r>
                  <a:rPr lang="en-US" b="1" u="sng" dirty="0"/>
                  <a:t>Net Flow </a:t>
                </a:r>
                <a:r>
                  <a:rPr lang="en-US" dirty="0"/>
                  <a:t>of the cut </a:t>
                </a:r>
                <a14:m>
                  <m:oMath xmlns:m="http://schemas.openxmlformats.org/officeDocument/2006/math">
                    <m:r>
                      <a:rPr lang="en-US" i="1">
                        <a:latin typeface="Cambria Math" panose="02040503050406030204" pitchFamily="18" charset="0"/>
                      </a:rPr>
                      <m:t>𝐶</m:t>
                    </m:r>
                    <m:r>
                      <a:rPr lang="en-US">
                        <a:latin typeface="Cambria Math" panose="02040503050406030204" pitchFamily="18" charset="0"/>
                      </a:rPr>
                      <m:t>=</m:t>
                    </m:r>
                    <m:d>
                      <m:dPr>
                        <m:ctrlPr>
                          <a:rPr lang="en-US" i="1">
                            <a:latin typeface="Cambria Math" panose="02040503050406030204" pitchFamily="18" charset="0"/>
                          </a:rPr>
                        </m:ctrlPr>
                      </m:dPr>
                      <m:e>
                        <m:r>
                          <a:rPr lang="en-US" i="1">
                            <a:solidFill>
                              <a:srgbClr val="FF33CC"/>
                            </a:solidFill>
                            <a:latin typeface="Cambria Math"/>
                          </a:rPr>
                          <m:t>𝑆</m:t>
                        </m:r>
                        <m:r>
                          <a:rPr lang="en-US" i="1">
                            <a:latin typeface="Cambria Math"/>
                          </a:rPr>
                          <m:t>,</m:t>
                        </m:r>
                        <m:r>
                          <a:rPr lang="en-US" i="1">
                            <a:solidFill>
                              <a:schemeClr val="tx2">
                                <a:lumMod val="60000"/>
                                <a:lumOff val="40000"/>
                              </a:schemeClr>
                            </a:solidFill>
                            <a:latin typeface="Cambria Math"/>
                          </a:rPr>
                          <m:t>𝑇</m:t>
                        </m:r>
                      </m:e>
                    </m:d>
                  </m:oMath>
                </a14:m>
                <a:endParaRPr lang="en-US" dirty="0"/>
              </a:p>
              <a:p>
                <a:pPr lvl="1"/>
                <a:r>
                  <a:rPr lang="en-US" dirty="0"/>
                  <a:t>Sum of the </a:t>
                </a:r>
                <a:r>
                  <a:rPr lang="en-US" b="1" dirty="0"/>
                  <a:t>flows</a:t>
                </a:r>
                <a:r>
                  <a:rPr lang="en-US" dirty="0"/>
                  <a:t> on its edges from S to T minus the sum of the </a:t>
                </a:r>
                <a:r>
                  <a:rPr lang="en-US" b="1" dirty="0"/>
                  <a:t>flows</a:t>
                </a:r>
                <a:r>
                  <a:rPr lang="en-US" dirty="0"/>
                  <a:t> on its edges from T to S</a:t>
                </a:r>
              </a:p>
              <a:p>
                <a:pPr lvl="1"/>
                <a:r>
                  <a:rPr lang="en-US" dirty="0"/>
                  <a:t>This example: 2 + 1 – 1 = 2</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0" y="1071164"/>
                <a:ext cx="10972800" cy="5055000"/>
              </a:xfrm>
              <a:blipFill>
                <a:blip r:embed="rId2"/>
                <a:stretch>
                  <a:fillRect l="-1387" t="-2506" r="-116"/>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86BADE50-950A-4D58-BFB2-FA2C6A8B385D}" type="slidenum">
              <a:rPr lang="en-US" smtClean="0"/>
              <a:t>9</a:t>
            </a:fld>
            <a:endParaRPr lang="en-US" dirty="0"/>
          </a:p>
        </p:txBody>
      </p:sp>
      <p:grpSp>
        <p:nvGrpSpPr>
          <p:cNvPr id="5" name="Group 4"/>
          <p:cNvGrpSpPr/>
          <p:nvPr/>
        </p:nvGrpSpPr>
        <p:grpSpPr>
          <a:xfrm>
            <a:off x="7620000" y="868318"/>
            <a:ext cx="4256076" cy="2245021"/>
            <a:chOff x="990600" y="3017500"/>
            <a:chExt cx="4785705" cy="2524393"/>
          </a:xfrm>
        </p:grpSpPr>
        <p:cxnSp>
          <p:nvCxnSpPr>
            <p:cNvPr id="6" name="Straight Connector 5"/>
            <p:cNvCxnSpPr>
              <a:stCxn id="19" idx="2"/>
              <a:endCxn id="18" idx="7"/>
            </p:cNvCxnSpPr>
            <p:nvPr/>
          </p:nvCxnSpPr>
          <p:spPr>
            <a:xfrm flipH="1">
              <a:off x="1284342" y="3317971"/>
              <a:ext cx="1344595" cy="455510"/>
            </a:xfrm>
            <a:prstGeom prst="line">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Straight Connector 6"/>
            <p:cNvCxnSpPr>
              <a:stCxn id="21" idx="2"/>
              <a:endCxn id="19" idx="6"/>
            </p:cNvCxnSpPr>
            <p:nvPr/>
          </p:nvCxnSpPr>
          <p:spPr>
            <a:xfrm flipH="1" flipV="1">
              <a:off x="2973077" y="3317971"/>
              <a:ext cx="1107387" cy="137723"/>
            </a:xfrm>
            <a:prstGeom prst="line">
              <a:avLst/>
            </a:prstGeom>
            <a:ln w="57150">
              <a:solidFill>
                <a:srgbClr val="33CC33"/>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 name="Straight Connector 7"/>
            <p:cNvCxnSpPr>
              <a:stCxn id="20" idx="2"/>
              <a:endCxn id="18" idx="5"/>
            </p:cNvCxnSpPr>
            <p:nvPr/>
          </p:nvCxnSpPr>
          <p:spPr>
            <a:xfrm flipH="1" flipV="1">
              <a:off x="1284342" y="4010427"/>
              <a:ext cx="1172525" cy="1033919"/>
            </a:xfrm>
            <a:prstGeom prst="line">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Straight Connector 8"/>
            <p:cNvCxnSpPr>
              <a:cxnSpLocks/>
            </p:cNvCxnSpPr>
            <p:nvPr/>
          </p:nvCxnSpPr>
          <p:spPr>
            <a:xfrm flipV="1">
              <a:off x="2684850" y="3606362"/>
              <a:ext cx="1380253" cy="1351706"/>
            </a:xfrm>
            <a:prstGeom prst="line">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20" idx="6"/>
              <a:endCxn id="23" idx="2"/>
            </p:cNvCxnSpPr>
            <p:nvPr/>
          </p:nvCxnSpPr>
          <p:spPr>
            <a:xfrm>
              <a:off x="2801007" y="5044346"/>
              <a:ext cx="1329638" cy="48406"/>
            </a:xfrm>
            <a:prstGeom prst="line">
              <a:avLst/>
            </a:prstGeom>
            <a:ln w="57150">
              <a:solidFill>
                <a:srgbClr val="33CC33"/>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21" idx="5"/>
              <a:endCxn id="22" idx="1"/>
            </p:cNvCxnSpPr>
            <p:nvPr/>
          </p:nvCxnSpPr>
          <p:spPr>
            <a:xfrm>
              <a:off x="4374206" y="3574167"/>
              <a:ext cx="1108357" cy="495347"/>
            </a:xfrm>
            <a:prstGeom prst="line">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22" idx="3"/>
              <a:endCxn id="23" idx="6"/>
            </p:cNvCxnSpPr>
            <p:nvPr/>
          </p:nvCxnSpPr>
          <p:spPr>
            <a:xfrm flipH="1">
              <a:off x="4474785" y="4306460"/>
              <a:ext cx="1007778" cy="786292"/>
            </a:xfrm>
            <a:prstGeom prst="line">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2441514" y="3977556"/>
              <a:ext cx="339228" cy="415292"/>
            </a:xfrm>
            <a:prstGeom prst="rect">
              <a:avLst/>
            </a:prstGeom>
            <a:noFill/>
          </p:spPr>
          <p:txBody>
            <a:bodyPr wrap="none" rtlCol="0">
              <a:spAutoFit/>
            </a:bodyPr>
            <a:lstStyle/>
            <a:p>
              <a:r>
                <a:rPr lang="en-US" dirty="0">
                  <a:solidFill>
                    <a:srgbClr val="00B050"/>
                  </a:solidFill>
                </a:rPr>
                <a:t>3</a:t>
              </a:r>
            </a:p>
          </p:txBody>
        </p:sp>
        <p:sp>
          <p:nvSpPr>
            <p:cNvPr id="14" name="TextBox 13"/>
            <p:cNvSpPr txBox="1"/>
            <p:nvPr/>
          </p:nvSpPr>
          <p:spPr>
            <a:xfrm>
              <a:off x="1672079" y="3133349"/>
              <a:ext cx="339228" cy="415292"/>
            </a:xfrm>
            <a:prstGeom prst="rect">
              <a:avLst/>
            </a:prstGeom>
            <a:noFill/>
          </p:spPr>
          <p:txBody>
            <a:bodyPr wrap="none" rtlCol="0">
              <a:spAutoFit/>
            </a:bodyPr>
            <a:lstStyle/>
            <a:p>
              <a:r>
                <a:rPr lang="en-US" dirty="0">
                  <a:solidFill>
                    <a:srgbClr val="00B050"/>
                  </a:solidFill>
                </a:rPr>
                <a:t>3</a:t>
              </a:r>
            </a:p>
          </p:txBody>
        </p:sp>
        <p:sp>
          <p:nvSpPr>
            <p:cNvPr id="15" name="TextBox 14"/>
            <p:cNvSpPr txBox="1"/>
            <p:nvPr/>
          </p:nvSpPr>
          <p:spPr>
            <a:xfrm>
              <a:off x="3121584" y="5126601"/>
              <a:ext cx="571748" cy="415292"/>
            </a:xfrm>
            <a:prstGeom prst="rect">
              <a:avLst/>
            </a:prstGeom>
            <a:noFill/>
          </p:spPr>
          <p:txBody>
            <a:bodyPr wrap="none" rtlCol="0">
              <a:spAutoFit/>
            </a:bodyPr>
            <a:lstStyle/>
            <a:p>
              <a:r>
                <a:rPr lang="en-US" dirty="0">
                  <a:solidFill>
                    <a:srgbClr val="FF0000"/>
                  </a:solidFill>
                </a:rPr>
                <a:t>1</a:t>
              </a:r>
              <a:r>
                <a:rPr lang="en-US" dirty="0"/>
                <a:t>/</a:t>
              </a:r>
              <a:r>
                <a:rPr lang="en-US" dirty="0">
                  <a:solidFill>
                    <a:srgbClr val="00B050"/>
                  </a:solidFill>
                </a:rPr>
                <a:t>3</a:t>
              </a:r>
            </a:p>
          </p:txBody>
        </p:sp>
        <p:sp>
          <p:nvSpPr>
            <p:cNvPr id="16" name="TextBox 15"/>
            <p:cNvSpPr txBox="1"/>
            <p:nvPr/>
          </p:nvSpPr>
          <p:spPr>
            <a:xfrm>
              <a:off x="1805796" y="4187987"/>
              <a:ext cx="339228" cy="415292"/>
            </a:xfrm>
            <a:prstGeom prst="rect">
              <a:avLst/>
            </a:prstGeom>
            <a:noFill/>
          </p:spPr>
          <p:txBody>
            <a:bodyPr wrap="none" rtlCol="0">
              <a:spAutoFit/>
            </a:bodyPr>
            <a:lstStyle/>
            <a:p>
              <a:r>
                <a:rPr lang="en-US" dirty="0">
                  <a:solidFill>
                    <a:srgbClr val="00B050"/>
                  </a:solidFill>
                </a:rPr>
                <a:t>2</a:t>
              </a:r>
            </a:p>
          </p:txBody>
        </p:sp>
        <p:cxnSp>
          <p:nvCxnSpPr>
            <p:cNvPr id="17" name="Straight Connector 16"/>
            <p:cNvCxnSpPr>
              <a:stCxn id="20" idx="0"/>
              <a:endCxn id="19" idx="4"/>
            </p:cNvCxnSpPr>
            <p:nvPr/>
          </p:nvCxnSpPr>
          <p:spPr>
            <a:xfrm flipV="1">
              <a:off x="2628937" y="3485517"/>
              <a:ext cx="172070" cy="1391283"/>
            </a:xfrm>
            <a:prstGeom prst="line">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Oval 17"/>
                <p:cNvSpPr/>
                <p:nvPr/>
              </p:nvSpPr>
              <p:spPr>
                <a:xfrm>
                  <a:off x="990600" y="3724408"/>
                  <a:ext cx="344140" cy="335092"/>
                </a:xfrm>
                <a:prstGeom prst="ellips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dirty="0">
                            <a:latin typeface="Cambria Math"/>
                          </a:rPr>
                          <m:t>𝑠</m:t>
                        </m:r>
                      </m:oMath>
                    </m:oMathPara>
                  </a14:m>
                  <a:endParaRPr lang="en-US" dirty="0"/>
                </a:p>
              </p:txBody>
            </p:sp>
          </mc:Choice>
          <mc:Fallback xmlns="">
            <p:sp>
              <p:nvSpPr>
                <p:cNvPr id="18" name="Oval 17"/>
                <p:cNvSpPr>
                  <a:spLocks noRot="1" noChangeAspect="1" noMove="1" noResize="1" noEditPoints="1" noAdjustHandles="1" noChangeArrowheads="1" noChangeShapeType="1" noTextEdit="1"/>
                </p:cNvSpPr>
                <p:nvPr/>
              </p:nvSpPr>
              <p:spPr>
                <a:xfrm>
                  <a:off x="990600" y="3724408"/>
                  <a:ext cx="344140" cy="335092"/>
                </a:xfrm>
                <a:prstGeom prst="ellipse">
                  <a:avLst/>
                </a:prstGeom>
                <a:blipFill rotWithShape="1">
                  <a:blip r:embed="rId3"/>
                  <a:stretch>
                    <a:fillRect/>
                  </a:stretch>
                </a:blipFill>
                <a:ln>
                  <a:solidFill>
                    <a:srgbClr val="7030A0"/>
                  </a:solidFill>
                </a:ln>
              </p:spPr>
              <p:txBody>
                <a:bodyPr/>
                <a:lstStyle/>
                <a:p>
                  <a:r>
                    <a:rPr lang="en-US">
                      <a:noFill/>
                    </a:rPr>
                    <a:t> </a:t>
                  </a:r>
                </a:p>
              </p:txBody>
            </p:sp>
          </mc:Fallback>
        </mc:AlternateContent>
        <p:sp>
          <p:nvSpPr>
            <p:cNvPr id="19" name="Oval 18"/>
            <p:cNvSpPr/>
            <p:nvPr/>
          </p:nvSpPr>
          <p:spPr>
            <a:xfrm>
              <a:off x="2628937" y="3150425"/>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p:cNvSpPr/>
            <p:nvPr/>
          </p:nvSpPr>
          <p:spPr>
            <a:xfrm>
              <a:off x="2456867" y="4876800"/>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Oval 20"/>
            <p:cNvSpPr/>
            <p:nvPr/>
          </p:nvSpPr>
          <p:spPr>
            <a:xfrm>
              <a:off x="4080464" y="3288148"/>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22" name="Oval 21"/>
                <p:cNvSpPr/>
                <p:nvPr/>
              </p:nvSpPr>
              <p:spPr>
                <a:xfrm>
                  <a:off x="5432165" y="4020441"/>
                  <a:ext cx="344140" cy="335092"/>
                </a:xfrm>
                <a:prstGeom prst="ellipse">
                  <a:avLst/>
                </a:prstGeom>
                <a:solidFill>
                  <a:srgbClr val="00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dirty="0">
                            <a:solidFill>
                              <a:schemeClr val="tx1"/>
                            </a:solidFill>
                            <a:latin typeface="Cambria Math"/>
                          </a:rPr>
                          <m:t>𝑡</m:t>
                        </m:r>
                      </m:oMath>
                    </m:oMathPara>
                  </a14:m>
                  <a:endParaRPr lang="en-US" dirty="0">
                    <a:solidFill>
                      <a:schemeClr val="tx1"/>
                    </a:solidFill>
                  </a:endParaRPr>
                </a:p>
              </p:txBody>
            </p:sp>
          </mc:Choice>
          <mc:Fallback xmlns="">
            <p:sp>
              <p:nvSpPr>
                <p:cNvPr id="22" name="Oval 21"/>
                <p:cNvSpPr>
                  <a:spLocks noRot="1" noChangeAspect="1" noMove="1" noResize="1" noEditPoints="1" noAdjustHandles="1" noChangeArrowheads="1" noChangeShapeType="1" noTextEdit="1"/>
                </p:cNvSpPr>
                <p:nvPr/>
              </p:nvSpPr>
              <p:spPr>
                <a:xfrm>
                  <a:off x="5432165" y="4020441"/>
                  <a:ext cx="344140" cy="335092"/>
                </a:xfrm>
                <a:prstGeom prst="ellipse">
                  <a:avLst/>
                </a:prstGeom>
                <a:blipFill rotWithShape="1">
                  <a:blip r:embed="rId4"/>
                  <a:stretch>
                    <a:fillRect/>
                  </a:stretch>
                </a:blipFill>
              </p:spPr>
              <p:txBody>
                <a:bodyPr/>
                <a:lstStyle/>
                <a:p>
                  <a:r>
                    <a:rPr lang="en-US">
                      <a:noFill/>
                    </a:rPr>
                    <a:t> </a:t>
                  </a:r>
                </a:p>
              </p:txBody>
            </p:sp>
          </mc:Fallback>
        </mc:AlternateContent>
        <p:sp>
          <p:nvSpPr>
            <p:cNvPr id="23" name="Oval 22"/>
            <p:cNvSpPr/>
            <p:nvPr/>
          </p:nvSpPr>
          <p:spPr>
            <a:xfrm>
              <a:off x="4130645" y="4925206"/>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4" name="Straight Connector 23"/>
            <p:cNvCxnSpPr>
              <a:stCxn id="23" idx="0"/>
              <a:endCxn id="21" idx="4"/>
            </p:cNvCxnSpPr>
            <p:nvPr/>
          </p:nvCxnSpPr>
          <p:spPr>
            <a:xfrm flipH="1" flipV="1">
              <a:off x="4252534" y="3623240"/>
              <a:ext cx="50181" cy="1301966"/>
            </a:xfrm>
            <a:prstGeom prst="line">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3314983" y="3017500"/>
              <a:ext cx="571748" cy="726761"/>
            </a:xfrm>
            <a:prstGeom prst="rect">
              <a:avLst/>
            </a:prstGeom>
            <a:noFill/>
          </p:spPr>
          <p:txBody>
            <a:bodyPr wrap="none" rtlCol="0">
              <a:spAutoFit/>
            </a:bodyPr>
            <a:lstStyle/>
            <a:p>
              <a:r>
                <a:rPr lang="en-US" dirty="0">
                  <a:solidFill>
                    <a:srgbClr val="FF0000"/>
                  </a:solidFill>
                </a:rPr>
                <a:t>2</a:t>
              </a:r>
              <a:r>
                <a:rPr lang="en-US" dirty="0"/>
                <a:t>/</a:t>
              </a:r>
              <a:r>
                <a:rPr lang="en-US" dirty="0">
                  <a:solidFill>
                    <a:srgbClr val="00B050"/>
                  </a:solidFill>
                </a:rPr>
                <a:t>2</a:t>
              </a:r>
            </a:p>
            <a:p>
              <a:endParaRPr lang="en-US" dirty="0">
                <a:solidFill>
                  <a:srgbClr val="00B050"/>
                </a:solidFill>
              </a:endParaRPr>
            </a:p>
          </p:txBody>
        </p:sp>
        <p:sp>
          <p:nvSpPr>
            <p:cNvPr id="29" name="TextBox 28"/>
            <p:cNvSpPr txBox="1"/>
            <p:nvPr/>
          </p:nvSpPr>
          <p:spPr>
            <a:xfrm>
              <a:off x="3265367" y="4258741"/>
              <a:ext cx="571748" cy="415292"/>
            </a:xfrm>
            <a:prstGeom prst="rect">
              <a:avLst/>
            </a:prstGeom>
            <a:noFill/>
          </p:spPr>
          <p:txBody>
            <a:bodyPr wrap="none" rtlCol="0">
              <a:spAutoFit/>
            </a:bodyPr>
            <a:lstStyle/>
            <a:p>
              <a:r>
                <a:rPr lang="en-US" dirty="0">
                  <a:solidFill>
                    <a:srgbClr val="FF0000"/>
                  </a:solidFill>
                </a:rPr>
                <a:t>1</a:t>
              </a:r>
              <a:r>
                <a:rPr lang="en-US" dirty="0"/>
                <a:t>/</a:t>
              </a:r>
              <a:r>
                <a:rPr lang="en-US" dirty="0">
                  <a:solidFill>
                    <a:srgbClr val="00B050"/>
                  </a:solidFill>
                </a:rPr>
                <a:t>1</a:t>
              </a:r>
            </a:p>
          </p:txBody>
        </p:sp>
        <p:sp>
          <p:nvSpPr>
            <p:cNvPr id="30" name="TextBox 29"/>
            <p:cNvSpPr txBox="1"/>
            <p:nvPr/>
          </p:nvSpPr>
          <p:spPr>
            <a:xfrm>
              <a:off x="4001600" y="4203386"/>
              <a:ext cx="339228" cy="415292"/>
            </a:xfrm>
            <a:prstGeom prst="rect">
              <a:avLst/>
            </a:prstGeom>
            <a:noFill/>
          </p:spPr>
          <p:txBody>
            <a:bodyPr wrap="none" rtlCol="0">
              <a:spAutoFit/>
            </a:bodyPr>
            <a:lstStyle/>
            <a:p>
              <a:r>
                <a:rPr lang="en-US" dirty="0">
                  <a:solidFill>
                    <a:srgbClr val="00B050"/>
                  </a:solidFill>
                </a:rPr>
                <a:t>3</a:t>
              </a:r>
            </a:p>
          </p:txBody>
        </p:sp>
        <p:sp>
          <p:nvSpPr>
            <p:cNvPr id="32" name="TextBox 31"/>
            <p:cNvSpPr txBox="1"/>
            <p:nvPr/>
          </p:nvSpPr>
          <p:spPr>
            <a:xfrm>
              <a:off x="4827831" y="4761509"/>
              <a:ext cx="339228" cy="415292"/>
            </a:xfrm>
            <a:prstGeom prst="rect">
              <a:avLst/>
            </a:prstGeom>
            <a:noFill/>
          </p:spPr>
          <p:txBody>
            <a:bodyPr wrap="none" rtlCol="0">
              <a:spAutoFit/>
            </a:bodyPr>
            <a:lstStyle/>
            <a:p>
              <a:r>
                <a:rPr lang="en-US" dirty="0">
                  <a:solidFill>
                    <a:srgbClr val="00B050"/>
                  </a:solidFill>
                </a:rPr>
                <a:t>2</a:t>
              </a:r>
            </a:p>
          </p:txBody>
        </p:sp>
        <p:sp>
          <p:nvSpPr>
            <p:cNvPr id="33" name="TextBox 32"/>
            <p:cNvSpPr txBox="1"/>
            <p:nvPr/>
          </p:nvSpPr>
          <p:spPr>
            <a:xfrm>
              <a:off x="4777541" y="3438574"/>
              <a:ext cx="339228" cy="415292"/>
            </a:xfrm>
            <a:prstGeom prst="rect">
              <a:avLst/>
            </a:prstGeom>
            <a:noFill/>
          </p:spPr>
          <p:txBody>
            <a:bodyPr wrap="none" rtlCol="0">
              <a:spAutoFit/>
            </a:bodyPr>
            <a:lstStyle/>
            <a:p>
              <a:r>
                <a:rPr lang="en-US" dirty="0">
                  <a:solidFill>
                    <a:srgbClr val="00B050"/>
                  </a:solidFill>
                </a:rPr>
                <a:t>3</a:t>
              </a:r>
            </a:p>
          </p:txBody>
        </p:sp>
      </p:grpSp>
      <mc:AlternateContent xmlns:mc="http://schemas.openxmlformats.org/markup-compatibility/2006" xmlns:a14="http://schemas.microsoft.com/office/drawing/2010/main">
        <mc:Choice Requires="a14">
          <p:sp>
            <p:nvSpPr>
              <p:cNvPr id="36" name="TextBox 35"/>
              <p:cNvSpPr txBox="1"/>
              <p:nvPr/>
            </p:nvSpPr>
            <p:spPr>
              <a:xfrm>
                <a:off x="7517352" y="757236"/>
                <a:ext cx="423129"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FF33CC"/>
                          </a:solidFill>
                          <a:latin typeface="Cambria Math" panose="02040503050406030204" pitchFamily="18" charset="0"/>
                        </a:rPr>
                        <m:t>𝑆</m:t>
                      </m:r>
                    </m:oMath>
                  </m:oMathPara>
                </a14:m>
                <a:endParaRPr lang="en-US" sz="2400" dirty="0">
                  <a:solidFill>
                    <a:srgbClr val="FF33CC"/>
                  </a:solidFill>
                </a:endParaRPr>
              </a:p>
            </p:txBody>
          </p:sp>
        </mc:Choice>
        <mc:Fallback xmlns="">
          <p:sp>
            <p:nvSpPr>
              <p:cNvPr id="36" name="TextBox 35"/>
              <p:cNvSpPr txBox="1">
                <a:spLocks noRot="1" noChangeAspect="1" noMove="1" noResize="1" noEditPoints="1" noAdjustHandles="1" noChangeArrowheads="1" noChangeShapeType="1" noTextEdit="1"/>
              </p:cNvSpPr>
              <p:nvPr/>
            </p:nvSpPr>
            <p:spPr>
              <a:xfrm>
                <a:off x="7517352" y="757236"/>
                <a:ext cx="423129" cy="461665"/>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TextBox 36"/>
              <p:cNvSpPr txBox="1"/>
              <p:nvPr/>
            </p:nvSpPr>
            <p:spPr>
              <a:xfrm>
                <a:off x="11495587" y="924282"/>
                <a:ext cx="44307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chemeClr val="tx2">
                              <a:lumMod val="60000"/>
                              <a:lumOff val="40000"/>
                            </a:schemeClr>
                          </a:solidFill>
                          <a:latin typeface="Cambria Math" panose="02040503050406030204" pitchFamily="18" charset="0"/>
                        </a:rPr>
                        <m:t>𝑇</m:t>
                      </m:r>
                    </m:oMath>
                  </m:oMathPara>
                </a14:m>
                <a:endParaRPr lang="en-US" sz="2400" dirty="0">
                  <a:solidFill>
                    <a:schemeClr val="tx2">
                      <a:lumMod val="60000"/>
                      <a:lumOff val="40000"/>
                    </a:schemeClr>
                  </a:solidFill>
                </a:endParaRPr>
              </a:p>
            </p:txBody>
          </p:sp>
        </mc:Choice>
        <mc:Fallback xmlns="">
          <p:sp>
            <p:nvSpPr>
              <p:cNvPr id="37" name="TextBox 36"/>
              <p:cNvSpPr txBox="1">
                <a:spLocks noRot="1" noChangeAspect="1" noMove="1" noResize="1" noEditPoints="1" noAdjustHandles="1" noChangeArrowheads="1" noChangeShapeType="1" noTextEdit="1"/>
              </p:cNvSpPr>
              <p:nvPr/>
            </p:nvSpPr>
            <p:spPr>
              <a:xfrm>
                <a:off x="11495587" y="924282"/>
                <a:ext cx="443070" cy="461665"/>
              </a:xfrm>
              <a:prstGeom prst="rect">
                <a:avLst/>
              </a:prstGeo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248538037"/>
      </p:ext>
    </p:extLst>
  </p:cSld>
  <p:clrMapOvr>
    <a:masterClrMapping/>
  </p:clrMapOvr>
</p:sld>
</file>

<file path=ppt/theme/theme1.xml><?xml version="1.0" encoding="utf-8"?>
<a:theme xmlns:a="http://schemas.openxmlformats.org/drawingml/2006/main" name="CS4102-SlimGrayWhi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S4102-SlimGrayWhite" id="{20B2DB67-AD04-B74C-8ECF-175EE31C2B35}" vid="{BF2015BB-5004-704F-B6DF-3DB6A30FB7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CS4102-SlimGrayWhite</Template>
  <TotalTime>48918</TotalTime>
  <Words>2397</Words>
  <Application>Microsoft Macintosh PowerPoint</Application>
  <PresentationFormat>Widescreen</PresentationFormat>
  <Paragraphs>478</Paragraphs>
  <Slides>26</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Cambria Math</vt:lpstr>
      <vt:lpstr>Helvetica Neue</vt:lpstr>
      <vt:lpstr>Helvetica Neue Thin</vt:lpstr>
      <vt:lpstr>CS4102-SlimGrayWhite</vt:lpstr>
      <vt:lpstr>CS4102 Algorithms  Fall 2021 – Horton and Floryan</vt:lpstr>
      <vt:lpstr>Reminders!</vt:lpstr>
      <vt:lpstr>Flow Network</vt:lpstr>
      <vt:lpstr>Flow Network: Antiparallel Edges</vt:lpstr>
      <vt:lpstr>Flow</vt:lpstr>
      <vt:lpstr>Ford-Fulkerson: Algorithm overview</vt:lpstr>
      <vt:lpstr>Showing Correctness of Ford-Fulkerson</vt:lpstr>
      <vt:lpstr>Cuts in Network Flow Graphs</vt:lpstr>
      <vt:lpstr>Two Properties of a Cut</vt:lpstr>
      <vt:lpstr>We’ll Show These 3 Things</vt:lpstr>
      <vt:lpstr>First definition: Weak Duality</vt:lpstr>
      <vt:lpstr>Definition: Flow-value lemma</vt:lpstr>
      <vt:lpstr>Proof: Flow-value lemma</vt:lpstr>
      <vt:lpstr>Proof: Flow-value lemma cont.</vt:lpstr>
      <vt:lpstr>Max-flow Min-cut Theorem</vt:lpstr>
      <vt:lpstr>Example: Max-flow/Min-cut</vt:lpstr>
      <vt:lpstr>Max-flow Min-cut and Ford-Fulkerson</vt:lpstr>
      <vt:lpstr>Ford-Fulkerson Proof: Outline</vt:lpstr>
      <vt:lpstr>Ford-Fulkerson Proof</vt:lpstr>
      <vt:lpstr>A  B: if no augmenting path, cut with capacity f</vt:lpstr>
      <vt:lpstr>A  B: if no augmenting path, cut with capacity f</vt:lpstr>
      <vt:lpstr>A  B: if no augmenting path, cut with capacity f</vt:lpstr>
      <vt:lpstr>B  C: if cut with capacity f, f is max-flow</vt:lpstr>
      <vt:lpstr>These Prove Correctness of Ford-Fulkerson</vt:lpstr>
      <vt:lpstr>C  A: if f is max-flow, then no augmenting path</vt:lpstr>
      <vt:lpstr>Other Max-flow algorithms</vt:lpstr>
    </vt:vector>
  </TitlesOfParts>
  <Company>UVA SEAS Computer Science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njb2b</dc:creator>
  <cp:lastModifiedBy>Horton, Tom (tbh3f)</cp:lastModifiedBy>
  <cp:revision>2832</cp:revision>
  <cp:lastPrinted>2021-11-14T17:00:01Z</cp:lastPrinted>
  <dcterms:created xsi:type="dcterms:W3CDTF">2017-08-21T20:54:06Z</dcterms:created>
  <dcterms:modified xsi:type="dcterms:W3CDTF">2021-11-30T18:37:14Z</dcterms:modified>
</cp:coreProperties>
</file>