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68"/>
  </p:notesMasterIdLst>
  <p:sldIdLst>
    <p:sldId id="343" r:id="rId2"/>
    <p:sldId id="447" r:id="rId3"/>
    <p:sldId id="448" r:id="rId4"/>
    <p:sldId id="449" r:id="rId5"/>
    <p:sldId id="298" r:id="rId6"/>
    <p:sldId id="293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5" r:id="rId21"/>
    <p:sldId id="384" r:id="rId22"/>
    <p:sldId id="386" r:id="rId23"/>
    <p:sldId id="450" r:id="rId24"/>
    <p:sldId id="388" r:id="rId25"/>
    <p:sldId id="389" r:id="rId26"/>
    <p:sldId id="390" r:id="rId27"/>
    <p:sldId id="515" r:id="rId28"/>
    <p:sldId id="516" r:id="rId29"/>
    <p:sldId id="391" r:id="rId30"/>
    <p:sldId id="392" r:id="rId31"/>
    <p:sldId id="517" r:id="rId32"/>
    <p:sldId id="393" r:id="rId33"/>
    <p:sldId id="394" r:id="rId34"/>
    <p:sldId id="518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519" r:id="rId43"/>
    <p:sldId id="402" r:id="rId44"/>
    <p:sldId id="520" r:id="rId45"/>
    <p:sldId id="408" r:id="rId46"/>
    <p:sldId id="409" r:id="rId47"/>
    <p:sldId id="410" r:id="rId48"/>
    <p:sldId id="411" r:id="rId49"/>
    <p:sldId id="412" r:id="rId50"/>
    <p:sldId id="472" r:id="rId51"/>
    <p:sldId id="473" r:id="rId52"/>
    <p:sldId id="345" r:id="rId53"/>
    <p:sldId id="512" r:id="rId54"/>
    <p:sldId id="513" r:id="rId55"/>
    <p:sldId id="428" r:id="rId56"/>
    <p:sldId id="429" r:id="rId57"/>
    <p:sldId id="430" r:id="rId58"/>
    <p:sldId id="474" r:id="rId59"/>
    <p:sldId id="432" r:id="rId60"/>
    <p:sldId id="434" r:id="rId61"/>
    <p:sldId id="435" r:id="rId62"/>
    <p:sldId id="436" r:id="rId63"/>
    <p:sldId id="437" r:id="rId64"/>
    <p:sldId id="439" r:id="rId65"/>
    <p:sldId id="440" r:id="rId66"/>
    <p:sldId id="441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99FF"/>
    <a:srgbClr val="FFCC66"/>
    <a:srgbClr val="FFCC00"/>
    <a:srgbClr val="CC00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3"/>
    <p:restoredTop sz="92517" autoAdjust="0"/>
  </p:normalViewPr>
  <p:slideViewPr>
    <p:cSldViewPr>
      <p:cViewPr varScale="1">
        <p:scale>
          <a:sx n="114" d="100"/>
          <a:sy n="114" d="100"/>
        </p:scale>
        <p:origin x="7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7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46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7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05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353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3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9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0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6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2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2617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5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6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310.png"/><Relationship Id="rId7" Type="http://schemas.openxmlformats.org/officeDocument/2006/relationships/image" Target="../media/image711.png"/><Relationship Id="rId12" Type="http://schemas.openxmlformats.org/officeDocument/2006/relationships/image" Target="../media/image8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11" Type="http://schemas.openxmlformats.org/officeDocument/2006/relationships/image" Target="../media/image1110.png"/><Relationship Id="rId5" Type="http://schemas.openxmlformats.org/officeDocument/2006/relationships/image" Target="../media/image512.png"/><Relationship Id="rId10" Type="http://schemas.openxmlformats.org/officeDocument/2006/relationships/image" Target="../media/image87.png"/><Relationship Id="rId4" Type="http://schemas.openxmlformats.org/officeDocument/2006/relationships/image" Target="../media/image411.png"/><Relationship Id="rId9" Type="http://schemas.openxmlformats.org/officeDocument/2006/relationships/image" Target="../media/image9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dian_of_median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0.png"/><Relationship Id="rId18" Type="http://schemas.openxmlformats.org/officeDocument/2006/relationships/image" Target="../media/image650.png"/><Relationship Id="rId26" Type="http://schemas.openxmlformats.org/officeDocument/2006/relationships/image" Target="../media/image730.png"/><Relationship Id="rId3" Type="http://schemas.openxmlformats.org/officeDocument/2006/relationships/image" Target="../media/image500.png"/><Relationship Id="rId21" Type="http://schemas.openxmlformats.org/officeDocument/2006/relationships/image" Target="../media/image680.png"/><Relationship Id="rId7" Type="http://schemas.openxmlformats.org/officeDocument/2006/relationships/image" Target="../media/image540.png"/><Relationship Id="rId12" Type="http://schemas.openxmlformats.org/officeDocument/2006/relationships/image" Target="../media/image590.png"/><Relationship Id="rId17" Type="http://schemas.openxmlformats.org/officeDocument/2006/relationships/image" Target="../media/image640.png"/><Relationship Id="rId25" Type="http://schemas.openxmlformats.org/officeDocument/2006/relationships/image" Target="../media/image720.png"/><Relationship Id="rId2" Type="http://schemas.openxmlformats.org/officeDocument/2006/relationships/image" Target="../media/image490.png"/><Relationship Id="rId16" Type="http://schemas.openxmlformats.org/officeDocument/2006/relationships/image" Target="../media/image630.png"/><Relationship Id="rId20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0.png"/><Relationship Id="rId24" Type="http://schemas.openxmlformats.org/officeDocument/2006/relationships/image" Target="../media/image710.png"/><Relationship Id="rId5" Type="http://schemas.openxmlformats.org/officeDocument/2006/relationships/image" Target="../media/image520.png"/><Relationship Id="rId15" Type="http://schemas.openxmlformats.org/officeDocument/2006/relationships/image" Target="../media/image620.png"/><Relationship Id="rId23" Type="http://schemas.openxmlformats.org/officeDocument/2006/relationships/image" Target="../media/image700.png"/><Relationship Id="rId10" Type="http://schemas.openxmlformats.org/officeDocument/2006/relationships/image" Target="../media/image570.png"/><Relationship Id="rId19" Type="http://schemas.openxmlformats.org/officeDocument/2006/relationships/image" Target="../media/image66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Relationship Id="rId14" Type="http://schemas.openxmlformats.org/officeDocument/2006/relationships/image" Target="../media/image610.png"/><Relationship Id="rId22" Type="http://schemas.openxmlformats.org/officeDocument/2006/relationships/image" Target="../media/image6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3" Type="http://schemas.openxmlformats.org/officeDocument/2006/relationships/image" Target="../media/image750.png"/><Relationship Id="rId21" Type="http://schemas.openxmlformats.org/officeDocument/2006/relationships/image" Target="../media/image630.png"/><Relationship Id="rId7" Type="http://schemas.openxmlformats.org/officeDocument/2006/relationships/image" Target="../media/image49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25" Type="http://schemas.openxmlformats.org/officeDocument/2006/relationships/image" Target="../media/image670.png"/><Relationship Id="rId33" Type="http://schemas.openxmlformats.org/officeDocument/2006/relationships/image" Target="../media/image710.png"/><Relationship Id="rId2" Type="http://schemas.openxmlformats.org/officeDocument/2006/relationships/image" Target="../media/image740.png"/><Relationship Id="rId16" Type="http://schemas.openxmlformats.org/officeDocument/2006/relationships/image" Target="../media/image580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11" Type="http://schemas.openxmlformats.org/officeDocument/2006/relationships/image" Target="../media/image530.png"/><Relationship Id="rId24" Type="http://schemas.openxmlformats.org/officeDocument/2006/relationships/image" Target="../media/image660.png"/><Relationship Id="rId32" Type="http://schemas.openxmlformats.org/officeDocument/2006/relationships/image" Target="../media/image700.png"/><Relationship Id="rId5" Type="http://schemas.openxmlformats.org/officeDocument/2006/relationships/image" Target="../media/image770.png"/><Relationship Id="rId15" Type="http://schemas.openxmlformats.org/officeDocument/2006/relationships/image" Target="../media/image570.png"/><Relationship Id="rId23" Type="http://schemas.openxmlformats.org/officeDocument/2006/relationships/image" Target="../media/image650.png"/><Relationship Id="rId10" Type="http://schemas.openxmlformats.org/officeDocument/2006/relationships/image" Target="../media/image520.png"/><Relationship Id="rId19" Type="http://schemas.openxmlformats.org/officeDocument/2006/relationships/image" Target="../media/image610.png"/><Relationship Id="rId31" Type="http://schemas.openxmlformats.org/officeDocument/2006/relationships/image" Target="../media/image690.png"/><Relationship Id="rId4" Type="http://schemas.openxmlformats.org/officeDocument/2006/relationships/image" Target="../media/image760.png"/><Relationship Id="rId9" Type="http://schemas.openxmlformats.org/officeDocument/2006/relationships/image" Target="../media/image510.png"/><Relationship Id="rId14" Type="http://schemas.openxmlformats.org/officeDocument/2006/relationships/image" Target="../media/image560.png"/><Relationship Id="rId22" Type="http://schemas.openxmlformats.org/officeDocument/2006/relationships/image" Target="../media/image640.png"/><Relationship Id="rId30" Type="http://schemas.openxmlformats.org/officeDocument/2006/relationships/image" Target="../media/image68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0.png"/><Relationship Id="rId4" Type="http://schemas.openxmlformats.org/officeDocument/2006/relationships/image" Target="../media/image10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8" Type="http://schemas.openxmlformats.org/officeDocument/2006/relationships/image" Target="../media/image103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06.png"/><Relationship Id="rId5" Type="http://schemas.openxmlformats.org/officeDocument/2006/relationships/image" Target="../media/image92.png"/><Relationship Id="rId10" Type="http://schemas.openxmlformats.org/officeDocument/2006/relationships/image" Target="../media/image105.png"/><Relationship Id="rId14" Type="http://schemas.openxmlformats.org/officeDocument/2006/relationships/image" Target="../media/image13.png"/><Relationship Id="rId4" Type="http://schemas.openxmlformats.org/officeDocument/2006/relationships/image" Target="../media/image101.png"/><Relationship Id="rId9" Type="http://schemas.openxmlformats.org/officeDocument/2006/relationships/image" Target="../media/image10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0.png"/><Relationship Id="rId3" Type="http://schemas.openxmlformats.org/officeDocument/2006/relationships/image" Target="../media/image880.png"/><Relationship Id="rId7" Type="http://schemas.openxmlformats.org/officeDocument/2006/relationships/image" Target="../media/image920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1.png"/><Relationship Id="rId5" Type="http://schemas.openxmlformats.org/officeDocument/2006/relationships/image" Target="../media/image900.png"/><Relationship Id="rId4" Type="http://schemas.openxmlformats.org/officeDocument/2006/relationships/image" Target="../media/image890.png"/><Relationship Id="rId9" Type="http://schemas.openxmlformats.org/officeDocument/2006/relationships/image" Target="../media/image9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13" Type="http://schemas.openxmlformats.org/officeDocument/2006/relationships/image" Target="../media/image1100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00.png"/><Relationship Id="rId21" Type="http://schemas.openxmlformats.org/officeDocument/2006/relationships/image" Target="../media/image118.png"/><Relationship Id="rId7" Type="http://schemas.openxmlformats.org/officeDocument/2006/relationships/image" Target="../media/image1040.png"/><Relationship Id="rId12" Type="http://schemas.openxmlformats.org/officeDocument/2006/relationships/image" Target="../media/image1090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2" Type="http://schemas.openxmlformats.org/officeDocument/2006/relationships/image" Target="../media/image990.png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29" Type="http://schemas.openxmlformats.org/officeDocument/2006/relationships/image" Target="../media/image12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30.png"/><Relationship Id="rId11" Type="http://schemas.openxmlformats.org/officeDocument/2006/relationships/image" Target="../media/image1080.png"/><Relationship Id="rId24" Type="http://schemas.openxmlformats.org/officeDocument/2006/relationships/image" Target="../media/image121.png"/><Relationship Id="rId5" Type="http://schemas.openxmlformats.org/officeDocument/2006/relationships/image" Target="../media/image1020.png"/><Relationship Id="rId15" Type="http://schemas.openxmlformats.org/officeDocument/2006/relationships/image" Target="../media/image1120.png"/><Relationship Id="rId23" Type="http://schemas.openxmlformats.org/officeDocument/2006/relationships/image" Target="../media/image120.png"/><Relationship Id="rId28" Type="http://schemas.openxmlformats.org/officeDocument/2006/relationships/image" Target="../media/image125.png"/><Relationship Id="rId10" Type="http://schemas.openxmlformats.org/officeDocument/2006/relationships/image" Target="../media/image1070.png"/><Relationship Id="rId19" Type="http://schemas.openxmlformats.org/officeDocument/2006/relationships/image" Target="../media/image116.png"/><Relationship Id="rId31" Type="http://schemas.openxmlformats.org/officeDocument/2006/relationships/image" Target="../media/image128.png"/><Relationship Id="rId4" Type="http://schemas.openxmlformats.org/officeDocument/2006/relationships/image" Target="../media/image1010.png"/><Relationship Id="rId9" Type="http://schemas.openxmlformats.org/officeDocument/2006/relationships/image" Target="../media/image1060.png"/><Relationship Id="rId14" Type="http://schemas.openxmlformats.org/officeDocument/2006/relationships/image" Target="../media/image1111.png"/><Relationship Id="rId22" Type="http://schemas.openxmlformats.org/officeDocument/2006/relationships/image" Target="../media/image119.png"/><Relationship Id="rId27" Type="http://schemas.openxmlformats.org/officeDocument/2006/relationships/image" Target="../media/image124.png"/><Relationship Id="rId30" Type="http://schemas.openxmlformats.org/officeDocument/2006/relationships/image" Target="../media/image1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2.png"/><Relationship Id="rId4" Type="http://schemas.openxmlformats.org/officeDocument/2006/relationships/image" Target="../media/image8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2.png"/><Relationship Id="rId13" Type="http://schemas.openxmlformats.org/officeDocument/2006/relationships/image" Target="../media/image1012.png"/><Relationship Id="rId18" Type="http://schemas.openxmlformats.org/officeDocument/2006/relationships/image" Target="../media/image1041.png"/><Relationship Id="rId26" Type="http://schemas.openxmlformats.org/officeDocument/2006/relationships/image" Target="../media/image1112.png"/><Relationship Id="rId3" Type="http://schemas.openxmlformats.org/officeDocument/2006/relationships/image" Target="../media/image931.png"/><Relationship Id="rId21" Type="http://schemas.openxmlformats.org/officeDocument/2006/relationships/image" Target="../media/image1072.png"/><Relationship Id="rId7" Type="http://schemas.openxmlformats.org/officeDocument/2006/relationships/image" Target="../media/image962.png"/><Relationship Id="rId12" Type="http://schemas.openxmlformats.org/officeDocument/2006/relationships/image" Target="../media/image100.png"/><Relationship Id="rId17" Type="http://schemas.openxmlformats.org/officeDocument/2006/relationships/image" Target="../media/image1031.png"/><Relationship Id="rId25" Type="http://schemas.openxmlformats.org/officeDocument/2006/relationships/image" Target="../media/image1101.png"/><Relationship Id="rId2" Type="http://schemas.openxmlformats.org/officeDocument/2006/relationships/image" Target="../media/image9200.png"/><Relationship Id="rId16" Type="http://schemas.openxmlformats.org/officeDocument/2006/relationships/image" Target="../media/image1021.png"/><Relationship Id="rId20" Type="http://schemas.openxmlformats.org/officeDocument/2006/relationships/image" Target="../media/image10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2.png"/><Relationship Id="rId11" Type="http://schemas.openxmlformats.org/officeDocument/2006/relationships/image" Target="../media/image312.png"/><Relationship Id="rId24" Type="http://schemas.openxmlformats.org/officeDocument/2006/relationships/image" Target="../media/image1092.png"/><Relationship Id="rId5" Type="http://schemas.openxmlformats.org/officeDocument/2006/relationships/image" Target="../media/image942.png"/><Relationship Id="rId15" Type="http://schemas.openxmlformats.org/officeDocument/2006/relationships/image" Target="../media/image350.png"/><Relationship Id="rId23" Type="http://schemas.openxmlformats.org/officeDocument/2006/relationships/image" Target="../media/image440.png"/><Relationship Id="rId10" Type="http://schemas.openxmlformats.org/officeDocument/2006/relationships/image" Target="../media/image992.png"/><Relationship Id="rId19" Type="http://schemas.openxmlformats.org/officeDocument/2006/relationships/image" Target="../media/image1051.png"/><Relationship Id="rId4" Type="http://schemas.openxmlformats.org/officeDocument/2006/relationships/image" Target="../media/image230.png"/><Relationship Id="rId9" Type="http://schemas.openxmlformats.org/officeDocument/2006/relationships/image" Target="../media/image980.png"/><Relationship Id="rId14" Type="http://schemas.openxmlformats.org/officeDocument/2006/relationships/image" Target="../media/image330.png"/><Relationship Id="rId22" Type="http://schemas.openxmlformats.org/officeDocument/2006/relationships/image" Target="../media/image1082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2.png"/><Relationship Id="rId13" Type="http://schemas.openxmlformats.org/officeDocument/2006/relationships/image" Target="../media/image350.png"/><Relationship Id="rId18" Type="http://schemas.openxmlformats.org/officeDocument/2006/relationships/image" Target="../media/image1062.png"/><Relationship Id="rId26" Type="http://schemas.openxmlformats.org/officeDocument/2006/relationships/image" Target="../media/image1160.png"/><Relationship Id="rId3" Type="http://schemas.openxmlformats.org/officeDocument/2006/relationships/image" Target="../media/image1122.png"/><Relationship Id="rId21" Type="http://schemas.openxmlformats.org/officeDocument/2006/relationships/image" Target="../media/image1092.png"/><Relationship Id="rId7" Type="http://schemas.openxmlformats.org/officeDocument/2006/relationships/image" Target="../media/image980.png"/><Relationship Id="rId12" Type="http://schemas.openxmlformats.org/officeDocument/2006/relationships/image" Target="../media/image330.png"/><Relationship Id="rId17" Type="http://schemas.openxmlformats.org/officeDocument/2006/relationships/image" Target="../media/image1051.png"/><Relationship Id="rId25" Type="http://schemas.openxmlformats.org/officeDocument/2006/relationships/image" Target="../media/image1151.png"/><Relationship Id="rId2" Type="http://schemas.openxmlformats.org/officeDocument/2006/relationships/image" Target="../media/image230.png"/><Relationship Id="rId16" Type="http://schemas.openxmlformats.org/officeDocument/2006/relationships/image" Target="../media/image1041.png"/><Relationship Id="rId20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1012.png"/><Relationship Id="rId24" Type="http://schemas.openxmlformats.org/officeDocument/2006/relationships/image" Target="../media/image1141.png"/><Relationship Id="rId5" Type="http://schemas.openxmlformats.org/officeDocument/2006/relationships/image" Target="../media/image962.png"/><Relationship Id="rId15" Type="http://schemas.openxmlformats.org/officeDocument/2006/relationships/image" Target="../media/image1031.png"/><Relationship Id="rId23" Type="http://schemas.openxmlformats.org/officeDocument/2006/relationships/image" Target="../media/image1131.png"/><Relationship Id="rId10" Type="http://schemas.openxmlformats.org/officeDocument/2006/relationships/image" Target="../media/image100.png"/><Relationship Id="rId19" Type="http://schemas.openxmlformats.org/officeDocument/2006/relationships/image" Target="../media/image1082.png"/><Relationship Id="rId4" Type="http://schemas.openxmlformats.org/officeDocument/2006/relationships/image" Target="../media/image952.png"/><Relationship Id="rId9" Type="http://schemas.openxmlformats.org/officeDocument/2006/relationships/image" Target="../media/image312.png"/><Relationship Id="rId14" Type="http://schemas.openxmlformats.org/officeDocument/2006/relationships/image" Target="../media/image1021.png"/><Relationship Id="rId22" Type="http://schemas.openxmlformats.org/officeDocument/2006/relationships/image" Target="../media/image110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721B0E-AA99-7248-8F1F-5B862888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400" dirty="0">
                <a:ln w="3175">
                  <a:noFill/>
                </a:ln>
                <a:effectLst/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Spring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4000" b="1" u="sng" dirty="0"/>
                  <a:t>Warm up</a:t>
                </a:r>
                <a:r>
                  <a:rPr lang="en-US" sz="40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4000" dirty="0"/>
                  <a:t>Compare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 dirty="0">
                            <a:latin typeface="Cambria Math"/>
                          </a:rPr>
                          <m:t>𝑛</m:t>
                        </m:r>
                        <m:r>
                          <a:rPr lang="en-US" sz="4000" i="1" dirty="0">
                            <a:latin typeface="Cambria Math"/>
                          </a:rPr>
                          <m:t>+</m:t>
                        </m:r>
                        <m:r>
                          <a:rPr lang="en-US" sz="4000" i="1" dirty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4000" dirty="0"/>
                  <a:t> with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4000" i="1" dirty="0">
                        <a:latin typeface="Cambria Math"/>
                      </a:rPr>
                      <m:t>+</m:t>
                    </m:r>
                    <m:r>
                      <a:rPr lang="en-US" sz="4000" i="1" dirty="0">
                        <a:latin typeface="Cambria Math"/>
                      </a:rPr>
                      <m:t>𝑓</m:t>
                    </m:r>
                    <m:r>
                      <a:rPr lang="en-US" sz="4000" i="1" dirty="0">
                        <a:latin typeface="Cambria Math"/>
                      </a:rPr>
                      <m:t>(</m:t>
                    </m:r>
                    <m:r>
                      <a:rPr lang="en-US" sz="4000" i="1" dirty="0">
                        <a:latin typeface="Cambria Math"/>
                      </a:rPr>
                      <m:t>𝑚</m:t>
                    </m:r>
                    <m:r>
                      <a:rPr lang="en-US" sz="4000" i="1" dirty="0">
                        <a:latin typeface="Cambria Math"/>
                      </a:rPr>
                      <m:t>)</m:t>
                    </m:r>
                  </m:oMath>
                </a14:m>
                <a:endParaRPr lang="en-US" sz="4000" dirty="0"/>
              </a:p>
              <a:p>
                <a:pPr marL="0" indent="0" algn="ctr">
                  <a:buNone/>
                </a:pPr>
                <a:r>
                  <a:rPr lang="en-US" sz="4000" dirty="0"/>
                  <a:t>When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4000" i="1">
                        <a:latin typeface="Cambria Math"/>
                      </a:rPr>
                      <m:t>=</m:t>
                    </m:r>
                    <m:r>
                      <a:rPr lang="en-US" sz="4000" i="1">
                        <a:latin typeface="Cambria Math"/>
                      </a:rPr>
                      <m:t>𝑂</m:t>
                    </m:r>
                    <m:r>
                      <a:rPr lang="en-US" sz="4000" i="1">
                        <a:latin typeface="Cambria Math"/>
                      </a:rPr>
                      <m:t>(</m:t>
                    </m:r>
                    <m:r>
                      <a:rPr lang="en-US" sz="4000" i="1">
                        <a:latin typeface="Cambria Math"/>
                      </a:rPr>
                      <m:t>𝑛</m:t>
                    </m:r>
                    <m:r>
                      <a:rPr lang="en-US" sz="4000" i="1">
                        <a:latin typeface="Cambria Math"/>
                      </a:rPr>
                      <m:t>)</m:t>
                    </m:r>
                  </m:oMath>
                </a14:m>
                <a:endParaRPr lang="en-US" sz="4000" dirty="0"/>
              </a:p>
              <a:p>
                <a:pPr marL="0" indent="0" algn="ctr">
                  <a:buNone/>
                </a:pPr>
                <a:r>
                  <a:rPr lang="en-US" sz="4000" dirty="0"/>
                  <a:t>When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4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4000">
                        <a:latin typeface="Cambria Math"/>
                      </a:rPr>
                      <m:t>Ω</m:t>
                    </m:r>
                    <m:r>
                      <a:rPr lang="en-US" sz="4000" i="1">
                        <a:latin typeface="Cambria Math"/>
                      </a:rPr>
                      <m:t>(</m:t>
                    </m:r>
                    <m:r>
                      <a:rPr lang="en-US" sz="4000" i="1">
                        <a:latin typeface="Cambria Math"/>
                      </a:rPr>
                      <m:t>𝑛</m:t>
                    </m:r>
                    <m:r>
                      <a:rPr lang="en-US" sz="4000" i="1">
                        <a:latin typeface="Cambria Math"/>
                      </a:rPr>
                      <m:t>)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970964"/>
                <a:ext cx="6019800" cy="68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970964"/>
                <a:ext cx="6019800" cy="685800"/>
              </a:xfrm>
              <a:blipFill>
                <a:blip r:embed="rId2"/>
                <a:stretch>
                  <a:fillRect l="-2526" t="-4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30480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79476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1941394" y="4724400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394" y="4724400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821" t="-1111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1905000" y="23622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54102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924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Partition, Procedure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969524" y="2743200"/>
            <a:ext cx="6403076" cy="533400"/>
            <a:chOff x="1445524" y="2895600"/>
            <a:chExt cx="6403076" cy="533400"/>
          </a:xfrm>
        </p:grpSpPr>
        <p:sp>
          <p:nvSpPr>
            <p:cNvPr id="5" name="Rectangle 4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sp>
        <p:nvSpPr>
          <p:cNvPr id="17" name="Down Arrow 16"/>
          <p:cNvSpPr/>
          <p:nvPr/>
        </p:nvSpPr>
        <p:spPr>
          <a:xfrm>
            <a:off x="3636274" y="2324100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8972550" y="2328649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1827093" y="990600"/>
                <a:ext cx="7774109" cy="1572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If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move</a:t>
                </a:r>
                <a:r>
                  <a:rPr lang="en-US" dirty="0">
                    <a:solidFill>
                      <a:srgbClr val="FFC000"/>
                    </a:solidFill>
                  </a:rPr>
                  <a:t> Begin</a:t>
                </a:r>
                <a:r>
                  <a:rPr lang="en-US" dirty="0"/>
                  <a:t> right</a:t>
                </a:r>
              </a:p>
              <a:p>
                <a:pPr marL="0" indent="0">
                  <a:buNone/>
                </a:pPr>
                <a:r>
                  <a:rPr lang="en-US" dirty="0"/>
                  <a:t>Else swap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value with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 value, move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 Left</a:t>
                </a:r>
              </a:p>
              <a:p>
                <a:pPr marL="0" indent="0">
                  <a:buNone/>
                </a:pPr>
                <a:r>
                  <a:rPr lang="en-US" dirty="0"/>
                  <a:t>Done when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093" y="990600"/>
                <a:ext cx="7774109" cy="1572904"/>
              </a:xfrm>
              <a:prstGeom prst="rect">
                <a:avLst/>
              </a:prstGeom>
              <a:blipFill>
                <a:blip r:embed="rId2"/>
                <a:stretch>
                  <a:fillRect l="-1634" t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2971513" y="3843551"/>
            <a:ext cx="6403076" cy="533400"/>
            <a:chOff x="1445524" y="2895600"/>
            <a:chExt cx="6403076" cy="533400"/>
          </a:xfrm>
        </p:grpSpPr>
        <p:sp>
          <p:nvSpPr>
            <p:cNvPr id="22" name="Rectangle 21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sp>
        <p:nvSpPr>
          <p:cNvPr id="34" name="Down Arrow 33"/>
          <p:cNvSpPr/>
          <p:nvPr/>
        </p:nvSpPr>
        <p:spPr>
          <a:xfrm>
            <a:off x="4170243" y="3462551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8974539" y="3429000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990563" y="4910351"/>
            <a:ext cx="6403076" cy="533400"/>
            <a:chOff x="1445524" y="2895600"/>
            <a:chExt cx="6403076" cy="533400"/>
          </a:xfrm>
        </p:grpSpPr>
        <p:sp>
          <p:nvSpPr>
            <p:cNvPr id="37" name="Rectangle 36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sp>
        <p:nvSpPr>
          <p:cNvPr id="49" name="Down Arrow 48"/>
          <p:cNvSpPr/>
          <p:nvPr/>
        </p:nvSpPr>
        <p:spPr>
          <a:xfrm>
            <a:off x="5237043" y="4544706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8993589" y="4495800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969524" y="6073824"/>
            <a:ext cx="6403076" cy="533400"/>
            <a:chOff x="1445524" y="2895600"/>
            <a:chExt cx="6403076" cy="533400"/>
          </a:xfrm>
        </p:grpSpPr>
        <p:sp>
          <p:nvSpPr>
            <p:cNvPr id="52" name="Rectangle 51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64" name="Down Arrow 63"/>
          <p:cNvSpPr/>
          <p:nvPr/>
        </p:nvSpPr>
        <p:spPr>
          <a:xfrm>
            <a:off x="5216004" y="5708179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8459620" y="5692824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9" grpId="0" animBg="1"/>
      <p:bldP spid="50" grpId="0" animBg="1"/>
      <p:bldP spid="64" grpId="0" animBg="1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Partition, Procedure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649938" y="2667000"/>
            <a:ext cx="6403076" cy="533400"/>
            <a:chOff x="1445524" y="2895600"/>
            <a:chExt cx="6403076" cy="533400"/>
          </a:xfrm>
        </p:grpSpPr>
        <p:sp>
          <p:nvSpPr>
            <p:cNvPr id="52" name="Rectangle 51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64" name="Down Arrow 63"/>
          <p:cNvSpPr/>
          <p:nvPr/>
        </p:nvSpPr>
        <p:spPr>
          <a:xfrm>
            <a:off x="4896418" y="2301355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8140034" y="2286000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2649938" y="3758821"/>
            <a:ext cx="6403076" cy="533400"/>
            <a:chOff x="1445524" y="2895600"/>
            <a:chExt cx="6403076" cy="533400"/>
          </a:xfrm>
        </p:grpSpPr>
        <p:sp>
          <p:nvSpPr>
            <p:cNvPr id="67" name="Rectangle 66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79" name="Down Arrow 78"/>
          <p:cNvSpPr/>
          <p:nvPr/>
        </p:nvSpPr>
        <p:spPr>
          <a:xfrm>
            <a:off x="4896418" y="3393176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own Arrow 79"/>
          <p:cNvSpPr/>
          <p:nvPr/>
        </p:nvSpPr>
        <p:spPr>
          <a:xfrm>
            <a:off x="7585595" y="3377821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2649938" y="4825621"/>
            <a:ext cx="6403076" cy="533400"/>
            <a:chOff x="1445524" y="2895600"/>
            <a:chExt cx="6403076" cy="533400"/>
          </a:xfrm>
        </p:grpSpPr>
        <p:sp>
          <p:nvSpPr>
            <p:cNvPr id="82" name="Rectangle 81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94" name="Down Arrow 93"/>
          <p:cNvSpPr/>
          <p:nvPr/>
        </p:nvSpPr>
        <p:spPr>
          <a:xfrm>
            <a:off x="4896418" y="4459976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>
            <a:off x="7585595" y="4459976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2649938" y="5867400"/>
            <a:ext cx="6403076" cy="533400"/>
            <a:chOff x="1445524" y="2895600"/>
            <a:chExt cx="6403076" cy="533400"/>
          </a:xfrm>
        </p:grpSpPr>
        <p:sp>
          <p:nvSpPr>
            <p:cNvPr id="97" name="Rectangle 96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09" name="Down Arrow 108"/>
          <p:cNvSpPr/>
          <p:nvPr/>
        </p:nvSpPr>
        <p:spPr>
          <a:xfrm>
            <a:off x="5451426" y="5485831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>
            <a:off x="7585595" y="5485831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ontent Placeholder 2"/>
              <p:cNvSpPr txBox="1">
                <a:spLocks/>
              </p:cNvSpPr>
              <p:nvPr/>
            </p:nvSpPr>
            <p:spPr>
              <a:xfrm>
                <a:off x="1827093" y="990600"/>
                <a:ext cx="7774109" cy="1572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If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move</a:t>
                </a:r>
                <a:r>
                  <a:rPr lang="en-US" dirty="0">
                    <a:solidFill>
                      <a:srgbClr val="FFC000"/>
                    </a:solidFill>
                  </a:rPr>
                  <a:t> Begin</a:t>
                </a:r>
                <a:r>
                  <a:rPr lang="en-US" dirty="0"/>
                  <a:t> right</a:t>
                </a:r>
              </a:p>
              <a:p>
                <a:pPr marL="0" indent="0">
                  <a:buNone/>
                </a:pPr>
                <a:r>
                  <a:rPr lang="en-US" dirty="0"/>
                  <a:t>Else swap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value with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 value, move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 Left</a:t>
                </a:r>
              </a:p>
              <a:p>
                <a:pPr marL="0" indent="0">
                  <a:buNone/>
                </a:pPr>
                <a:r>
                  <a:rPr lang="en-US" dirty="0"/>
                  <a:t>Done when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</a:p>
            </p:txBody>
          </p:sp>
        </mc:Choice>
        <mc:Fallback xmlns="">
          <p:sp>
            <p:nvSpPr>
              <p:cNvPr id="1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093" y="990600"/>
                <a:ext cx="7774109" cy="1572904"/>
              </a:xfrm>
              <a:prstGeom prst="rect">
                <a:avLst/>
              </a:prstGeom>
              <a:blipFill>
                <a:blip r:embed="rId2"/>
                <a:stretch>
                  <a:fillRect l="-1634" t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50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94" grpId="0" animBg="1"/>
      <p:bldP spid="95" grpId="0" animBg="1"/>
      <p:bldP spid="109" grpId="0" animBg="1"/>
      <p:bldP spid="1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Partition, Procedure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2649938" y="2827930"/>
            <a:ext cx="6403076" cy="533400"/>
            <a:chOff x="1445524" y="2895600"/>
            <a:chExt cx="6403076" cy="533400"/>
          </a:xfrm>
        </p:grpSpPr>
        <p:sp>
          <p:nvSpPr>
            <p:cNvPr id="165" name="Rectangle 164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77" name="Down Arrow 176"/>
          <p:cNvSpPr/>
          <p:nvPr/>
        </p:nvSpPr>
        <p:spPr>
          <a:xfrm>
            <a:off x="6400227" y="2441812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own Arrow 177"/>
          <p:cNvSpPr/>
          <p:nvPr/>
        </p:nvSpPr>
        <p:spPr>
          <a:xfrm>
            <a:off x="6526186" y="2446930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Content Placeholder 2"/>
              <p:cNvSpPr txBox="1">
                <a:spLocks/>
              </p:cNvSpPr>
              <p:nvPr/>
            </p:nvSpPr>
            <p:spPr>
              <a:xfrm>
                <a:off x="2057400" y="3813412"/>
                <a:ext cx="8257182" cy="12300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Case 1: meet at element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	</a:t>
                </a:r>
                <a:r>
                  <a:rPr lang="en-US" dirty="0"/>
                  <a:t>Swap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with </a:t>
                </a:r>
                <a:r>
                  <a:rPr lang="en-US" dirty="0">
                    <a:solidFill>
                      <a:srgbClr val="FFC000"/>
                    </a:solidFill>
                  </a:rPr>
                  <a:t>pointer position </a:t>
                </a:r>
                <a:r>
                  <a:rPr lang="en-US" dirty="0"/>
                  <a:t>(2 in this case)</a:t>
                </a:r>
              </a:p>
            </p:txBody>
          </p:sp>
        </mc:Choice>
        <mc:Fallback xmlns="">
          <p:sp>
            <p:nvSpPr>
              <p:cNvPr id="17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813412"/>
                <a:ext cx="8257182" cy="1230004"/>
              </a:xfrm>
              <a:prstGeom prst="rect">
                <a:avLst/>
              </a:prstGeom>
              <a:blipFill>
                <a:blip r:embed="rId2"/>
                <a:stretch>
                  <a:fillRect l="-1536" t="-6186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0" name="Group 179"/>
          <p:cNvGrpSpPr/>
          <p:nvPr/>
        </p:nvGrpSpPr>
        <p:grpSpPr>
          <a:xfrm>
            <a:off x="2639420" y="5334000"/>
            <a:ext cx="6403076" cy="533400"/>
            <a:chOff x="1445524" y="2895600"/>
            <a:chExt cx="6403076" cy="533400"/>
          </a:xfrm>
        </p:grpSpPr>
        <p:sp>
          <p:nvSpPr>
            <p:cNvPr id="181" name="Rectangle 180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93" name="Down Arrow 192"/>
          <p:cNvSpPr/>
          <p:nvPr/>
        </p:nvSpPr>
        <p:spPr>
          <a:xfrm>
            <a:off x="6416723" y="4947882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own Arrow 193"/>
          <p:cNvSpPr/>
          <p:nvPr/>
        </p:nvSpPr>
        <p:spPr>
          <a:xfrm>
            <a:off x="6542682" y="4953000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/>
              <p:cNvSpPr txBox="1">
                <a:spLocks/>
              </p:cNvSpPr>
              <p:nvPr/>
            </p:nvSpPr>
            <p:spPr>
              <a:xfrm>
                <a:off x="1827093" y="990600"/>
                <a:ext cx="7774109" cy="1572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If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move</a:t>
                </a:r>
                <a:r>
                  <a:rPr lang="en-US" dirty="0">
                    <a:solidFill>
                      <a:srgbClr val="FFC000"/>
                    </a:solidFill>
                  </a:rPr>
                  <a:t> Begin</a:t>
                </a:r>
                <a:r>
                  <a:rPr lang="en-US" dirty="0"/>
                  <a:t> right</a:t>
                </a:r>
              </a:p>
              <a:p>
                <a:pPr marL="0" indent="0">
                  <a:buNone/>
                </a:pPr>
                <a:r>
                  <a:rPr lang="en-US" dirty="0"/>
                  <a:t>Else swap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value with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 value, move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 Left</a:t>
                </a:r>
              </a:p>
              <a:p>
                <a:pPr marL="0" indent="0">
                  <a:buNone/>
                </a:pPr>
                <a:r>
                  <a:rPr lang="en-US" dirty="0"/>
                  <a:t>Done when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</a:p>
            </p:txBody>
          </p:sp>
        </mc:Choice>
        <mc:Fallback xmlns="">
          <p:sp>
            <p:nvSpPr>
              <p:cNvPr id="3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093" y="990600"/>
                <a:ext cx="7774109" cy="1572904"/>
              </a:xfrm>
              <a:prstGeom prst="rect">
                <a:avLst/>
              </a:prstGeom>
              <a:blipFill>
                <a:blip r:embed="rId3"/>
                <a:stretch>
                  <a:fillRect l="-1634" t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99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93" grpId="0" animBg="1"/>
      <p:bldP spid="19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Partition, Procedure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2649938" y="2824518"/>
            <a:ext cx="6403076" cy="533400"/>
            <a:chOff x="1445524" y="2895600"/>
            <a:chExt cx="6403076" cy="533400"/>
          </a:xfrm>
        </p:grpSpPr>
        <p:sp>
          <p:nvSpPr>
            <p:cNvPr id="165" name="Rectangle 164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77" name="Down Arrow 176"/>
          <p:cNvSpPr/>
          <p:nvPr/>
        </p:nvSpPr>
        <p:spPr>
          <a:xfrm>
            <a:off x="6926236" y="2438400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own Arrow 177"/>
          <p:cNvSpPr/>
          <p:nvPr/>
        </p:nvSpPr>
        <p:spPr>
          <a:xfrm>
            <a:off x="7052195" y="2443518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Content Placeholder 2"/>
              <p:cNvSpPr txBox="1">
                <a:spLocks/>
              </p:cNvSpPr>
              <p:nvPr/>
            </p:nvSpPr>
            <p:spPr>
              <a:xfrm>
                <a:off x="2057400" y="3810000"/>
                <a:ext cx="8257182" cy="12300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Case 2: meet at element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	</a:t>
                </a:r>
                <a:r>
                  <a:rPr lang="en-US" dirty="0"/>
                  <a:t>Swap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with </a:t>
                </a:r>
                <a:r>
                  <a:rPr lang="en-US" dirty="0">
                    <a:solidFill>
                      <a:srgbClr val="FFC000"/>
                    </a:solidFill>
                  </a:rPr>
                  <a:t>value to the left </a:t>
                </a:r>
                <a:r>
                  <a:rPr lang="en-US" dirty="0"/>
                  <a:t>(2 in this case)</a:t>
                </a:r>
              </a:p>
            </p:txBody>
          </p:sp>
        </mc:Choice>
        <mc:Fallback xmlns="">
          <p:sp>
            <p:nvSpPr>
              <p:cNvPr id="17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810000"/>
                <a:ext cx="8257182" cy="1230004"/>
              </a:xfrm>
              <a:prstGeom prst="rect">
                <a:avLst/>
              </a:prstGeom>
              <a:blipFill>
                <a:blip r:embed="rId2"/>
                <a:stretch>
                  <a:fillRect l="-1536" t="-6186" b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0" name="Group 179"/>
          <p:cNvGrpSpPr/>
          <p:nvPr/>
        </p:nvGrpSpPr>
        <p:grpSpPr>
          <a:xfrm>
            <a:off x="2639420" y="5330588"/>
            <a:ext cx="6403076" cy="533400"/>
            <a:chOff x="1445524" y="2895600"/>
            <a:chExt cx="6403076" cy="533400"/>
          </a:xfrm>
        </p:grpSpPr>
        <p:sp>
          <p:nvSpPr>
            <p:cNvPr id="181" name="Rectangle 180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93" name="Down Arrow 192"/>
          <p:cNvSpPr/>
          <p:nvPr/>
        </p:nvSpPr>
        <p:spPr>
          <a:xfrm>
            <a:off x="6915718" y="4944470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own Arrow 193"/>
          <p:cNvSpPr/>
          <p:nvPr/>
        </p:nvSpPr>
        <p:spPr>
          <a:xfrm>
            <a:off x="7041677" y="4949588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/>
              <p:cNvSpPr txBox="1">
                <a:spLocks/>
              </p:cNvSpPr>
              <p:nvPr/>
            </p:nvSpPr>
            <p:spPr>
              <a:xfrm>
                <a:off x="1827093" y="990600"/>
                <a:ext cx="7774109" cy="1572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If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move</a:t>
                </a:r>
                <a:r>
                  <a:rPr lang="en-US" dirty="0">
                    <a:solidFill>
                      <a:srgbClr val="FFC000"/>
                    </a:solidFill>
                  </a:rPr>
                  <a:t> Begin</a:t>
                </a:r>
                <a:r>
                  <a:rPr lang="en-US" dirty="0"/>
                  <a:t> right</a:t>
                </a:r>
              </a:p>
              <a:p>
                <a:pPr marL="0" indent="0">
                  <a:buNone/>
                </a:pPr>
                <a:r>
                  <a:rPr lang="en-US" dirty="0"/>
                  <a:t>Else swap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value with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 value, move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 Left</a:t>
                </a:r>
              </a:p>
              <a:p>
                <a:pPr marL="0" indent="0">
                  <a:buNone/>
                </a:pPr>
                <a:r>
                  <a:rPr lang="en-US" dirty="0"/>
                  <a:t>Done when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</a:p>
            </p:txBody>
          </p:sp>
        </mc:Choice>
        <mc:Fallback xmlns="">
          <p:sp>
            <p:nvSpPr>
              <p:cNvPr id="3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093" y="990600"/>
                <a:ext cx="7774109" cy="1572904"/>
              </a:xfrm>
              <a:prstGeom prst="rect">
                <a:avLst/>
              </a:prstGeom>
              <a:blipFill>
                <a:blip r:embed="rId3"/>
                <a:stretch>
                  <a:fillRect l="-1634" t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4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93" grpId="0" animBg="1"/>
      <p:bldP spid="19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 </a:t>
                </a:r>
                <a:r>
                  <a:rPr lang="en-US" dirty="0"/>
                  <a:t>at beginning of list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Put a pointer (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) just after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and a pointer (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) at the end of the list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While </a:t>
                </a:r>
                <a:r>
                  <a:rPr lang="en-US" dirty="0">
                    <a:solidFill>
                      <a:srgbClr val="FFC000"/>
                    </a:solidFill>
                  </a:rPr>
                  <a:t>Begin </a:t>
                </a:r>
                <a:r>
                  <a:rPr lang="en-US" dirty="0"/>
                  <a:t>&lt; </a:t>
                </a:r>
                <a:r>
                  <a:rPr lang="en-US" dirty="0">
                    <a:solidFill>
                      <a:srgbClr val="0070C0"/>
                    </a:solidFill>
                  </a:rPr>
                  <a:t>End: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&lt; 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move</a:t>
                </a:r>
                <a:r>
                  <a:rPr lang="en-US" dirty="0">
                    <a:solidFill>
                      <a:srgbClr val="FFC000"/>
                    </a:solidFill>
                  </a:rPr>
                  <a:t> Begin</a:t>
                </a:r>
                <a:r>
                  <a:rPr lang="en-US" dirty="0"/>
                  <a:t> right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Else swap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value with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 value, move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 Left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pointers meet at element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: Swap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with </a:t>
                </a:r>
                <a:r>
                  <a:rPr lang="en-US" dirty="0">
                    <a:solidFill>
                      <a:srgbClr val="FFC000"/>
                    </a:solidFill>
                  </a:rPr>
                  <a:t>pointer position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Else If pointers meet at element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 </a:t>
                </a:r>
                <a:r>
                  <a:rPr lang="en-US" dirty="0"/>
                  <a:t>Swap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with </a:t>
                </a:r>
                <a:r>
                  <a:rPr lang="en-US" dirty="0">
                    <a:solidFill>
                      <a:srgbClr val="FFC000"/>
                    </a:solidFill>
                  </a:rPr>
                  <a:t>value to the left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5" t="-2801" r="-810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6015693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82200" y="6015693"/>
                <a:ext cx="10283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0" y="6015693"/>
                <a:ext cx="1028358" cy="523220"/>
              </a:xfrm>
              <a:prstGeom prst="rect">
                <a:avLst/>
              </a:prstGeom>
              <a:blipFill>
                <a:blip r:embed="rId3"/>
                <a:stretch>
                  <a:fillRect r="-243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82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Conquer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2514600" y="5229710"/>
            <a:ext cx="8229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Recursively sort </a:t>
            </a:r>
            <a:r>
              <a:rPr lang="en-US" dirty="0">
                <a:solidFill>
                  <a:srgbClr val="FFC000"/>
                </a:solidFill>
              </a:rPr>
              <a:t>Left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 </a:t>
            </a:r>
            <a:r>
              <a:rPr lang="en-US" dirty="0" err="1"/>
              <a:t>sublists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04910" y="14478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8" name="Right Brace 17"/>
          <p:cNvSpPr/>
          <p:nvPr/>
        </p:nvSpPr>
        <p:spPr>
          <a:xfrm rot="5400000">
            <a:off x="4246480" y="339634"/>
            <a:ext cx="451798" cy="3734939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76618" y="2433000"/>
                <a:ext cx="26434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All elements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&lt;</m:t>
                    </m:r>
                    <m:r>
                      <a:rPr lang="en-US" sz="2800" i="1" dirty="0">
                        <a:latin typeface="Cambria Math"/>
                      </a:rPr>
                      <m:t>𝑝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618" y="2433000"/>
                <a:ext cx="2643481" cy="523220"/>
              </a:xfrm>
              <a:prstGeom prst="rect">
                <a:avLst/>
              </a:prstGeom>
              <a:blipFill>
                <a:blip r:embed="rId2"/>
                <a:stretch>
                  <a:fillRect l="-4306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/>
          <p:cNvSpPr/>
          <p:nvPr/>
        </p:nvSpPr>
        <p:spPr>
          <a:xfrm rot="5400000">
            <a:off x="7720885" y="1145894"/>
            <a:ext cx="451797" cy="212241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85579" y="2354868"/>
                <a:ext cx="26434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All elements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/>
                      </a:rPr>
                      <m:t>&gt;</m:t>
                    </m:r>
                    <m:r>
                      <a:rPr lang="en-US" sz="2800" i="1" dirty="0">
                        <a:latin typeface="Cambria Math"/>
                      </a:rPr>
                      <m:t>𝑝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579" y="2354868"/>
                <a:ext cx="2643481" cy="523220"/>
              </a:xfrm>
              <a:prstGeom prst="rect">
                <a:avLst/>
              </a:prstGeom>
              <a:blipFill>
                <a:blip r:embed="rId3"/>
                <a:stretch>
                  <a:fillRect l="-4306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4742915" y="3264090"/>
            <a:ext cx="381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Exactly where it belongs!</a:t>
            </a:r>
          </a:p>
        </p:txBody>
      </p:sp>
      <p:cxnSp>
        <p:nvCxnSpPr>
          <p:cNvPr id="24" name="Straight Arrow Connector 23"/>
          <p:cNvCxnSpPr>
            <a:stCxn id="22" idx="0"/>
            <a:endCxn id="13" idx="2"/>
          </p:cNvCxnSpPr>
          <p:nvPr/>
        </p:nvCxnSpPr>
        <p:spPr>
          <a:xfrm flipH="1" flipV="1">
            <a:off x="6606548" y="1981200"/>
            <a:ext cx="45704" cy="128289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297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 (Best)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43434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FF33CC"/>
                </a:solidFill>
              </a:rPr>
              <a:t>pivot</a:t>
            </a:r>
            <a:r>
              <a:rPr lang="en-US" dirty="0"/>
              <a:t> is always the median: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95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 (Worst)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9366" y="43053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pivot is always at the extreme: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57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 (Worst)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129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129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4419602" y="5105400"/>
                <a:ext cx="3429001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2" y="5105400"/>
                <a:ext cx="3429001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41"/>
              <p:cNvSpPr txBox="1">
                <a:spLocks noChangeArrowheads="1"/>
              </p:cNvSpPr>
              <p:nvPr/>
            </p:nvSpPr>
            <p:spPr bwMode="auto">
              <a:xfrm>
                <a:off x="1913274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3274" y="2133600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41"/>
              <p:cNvSpPr txBox="1">
                <a:spLocks noChangeArrowheads="1"/>
              </p:cNvSpPr>
              <p:nvPr/>
            </p:nvSpPr>
            <p:spPr bwMode="auto">
              <a:xfrm>
                <a:off x="1913274" y="3006229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3274" y="3006229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 rot="16200000">
            <a:off x="2208366" y="4104544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2217572" y="4863723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7572" y="4863723"/>
                <a:ext cx="71663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>
            <a:stCxn id="35" idx="2"/>
            <a:endCxn id="37" idx="0"/>
          </p:cNvCxnSpPr>
          <p:nvPr/>
        </p:nvCxnSpPr>
        <p:spPr>
          <a:xfrm>
            <a:off x="2580024" y="2590803"/>
            <a:ext cx="0" cy="41542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Box 41"/>
              <p:cNvSpPr txBox="1">
                <a:spLocks noChangeArrowheads="1"/>
              </p:cNvSpPr>
              <p:nvPr/>
            </p:nvSpPr>
            <p:spPr bwMode="auto">
              <a:xfrm>
                <a:off x="1905000" y="3888355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3888355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>
            <a:stCxn id="37" idx="2"/>
            <a:endCxn id="68" idx="0"/>
          </p:cNvCxnSpPr>
          <p:nvPr/>
        </p:nvCxnSpPr>
        <p:spPr>
          <a:xfrm flipH="1">
            <a:off x="2571750" y="3463429"/>
            <a:ext cx="8274" cy="42492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201144" y="1981200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144" y="1981200"/>
                <a:ext cx="3745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238500" y="2898184"/>
                <a:ext cx="778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2898184"/>
                <a:ext cx="7785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238500" y="3747623"/>
                <a:ext cx="778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3747623"/>
                <a:ext cx="7785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180176" y="472299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176" y="4722991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ight Brace 75"/>
          <p:cNvSpPr/>
          <p:nvPr/>
        </p:nvSpPr>
        <p:spPr>
          <a:xfrm>
            <a:off x="3810000" y="1981200"/>
            <a:ext cx="533400" cy="3505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/>
              <p:cNvSpPr txBox="1">
                <a:spLocks/>
              </p:cNvSpPr>
              <p:nvPr/>
            </p:nvSpPr>
            <p:spPr>
              <a:xfrm>
                <a:off x="4326343" y="3390900"/>
                <a:ext cx="5373617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=1+2+3+…+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43" y="3390900"/>
                <a:ext cx="5373617" cy="6858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/>
              <p:cNvSpPr txBox="1">
                <a:spLocks/>
              </p:cNvSpPr>
              <p:nvPr/>
            </p:nvSpPr>
            <p:spPr>
              <a:xfrm>
                <a:off x="3617986" y="4002655"/>
                <a:ext cx="5373617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986" y="4002655"/>
                <a:ext cx="5373617" cy="685800"/>
              </a:xfrm>
              <a:prstGeom prst="rect">
                <a:avLst/>
              </a:prstGeom>
              <a:blipFill>
                <a:blip r:embed="rId13"/>
                <a:stretch>
                  <a:fillRect b="-4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3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37" grpId="0" animBg="1"/>
      <p:bldP spid="43" grpId="0"/>
      <p:bldP spid="48" grpId="0" animBg="1"/>
      <p:bldP spid="68" grpId="0" animBg="1"/>
      <p:bldP spid="72" grpId="0"/>
      <p:bldP spid="73" grpId="0"/>
      <p:bldP spid="74" grpId="0"/>
      <p:bldP spid="75" grpId="0"/>
      <p:bldP spid="76" grpId="0" animBg="1"/>
      <p:bldP spid="77" grpId="0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9" y="1700214"/>
            <a:ext cx="64103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O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76200"/>
                <a:ext cx="8229600" cy="1143000"/>
              </a:xfrm>
              <a:blipFill>
                <a:blip r:embed="rId10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648087" y="3352801"/>
            <a:ext cx="0" cy="15427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16506" y="1429048"/>
            <a:ext cx="0" cy="1941403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32216" y="5024736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216" y="5024736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72200" y="5029201"/>
                <a:ext cx="516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029201"/>
                <a:ext cx="51693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384214" y="5029201"/>
                <a:ext cx="1064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214" y="5029201"/>
                <a:ext cx="10645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41417" y="4006334"/>
                <a:ext cx="700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17" y="4006334"/>
                <a:ext cx="700320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477000" y="3897926"/>
                <a:ext cx="761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897926"/>
                <a:ext cx="76123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129097" y="4026593"/>
                <a:ext cx="700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097" y="4026593"/>
                <a:ext cx="70032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068183" y="2590800"/>
                <a:ext cx="761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183" y="2590800"/>
                <a:ext cx="761234" cy="369332"/>
              </a:xfrm>
              <a:prstGeom prst="rect">
                <a:avLst/>
              </a:prstGeom>
              <a:blipFill>
                <a:blip r:embed="rId9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 rot="20108794">
                <a:off x="3383191" y="3502513"/>
                <a:ext cx="1890069" cy="465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0.75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08794">
                <a:off x="3383191" y="3502513"/>
                <a:ext cx="1890069" cy="465833"/>
              </a:xfrm>
              <a:prstGeom prst="rect">
                <a:avLst/>
              </a:prstGeom>
              <a:blipFill>
                <a:blip r:embed="rId11"/>
                <a:stretch>
                  <a:fillRect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229434" y="5914353"/>
                <a:ext cx="52759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𝑛</m:t>
                          </m:r>
                          <m:r>
                            <a:rPr lang="en-US" sz="3600" i="1">
                              <a:latin typeface="Cambria Math"/>
                            </a:rPr>
                            <m:t>+</m:t>
                          </m:r>
                          <m:r>
                            <a:rPr lang="en-US" sz="3600" i="1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≤</m:t>
                      </m:r>
                      <m:r>
                        <a:rPr lang="en-US" sz="3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+</m:t>
                      </m:r>
                      <m:r>
                        <a:rPr lang="en-US" sz="3600" i="1">
                          <a:latin typeface="Cambria Math"/>
                        </a:rPr>
                        <m:t>𝑓</m:t>
                      </m:r>
                      <m:r>
                        <a:rPr lang="en-US" sz="3600" i="1"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latin typeface="Cambria Math"/>
                        </a:rPr>
                        <m:t>𝑚</m:t>
                      </m:r>
                      <m:r>
                        <a:rPr lang="en-US" sz="3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434" y="5914353"/>
                <a:ext cx="5275931" cy="646331"/>
              </a:xfrm>
              <a:prstGeom prst="rect">
                <a:avLst/>
              </a:prstGeom>
              <a:blipFill>
                <a:blip r:embed="rId12"/>
                <a:stretch>
                  <a:fillRect l="-480" r="-480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8916506" y="3370451"/>
            <a:ext cx="0" cy="15427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455107" y="2971801"/>
            <a:ext cx="0" cy="1941403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5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on a (nearly)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5676" y="4260851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First element always yields unbalanced pivot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261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the pivot?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D20B9-00BE-894E-ABE6-12C9CEC24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20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a good Pivot?</a:t>
            </a:r>
          </a:p>
          <a:p>
            <a:pPr lvl="1"/>
            <a:r>
              <a:rPr lang="en-US" dirty="0"/>
              <a:t>Roughly even split between left and right</a:t>
            </a:r>
          </a:p>
          <a:p>
            <a:pPr lvl="1"/>
            <a:r>
              <a:rPr lang="en-US" dirty="0"/>
              <a:t>Ideally: median</a:t>
            </a:r>
          </a:p>
          <a:p>
            <a:r>
              <a:rPr lang="en-US" dirty="0"/>
              <a:t>Can we find median in linear time?</a:t>
            </a:r>
          </a:p>
          <a:p>
            <a:pPr lvl="1"/>
            <a:r>
              <a:rPr lang="en-US" dirty="0"/>
              <a:t>Yes!</a:t>
            </a:r>
          </a:p>
          <a:p>
            <a:pPr lvl="1"/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2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smallest element in the list</a:t>
                </a:r>
              </a:p>
              <a:p>
                <a:pPr lvl="1"/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order statistic: minimum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order statistic: maximum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statistic: median</a:t>
                </a:r>
              </a:p>
              <a:p>
                <a:r>
                  <a:rPr lang="en-US" dirty="0"/>
                  <a:t>CLRS, Section 9.1</a:t>
                </a:r>
              </a:p>
              <a:p>
                <a:pPr lvl="1"/>
                <a:r>
                  <a:rPr lang="en-US" b="1" dirty="0"/>
                  <a:t>Selection problem</a:t>
                </a:r>
                <a:r>
                  <a:rPr lang="en-US" dirty="0"/>
                  <a:t>: Given a list of distinct numbers and value </a:t>
                </a:r>
                <a:r>
                  <a:rPr lang="en-US" i="1" dirty="0" err="1"/>
                  <a:t>i</a:t>
                </a:r>
                <a:r>
                  <a:rPr lang="en-US" dirty="0"/>
                  <a:t>, find value </a:t>
                </a:r>
                <a:r>
                  <a:rPr lang="en-US" i="1" dirty="0"/>
                  <a:t>x</a:t>
                </a:r>
                <a:r>
                  <a:rPr lang="en-US" dirty="0"/>
                  <a:t> in list that is larger than exactly </a:t>
                </a:r>
                <a:r>
                  <a:rPr lang="en-US" i="1" dirty="0"/>
                  <a:t>i-1</a:t>
                </a:r>
                <a:r>
                  <a:rPr lang="en-US" dirty="0"/>
                  <a:t> list elements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8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</a:t>
                </a:r>
              </a:p>
              <a:p>
                <a:r>
                  <a:rPr lang="en-US" dirty="0"/>
                  <a:t>Idea: pick a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element, partition, then recurse on </a:t>
                </a:r>
                <a:r>
                  <a:rPr lang="en-US" dirty="0" err="1"/>
                  <a:t>sublist</a:t>
                </a:r>
                <a:r>
                  <a:rPr lang="en-US" dirty="0"/>
                  <a:t> containing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done!</a:t>
                </a:r>
              </a:p>
              <a:p>
                <a:pPr lvl="1"/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recurse</a:t>
                </a:r>
                <a:r>
                  <a:rPr lang="en-US" dirty="0"/>
                  <a:t> left. Else </a:t>
                </a:r>
                <a:r>
                  <a:rPr lang="en-US" dirty="0" err="1"/>
                  <a:t>recurse</a:t>
                </a:r>
                <a:r>
                  <a:rPr lang="en-US" dirty="0"/>
                  <a:t> right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19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  <a:blipFill>
                <a:blip r:embed="rId2"/>
                <a:stretch>
                  <a:fillRect l="-2532" t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28956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79476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2057400" y="4038599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038599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656" t="-9091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2057400" y="22098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47244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20764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531" y="4267200"/>
                <a:ext cx="8229600" cy="1752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Recurse on </a:t>
                </a:r>
                <a:r>
                  <a:rPr lang="en-US" dirty="0" err="1"/>
                  <a:t>sublist</a:t>
                </a:r>
                <a:r>
                  <a:rPr lang="en-US" dirty="0"/>
                  <a:t> that contains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(adjust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accordingly if </a:t>
                </a:r>
                <a:r>
                  <a:rPr lang="en-US" dirty="0" err="1"/>
                  <a:t>recursing</a:t>
                </a:r>
                <a:r>
                  <a:rPr lang="en-US" dirty="0"/>
                  <a:t> right)</a:t>
                </a:r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531" y="4267200"/>
                <a:ext cx="8229600" cy="1752600"/>
              </a:xfrm>
              <a:blipFill>
                <a:blip r:embed="rId4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84793" y="14478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8" name="Right Brace 17"/>
          <p:cNvSpPr/>
          <p:nvPr/>
        </p:nvSpPr>
        <p:spPr>
          <a:xfrm rot="5400000">
            <a:off x="4526363" y="339632"/>
            <a:ext cx="451798" cy="3734939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456499" y="2433000"/>
                <a:ext cx="26434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All elements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&lt;</m:t>
                    </m:r>
                    <m:r>
                      <a:rPr lang="en-US" sz="2800" i="1" dirty="0">
                        <a:latin typeface="Cambria Math"/>
                      </a:rPr>
                      <m:t>𝑝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499" y="2433000"/>
                <a:ext cx="2643481" cy="523220"/>
              </a:xfrm>
              <a:prstGeom prst="rect">
                <a:avLst/>
              </a:prstGeom>
              <a:blipFill>
                <a:blip r:embed="rId2"/>
                <a:stretch>
                  <a:fillRect l="-4306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/>
          <p:cNvSpPr/>
          <p:nvPr/>
        </p:nvSpPr>
        <p:spPr>
          <a:xfrm rot="5400000">
            <a:off x="8000766" y="1145894"/>
            <a:ext cx="451797" cy="212241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165460" y="2354868"/>
                <a:ext cx="26434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All elements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/>
                      </a:rPr>
                      <m:t>&gt;</m:t>
                    </m:r>
                    <m:r>
                      <a:rPr lang="en-US" sz="2800" i="1" dirty="0">
                        <a:latin typeface="Cambria Math"/>
                      </a:rPr>
                      <m:t>𝑝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460" y="2354868"/>
                <a:ext cx="2643481" cy="523220"/>
              </a:xfrm>
              <a:prstGeom prst="rect">
                <a:avLst/>
              </a:prstGeom>
              <a:blipFill>
                <a:blip r:embed="rId3"/>
                <a:stretch>
                  <a:fillRect l="-480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022798" y="3264090"/>
            <a:ext cx="381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Exactly where it belongs!</a:t>
            </a:r>
          </a:p>
        </p:txBody>
      </p:sp>
      <p:cxnSp>
        <p:nvCxnSpPr>
          <p:cNvPr id="24" name="Straight Arrow Connector 23"/>
          <p:cNvCxnSpPr>
            <a:stCxn id="22" idx="0"/>
            <a:endCxn id="13" idx="2"/>
          </p:cNvCxnSpPr>
          <p:nvPr/>
        </p:nvCxnSpPr>
        <p:spPr>
          <a:xfrm flipH="1" flipV="1">
            <a:off x="6886431" y="1981200"/>
            <a:ext cx="45704" cy="128289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39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C00A-56C8-624E-A850-FF584D86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Pseudocode for </a:t>
            </a:r>
            <a:r>
              <a:rPr lang="en-US" dirty="0" err="1"/>
              <a:t>Quickselect</a:t>
            </a:r>
            <a:endParaRPr lang="en-US" dirty="0"/>
          </a:p>
        </p:txBody>
      </p:sp>
      <p:pic>
        <p:nvPicPr>
          <p:cNvPr id="6" name="Content Placeholder 5" descr="A picture containing bird&#10;&#10;Description automatically generated">
            <a:extLst>
              <a:ext uri="{FF2B5EF4-FFF2-40B4-BE49-F238E27FC236}">
                <a16:creationId xmlns:a16="http://schemas.microsoft.com/office/drawing/2014/main" id="{2A944143-6C65-7E4A-8536-DFA677B1F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78717"/>
            <a:ext cx="7515943" cy="39005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5929-D474-CE4B-849F-C94DAD16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D45BC-457A-8442-A75D-668C3F788C6A}"/>
              </a:ext>
            </a:extLst>
          </p:cNvPr>
          <p:cNvSpPr txBox="1"/>
          <p:nvPr/>
        </p:nvSpPr>
        <p:spPr>
          <a:xfrm>
            <a:off x="4191000" y="3013289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//</a:t>
            </a:r>
            <a:r>
              <a:rPr lang="en-US" sz="2400" dirty="0">
                <a:latin typeface="Times" pitchFamily="2" charset="0"/>
              </a:rPr>
              <a:t> number of elements in left sub-list + 1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DFB82-57C0-D745-A4D2-DEAC3EFE7E2A}"/>
              </a:ext>
            </a:extLst>
          </p:cNvPr>
          <p:cNvSpPr txBox="1"/>
          <p:nvPr/>
        </p:nvSpPr>
        <p:spPr>
          <a:xfrm>
            <a:off x="424220" y="5726263"/>
            <a:ext cx="870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Note: In CLRS, they’re using a partition that randomly chooses the pivot element.</a:t>
            </a:r>
          </a:p>
          <a:p>
            <a:r>
              <a:rPr lang="en-US" sz="2000" dirty="0"/>
              <a:t>That’s why you see “Randomized” in the names here. Ignore that for the moment.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1A9CE-2721-F443-B546-3CE989679280}"/>
              </a:ext>
            </a:extLst>
          </p:cNvPr>
          <p:cNvSpPr txBox="1"/>
          <p:nvPr/>
        </p:nvSpPr>
        <p:spPr>
          <a:xfrm>
            <a:off x="7924800" y="4876800"/>
            <a:ext cx="685800" cy="437861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B4FF3-E32F-E448-8DE7-CDFB572C7993}"/>
              </a:ext>
            </a:extLst>
          </p:cNvPr>
          <p:cNvSpPr txBox="1"/>
          <p:nvPr/>
        </p:nvSpPr>
        <p:spPr>
          <a:xfrm>
            <a:off x="8572500" y="1240188"/>
            <a:ext cx="29718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– the list</a:t>
            </a:r>
          </a:p>
          <a:p>
            <a:r>
              <a:rPr lang="en-US" dirty="0"/>
              <a:t>p – index of first item</a:t>
            </a:r>
            <a:br>
              <a:rPr lang="en-US" dirty="0"/>
            </a:br>
            <a:r>
              <a:rPr lang="en-US" dirty="0"/>
              <a:t>r – index of last item</a:t>
            </a:r>
          </a:p>
          <a:p>
            <a:r>
              <a:rPr lang="en-US" dirty="0" err="1"/>
              <a:t>i</a:t>
            </a:r>
            <a:r>
              <a:rPr lang="en-US" dirty="0"/>
              <a:t> – find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smallest item</a:t>
            </a:r>
          </a:p>
          <a:p>
            <a:r>
              <a:rPr lang="en-US" dirty="0"/>
              <a:t>q – pivot location</a:t>
            </a:r>
          </a:p>
          <a:p>
            <a:r>
              <a:rPr lang="en-US" dirty="0"/>
              <a:t>k – number on left + 1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BD08FEC-0A4C-F24B-BED6-D0BDE487CD19}"/>
              </a:ext>
            </a:extLst>
          </p:cNvPr>
          <p:cNvSpPr/>
          <p:nvPr/>
        </p:nvSpPr>
        <p:spPr>
          <a:xfrm>
            <a:off x="9296400" y="4506402"/>
            <a:ext cx="2471380" cy="1513398"/>
          </a:xfrm>
          <a:prstGeom prst="wedgeRoundRectCallout">
            <a:avLst>
              <a:gd name="adj1" fmla="val -70997"/>
              <a:gd name="adj2" fmla="val -101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" pitchFamily="2" charset="0"/>
              </a:rPr>
              <a:t>note adjustment to </a:t>
            </a:r>
            <a:r>
              <a:rPr lang="en-US" sz="2400" i="1" dirty="0" err="1">
                <a:latin typeface="Times" pitchFamily="2" charset="0"/>
              </a:rPr>
              <a:t>i</a:t>
            </a:r>
            <a:r>
              <a:rPr lang="en-US" sz="2400" i="1" dirty="0">
                <a:latin typeface="Times" pitchFamily="2" charset="0"/>
              </a:rPr>
              <a:t> </a:t>
            </a:r>
            <a:r>
              <a:rPr lang="en-US" sz="2400" dirty="0">
                <a:latin typeface="Times" pitchFamily="2" charset="0"/>
              </a:rPr>
              <a:t>parameter when recursing on right side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68303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53DF-8731-D344-BB8C-CDB31130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These Examples!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ADE0-18A7-1042-B878-1EA7F1EE7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following calls, show</a:t>
            </a:r>
          </a:p>
          <a:p>
            <a:pPr lvl="1"/>
            <a:r>
              <a:rPr lang="en-US" dirty="0"/>
              <a:t>The value of </a:t>
            </a:r>
            <a:r>
              <a:rPr lang="en-US" i="1" dirty="0"/>
              <a:t>q</a:t>
            </a:r>
            <a:r>
              <a:rPr lang="en-US" dirty="0"/>
              <a:t> after each partition,</a:t>
            </a:r>
          </a:p>
          <a:p>
            <a:pPr lvl="1"/>
            <a:r>
              <a:rPr lang="en-US" dirty="0"/>
              <a:t>Which recursive calls made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=2)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=5)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=7)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5DA9F-5A41-E148-9794-3621704E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86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r>
              <a:rPr lang="en-US" dirty="0"/>
              <a:t>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pivot is always the median: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7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Ω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9"/>
          <a:stretch/>
        </p:blipFill>
        <p:spPr bwMode="auto">
          <a:xfrm>
            <a:off x="762000" y="1219200"/>
            <a:ext cx="6210300" cy="542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3467100" y="4567534"/>
            <a:ext cx="0" cy="1905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05300" y="3729334"/>
            <a:ext cx="0" cy="27432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743700" y="4567534"/>
            <a:ext cx="0" cy="1905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43700" y="1824334"/>
            <a:ext cx="0" cy="27432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9344755">
                <a:off x="1071720" y="5049086"/>
                <a:ext cx="2170018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1.25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44755">
                <a:off x="1071720" y="5049086"/>
                <a:ext cx="2170018" cy="528093"/>
              </a:xfrm>
              <a:prstGeom prst="rect">
                <a:avLst/>
              </a:prstGeom>
              <a:blipFill>
                <a:blip r:embed="rId4"/>
                <a:stretch>
                  <a:fillRect b="-5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60516" y="6472535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516" y="6472535"/>
                <a:ext cx="43518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93164" y="6472535"/>
                <a:ext cx="516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164" y="6472535"/>
                <a:ext cx="51693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12514" y="6472535"/>
                <a:ext cx="1064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514" y="6472535"/>
                <a:ext cx="106458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596478" y="5545842"/>
                <a:ext cx="870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478" y="5545842"/>
                <a:ext cx="870623" cy="461665"/>
              </a:xfrm>
              <a:prstGeom prst="rect">
                <a:avLst/>
              </a:prstGeom>
              <a:blipFill>
                <a:blip r:embed="rId8"/>
                <a:stretch>
                  <a:fillRect l="-1449" r="-144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841789" y="5315009"/>
                <a:ext cx="870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89" y="5315009"/>
                <a:ext cx="870623" cy="461665"/>
              </a:xfrm>
              <a:prstGeom prst="rect">
                <a:avLst/>
              </a:prstGeom>
              <a:blipFill>
                <a:blip r:embed="rId9"/>
                <a:stretch>
                  <a:fillRect l="-1449" r="-144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05724" y="3105448"/>
                <a:ext cx="9523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724" y="3105448"/>
                <a:ext cx="952377" cy="461665"/>
              </a:xfrm>
              <a:prstGeom prst="rect">
                <a:avLst/>
              </a:prstGeom>
              <a:blipFill>
                <a:blip r:embed="rId10"/>
                <a:stretch>
                  <a:fillRect l="-133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952695" y="1136947"/>
                <a:ext cx="52759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𝑛</m:t>
                          </m:r>
                          <m:r>
                            <a:rPr lang="en-US" sz="3600" i="1">
                              <a:latin typeface="Cambria Math"/>
                            </a:rPr>
                            <m:t>+</m:t>
                          </m:r>
                          <m:r>
                            <a:rPr lang="en-US" sz="3600" i="1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≥</m:t>
                      </m:r>
                      <m:r>
                        <a:rPr lang="en-US" sz="3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+</m:t>
                      </m:r>
                      <m:r>
                        <a:rPr lang="en-US" sz="3600" i="1">
                          <a:latin typeface="Cambria Math"/>
                        </a:rPr>
                        <m:t>𝑓</m:t>
                      </m:r>
                      <m:r>
                        <a:rPr lang="en-US" sz="3600" i="1"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latin typeface="Cambria Math"/>
                        </a:rPr>
                        <m:t>𝑚</m:t>
                      </m:r>
                      <m:r>
                        <a:rPr lang="en-US" sz="3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695" y="1136947"/>
                <a:ext cx="5275931" cy="646331"/>
              </a:xfrm>
              <a:prstGeom prst="rect">
                <a:avLst/>
              </a:prstGeom>
              <a:blipFill>
                <a:blip r:embed="rId11"/>
                <a:stretch>
                  <a:fillRect l="-719" r="-719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66707" y="5042604"/>
                <a:ext cx="9523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707" y="5042604"/>
                <a:ext cx="952377" cy="461665"/>
              </a:xfrm>
              <a:prstGeom prst="rect">
                <a:avLst/>
              </a:prstGeom>
              <a:blipFill>
                <a:blip r:embed="rId12"/>
                <a:stretch>
                  <a:fillRect l="-133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r>
              <a:rPr lang="en-US" dirty="0"/>
              <a:t>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partition is always unbalanced: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97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Pivot for </a:t>
            </a:r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648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What makes a good Pivot for </a:t>
                </a:r>
                <a:r>
                  <a:rPr lang="en-US" dirty="0" err="1"/>
                  <a:t>Quickselect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Roughly even split between left and right</a:t>
                </a:r>
              </a:p>
              <a:p>
                <a:pPr lvl="1"/>
                <a:r>
                  <a:rPr lang="en-US" dirty="0"/>
                  <a:t>Ideally: median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Here’s what’s next:</a:t>
                </a:r>
              </a:p>
              <a:p>
                <a:pPr lvl="1"/>
                <a:r>
                  <a:rPr lang="en-US" dirty="0"/>
                  <a:t>First, </a:t>
                </a:r>
                <a:r>
                  <a:rPr lang="en-US" b="1" dirty="0"/>
                  <a:t>median of medians </a:t>
                </a:r>
                <a:r>
                  <a:rPr lang="en-US" dirty="0"/>
                  <a:t>algorithm</a:t>
                </a:r>
              </a:p>
              <a:p>
                <a:pPr lvl="2"/>
                <a:r>
                  <a:rPr lang="en-US" dirty="0"/>
                  <a:t>Finds something close to the median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pPr lvl="1"/>
                <a:r>
                  <a:rPr lang="en-US" dirty="0"/>
                  <a:t>Second, we can prove that when its result used with </a:t>
                </a:r>
                <a:r>
                  <a:rPr lang="en-US" dirty="0" err="1"/>
                  <a:t>Quickselect’s</a:t>
                </a:r>
                <a:r>
                  <a:rPr lang="en-US" dirty="0"/>
                  <a:t> partition, then </a:t>
                </a:r>
                <a:r>
                  <a:rPr lang="en-US" dirty="0" err="1"/>
                  <a:t>Quickselect</a:t>
                </a:r>
                <a:r>
                  <a:rPr lang="en-US" dirty="0"/>
                  <a:t> is guaranteed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Because we now have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way to find the median, this guarantees Quicksort will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Notes:</a:t>
                </a:r>
              </a:p>
              <a:p>
                <a:pPr lvl="2"/>
                <a:r>
                  <a:rPr lang="en-US" dirty="0"/>
                  <a:t>We have to do all this for every call to Partition in Quicksort</a:t>
                </a:r>
              </a:p>
              <a:p>
                <a:pPr lvl="2"/>
                <a:r>
                  <a:rPr lang="en-US" dirty="0"/>
                  <a:t>We could just use the value returned by median of medians for Quicksort’s Partition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648200"/>
              </a:xfrm>
              <a:blipFill>
                <a:blip r:embed="rId2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395729">
            <a:off x="6791245" y="1625897"/>
            <a:ext cx="268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Déjà vu?</a:t>
            </a:r>
          </a:p>
        </p:txBody>
      </p:sp>
    </p:spTree>
    <p:extLst>
      <p:ext uri="{BB962C8B-B14F-4D97-AF65-F5344CB8AC3E}">
        <p14:creationId xmlns:p14="http://schemas.microsoft.com/office/powerpoint/2010/main" val="1774446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a good Pivot?</a:t>
            </a:r>
          </a:p>
          <a:p>
            <a:pPr lvl="1"/>
            <a:r>
              <a:rPr lang="en-US" dirty="0"/>
              <a:t>Roughly even split between left and right</a:t>
            </a:r>
          </a:p>
          <a:p>
            <a:pPr lvl="1"/>
            <a:r>
              <a:rPr lang="en-US" dirty="0"/>
              <a:t>Ideally: median</a:t>
            </a:r>
          </a:p>
          <a:p>
            <a:pPr lvl="1"/>
            <a:endParaRPr lang="en-US" dirty="0"/>
          </a:p>
          <a:p>
            <a:r>
              <a:rPr lang="en-US" dirty="0"/>
              <a:t>Here’s what’s next:</a:t>
            </a:r>
          </a:p>
          <a:p>
            <a:pPr lvl="1"/>
            <a:r>
              <a:rPr lang="en-US" dirty="0"/>
              <a:t>An algorithm for finding a “rough” split (Median of Medians)</a:t>
            </a:r>
          </a:p>
          <a:p>
            <a:pPr lvl="1"/>
            <a:r>
              <a:rPr lang="en-US" dirty="0"/>
              <a:t>This algorithm uses </a:t>
            </a:r>
            <a:r>
              <a:rPr lang="en-US" dirty="0" err="1"/>
              <a:t>Quickselect</a:t>
            </a:r>
            <a:r>
              <a:rPr lang="en-US" dirty="0"/>
              <a:t> as a subroutine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395729">
            <a:off x="6909954" y="1955957"/>
            <a:ext cx="3024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Déjà vu?</a:t>
            </a:r>
          </a:p>
        </p:txBody>
      </p:sp>
    </p:spTree>
    <p:extLst>
      <p:ext uri="{BB962C8B-B14F-4D97-AF65-F5344CB8AC3E}">
        <p14:creationId xmlns:p14="http://schemas.microsoft.com/office/powerpoint/2010/main" val="45951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 Good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400" y="1314924"/>
            <a:ext cx="8229600" cy="1447800"/>
          </a:xfrm>
        </p:spPr>
        <p:txBody>
          <a:bodyPr/>
          <a:lstStyle/>
          <a:p>
            <a:r>
              <a:rPr lang="en-US" dirty="0"/>
              <a:t>What makes a “pretty good” Pivot?</a:t>
            </a:r>
          </a:p>
          <a:p>
            <a:pPr lvl="1"/>
            <a:r>
              <a:rPr lang="en-US" dirty="0"/>
              <a:t>Both sides of Pivot &gt;30%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664724" y="3581400"/>
            <a:ext cx="6403076" cy="533400"/>
            <a:chOff x="1445524" y="2895600"/>
            <a:chExt cx="6403076" cy="533400"/>
          </a:xfrm>
        </p:grpSpPr>
        <p:sp>
          <p:nvSpPr>
            <p:cNvPr id="7" name="Rectangle 6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4724" y="5181600"/>
            <a:ext cx="6403076" cy="533400"/>
            <a:chOff x="1445524" y="2895600"/>
            <a:chExt cx="6403076" cy="533400"/>
          </a:xfrm>
        </p:grpSpPr>
        <p:sp>
          <p:nvSpPr>
            <p:cNvPr id="20" name="Rectangle 19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52601" y="4267201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Or</a:t>
            </a:r>
          </a:p>
        </p:txBody>
      </p:sp>
      <p:sp>
        <p:nvSpPr>
          <p:cNvPr id="34" name="Right Brace 33"/>
          <p:cNvSpPr/>
          <p:nvPr/>
        </p:nvSpPr>
        <p:spPr>
          <a:xfrm rot="16200000">
            <a:off x="3505911" y="2288416"/>
            <a:ext cx="451798" cy="2134171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5400000">
            <a:off x="7780697" y="4879694"/>
            <a:ext cx="451797" cy="212241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09276" y="2702452"/>
            <a:ext cx="869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&gt;30%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56979" y="6166798"/>
            <a:ext cx="869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&gt;30%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98893" y="2944936"/>
            <a:ext cx="2146496" cy="3406529"/>
          </a:xfrm>
          <a:prstGeom prst="rect">
            <a:avLst/>
          </a:prstGeom>
          <a:solidFill>
            <a:srgbClr val="FF99FF">
              <a:alpha val="50196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Pivot from this range</a:t>
            </a:r>
          </a:p>
        </p:txBody>
      </p:sp>
    </p:spTree>
    <p:extLst>
      <p:ext uri="{BB962C8B-B14F-4D97-AF65-F5344CB8AC3E}">
        <p14:creationId xmlns:p14="http://schemas.microsoft.com/office/powerpoint/2010/main" val="126488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 way to select a “pretty good” pivot</a:t>
            </a:r>
          </a:p>
          <a:p>
            <a:r>
              <a:rPr lang="en-US" dirty="0"/>
              <a:t>Guarantees pivot is greater than 30% of elements and less than 30% of the elements</a:t>
            </a:r>
          </a:p>
          <a:p>
            <a:pPr lvl="1"/>
            <a:r>
              <a:rPr lang="en-US" dirty="0"/>
              <a:t>I.e. it’s in the middle 40% (±20% of the true median)</a:t>
            </a:r>
          </a:p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break list into chunks, find the median of each chunk, use the median of those medians</a:t>
            </a:r>
          </a:p>
          <a:p>
            <a:endParaRPr lang="en-US" dirty="0"/>
          </a:p>
          <a:p>
            <a:r>
              <a:rPr lang="en-US" dirty="0"/>
              <a:t>CLRS, pp. 220-221</a:t>
            </a:r>
          </a:p>
          <a:p>
            <a:r>
              <a:rPr lang="en-US" dirty="0">
                <a:hlinkClick r:id="rId2"/>
              </a:rPr>
              <a:t>https://en.wikipedia.org/wiki/Median_of_medians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36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way to select a “good” pivot</a:t>
            </a:r>
          </a:p>
          <a:p>
            <a:r>
              <a:rPr lang="en-US" dirty="0"/>
              <a:t>Guarantees pivot is greater than 30% of elements and less than 30% of the elements</a:t>
            </a:r>
          </a:p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break list into chunks, find the median of each chunk, use the median of those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81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791325" y="142875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Break list into chunks of size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439025" y="241935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1791324" y="3149599"/>
            <a:ext cx="8724275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Find the </a:t>
            </a:r>
            <a:r>
              <a:rPr lang="en-US" dirty="0">
                <a:solidFill>
                  <a:srgbClr val="7030A0"/>
                </a:solidFill>
              </a:rPr>
              <a:t>median</a:t>
            </a:r>
            <a:r>
              <a:rPr lang="en-US" dirty="0"/>
              <a:t> of each chunk</a:t>
            </a:r>
            <a:br>
              <a:rPr lang="en-US" dirty="0"/>
            </a:br>
            <a:r>
              <a:rPr lang="en-US" dirty="0"/>
              <a:t>     (using insertion sort: n=5, max 20 comparisons per chunk)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439025" y="4025899"/>
            <a:ext cx="6403076" cy="266700"/>
            <a:chOff x="1371600" y="1524000"/>
            <a:chExt cx="12806152" cy="533400"/>
          </a:xfrm>
        </p:grpSpPr>
        <p:sp>
          <p:nvSpPr>
            <p:cNvPr id="35" name="Rectangle 34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>
          <a:xfrm>
            <a:off x="1797176" y="478155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Return </a:t>
            </a:r>
            <a:r>
              <a:rPr lang="en-US" dirty="0">
                <a:solidFill>
                  <a:srgbClr val="FF33CC"/>
                </a:solidFill>
              </a:rPr>
              <a:t>median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medians </a:t>
            </a:r>
            <a:r>
              <a:rPr lang="en-US" dirty="0"/>
              <a:t>(using </a:t>
            </a:r>
            <a:r>
              <a:rPr lang="en-US" dirty="0" err="1"/>
              <a:t>Quickselect</a:t>
            </a:r>
            <a:r>
              <a:rPr lang="en-US" dirty="0"/>
              <a:t>, this</a:t>
            </a:r>
            <a:br>
              <a:rPr lang="en-US" dirty="0"/>
            </a:br>
            <a:r>
              <a:rPr lang="en-US" dirty="0"/>
              <a:t>     algorithm, called recursively, on list of medians)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498578" y="5657850"/>
            <a:ext cx="1336061" cy="266700"/>
            <a:chOff x="2057685" y="4838700"/>
            <a:chExt cx="1336061" cy="266700"/>
          </a:xfrm>
        </p:grpSpPr>
        <p:sp>
          <p:nvSpPr>
            <p:cNvPr id="60" name="Rectangle 59"/>
            <p:cNvSpPr/>
            <p:nvPr/>
          </p:nvSpPr>
          <p:spPr>
            <a:xfrm>
              <a:off x="20576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43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910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57785" y="4838700"/>
              <a:ext cx="266700" cy="2667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27046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66F6CA18-D9A8-D14E-87BD-0363072B51F1}"/>
              </a:ext>
            </a:extLst>
          </p:cNvPr>
          <p:cNvSpPr txBox="1"/>
          <p:nvPr/>
        </p:nvSpPr>
        <p:spPr>
          <a:xfrm>
            <a:off x="9391507" y="1544419"/>
            <a:ext cx="2552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many more than 5 chunks!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9E5573-90B0-CE48-A15E-32368346590B}"/>
              </a:ext>
            </a:extLst>
          </p:cNvPr>
          <p:cNvCxnSpPr>
            <a:cxnSpLocks/>
          </p:cNvCxnSpPr>
          <p:nvPr/>
        </p:nvCxnSpPr>
        <p:spPr>
          <a:xfrm flipH="1">
            <a:off x="8842101" y="1916874"/>
            <a:ext cx="549407" cy="50247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3A48464-A2A5-BA4A-81C1-09E8A20A7CC0}"/>
              </a:ext>
            </a:extLst>
          </p:cNvPr>
          <p:cNvSpPr txBox="1"/>
          <p:nvPr/>
        </p:nvSpPr>
        <p:spPr>
          <a:xfrm>
            <a:off x="7736007" y="5876988"/>
            <a:ext cx="2627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many more than 5 medians!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4D07B73-F221-4D40-834C-49B6E4A94BA2}"/>
              </a:ext>
            </a:extLst>
          </p:cNvPr>
          <p:cNvCxnSpPr>
            <a:cxnSpLocks/>
          </p:cNvCxnSpPr>
          <p:nvPr/>
        </p:nvCxnSpPr>
        <p:spPr>
          <a:xfrm flipH="1" flipV="1">
            <a:off x="5907263" y="5876988"/>
            <a:ext cx="1828886" cy="32316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66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9" grpId="0"/>
      <p:bldP spid="66" grpId="0" animBg="1"/>
      <p:bldP spid="6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good?</a:t>
            </a:r>
          </a:p>
        </p:txBody>
      </p: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1905000" y="1828800"/>
            <a:ext cx="8763000" cy="76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Each chunk sorted, chunks ordered by their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28900" y="13716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371754" y="2629040"/>
            <a:ext cx="3476846" cy="2857360"/>
            <a:chOff x="2695353" y="2147359"/>
            <a:chExt cx="3476846" cy="2857360"/>
          </a:xfrm>
        </p:grpSpPr>
        <p:grpSp>
          <p:nvGrpSpPr>
            <p:cNvPr id="40" name="Group 39"/>
            <p:cNvGrpSpPr/>
            <p:nvPr/>
          </p:nvGrpSpPr>
          <p:grpSpPr>
            <a:xfrm rot="5400000">
              <a:off x="2237600" y="3342217"/>
              <a:ext cx="2857216" cy="467783"/>
              <a:chOff x="1638584" y="3342217"/>
              <a:chExt cx="2857216" cy="46778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/>
            <p:cNvGrpSpPr/>
            <p:nvPr/>
          </p:nvGrpSpPr>
          <p:grpSpPr>
            <a:xfrm rot="5400000">
              <a:off x="2990012" y="3342218"/>
              <a:ext cx="2857216" cy="467783"/>
              <a:chOff x="1638584" y="3342217"/>
              <a:chExt cx="2857216" cy="467783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rgbClr val="FF3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/>
            <p:cNvGrpSpPr/>
            <p:nvPr/>
          </p:nvGrpSpPr>
          <p:grpSpPr>
            <a:xfrm rot="5400000">
              <a:off x="3747700" y="3342075"/>
              <a:ext cx="2857216" cy="467783"/>
              <a:chOff x="1638584" y="3342217"/>
              <a:chExt cx="2857216" cy="467783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/>
            <p:cNvGrpSpPr/>
            <p:nvPr/>
          </p:nvGrpSpPr>
          <p:grpSpPr>
            <a:xfrm rot="5400000">
              <a:off x="4509700" y="3342219"/>
              <a:ext cx="2857216" cy="467783"/>
              <a:chOff x="1638584" y="3342217"/>
              <a:chExt cx="2857216" cy="46778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/>
            <p:cNvGrpSpPr/>
            <p:nvPr/>
          </p:nvGrpSpPr>
          <p:grpSpPr>
            <a:xfrm rot="5400000">
              <a:off x="1852406" y="3670084"/>
              <a:ext cx="2174692" cy="488798"/>
              <a:chOff x="2286000" y="3315084"/>
              <a:chExt cx="2174692" cy="488798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2286000" y="3429000"/>
                <a:ext cx="2174692" cy="266700"/>
                <a:chOff x="2286000" y="3429000"/>
                <a:chExt cx="2174692" cy="2667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4193992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Rectangle 90"/>
          <p:cNvSpPr/>
          <p:nvPr/>
        </p:nvSpPr>
        <p:spPr>
          <a:xfrm>
            <a:off x="4363020" y="2438401"/>
            <a:ext cx="2000819" cy="18497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1524001" y="2470614"/>
            <a:ext cx="2839019" cy="124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rgbClr val="FF33CC"/>
                </a:solidFill>
              </a:rPr>
              <a:t>MedianofMedians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dirty="0"/>
              <a:t>is Greater than all of these</a:t>
            </a:r>
          </a:p>
        </p:txBody>
      </p:sp>
      <p:sp>
        <p:nvSpPr>
          <p:cNvPr id="94" name="Right Brace 93"/>
          <p:cNvSpPr/>
          <p:nvPr/>
        </p:nvSpPr>
        <p:spPr>
          <a:xfrm rot="5400000">
            <a:off x="5909876" y="4072893"/>
            <a:ext cx="438434" cy="3265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817012" y="5867400"/>
                <a:ext cx="659989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012" y="5867400"/>
                <a:ext cx="659989" cy="724814"/>
              </a:xfrm>
              <a:prstGeom prst="rect">
                <a:avLst/>
              </a:prstGeom>
              <a:blipFill>
                <a:blip r:embed="rId2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ight Brace 95"/>
          <p:cNvSpPr/>
          <p:nvPr/>
        </p:nvSpPr>
        <p:spPr>
          <a:xfrm>
            <a:off x="7793158" y="2590490"/>
            <a:ext cx="438434" cy="28957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231592" y="3805536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592" y="3805536"/>
                <a:ext cx="42351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38316DEF-F7EE-C942-A690-39A3BC944542}"/>
              </a:ext>
            </a:extLst>
          </p:cNvPr>
          <p:cNvSpPr txBox="1"/>
          <p:nvPr/>
        </p:nvSpPr>
        <p:spPr>
          <a:xfrm>
            <a:off x="8955207" y="5695964"/>
            <a:ext cx="2627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so not a small number!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3AF4F6B-09BC-C146-86D7-914AA11E45B2}"/>
              </a:ext>
            </a:extLst>
          </p:cNvPr>
          <p:cNvCxnSpPr>
            <a:cxnSpLocks/>
          </p:cNvCxnSpPr>
          <p:nvPr/>
        </p:nvCxnSpPr>
        <p:spPr>
          <a:xfrm flipH="1">
            <a:off x="6897523" y="6019130"/>
            <a:ext cx="2057827" cy="27809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10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317004" y="5993194"/>
            <a:ext cx="5044506" cy="6362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328094" y="5222352"/>
            <a:ext cx="5044506" cy="6362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good?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363020" y="1219201"/>
            <a:ext cx="2000819" cy="18497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1524001" y="1251414"/>
            <a:ext cx="2839019" cy="124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rgbClr val="FF33CC"/>
                </a:solidFill>
              </a:rPr>
              <a:t>MedianofMedians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dirty="0"/>
              <a:t>is larger than all of these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1774264" y="4191000"/>
            <a:ext cx="2839019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Larger than 3 things in each (but one) list to the left </a:t>
            </a:r>
          </a:p>
        </p:txBody>
      </p:sp>
      <p:sp>
        <p:nvSpPr>
          <p:cNvPr id="94" name="Rectangle 93"/>
          <p:cNvSpPr/>
          <p:nvPr/>
        </p:nvSpPr>
        <p:spPr>
          <a:xfrm rot="5400000">
            <a:off x="9029699" y="5411526"/>
            <a:ext cx="266700" cy="2667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8569041" y="531404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041" y="5314045"/>
                <a:ext cx="48442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278291" y="5222352"/>
                <a:ext cx="4412105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</m:oMath>
                </a14:m>
                <a:r>
                  <a:rPr lang="en-US" sz="2400" dirty="0"/>
                  <a:t> elements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291" y="5222352"/>
                <a:ext cx="4412105" cy="645048"/>
              </a:xfrm>
              <a:prstGeom prst="rect">
                <a:avLst/>
              </a:prstGeom>
              <a:blipFill>
                <a:blip r:embed="rId3"/>
                <a:stretch>
                  <a:fillRect r="-1149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Content Placeholder 2"/>
          <p:cNvSpPr txBox="1">
            <a:spLocks/>
          </p:cNvSpPr>
          <p:nvPr/>
        </p:nvSpPr>
        <p:spPr>
          <a:xfrm>
            <a:off x="1809181" y="6019800"/>
            <a:ext cx="2839019" cy="591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Similarly:</a:t>
            </a:r>
          </a:p>
        </p:txBody>
      </p:sp>
      <p:sp>
        <p:nvSpPr>
          <p:cNvPr id="97" name="Rectangle 96"/>
          <p:cNvSpPr/>
          <p:nvPr/>
        </p:nvSpPr>
        <p:spPr>
          <a:xfrm rot="5400000">
            <a:off x="9018609" y="6173526"/>
            <a:ext cx="266700" cy="2667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557951" y="607604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51" y="6076045"/>
                <a:ext cx="4844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267201" y="5984352"/>
                <a:ext cx="4412105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</m:oMath>
                </a14:m>
                <a:r>
                  <a:rPr lang="en-US" sz="2400" dirty="0"/>
                  <a:t> elements</a:t>
                </a: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1" y="5984352"/>
                <a:ext cx="4412105" cy="645048"/>
              </a:xfrm>
              <a:prstGeom prst="rect">
                <a:avLst/>
              </a:prstGeom>
              <a:blipFill>
                <a:blip r:embed="rId5"/>
                <a:stretch>
                  <a:fillRect l="-288" r="-1153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ight Brace 99"/>
          <p:cNvSpPr/>
          <p:nvPr/>
        </p:nvSpPr>
        <p:spPr>
          <a:xfrm rot="5400000">
            <a:off x="5909876" y="2777493"/>
            <a:ext cx="438434" cy="3265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899188" y="4591350"/>
                <a:ext cx="501612" cy="514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188" y="4591350"/>
                <a:ext cx="501612" cy="514051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4371754" y="1409840"/>
            <a:ext cx="3476846" cy="2857360"/>
            <a:chOff x="2695353" y="2147359"/>
            <a:chExt cx="3476846" cy="2857360"/>
          </a:xfrm>
        </p:grpSpPr>
        <p:grpSp>
          <p:nvGrpSpPr>
            <p:cNvPr id="90" name="Group 89"/>
            <p:cNvGrpSpPr/>
            <p:nvPr/>
          </p:nvGrpSpPr>
          <p:grpSpPr>
            <a:xfrm rot="5400000">
              <a:off x="2237600" y="3342217"/>
              <a:ext cx="2857216" cy="467783"/>
              <a:chOff x="1638584" y="3342217"/>
              <a:chExt cx="2857216" cy="467783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oup 101"/>
            <p:cNvGrpSpPr/>
            <p:nvPr/>
          </p:nvGrpSpPr>
          <p:grpSpPr>
            <a:xfrm rot="5400000">
              <a:off x="2990012" y="3342218"/>
              <a:ext cx="2857216" cy="467783"/>
              <a:chOff x="1638584" y="3342217"/>
              <a:chExt cx="2857216" cy="467783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rgbClr val="FF3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02"/>
            <p:cNvGrpSpPr/>
            <p:nvPr/>
          </p:nvGrpSpPr>
          <p:grpSpPr>
            <a:xfrm rot="5400000">
              <a:off x="3747700" y="3342075"/>
              <a:ext cx="2857216" cy="467783"/>
              <a:chOff x="1638584" y="3342217"/>
              <a:chExt cx="2857216" cy="467783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6" name="Group 105"/>
            <p:cNvGrpSpPr/>
            <p:nvPr/>
          </p:nvGrpSpPr>
          <p:grpSpPr>
            <a:xfrm rot="5400000">
              <a:off x="4509700" y="3342219"/>
              <a:ext cx="2857216" cy="467783"/>
              <a:chOff x="1638584" y="3342217"/>
              <a:chExt cx="2857216" cy="467783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8" name="Group 107"/>
            <p:cNvGrpSpPr/>
            <p:nvPr/>
          </p:nvGrpSpPr>
          <p:grpSpPr>
            <a:xfrm rot="5400000">
              <a:off x="1852406" y="3670084"/>
              <a:ext cx="2174692" cy="488798"/>
              <a:chOff x="2286000" y="3315084"/>
              <a:chExt cx="2174692" cy="488798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2286000" y="3429000"/>
                <a:ext cx="2174692" cy="266700"/>
                <a:chOff x="2286000" y="3429000"/>
                <a:chExt cx="2174692" cy="266700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4193992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42AECEEF-D7FC-DD49-B7C4-D2222B970AA2}"/>
              </a:ext>
            </a:extLst>
          </p:cNvPr>
          <p:cNvSpPr/>
          <p:nvPr/>
        </p:nvSpPr>
        <p:spPr>
          <a:xfrm>
            <a:off x="5867400" y="2569803"/>
            <a:ext cx="2000819" cy="184979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3639BC-980D-744F-BE41-9C70D76F7DC4}"/>
              </a:ext>
            </a:extLst>
          </p:cNvPr>
          <p:cNvSpPr txBox="1"/>
          <p:nvPr/>
        </p:nvSpPr>
        <p:spPr>
          <a:xfrm>
            <a:off x="8866323" y="4264310"/>
            <a:ext cx="3210848" cy="70788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Worried about the details of this math?  See CLRS p. 221</a:t>
            </a:r>
          </a:p>
        </p:txBody>
      </p:sp>
    </p:spTree>
    <p:extLst>
      <p:ext uri="{BB962C8B-B14F-4D97-AF65-F5344CB8AC3E}">
        <p14:creationId xmlns:p14="http://schemas.microsoft.com/office/powerpoint/2010/main" val="19774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4" grpId="0" animBg="1"/>
      <p:bldP spid="94" grpId="0" animBg="1"/>
      <p:bldP spid="95" grpId="0"/>
      <p:bldP spid="82" grpId="0"/>
      <p:bldP spid="96" grpId="0"/>
      <p:bldP spid="97" grpId="0" animBg="1"/>
      <p:bldP spid="98" grpId="0"/>
      <p:bldP spid="99" grpId="0"/>
      <p:bldP spid="76" grpId="0" animBg="1"/>
      <p:bldP spid="7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Run-time of </a:t>
            </a:r>
            <a:r>
              <a:rPr lang="en-US" dirty="0" err="1"/>
              <a:t>Quickselect</a:t>
            </a:r>
            <a:r>
              <a:rPr lang="en-US" dirty="0"/>
              <a:t> with Median of Medians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using Median of Medians,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endParaRPr lang="en-US" dirty="0">
                  <a:solidFill>
                    <a:srgbClr val="FF33CC"/>
                  </a:solidFill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done,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recurse</a:t>
                </a:r>
                <a:r>
                  <a:rPr lang="en-US" dirty="0"/>
                  <a:t> left. Else </a:t>
                </a:r>
                <a:r>
                  <a:rPr lang="en-US" dirty="0" err="1"/>
                  <a:t>recurse</a:t>
                </a:r>
                <a:r>
                  <a:rPr lang="en-US" dirty="0"/>
                  <a:t> right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269343" y="2446950"/>
                <a:ext cx="25590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343" y="2446950"/>
                <a:ext cx="2559034" cy="584775"/>
              </a:xfrm>
              <a:prstGeom prst="rect">
                <a:avLst/>
              </a:prstGeom>
              <a:blipFill>
                <a:blip r:embed="rId3"/>
                <a:stretch>
                  <a:fillRect r="-985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13269" y="4068307"/>
                <a:ext cx="2446247" cy="1189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269" y="4068307"/>
                <a:ext cx="2446247" cy="1189493"/>
              </a:xfrm>
              <a:prstGeom prst="rect">
                <a:avLst/>
              </a:prstGeom>
              <a:blipFill>
                <a:blip r:embed="rId4"/>
                <a:stretch>
                  <a:fillRect l="-1036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09800" y="5439908"/>
                <a:ext cx="7339060" cy="1189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39908"/>
                <a:ext cx="7339060" cy="1189493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42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76200"/>
                <a:ext cx="8229600" cy="1143000"/>
              </a:xfr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71910"/>
            <a:ext cx="85344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4495800" y="5100935"/>
            <a:ext cx="0" cy="838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334000" y="4796136"/>
            <a:ext cx="0" cy="114366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772400" y="3957936"/>
            <a:ext cx="0" cy="114366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772400" y="5101596"/>
            <a:ext cx="0" cy="838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20363926">
                <a:off x="2362732" y="4987273"/>
                <a:ext cx="16426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63926">
                <a:off x="2362732" y="4987273"/>
                <a:ext cx="1642694" cy="523220"/>
              </a:xfrm>
              <a:prstGeom prst="rect">
                <a:avLst/>
              </a:prstGeom>
              <a:blipFill>
                <a:blip r:embed="rId4"/>
                <a:stretch>
                  <a:fillRect l="-735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78208" y="6015336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208" y="6015336"/>
                <a:ext cx="43518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69830" y="6015336"/>
                <a:ext cx="516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30" y="6015336"/>
                <a:ext cx="51693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87332" y="6091535"/>
                <a:ext cx="1064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32" y="6091535"/>
                <a:ext cx="106458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81401" y="5382708"/>
                <a:ext cx="870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5382708"/>
                <a:ext cx="870623" cy="461665"/>
              </a:xfrm>
              <a:prstGeom prst="rect">
                <a:avLst/>
              </a:prstGeom>
              <a:blipFill>
                <a:blip r:embed="rId8"/>
                <a:stretch>
                  <a:fillRect l="-142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96024" y="5324381"/>
                <a:ext cx="9523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024" y="5324381"/>
                <a:ext cx="952377" cy="461665"/>
              </a:xfrm>
              <a:prstGeom prst="rect">
                <a:avLst/>
              </a:prstGeom>
              <a:blipFill>
                <a:blip r:embed="rId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819625" y="5289203"/>
                <a:ext cx="870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25" y="5289203"/>
                <a:ext cx="870623" cy="461665"/>
              </a:xfrm>
              <a:prstGeom prst="rect">
                <a:avLst/>
              </a:prstGeom>
              <a:blipFill>
                <a:blip r:embed="rId10"/>
                <a:stretch>
                  <a:fillRect l="-1449" r="-144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848601" y="4334471"/>
                <a:ext cx="9523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1" y="4334471"/>
                <a:ext cx="952377" cy="461665"/>
              </a:xfrm>
              <a:prstGeom prst="rect">
                <a:avLst/>
              </a:prstGeom>
              <a:blipFill>
                <a:blip r:embed="rId11"/>
                <a:stretch>
                  <a:fillRect l="-1316" r="-131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954614" y="1511167"/>
                <a:ext cx="52743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𝑛</m:t>
                          </m:r>
                          <m:r>
                            <a:rPr lang="en-US" sz="3600" i="1">
                              <a:latin typeface="Cambria Math"/>
                            </a:rPr>
                            <m:t>+</m:t>
                          </m:r>
                          <m:r>
                            <a:rPr lang="en-US" sz="3600" i="1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=</m:t>
                      </m:r>
                      <m:r>
                        <a:rPr lang="en-US" sz="3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+</m:t>
                      </m:r>
                      <m:r>
                        <a:rPr lang="en-US" sz="3600" i="1">
                          <a:latin typeface="Cambria Math"/>
                        </a:rPr>
                        <m:t>𝑓</m:t>
                      </m:r>
                      <m:r>
                        <a:rPr lang="en-US" sz="3600" i="1"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latin typeface="Cambria Math"/>
                        </a:rPr>
                        <m:t>𝑚</m:t>
                      </m:r>
                      <m:r>
                        <a:rPr lang="en-US" sz="3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614" y="1511167"/>
                <a:ext cx="5274329" cy="646331"/>
              </a:xfrm>
              <a:prstGeom prst="rect">
                <a:avLst/>
              </a:prstGeom>
              <a:blipFill>
                <a:blip r:embed="rId12"/>
                <a:stretch>
                  <a:fillRect l="-721" r="-721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10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Medians, Run Time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Break list into chunks of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628900" y="22098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1982338" y="2819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Find the </a:t>
            </a:r>
            <a:r>
              <a:rPr lang="en-US" dirty="0">
                <a:solidFill>
                  <a:srgbClr val="7030A0"/>
                </a:solidFill>
              </a:rPr>
              <a:t>median</a:t>
            </a:r>
            <a:r>
              <a:rPr lang="en-US" dirty="0"/>
              <a:t> of each chunk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28900" y="3581400"/>
            <a:ext cx="6403076" cy="266700"/>
            <a:chOff x="1371600" y="1524000"/>
            <a:chExt cx="12806152" cy="533400"/>
          </a:xfrm>
        </p:grpSpPr>
        <p:sp>
          <p:nvSpPr>
            <p:cNvPr id="35" name="Rectangle 34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>
          <a:xfrm>
            <a:off x="1981200" y="4343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Return </a:t>
            </a:r>
            <a:r>
              <a:rPr lang="en-US" dirty="0">
                <a:solidFill>
                  <a:srgbClr val="FF33CC"/>
                </a:solidFill>
              </a:rPr>
              <a:t>median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medians </a:t>
            </a:r>
            <a:r>
              <a:rPr lang="en-US" dirty="0"/>
              <a:t>(using </a:t>
            </a:r>
            <a:r>
              <a:rPr lang="en-US" dirty="0" err="1"/>
              <a:t>Quickselect</a:t>
            </a:r>
            <a:r>
              <a:rPr lang="en-US" dirty="0"/>
              <a:t>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683740" y="5067300"/>
            <a:ext cx="1336061" cy="266700"/>
            <a:chOff x="2057685" y="4838700"/>
            <a:chExt cx="1336061" cy="266700"/>
          </a:xfrm>
        </p:grpSpPr>
        <p:sp>
          <p:nvSpPr>
            <p:cNvPr id="60" name="Rectangle 59"/>
            <p:cNvSpPr/>
            <p:nvPr/>
          </p:nvSpPr>
          <p:spPr>
            <a:xfrm>
              <a:off x="20576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43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910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57785" y="4838700"/>
              <a:ext cx="266700" cy="2667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27046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17177" y="1219201"/>
                <a:ext cx="11278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77" y="1219201"/>
                <a:ext cx="1127808" cy="584775"/>
              </a:xfrm>
              <a:prstGeom prst="rect">
                <a:avLst/>
              </a:prstGeom>
              <a:blipFill>
                <a:blip r:embed="rId2"/>
                <a:stretch>
                  <a:fillRect r="-333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697907" y="2819401"/>
                <a:ext cx="11278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07" y="2819401"/>
                <a:ext cx="1127808" cy="584775"/>
              </a:xfrm>
              <a:prstGeom prst="rect">
                <a:avLst/>
              </a:prstGeom>
              <a:blipFill>
                <a:blip r:embed="rId3"/>
                <a:stretch>
                  <a:fillRect r="-3333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057927" y="4774913"/>
                <a:ext cx="1217128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27" y="4774913"/>
                <a:ext cx="1217128" cy="935769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39887" y="5742415"/>
                <a:ext cx="4032707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887" y="5742415"/>
                <a:ext cx="4032707" cy="935769"/>
              </a:xfrm>
              <a:prstGeom prst="rect">
                <a:avLst/>
              </a:prstGeom>
              <a:blipFill>
                <a:blip r:embed="rId5"/>
                <a:stretch>
                  <a:fillRect r="-627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9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6" grpId="0"/>
      <p:bldP spid="67" grpId="0"/>
      <p:bldP spid="6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39000" y="1264693"/>
                <a:ext cx="3068276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264693"/>
                <a:ext cx="3068276" cy="724814"/>
              </a:xfrm>
              <a:prstGeom prst="rect">
                <a:avLst/>
              </a:prstGeom>
              <a:blipFill>
                <a:blip r:embed="rId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1295401"/>
                <a:ext cx="4366132" cy="791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1"/>
                <a:ext cx="4366132" cy="791627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28848" y="2209801"/>
                <a:ext cx="3519553" cy="791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48" y="2209801"/>
                <a:ext cx="3519553" cy="79162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30664" y="5710536"/>
                <a:ext cx="1898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O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664" y="5710536"/>
                <a:ext cx="1898790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43200" y="3124200"/>
                <a:ext cx="3691908" cy="794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124200"/>
                <a:ext cx="3691908" cy="794064"/>
              </a:xfrm>
              <a:prstGeom prst="rect">
                <a:avLst/>
              </a:prstGeom>
              <a:blipFill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43201" y="4219176"/>
                <a:ext cx="2450927" cy="794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9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1" y="4219176"/>
                <a:ext cx="2450927" cy="794064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613649" y="5168816"/>
            <a:ext cx="2764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Master theorem Case  3!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43115" y="4480209"/>
                <a:ext cx="24832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Ω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115" y="4480209"/>
                <a:ext cx="2483244" cy="400110"/>
              </a:xfrm>
              <a:prstGeom prst="rect">
                <a:avLst/>
              </a:prstGeom>
              <a:blipFill>
                <a:blip r:embed="rId8"/>
                <a:stretch>
                  <a:fillRect l="-2041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D38FA4-EAA2-CC49-BCED-FD824194384F}"/>
                  </a:ext>
                </a:extLst>
              </p:cNvPr>
              <p:cNvSpPr txBox="1"/>
              <p:nvPr/>
            </p:nvSpPr>
            <p:spPr>
              <a:xfrm>
                <a:off x="7378124" y="5754168"/>
                <a:ext cx="361304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D38FA4-EAA2-CC49-BCED-FD8241943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124" y="5754168"/>
                <a:ext cx="3613040" cy="830997"/>
              </a:xfrm>
              <a:prstGeom prst="rect">
                <a:avLst/>
              </a:prstGeom>
              <a:blipFill>
                <a:blip r:embed="rId9"/>
                <a:stretch>
                  <a:fillRect l="-702" r="-3158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C538023-12F9-8F42-B21D-73893D8FB024}"/>
              </a:ext>
            </a:extLst>
          </p:cNvPr>
          <p:cNvSpPr txBox="1"/>
          <p:nvPr/>
        </p:nvSpPr>
        <p:spPr>
          <a:xfrm>
            <a:off x="8491754" y="4357098"/>
            <a:ext cx="333649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CLRS gives a more rigorous proof!</a:t>
            </a:r>
          </a:p>
          <a:p>
            <a:pPr algn="ctr"/>
            <a:r>
              <a:rPr lang="en-US" dirty="0"/>
              <a:t>See p. 222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309503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6334-D2C8-7C4A-A5DD-9C13C9F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‘Obvious’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E7EFD-7B02-8F40-B036-833B41590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“obvious” approach to Selection Problem:</a:t>
                </a:r>
              </a:p>
              <a:p>
                <a:pPr lvl="1"/>
                <a:r>
                  <a:rPr lang="en-US" dirty="0"/>
                  <a:t>Given list and value </a:t>
                </a:r>
                <a:r>
                  <a:rPr lang="en-US" i="1" dirty="0" err="1"/>
                  <a:t>i</a:t>
                </a:r>
                <a:r>
                  <a:rPr lang="en-US" dirty="0"/>
                  <a:t>:  Sort list, then choose </a:t>
                </a:r>
                <a:r>
                  <a:rPr lang="en-US" i="1" dirty="0" err="1"/>
                  <a:t>i</a:t>
                </a:r>
                <a:r>
                  <a:rPr lang="en-US" dirty="0" err="1"/>
                  <a:t>-th</a:t>
                </a:r>
                <a:r>
                  <a:rPr lang="en-US" dirty="0"/>
                  <a:t> item</a:t>
                </a:r>
              </a:p>
              <a:p>
                <a:pPr lvl="1"/>
                <a:r>
                  <a:rPr lang="en-US" dirty="0"/>
                  <a:t>We’ve only seen sorting algorithms that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Later we’ll show this really is a lower-bound</a:t>
                </a:r>
              </a:p>
              <a:p>
                <a:pPr lvl="1"/>
                <a:r>
                  <a:rPr lang="en-US" dirty="0"/>
                  <a:t>So this approach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:r>
                  <a:rPr lang="en-US" dirty="0" err="1"/>
                  <a:t>Quickselect</a:t>
                </a:r>
                <a:r>
                  <a:rPr lang="en-US" dirty="0"/>
                  <a:t> is asymptotically better than this sorting-based solution for Selection Problem!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E7EFD-7B02-8F40-B036-833B41590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6E665-151A-1842-9BFE-86316B5D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9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Phew! Back to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43434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5908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1676400" y="182880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Quickselect</a:t>
            </a:r>
            <a:r>
              <a:rPr lang="en-US" dirty="0"/>
              <a:t>, with a median-of-medians partition: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720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worth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Quickselect</a:t>
                </a:r>
                <a:r>
                  <a:rPr lang="en-US" dirty="0"/>
                  <a:t> to pick median </a:t>
                </a:r>
                <a:r>
                  <a:rPr lang="en-US" u="sng" dirty="0"/>
                  <a:t>guarantees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run time</a:t>
                </a:r>
              </a:p>
              <a:p>
                <a:r>
                  <a:rPr lang="en-US" dirty="0"/>
                  <a:t>But, this approach has very large constants</a:t>
                </a:r>
              </a:p>
              <a:p>
                <a:pPr lvl="1"/>
                <a:r>
                  <a:rPr lang="en-US" dirty="0"/>
                  <a:t>If you really want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better off using </a:t>
                </a:r>
                <a:r>
                  <a:rPr lang="en-US" dirty="0" err="1"/>
                  <a:t>MergeSort</a:t>
                </a:r>
                <a:endParaRPr lang="en-US" dirty="0"/>
              </a:p>
              <a:p>
                <a:r>
                  <a:rPr lang="en-US" dirty="0"/>
                  <a:t>Better approach: Choose random pivot for Quicksort</a:t>
                </a:r>
              </a:p>
              <a:p>
                <a:pPr lvl="1"/>
                <a:r>
                  <a:rPr lang="en-US" dirty="0"/>
                  <a:t>Very small constant (random() is a fast algorithm)</a:t>
                </a:r>
              </a:p>
              <a:p>
                <a:pPr lvl="1"/>
                <a:r>
                  <a:rPr lang="en-US" dirty="0"/>
                  <a:t>Can prove the </a:t>
                </a:r>
                <a:r>
                  <a:rPr lang="en-US" i="1" dirty="0"/>
                  <a:t>expected runtime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Why? Unbalanced partitions are very unlikely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257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38862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9</m:t>
                              </m:r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38862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If the </a:t>
                </a:r>
                <a:r>
                  <a:rPr lang="en-US" dirty="0">
                    <a:solidFill>
                      <a:srgbClr val="FF33CC"/>
                    </a:solidFill>
                  </a:rPr>
                  <a:t>pivot</a:t>
                </a:r>
                <a:r>
                  <a:rPr lang="en-US" dirty="0"/>
                  <a:t> is always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statistic:</a:t>
                </a:r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  <a:blipFill>
                <a:blip r:embed="rId3"/>
                <a:stretch>
                  <a:fillRect l="-1852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2619228" y="2656491"/>
            <a:ext cx="6403076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619228" y="2656491"/>
            <a:ext cx="640308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1345" y="3342291"/>
            <a:ext cx="6403076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611345" y="3342291"/>
            <a:ext cx="640308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3259536" y="2656491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683260" y="3331782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28718" y="3331782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250404" y="3331782"/>
            <a:ext cx="0" cy="533400"/>
          </a:xfrm>
          <a:prstGeom prst="line">
            <a:avLst/>
          </a:prstGeom>
          <a:ln w="762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141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439601" y="533400"/>
                <a:ext cx="4501810" cy="794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9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601" y="533400"/>
                <a:ext cx="4501810" cy="794064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 l="-14953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9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0" y="3834326"/>
                <a:ext cx="1083662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0" y="3834326"/>
                <a:ext cx="1083662" cy="457200"/>
              </a:xfrm>
              <a:prstGeom prst="rect">
                <a:avLst/>
              </a:prstGeom>
              <a:blipFill>
                <a:blip r:embed="rId6"/>
                <a:stretch>
                  <a:fillRect l="-37931" t="-147368" r="-2299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139728" y="3834326"/>
                <a:ext cx="119361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9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9728" y="3834326"/>
                <a:ext cx="1193610" cy="457200"/>
              </a:xfrm>
              <a:prstGeom prst="rect">
                <a:avLst/>
              </a:prstGeom>
              <a:blipFill>
                <a:blip r:embed="rId7"/>
                <a:stretch>
                  <a:fillRect l="-21875" t="-147368" r="-520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3832376"/>
                <a:ext cx="121567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9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3832376"/>
                <a:ext cx="1215678" cy="457200"/>
              </a:xfrm>
              <a:prstGeom prst="rect">
                <a:avLst/>
              </a:prstGeom>
              <a:blipFill>
                <a:blip r:embed="rId8"/>
                <a:stretch>
                  <a:fillRect l="-21649" t="-147368" r="-4124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743700" y="3834326"/>
                <a:ext cx="1516402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81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3700" y="3834326"/>
                <a:ext cx="1516402" cy="457200"/>
              </a:xfrm>
              <a:prstGeom prst="rect">
                <a:avLst/>
              </a:prstGeom>
              <a:blipFill>
                <a:blip r:embed="rId9"/>
                <a:stretch>
                  <a:fillRect l="-5785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620798" y="5562600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0798" y="5562600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261322" y="5874192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1322" y="5874192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360570" y="6324600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0570" y="6324600"/>
                <a:ext cx="716630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115712" y="3485452"/>
            <a:ext cx="1241643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5" y="3485452"/>
            <a:ext cx="379179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637040" y="3485452"/>
            <a:ext cx="1011411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1" y="3485452"/>
            <a:ext cx="853451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486650" y="4291526"/>
            <a:ext cx="4995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143433" y="4291526"/>
            <a:ext cx="358468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637039" y="4289576"/>
            <a:ext cx="558456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428933" y="4289576"/>
            <a:ext cx="208106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736534" y="4291526"/>
            <a:ext cx="596805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566777" y="4291526"/>
            <a:ext cx="169756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115711" y="4291527"/>
            <a:ext cx="599882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3" y="4291527"/>
            <a:ext cx="166678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83109" y="1965660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09" y="1965660"/>
                <a:ext cx="3745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981450" y="2887520"/>
                <a:ext cx="744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/10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0" y="2887520"/>
                <a:ext cx="744884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276940" y="2887520"/>
                <a:ext cx="873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9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/10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40" y="2887520"/>
                <a:ext cx="873124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556104" y="3601232"/>
                <a:ext cx="873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/100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104" y="3601232"/>
                <a:ext cx="873124" cy="369332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247344" y="3558174"/>
                <a:ext cx="914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9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100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344" y="3558174"/>
                <a:ext cx="914802" cy="369332"/>
              </a:xfrm>
              <a:prstGeom prst="rect">
                <a:avLst/>
              </a:prstGeom>
              <a:blipFill>
                <a:blip r:embed="rId18"/>
                <a:stretch>
                  <a:fillRect t="-6667" r="-411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019800" y="3505200"/>
                <a:ext cx="1001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9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/100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1001364" cy="369332"/>
              </a:xfrm>
              <a:prstGeom prst="rect">
                <a:avLst/>
              </a:prstGeom>
              <a:blipFill>
                <a:blip r:embed="rId19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543801" y="3505200"/>
                <a:ext cx="112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/100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1" y="3505200"/>
                <a:ext cx="1129605" cy="369332"/>
              </a:xfrm>
              <a:prstGeom prst="rect">
                <a:avLst/>
              </a:prstGeom>
              <a:blipFill>
                <a:blip r:embed="rId20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289773" y="545009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73" y="5450091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33444" y="5715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444" y="5715000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077201" y="621164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621164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686800" y="1852559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852559"/>
                <a:ext cx="435184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697114" y="2975811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114" y="2975811"/>
                <a:ext cx="43518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686800" y="3822091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3822091"/>
                <a:ext cx="435184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419600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840790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717576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576" y="5255568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626032" y="582464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032" y="5824648"/>
                <a:ext cx="482824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6520482" y="628631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482" y="6286313"/>
                <a:ext cx="482824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/>
          <p:cNvSpPr/>
          <p:nvPr/>
        </p:nvSpPr>
        <p:spPr>
          <a:xfrm flipH="1" flipV="1">
            <a:off x="9155712" y="1981200"/>
            <a:ext cx="125186" cy="47667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2"/>
              <p:cNvSpPr txBox="1">
                <a:spLocks noChangeArrowheads="1"/>
              </p:cNvSpPr>
              <p:nvPr/>
            </p:nvSpPr>
            <p:spPr bwMode="auto">
              <a:xfrm>
                <a:off x="8889012" y="4115952"/>
                <a:ext cx="2312388" cy="7608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d>
                            <m:dPr>
                              <m:ctrlPr>
                                <a:rPr lang="en-US" sz="2800" i="1" dirty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solidFill>
                                        <a:srgbClr val="FF00FF"/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sz="2800" i="1" dirty="0">
                                      <a:solidFill>
                                        <a:srgbClr val="FF00FF"/>
                                      </a:solidFill>
                                      <a:latin typeface="Cambria Math"/>
                                    </a:rPr>
                                    <m:t>9</m:t>
                                  </m:r>
                                </m:den>
                              </m:f>
                            </m:e>
                          </m:d>
                        </m:sub>
                      </m:sSub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⁡</m:t>
                      </m:r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89012" y="4115952"/>
                <a:ext cx="2312388" cy="760849"/>
              </a:xfrm>
              <a:prstGeom prst="rect">
                <a:avLst/>
              </a:prstGeom>
              <a:blipFill>
                <a:blip r:embed="rId31"/>
                <a:stretch>
                  <a:fillRect b="-3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136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38862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9</m:t>
                              </m:r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38862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If the </a:t>
                </a:r>
                <a:r>
                  <a:rPr lang="en-US" dirty="0">
                    <a:solidFill>
                      <a:srgbClr val="FF33CC"/>
                    </a:solidFill>
                  </a:rPr>
                  <a:t>pivot</a:t>
                </a:r>
                <a:r>
                  <a:rPr lang="en-US" dirty="0"/>
                  <a:t> is always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statistic:</a:t>
                </a:r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  <a:blipFill>
                <a:blip r:embed="rId3"/>
                <a:stretch>
                  <a:fillRect l="-1852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2619228" y="2656491"/>
            <a:ext cx="6403076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619228" y="2656491"/>
            <a:ext cx="640308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1345" y="3342291"/>
            <a:ext cx="6403076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611345" y="3342291"/>
            <a:ext cx="640308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3259536" y="2656491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683260" y="3331782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28718" y="3331782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250404" y="3331782"/>
            <a:ext cx="0" cy="533400"/>
          </a:xfrm>
          <a:prstGeom prst="line">
            <a:avLst/>
          </a:prstGeom>
          <a:ln w="762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2121303" y="50292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03" y="5029200"/>
                <a:ext cx="8229600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292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33600" y="4267200"/>
                <a:ext cx="8229600" cy="838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Then we shorten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each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600" y="4267200"/>
                <a:ext cx="8229600" cy="838200"/>
              </a:xfrm>
              <a:blipFill>
                <a:blip r:embed="rId2"/>
                <a:stretch>
                  <a:fillRect l="-1852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49530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49530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If the </a:t>
                </a:r>
                <a:r>
                  <a:rPr lang="en-US" dirty="0">
                    <a:solidFill>
                      <a:srgbClr val="FF33CC"/>
                    </a:solidFill>
                  </a:rPr>
                  <a:t>pivot</a:t>
                </a:r>
                <a:r>
                  <a:rPr lang="en-US" dirty="0"/>
                  <a:t> is always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statistic:</a:t>
                </a:r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  <a:blipFill>
                <a:blip r:embed="rId4"/>
                <a:stretch>
                  <a:fillRect l="-1852" t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486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486400"/>
                <a:ext cx="82296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885928" y="5943600"/>
            <a:ext cx="604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33CC"/>
                </a:solidFill>
              </a:rPr>
              <a:t>What’s the probability of this occurring?</a:t>
            </a:r>
          </a:p>
        </p:txBody>
      </p:sp>
    </p:spTree>
    <p:extLst>
      <p:ext uri="{BB962C8B-B14F-4D97-AF65-F5344CB8AC3E}">
        <p14:creationId xmlns:p14="http://schemas.microsoft.com/office/powerpoint/2010/main" val="386018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run time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1"/>
                <a:ext cx="10972800" cy="114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must consistently select </a:t>
                </a:r>
                <a:r>
                  <a:rPr lang="en-US" dirty="0">
                    <a:solidFill>
                      <a:srgbClr val="FF33CC"/>
                    </a:solidFill>
                  </a:rPr>
                  <a:t>pivot</a:t>
                </a:r>
                <a:r>
                  <a:rPr lang="en-US" dirty="0"/>
                  <a:t> from within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terms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1"/>
                <a:ext cx="10972800" cy="1143000"/>
              </a:xfrm>
              <a:blipFill>
                <a:blip r:embed="rId3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2868513"/>
                <a:ext cx="6552948" cy="712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Probability first </a:t>
                </a:r>
                <a:r>
                  <a:rPr lang="en-US" sz="2800" dirty="0">
                    <a:solidFill>
                      <a:srgbClr val="FF33CC"/>
                    </a:solidFill>
                  </a:rPr>
                  <a:t>pivot</a:t>
                </a:r>
                <a:r>
                  <a:rPr lang="en-US" sz="2800" dirty="0"/>
                  <a:t> is among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dirty="0"/>
                  <a:t> smallest: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868513"/>
                <a:ext cx="6552948" cy="712887"/>
              </a:xfrm>
              <a:prstGeom prst="rect">
                <a:avLst/>
              </a:prstGeom>
              <a:blipFill>
                <a:blip r:embed="rId4"/>
                <a:stretch>
                  <a:fillRect l="-1741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2600" y="3962401"/>
                <a:ext cx="7387022" cy="712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Probability second </a:t>
                </a:r>
                <a:r>
                  <a:rPr lang="en-US" sz="2800" dirty="0">
                    <a:solidFill>
                      <a:srgbClr val="FF33CC"/>
                    </a:solidFill>
                  </a:rPr>
                  <a:t>pivot </a:t>
                </a:r>
                <a:r>
                  <a:rPr lang="en-US" sz="2800" dirty="0"/>
                  <a:t>is among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dirty="0"/>
                  <a:t> smallest: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962401"/>
                <a:ext cx="7387022" cy="712887"/>
              </a:xfrm>
              <a:prstGeom prst="rect">
                <a:avLst/>
              </a:prstGeom>
              <a:blipFill>
                <a:blip r:embed="rId5"/>
                <a:stretch>
                  <a:fillRect l="-1544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2600" y="5105400"/>
                <a:ext cx="64507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Probability all </a:t>
                </a:r>
                <a:r>
                  <a:rPr lang="en-US" sz="2800" dirty="0">
                    <a:solidFill>
                      <a:srgbClr val="FF33CC"/>
                    </a:solidFill>
                  </a:rPr>
                  <a:t>pivots </a:t>
                </a:r>
                <a:r>
                  <a:rPr lang="en-US" sz="2800" dirty="0"/>
                  <a:t>are among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dirty="0"/>
                  <a:t> smallest: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105400"/>
                <a:ext cx="6450740" cy="523220"/>
              </a:xfrm>
              <a:prstGeom prst="rect">
                <a:avLst/>
              </a:prstGeom>
              <a:blipFill>
                <a:blip r:embed="rId6"/>
                <a:stretch>
                  <a:fillRect l="-1768" t="-11905" r="-7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92252" y="5643693"/>
                <a:ext cx="5775748" cy="1214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−2</m:t>
                          </m:r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⋅…⋅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⋅1=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252" y="5643693"/>
                <a:ext cx="5775748" cy="1214307"/>
              </a:xfrm>
              <a:prstGeom prst="rect">
                <a:avLst/>
              </a:prstGeom>
              <a:blipFill>
                <a:blip r:embed="rId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88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schedule posted on course website</a:t>
            </a:r>
          </a:p>
          <a:p>
            <a:pPr lvl="1"/>
            <a:r>
              <a:rPr lang="en-US" dirty="0"/>
              <a:t>Unit A Basic HW2 now available</a:t>
            </a:r>
          </a:p>
          <a:p>
            <a:pPr lvl="1"/>
            <a:r>
              <a:rPr lang="en-US" dirty="0"/>
              <a:t>Unit A Advanced and Programming HW coming soon</a:t>
            </a:r>
          </a:p>
          <a:p>
            <a:r>
              <a:rPr lang="en-US" dirty="0"/>
              <a:t>TA Office Hours</a:t>
            </a:r>
          </a:p>
          <a:p>
            <a:pPr lvl="1"/>
            <a:r>
              <a:rPr lang="en-US" dirty="0"/>
              <a:t>7-10pm Sun-Thurs in </a:t>
            </a:r>
            <a:r>
              <a:rPr lang="en-US" dirty="0" err="1"/>
              <a:t>Ols</a:t>
            </a:r>
            <a:r>
              <a:rPr lang="en-US" dirty="0"/>
              <a:t> 011</a:t>
            </a:r>
          </a:p>
          <a:p>
            <a:pPr lvl="1"/>
            <a:r>
              <a:rPr lang="en-US" dirty="0"/>
              <a:t>Online hours also available </a:t>
            </a:r>
          </a:p>
          <a:p>
            <a:r>
              <a:rPr lang="en-US" dirty="0"/>
              <a:t>Unit A Exam: Tuesday, February 22, in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77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algorithms we have discussed:</a:t>
            </a:r>
          </a:p>
          <a:p>
            <a:pPr lvl="1"/>
            <a:r>
              <a:rPr lang="en-US" dirty="0" err="1"/>
              <a:t>Mergesort</a:t>
            </a:r>
            <a:endParaRPr lang="en-US" dirty="0"/>
          </a:p>
          <a:p>
            <a:pPr lvl="1"/>
            <a:r>
              <a:rPr lang="en-US" dirty="0"/>
              <a:t>Quicksort</a:t>
            </a:r>
          </a:p>
          <a:p>
            <a:r>
              <a:rPr lang="en-US" dirty="0"/>
              <a:t>Other sorting algorithms (will discuss):</a:t>
            </a:r>
          </a:p>
          <a:p>
            <a:pPr lvl="1"/>
            <a:r>
              <a:rPr lang="en-US" dirty="0" err="1"/>
              <a:t>Bubblesort</a:t>
            </a:r>
            <a:endParaRPr lang="en-US" dirty="0"/>
          </a:p>
          <a:p>
            <a:pPr lvl="1"/>
            <a:r>
              <a:rPr lang="en-US" dirty="0" err="1"/>
              <a:t>Insertionsort</a:t>
            </a:r>
            <a:endParaRPr lang="en-US" dirty="0"/>
          </a:p>
          <a:p>
            <a:pPr lvl="1"/>
            <a:r>
              <a:rPr lang="en-US" dirty="0"/>
              <a:t>Heapsort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1400" y="2589514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589514"/>
                <a:ext cx="1590885" cy="461665"/>
              </a:xfrm>
              <a:prstGeom prst="rect">
                <a:avLst/>
              </a:prstGeom>
              <a:blipFill>
                <a:blip r:embed="rId2"/>
                <a:stretch>
                  <a:fillRect r="-79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81399" y="3124200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3124200"/>
                <a:ext cx="1590885" cy="461665"/>
              </a:xfrm>
              <a:prstGeom prst="rect">
                <a:avLst/>
              </a:prstGeom>
              <a:blipFill>
                <a:blip r:embed="rId3"/>
                <a:stretch>
                  <a:fillRect r="-794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02682" y="5241139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82" y="5241139"/>
                <a:ext cx="1590885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1399" y="4195465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4195465"/>
                <a:ext cx="1050159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398" y="4719936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8" y="4719936"/>
                <a:ext cx="1050159" cy="461665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33800" y="5932870"/>
                <a:ext cx="741568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Can we do better than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7030A0"/>
                        </a:solidFill>
                        <a:latin typeface="Cambria Math"/>
                      </a:rPr>
                      <m:t>𝑂</m:t>
                    </m:r>
                    <m:r>
                      <a:rPr lang="en-US" sz="4000" i="1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4000" i="1">
                        <a:solidFill>
                          <a:srgbClr val="7030A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rgbClr val="7030A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4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4000" i="1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7030A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932870"/>
                <a:ext cx="7415684" cy="707886"/>
              </a:xfrm>
              <a:prstGeom prst="rect">
                <a:avLst/>
              </a:prstGeom>
              <a:blipFill>
                <a:blip r:embed="rId7"/>
                <a:stretch>
                  <a:fillRect l="-3082" t="-14286" r="-2055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00300" y="2819400"/>
                <a:ext cx="7391400" cy="3124200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3600" b="1" u="sng" dirty="0"/>
                  <a:t>Mental Stretch</a:t>
                </a:r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dirty="0"/>
                  <a:t>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a:rPr lang="en-US" sz="36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3600">
                        <a:latin typeface="Cambria Math"/>
                      </a:rPr>
                      <m:t>Θ</m:t>
                    </m:r>
                    <m:r>
                      <a:rPr lang="en-US" sz="3600" i="1">
                        <a:latin typeface="Cambria Math"/>
                      </a:rPr>
                      <m:t>(</m:t>
                    </m:r>
                    <m:r>
                      <a:rPr lang="en-US" sz="36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3600" i="1">
                        <a:latin typeface="Cambria Math"/>
                      </a:rPr>
                      <m:t>)</m:t>
                    </m:r>
                  </m:oMath>
                </a14:m>
                <a:endParaRPr lang="en-US" sz="3600" dirty="0"/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dirty="0"/>
                  <a:t>Hint: show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𝑛</m:t>
                    </m:r>
                    <m:r>
                      <a:rPr lang="en-US" sz="3600" i="1">
                        <a:latin typeface="Cambria Math"/>
                      </a:rPr>
                      <m:t>!≤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dirty="0"/>
                  <a:t>Hint 2: show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𝑛</m:t>
                    </m:r>
                    <m:r>
                      <a:rPr lang="en-US" sz="3600" i="1">
                        <a:latin typeface="Cambria Math"/>
                      </a:rPr>
                      <m:t>!≥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36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3600" dirty="0"/>
              </a:p>
              <a:p>
                <a:pPr marL="0" indent="0" algn="ctr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0300" y="2819400"/>
                <a:ext cx="7391400" cy="3124200"/>
              </a:xfrm>
              <a:blipFill>
                <a:blip r:embed="rId2"/>
                <a:stretch>
                  <a:fillRect t="-25506" b="-44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822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3962400" y="200025"/>
                <a:ext cx="8229600" cy="1143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!</m:t>
                          </m:r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2359278" y="199735"/>
                <a:ext cx="82296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14600" y="1828800"/>
                <a:ext cx="7086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!=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⋅…⋅2⋅1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828800"/>
                <a:ext cx="70866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438400" y="2753380"/>
                <a:ext cx="7086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      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      ⋅      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     ⋅…⋅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753380"/>
                <a:ext cx="7086600" cy="52322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5400000">
                <a:off x="3236254" y="2321311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36254" y="2321311"/>
                <a:ext cx="45151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rot="5400000">
                <a:off x="4226854" y="231616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26854" y="2316167"/>
                <a:ext cx="45151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 rot="5400000">
                <a:off x="5580826" y="2321312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580826" y="2321312"/>
                <a:ext cx="451513" cy="523220"/>
              </a:xfrm>
              <a:prstGeom prst="rect">
                <a:avLst/>
              </a:prstGeom>
              <a:blipFill>
                <a:blip r:embed="rId7"/>
                <a:stretch>
                  <a:fillRect t="-277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 rot="5400000">
                <a:off x="6970054" y="231616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70054" y="2316167"/>
                <a:ext cx="45151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 rot="5400000">
                <a:off x="7448975" y="2321313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448975" y="2321313"/>
                <a:ext cx="451513" cy="523220"/>
              </a:xfrm>
              <a:prstGeom prst="rect">
                <a:avLst/>
              </a:prstGeom>
              <a:blipFill>
                <a:blip r:embed="rId7"/>
                <a:stretch>
                  <a:fillRect t="-277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469107" y="3581400"/>
                <a:ext cx="70866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!≤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07" y="3581400"/>
                <a:ext cx="7086600" cy="954107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752600" y="3429000"/>
            <a:ext cx="853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41EFA4-20EA-4549-A7E1-DE024ED424E6}"/>
                  </a:ext>
                </a:extLst>
              </p:cNvPr>
              <p:cNvSpPr txBox="1"/>
              <p:nvPr/>
            </p:nvSpPr>
            <p:spPr>
              <a:xfrm>
                <a:off x="2476500" y="4495800"/>
                <a:ext cx="7086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≤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41EFA4-20EA-4549-A7E1-DE024ED42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0" y="4495800"/>
                <a:ext cx="7086600" cy="13849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82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0" y="14288"/>
                <a:ext cx="8229600" cy="1143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!</m:t>
                          </m:r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Ω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1981200" y="14733"/>
                <a:ext cx="82296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33600" y="1143001"/>
                <a:ext cx="8610600" cy="827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!=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⋅…⋅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i="1" dirty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⋅…⋅2⋅1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143001"/>
                <a:ext cx="8610600" cy="82747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76400" y="2322006"/>
                <a:ext cx="8686800" cy="1030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⋅    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      ⋅    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        ⋅…⋅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⋅     1        ⋅…⋅1⋅1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322006"/>
                <a:ext cx="8686800" cy="1030795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5400000">
                <a:off x="2855255" y="186914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855255" y="1869147"/>
                <a:ext cx="451513" cy="523220"/>
              </a:xfrm>
              <a:prstGeom prst="rect">
                <a:avLst/>
              </a:prstGeom>
              <a:blipFill>
                <a:blip r:embed="rId5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rot="5400000">
                <a:off x="3693455" y="186914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693455" y="1869147"/>
                <a:ext cx="451513" cy="523220"/>
              </a:xfrm>
              <a:prstGeom prst="rect">
                <a:avLst/>
              </a:prstGeom>
              <a:blipFill>
                <a:blip r:embed="rId6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 rot="5400000">
                <a:off x="5065055" y="186914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65055" y="1869147"/>
                <a:ext cx="451513" cy="523220"/>
              </a:xfrm>
              <a:prstGeom prst="rect">
                <a:avLst/>
              </a:prstGeom>
              <a:blipFill>
                <a:blip r:embed="rId6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 rot="5400000">
                <a:off x="7503454" y="1934618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503454" y="1934618"/>
                <a:ext cx="45151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 rot="5400000">
                <a:off x="6589054" y="1869148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589054" y="1869148"/>
                <a:ext cx="45151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362200" y="3429000"/>
                <a:ext cx="7086600" cy="3310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!≥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≥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 dirty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sz="2800" i="1" dirty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 dirty="0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800" i="1" dirty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/>
                        </a:rPr>
                        <m:t>Ω</m:t>
                      </m:r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429000"/>
                <a:ext cx="7086600" cy="3310458"/>
              </a:xfrm>
              <a:prstGeom prst="rect">
                <a:avLst/>
              </a:prstGeom>
              <a:blipFill>
                <a:blip r:embed="rId9"/>
                <a:stretch>
                  <a:fillRect b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 rot="5400000">
                <a:off x="9052474" y="1934618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052474" y="1934618"/>
                <a:ext cx="45151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5400000">
                <a:off x="9484655" y="1934619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484655" y="1934619"/>
                <a:ext cx="45151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1752600" y="3429000"/>
            <a:ext cx="853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18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Lower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Prove that there is no algorithm which can sort faster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Non-existence proof!</a:t>
                </a:r>
              </a:p>
              <a:p>
                <a:pPr lvl="1"/>
                <a:r>
                  <a:rPr lang="en-US" dirty="0"/>
                  <a:t>Very hard to do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8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Decision Tree</a:t>
            </a:r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1905000" y="1143000"/>
            <a:ext cx="8229600" cy="139371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Sorting algorithms use comparisons to figure out the order of input elements</a:t>
            </a:r>
          </a:p>
          <a:p>
            <a:r>
              <a:rPr lang="en-US" sz="2800" dirty="0"/>
              <a:t>Draw tree to illustrate all possible execution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55</a:t>
            </a:fld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804159" y="3130296"/>
            <a:ext cx="6492240" cy="2813304"/>
            <a:chOff x="0" y="1371600"/>
            <a:chExt cx="9144000" cy="3962400"/>
          </a:xfrm>
        </p:grpSpPr>
        <p:sp>
          <p:nvSpPr>
            <p:cNvPr id="5" name="Rounded Rectangle 4"/>
            <p:cNvSpPr/>
            <p:nvPr/>
          </p:nvSpPr>
          <p:spPr>
            <a:xfrm>
              <a:off x="3877670" y="1371600"/>
              <a:ext cx="99913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20574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82034" y="2057400"/>
              <a:ext cx="1009366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27432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5600" y="2743200"/>
              <a:ext cx="9906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8" idx="0"/>
            </p:cNvCxnSpPr>
            <p:nvPr/>
          </p:nvCxnSpPr>
          <p:spPr>
            <a:xfrm flipH="1">
              <a:off x="2209800" y="1600200"/>
              <a:ext cx="166787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9" idx="0"/>
            </p:cNvCxnSpPr>
            <p:nvPr/>
          </p:nvCxnSpPr>
          <p:spPr>
            <a:xfrm>
              <a:off x="4876800" y="1600200"/>
              <a:ext cx="2009917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10" idx="0"/>
            </p:cNvCxnSpPr>
            <p:nvPr/>
          </p:nvCxnSpPr>
          <p:spPr>
            <a:xfrm flipH="1">
              <a:off x="1133475" y="2286000"/>
              <a:ext cx="5429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1" idx="0"/>
            </p:cNvCxnSpPr>
            <p:nvPr/>
          </p:nvCxnSpPr>
          <p:spPr>
            <a:xfrm>
              <a:off x="2743200" y="2286000"/>
              <a:ext cx="6477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5181600" y="2743200"/>
              <a:ext cx="1038367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27432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35" name="Straight Arrow Connector 34"/>
            <p:cNvCxnSpPr>
              <a:stCxn id="9" idx="1"/>
              <a:endCxn id="33" idx="0"/>
            </p:cNvCxnSpPr>
            <p:nvPr/>
          </p:nvCxnSpPr>
          <p:spPr>
            <a:xfrm flipH="1">
              <a:off x="5700784" y="2286000"/>
              <a:ext cx="68125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3"/>
              <a:endCxn id="34" idx="0"/>
            </p:cNvCxnSpPr>
            <p:nvPr/>
          </p:nvCxnSpPr>
          <p:spPr>
            <a:xfrm>
              <a:off x="7391400" y="2286000"/>
              <a:ext cx="6096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096250" y="344719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877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15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72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29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286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162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77" name="Straight Arrow Connector 76"/>
            <p:cNvCxnSpPr>
              <a:stCxn id="10" idx="1"/>
              <a:endCxn id="76" idx="0"/>
            </p:cNvCxnSpPr>
            <p:nvPr/>
          </p:nvCxnSpPr>
          <p:spPr>
            <a:xfrm flipH="1">
              <a:off x="523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0" idx="3"/>
              <a:endCxn id="75" idx="0"/>
            </p:cNvCxnSpPr>
            <p:nvPr/>
          </p:nvCxnSpPr>
          <p:spPr>
            <a:xfrm>
              <a:off x="1657350" y="2971800"/>
              <a:ext cx="285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1"/>
              <a:endCxn id="74" idx="0"/>
            </p:cNvCxnSpPr>
            <p:nvPr/>
          </p:nvCxnSpPr>
          <p:spPr>
            <a:xfrm flipH="1">
              <a:off x="2809875" y="2971800"/>
              <a:ext cx="8572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" idx="3"/>
              <a:endCxn id="73" idx="0"/>
            </p:cNvCxnSpPr>
            <p:nvPr/>
          </p:nvCxnSpPr>
          <p:spPr>
            <a:xfrm>
              <a:off x="3886200" y="2971800"/>
              <a:ext cx="6667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3" idx="1"/>
              <a:endCxn id="72" idx="0"/>
            </p:cNvCxnSpPr>
            <p:nvPr/>
          </p:nvCxnSpPr>
          <p:spPr>
            <a:xfrm flipH="1">
              <a:off x="5095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3" idx="3"/>
              <a:endCxn id="71" idx="0"/>
            </p:cNvCxnSpPr>
            <p:nvPr/>
          </p:nvCxnSpPr>
          <p:spPr>
            <a:xfrm>
              <a:off x="6219967" y="2971800"/>
              <a:ext cx="18908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34" idx="1"/>
              <a:endCxn id="70" idx="0"/>
            </p:cNvCxnSpPr>
            <p:nvPr/>
          </p:nvCxnSpPr>
          <p:spPr>
            <a:xfrm flipH="1">
              <a:off x="7400925" y="2971800"/>
              <a:ext cx="666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4" idx="3"/>
              <a:endCxn id="69" idx="0"/>
            </p:cNvCxnSpPr>
            <p:nvPr/>
          </p:nvCxnSpPr>
          <p:spPr>
            <a:xfrm>
              <a:off x="8534400" y="2971800"/>
              <a:ext cx="85725" cy="4753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76200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[1,2,3,4,5]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204967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[2,1,3,4,5]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19566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[5,2,4,1,3]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74683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[5,4,3,2,1]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14800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53468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92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743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78170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96249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94182" y="3130296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1040" y="3117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53965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28549" y="3658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59615" y="422171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8874" y="42346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04674" y="419971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51598" y="42505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42215" y="4214213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51716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83013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82403" y="421608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61864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19074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1604" y="22860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One comparison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42757" y="25908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of comparison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96400" y="5449247"/>
            <a:ext cx="13716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CC"/>
                </a:solidFill>
              </a:rPr>
              <a:t>Permutation of sorted list</a:t>
            </a:r>
          </a:p>
        </p:txBody>
      </p:sp>
      <p:sp>
        <p:nvSpPr>
          <p:cNvPr id="6" name="Right Brace 5"/>
          <p:cNvSpPr/>
          <p:nvPr/>
        </p:nvSpPr>
        <p:spPr>
          <a:xfrm rot="16200000">
            <a:off x="5767605" y="2631213"/>
            <a:ext cx="288782" cy="70938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07036" y="3164680"/>
            <a:ext cx="264320" cy="26432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35704" y="3314700"/>
            <a:ext cx="1630753" cy="2419350"/>
          </a:xfrm>
          <a:custGeom>
            <a:avLst/>
            <a:gdLst>
              <a:gd name="connsiteX0" fmla="*/ 1630753 w 1630753"/>
              <a:gd name="connsiteY0" fmla="*/ 0 h 2419350"/>
              <a:gd name="connsiteX1" fmla="*/ 11503 w 1630753"/>
              <a:gd name="connsiteY1" fmla="*/ 457200 h 2419350"/>
              <a:gd name="connsiteX2" fmla="*/ 925903 w 1630753"/>
              <a:gd name="connsiteY2" fmla="*/ 952500 h 2419350"/>
              <a:gd name="connsiteX3" fmla="*/ 1306903 w 1630753"/>
              <a:gd name="connsiteY3" fmla="*/ 1485900 h 2419350"/>
              <a:gd name="connsiteX4" fmla="*/ 773503 w 1630753"/>
              <a:gd name="connsiteY4" fmla="*/ 1819275 h 2419350"/>
              <a:gd name="connsiteX5" fmla="*/ 1516453 w 1630753"/>
              <a:gd name="connsiteY5" fmla="*/ 1885950 h 2419350"/>
              <a:gd name="connsiteX6" fmla="*/ 1249753 w 1630753"/>
              <a:gd name="connsiteY6" fmla="*/ 2066925 h 2419350"/>
              <a:gd name="connsiteX7" fmla="*/ 697303 w 1630753"/>
              <a:gd name="connsiteY7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0753" h="2419350">
                <a:moveTo>
                  <a:pt x="1630753" y="0"/>
                </a:moveTo>
                <a:cubicBezTo>
                  <a:pt x="879865" y="149225"/>
                  <a:pt x="128978" y="298450"/>
                  <a:pt x="11503" y="457200"/>
                </a:cubicBezTo>
                <a:cubicBezTo>
                  <a:pt x="-105972" y="615950"/>
                  <a:pt x="710003" y="781050"/>
                  <a:pt x="925903" y="952500"/>
                </a:cubicBezTo>
                <a:cubicBezTo>
                  <a:pt x="1141803" y="1123950"/>
                  <a:pt x="1332303" y="1341437"/>
                  <a:pt x="1306903" y="1485900"/>
                </a:cubicBezTo>
                <a:cubicBezTo>
                  <a:pt x="1281503" y="1630363"/>
                  <a:pt x="738578" y="1752600"/>
                  <a:pt x="773503" y="1819275"/>
                </a:cubicBezTo>
                <a:cubicBezTo>
                  <a:pt x="808428" y="1885950"/>
                  <a:pt x="1437078" y="1844675"/>
                  <a:pt x="1516453" y="1885950"/>
                </a:cubicBezTo>
                <a:cubicBezTo>
                  <a:pt x="1595828" y="1927225"/>
                  <a:pt x="1386278" y="1978025"/>
                  <a:pt x="1249753" y="2066925"/>
                </a:cubicBezTo>
                <a:cubicBezTo>
                  <a:pt x="1113228" y="2155825"/>
                  <a:pt x="228990" y="2316163"/>
                  <a:pt x="697303" y="241935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305222" y="2656236"/>
            <a:ext cx="177336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Possible execution path</a:t>
            </a:r>
          </a:p>
        </p:txBody>
      </p:sp>
    </p:spTree>
    <p:extLst>
      <p:ext uri="{BB962C8B-B14F-4D97-AF65-F5344CB8AC3E}">
        <p14:creationId xmlns:p14="http://schemas.microsoft.com/office/powerpoint/2010/main" val="30534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Decision Tree</a:t>
            </a:r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1905000" y="1143000"/>
            <a:ext cx="8229600" cy="1393714"/>
          </a:xfrm>
        </p:spPr>
        <p:txBody>
          <a:bodyPr>
            <a:normAutofit/>
          </a:bodyPr>
          <a:lstStyle/>
          <a:p>
            <a:r>
              <a:rPr lang="en-US" sz="2800" dirty="0"/>
              <a:t>Worst case run time is the longest execution path</a:t>
            </a:r>
          </a:p>
          <a:p>
            <a:r>
              <a:rPr lang="en-US" sz="2800" dirty="0"/>
              <a:t>i.e., “height” of the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56</a:t>
            </a:fld>
            <a:endParaRPr lang="en-US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804159" y="3130296"/>
            <a:ext cx="6492240" cy="2813304"/>
            <a:chOff x="0" y="1371600"/>
            <a:chExt cx="9144000" cy="3962400"/>
          </a:xfrm>
        </p:grpSpPr>
        <p:sp>
          <p:nvSpPr>
            <p:cNvPr id="5" name="Rounded Rectangle 4"/>
            <p:cNvSpPr/>
            <p:nvPr/>
          </p:nvSpPr>
          <p:spPr>
            <a:xfrm>
              <a:off x="3877670" y="1371600"/>
              <a:ext cx="99913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20574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82034" y="2057400"/>
              <a:ext cx="1009366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27432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5600" y="2743200"/>
              <a:ext cx="9906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8" idx="0"/>
            </p:cNvCxnSpPr>
            <p:nvPr/>
          </p:nvCxnSpPr>
          <p:spPr>
            <a:xfrm flipH="1">
              <a:off x="2209800" y="1600200"/>
              <a:ext cx="166787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9" idx="0"/>
            </p:cNvCxnSpPr>
            <p:nvPr/>
          </p:nvCxnSpPr>
          <p:spPr>
            <a:xfrm>
              <a:off x="4876800" y="1600200"/>
              <a:ext cx="2009917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10" idx="0"/>
            </p:cNvCxnSpPr>
            <p:nvPr/>
          </p:nvCxnSpPr>
          <p:spPr>
            <a:xfrm flipH="1">
              <a:off x="1133475" y="2286000"/>
              <a:ext cx="5429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1" idx="0"/>
            </p:cNvCxnSpPr>
            <p:nvPr/>
          </p:nvCxnSpPr>
          <p:spPr>
            <a:xfrm>
              <a:off x="2743200" y="2286000"/>
              <a:ext cx="6477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5181600" y="2743200"/>
              <a:ext cx="1038367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27432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35" name="Straight Arrow Connector 34"/>
            <p:cNvCxnSpPr>
              <a:stCxn id="9" idx="1"/>
              <a:endCxn id="33" idx="0"/>
            </p:cNvCxnSpPr>
            <p:nvPr/>
          </p:nvCxnSpPr>
          <p:spPr>
            <a:xfrm flipH="1">
              <a:off x="5700784" y="2286000"/>
              <a:ext cx="68125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3"/>
              <a:endCxn id="34" idx="0"/>
            </p:cNvCxnSpPr>
            <p:nvPr/>
          </p:nvCxnSpPr>
          <p:spPr>
            <a:xfrm>
              <a:off x="7391400" y="2286000"/>
              <a:ext cx="6096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096250" y="344719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877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15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72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29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286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162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77" name="Straight Arrow Connector 76"/>
            <p:cNvCxnSpPr>
              <a:stCxn id="10" idx="1"/>
              <a:endCxn id="76" idx="0"/>
            </p:cNvCxnSpPr>
            <p:nvPr/>
          </p:nvCxnSpPr>
          <p:spPr>
            <a:xfrm flipH="1">
              <a:off x="523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0" idx="3"/>
              <a:endCxn id="75" idx="0"/>
            </p:cNvCxnSpPr>
            <p:nvPr/>
          </p:nvCxnSpPr>
          <p:spPr>
            <a:xfrm>
              <a:off x="1657350" y="2971800"/>
              <a:ext cx="285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1"/>
              <a:endCxn id="74" idx="0"/>
            </p:cNvCxnSpPr>
            <p:nvPr/>
          </p:nvCxnSpPr>
          <p:spPr>
            <a:xfrm flipH="1">
              <a:off x="2809875" y="2971800"/>
              <a:ext cx="8572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" idx="3"/>
              <a:endCxn id="73" idx="0"/>
            </p:cNvCxnSpPr>
            <p:nvPr/>
          </p:nvCxnSpPr>
          <p:spPr>
            <a:xfrm>
              <a:off x="3886200" y="2971800"/>
              <a:ext cx="6667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3" idx="1"/>
              <a:endCxn id="72" idx="0"/>
            </p:cNvCxnSpPr>
            <p:nvPr/>
          </p:nvCxnSpPr>
          <p:spPr>
            <a:xfrm flipH="1">
              <a:off x="5095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3" idx="3"/>
              <a:endCxn id="71" idx="0"/>
            </p:cNvCxnSpPr>
            <p:nvPr/>
          </p:nvCxnSpPr>
          <p:spPr>
            <a:xfrm>
              <a:off x="6219967" y="2971800"/>
              <a:ext cx="18908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34" idx="1"/>
              <a:endCxn id="70" idx="0"/>
            </p:cNvCxnSpPr>
            <p:nvPr/>
          </p:nvCxnSpPr>
          <p:spPr>
            <a:xfrm flipH="1">
              <a:off x="7400925" y="2971800"/>
              <a:ext cx="666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4" idx="3"/>
              <a:endCxn id="69" idx="0"/>
            </p:cNvCxnSpPr>
            <p:nvPr/>
          </p:nvCxnSpPr>
          <p:spPr>
            <a:xfrm>
              <a:off x="8534400" y="2971800"/>
              <a:ext cx="85725" cy="4753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76200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[1,2,3,4,5]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204967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[2,1,3,4,5]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19566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[5,2,4,1,3]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74683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[5,4,3,2,1]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14800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53468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92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743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78170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96249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94182" y="3130296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1040" y="3117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53965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28549" y="3658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59615" y="422171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8874" y="42346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04674" y="419971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51598" y="42505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42215" y="4214213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51716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83013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82403" y="421608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61864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19074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66847" y="22860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One comparison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42757" y="25908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of comparison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96400" y="5449247"/>
            <a:ext cx="13716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CC"/>
                </a:solidFill>
              </a:rPr>
              <a:t>Permutation of sorted list</a:t>
            </a:r>
          </a:p>
        </p:txBody>
      </p:sp>
      <p:sp>
        <p:nvSpPr>
          <p:cNvPr id="6" name="Right Brace 5"/>
          <p:cNvSpPr/>
          <p:nvPr/>
        </p:nvSpPr>
        <p:spPr>
          <a:xfrm rot="16200000">
            <a:off x="5767605" y="2631213"/>
            <a:ext cx="288782" cy="70938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07036" y="3164680"/>
            <a:ext cx="264320" cy="26432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35704" y="3314700"/>
            <a:ext cx="1630753" cy="2419350"/>
          </a:xfrm>
          <a:custGeom>
            <a:avLst/>
            <a:gdLst>
              <a:gd name="connsiteX0" fmla="*/ 1630753 w 1630753"/>
              <a:gd name="connsiteY0" fmla="*/ 0 h 2419350"/>
              <a:gd name="connsiteX1" fmla="*/ 11503 w 1630753"/>
              <a:gd name="connsiteY1" fmla="*/ 457200 h 2419350"/>
              <a:gd name="connsiteX2" fmla="*/ 925903 w 1630753"/>
              <a:gd name="connsiteY2" fmla="*/ 952500 h 2419350"/>
              <a:gd name="connsiteX3" fmla="*/ 1306903 w 1630753"/>
              <a:gd name="connsiteY3" fmla="*/ 1485900 h 2419350"/>
              <a:gd name="connsiteX4" fmla="*/ 773503 w 1630753"/>
              <a:gd name="connsiteY4" fmla="*/ 1819275 h 2419350"/>
              <a:gd name="connsiteX5" fmla="*/ 1516453 w 1630753"/>
              <a:gd name="connsiteY5" fmla="*/ 1885950 h 2419350"/>
              <a:gd name="connsiteX6" fmla="*/ 1249753 w 1630753"/>
              <a:gd name="connsiteY6" fmla="*/ 2066925 h 2419350"/>
              <a:gd name="connsiteX7" fmla="*/ 697303 w 1630753"/>
              <a:gd name="connsiteY7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0753" h="2419350">
                <a:moveTo>
                  <a:pt x="1630753" y="0"/>
                </a:moveTo>
                <a:cubicBezTo>
                  <a:pt x="879865" y="149225"/>
                  <a:pt x="128978" y="298450"/>
                  <a:pt x="11503" y="457200"/>
                </a:cubicBezTo>
                <a:cubicBezTo>
                  <a:pt x="-105972" y="615950"/>
                  <a:pt x="710003" y="781050"/>
                  <a:pt x="925903" y="952500"/>
                </a:cubicBezTo>
                <a:cubicBezTo>
                  <a:pt x="1141803" y="1123950"/>
                  <a:pt x="1332303" y="1341437"/>
                  <a:pt x="1306903" y="1485900"/>
                </a:cubicBezTo>
                <a:cubicBezTo>
                  <a:pt x="1281503" y="1630363"/>
                  <a:pt x="738578" y="1752600"/>
                  <a:pt x="773503" y="1819275"/>
                </a:cubicBezTo>
                <a:cubicBezTo>
                  <a:pt x="808428" y="1885950"/>
                  <a:pt x="1437078" y="1844675"/>
                  <a:pt x="1516453" y="1885950"/>
                </a:cubicBezTo>
                <a:cubicBezTo>
                  <a:pt x="1595828" y="1927225"/>
                  <a:pt x="1386278" y="1978025"/>
                  <a:pt x="1249753" y="2066925"/>
                </a:cubicBezTo>
                <a:cubicBezTo>
                  <a:pt x="1113228" y="2155825"/>
                  <a:pt x="228990" y="2316163"/>
                  <a:pt x="697303" y="241935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305222" y="2656236"/>
            <a:ext cx="177336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Possible execution path</a:t>
            </a:r>
          </a:p>
        </p:txBody>
      </p:sp>
      <p:sp>
        <p:nvSpPr>
          <p:cNvPr id="66" name="Right Brace 65"/>
          <p:cNvSpPr/>
          <p:nvPr/>
        </p:nvSpPr>
        <p:spPr>
          <a:xfrm rot="5400000">
            <a:off x="5897880" y="3002281"/>
            <a:ext cx="304799" cy="64922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! 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Possible permutations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blipFill>
                <a:blip r:embed="rId2"/>
                <a:stretch>
                  <a:fillRect t="-6897" b="-2413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Brace 67"/>
          <p:cNvSpPr/>
          <p:nvPr/>
        </p:nvSpPr>
        <p:spPr>
          <a:xfrm rot="10800000">
            <a:off x="2575558" y="3096026"/>
            <a:ext cx="304799" cy="28693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blipFill>
                <a:blip r:embed="rId3"/>
                <a:stretch>
                  <a:fillRect l="-3846" b="-12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33CC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blipFill>
                <a:blip r:embed="rId4"/>
                <a:stretch>
                  <a:fillRect l="-17949" r="-14103" b="-1515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0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 animBg="1"/>
      <p:bldP spid="79" grpId="0"/>
      <p:bldP spid="8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Decision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143000"/>
                <a:ext cx="8229600" cy="139371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/>
                  <a:t>Conclusion: Worst Case Optimal run time of sorting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Θ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There is no (comparison-based) sorting algorithm with run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𝑜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143000"/>
                <a:ext cx="8229600" cy="1393714"/>
              </a:xfrm>
              <a:blipFill>
                <a:blip r:embed="rId2"/>
                <a:stretch>
                  <a:fillRect l="-1079" t="-8108" r="-308"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57</a:t>
            </a:fld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804159" y="3130296"/>
            <a:ext cx="6492240" cy="2813304"/>
            <a:chOff x="0" y="1371600"/>
            <a:chExt cx="9144000" cy="3962400"/>
          </a:xfrm>
        </p:grpSpPr>
        <p:sp>
          <p:nvSpPr>
            <p:cNvPr id="5" name="Rounded Rectangle 4"/>
            <p:cNvSpPr/>
            <p:nvPr/>
          </p:nvSpPr>
          <p:spPr>
            <a:xfrm>
              <a:off x="3877670" y="1371600"/>
              <a:ext cx="99913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20574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82034" y="2057400"/>
              <a:ext cx="1009366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27432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5600" y="2743200"/>
              <a:ext cx="9906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8" idx="0"/>
            </p:cNvCxnSpPr>
            <p:nvPr/>
          </p:nvCxnSpPr>
          <p:spPr>
            <a:xfrm flipH="1">
              <a:off x="2209800" y="1600200"/>
              <a:ext cx="166787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9" idx="0"/>
            </p:cNvCxnSpPr>
            <p:nvPr/>
          </p:nvCxnSpPr>
          <p:spPr>
            <a:xfrm>
              <a:off x="4876800" y="1600200"/>
              <a:ext cx="2009917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10" idx="0"/>
            </p:cNvCxnSpPr>
            <p:nvPr/>
          </p:nvCxnSpPr>
          <p:spPr>
            <a:xfrm flipH="1">
              <a:off x="1133475" y="2286000"/>
              <a:ext cx="5429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1" idx="0"/>
            </p:cNvCxnSpPr>
            <p:nvPr/>
          </p:nvCxnSpPr>
          <p:spPr>
            <a:xfrm>
              <a:off x="2743200" y="2286000"/>
              <a:ext cx="6477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5181600" y="2743200"/>
              <a:ext cx="1038367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27432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35" name="Straight Arrow Connector 34"/>
            <p:cNvCxnSpPr>
              <a:stCxn id="9" idx="1"/>
              <a:endCxn id="33" idx="0"/>
            </p:cNvCxnSpPr>
            <p:nvPr/>
          </p:nvCxnSpPr>
          <p:spPr>
            <a:xfrm flipH="1">
              <a:off x="5700784" y="2286000"/>
              <a:ext cx="68125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3"/>
              <a:endCxn id="34" idx="0"/>
            </p:cNvCxnSpPr>
            <p:nvPr/>
          </p:nvCxnSpPr>
          <p:spPr>
            <a:xfrm>
              <a:off x="7391400" y="2286000"/>
              <a:ext cx="6096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096250" y="344719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877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15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72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29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286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162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77" name="Straight Arrow Connector 76"/>
            <p:cNvCxnSpPr>
              <a:stCxn id="10" idx="1"/>
              <a:endCxn id="76" idx="0"/>
            </p:cNvCxnSpPr>
            <p:nvPr/>
          </p:nvCxnSpPr>
          <p:spPr>
            <a:xfrm flipH="1">
              <a:off x="523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0" idx="3"/>
              <a:endCxn id="75" idx="0"/>
            </p:cNvCxnSpPr>
            <p:nvPr/>
          </p:nvCxnSpPr>
          <p:spPr>
            <a:xfrm>
              <a:off x="1657350" y="2971800"/>
              <a:ext cx="285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1"/>
              <a:endCxn id="74" idx="0"/>
            </p:cNvCxnSpPr>
            <p:nvPr/>
          </p:nvCxnSpPr>
          <p:spPr>
            <a:xfrm flipH="1">
              <a:off x="2809875" y="2971800"/>
              <a:ext cx="8572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" idx="3"/>
              <a:endCxn id="73" idx="0"/>
            </p:cNvCxnSpPr>
            <p:nvPr/>
          </p:nvCxnSpPr>
          <p:spPr>
            <a:xfrm>
              <a:off x="3886200" y="2971800"/>
              <a:ext cx="6667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3" idx="1"/>
              <a:endCxn id="72" idx="0"/>
            </p:cNvCxnSpPr>
            <p:nvPr/>
          </p:nvCxnSpPr>
          <p:spPr>
            <a:xfrm flipH="1">
              <a:off x="5095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3" idx="3"/>
              <a:endCxn id="71" idx="0"/>
            </p:cNvCxnSpPr>
            <p:nvPr/>
          </p:nvCxnSpPr>
          <p:spPr>
            <a:xfrm>
              <a:off x="6219967" y="2971800"/>
              <a:ext cx="18908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34" idx="1"/>
              <a:endCxn id="70" idx="0"/>
            </p:cNvCxnSpPr>
            <p:nvPr/>
          </p:nvCxnSpPr>
          <p:spPr>
            <a:xfrm flipH="1">
              <a:off x="7400925" y="2971800"/>
              <a:ext cx="666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4" idx="3"/>
              <a:endCxn id="69" idx="0"/>
            </p:cNvCxnSpPr>
            <p:nvPr/>
          </p:nvCxnSpPr>
          <p:spPr>
            <a:xfrm>
              <a:off x="8534400" y="2971800"/>
              <a:ext cx="85725" cy="4753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76200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[1,2,3,4,5]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204967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[2,1,3,4,5]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19566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[5,2,4,1,3]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74683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[5,4,3,2,1]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14800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53468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92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743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78170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96249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94182" y="3130296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1040" y="3117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53965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28549" y="3658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59615" y="422171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8874" y="42346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04674" y="419971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51598" y="42505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42215" y="4214213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51716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83013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82403" y="421608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61864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19074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66847" y="22860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One comparison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42757" y="25908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of comparison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96400" y="5449247"/>
            <a:ext cx="13716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CC"/>
                </a:solidFill>
              </a:rPr>
              <a:t>Permutation of sorted list</a:t>
            </a:r>
          </a:p>
        </p:txBody>
      </p:sp>
      <p:sp>
        <p:nvSpPr>
          <p:cNvPr id="6" name="Right Brace 5"/>
          <p:cNvSpPr/>
          <p:nvPr/>
        </p:nvSpPr>
        <p:spPr>
          <a:xfrm rot="16200000">
            <a:off x="5767605" y="2631213"/>
            <a:ext cx="288782" cy="70938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07036" y="3164680"/>
            <a:ext cx="264320" cy="26432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35704" y="3314700"/>
            <a:ext cx="1630753" cy="2419350"/>
          </a:xfrm>
          <a:custGeom>
            <a:avLst/>
            <a:gdLst>
              <a:gd name="connsiteX0" fmla="*/ 1630753 w 1630753"/>
              <a:gd name="connsiteY0" fmla="*/ 0 h 2419350"/>
              <a:gd name="connsiteX1" fmla="*/ 11503 w 1630753"/>
              <a:gd name="connsiteY1" fmla="*/ 457200 h 2419350"/>
              <a:gd name="connsiteX2" fmla="*/ 925903 w 1630753"/>
              <a:gd name="connsiteY2" fmla="*/ 952500 h 2419350"/>
              <a:gd name="connsiteX3" fmla="*/ 1306903 w 1630753"/>
              <a:gd name="connsiteY3" fmla="*/ 1485900 h 2419350"/>
              <a:gd name="connsiteX4" fmla="*/ 773503 w 1630753"/>
              <a:gd name="connsiteY4" fmla="*/ 1819275 h 2419350"/>
              <a:gd name="connsiteX5" fmla="*/ 1516453 w 1630753"/>
              <a:gd name="connsiteY5" fmla="*/ 1885950 h 2419350"/>
              <a:gd name="connsiteX6" fmla="*/ 1249753 w 1630753"/>
              <a:gd name="connsiteY6" fmla="*/ 2066925 h 2419350"/>
              <a:gd name="connsiteX7" fmla="*/ 697303 w 1630753"/>
              <a:gd name="connsiteY7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0753" h="2419350">
                <a:moveTo>
                  <a:pt x="1630753" y="0"/>
                </a:moveTo>
                <a:cubicBezTo>
                  <a:pt x="879865" y="149225"/>
                  <a:pt x="128978" y="298450"/>
                  <a:pt x="11503" y="457200"/>
                </a:cubicBezTo>
                <a:cubicBezTo>
                  <a:pt x="-105972" y="615950"/>
                  <a:pt x="710003" y="781050"/>
                  <a:pt x="925903" y="952500"/>
                </a:cubicBezTo>
                <a:cubicBezTo>
                  <a:pt x="1141803" y="1123950"/>
                  <a:pt x="1332303" y="1341437"/>
                  <a:pt x="1306903" y="1485900"/>
                </a:cubicBezTo>
                <a:cubicBezTo>
                  <a:pt x="1281503" y="1630363"/>
                  <a:pt x="738578" y="1752600"/>
                  <a:pt x="773503" y="1819275"/>
                </a:cubicBezTo>
                <a:cubicBezTo>
                  <a:pt x="808428" y="1885950"/>
                  <a:pt x="1437078" y="1844675"/>
                  <a:pt x="1516453" y="1885950"/>
                </a:cubicBezTo>
                <a:cubicBezTo>
                  <a:pt x="1595828" y="1927225"/>
                  <a:pt x="1386278" y="1978025"/>
                  <a:pt x="1249753" y="2066925"/>
                </a:cubicBezTo>
                <a:cubicBezTo>
                  <a:pt x="1113228" y="2155825"/>
                  <a:pt x="228990" y="2316163"/>
                  <a:pt x="697303" y="241935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305222" y="2656236"/>
            <a:ext cx="177336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Possible execution path</a:t>
            </a:r>
          </a:p>
        </p:txBody>
      </p:sp>
      <p:sp>
        <p:nvSpPr>
          <p:cNvPr id="66" name="Right Brace 65"/>
          <p:cNvSpPr/>
          <p:nvPr/>
        </p:nvSpPr>
        <p:spPr>
          <a:xfrm rot="5400000">
            <a:off x="5897880" y="3002281"/>
            <a:ext cx="304799" cy="64922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! 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Possible permutations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blipFill>
                <a:blip r:embed="rId3"/>
                <a:stretch>
                  <a:fillRect t="-6897" b="-2413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Brace 67"/>
          <p:cNvSpPr/>
          <p:nvPr/>
        </p:nvSpPr>
        <p:spPr>
          <a:xfrm rot="10800000">
            <a:off x="2575558" y="3096026"/>
            <a:ext cx="304799" cy="28693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blipFill>
                <a:blip r:embed="rId4"/>
                <a:stretch>
                  <a:fillRect l="-3846" b="-12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33CC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blipFill>
                <a:blip r:embed="rId5"/>
                <a:stretch>
                  <a:fillRect l="-17949" r="-14103" b="-1515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4861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algorithms we have discussed:</a:t>
            </a:r>
          </a:p>
          <a:p>
            <a:pPr lvl="1"/>
            <a:r>
              <a:rPr lang="en-US" dirty="0" err="1"/>
              <a:t>Mergesort</a:t>
            </a:r>
            <a:endParaRPr lang="en-US" dirty="0"/>
          </a:p>
          <a:p>
            <a:pPr lvl="1"/>
            <a:r>
              <a:rPr lang="en-US" dirty="0"/>
              <a:t>Quicksort</a:t>
            </a:r>
          </a:p>
          <a:p>
            <a:r>
              <a:rPr lang="en-US" dirty="0"/>
              <a:t>Other sorting algorithms (will discuss):</a:t>
            </a:r>
          </a:p>
          <a:p>
            <a:pPr lvl="1"/>
            <a:r>
              <a:rPr lang="en-US" dirty="0" err="1"/>
              <a:t>Bubblesort</a:t>
            </a:r>
            <a:endParaRPr lang="en-US" dirty="0"/>
          </a:p>
          <a:p>
            <a:pPr lvl="1"/>
            <a:r>
              <a:rPr lang="en-US" dirty="0" err="1"/>
              <a:t>Insertionsort</a:t>
            </a:r>
            <a:endParaRPr lang="en-US" dirty="0"/>
          </a:p>
          <a:p>
            <a:pPr lvl="1"/>
            <a:r>
              <a:rPr lang="en-US" dirty="0"/>
              <a:t>Heapsort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1400" y="2589514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589514"/>
                <a:ext cx="1590885" cy="461665"/>
              </a:xfrm>
              <a:prstGeom prst="rect">
                <a:avLst/>
              </a:prstGeom>
              <a:blipFill>
                <a:blip r:embed="rId2"/>
                <a:stretch>
                  <a:fillRect r="-79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81399" y="3124200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3124200"/>
                <a:ext cx="1590885" cy="461665"/>
              </a:xfrm>
              <a:prstGeom prst="rect">
                <a:avLst/>
              </a:prstGeom>
              <a:blipFill>
                <a:blip r:embed="rId3"/>
                <a:stretch>
                  <a:fillRect r="-794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02682" y="5241139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82" y="5241139"/>
                <a:ext cx="1590885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1399" y="4195465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4195465"/>
                <a:ext cx="1050159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398" y="4719936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8" y="4719936"/>
                <a:ext cx="1050159" cy="461665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99AB09B-F3E9-BC47-8252-0EEEC18C1141}"/>
              </a:ext>
            </a:extLst>
          </p:cNvPr>
          <p:cNvSpPr txBox="1"/>
          <p:nvPr/>
        </p:nvSpPr>
        <p:spPr>
          <a:xfrm>
            <a:off x="5334000" y="2622171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Optimal!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CBDC5-72FC-C74A-A238-E41CE0E8856B}"/>
              </a:ext>
            </a:extLst>
          </p:cNvPr>
          <p:cNvSpPr txBox="1"/>
          <p:nvPr/>
        </p:nvSpPr>
        <p:spPr>
          <a:xfrm>
            <a:off x="5334000" y="3127829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Optimal!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13D81C-92B7-E646-BC38-E2E80B30FB06}"/>
              </a:ext>
            </a:extLst>
          </p:cNvPr>
          <p:cNvSpPr txBox="1"/>
          <p:nvPr/>
        </p:nvSpPr>
        <p:spPr>
          <a:xfrm>
            <a:off x="5334000" y="5257800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Optimal!</a:t>
            </a:r>
          </a:p>
        </p:txBody>
      </p:sp>
    </p:spTree>
    <p:extLst>
      <p:ext uri="{BB962C8B-B14F-4D97-AF65-F5344CB8AC3E}">
        <p14:creationId xmlns:p14="http://schemas.microsoft.com/office/powerpoint/2010/main" val="3806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Isn’t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105156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Important properties of sorting algorithms:</a:t>
            </a:r>
          </a:p>
          <a:p>
            <a:r>
              <a:rPr lang="en-US" dirty="0">
                <a:solidFill>
                  <a:srgbClr val="FF0000"/>
                </a:solidFill>
              </a:rPr>
              <a:t>Run Time</a:t>
            </a:r>
          </a:p>
          <a:p>
            <a:pPr lvl="1"/>
            <a:r>
              <a:rPr lang="en-US" dirty="0"/>
              <a:t>Asymptotic Complexity</a:t>
            </a:r>
          </a:p>
          <a:p>
            <a:pPr lvl="1"/>
            <a:r>
              <a:rPr lang="en-US" dirty="0"/>
              <a:t>Constants</a:t>
            </a:r>
          </a:p>
          <a:p>
            <a:r>
              <a:rPr lang="en-US" dirty="0">
                <a:solidFill>
                  <a:srgbClr val="0070C0"/>
                </a:solidFill>
              </a:rPr>
              <a:t>In Place (or In-Situ)</a:t>
            </a:r>
          </a:p>
          <a:p>
            <a:pPr lvl="1"/>
            <a:r>
              <a:rPr lang="en-US" dirty="0"/>
              <a:t>Done with only constant additional space</a:t>
            </a:r>
          </a:p>
          <a:p>
            <a:r>
              <a:rPr lang="en-US" dirty="0">
                <a:solidFill>
                  <a:srgbClr val="0070C0"/>
                </a:solidFill>
              </a:rPr>
              <a:t>Adaptive</a:t>
            </a:r>
          </a:p>
          <a:p>
            <a:pPr lvl="1"/>
            <a:r>
              <a:rPr lang="en-US" dirty="0"/>
              <a:t>Faster if list is nearly sorted</a:t>
            </a:r>
          </a:p>
          <a:p>
            <a:r>
              <a:rPr lang="en-US" dirty="0">
                <a:solidFill>
                  <a:srgbClr val="0070C0"/>
                </a:solidFill>
              </a:rPr>
              <a:t>Stable</a:t>
            </a:r>
          </a:p>
          <a:p>
            <a:pPr lvl="1"/>
            <a:r>
              <a:rPr lang="en-US" dirty="0"/>
              <a:t>Equal elements remain in original order</a:t>
            </a:r>
          </a:p>
          <a:p>
            <a:r>
              <a:rPr lang="en-US" dirty="0">
                <a:solidFill>
                  <a:srgbClr val="0070C0"/>
                </a:solidFill>
              </a:rPr>
              <a:t>Parallelizable</a:t>
            </a:r>
          </a:p>
          <a:p>
            <a:pPr lvl="1"/>
            <a:r>
              <a:rPr lang="en-US" dirty="0"/>
              <a:t>Runs faster with many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9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Divide and Conquer</a:t>
            </a:r>
          </a:p>
          <a:p>
            <a:r>
              <a:rPr lang="en-US" dirty="0"/>
              <a:t>Strassen’s Algorithm</a:t>
            </a:r>
          </a:p>
          <a:p>
            <a:r>
              <a:rPr lang="en-US" dirty="0"/>
              <a:t>Sorting</a:t>
            </a:r>
          </a:p>
          <a:p>
            <a:r>
              <a:rPr lang="en-US" dirty="0"/>
              <a:t>Quicksort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84AD6-8835-5B45-B564-F1764C995CDA}"/>
              </a:ext>
            </a:extLst>
          </p:cNvPr>
          <p:cNvSpPr txBox="1"/>
          <p:nvPr/>
        </p:nvSpPr>
        <p:spPr>
          <a:xfrm>
            <a:off x="9178770" y="6094741"/>
            <a:ext cx="1962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CLRS Ch 4, 7</a:t>
            </a:r>
          </a:p>
        </p:txBody>
      </p:sp>
    </p:spTree>
    <p:extLst>
      <p:ext uri="{BB962C8B-B14F-4D97-AF65-F5344CB8AC3E}">
        <p14:creationId xmlns:p14="http://schemas.microsoft.com/office/powerpoint/2010/main" val="41848423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sz="2000" b="1" dirty="0"/>
                  <a:t>: </a:t>
                </a:r>
              </a:p>
              <a:p>
                <a:pPr lvl="1"/>
                <a:r>
                  <a:rPr lang="en-US" sz="1800" dirty="0"/>
                  <a:t>Break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elements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&gt;1</m:t>
                    </m:r>
                  </m:oMath>
                </a14:m>
                <a:r>
                  <a:rPr lang="en-US" sz="1800" dirty="0"/>
                  <a:t>: Sort each </a:t>
                </a:r>
                <a:r>
                  <a:rPr lang="en-US" sz="1800" dirty="0" err="1"/>
                  <a:t>sublist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𝑛</m:t>
                    </m:r>
                    <m:r>
                      <a:rPr lang="en-US" sz="18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sz="1800" dirty="0"/>
                  <a:t>: List is already sorted (</a:t>
                </a:r>
                <a:r>
                  <a:rPr lang="en-US" sz="1800" dirty="0">
                    <a:solidFill>
                      <a:srgbClr val="FF33CC"/>
                    </a:solidFill>
                  </a:rPr>
                  <a:t>base case</a:t>
                </a:r>
                <a:r>
                  <a:rPr lang="en-US" sz="1800" dirty="0"/>
                  <a:t>)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Merge together sorted </a:t>
                </a:r>
                <a:r>
                  <a:rPr lang="en-US" sz="1800" dirty="0" err="1"/>
                  <a:t>sublists</a:t>
                </a:r>
                <a:r>
                  <a:rPr lang="en-US" sz="1800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blipFill>
                <a:blip r:embed="rId2"/>
                <a:stretch>
                  <a:fillRect l="-887" t="-2000" b="-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Optimal!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blipFill>
                <a:blip r:embed="rId3"/>
                <a:stretch>
                  <a:fillRect r="-1852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3962400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3962400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3962400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06742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4143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08050" y="4547173"/>
            <a:ext cx="16001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  <a:p>
            <a:pPr algn="ctr"/>
            <a:r>
              <a:rPr lang="en-US" sz="3200" dirty="0"/>
              <a:t>(usually)</a:t>
            </a:r>
          </a:p>
        </p:txBody>
      </p:sp>
    </p:spTree>
    <p:extLst>
      <p:ext uri="{BB962C8B-B14F-4D97-AF65-F5344CB8AC3E}">
        <p14:creationId xmlns:p14="http://schemas.microsoft.com/office/powerpoint/2010/main" val="326523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2" grpId="0"/>
      <p:bldP spid="13" grpId="0"/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0"/>
                <a:ext cx="8229600" cy="5410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 </a:t>
                </a:r>
                <a:r>
                  <a:rPr lang="en-US" dirty="0"/>
                  <a:t>Merge sorted </a:t>
                </a:r>
                <a:r>
                  <a:rPr lang="en-US" dirty="0" err="1"/>
                  <a:t>sublists</a:t>
                </a:r>
                <a:r>
                  <a:rPr lang="en-US" dirty="0"/>
                  <a:t> into one sorted list</a:t>
                </a:r>
              </a:p>
              <a:p>
                <a:r>
                  <a:rPr lang="en-US" dirty="0"/>
                  <a:t>We have: </a:t>
                </a:r>
              </a:p>
              <a:p>
                <a:pPr lvl="1"/>
                <a:r>
                  <a:rPr lang="en-US" dirty="0"/>
                  <a:t>2 sorted lists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1 output list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not empty):</a:t>
                </a:r>
              </a:p>
              <a:p>
                <a:pPr marL="0" indent="0">
                  <a:buNone/>
                </a:pPr>
                <a:r>
                  <a:rPr lang="en-US" dirty="0"/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[0]</m:t>
                    </m:r>
                  </m:oMath>
                </a14:m>
                <a:r>
                  <a:rPr lang="en-US" dirty="0"/>
                  <a:t>: </a:t>
                </a: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.pop())</a:t>
                </a:r>
              </a:p>
              <a:p>
                <a:pPr marL="0" indent="0">
                  <a:buNone/>
                </a:pPr>
                <a:r>
                  <a:rPr lang="en-US" dirty="0"/>
                  <a:t>	Else: 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.pop())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0"/>
                <a:ext cx="8229600" cy="5410200"/>
              </a:xfrm>
              <a:blipFill>
                <a:blip r:embed="rId2"/>
                <a:stretch>
                  <a:fillRect l="-1543" t="-1639" b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61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3657600"/>
            <a:ext cx="4800600" cy="9906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800" y="330714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33CC"/>
                </a:solidFill>
              </a:rPr>
              <a:t>Adaptive</a:t>
            </a:r>
            <a:r>
              <a:rPr lang="en-US" sz="2400" dirty="0">
                <a:solidFill>
                  <a:srgbClr val="FF33CC"/>
                </a:solidFill>
              </a:rPr>
              <a:t>:</a:t>
            </a:r>
          </a:p>
          <a:p>
            <a:r>
              <a:rPr lang="en-US" sz="2400" dirty="0">
                <a:solidFill>
                  <a:srgbClr val="FF33CC"/>
                </a:solidFill>
              </a:rPr>
              <a:t>If elements are equal, leftmost comes first</a:t>
            </a:r>
          </a:p>
        </p:txBody>
      </p:sp>
    </p:spTree>
    <p:extLst>
      <p:ext uri="{BB962C8B-B14F-4D97-AF65-F5344CB8AC3E}">
        <p14:creationId xmlns:p14="http://schemas.microsoft.com/office/powerpoint/2010/main" val="17793017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sz="2000" b="1" dirty="0"/>
                  <a:t>: </a:t>
                </a:r>
              </a:p>
              <a:p>
                <a:pPr lvl="1"/>
                <a:r>
                  <a:rPr lang="en-US" sz="1800" dirty="0"/>
                  <a:t>Break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elements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&gt;1</m:t>
                    </m:r>
                  </m:oMath>
                </a14:m>
                <a:r>
                  <a:rPr lang="en-US" sz="1800" dirty="0"/>
                  <a:t>: Sort each </a:t>
                </a:r>
                <a:r>
                  <a:rPr lang="en-US" sz="1800" dirty="0" err="1"/>
                  <a:t>sublist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𝑛</m:t>
                    </m:r>
                    <m:r>
                      <a:rPr lang="en-US" sz="18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sz="1800" dirty="0"/>
                  <a:t>: List is already sorted (</a:t>
                </a:r>
                <a:r>
                  <a:rPr lang="en-US" sz="1800" dirty="0">
                    <a:solidFill>
                      <a:srgbClr val="FF33CC"/>
                    </a:solidFill>
                  </a:rPr>
                  <a:t>base case</a:t>
                </a:r>
                <a:r>
                  <a:rPr lang="en-US" sz="1800" dirty="0"/>
                  <a:t>)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Merge together sorted </a:t>
                </a:r>
                <a:r>
                  <a:rPr lang="en-US" sz="1800" dirty="0" err="1"/>
                  <a:t>sublists</a:t>
                </a:r>
                <a:r>
                  <a:rPr lang="en-US" sz="1800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blipFill>
                <a:blip r:embed="rId2"/>
                <a:stretch>
                  <a:fillRect l="-887" t="-2000" b="-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Optimal!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blipFill>
                <a:blip r:embed="rId3"/>
                <a:stretch>
                  <a:fillRect r="-1852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3962400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3962400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3962400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6292" y="3962400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Parallelizable?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06742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4143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08050" y="4547173"/>
            <a:ext cx="16001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  <a:p>
            <a:pPr algn="ctr"/>
            <a:r>
              <a:rPr lang="en-US" sz="3200" dirty="0"/>
              <a:t>(usually)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87776" y="4547174"/>
            <a:ext cx="852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398684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/>
                <a:r>
                  <a:rPr lang="en-US" dirty="0"/>
                  <a:t>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elements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Sort each </a:t>
                </a:r>
                <a:r>
                  <a:rPr lang="en-US" dirty="0" err="1"/>
                  <a:t>sublist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List is already sorted (</a:t>
                </a:r>
                <a:r>
                  <a:rPr lang="en-US" dirty="0">
                    <a:solidFill>
                      <a:srgbClr val="FF33CC"/>
                    </a:solidFill>
                  </a:rPr>
                  <a:t>base case</a:t>
                </a:r>
                <a:r>
                  <a:rPr lang="en-US" dirty="0"/>
                  <a:t>)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dirty="0"/>
                  <a:t>Merge together sorted </a:t>
                </a:r>
                <a:r>
                  <a:rPr lang="en-US" dirty="0" err="1"/>
                  <a:t>sublists</a:t>
                </a:r>
                <a:r>
                  <a:rPr lang="en-US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4421" y="1600200"/>
            <a:ext cx="8153400" cy="10668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7682" y="124974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33CC"/>
                </a:solidFill>
              </a:rPr>
              <a:t>Parallelizable</a:t>
            </a:r>
            <a:r>
              <a:rPr lang="en-US" sz="2400" dirty="0">
                <a:solidFill>
                  <a:srgbClr val="FF33CC"/>
                </a:solidFill>
              </a:rPr>
              <a:t>:</a:t>
            </a:r>
          </a:p>
          <a:p>
            <a:r>
              <a:rPr lang="en-US" sz="2400" dirty="0">
                <a:solidFill>
                  <a:srgbClr val="FF33CC"/>
                </a:solidFill>
              </a:rPr>
              <a:t>Allow different machines to work on each </a:t>
            </a:r>
            <a:r>
              <a:rPr lang="en-US" sz="2400" dirty="0" err="1">
                <a:solidFill>
                  <a:srgbClr val="FF33CC"/>
                </a:solidFill>
              </a:rPr>
              <a:t>sublist</a:t>
            </a:r>
            <a:endParaRPr lang="en-US" sz="24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5928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(Sequential)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2"/>
              <p:cNvSpPr txBox="1">
                <a:spLocks noChangeArrowheads="1"/>
              </p:cNvSpPr>
              <p:nvPr/>
            </p:nvSpPr>
            <p:spPr bwMode="auto">
              <a:xfrm>
                <a:off x="8722816" y="2505032"/>
                <a:ext cx="263098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total / level</a:t>
                </a:r>
              </a:p>
            </p:txBody>
          </p:sp>
        </mc:Choice>
        <mc:Fallback xmlns="">
          <p:sp>
            <p:nvSpPr>
              <p:cNvPr id="4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22816" y="2505032"/>
                <a:ext cx="2630984" cy="523220"/>
              </a:xfrm>
              <a:prstGeom prst="rect">
                <a:avLst/>
              </a:prstGeom>
              <a:blipFill>
                <a:blip r:embed="rId2"/>
                <a:stretch>
                  <a:fillRect t="-9524" b="-309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/>
          <p:cNvSpPr/>
          <p:nvPr/>
        </p:nvSpPr>
        <p:spPr>
          <a:xfrm flipH="1" flipV="1">
            <a:off x="8722816" y="2133600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2"/>
              <p:cNvSpPr txBox="1">
                <a:spLocks noChangeArrowheads="1"/>
              </p:cNvSpPr>
              <p:nvPr/>
            </p:nvSpPr>
            <p:spPr bwMode="auto">
              <a:xfrm>
                <a:off x="8760916" y="3676688"/>
                <a:ext cx="2312388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⁡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FF"/>
                    </a:solidFill>
                  </a:rPr>
                  <a:t> </a:t>
                </a:r>
                <a:r>
                  <a:rPr lang="en-US" sz="2800" dirty="0"/>
                  <a:t>levels</a:t>
                </a:r>
              </a:p>
              <a:p>
                <a:pPr algn="ctr"/>
                <a:r>
                  <a:rPr lang="en-US" sz="2800" dirty="0"/>
                  <a:t>of recursion</a:t>
                </a:r>
              </a:p>
            </p:txBody>
          </p:sp>
        </mc:Choice>
        <mc:Fallback xmlns="">
          <p:sp>
            <p:nvSpPr>
              <p:cNvPr id="4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0916" y="3676688"/>
                <a:ext cx="2312388" cy="954107"/>
              </a:xfrm>
              <a:prstGeom prst="rect">
                <a:avLst/>
              </a:prstGeom>
              <a:blipFill>
                <a:blip r:embed="rId3"/>
                <a:stretch>
                  <a:fillRect t="-6579" b="-157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0" y="1182558"/>
                <a:ext cx="3183628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0" y="1182558"/>
                <a:ext cx="3183628" cy="722442"/>
              </a:xfrm>
              <a:prstGeom prst="rect">
                <a:avLst/>
              </a:prstGeom>
              <a:blipFill>
                <a:blip r:embed="rId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6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blipFill>
                <a:blip r:embed="rId8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blipFill>
                <a:blip r:embed="rId10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133849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240630" y="3485452"/>
            <a:ext cx="1116724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624096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924550" y="3485452"/>
            <a:ext cx="7239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91440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2"/>
          </p:cNvCxnSpPr>
          <p:nvPr/>
        </p:nvCxnSpPr>
        <p:spPr>
          <a:xfrm>
            <a:off x="7562850" y="4291526"/>
            <a:ext cx="4233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295832" y="4291526"/>
            <a:ext cx="267019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924551" y="4289576"/>
            <a:ext cx="4995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657532" y="4289576"/>
            <a:ext cx="267019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981450" y="4291526"/>
            <a:ext cx="526860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741748" y="4291526"/>
            <a:ext cx="239703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240631" y="4291527"/>
            <a:ext cx="474963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291599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blipFill>
                <a:blip r:embed="rId1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blipFill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blipFill>
                <a:blip r:embed="rId1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blipFill>
                <a:blip r:embed="rId20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159810" y="339423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10" y="3394238"/>
                <a:ext cx="374590" cy="564898"/>
              </a:xfrm>
              <a:prstGeom prst="rect">
                <a:avLst/>
              </a:prstGeom>
              <a:blipFill>
                <a:blip r:embed="rId2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15200" y="6248400"/>
                <a:ext cx="3283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6248400"/>
                <a:ext cx="3283784" cy="523220"/>
              </a:xfrm>
              <a:prstGeom prst="rect">
                <a:avLst/>
              </a:prstGeom>
              <a:blipFill>
                <a:blip r:embed="rId26"/>
                <a:stretch>
                  <a:fillRect l="-4247" t="-14634" r="-1158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5734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(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Parallel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1" y="1182558"/>
                <a:ext cx="3081036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1" y="1182558"/>
                <a:ext cx="3081036" cy="72244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blipFill>
                <a:blip r:embed="rId6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blipFill>
                <a:blip r:embed="rId8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133849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240630" y="3485452"/>
            <a:ext cx="1116724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624096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924550" y="3485452"/>
            <a:ext cx="7239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91440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2"/>
          </p:cNvCxnSpPr>
          <p:nvPr/>
        </p:nvCxnSpPr>
        <p:spPr>
          <a:xfrm>
            <a:off x="7562850" y="4291526"/>
            <a:ext cx="4233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295832" y="4291526"/>
            <a:ext cx="267019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924551" y="4289576"/>
            <a:ext cx="4995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657532" y="4289576"/>
            <a:ext cx="267019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981450" y="4291526"/>
            <a:ext cx="526860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741748" y="4291526"/>
            <a:ext cx="239703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240631" y="4291527"/>
            <a:ext cx="474963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291599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blipFill>
                <a:blip r:embed="rId1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blipFill>
                <a:blip r:embed="rId18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159810" y="354990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10" y="3549902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15201" y="6248400"/>
                <a:ext cx="30110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1" y="6248400"/>
                <a:ext cx="3011017" cy="523220"/>
              </a:xfrm>
              <a:prstGeom prst="rect">
                <a:avLst/>
              </a:prstGeom>
              <a:blipFill>
                <a:blip r:embed="rId23"/>
                <a:stretch>
                  <a:fillRect l="-4641" t="-14634" r="-1266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478111" y="2743200"/>
            <a:ext cx="5296412" cy="8493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Box 2"/>
          <p:cNvSpPr txBox="1">
            <a:spLocks noChangeArrowheads="1"/>
          </p:cNvSpPr>
          <p:nvPr/>
        </p:nvSpPr>
        <p:spPr bwMode="auto">
          <a:xfrm>
            <a:off x="1719420" y="2286000"/>
            <a:ext cx="2630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Done in Parallel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696200" y="25146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514600"/>
                <a:ext cx="374590" cy="564898"/>
              </a:xfrm>
              <a:prstGeom prst="rect">
                <a:avLst/>
              </a:prstGeom>
              <a:blipFill>
                <a:blip r:embed="rId2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1561588" y="3611772"/>
            <a:ext cx="6972812" cy="8493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8534400" y="33528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3352800"/>
                <a:ext cx="374590" cy="564898"/>
              </a:xfrm>
              <a:prstGeom prst="rect">
                <a:avLst/>
              </a:prstGeom>
              <a:blipFill>
                <a:blip r:embed="rId2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/>
          <p:cNvSpPr/>
          <p:nvPr/>
        </p:nvSpPr>
        <p:spPr>
          <a:xfrm>
            <a:off x="1524000" y="4941812"/>
            <a:ext cx="6972812" cy="8493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8464610" y="45720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610" y="4572000"/>
                <a:ext cx="36580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11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" grpId="0"/>
      <p:bldP spid="3" grpId="0" animBg="1"/>
      <p:bldP spid="81" grpId="0"/>
      <p:bldP spid="84" grpId="0"/>
      <p:bldP spid="86" grpId="0" animBg="1"/>
      <p:bldP spid="87" grpId="0"/>
      <p:bldP spid="90" grpId="0" animBg="1"/>
      <p:bldP spid="9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88686" y="1661993"/>
                <a:ext cx="277050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Optimal!</a:t>
                </a: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(almost always)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686" y="1661993"/>
                <a:ext cx="2770502" cy="1569660"/>
              </a:xfrm>
              <a:prstGeom prst="rect">
                <a:avLst/>
              </a:prstGeom>
              <a:blipFill>
                <a:blip r:embed="rId2"/>
                <a:stretch>
                  <a:fillRect l="-4566" r="-5023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3962400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3962400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3962400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0449" y="4547175"/>
            <a:ext cx="97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97618" y="4547175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5325" y="4547174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6292" y="3962400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Parallelizable?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87776" y="4547174"/>
            <a:ext cx="852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2133600" y="1369607"/>
                <a:ext cx="5655086" cy="18620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Idea: pick a </a:t>
                </a:r>
                <a:r>
                  <a:rPr lang="en-US" sz="2000" dirty="0">
                    <a:solidFill>
                      <a:srgbClr val="FF33CC"/>
                    </a:solidFill>
                  </a:rPr>
                  <a:t>partition</a:t>
                </a:r>
                <a:r>
                  <a:rPr lang="en-US" sz="2000" dirty="0"/>
                  <a:t> element, recursively sort two </a:t>
                </a:r>
                <a:r>
                  <a:rPr lang="en-US" sz="2000" dirty="0" err="1"/>
                  <a:t>sublists</a:t>
                </a:r>
                <a:r>
                  <a:rPr lang="en-US" sz="2000" dirty="0"/>
                  <a:t> around that element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Divide: </a:t>
                </a:r>
                <a:r>
                  <a:rPr lang="en-US" sz="2000" dirty="0"/>
                  <a:t>select an element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Conquer: </a:t>
                </a:r>
                <a:r>
                  <a:rPr lang="en-US" sz="2000" dirty="0"/>
                  <a:t>recursively sort left and right </a:t>
                </a:r>
                <a:r>
                  <a:rPr lang="en-US" sz="2000" dirty="0" err="1"/>
                  <a:t>sublists</a:t>
                </a:r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Combine: </a:t>
                </a:r>
                <a:r>
                  <a:rPr lang="en-US" sz="2000" dirty="0"/>
                  <a:t>Nothing!</a:t>
                </a:r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369607"/>
                <a:ext cx="5655086" cy="1862047"/>
              </a:xfrm>
              <a:prstGeom prst="rect">
                <a:avLst/>
              </a:prstGeom>
              <a:blipFill>
                <a:blip r:embed="rId3"/>
                <a:stretch>
                  <a:fillRect l="-897" t="-2041" b="-13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48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Conquer,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51037"/>
            <a:ext cx="10972800" cy="4525963"/>
          </a:xfrm>
        </p:spPr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  <a:p>
            <a:r>
              <a:rPr lang="en-US" dirty="0"/>
              <a:t>Naïve Multiplication</a:t>
            </a:r>
          </a:p>
          <a:p>
            <a:r>
              <a:rPr lang="en-US" dirty="0"/>
              <a:t>Karatsuba</a:t>
            </a:r>
          </a:p>
          <a:p>
            <a:r>
              <a:rPr lang="en-US" dirty="0"/>
              <a:t>Closest Pair of Points</a:t>
            </a:r>
          </a:p>
          <a:p>
            <a:r>
              <a:rPr lang="en-US" dirty="0"/>
              <a:t>Naïve Matrix-Matrix Multiplication</a:t>
            </a:r>
          </a:p>
          <a:p>
            <a:r>
              <a:rPr lang="en-US" dirty="0"/>
              <a:t>Strassen’s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68195" y="1498274"/>
                <a:ext cx="483452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What do they have in common?</a:t>
                </a:r>
              </a:p>
              <a:p>
                <a:r>
                  <a:rPr lang="en-US" sz="2800" dirty="0">
                    <a:solidFill>
                      <a:srgbClr val="0070C0"/>
                    </a:solidFill>
                  </a:rPr>
                  <a:t>Divide</a:t>
                </a:r>
                <a:r>
                  <a:rPr lang="en-US" sz="2800" dirty="0"/>
                  <a:t>: Very easy (i.e.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𝑂</m:t>
                    </m:r>
                    <m:r>
                      <a:rPr lang="en-US" sz="2800" i="1">
                        <a:latin typeface="Cambria Math"/>
                      </a:rPr>
                      <m:t>(1))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rgbClr val="0070C0"/>
                    </a:solidFill>
                  </a:rPr>
                  <a:t>Combine</a:t>
                </a:r>
                <a:r>
                  <a:rPr lang="en-US" sz="2800" dirty="0"/>
                  <a:t>: Hard work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Ω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))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195" y="1498274"/>
                <a:ext cx="4834529" cy="1384995"/>
              </a:xfrm>
              <a:prstGeom prst="rect">
                <a:avLst/>
              </a:prstGeom>
              <a:blipFill>
                <a:blip r:embed="rId2"/>
                <a:stretch>
                  <a:fillRect l="-2625" t="-4545" r="-157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69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Like </a:t>
                </a:r>
                <a:r>
                  <a:rPr lang="en-US" b="0" dirty="0" err="1"/>
                  <a:t>Mergesort</a:t>
                </a:r>
                <a:r>
                  <a:rPr lang="en-US" b="0" dirty="0"/>
                  <a:t>:</a:t>
                </a:r>
              </a:p>
              <a:p>
                <a:pPr lvl="1"/>
                <a:r>
                  <a:rPr lang="en-US" dirty="0"/>
                  <a:t>Divide and conquer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run time (kind of…)</a:t>
                </a:r>
              </a:p>
              <a:p>
                <a:r>
                  <a:rPr lang="en-US" dirty="0"/>
                  <a:t>Unlike </a:t>
                </a:r>
                <a:r>
                  <a:rPr lang="en-US" dirty="0" err="1"/>
                  <a:t>Mergesort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Divide step is the hard part</a:t>
                </a:r>
              </a:p>
              <a:p>
                <a:pPr lvl="1"/>
                <a:r>
                  <a:rPr lang="en-US" i="1" dirty="0"/>
                  <a:t>Typically</a:t>
                </a:r>
                <a:r>
                  <a:rPr lang="en-US" dirty="0"/>
                  <a:t> faster than </a:t>
                </a:r>
                <a:r>
                  <a:rPr lang="en-US" dirty="0" err="1"/>
                  <a:t>Mergesort</a:t>
                </a:r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3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Idea: pick a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element, recursively sort two </a:t>
                </a:r>
                <a:r>
                  <a:rPr lang="en-US" dirty="0" err="1"/>
                  <a:t>sublists</a:t>
                </a:r>
                <a:r>
                  <a:rPr lang="en-US" dirty="0"/>
                  <a:t> around that element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recursively sort left and right </a:t>
                </a:r>
                <a:r>
                  <a:rPr lang="en-US" dirty="0" err="1"/>
                  <a:t>sublists</a:t>
                </a:r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3666"/>
      </p:ext>
    </p:extLst>
  </p:cSld>
  <p:clrMapOvr>
    <a:masterClrMapping/>
  </p:clrMapOvr>
</p:sld>
</file>

<file path=ppt/theme/theme1.xml><?xml version="1.0" encoding="utf-8"?>
<a:theme xmlns:a="http://schemas.openxmlformats.org/drawingml/2006/main" name="CS4102-S22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22b" id="{18A48F26-C2BC-3B43-9401-166A93552451}" vid="{9556EEB7-73AD-1246-95DB-A3D79EFE4B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CS4102-S22b</Template>
  <TotalTime>9956</TotalTime>
  <Words>4072</Words>
  <Application>Microsoft Macintosh PowerPoint</Application>
  <PresentationFormat>Widescreen</PresentationFormat>
  <Paragraphs>1240</Paragraphs>
  <Slides>66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Cambria Math</vt:lpstr>
      <vt:lpstr>Helvetica Neue</vt:lpstr>
      <vt:lpstr>Helvetica Neue Thin</vt:lpstr>
      <vt:lpstr>Times</vt:lpstr>
      <vt:lpstr>CS4102-S22b</vt:lpstr>
      <vt:lpstr>CS4102 Algorithms Spring 2022</vt:lpstr>
      <vt:lpstr>f(n)∈O(n)</vt:lpstr>
      <vt:lpstr>f(n)∈Ω(n)</vt:lpstr>
      <vt:lpstr>f(n)=Θ(n)</vt:lpstr>
      <vt:lpstr>Announcements</vt:lpstr>
      <vt:lpstr>Today’s Keywords</vt:lpstr>
      <vt:lpstr>Divide and Conquer, so far</vt:lpstr>
      <vt:lpstr>Quicksort</vt:lpstr>
      <vt:lpstr>Quicksort</vt:lpstr>
      <vt:lpstr>Partition (Divide step)</vt:lpstr>
      <vt:lpstr>Partition, Procedure</vt:lpstr>
      <vt:lpstr>Partition, Procedure</vt:lpstr>
      <vt:lpstr>Partition, Procedure</vt:lpstr>
      <vt:lpstr>Partition, Procedure</vt:lpstr>
      <vt:lpstr>Partition Summary</vt:lpstr>
      <vt:lpstr>Conquer</vt:lpstr>
      <vt:lpstr>Quicksort Run Time (Best)</vt:lpstr>
      <vt:lpstr>Quicksort Run Time (Worst)</vt:lpstr>
      <vt:lpstr>Quicksort Run Time (Worst)</vt:lpstr>
      <vt:lpstr>Quicksort on a (nearly) Sorted List</vt:lpstr>
      <vt:lpstr>How to pick the pivot?</vt:lpstr>
      <vt:lpstr>Good Pivot</vt:lpstr>
      <vt:lpstr>Quickselect</vt:lpstr>
      <vt:lpstr>Quickselect</vt:lpstr>
      <vt:lpstr>Partition (Divide step)</vt:lpstr>
      <vt:lpstr>Conquer</vt:lpstr>
      <vt:lpstr>CLRS Pseudocode for Quickselect</vt:lpstr>
      <vt:lpstr>Work These Examples!</vt:lpstr>
      <vt:lpstr>Quickselect Run Time</vt:lpstr>
      <vt:lpstr>Quickselect Run Time</vt:lpstr>
      <vt:lpstr>Good Pivot for Quickselect</vt:lpstr>
      <vt:lpstr>Good Pivot</vt:lpstr>
      <vt:lpstr>Pretty Good Pivot</vt:lpstr>
      <vt:lpstr>Median of Medians</vt:lpstr>
      <vt:lpstr>Median of Medians</vt:lpstr>
      <vt:lpstr>Median of Medians</vt:lpstr>
      <vt:lpstr>Why is this good?</vt:lpstr>
      <vt:lpstr>Why is this good?</vt:lpstr>
      <vt:lpstr>Run-time of Quickselect with Median of Medians</vt:lpstr>
      <vt:lpstr>Median of Medians, Run Time</vt:lpstr>
      <vt:lpstr>Quickselect</vt:lpstr>
      <vt:lpstr>Compare to ‘Obvious’ Approach</vt:lpstr>
      <vt:lpstr>Phew! Back to Quicksort</vt:lpstr>
      <vt:lpstr>Is it worth it?</vt:lpstr>
      <vt:lpstr>Quicksort Run Time</vt:lpstr>
      <vt:lpstr>PowerPoint Presentation</vt:lpstr>
      <vt:lpstr>Quicksort Run Time</vt:lpstr>
      <vt:lpstr>Quicksort Run Time</vt:lpstr>
      <vt:lpstr>Probability of n^2 run time</vt:lpstr>
      <vt:lpstr>Sorting, so far</vt:lpstr>
      <vt:lpstr>PowerPoint Presentation</vt:lpstr>
      <vt:lpstr>log⁡n!=O(n log⁡n )</vt:lpstr>
      <vt:lpstr>log⁡n!=Ω(n log⁡n )</vt:lpstr>
      <vt:lpstr>Worst Case Lower Bounds</vt:lpstr>
      <vt:lpstr>Strategy: Decision Tree</vt:lpstr>
      <vt:lpstr>Strategy: Decision Tree</vt:lpstr>
      <vt:lpstr>Strategy: Decision Tree</vt:lpstr>
      <vt:lpstr>Sorting, so far</vt:lpstr>
      <vt:lpstr>Speed Isn’t Everything</vt:lpstr>
      <vt:lpstr>Mergesort</vt:lpstr>
      <vt:lpstr>Merge</vt:lpstr>
      <vt:lpstr>Mergesort</vt:lpstr>
      <vt:lpstr>Mergesort</vt:lpstr>
      <vt:lpstr>Mergesort (Sequential)</vt:lpstr>
      <vt:lpstr>Mergesort (Parallel)</vt:lpstr>
      <vt:lpstr>Quicksort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793</cp:revision>
  <dcterms:created xsi:type="dcterms:W3CDTF">2017-08-21T20:54:06Z</dcterms:created>
  <dcterms:modified xsi:type="dcterms:W3CDTF">2022-02-08T16:48:39Z</dcterms:modified>
</cp:coreProperties>
</file>