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65"/>
  </p:notesMasterIdLst>
  <p:sldIdLst>
    <p:sldId id="298" r:id="rId2"/>
    <p:sldId id="590" r:id="rId3"/>
    <p:sldId id="591" r:id="rId4"/>
    <p:sldId id="616" r:id="rId5"/>
    <p:sldId id="617" r:id="rId6"/>
    <p:sldId id="469" r:id="rId7"/>
    <p:sldId id="592" r:id="rId8"/>
    <p:sldId id="584" r:id="rId9"/>
    <p:sldId id="585" r:id="rId10"/>
    <p:sldId id="595" r:id="rId11"/>
    <p:sldId id="639" r:id="rId12"/>
    <p:sldId id="597" r:id="rId13"/>
    <p:sldId id="593" r:id="rId14"/>
    <p:sldId id="596" r:id="rId15"/>
    <p:sldId id="474" r:id="rId16"/>
    <p:sldId id="619" r:id="rId17"/>
    <p:sldId id="635" r:id="rId18"/>
    <p:sldId id="476" r:id="rId19"/>
    <p:sldId id="586" r:id="rId20"/>
    <p:sldId id="587" r:id="rId21"/>
    <p:sldId id="640" r:id="rId22"/>
    <p:sldId id="641" r:id="rId23"/>
    <p:sldId id="622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36" r:id="rId35"/>
    <p:sldId id="623" r:id="rId36"/>
    <p:sldId id="343" r:id="rId37"/>
    <p:sldId id="644" r:id="rId38"/>
    <p:sldId id="511" r:id="rId39"/>
    <p:sldId id="512" r:id="rId40"/>
    <p:sldId id="513" r:id="rId41"/>
    <p:sldId id="514" r:id="rId42"/>
    <p:sldId id="624" r:id="rId43"/>
    <p:sldId id="642" r:id="rId44"/>
    <p:sldId id="643" r:id="rId45"/>
    <p:sldId id="537" r:id="rId46"/>
    <p:sldId id="518" r:id="rId47"/>
    <p:sldId id="538" r:id="rId48"/>
    <p:sldId id="625" r:id="rId49"/>
    <p:sldId id="540" r:id="rId50"/>
    <p:sldId id="626" r:id="rId51"/>
    <p:sldId id="627" r:id="rId52"/>
    <p:sldId id="542" r:id="rId53"/>
    <p:sldId id="543" r:id="rId54"/>
    <p:sldId id="544" r:id="rId55"/>
    <p:sldId id="545" r:id="rId56"/>
    <p:sldId id="546" r:id="rId57"/>
    <p:sldId id="547" r:id="rId58"/>
    <p:sldId id="548" r:id="rId59"/>
    <p:sldId id="528" r:id="rId60"/>
    <p:sldId id="529" r:id="rId61"/>
    <p:sldId id="628" r:id="rId62"/>
    <p:sldId id="638" r:id="rId63"/>
    <p:sldId id="62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D4B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52D0B-7C45-D64E-A53A-27B3F57A0A45}" v="3" dt="2022-03-17T03:40:56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79162" autoAdjust="0"/>
  </p:normalViewPr>
  <p:slideViewPr>
    <p:cSldViewPr>
      <p:cViewPr varScale="1">
        <p:scale>
          <a:sx n="131" d="100"/>
          <a:sy n="131" d="100"/>
        </p:scale>
        <p:origin x="3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034-9F82-8F48-9A83-F58E60F9D938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D9EFC-C18D-9343-8FAC-BB521FE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D9EFC-C18D-9343-8FAC-BB521FE639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73F3-976A-F14B-95AC-AE601E11147E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AB1-5469-A445-B000-E929EE5A9538}" type="datetime1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2EE8-0DBA-E744-B9CE-C2A47E1431CA}" type="datetime1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648B-3982-E64D-9EC2-84C8E338B9A5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1376-7588-8A45-A955-FF0129E4109E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C7C2-1970-264C-9198-E99C9F5B82EE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61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0B6-824A-6B44-A61F-BF7F49F70111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C7C2-1970-264C-9198-E99C9F5B82EE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00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9525-AAD8-6246-B26D-745F863B47AC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4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0D40-4F4C-234C-894C-F1D59D03212A}" type="datetime1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D16-80E7-0148-8FB5-FE48807D24F0}" type="datetime1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3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4F6-78D7-0B45-B0DE-EFB70B0E9CB4}" type="datetime1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C7C2-1970-264C-9198-E99C9F5B82EE}" type="datetime1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37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C2D8-41AD-C245-B839-B7A2521D241F}" type="datetime1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C7C2-1970-264C-9198-E99C9F5B82EE}" type="datetime1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603E-186F-4CC7-B8E2-5FD613D3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2.png"/><Relationship Id="rId13" Type="http://schemas.openxmlformats.org/officeDocument/2006/relationships/image" Target="../media/image332.png"/><Relationship Id="rId3" Type="http://schemas.openxmlformats.org/officeDocument/2006/relationships/image" Target="../media/image711.png"/><Relationship Id="rId7" Type="http://schemas.openxmlformats.org/officeDocument/2006/relationships/image" Target="../media/image122.png"/><Relationship Id="rId12" Type="http://schemas.openxmlformats.org/officeDocument/2006/relationships/image" Target="../media/image301.png"/><Relationship Id="rId17" Type="http://schemas.openxmlformats.org/officeDocument/2006/relationships/image" Target="../media/image401.png"/><Relationship Id="rId2" Type="http://schemas.openxmlformats.org/officeDocument/2006/relationships/image" Target="../media/image61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1" Type="http://schemas.openxmlformats.org/officeDocument/2006/relationships/image" Target="../media/image174.png"/><Relationship Id="rId5" Type="http://schemas.openxmlformats.org/officeDocument/2006/relationships/image" Target="../media/image1011.png"/><Relationship Id="rId15" Type="http://schemas.openxmlformats.org/officeDocument/2006/relationships/image" Target="../media/image38.png"/><Relationship Id="rId10" Type="http://schemas.openxmlformats.org/officeDocument/2006/relationships/image" Target="../media/image1611.png"/><Relationship Id="rId4" Type="http://schemas.openxmlformats.org/officeDocument/2006/relationships/image" Target="../media/image810.png"/><Relationship Id="rId9" Type="http://schemas.openxmlformats.org/officeDocument/2006/relationships/image" Target="../media/image1511.png"/><Relationship Id="rId1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3" Type="http://schemas.openxmlformats.org/officeDocument/2006/relationships/image" Target="../media/image340.png"/><Relationship Id="rId7" Type="http://schemas.openxmlformats.org/officeDocument/2006/relationships/image" Target="../media/image330.png"/><Relationship Id="rId12" Type="http://schemas.openxmlformats.org/officeDocument/2006/relationships/image" Target="../media/image14.png"/><Relationship Id="rId2" Type="http://schemas.openxmlformats.org/officeDocument/2006/relationships/image" Target="../media/image37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13.png"/><Relationship Id="rId5" Type="http://schemas.openxmlformats.org/officeDocument/2006/relationships/image" Target="../media/image36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35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0.png"/><Relationship Id="rId26" Type="http://schemas.openxmlformats.org/officeDocument/2006/relationships/image" Target="../media/image15.png"/><Relationship Id="rId3" Type="http://schemas.openxmlformats.org/officeDocument/2006/relationships/image" Target="../media/image18.png"/><Relationship Id="rId21" Type="http://schemas.openxmlformats.org/officeDocument/2006/relationships/image" Target="../media/image100.png"/><Relationship Id="rId17" Type="http://schemas.openxmlformats.org/officeDocument/2006/relationships/image" Target="../media/image340.png"/><Relationship Id="rId25" Type="http://schemas.openxmlformats.org/officeDocument/2006/relationships/image" Target="../media/image14.png"/><Relationship Id="rId2" Type="http://schemas.openxmlformats.org/officeDocument/2006/relationships/image" Target="../media/image46.png"/><Relationship Id="rId16" Type="http://schemas.openxmlformats.org/officeDocument/2006/relationships/image" Target="../media/image4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.png"/><Relationship Id="rId5" Type="http://schemas.openxmlformats.org/officeDocument/2006/relationships/image" Target="../media/image360.png"/><Relationship Id="rId23" Type="http://schemas.openxmlformats.org/officeDocument/2006/relationships/image" Target="../media/image12.png"/><Relationship Id="rId19" Type="http://schemas.openxmlformats.org/officeDocument/2006/relationships/image" Target="../media/image32.png"/><Relationship Id="rId4" Type="http://schemas.openxmlformats.org/officeDocument/2006/relationships/image" Target="../media/image30.png"/><Relationship Id="rId2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60.png"/><Relationship Id="rId3" Type="http://schemas.openxmlformats.org/officeDocument/2006/relationships/image" Target="../media/image54.png"/><Relationship Id="rId7" Type="http://schemas.openxmlformats.org/officeDocument/2006/relationships/image" Target="../media/image211.png"/><Relationship Id="rId12" Type="http://schemas.openxmlformats.org/officeDocument/2006/relationships/image" Target="../media/image142.png"/><Relationship Id="rId17" Type="http://schemas.openxmlformats.org/officeDocument/2006/relationships/image" Target="../media/image62.png"/><Relationship Id="rId2" Type="http://schemas.openxmlformats.org/officeDocument/2006/relationships/image" Target="../media/image36.png"/><Relationship Id="rId16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0.png"/><Relationship Id="rId10" Type="http://schemas.openxmlformats.org/officeDocument/2006/relationships/image" Target="../media/image240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2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60.png"/><Relationship Id="rId18" Type="http://schemas.openxmlformats.org/officeDocument/2006/relationships/image" Target="../media/image63.png"/><Relationship Id="rId3" Type="http://schemas.openxmlformats.org/officeDocument/2006/relationships/image" Target="../media/image54.png"/><Relationship Id="rId21" Type="http://schemas.openxmlformats.org/officeDocument/2006/relationships/image" Target="../media/image66.png"/><Relationship Id="rId7" Type="http://schemas.openxmlformats.org/officeDocument/2006/relationships/image" Target="../media/image211.png"/><Relationship Id="rId12" Type="http://schemas.openxmlformats.org/officeDocument/2006/relationships/image" Target="../media/image142.png"/><Relationship Id="rId17" Type="http://schemas.openxmlformats.org/officeDocument/2006/relationships/image" Target="../media/image62.png"/><Relationship Id="rId2" Type="http://schemas.openxmlformats.org/officeDocument/2006/relationships/image" Target="../media/image530.png"/><Relationship Id="rId16" Type="http://schemas.openxmlformats.org/officeDocument/2006/relationships/image" Target="../media/image61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0.png"/><Relationship Id="rId10" Type="http://schemas.openxmlformats.org/officeDocument/2006/relationships/image" Target="../media/image240.png"/><Relationship Id="rId19" Type="http://schemas.openxmlformats.org/officeDocument/2006/relationships/image" Target="../media/image640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2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0.png"/><Relationship Id="rId13" Type="http://schemas.openxmlformats.org/officeDocument/2006/relationships/image" Target="../media/image2601.png"/><Relationship Id="rId18" Type="http://schemas.openxmlformats.org/officeDocument/2006/relationships/image" Target="../media/image630.png"/><Relationship Id="rId3" Type="http://schemas.openxmlformats.org/officeDocument/2006/relationships/image" Target="../media/image540.png"/><Relationship Id="rId21" Type="http://schemas.openxmlformats.org/officeDocument/2006/relationships/image" Target="../media/image69.png"/><Relationship Id="rId7" Type="http://schemas.openxmlformats.org/officeDocument/2006/relationships/image" Target="../media/image2111.png"/><Relationship Id="rId12" Type="http://schemas.openxmlformats.org/officeDocument/2006/relationships/image" Target="../media/image1421.png"/><Relationship Id="rId17" Type="http://schemas.openxmlformats.org/officeDocument/2006/relationships/image" Target="../media/image67.png"/><Relationship Id="rId2" Type="http://schemas.openxmlformats.org/officeDocument/2006/relationships/image" Target="../media/image161.png"/><Relationship Id="rId16" Type="http://schemas.openxmlformats.org/officeDocument/2006/relationships/image" Target="../media/image611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590.png"/><Relationship Id="rId24" Type="http://schemas.openxmlformats.org/officeDocument/2006/relationships/image" Target="../media/image53.png"/><Relationship Id="rId5" Type="http://schemas.openxmlformats.org/officeDocument/2006/relationships/image" Target="../media/image560.png"/><Relationship Id="rId15" Type="http://schemas.openxmlformats.org/officeDocument/2006/relationships/image" Target="../media/image600.png"/><Relationship Id="rId23" Type="http://schemas.openxmlformats.org/officeDocument/2006/relationships/image" Target="../media/image710.png"/><Relationship Id="rId10" Type="http://schemas.openxmlformats.org/officeDocument/2006/relationships/image" Target="../media/image2401.png"/><Relationship Id="rId19" Type="http://schemas.openxmlformats.org/officeDocument/2006/relationships/image" Target="../media/image6400.png"/><Relationship Id="rId4" Type="http://schemas.openxmlformats.org/officeDocument/2006/relationships/image" Target="../media/image550.png"/><Relationship Id="rId9" Type="http://schemas.openxmlformats.org/officeDocument/2006/relationships/image" Target="../media/image580.png"/><Relationship Id="rId14" Type="http://schemas.openxmlformats.org/officeDocument/2006/relationships/image" Target="../media/image2701.png"/><Relationship Id="rId22" Type="http://schemas.openxmlformats.org/officeDocument/2006/relationships/image" Target="../media/image70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0.png"/><Relationship Id="rId13" Type="http://schemas.openxmlformats.org/officeDocument/2006/relationships/image" Target="../media/image2601.png"/><Relationship Id="rId18" Type="http://schemas.openxmlformats.org/officeDocument/2006/relationships/image" Target="../media/image630.png"/><Relationship Id="rId3" Type="http://schemas.openxmlformats.org/officeDocument/2006/relationships/image" Target="../media/image540.png"/><Relationship Id="rId21" Type="http://schemas.openxmlformats.org/officeDocument/2006/relationships/image" Target="../media/image74.png"/><Relationship Id="rId7" Type="http://schemas.openxmlformats.org/officeDocument/2006/relationships/image" Target="../media/image2111.png"/><Relationship Id="rId12" Type="http://schemas.openxmlformats.org/officeDocument/2006/relationships/image" Target="../media/image1421.png"/><Relationship Id="rId17" Type="http://schemas.openxmlformats.org/officeDocument/2006/relationships/image" Target="../media/image67.png"/><Relationship Id="rId2" Type="http://schemas.openxmlformats.org/officeDocument/2006/relationships/image" Target="../media/image161.png"/><Relationship Id="rId16" Type="http://schemas.openxmlformats.org/officeDocument/2006/relationships/image" Target="../media/image73.png"/><Relationship Id="rId20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590.png"/><Relationship Id="rId5" Type="http://schemas.openxmlformats.org/officeDocument/2006/relationships/image" Target="../media/image560.png"/><Relationship Id="rId15" Type="http://schemas.openxmlformats.org/officeDocument/2006/relationships/image" Target="../media/image600.png"/><Relationship Id="rId23" Type="http://schemas.openxmlformats.org/officeDocument/2006/relationships/image" Target="../media/image76.png"/><Relationship Id="rId10" Type="http://schemas.openxmlformats.org/officeDocument/2006/relationships/image" Target="../media/image2401.png"/><Relationship Id="rId19" Type="http://schemas.openxmlformats.org/officeDocument/2006/relationships/image" Target="../media/image730.png"/><Relationship Id="rId4" Type="http://schemas.openxmlformats.org/officeDocument/2006/relationships/image" Target="../media/image550.png"/><Relationship Id="rId9" Type="http://schemas.openxmlformats.org/officeDocument/2006/relationships/image" Target="../media/image580.png"/><Relationship Id="rId14" Type="http://schemas.openxmlformats.org/officeDocument/2006/relationships/image" Target="../media/image2701.png"/><Relationship Id="rId22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79.png"/><Relationship Id="rId10" Type="http://schemas.openxmlformats.org/officeDocument/2006/relationships/image" Target="../media/image85.png"/><Relationship Id="rId4" Type="http://schemas.openxmlformats.org/officeDocument/2006/relationships/image" Target="../media/image501.png"/><Relationship Id="rId9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860.png"/><Relationship Id="rId5" Type="http://schemas.openxmlformats.org/officeDocument/2006/relationships/image" Target="../media/image89.png"/><Relationship Id="rId10" Type="http://schemas.openxmlformats.org/officeDocument/2006/relationships/image" Target="../media/image850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860.png"/><Relationship Id="rId5" Type="http://schemas.openxmlformats.org/officeDocument/2006/relationships/image" Target="../media/image89.png"/><Relationship Id="rId10" Type="http://schemas.openxmlformats.org/officeDocument/2006/relationships/image" Target="../media/image850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2.png"/><Relationship Id="rId21" Type="http://schemas.openxmlformats.org/officeDocument/2006/relationships/image" Target="../media/image111.png"/><Relationship Id="rId34" Type="http://schemas.openxmlformats.org/officeDocument/2006/relationships/image" Target="../media/image1400.pn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33" Type="http://schemas.openxmlformats.org/officeDocument/2006/relationships/image" Target="../media/image139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40" Type="http://schemas.openxmlformats.org/officeDocument/2006/relationships/image" Target="../media/image115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4.png"/><Relationship Id="rId36" Type="http://schemas.openxmlformats.org/officeDocument/2006/relationships/image" Target="../media/image142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7.png"/><Relationship Id="rId4" Type="http://schemas.openxmlformats.org/officeDocument/2006/relationships/image" Target="../media/image331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2.png"/><Relationship Id="rId39" Type="http://schemas.openxmlformats.org/officeDocument/2006/relationships/image" Target="../media/image115.png"/><Relationship Id="rId21" Type="http://schemas.openxmlformats.org/officeDocument/2006/relationships/image" Target="../media/image111.png"/><Relationship Id="rId34" Type="http://schemas.openxmlformats.org/officeDocument/2006/relationships/image" Target="../media/image1400.pn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31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00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5" Type="http://schemas.openxmlformats.org/officeDocument/2006/relationships/image" Target="../media/image11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4.png"/><Relationship Id="rId36" Type="http://schemas.openxmlformats.org/officeDocument/2006/relationships/image" Target="../media/image142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7.png"/><Relationship Id="rId4" Type="http://schemas.openxmlformats.org/officeDocument/2006/relationships/image" Target="../media/image331.png"/><Relationship Id="rId9" Type="http://schemas.openxmlformats.org/officeDocument/2006/relationships/image" Target="../media/image117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2.png"/><Relationship Id="rId39" Type="http://schemas.openxmlformats.org/officeDocument/2006/relationships/image" Target="../media/image115.png"/><Relationship Id="rId21" Type="http://schemas.openxmlformats.org/officeDocument/2006/relationships/image" Target="../media/image111.png"/><Relationship Id="rId34" Type="http://schemas.openxmlformats.org/officeDocument/2006/relationships/image" Target="../media/image1400.png"/><Relationship Id="rId7" Type="http://schemas.openxmlformats.org/officeDocument/2006/relationships/image" Target="../media/image98.png"/><Relationship Id="rId12" Type="http://schemas.openxmlformats.org/officeDocument/2006/relationships/image" Target="../media/image146.png"/><Relationship Id="rId17" Type="http://schemas.openxmlformats.org/officeDocument/2006/relationships/image" Target="../media/image107.png"/><Relationship Id="rId25" Type="http://schemas.openxmlformats.org/officeDocument/2006/relationships/image" Target="../media/image148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47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5" Type="http://schemas.openxmlformats.org/officeDocument/2006/relationships/image" Target="../media/image14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4.png"/><Relationship Id="rId36" Type="http://schemas.openxmlformats.org/officeDocument/2006/relationships/image" Target="../media/image142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7.png"/><Relationship Id="rId4" Type="http://schemas.openxmlformats.org/officeDocument/2006/relationships/image" Target="../media/image331.png"/><Relationship Id="rId9" Type="http://schemas.openxmlformats.org/officeDocument/2006/relationships/image" Target="../media/image117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4.png"/><Relationship Id="rId21" Type="http://schemas.openxmlformats.org/officeDocument/2006/relationships/image" Target="../media/image111.png"/><Relationship Id="rId34" Type="http://schemas.openxmlformats.org/officeDocument/2006/relationships/image" Target="../media/image1420.png"/><Relationship Id="rId7" Type="http://schemas.openxmlformats.org/officeDocument/2006/relationships/image" Target="../media/image98.png"/><Relationship Id="rId12" Type="http://schemas.openxmlformats.org/officeDocument/2006/relationships/image" Target="../media/image1500.png"/><Relationship Id="rId17" Type="http://schemas.openxmlformats.org/officeDocument/2006/relationships/image" Target="../media/image107.png"/><Relationship Id="rId25" Type="http://schemas.openxmlformats.org/officeDocument/2006/relationships/image" Target="../media/image133.png"/><Relationship Id="rId33" Type="http://schemas.openxmlformats.org/officeDocument/2006/relationships/image" Target="../media/image1413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2.png"/><Relationship Id="rId32" Type="http://schemas.openxmlformats.org/officeDocument/2006/relationships/image" Target="../media/image1400.png"/><Relationship Id="rId37" Type="http://schemas.openxmlformats.org/officeDocument/2006/relationships/image" Target="../media/image115.png"/><Relationship Id="rId5" Type="http://schemas.openxmlformats.org/officeDocument/2006/relationships/image" Target="../media/image14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6.png"/><Relationship Id="rId36" Type="http://schemas.openxmlformats.org/officeDocument/2006/relationships/image" Target="../media/image144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9.png"/><Relationship Id="rId4" Type="http://schemas.openxmlformats.org/officeDocument/2006/relationships/image" Target="../media/image331.png"/><Relationship Id="rId9" Type="http://schemas.openxmlformats.org/officeDocument/2006/relationships/image" Target="../media/image14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4.png"/><Relationship Id="rId39" Type="http://schemas.openxmlformats.org/officeDocument/2006/relationships/image" Target="../media/image154.png"/><Relationship Id="rId21" Type="http://schemas.openxmlformats.org/officeDocument/2006/relationships/image" Target="../media/image111.png"/><Relationship Id="rId34" Type="http://schemas.openxmlformats.org/officeDocument/2006/relationships/image" Target="../media/image1420.png"/><Relationship Id="rId42" Type="http://schemas.openxmlformats.org/officeDocument/2006/relationships/image" Target="../media/image157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2.png"/><Relationship Id="rId32" Type="http://schemas.openxmlformats.org/officeDocument/2006/relationships/image" Target="../media/image1400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45" Type="http://schemas.openxmlformats.org/officeDocument/2006/relationships/image" Target="../media/image144.png"/><Relationship Id="rId5" Type="http://schemas.openxmlformats.org/officeDocument/2006/relationships/image" Target="../media/image11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6.png"/><Relationship Id="rId36" Type="http://schemas.openxmlformats.org/officeDocument/2006/relationships/image" Target="../media/image151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9.png"/><Relationship Id="rId44" Type="http://schemas.openxmlformats.org/officeDocument/2006/relationships/image" Target="../media/image159.png"/><Relationship Id="rId4" Type="http://schemas.openxmlformats.org/officeDocument/2006/relationships/image" Target="../media/image331.png"/><Relationship Id="rId9" Type="http://schemas.openxmlformats.org/officeDocument/2006/relationships/image" Target="../media/image117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43" Type="http://schemas.openxmlformats.org/officeDocument/2006/relationships/image" Target="../media/image158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Relationship Id="rId12" Type="http://schemas.openxmlformats.org/officeDocument/2006/relationships/image" Target="../media/image146.png"/><Relationship Id="rId17" Type="http://schemas.openxmlformats.org/officeDocument/2006/relationships/image" Target="../media/image107.png"/><Relationship Id="rId25" Type="http://schemas.openxmlformats.org/officeDocument/2006/relationships/image" Target="../media/image133.png"/><Relationship Id="rId33" Type="http://schemas.openxmlformats.org/officeDocument/2006/relationships/image" Target="../media/image1413.png"/><Relationship Id="rId38" Type="http://schemas.openxmlformats.org/officeDocument/2006/relationships/image" Target="../media/image153.png"/><Relationship Id="rId46" Type="http://schemas.openxmlformats.org/officeDocument/2006/relationships/image" Target="../media/image115.png"/><Relationship Id="rId20" Type="http://schemas.openxmlformats.org/officeDocument/2006/relationships/image" Target="../media/image110.png"/><Relationship Id="rId41" Type="http://schemas.openxmlformats.org/officeDocument/2006/relationships/image" Target="../media/image156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34.png"/><Relationship Id="rId21" Type="http://schemas.openxmlformats.org/officeDocument/2006/relationships/image" Target="../media/image111.png"/><Relationship Id="rId34" Type="http://schemas.openxmlformats.org/officeDocument/2006/relationships/image" Target="../media/image1420.png"/><Relationship Id="rId7" Type="http://schemas.openxmlformats.org/officeDocument/2006/relationships/image" Target="../media/image98.png"/><Relationship Id="rId12" Type="http://schemas.openxmlformats.org/officeDocument/2006/relationships/image" Target="../media/image1500.png"/><Relationship Id="rId17" Type="http://schemas.openxmlformats.org/officeDocument/2006/relationships/image" Target="../media/image107.png"/><Relationship Id="rId25" Type="http://schemas.openxmlformats.org/officeDocument/2006/relationships/image" Target="../media/image133.png"/><Relationship Id="rId33" Type="http://schemas.openxmlformats.org/officeDocument/2006/relationships/image" Target="../media/image1413.png"/><Relationship Id="rId38" Type="http://schemas.openxmlformats.org/officeDocument/2006/relationships/image" Target="../media/image115.png"/><Relationship Id="rId2" Type="http://schemas.openxmlformats.org/officeDocument/2006/relationships/image" Target="../media/image9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32.png"/><Relationship Id="rId32" Type="http://schemas.openxmlformats.org/officeDocument/2006/relationships/image" Target="../media/image1400.png"/><Relationship Id="rId37" Type="http://schemas.openxmlformats.org/officeDocument/2006/relationships/image" Target="../media/image144.png"/><Relationship Id="rId5" Type="http://schemas.openxmlformats.org/officeDocument/2006/relationships/image" Target="../media/image14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36.png"/><Relationship Id="rId36" Type="http://schemas.openxmlformats.org/officeDocument/2006/relationships/image" Target="../media/image1600.png"/><Relationship Id="rId10" Type="http://schemas.openxmlformats.org/officeDocument/2006/relationships/image" Target="../media/image1000.png"/><Relationship Id="rId19" Type="http://schemas.openxmlformats.org/officeDocument/2006/relationships/image" Target="../media/image109.png"/><Relationship Id="rId31" Type="http://schemas.openxmlformats.org/officeDocument/2006/relationships/image" Target="../media/image139.png"/><Relationship Id="rId4" Type="http://schemas.openxmlformats.org/officeDocument/2006/relationships/image" Target="../media/image331.png"/><Relationship Id="rId9" Type="http://schemas.openxmlformats.org/officeDocument/2006/relationships/image" Target="../media/image14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8" Type="http://schemas.openxmlformats.org/officeDocument/2006/relationships/image" Target="../media/image1411.png"/><Relationship Id="rId3" Type="http://schemas.openxmlformats.org/officeDocument/2006/relationships/image" Target="../media/image95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18" Type="http://schemas.openxmlformats.org/officeDocument/2006/relationships/image" Target="../media/image107.png"/><Relationship Id="rId26" Type="http://schemas.openxmlformats.org/officeDocument/2006/relationships/image" Target="../media/image133.png"/><Relationship Id="rId39" Type="http://schemas.openxmlformats.org/officeDocument/2006/relationships/image" Target="../media/image166.png"/><Relationship Id="rId21" Type="http://schemas.openxmlformats.org/officeDocument/2006/relationships/image" Target="../media/image110.png"/><Relationship Id="rId34" Type="http://schemas.openxmlformats.org/officeDocument/2006/relationships/image" Target="../media/image1413.png"/><Relationship Id="rId42" Type="http://schemas.openxmlformats.org/officeDocument/2006/relationships/image" Target="../media/image169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3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000.png"/><Relationship Id="rId24" Type="http://schemas.openxmlformats.org/officeDocument/2006/relationships/image" Target="../media/image113.png"/><Relationship Id="rId32" Type="http://schemas.openxmlformats.org/officeDocument/2006/relationships/image" Target="../media/image139.png"/><Relationship Id="rId37" Type="http://schemas.openxmlformats.org/officeDocument/2006/relationships/image" Target="../media/image164.png"/><Relationship Id="rId40" Type="http://schemas.openxmlformats.org/officeDocument/2006/relationships/image" Target="../media/image167.png"/><Relationship Id="rId45" Type="http://schemas.openxmlformats.org/officeDocument/2006/relationships/image" Target="../media/image115.png"/><Relationship Id="rId5" Type="http://schemas.openxmlformats.org/officeDocument/2006/relationships/image" Target="../media/image331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17.png"/><Relationship Id="rId19" Type="http://schemas.openxmlformats.org/officeDocument/2006/relationships/image" Target="../media/image162.png"/><Relationship Id="rId31" Type="http://schemas.openxmlformats.org/officeDocument/2006/relationships/image" Target="../media/image138.png"/><Relationship Id="rId44" Type="http://schemas.openxmlformats.org/officeDocument/2006/relationships/image" Target="../media/image144.png"/><Relationship Id="rId4" Type="http://schemas.openxmlformats.org/officeDocument/2006/relationships/image" Target="../media/image95.png"/><Relationship Id="rId9" Type="http://schemas.openxmlformats.org/officeDocument/2006/relationships/image" Target="../media/image1411.png"/><Relationship Id="rId14" Type="http://schemas.openxmlformats.org/officeDocument/2006/relationships/image" Target="../media/image103.png"/><Relationship Id="rId22" Type="http://schemas.openxmlformats.org/officeDocument/2006/relationships/image" Target="../media/image163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0.png"/><Relationship Id="rId43" Type="http://schemas.openxmlformats.org/officeDocument/2006/relationships/image" Target="../media/image1700.png"/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32.png"/><Relationship Id="rId33" Type="http://schemas.openxmlformats.org/officeDocument/2006/relationships/image" Target="../media/image1400.png"/><Relationship Id="rId38" Type="http://schemas.openxmlformats.org/officeDocument/2006/relationships/image" Target="../media/image165.png"/><Relationship Id="rId20" Type="http://schemas.openxmlformats.org/officeDocument/2006/relationships/image" Target="../media/image109.png"/><Relationship Id="rId41" Type="http://schemas.openxmlformats.org/officeDocument/2006/relationships/image" Target="../media/image16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1.png"/><Relationship Id="rId4" Type="http://schemas.openxmlformats.org/officeDocument/2006/relationships/image" Target="../media/image1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0.png"/><Relationship Id="rId18" Type="http://schemas.openxmlformats.org/officeDocument/2006/relationships/image" Target="../media/image167.png"/><Relationship Id="rId26" Type="http://schemas.openxmlformats.org/officeDocument/2006/relationships/image" Target="../media/image179.png"/><Relationship Id="rId3" Type="http://schemas.openxmlformats.org/officeDocument/2006/relationships/image" Target="../media/image132.png"/><Relationship Id="rId21" Type="http://schemas.openxmlformats.org/officeDocument/2006/relationships/image" Target="../media/image176.png"/><Relationship Id="rId7" Type="http://schemas.openxmlformats.org/officeDocument/2006/relationships/image" Target="../media/image136.png"/><Relationship Id="rId12" Type="http://schemas.openxmlformats.org/officeDocument/2006/relationships/image" Target="../media/image1413.png"/><Relationship Id="rId17" Type="http://schemas.openxmlformats.org/officeDocument/2006/relationships/image" Target="../media/image166.png"/><Relationship Id="rId25" Type="http://schemas.openxmlformats.org/officeDocument/2006/relationships/image" Target="../media/image178.png"/><Relationship Id="rId2" Type="http://schemas.openxmlformats.org/officeDocument/2006/relationships/image" Target="../media/image175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0.png"/><Relationship Id="rId24" Type="http://schemas.openxmlformats.org/officeDocument/2006/relationships/image" Target="../media/image177.png"/><Relationship Id="rId5" Type="http://schemas.openxmlformats.org/officeDocument/2006/relationships/image" Target="../media/image134.png"/><Relationship Id="rId15" Type="http://schemas.openxmlformats.org/officeDocument/2006/relationships/image" Target="../media/image164.png"/><Relationship Id="rId23" Type="http://schemas.openxmlformats.org/officeDocument/2006/relationships/image" Target="../media/image113.png"/><Relationship Id="rId28" Type="http://schemas.openxmlformats.org/officeDocument/2006/relationships/image" Target="../media/image115.png"/><Relationship Id="rId10" Type="http://schemas.openxmlformats.org/officeDocument/2006/relationships/image" Target="../media/image139.png"/><Relationship Id="rId19" Type="http://schemas.openxmlformats.org/officeDocument/2006/relationships/image" Target="../media/image16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12.png"/><Relationship Id="rId27" Type="http://schemas.openxmlformats.org/officeDocument/2006/relationships/image" Target="../media/image144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18" Type="http://schemas.openxmlformats.org/officeDocument/2006/relationships/image" Target="../media/image107.png"/><Relationship Id="rId26" Type="http://schemas.openxmlformats.org/officeDocument/2006/relationships/image" Target="../media/image133.png"/><Relationship Id="rId39" Type="http://schemas.openxmlformats.org/officeDocument/2006/relationships/image" Target="../media/image166.png"/><Relationship Id="rId21" Type="http://schemas.openxmlformats.org/officeDocument/2006/relationships/image" Target="../media/image110.png"/><Relationship Id="rId34" Type="http://schemas.openxmlformats.org/officeDocument/2006/relationships/image" Target="../media/image1413.png"/><Relationship Id="rId42" Type="http://schemas.openxmlformats.org/officeDocument/2006/relationships/image" Target="../media/image169.png"/><Relationship Id="rId47" Type="http://schemas.openxmlformats.org/officeDocument/2006/relationships/image" Target="../media/image712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3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000.png"/><Relationship Id="rId24" Type="http://schemas.openxmlformats.org/officeDocument/2006/relationships/image" Target="../media/image113.png"/><Relationship Id="rId32" Type="http://schemas.openxmlformats.org/officeDocument/2006/relationships/image" Target="../media/image139.png"/><Relationship Id="rId37" Type="http://schemas.openxmlformats.org/officeDocument/2006/relationships/image" Target="../media/image164.png"/><Relationship Id="rId40" Type="http://schemas.openxmlformats.org/officeDocument/2006/relationships/image" Target="../media/image167.png"/><Relationship Id="rId45" Type="http://schemas.openxmlformats.org/officeDocument/2006/relationships/image" Target="../media/image115.png"/><Relationship Id="rId5" Type="http://schemas.openxmlformats.org/officeDocument/2006/relationships/image" Target="../media/image331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17.png"/><Relationship Id="rId19" Type="http://schemas.openxmlformats.org/officeDocument/2006/relationships/image" Target="../media/image162.png"/><Relationship Id="rId31" Type="http://schemas.openxmlformats.org/officeDocument/2006/relationships/image" Target="../media/image138.png"/><Relationship Id="rId44" Type="http://schemas.openxmlformats.org/officeDocument/2006/relationships/image" Target="../media/image144.png"/><Relationship Id="rId4" Type="http://schemas.openxmlformats.org/officeDocument/2006/relationships/image" Target="../media/image95.png"/><Relationship Id="rId9" Type="http://schemas.openxmlformats.org/officeDocument/2006/relationships/image" Target="../media/image1411.png"/><Relationship Id="rId14" Type="http://schemas.openxmlformats.org/officeDocument/2006/relationships/image" Target="../media/image103.png"/><Relationship Id="rId22" Type="http://schemas.openxmlformats.org/officeDocument/2006/relationships/image" Target="../media/image163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0.png"/><Relationship Id="rId43" Type="http://schemas.openxmlformats.org/officeDocument/2006/relationships/image" Target="../media/image1700.png"/><Relationship Id="rId48" Type="http://schemas.openxmlformats.org/officeDocument/2006/relationships/image" Target="../media/image72.png"/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32.png"/><Relationship Id="rId33" Type="http://schemas.openxmlformats.org/officeDocument/2006/relationships/image" Target="../media/image1400.png"/><Relationship Id="rId38" Type="http://schemas.openxmlformats.org/officeDocument/2006/relationships/image" Target="../media/image165.png"/><Relationship Id="rId46" Type="http://schemas.openxmlformats.org/officeDocument/2006/relationships/image" Target="../media/image701.png"/><Relationship Id="rId20" Type="http://schemas.openxmlformats.org/officeDocument/2006/relationships/image" Target="../media/image109.png"/><Relationship Id="rId41" Type="http://schemas.openxmlformats.org/officeDocument/2006/relationships/image" Target="../media/image16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0BDD-E220-4E5C-BC6D-84FD42E96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4102: Algorithms – Unit C</a:t>
            </a:r>
            <a:br>
              <a:rPr lang="en-US" dirty="0"/>
            </a:br>
            <a:br>
              <a:rPr lang="en-US" sz="1100" dirty="0"/>
            </a:br>
            <a:r>
              <a:rPr lang="en-US" sz="4400" dirty="0"/>
              <a:t>Dynamic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2F040-557E-4279-B220-4F8A2EB6F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Co-instructors:  Robbie </a:t>
            </a:r>
            <a:r>
              <a:rPr lang="en-US" dirty="0" err="1"/>
              <a:t>Hott</a:t>
            </a:r>
            <a:r>
              <a:rPr lang="en-US" dirty="0"/>
              <a:t> and Tom Horton</a:t>
            </a:r>
          </a:p>
          <a:p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116216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97284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(optimal)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E21FD2-8979-9E4E-AD10-B1FCEDB831C1}"/>
              </a:ext>
            </a:extLst>
          </p:cNvPr>
          <p:cNvGrpSpPr/>
          <p:nvPr/>
        </p:nvGrpSpPr>
        <p:grpSpPr>
          <a:xfrm>
            <a:off x="1938387" y="4872165"/>
            <a:ext cx="3335883" cy="949405"/>
            <a:chOff x="383551" y="3746310"/>
            <a:chExt cx="3335883" cy="9494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131753-17F7-8D49-93A2-CA067D76939E}"/>
                </a:ext>
              </a:extLst>
            </p:cNvPr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221DAF-0BCA-274D-8F4D-F4AAB3D099B1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DDB35E-26D2-5F46-8C4E-AEE2793CF276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70E5D-A656-1B4F-8C85-705BAABA28E1}"/>
                </a:ext>
              </a:extLst>
            </p:cNvPr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4C3821-21E6-814B-958E-E039B7255054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7CD6B57-3EA6-164A-8958-B8F7526BAF6B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EA2AFC-8516-8644-BAD9-0BDABCF116C6}"/>
                </a:ext>
              </a:extLst>
            </p:cNvPr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B9F93D-AE63-C642-AF48-042CF7F8770D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7E55CD-683B-A645-8786-726D29D7D060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552C0A-7EF2-F84A-B4AA-0C9DFB6F8689}"/>
                </a:ext>
              </a:extLst>
            </p:cNvPr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7A9B8A0-82C4-7E40-87AC-966DB8039DA1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160DE8-46AD-DF45-A98F-2C8954D226F1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99ECC8-E5B6-214C-BE03-694705A14AAA}"/>
                </a:ext>
              </a:extLst>
            </p:cNvPr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B27E245-1A50-A046-A90F-5989AC26C75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820A58D-3FA5-F74C-B305-7E5D22004088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FD110D-7EEA-8048-B7DD-DEB432ADCF7E}"/>
                </a:ext>
              </a:extLst>
            </p:cNvPr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AAA9C-B4E2-2C43-B4F2-A6A84FCCA468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4F6A4FD-431F-1C43-8C57-E53D902F6360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92C260-9EDC-414D-B4BB-3BD018F9954E}"/>
                </a:ext>
              </a:extLst>
            </p:cNvPr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0E00A4-D0E6-014E-A7D7-33D4E9FF6E5C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383405-1DC8-0549-978F-2FBA8556FC4F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E91453-3D0E-6A49-B8B4-A2E8188AB937}"/>
              </a:ext>
            </a:extLst>
          </p:cNvPr>
          <p:cNvGrpSpPr/>
          <p:nvPr/>
        </p:nvGrpSpPr>
        <p:grpSpPr>
          <a:xfrm>
            <a:off x="4799571" y="4872164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CF288C-3428-934B-A39B-A987210C2E1D}"/>
                </a:ext>
              </a:extLst>
            </p:cNvPr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4E034B-52EF-2140-B9FF-E9C5ECF51BF2}"/>
                </a:ext>
              </a:extLst>
            </p:cNvPr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eft Brace 29">
            <a:extLst>
              <a:ext uri="{FF2B5EF4-FFF2-40B4-BE49-F238E27FC236}">
                <a16:creationId xmlns:a16="http://schemas.microsoft.com/office/drawing/2014/main" id="{3658DF58-D4CA-1F41-A168-22A58F3E0F71}"/>
              </a:ext>
            </a:extLst>
          </p:cNvPr>
          <p:cNvSpPr/>
          <p:nvPr/>
        </p:nvSpPr>
        <p:spPr>
          <a:xfrm rot="16200000">
            <a:off x="3133898" y="4606100"/>
            <a:ext cx="450206" cy="28811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77040-0BD2-E64E-9E2E-4685F78F7681}"/>
                  </a:ext>
                </a:extLst>
              </p:cNvPr>
              <p:cNvSpPr txBox="1"/>
              <p:nvPr/>
            </p:nvSpPr>
            <p:spPr>
              <a:xfrm>
                <a:off x="3021232" y="6245501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77040-0BD2-E64E-9E2E-4685F78F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32" y="6245501"/>
                <a:ext cx="7785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B9CF356-B3C9-3540-8430-29B15A535415}"/>
              </a:ext>
            </a:extLst>
          </p:cNvPr>
          <p:cNvGrpSpPr/>
          <p:nvPr/>
        </p:nvGrpSpPr>
        <p:grpSpPr>
          <a:xfrm>
            <a:off x="6913419" y="4872164"/>
            <a:ext cx="3335883" cy="949405"/>
            <a:chOff x="383551" y="3746310"/>
            <a:chExt cx="3335883" cy="9494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1D16FE0-E333-E249-AAF0-4DE02D260F52}"/>
                </a:ext>
              </a:extLst>
            </p:cNvPr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F689705-7A3A-D34B-AD67-6BBCF66E65D9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A103EDE-BFD5-B24A-8B7C-D7BF83A521FB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AB3B0B-E874-204F-BCA5-934A506DE936}"/>
                </a:ext>
              </a:extLst>
            </p:cNvPr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AEBECE-3832-D84E-9BFB-D47673834AEB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7A6C779-0A3F-D541-ABE5-77795A0A00D7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33DB80-6BE8-3C44-803F-4DB55B4BA16B}"/>
                </a:ext>
              </a:extLst>
            </p:cNvPr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B3F4EE-F6FE-154D-8E07-81C670555498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D21265-1EBE-2248-8FD1-E8C06E959464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5D0BF1-248A-DE46-AF99-A63C8ABA6E72}"/>
                </a:ext>
              </a:extLst>
            </p:cNvPr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9060A4B-14C8-DE43-BD71-F428FEF883D6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18CFFA3-2F31-E140-9BD1-7EBEE8ECBC50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222787-AD8F-F34A-AF28-1FA318885CA3}"/>
                </a:ext>
              </a:extLst>
            </p:cNvPr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2E3EBF4-51AD-5E4E-AE56-E9106091BA38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C43B5E1-1556-6F49-883E-B35321518CB9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DB4822-8AA0-234C-A9C2-E42FDD06D2AB}"/>
                </a:ext>
              </a:extLst>
            </p:cNvPr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8DB9E1-4297-9140-B76E-8DDA39950276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85F89A-17B2-1841-9063-D02CCBE36417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D3AC14-C348-0848-A6C9-CFA6484171B8}"/>
                </a:ext>
              </a:extLst>
            </p:cNvPr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31875C7-0451-2341-AC28-F5E0DEB4E19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C573B4-9407-894B-BFF5-D0753B0BA678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E73ACD-1EB8-6C48-9125-5A5485C13AE8}"/>
              </a:ext>
            </a:extLst>
          </p:cNvPr>
          <p:cNvGrpSpPr/>
          <p:nvPr/>
        </p:nvGrpSpPr>
        <p:grpSpPr>
          <a:xfrm rot="16200000">
            <a:off x="9537252" y="4634813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881F68D-6F2B-A04F-B3CF-B5D16CC38520}"/>
                </a:ext>
              </a:extLst>
            </p:cNvPr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A7CAB0-8C7C-7148-B6C5-A1E6DCA2BCBB}"/>
                </a:ext>
              </a:extLst>
            </p:cNvPr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8A890AF6-3DEF-D346-816D-38316466151F}"/>
              </a:ext>
            </a:extLst>
          </p:cNvPr>
          <p:cNvSpPr/>
          <p:nvPr/>
        </p:nvSpPr>
        <p:spPr>
          <a:xfrm rot="16200000">
            <a:off x="7881556" y="4853433"/>
            <a:ext cx="450208" cy="23864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8B4FF9-A62C-554D-B706-EAE5B1A2549D}"/>
                  </a:ext>
                </a:extLst>
              </p:cNvPr>
              <p:cNvSpPr txBox="1"/>
              <p:nvPr/>
            </p:nvSpPr>
            <p:spPr>
              <a:xfrm>
                <a:off x="7716613" y="6201566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8B4FF9-A62C-554D-B706-EAE5B1A2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613" y="6201566"/>
                <a:ext cx="778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B801A565-8AAE-664D-B38D-068B6DF10DDD}"/>
              </a:ext>
            </a:extLst>
          </p:cNvPr>
          <p:cNvGrpSpPr/>
          <p:nvPr/>
        </p:nvGrpSpPr>
        <p:grpSpPr>
          <a:xfrm rot="16200000">
            <a:off x="9537252" y="5109515"/>
            <a:ext cx="474702" cy="949405"/>
            <a:chOff x="6544448" y="4176091"/>
            <a:chExt cx="474702" cy="949405"/>
          </a:xfrm>
          <a:solidFill>
            <a:srgbClr val="FFFF00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E7766-90B1-7B48-9ADD-2B2D3311F778}"/>
                </a:ext>
              </a:extLst>
            </p:cNvPr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46A9D4-90B8-BD48-89AE-C020F4F6D65B}"/>
                </a:ext>
              </a:extLst>
            </p:cNvPr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6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57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(optimal)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Divide and Conquer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myDCalgo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After dividing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myDCalgo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Combine(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Top-Down Dynamic Programming </a:t>
            </a:r>
            <a:r>
              <a:rPr lang="en-US" dirty="0" err="1"/>
              <a:t>Soln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mem = {}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not blank:</a:t>
            </a:r>
          </a:p>
          <a:p>
            <a:pPr marL="0" indent="0"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OptimalSubstructure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118872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“Top Down”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11887200" cy="838200"/>
              </a:xfrm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2600" y="5943600"/>
            <a:ext cx="668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Recursive calls happen in a predictable order</a:t>
            </a:r>
          </a:p>
        </p:txBody>
      </p:sp>
    </p:spTree>
    <p:extLst>
      <p:ext uri="{BB962C8B-B14F-4D97-AF65-F5344CB8AC3E}">
        <p14:creationId xmlns:p14="http://schemas.microsoft.com/office/powerpoint/2010/main" val="164279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“Bottom Up”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0035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Initialize Memory M</a:t>
            </a:r>
          </a:p>
          <a:p>
            <a:r>
              <a:rPr lang="en-US" sz="3600" dirty="0"/>
              <a:t>	M[0] = 1</a:t>
            </a:r>
          </a:p>
          <a:p>
            <a:r>
              <a:rPr lang="en-US" sz="3600" dirty="0"/>
              <a:t>	M[1] = 1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 = 2 to n:</a:t>
            </a:r>
          </a:p>
          <a:p>
            <a:r>
              <a:rPr lang="en-US" sz="3600" dirty="0"/>
              <a:t>		M[</a:t>
            </a:r>
            <a:r>
              <a:rPr lang="en-US" sz="3600" dirty="0" err="1"/>
              <a:t>i</a:t>
            </a:r>
            <a:r>
              <a:rPr lang="en-US" sz="3600" dirty="0"/>
              <a:t>] = M[i-1] + M[i-2]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" name="Down Arrow 2"/>
          <p:cNvSpPr/>
          <p:nvPr/>
        </p:nvSpPr>
        <p:spPr>
          <a:xfrm>
            <a:off x="8476593" y="2139434"/>
            <a:ext cx="304800" cy="356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(optimal)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ED38-D780-804C-9CDF-6C997731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on Optimal Substructure 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5159-BE8D-F646-830E-F09A3E1F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Detailed discussion on CLRS p. 379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A is an optimal solution to a problem, then the components of A are optimal solutions to subproblems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Examples (we’ll see these come up later):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True for coin-changing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True for single-source shortest path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True for knapsack problem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B39D-B5FF-3E45-A2FD-DDF66DA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Find the best way to cut the log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blipFill>
                <a:blip r:embed="rId3"/>
                <a:stretch>
                  <a:fillRect l="-103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won’t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58334" y="3927709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Greedy:	Lengths: 5, 1</a:t>
            </a:r>
          </a:p>
          <a:p>
            <a:r>
              <a:rPr lang="en-US" dirty="0">
                <a:solidFill>
                  <a:srgbClr val="FF0000"/>
                </a:solidFill>
              </a:rPr>
              <a:t>	Profit: 51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58334" y="4741435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Better:	Lengths: 2, 4</a:t>
            </a:r>
          </a:p>
          <a:p>
            <a:r>
              <a:rPr lang="en-US" dirty="0">
                <a:solidFill>
                  <a:srgbClr val="0070C0"/>
                </a:solidFill>
              </a:rPr>
              <a:t>	Profit: 54</a:t>
            </a:r>
          </a:p>
        </p:txBody>
      </p:sp>
      <p:pic>
        <p:nvPicPr>
          <p:cNvPr id="30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498725" y="3614118"/>
            <a:ext cx="821166" cy="33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3352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196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4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022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688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5457" y="453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20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8657" y="4549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66276" y="4556768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9881" y="40936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56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1600200"/>
            <a:ext cx="10972800" cy="22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Greedy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algorithms</a:t>
            </a:r>
            <a:r>
              <a:rPr lang="en-US"/>
              <a:t> (next unit) build a solution by picking the best option “right now”</a:t>
            </a:r>
          </a:p>
          <a:p>
            <a:pPr lvl="1"/>
            <a:r>
              <a:rPr lang="en-US"/>
              <a:t>Select the most profitable cut first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6A2FF2D3-CE7E-A846-A7ED-92E210EF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5400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52601"/>
                <a:ext cx="10972800" cy="2718112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b="1" dirty="0"/>
                  <a:t>Warm Up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How many ways are there to tile 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2×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 board with dominoes?</a:t>
                </a:r>
              </a:p>
              <a:p>
                <a:pPr marL="0" indent="0" algn="ctr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1"/>
                <a:ext cx="10972800" cy="2718112"/>
              </a:xfrm>
              <a:blipFill>
                <a:blip r:embed="rId2"/>
                <a:stretch>
                  <a:fillRect t="-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552" y="3922693"/>
            <a:ext cx="3047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ways to tile this: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1" y="4048780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these?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68448" y="4686802"/>
            <a:ext cx="474702" cy="949405"/>
            <a:chOff x="6544448" y="4176091"/>
            <a:chExt cx="474702" cy="949405"/>
          </a:xfrm>
        </p:grpSpPr>
        <p:sp>
          <p:nvSpPr>
            <p:cNvPr id="9" name="Rectangle 8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07552" y="4945415"/>
            <a:ext cx="3335883" cy="949405"/>
            <a:chOff x="383551" y="3746310"/>
            <a:chExt cx="3335883" cy="949405"/>
          </a:xfrm>
        </p:grpSpPr>
        <p:grpSp>
          <p:nvGrpSpPr>
            <p:cNvPr id="12" name="Group 11"/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22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won’t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2336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Greedy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 (next unit) build a solution by picking the best option “right now”</a:t>
            </a:r>
          </a:p>
          <a:p>
            <a:pPr lvl="1"/>
            <a:r>
              <a:rPr lang="en-US" dirty="0"/>
              <a:t>Select the “most bang for your buck” </a:t>
            </a:r>
          </a:p>
          <a:p>
            <a:pPr lvl="2"/>
            <a:r>
              <a:rPr lang="en-US" dirty="0"/>
              <a:t>(best price / length ratio)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498725" y="3614118"/>
            <a:ext cx="821166" cy="33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2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22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88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5457" y="453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020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8657" y="4549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6276" y="4556768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9881" y="40936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8334" y="3927709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Greedy:	Lengths: 5, 1</a:t>
            </a:r>
          </a:p>
          <a:p>
            <a:r>
              <a:rPr lang="en-US" dirty="0">
                <a:solidFill>
                  <a:srgbClr val="FF0000"/>
                </a:solidFill>
              </a:rPr>
              <a:t>	Profit: 51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58334" y="4741435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Better:	Lengths: 2, 4</a:t>
            </a:r>
          </a:p>
          <a:p>
            <a:r>
              <a:rPr lang="en-US" dirty="0">
                <a:solidFill>
                  <a:srgbClr val="0070C0"/>
                </a:solidFill>
              </a:rPr>
              <a:t>	Profit: 54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19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356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327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6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0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79114" y="2600733"/>
            <a:ext cx="3335883" cy="949405"/>
            <a:chOff x="383551" y="3746310"/>
            <a:chExt cx="3335883" cy="949405"/>
          </a:xfrm>
        </p:grpSpPr>
        <p:grpSp>
          <p:nvGrpSpPr>
            <p:cNvPr id="6" name="Group 5"/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133601" y="1916670"/>
            <a:ext cx="42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ways to fill the final column: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40298" y="2600732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29" name="Rectangle 28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Left Brace 30"/>
          <p:cNvSpPr/>
          <p:nvPr/>
        </p:nvSpPr>
        <p:spPr>
          <a:xfrm rot="16200000">
            <a:off x="3574625" y="2334668"/>
            <a:ext cx="450206" cy="28811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61959" y="3974069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59" y="3974069"/>
                <a:ext cx="778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379114" y="4854466"/>
            <a:ext cx="3335883" cy="949405"/>
            <a:chOff x="383551" y="3746310"/>
            <a:chExt cx="3335883" cy="949405"/>
          </a:xfrm>
        </p:grpSpPr>
        <p:grpSp>
          <p:nvGrpSpPr>
            <p:cNvPr id="34" name="Group 33"/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 rot="16200000">
            <a:off x="5002947" y="4617115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56" name="Rectangle 55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Left Brace 57"/>
          <p:cNvSpPr/>
          <p:nvPr/>
        </p:nvSpPr>
        <p:spPr>
          <a:xfrm rot="16200000">
            <a:off x="3347251" y="4835735"/>
            <a:ext cx="450208" cy="23864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82308" y="6183868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08" y="6183868"/>
                <a:ext cx="7785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 rot="16200000">
            <a:off x="5002947" y="5091817"/>
            <a:ext cx="474702" cy="949405"/>
            <a:chOff x="6544448" y="4176091"/>
            <a:chExt cx="474702" cy="949405"/>
          </a:xfrm>
          <a:solidFill>
            <a:srgbClr val="FFFF00"/>
          </a:solidFill>
        </p:grpSpPr>
        <p:sp>
          <p:nvSpPr>
            <p:cNvPr id="61" name="Rectangle 60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52076" y="3593070"/>
                <a:ext cx="507453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76" y="3593070"/>
                <a:ext cx="507453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FC09FB2F-E95E-AC47-AD7A-1BC6E041AA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57" y="73813"/>
                <a:ext cx="10515600" cy="4609044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600" b="1" dirty="0"/>
                  <a:t>Warm Up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600" dirty="0"/>
                  <a:t>How many ways are there to tile 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2×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600" dirty="0"/>
                  <a:t> board with dominoes?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FC09FB2F-E95E-AC47-AD7A-1BC6E041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7" y="73813"/>
                <a:ext cx="10515600" cy="4609044"/>
              </a:xfrm>
              <a:prstGeom prst="rect">
                <a:avLst/>
              </a:prstGeom>
              <a:blipFill>
                <a:blip r:embed="rId6"/>
                <a:stretch>
                  <a:fillRect t="-32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3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8" grpId="0" animBg="1"/>
      <p:bldP spid="59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Choice[n-Choice[n]]= Choice[5-2]= Choice[3]=3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86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324624"/>
                <a:ext cx="10972800" cy="3270250"/>
              </a:xfrm>
              <a:ln>
                <a:noFill/>
              </a:ln>
            </p:spPr>
            <p:txBody>
              <a:bodyPr anchor="t">
                <a:no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Mental Stretch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How many arithmetic operations are required to multiply </a:t>
                </a:r>
                <a:br>
                  <a:rPr lang="en-US" dirty="0"/>
                </a:b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Matrix with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Matrix? </a:t>
                </a:r>
              </a:p>
              <a:p>
                <a:pPr marL="0" indent="0" algn="ctr">
                  <a:buNone/>
                </a:pPr>
                <a:r>
                  <a:rPr lang="en-US" dirty="0"/>
                  <a:t>(don’t overthink this)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324624"/>
                <a:ext cx="10972800" cy="3270250"/>
              </a:xfrm>
              <a:blipFill>
                <a:blip r:embed="rId2"/>
                <a:stretch>
                  <a:fillRect t="-2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 rot="5400000">
            <a:off x="6742937" y="3544063"/>
            <a:ext cx="1447800" cy="6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050973" y="3124200"/>
            <a:ext cx="1822390" cy="1251466"/>
            <a:chOff x="152400" y="1644134"/>
            <a:chExt cx="1822390" cy="1251466"/>
          </a:xfrm>
        </p:grpSpPr>
        <p:sp>
          <p:nvSpPr>
            <p:cNvPr id="36" name="Rectangle 35"/>
            <p:cNvSpPr/>
            <p:nvPr/>
          </p:nvSpPr>
          <p:spPr>
            <a:xfrm>
              <a:off x="526990" y="1981200"/>
              <a:ext cx="1447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27296" y="3663433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296" y="3663433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6048" y="276742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48" y="2767425"/>
                <a:ext cx="368626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39099" y="373380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99" y="3733800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7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324624"/>
                <a:ext cx="10972800" cy="3270250"/>
              </a:xfrm>
              <a:ln>
                <a:noFill/>
              </a:ln>
            </p:spPr>
            <p:txBody>
              <a:bodyPr anchor="t">
                <a:no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Mental Stretch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How many arithmetic operations are required to multiply </a:t>
                </a:r>
                <a:br>
                  <a:rPr lang="en-US" dirty="0"/>
                </a:b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Matrix with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Matrix? </a:t>
                </a:r>
              </a:p>
              <a:p>
                <a:pPr marL="0" indent="0" algn="ctr">
                  <a:buNone/>
                </a:pPr>
                <a:r>
                  <a:rPr lang="en-US" dirty="0"/>
                  <a:t>(don’t overthink this)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324624"/>
                <a:ext cx="10972800" cy="3270250"/>
              </a:xfrm>
              <a:blipFill>
                <a:blip r:embed="rId2"/>
                <a:stretch>
                  <a:fillRect t="-2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 rot="5400000">
            <a:off x="6742937" y="3544063"/>
            <a:ext cx="1447800" cy="6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050973" y="3124200"/>
            <a:ext cx="1822390" cy="1251466"/>
            <a:chOff x="152400" y="1644134"/>
            <a:chExt cx="1822390" cy="1251466"/>
          </a:xfrm>
        </p:grpSpPr>
        <p:sp>
          <p:nvSpPr>
            <p:cNvPr id="36" name="Rectangle 35"/>
            <p:cNvSpPr/>
            <p:nvPr/>
          </p:nvSpPr>
          <p:spPr>
            <a:xfrm>
              <a:off x="526990" y="1981200"/>
              <a:ext cx="14478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55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27296" y="3663433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296" y="3663433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6048" y="276742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48" y="2767425"/>
                <a:ext cx="368626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39099" y="373380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99" y="3733800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FEF208E-6A1F-AF47-A7CF-72EEC2952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4878903"/>
                <a:ext cx="10972800" cy="175049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multiplications and additions per element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⋅</m:t>
                    </m:r>
                    <m:r>
                      <a:rPr lang="en-US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elements to compute</a:t>
                </a:r>
              </a:p>
              <a:p>
                <a:r>
                  <a:rPr lang="en-US" dirty="0"/>
                  <a:t>Total cost: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  <m:r>
                      <a:rPr lang="en-US" i="1" smtClean="0">
                        <a:latin typeface="Cambria Math"/>
                      </a:rPr>
                      <m:t>⋅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⋅</m:t>
                    </m:r>
                    <m:r>
                      <a:rPr lang="en-US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FEF208E-6A1F-AF47-A7CF-72EEC2952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8903"/>
                <a:ext cx="10972800" cy="1750497"/>
              </a:xfrm>
              <a:prstGeom prst="rect">
                <a:avLst/>
              </a:prstGeom>
              <a:blipFill>
                <a:blip r:embed="rId8"/>
                <a:stretch>
                  <a:fillRect l="-1387" t="-4317" b="-10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3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55790" y="4126861"/>
                <a:ext cx="1447800" cy="914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90" y="4126861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1200" y="4399395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399395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2395" y="3789795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395" y="3789795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4800" y="432902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329028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0" y="439939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399395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1813" y="3433020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13" y="3433020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14883" y="4209658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883" y="4209658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71923" y="4329029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923" y="4329029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44586" y="3840326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86" y="3840326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81600" y="432902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329028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02803" y="432902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3" y="4329029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05561" y="4358510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61" y="4358510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21308" y="3200400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308" y="3200400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896600" cy="4525963"/>
              </a:xfrm>
            </p:spPr>
            <p:txBody>
              <a:bodyPr anchor="t"/>
              <a:lstStyle/>
              <a:p>
                <a:r>
                  <a:rPr lang="en-US" dirty="0"/>
                  <a:t>Given a sequence of Matrices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what is the most efficient way to multiply them?</a:t>
                </a: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896600" cy="4525963"/>
              </a:xfrm>
              <a:blipFill>
                <a:blip r:embed="rId15"/>
                <a:stretch>
                  <a:fillRect l="-139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50305" y="3810002"/>
                <a:ext cx="631296" cy="144779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05" y="3810002"/>
                <a:ext cx="631296" cy="14477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524202" y="3581400"/>
                <a:ext cx="1229398" cy="188792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02" y="3581400"/>
                <a:ext cx="1229398" cy="18879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358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545294" y="5562600"/>
            <a:ext cx="171250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43400" y="5029200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29000" y="5029200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5029200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618037"/>
                <a:ext cx="8229600" cy="1706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operations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618037"/>
                <a:ext cx="8229600" cy="1706563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146197" y="1499775"/>
            <a:ext cx="1822390" cy="1251466"/>
            <a:chOff x="152400" y="1644134"/>
            <a:chExt cx="1822390" cy="1251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9603" y="1155811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03" y="1155811"/>
                <a:ext cx="4450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436505" y="1499776"/>
                <a:ext cx="631296" cy="17858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05" y="1499776"/>
                <a:ext cx="631296" cy="17858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04831" y="203900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831" y="2039008"/>
                <a:ext cx="4285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29624" y="1143000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624" y="1143000"/>
                <a:ext cx="4450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01612" y="203900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12" y="2039008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715302" y="1519982"/>
                <a:ext cx="1986310" cy="14477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02" y="1519982"/>
                <a:ext cx="1986310" cy="14477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 rot="5400000">
            <a:off x="5414648" y="847831"/>
            <a:ext cx="466214" cy="4714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95605" y="3790583"/>
            <a:ext cx="1708929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72414" y="4063117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14" y="4063117"/>
                <a:ext cx="42319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27540" y="3407771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40" y="3407771"/>
                <a:ext cx="4450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4800" y="1231823"/>
                <a:ext cx="11846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31823"/>
                <a:ext cx="118462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4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Sum Continuous Subarray</a:t>
            </a:r>
          </a:p>
          <a:p>
            <a:r>
              <a:rPr lang="en-US" dirty="0"/>
              <a:t>Domino Tiling</a:t>
            </a:r>
          </a:p>
          <a:p>
            <a:r>
              <a:rPr lang="en-US" dirty="0"/>
              <a:t>Dynamic Programming</a:t>
            </a:r>
          </a:p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267200" y="5334000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29000" y="5334000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8400" y="5334000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41892" y="5867401"/>
            <a:ext cx="1737987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22838"/>
                <a:ext cx="8229600" cy="1706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operations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22838"/>
                <a:ext cx="8229600" cy="1706563"/>
              </a:xfrm>
              <a:blipFill>
                <a:blip r:embed="rId2"/>
                <a:stretch>
                  <a:fillRect l="-1852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79879" y="4039641"/>
            <a:ext cx="631296" cy="144779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2131" y="4553506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31" y="4553506"/>
                <a:ext cx="4285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72998" y="3658095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98" y="3658095"/>
                <a:ext cx="4450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1302603"/>
                <a:ext cx="11846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02603"/>
                <a:ext cx="118462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DB6BD37-EF04-454A-A863-BC813C66F1D3}"/>
              </a:ext>
            </a:extLst>
          </p:cNvPr>
          <p:cNvGrpSpPr/>
          <p:nvPr/>
        </p:nvGrpSpPr>
        <p:grpSpPr>
          <a:xfrm>
            <a:off x="3146197" y="1499775"/>
            <a:ext cx="1822390" cy="1251466"/>
            <a:chOff x="152400" y="1644134"/>
            <a:chExt cx="1822390" cy="1251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BF4545F-51CD-574B-8FEE-58F250D46E79}"/>
                    </a:ext>
                  </a:extLst>
                </p:cNvPr>
                <p:cNvSpPr/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90" y="1981200"/>
                  <a:ext cx="1447800" cy="9144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A41482-AC8F-0D4A-9DC6-DE097F881354}"/>
                    </a:ext>
                  </a:extLst>
                </p:cNvPr>
                <p:cNvSpPr txBox="1"/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53734"/>
                  <a:ext cx="42319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CAC2A7C-12CC-0545-B977-88E6F49B545E}"/>
                    </a:ext>
                  </a:extLst>
                </p:cNvPr>
                <p:cNvSpPr txBox="1"/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95" y="1644134"/>
                  <a:ext cx="4397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D55B38-208A-1746-BF7D-7DB2790EA9B7}"/>
                  </a:ext>
                </a:extLst>
              </p:cNvPr>
              <p:cNvSpPr txBox="1"/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D55B38-208A-1746-BF7D-7DB2790EA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97" y="2039008"/>
                <a:ext cx="42851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71CFA1-5DE5-C54C-89A9-64954EDD7E6B}"/>
                  </a:ext>
                </a:extLst>
              </p:cNvPr>
              <p:cNvSpPr txBox="1"/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71CFA1-5DE5-C54C-89A9-64954EDD7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97" y="2109375"/>
                <a:ext cx="4026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C7F746-2F58-094A-99F4-5F740DBB6C85}"/>
                  </a:ext>
                </a:extLst>
              </p:cNvPr>
              <p:cNvSpPr txBox="1"/>
              <p:nvPr/>
            </p:nvSpPr>
            <p:spPr>
              <a:xfrm>
                <a:off x="6519603" y="1155811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C7F746-2F58-094A-99F4-5F740DBB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03" y="1155811"/>
                <a:ext cx="4450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95AEC8-62FB-2340-B735-F48417DC48EE}"/>
                  </a:ext>
                </a:extLst>
              </p:cNvPr>
              <p:cNvSpPr/>
              <p:nvPr/>
            </p:nvSpPr>
            <p:spPr>
              <a:xfrm>
                <a:off x="8436505" y="1499776"/>
                <a:ext cx="631296" cy="17858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95AEC8-62FB-2340-B735-F48417DC4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05" y="1499776"/>
                <a:ext cx="631296" cy="17858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A55232-E186-5644-A7B1-ECB887BF052E}"/>
                  </a:ext>
                </a:extLst>
              </p:cNvPr>
              <p:cNvSpPr txBox="1"/>
              <p:nvPr/>
            </p:nvSpPr>
            <p:spPr>
              <a:xfrm>
                <a:off x="8004831" y="203900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A55232-E186-5644-A7B1-ECB887BF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831" y="2039008"/>
                <a:ext cx="4285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4D184E-AC61-434B-BC78-058199AE4250}"/>
                  </a:ext>
                </a:extLst>
              </p:cNvPr>
              <p:cNvSpPr txBox="1"/>
              <p:nvPr/>
            </p:nvSpPr>
            <p:spPr>
              <a:xfrm>
                <a:off x="8529624" y="1143000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4D184E-AC61-434B-BC78-058199AE4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624" y="1143000"/>
                <a:ext cx="44505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EFA9EC-29E0-C648-BD5E-AB2FCDD69F7D}"/>
                  </a:ext>
                </a:extLst>
              </p:cNvPr>
              <p:cNvSpPr txBox="1"/>
              <p:nvPr/>
            </p:nvSpPr>
            <p:spPr>
              <a:xfrm>
                <a:off x="7701612" y="203900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EFA9EC-29E0-C648-BD5E-AB2FCDD69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12" y="2039008"/>
                <a:ext cx="4026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EC19C8-1E99-444E-A0D2-DF581670CEBA}"/>
                  </a:ext>
                </a:extLst>
              </p:cNvPr>
              <p:cNvSpPr/>
              <p:nvPr/>
            </p:nvSpPr>
            <p:spPr>
              <a:xfrm>
                <a:off x="5715302" y="1519982"/>
                <a:ext cx="1986310" cy="14477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EC19C8-1E99-444E-A0D2-DF581670C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02" y="1519982"/>
                <a:ext cx="1986310" cy="14477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Brace 49">
            <a:extLst>
              <a:ext uri="{FF2B5EF4-FFF2-40B4-BE49-F238E27FC236}">
                <a16:creationId xmlns:a16="http://schemas.microsoft.com/office/drawing/2014/main" id="{B0960AB3-BC9C-2B4A-91A4-2B14D8010B5B}"/>
              </a:ext>
            </a:extLst>
          </p:cNvPr>
          <p:cNvSpPr/>
          <p:nvPr/>
        </p:nvSpPr>
        <p:spPr>
          <a:xfrm rot="5400000">
            <a:off x="7182447" y="1555898"/>
            <a:ext cx="466214" cy="3843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1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19400" y="3733799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1200" y="3733799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733799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0292" y="4267200"/>
            <a:ext cx="1737987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3694" y="2666999"/>
            <a:ext cx="171250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2133599"/>
            <a:ext cx="4572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2133599"/>
            <a:ext cx="457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2133599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Order Matters!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operations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10⋅7⋅20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+20⋅7⋅8=</m:t>
                    </m:r>
                    <m:r>
                      <a:rPr lang="en-US" b="0" i="0" smtClean="0">
                        <a:latin typeface="Cambria Math"/>
                      </a:rPr>
                      <m:t>2520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operations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10⋅7⋅8+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20⋅10⋅8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=2160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074003"/>
                <a:ext cx="11846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74003"/>
                <a:ext cx="11846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19268" y="3794416"/>
                <a:ext cx="12697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268" y="3794416"/>
                <a:ext cx="1269770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0CBCD6-3864-3645-87A5-5001B753B2B7}"/>
                  </a:ext>
                </a:extLst>
              </p:cNvPr>
              <p:cNvSpPr txBox="1"/>
              <p:nvPr/>
            </p:nvSpPr>
            <p:spPr>
              <a:xfrm>
                <a:off x="9448800" y="2533185"/>
                <a:ext cx="2286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=7×10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0CBCD6-3864-3645-87A5-5001B7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2533185"/>
                <a:ext cx="2286000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185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9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24001" y="1295401"/>
                <a:ext cx="8245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295401"/>
                <a:ext cx="8245399" cy="461665"/>
              </a:xfrm>
              <a:prstGeom prst="rect">
                <a:avLst/>
              </a:prstGeom>
              <a:blipFill>
                <a:blip r:embed="rId17"/>
                <a:stretch>
                  <a:fillRect l="-1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249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24001" y="1295401"/>
                <a:ext cx="8245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295401"/>
                <a:ext cx="8245399" cy="461665"/>
              </a:xfrm>
              <a:prstGeom prst="rect">
                <a:avLst/>
              </a:prstGeom>
              <a:blipFill>
                <a:blip r:embed="rId17"/>
                <a:stretch>
                  <a:fillRect l="-1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16200000">
            <a:off x="6688988" y="1953082"/>
            <a:ext cx="549789" cy="5460868"/>
          </a:xfrm>
          <a:prstGeom prst="rightBrace">
            <a:avLst>
              <a:gd name="adj1" fmla="val 8333"/>
              <a:gd name="adj2" fmla="val 61415"/>
            </a:avLst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8181" y="2927367"/>
            <a:ext cx="1229398" cy="1433034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80351" y="2558035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51" y="2558035"/>
                <a:ext cx="4450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92185" y="3459218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5" y="3459218"/>
                <a:ext cx="42851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 rot="10800000">
            <a:off x="4163763" y="1757066"/>
            <a:ext cx="65339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blipFill>
                <a:blip r:embed="rId17"/>
                <a:stretch>
                  <a:fillRect l="-1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49" y="1896071"/>
                <a:ext cx="276659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16200000">
            <a:off x="7490449" y="2766211"/>
            <a:ext cx="561456" cy="3846277"/>
          </a:xfrm>
          <a:prstGeom prst="rightBrace">
            <a:avLst>
              <a:gd name="adj1" fmla="val 8333"/>
              <a:gd name="adj2" fmla="val 61415"/>
            </a:avLst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02880" y="3662829"/>
            <a:ext cx="1229398" cy="608074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64129" y="327455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29" y="3274552"/>
                <a:ext cx="4450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147881" y="378220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81" y="3782200"/>
                <a:ext cx="42851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 rot="16200000">
            <a:off x="3324976" y="2979808"/>
            <a:ext cx="561456" cy="3846277"/>
          </a:xfrm>
          <a:prstGeom prst="rightBrace">
            <a:avLst>
              <a:gd name="adj1" fmla="val 8333"/>
              <a:gd name="adj2" fmla="val 6141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05537" y="3716357"/>
            <a:ext cx="631296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98656" y="3352800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56" y="3352800"/>
                <a:ext cx="44505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10608" y="3995797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608" y="3995797"/>
                <a:ext cx="4231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99782" y="2286001"/>
                <a:ext cx="4468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82" y="2286001"/>
                <a:ext cx="4468018" cy="461665"/>
              </a:xfrm>
              <a:prstGeom prst="rect">
                <a:avLst/>
              </a:prstGeom>
              <a:blipFill>
                <a:blip r:embed="rId2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10800000">
            <a:off x="4163763" y="1757066"/>
            <a:ext cx="65339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0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90" y="5515539"/>
                <a:ext cx="14478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88073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95" y="5178473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17706"/>
                <a:ext cx="428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788073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13" y="4821698"/>
                <a:ext cx="4450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83" y="5598336"/>
                <a:ext cx="1887921" cy="608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23" y="5717707"/>
                <a:ext cx="4285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6" y="5229004"/>
                <a:ext cx="4450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17706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03" y="5717707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61" y="5747188"/>
                <a:ext cx="418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08" y="4589078"/>
                <a:ext cx="4450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05" y="5198680"/>
                <a:ext cx="631296" cy="1447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solidFill>
                <a:srgbClr val="FF33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02" y="4970078"/>
                <a:ext cx="1229398" cy="18879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95401"/>
                <a:ext cx="8170314" cy="461665"/>
              </a:xfrm>
              <a:prstGeom prst="rect">
                <a:avLst/>
              </a:prstGeom>
              <a:blipFill>
                <a:blip r:embed="rId17"/>
                <a:stretch>
                  <a:fillRect l="-1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357736"/>
                <a:ext cx="245079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0" y="1896071"/>
                <a:ext cx="2766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96071"/>
                <a:ext cx="276659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/>
          <p:cNvSpPr/>
          <p:nvPr/>
        </p:nvSpPr>
        <p:spPr>
          <a:xfrm rot="10800000">
            <a:off x="4163763" y="1757066"/>
            <a:ext cx="65339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4536426" y="1768358"/>
            <a:ext cx="561456" cy="6269176"/>
          </a:xfrm>
          <a:prstGeom prst="rightBrace">
            <a:avLst>
              <a:gd name="adj1" fmla="val 8333"/>
              <a:gd name="adj2" fmla="val 3702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197" y="3658412"/>
            <a:ext cx="1887921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17342" y="3289080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2" y="3289080"/>
                <a:ext cx="4450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38856" y="3930946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56" y="3930946"/>
                <a:ext cx="4231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72000" y="2286001"/>
                <a:ext cx="4468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86001"/>
                <a:ext cx="4468018" cy="461665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72000" y="2738736"/>
                <a:ext cx="273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38736"/>
                <a:ext cx="2736325" cy="461665"/>
              </a:xfrm>
              <a:prstGeom prst="rect">
                <a:avLst/>
              </a:prstGeom>
              <a:blipFill>
                <a:blip r:embed="rId23"/>
                <a:stretch>
                  <a:fillRect l="-930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611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Identify the Recursive Structure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general: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blipFill>
                <a:blip r:embed="rId2"/>
                <a:stretch>
                  <a:fillRect l="-160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1" y="5261353"/>
                <a:ext cx="2513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5261353"/>
                <a:ext cx="2513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400" y="4101407"/>
                <a:ext cx="2829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101407"/>
                <a:ext cx="2829557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4491337"/>
                <a:ext cx="447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1337"/>
                <a:ext cx="44796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4944072"/>
                <a:ext cx="4466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944072"/>
                <a:ext cx="446654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10800000">
            <a:off x="3935163" y="3962400"/>
            <a:ext cx="653390" cy="2751217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5337553"/>
                <a:ext cx="452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337553"/>
                <a:ext cx="45258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8200" y="5718553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718553"/>
                <a:ext cx="4844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43400" y="6180218"/>
                <a:ext cx="34117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6180218"/>
                <a:ext cx="34117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191000"/>
            <a:ext cx="7848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8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Save </a:t>
            </a:r>
            <a:r>
              <a:rPr lang="en-US" dirty="0" err="1"/>
              <a:t>Subsolutions</a:t>
            </a:r>
            <a:r>
              <a:rPr lang="en-US" dirty="0"/>
              <a:t>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general: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blipFill>
                <a:blip r:embed="rId2"/>
                <a:stretch>
                  <a:fillRect l="-160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1" y="5405737"/>
                <a:ext cx="2513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5405737"/>
                <a:ext cx="2513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68550" y="4245791"/>
                <a:ext cx="2829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0" y="4245791"/>
                <a:ext cx="28295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4635721"/>
                <a:ext cx="447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35721"/>
                <a:ext cx="4479688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5088456"/>
                <a:ext cx="4466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088456"/>
                <a:ext cx="446654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10800000">
            <a:off x="3935163" y="4106784"/>
            <a:ext cx="653390" cy="2751217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5481937"/>
                <a:ext cx="452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81937"/>
                <a:ext cx="45258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20974" y="5862937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74" y="5862937"/>
                <a:ext cx="4844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3173" y="6324602"/>
                <a:ext cx="34117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73" y="6324602"/>
                <a:ext cx="3411703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14082" y="4278574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M[n]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2704682" y="3352800"/>
            <a:ext cx="797890" cy="9257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1809" y="3576936"/>
            <a:ext cx="172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M[n]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4721809" y="3352801"/>
            <a:ext cx="862705" cy="22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5584513" y="3352801"/>
            <a:ext cx="862704" cy="22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pPr lvl="1"/>
            <a:r>
              <a:rPr lang="en-US" dirty="0"/>
              <a:t>Section 15.2, matrix-chain multiplication (later example)</a:t>
            </a:r>
          </a:p>
          <a:p>
            <a:pPr lvl="1"/>
            <a:r>
              <a:rPr lang="en-US" dirty="0"/>
              <a:t>Section 15.4, longest common subsequence (even later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1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11963400" cy="8382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general: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cheapest way to multiply together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273520"/>
                <a:ext cx="7942111" cy="491417"/>
              </a:xfrm>
              <a:prstGeom prst="rect">
                <a:avLst/>
              </a:prstGeom>
              <a:blipFill>
                <a:blip r:embed="rId2"/>
                <a:stretch>
                  <a:fillRect l="-160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1" y="5405737"/>
                <a:ext cx="2513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5405737"/>
                <a:ext cx="25137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68550" y="4245791"/>
                <a:ext cx="2829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50" y="4245791"/>
                <a:ext cx="28295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4635721"/>
                <a:ext cx="447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35721"/>
                <a:ext cx="4479688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5088456"/>
                <a:ext cx="4466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088456"/>
                <a:ext cx="446654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10800000">
            <a:off x="3935163" y="4106784"/>
            <a:ext cx="653390" cy="2751217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3400" y="5481937"/>
                <a:ext cx="452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81937"/>
                <a:ext cx="45258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20974" y="5862937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74" y="5862937"/>
                <a:ext cx="4844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3173" y="6324602"/>
                <a:ext cx="34117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73" y="6324602"/>
                <a:ext cx="3411703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743200"/>
                <a:ext cx="7634205" cy="758606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98" y="3576936"/>
                <a:ext cx="20342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14082" y="4278574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M[n]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2704682" y="3352800"/>
            <a:ext cx="797890" cy="9257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1809" y="3576936"/>
            <a:ext cx="172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M[n]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4721809" y="3352801"/>
            <a:ext cx="862705" cy="22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5584513" y="3352801"/>
            <a:ext cx="862704" cy="22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75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199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152858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858" y="3276600"/>
                <a:ext cx="562142" cy="369332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1D9840E-2502-1445-94C6-BD1D3F6AF552}"/>
              </a:ext>
            </a:extLst>
          </p:cNvPr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8F5D6A5-8AC1-2D4A-BC66-6099A4F4537E}"/>
                </a:ext>
              </a:extLst>
            </p:cNvPr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E69F9CB-0F3A-2941-A459-52A32851122B}"/>
                </a:ext>
              </a:extLst>
            </p:cNvPr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EFE30CE-BCB4-D146-9DE9-290371E43185}"/>
                </a:ext>
              </a:extLst>
            </p:cNvPr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0DB0B0-728A-E042-A3FE-802DE112E748}"/>
                </a:ext>
              </a:extLst>
            </p:cNvPr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7CAE198-D0DB-4C43-9A74-59A6F28285DD}"/>
                </a:ext>
              </a:extLst>
            </p:cNvPr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64629B5-418A-3841-B88F-38205F4BDB99}"/>
                </a:ext>
              </a:extLst>
            </p:cNvPr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79A1B15-B2D8-0B40-821D-FBD1379A43DD}"/>
                </a:ext>
              </a:extLst>
            </p:cNvPr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014FC8-82B1-F74C-8F03-05C03D0DCA64}"/>
                </a:ext>
              </a:extLst>
            </p:cNvPr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2D0521B-2657-274D-A59F-E1E413D8EDAB}"/>
                </a:ext>
              </a:extLst>
            </p:cNvPr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4A86E5-276B-5C48-B567-AFBCD600698F}"/>
                </a:ext>
              </a:extLst>
            </p:cNvPr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BEC0BDD-C47A-4347-AF39-A9BA0E45C4D0}"/>
                </a:ext>
              </a:extLst>
            </p:cNvPr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5E19219-D7C3-6543-8E50-629407A6E697}"/>
                </a:ext>
              </a:extLst>
            </p:cNvPr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F10DFAE-F29E-294B-8A07-BF886F074E1C}"/>
                </a:ext>
              </a:extLst>
            </p:cNvPr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6DD5B7-007D-4A44-835C-306A3C7F57A7}"/>
                </a:ext>
              </a:extLst>
            </p:cNvPr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0821504-2A3D-BC4E-B6E6-AB3E48EAE5F2}"/>
                </a:ext>
              </a:extLst>
            </p:cNvPr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6799E2-0206-9148-A414-AF056979F509}"/>
                </a:ext>
              </a:extLst>
            </p:cNvPr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0A759BC-9A92-DA4A-BEB3-9C4D57EF91D0}"/>
                </a:ext>
              </a:extLst>
            </p:cNvPr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138A5BC-E700-C94B-8845-453D79C36EE8}"/>
                </a:ext>
              </a:extLst>
            </p:cNvPr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67E8E4C-3A93-2E4F-9631-52ADBE25CBA3}"/>
                </a:ext>
              </a:extLst>
            </p:cNvPr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D102514-BC77-B746-AF45-8D4FA7602920}"/>
                </a:ext>
              </a:extLst>
            </p:cNvPr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39295B-B964-1D4F-AEA2-5667F54A3D57}"/>
                </a:ext>
              </a:extLst>
            </p:cNvPr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A01DBAF-17CE-C444-9005-FC5D5A08505B}"/>
                    </a:ext>
                  </a:extLst>
                </p:cNvPr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8CCC8DC-E553-D849-9EDC-DDF36C453DF9}"/>
                    </a:ext>
                  </a:extLst>
                </p:cNvPr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17909B2-D26B-2F44-8048-903D8A25CFBC}"/>
                    </a:ext>
                  </a:extLst>
                </p:cNvPr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079B6AB-E187-F243-A161-84213C9B4370}"/>
                    </a:ext>
                  </a:extLst>
                </p:cNvPr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B382029-0D47-2941-8EB8-F98021B7A8AD}"/>
                    </a:ext>
                  </a:extLst>
                </p:cNvPr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8F3BD69-AE18-2B40-85F7-ADAA0C4BA001}"/>
                    </a:ext>
                  </a:extLst>
                </p:cNvPr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9A3C6C9-CB66-E741-8D86-B3D21338E156}"/>
                    </a:ext>
                  </a:extLst>
                </p:cNvPr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EEB3215-F838-A44D-BB21-F12F50CB57E7}"/>
                    </a:ext>
                  </a:extLst>
                </p:cNvPr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B8D2EFB3-A24B-C841-AF54-A89CC8995FCA}"/>
                    </a:ext>
                  </a:extLst>
                </p:cNvPr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01400A3-5C4B-B947-81E7-D4D75F4076E3}"/>
                    </a:ext>
                  </a:extLst>
                </p:cNvPr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93AD6A64-FF83-1145-848E-7D9F1E854594}"/>
                    </a:ext>
                  </a:extLst>
                </p:cNvPr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0AD0F05-0930-4F49-A022-AFCCACD8B70B}"/>
                    </a:ext>
                  </a:extLst>
                </p:cNvPr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35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blipFill>
                <a:blip r:embed="rId2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598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Brace 69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32308" y="5702521"/>
                <a:ext cx="4501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501425" cy="461665"/>
              </a:xfrm>
              <a:prstGeom prst="rect">
                <a:avLst/>
              </a:prstGeom>
              <a:blipFill>
                <a:blip r:embed="rId2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0396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93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0396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06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74256"/>
                <a:ext cx="2450799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Brace 63"/>
          <p:cNvSpPr/>
          <p:nvPr/>
        </p:nvSpPr>
        <p:spPr>
          <a:xfrm rot="10800000">
            <a:off x="3656107" y="5173585"/>
            <a:ext cx="444660" cy="1532015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08" y="5702521"/>
                <a:ext cx="4494307" cy="461665"/>
              </a:xfrm>
              <a:prstGeom prst="rect">
                <a:avLst/>
              </a:prstGeom>
              <a:blipFill>
                <a:blip r:embed="rId3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733800" y="6091536"/>
                <a:ext cx="4501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91536"/>
                <a:ext cx="4501424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96089" y="4191001"/>
                <a:ext cx="3808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=30⋅35⋅5=</m:t>
                      </m:r>
                      <m:r>
                        <a:rPr lang="en-US" sz="2400">
                          <a:latin typeface="Cambria Math"/>
                        </a:rPr>
                        <m:t>5250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89" y="4191001"/>
                <a:ext cx="3808415" cy="461665"/>
              </a:xfrm>
              <a:prstGeom prst="rect">
                <a:avLst/>
              </a:prstGeom>
              <a:blipFill>
                <a:blip r:embed="rId3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676401" y="4567536"/>
                <a:ext cx="3808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=30⋅15⋅5=</m:t>
                      </m:r>
                      <m:r>
                        <a:rPr lang="en-US" sz="2400">
                          <a:latin typeface="Cambria Math"/>
                        </a:rPr>
                        <m:t>2250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567536"/>
                <a:ext cx="3808415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96688" y="5382404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688" y="5382404"/>
                <a:ext cx="52176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00551" y="6396336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51" y="6396336"/>
                <a:ext cx="521763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55238" y="5336237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2625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38" y="5336237"/>
                <a:ext cx="521763" cy="461665"/>
              </a:xfrm>
              <a:prstGeom prst="rect">
                <a:avLst/>
              </a:prstGeom>
              <a:blipFill>
                <a:blip r:embed="rId43"/>
                <a:stretch>
                  <a:fillRect l="-2381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038601" y="6374357"/>
                <a:ext cx="521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15750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6374357"/>
                <a:ext cx="521763" cy="461665"/>
              </a:xfrm>
              <a:prstGeom prst="rect">
                <a:avLst/>
              </a:prstGeom>
              <a:blipFill>
                <a:blip r:embed="rId44"/>
                <a:stretch>
                  <a:fillRect l="-2381" r="-9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61429" y="369674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7875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2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039600" cy="1143000"/>
          </a:xfrm>
        </p:spPr>
        <p:txBody>
          <a:bodyPr>
            <a:normAutofit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76236" y="4673614"/>
                <a:ext cx="4868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Need all preceding terms of row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column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36" y="4673614"/>
                <a:ext cx="4868801" cy="830997"/>
              </a:xfrm>
              <a:prstGeom prst="rect">
                <a:avLst/>
              </a:prstGeom>
              <a:blipFill>
                <a:blip r:embed="rId36"/>
                <a:stretch>
                  <a:fillRect l="-1823" t="-3030" r="-104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652835" y="5710868"/>
            <a:ext cx="486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solve in order of diagonal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3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01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55" y="0"/>
            <a:ext cx="8229600" cy="1143000"/>
          </a:xfrm>
        </p:spPr>
        <p:txBody>
          <a:bodyPr/>
          <a:lstStyle/>
          <a:p>
            <a:r>
              <a:rPr lang="en-US" dirty="0"/>
              <a:t>Matrix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3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Brace 113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6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4" grpId="0" animBg="1"/>
      <p:bldP spid="115" grpId="0"/>
      <p:bldP spid="116" grpId="0"/>
      <p:bldP spid="117" grpId="0"/>
      <p:bldP spid="1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9144000" cy="45259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𝐵𝑒𝑠𝑡</m:t>
                    </m:r>
                    <m:r>
                      <a:rPr lang="en-US" sz="2800" i="1">
                        <a:latin typeface="Cambria Math"/>
                      </a:rPr>
                      <m:t>[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 to be all 0s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Starting at the main diagonal, working to the upper-right, fill in each cell using:</a:t>
                </a:r>
              </a:p>
              <a:p>
                <a:pPr marL="91440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91440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𝐵𝑒𝑠𝑡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lim>
                        </m:limUpp>
                      </m:e>
                      <m:lim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𝐵𝑒𝑠𝑡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+1, </m:t>
                            </m:r>
                            <m:r>
                              <a:rPr lang="en-US" sz="24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9144000" cy="4525963"/>
              </a:xfrm>
              <a:blipFill>
                <a:blip r:embed="rId2"/>
                <a:stretch>
                  <a:fillRect l="-152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4201" y="2586336"/>
                <a:ext cx="3104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cells in the Array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1" y="2586336"/>
                <a:ext cx="3104953" cy="461665"/>
              </a:xfrm>
              <a:prstGeom prst="rect">
                <a:avLst/>
              </a:prstGeom>
              <a:blipFill>
                <a:blip r:embed="rId3"/>
                <a:stretch>
                  <a:fillRect l="-408" t="-11111" r="-204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1" y="4191001"/>
                <a:ext cx="3413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options for each cell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4191001"/>
                <a:ext cx="3413755" cy="461665"/>
              </a:xfrm>
              <a:prstGeom prst="rect">
                <a:avLst/>
              </a:prstGeom>
              <a:blipFill>
                <a:blip r:embed="rId4"/>
                <a:stretch>
                  <a:fillRect l="-372" t="-8108" r="-1487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7734" y="6010425"/>
                <a:ext cx="30165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overall run time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34" y="6010425"/>
                <a:ext cx="3016531" cy="461665"/>
              </a:xfrm>
              <a:prstGeom prst="rect">
                <a:avLst/>
              </a:prstGeom>
              <a:blipFill>
                <a:blip r:embed="rId5"/>
                <a:stretch>
                  <a:fillRect t="-5263" r="-167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2F08D61-3996-C047-8354-5686C1AB7996}"/>
              </a:ext>
            </a:extLst>
          </p:cNvPr>
          <p:cNvSpPr/>
          <p:nvPr/>
        </p:nvSpPr>
        <p:spPr>
          <a:xfrm>
            <a:off x="9372600" y="3810000"/>
            <a:ext cx="2590800" cy="685800"/>
          </a:xfrm>
          <a:prstGeom prst="wedgeRectCallout">
            <a:avLst>
              <a:gd name="adj1" fmla="val -60756"/>
              <a:gd name="adj2" fmla="val 4064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Each “call</a:t>
            </a:r>
            <a:r>
              <a:rPr lang="en-US" dirty="0"/>
              <a:t>” to Best() is a O(1) memory lookup</a:t>
            </a:r>
          </a:p>
        </p:txBody>
      </p:sp>
    </p:spTree>
    <p:extLst>
      <p:ext uri="{BB962C8B-B14F-4D97-AF65-F5344CB8AC3E}">
        <p14:creationId xmlns:p14="http://schemas.microsoft.com/office/powerpoint/2010/main" val="26990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1524000"/>
            <a:ext cx="5743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return Tile(n-1)+Tile(n-2)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267201"/>
            <a:ext cx="1782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29090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 to find the best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35663" y="1524001"/>
                <a:ext cx="7824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“remember” which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was the minimum at each cell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663" y="1524001"/>
                <a:ext cx="7824065" cy="461665"/>
              </a:xfrm>
              <a:prstGeom prst="rect">
                <a:avLst/>
              </a:prstGeom>
              <a:blipFill>
                <a:blip r:embed="rId2"/>
                <a:stretch>
                  <a:fillRect l="-1135" t="-8333" r="-162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32" name="Rectangle 31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029582" y="36576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657600"/>
                <a:ext cx="80021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3581401" y="5695890"/>
            <a:ext cx="37631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/>
      <p:bldP spid="77" grpId="0"/>
      <p:bldP spid="7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955" y="0"/>
            <a:ext cx="8229600" cy="1143000"/>
          </a:xfrm>
        </p:spPr>
        <p:txBody>
          <a:bodyPr/>
          <a:lstStyle/>
          <a:p>
            <a:r>
              <a:rPr lang="en-US" dirty="0"/>
              <a:t>Matrix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5694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15" y="1219200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31" y="1855694"/>
                <a:ext cx="402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92" y="1596182"/>
                <a:ext cx="936095" cy="888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05" y="185631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41" y="1219818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13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96" y="1596800"/>
                <a:ext cx="686728" cy="1070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87" y="1856312"/>
                <a:ext cx="49404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23" y="121981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59" y="185569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78" y="1596800"/>
                <a:ext cx="343364" cy="628227"/>
              </a:xfrm>
              <a:prstGeom prst="rect">
                <a:avLst/>
              </a:prstGeom>
              <a:blipFill>
                <a:blip r:embed="rId13"/>
                <a:stretch>
                  <a:fillRect l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33" y="1855694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69" y="1219200"/>
                <a:ext cx="4940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5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24" y="1596182"/>
                <a:ext cx="485391" cy="314731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87" y="1855694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23" y="1219200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13" y="185507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7" y="1596181"/>
                <a:ext cx="767056" cy="5357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850" y="185631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86" y="1219818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640" y="1596799"/>
                <a:ext cx="854048" cy="8877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𝐵𝑒𝑠𝑡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+1, </m:t>
                              </m:r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9" y="2667000"/>
                <a:ext cx="7634205" cy="758606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26" y="3500736"/>
                <a:ext cx="2034275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669327" y="3276600"/>
            <a:ext cx="4462661" cy="3345744"/>
            <a:chOff x="4191000" y="3525012"/>
            <a:chExt cx="3235908" cy="3345744"/>
          </a:xfrm>
        </p:grpSpPr>
        <p:sp>
          <p:nvSpPr>
            <p:cNvPr id="74" name="Rectangle 73"/>
            <p:cNvSpPr/>
            <p:nvPr/>
          </p:nvSpPr>
          <p:spPr>
            <a:xfrm>
              <a:off x="4191000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6975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15750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2951" y="3894905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7875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8926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9375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69709" y="38949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11875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65685" y="3894905"/>
              <a:ext cx="495975" cy="4959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6975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182950" y="4390880"/>
              <a:ext cx="495975" cy="495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2625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78926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4375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74901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7125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65684" y="439088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10500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77757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73732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69708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2500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65683" y="488685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5375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5685" y="5382828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3500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78925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74901" y="5382830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65685" y="5878805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5000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68" y="5878803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65682" y="6374781"/>
              <a:ext cx="495975" cy="49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3525012"/>
                  <a:ext cx="26524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33" y="3546901"/>
                  <a:ext cx="26524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715" y="3525012"/>
                  <a:ext cx="26524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10" y="3546901"/>
                  <a:ext cx="26524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910" y="3546901"/>
                  <a:ext cx="26524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766" y="3566693"/>
                  <a:ext cx="26524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3945159"/>
                  <a:ext cx="26524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7" y="4454201"/>
                  <a:ext cx="26524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6" y="4950174"/>
                  <a:ext cx="26524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55" y="5446149"/>
                  <a:ext cx="265248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5942124"/>
                  <a:ext cx="265248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660" y="6438102"/>
                  <a:ext cx="265248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min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21855"/>
                <a:ext cx="207556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2, 6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4" y="4961016"/>
                <a:ext cx="3763274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7" y="5350031"/>
                <a:ext cx="3763274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Brace 113"/>
          <p:cNvSpPr/>
          <p:nvPr/>
        </p:nvSpPr>
        <p:spPr>
          <a:xfrm rot="10800000">
            <a:off x="3352800" y="4952999"/>
            <a:ext cx="444660" cy="1669344"/>
          </a:xfrm>
          <a:prstGeom prst="rightBrace">
            <a:avLst>
              <a:gd name="adj1" fmla="val 8333"/>
              <a:gd name="adj2" fmla="val 43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5695890"/>
                <a:ext cx="3785139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5, 6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000690"/>
                <a:ext cx="3785139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𝐵𝑒𝑠𝑡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6, 6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28" y="6305490"/>
                <a:ext cx="3785139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15125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82" y="3733800"/>
                <a:ext cx="800219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76600"/>
                <a:ext cx="562142" cy="369332"/>
              </a:xfrm>
              <a:prstGeom prst="rect">
                <a:avLst/>
              </a:prstGeom>
              <a:blipFill>
                <a:blip r:embed="rId4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2584">
                <a:off x="10055122" y="3411347"/>
                <a:ext cx="55585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97BFE9EF-E175-7143-A520-66FC62E4AC53}"/>
              </a:ext>
            </a:extLst>
          </p:cNvPr>
          <p:cNvSpPr/>
          <p:nvPr/>
        </p:nvSpPr>
        <p:spPr>
          <a:xfrm>
            <a:off x="3581401" y="5695890"/>
            <a:ext cx="37631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278A55F-3221-F441-93B5-58C8684E96B7}"/>
                  </a:ext>
                </a:extLst>
              </p:cNvPr>
              <p:cNvSpPr txBox="1"/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278A55F-3221-F441-93B5-58C8684E9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3881413"/>
                <a:ext cx="344966" cy="33855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7F326F-3A03-AF4E-A742-B3CC8269897E}"/>
                  </a:ext>
                </a:extLst>
              </p:cNvPr>
              <p:cNvSpPr txBox="1"/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7F326F-3A03-AF4E-A742-B3CC8269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886200"/>
                <a:ext cx="344966" cy="33855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1DECE14-FDB3-5E42-9C60-A888EF30AC99}"/>
                  </a:ext>
                </a:extLst>
              </p:cNvPr>
              <p:cNvSpPr txBox="1"/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1DECE14-FDB3-5E42-9C60-A888EF30A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5376446"/>
                <a:ext cx="344966" cy="33855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uble Bracket 2">
            <a:extLst>
              <a:ext uri="{FF2B5EF4-FFF2-40B4-BE49-F238E27FC236}">
                <a16:creationId xmlns:a16="http://schemas.microsoft.com/office/drawing/2014/main" id="{EC1B6A88-04F0-384C-9BA4-D2D29E487DC9}"/>
              </a:ext>
            </a:extLst>
          </p:cNvPr>
          <p:cNvSpPr/>
          <p:nvPr/>
        </p:nvSpPr>
        <p:spPr>
          <a:xfrm>
            <a:off x="3422505" y="1219200"/>
            <a:ext cx="2436954" cy="144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uble Bracket 120">
            <a:extLst>
              <a:ext uri="{FF2B5EF4-FFF2-40B4-BE49-F238E27FC236}">
                <a16:creationId xmlns:a16="http://schemas.microsoft.com/office/drawing/2014/main" id="{990EC548-8A5F-3243-A232-517DE9EE517D}"/>
              </a:ext>
            </a:extLst>
          </p:cNvPr>
          <p:cNvSpPr/>
          <p:nvPr/>
        </p:nvSpPr>
        <p:spPr>
          <a:xfrm>
            <a:off x="1655448" y="1176635"/>
            <a:ext cx="4274419" cy="15446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uble Bracket 121">
            <a:extLst>
              <a:ext uri="{FF2B5EF4-FFF2-40B4-BE49-F238E27FC236}">
                <a16:creationId xmlns:a16="http://schemas.microsoft.com/office/drawing/2014/main" id="{A6F66289-F5BE-3440-A71E-AA2C74C4FA26}"/>
              </a:ext>
            </a:extLst>
          </p:cNvPr>
          <p:cNvSpPr/>
          <p:nvPr/>
        </p:nvSpPr>
        <p:spPr>
          <a:xfrm>
            <a:off x="6362240" y="1221361"/>
            <a:ext cx="2436954" cy="144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D366ACE-9EC9-8B46-A6AF-E42B09C48B42}"/>
              </a:ext>
            </a:extLst>
          </p:cNvPr>
          <p:cNvSpPr/>
          <p:nvPr/>
        </p:nvSpPr>
        <p:spPr>
          <a:xfrm>
            <a:off x="6274839" y="1180053"/>
            <a:ext cx="4274419" cy="15446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09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5DB-76D0-5C47-BBCD-6F16254C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Recovering Optimal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D4A7-491C-E74F-A886-27304192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 table </a:t>
            </a:r>
            <a:r>
              <a:rPr lang="en-US" dirty="0">
                <a:solidFill>
                  <a:srgbClr val="0070C0"/>
                </a:solidFill>
              </a:rPr>
              <a:t>Choice[</a:t>
            </a:r>
            <a:r>
              <a:rPr lang="en-US" dirty="0" err="1">
                <a:solidFill>
                  <a:srgbClr val="0070C0"/>
                </a:solidFill>
              </a:rPr>
              <a:t>i,j</a:t>
            </a:r>
            <a:r>
              <a:rPr lang="en-US" dirty="0">
                <a:solidFill>
                  <a:srgbClr val="0070C0"/>
                </a:solidFill>
              </a:rPr>
              <a:t>]</a:t>
            </a:r>
            <a:r>
              <a:rPr lang="en-US" dirty="0"/>
              <a:t> in addition to </a:t>
            </a:r>
            <a:r>
              <a:rPr lang="en-US" dirty="0">
                <a:solidFill>
                  <a:srgbClr val="0070C0"/>
                </a:solidFill>
              </a:rPr>
              <a:t>Best</a:t>
            </a:r>
            <a:r>
              <a:rPr lang="en-US" dirty="0"/>
              <a:t> table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Choice[</a:t>
            </a:r>
            <a:r>
              <a:rPr lang="en-US" dirty="0" err="1">
                <a:solidFill>
                  <a:srgbClr val="0070C0"/>
                </a:solidFill>
              </a:rPr>
              <a:t>i,j</a:t>
            </a:r>
            <a:r>
              <a:rPr lang="en-US" dirty="0">
                <a:solidFill>
                  <a:srgbClr val="0070C0"/>
                </a:solidFill>
              </a:rPr>
              <a:t>] = k </a:t>
            </a:r>
            <a:r>
              <a:rPr lang="en-US" dirty="0"/>
              <a:t>means the best “split” was right after </a:t>
            </a:r>
            <a:r>
              <a:rPr lang="en-US" dirty="0">
                <a:solidFill>
                  <a:srgbClr val="FF33CC"/>
                </a:solidFill>
              </a:rPr>
              <a:t>M</a:t>
            </a:r>
            <a:r>
              <a:rPr lang="en-US" baseline="-25000" dirty="0">
                <a:solidFill>
                  <a:srgbClr val="FF33CC"/>
                </a:solidFill>
              </a:rPr>
              <a:t>k</a:t>
            </a:r>
          </a:p>
          <a:p>
            <a:pPr lvl="1"/>
            <a:r>
              <a:rPr lang="en-US" dirty="0"/>
              <a:t>Work backwards from value for whole problem, </a:t>
            </a:r>
            <a:r>
              <a:rPr lang="en-US" dirty="0">
                <a:solidFill>
                  <a:srgbClr val="0070C0"/>
                </a:solidFill>
              </a:rPr>
              <a:t>Choice[1,n]</a:t>
            </a:r>
          </a:p>
          <a:p>
            <a:pPr lvl="1"/>
            <a:r>
              <a:rPr lang="en-US" dirty="0"/>
              <a:t>Note: </a:t>
            </a:r>
            <a:r>
              <a:rPr lang="en-US" dirty="0">
                <a:solidFill>
                  <a:srgbClr val="0070C0"/>
                </a:solidFill>
              </a:rPr>
              <a:t>Choice[i,i+1] =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because there are just 2 matrices </a:t>
            </a:r>
          </a:p>
          <a:p>
            <a:r>
              <a:rPr lang="en-US" dirty="0"/>
              <a:t>From our example: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Choice[1,6] = 3</a:t>
            </a:r>
            <a:r>
              <a:rPr lang="en-US" dirty="0"/>
              <a:t>.   So </a:t>
            </a:r>
            <a:r>
              <a:rPr lang="en-US" dirty="0">
                <a:solidFill>
                  <a:srgbClr val="FF33CC"/>
                </a:solidFill>
              </a:rPr>
              <a:t>[M</a:t>
            </a:r>
            <a:r>
              <a:rPr lang="en-US" baseline="-25000" dirty="0">
                <a:solidFill>
                  <a:srgbClr val="FF33CC"/>
                </a:solidFill>
              </a:rPr>
              <a:t>1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2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3</a:t>
            </a:r>
            <a:r>
              <a:rPr lang="en-US" dirty="0">
                <a:solidFill>
                  <a:srgbClr val="FF33CC"/>
                </a:solidFill>
              </a:rPr>
              <a:t>] [M</a:t>
            </a:r>
            <a:r>
              <a:rPr lang="en-US" baseline="-25000" dirty="0">
                <a:solidFill>
                  <a:srgbClr val="FF33CC"/>
                </a:solidFill>
              </a:rPr>
              <a:t>4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5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6</a:t>
            </a:r>
            <a:r>
              <a:rPr lang="en-US" dirty="0">
                <a:solidFill>
                  <a:srgbClr val="FF33CC"/>
                </a:solidFill>
              </a:rPr>
              <a:t>]</a:t>
            </a:r>
            <a:endParaRPr lang="en-US" dirty="0"/>
          </a:p>
          <a:p>
            <a:pPr lvl="1"/>
            <a:r>
              <a:rPr lang="en-US" dirty="0"/>
              <a:t>We then need </a:t>
            </a:r>
            <a:r>
              <a:rPr lang="en-US" dirty="0">
                <a:solidFill>
                  <a:srgbClr val="0070C0"/>
                </a:solidFill>
              </a:rPr>
              <a:t>Choice[1,3] = 1</a:t>
            </a:r>
            <a:r>
              <a:rPr lang="en-US" dirty="0"/>
              <a:t>.   So </a:t>
            </a:r>
            <a:r>
              <a:rPr lang="en-US" dirty="0">
                <a:solidFill>
                  <a:srgbClr val="FF33CC"/>
                </a:solidFill>
              </a:rPr>
              <a:t>[(M</a:t>
            </a:r>
            <a:r>
              <a:rPr lang="en-US" baseline="-25000" dirty="0">
                <a:solidFill>
                  <a:srgbClr val="FF33CC"/>
                </a:solidFill>
              </a:rPr>
              <a:t>1</a:t>
            </a:r>
            <a:r>
              <a:rPr lang="en-US" dirty="0">
                <a:solidFill>
                  <a:srgbClr val="FF33CC"/>
                </a:solidFill>
              </a:rPr>
              <a:t>) (M</a:t>
            </a:r>
            <a:r>
              <a:rPr lang="en-US" baseline="-25000" dirty="0">
                <a:solidFill>
                  <a:srgbClr val="FF33CC"/>
                </a:solidFill>
              </a:rPr>
              <a:t>2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3</a:t>
            </a:r>
            <a:r>
              <a:rPr lang="en-US" dirty="0">
                <a:solidFill>
                  <a:srgbClr val="FF33CC"/>
                </a:solidFill>
              </a:rPr>
              <a:t>)]</a:t>
            </a:r>
            <a:endParaRPr lang="en-US" dirty="0"/>
          </a:p>
          <a:p>
            <a:pPr lvl="1"/>
            <a:r>
              <a:rPr lang="en-US" dirty="0"/>
              <a:t>Also need </a:t>
            </a:r>
            <a:r>
              <a:rPr lang="en-US" dirty="0">
                <a:solidFill>
                  <a:srgbClr val="0070C0"/>
                </a:solidFill>
              </a:rPr>
              <a:t>Choice[4,6] = 5</a:t>
            </a:r>
            <a:r>
              <a:rPr lang="en-US" dirty="0"/>
              <a:t>.  So </a:t>
            </a:r>
            <a:r>
              <a:rPr lang="en-US" dirty="0">
                <a:solidFill>
                  <a:srgbClr val="FF33CC"/>
                </a:solidFill>
              </a:rPr>
              <a:t>[(M</a:t>
            </a:r>
            <a:r>
              <a:rPr lang="en-US" baseline="-25000" dirty="0">
                <a:solidFill>
                  <a:srgbClr val="FF33CC"/>
                </a:solidFill>
              </a:rPr>
              <a:t>4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5</a:t>
            </a:r>
            <a:r>
              <a:rPr lang="en-US" dirty="0">
                <a:solidFill>
                  <a:srgbClr val="FF33CC"/>
                </a:solidFill>
              </a:rPr>
              <a:t>) M</a:t>
            </a:r>
            <a:r>
              <a:rPr lang="en-US" baseline="-25000" dirty="0">
                <a:solidFill>
                  <a:srgbClr val="FF33CC"/>
                </a:solidFill>
              </a:rPr>
              <a:t>6</a:t>
            </a:r>
            <a:r>
              <a:rPr lang="en-US" dirty="0">
                <a:solidFill>
                  <a:srgbClr val="FF33CC"/>
                </a:solidFill>
              </a:rPr>
              <a:t>]</a:t>
            </a:r>
          </a:p>
          <a:p>
            <a:pPr lvl="1"/>
            <a:r>
              <a:rPr lang="en-US" dirty="0"/>
              <a:t>Overall: </a:t>
            </a:r>
            <a:r>
              <a:rPr lang="en-US" dirty="0">
                <a:solidFill>
                  <a:srgbClr val="FF33CC"/>
                </a:solidFill>
              </a:rPr>
              <a:t>[(M</a:t>
            </a:r>
            <a:r>
              <a:rPr lang="en-US" baseline="-25000" dirty="0">
                <a:solidFill>
                  <a:srgbClr val="FF33CC"/>
                </a:solidFill>
              </a:rPr>
              <a:t>1</a:t>
            </a:r>
            <a:r>
              <a:rPr lang="en-US" dirty="0">
                <a:solidFill>
                  <a:srgbClr val="FF33CC"/>
                </a:solidFill>
              </a:rPr>
              <a:t>) (M</a:t>
            </a:r>
            <a:r>
              <a:rPr lang="en-US" baseline="-25000" dirty="0">
                <a:solidFill>
                  <a:srgbClr val="FF33CC"/>
                </a:solidFill>
              </a:rPr>
              <a:t>2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3</a:t>
            </a:r>
            <a:r>
              <a:rPr lang="en-US" dirty="0">
                <a:solidFill>
                  <a:srgbClr val="FF33CC"/>
                </a:solidFill>
              </a:rPr>
              <a:t>)] [(M</a:t>
            </a:r>
            <a:r>
              <a:rPr lang="en-US" baseline="-25000" dirty="0">
                <a:solidFill>
                  <a:srgbClr val="FF33CC"/>
                </a:solidFill>
              </a:rPr>
              <a:t>4</a:t>
            </a:r>
            <a:r>
              <a:rPr lang="en-US" dirty="0">
                <a:solidFill>
                  <a:srgbClr val="FF33CC"/>
                </a:solidFill>
              </a:rPr>
              <a:t> M</a:t>
            </a:r>
            <a:r>
              <a:rPr lang="en-US" baseline="-25000" dirty="0">
                <a:solidFill>
                  <a:srgbClr val="FF33CC"/>
                </a:solidFill>
              </a:rPr>
              <a:t>5</a:t>
            </a:r>
            <a:r>
              <a:rPr lang="en-US" dirty="0">
                <a:solidFill>
                  <a:srgbClr val="FF33CC"/>
                </a:solidFill>
              </a:rPr>
              <a:t>) M</a:t>
            </a:r>
            <a:r>
              <a:rPr lang="en-US" baseline="-25000" dirty="0">
                <a:solidFill>
                  <a:srgbClr val="FF33CC"/>
                </a:solidFill>
              </a:rPr>
              <a:t>6</a:t>
            </a:r>
            <a:r>
              <a:rPr lang="en-US" dirty="0">
                <a:solidFill>
                  <a:srgbClr val="FF33CC"/>
                </a:solidFill>
              </a:rPr>
              <a:t>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D965-FB8A-DF4B-98BF-E58E9D4C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5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1270" y="1371600"/>
            <a:ext cx="99913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Tile(5)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0" y="20574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Tile(4)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15634" y="2057400"/>
            <a:ext cx="1009366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2743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2743200"/>
            <a:ext cx="9906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23" name="Straight Arrow Connector 22"/>
          <p:cNvCxnSpPr>
            <a:stCxn id="5" idx="1"/>
            <a:endCxn id="8" idx="0"/>
          </p:cNvCxnSpPr>
          <p:nvPr/>
        </p:nvCxnSpPr>
        <p:spPr>
          <a:xfrm flipH="1">
            <a:off x="4343400" y="1600200"/>
            <a:ext cx="166787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0"/>
          </p:cNvCxnSpPr>
          <p:nvPr/>
        </p:nvCxnSpPr>
        <p:spPr>
          <a:xfrm>
            <a:off x="7010401" y="1600200"/>
            <a:ext cx="200991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10" idx="0"/>
          </p:cNvCxnSpPr>
          <p:nvPr/>
        </p:nvCxnSpPr>
        <p:spPr>
          <a:xfrm flipH="1">
            <a:off x="3267076" y="2286000"/>
            <a:ext cx="5429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1" idx="0"/>
          </p:cNvCxnSpPr>
          <p:nvPr/>
        </p:nvCxnSpPr>
        <p:spPr>
          <a:xfrm>
            <a:off x="4876800" y="2286000"/>
            <a:ext cx="647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15201" y="2743200"/>
            <a:ext cx="1038367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601200" y="27432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35" name="Straight Arrow Connector 34"/>
          <p:cNvCxnSpPr>
            <a:stCxn id="9" idx="1"/>
            <a:endCxn id="33" idx="0"/>
          </p:cNvCxnSpPr>
          <p:nvPr/>
        </p:nvCxnSpPr>
        <p:spPr>
          <a:xfrm flipH="1">
            <a:off x="7834384" y="2286000"/>
            <a:ext cx="68125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34" idx="0"/>
          </p:cNvCxnSpPr>
          <p:nvPr/>
        </p:nvCxnSpPr>
        <p:spPr>
          <a:xfrm>
            <a:off x="9525000" y="22860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7848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705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5626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4196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29565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133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77" name="Straight Arrow Connector 76"/>
          <p:cNvCxnSpPr>
            <a:stCxn id="10" idx="1"/>
            <a:endCxn id="76" idx="0"/>
          </p:cNvCxnSpPr>
          <p:nvPr/>
        </p:nvCxnSpPr>
        <p:spPr>
          <a:xfrm flipH="1">
            <a:off x="2657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75" idx="0"/>
          </p:cNvCxnSpPr>
          <p:nvPr/>
        </p:nvCxnSpPr>
        <p:spPr>
          <a:xfrm>
            <a:off x="3790951" y="2971800"/>
            <a:ext cx="2857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1"/>
            <a:endCxn id="74" idx="0"/>
          </p:cNvCxnSpPr>
          <p:nvPr/>
        </p:nvCxnSpPr>
        <p:spPr>
          <a:xfrm flipH="1">
            <a:off x="4943476" y="2971801"/>
            <a:ext cx="8572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73" idx="0"/>
          </p:cNvCxnSpPr>
          <p:nvPr/>
        </p:nvCxnSpPr>
        <p:spPr>
          <a:xfrm>
            <a:off x="6019801" y="2971801"/>
            <a:ext cx="6667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3" idx="1"/>
            <a:endCxn id="72" idx="0"/>
          </p:cNvCxnSpPr>
          <p:nvPr/>
        </p:nvCxnSpPr>
        <p:spPr>
          <a:xfrm flipH="1">
            <a:off x="7229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3" idx="3"/>
            <a:endCxn id="71" idx="0"/>
          </p:cNvCxnSpPr>
          <p:nvPr/>
        </p:nvCxnSpPr>
        <p:spPr>
          <a:xfrm>
            <a:off x="8353567" y="2971800"/>
            <a:ext cx="1890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762250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539766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45" name="Straight Arrow Connector 44"/>
          <p:cNvCxnSpPr>
            <a:stCxn id="76" idx="1"/>
            <a:endCxn id="44" idx="0"/>
          </p:cNvCxnSpPr>
          <p:nvPr/>
        </p:nvCxnSpPr>
        <p:spPr>
          <a:xfrm flipH="1">
            <a:off x="2063642" y="3657600"/>
            <a:ext cx="69959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6" idx="3"/>
            <a:endCxn id="43" idx="0"/>
          </p:cNvCxnSpPr>
          <p:nvPr/>
        </p:nvCxnSpPr>
        <p:spPr>
          <a:xfrm>
            <a:off x="3181351" y="3657600"/>
            <a:ext cx="104775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1" y="4695497"/>
            <a:ext cx="344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Many redundant calls!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41690" y="5801380"/>
            <a:ext cx="392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Better way: Use Memory!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blipFill>
                <a:blip r:embed="rId2"/>
                <a:stretch>
                  <a:fillRect l="-518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2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44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</a:t>
            </a:r>
            <a:r>
              <a:rPr lang="en-US" sz="3600"/>
              <a:t>return 1</a:t>
            </a:r>
            <a:endParaRPr lang="en-US" sz="3600" dirty="0"/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F4969-8DEC-454D-8897-3C3409A3D32D}"/>
              </a:ext>
            </a:extLst>
          </p:cNvPr>
          <p:cNvSpPr txBox="1"/>
          <p:nvPr/>
        </p:nvSpPr>
        <p:spPr>
          <a:xfrm>
            <a:off x="5181600" y="6160532"/>
            <a:ext cx="547272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Technique: “</a:t>
            </a:r>
            <a:r>
              <a:rPr lang="en-US" sz="2400" dirty="0" err="1"/>
              <a:t>memoization</a:t>
            </a:r>
            <a:r>
              <a:rPr lang="en-US" sz="2400" dirty="0"/>
              <a:t>” (note no “r”)</a:t>
            </a:r>
          </a:p>
        </p:txBody>
      </p:sp>
    </p:spTree>
    <p:extLst>
      <p:ext uri="{BB962C8B-B14F-4D97-AF65-F5344CB8AC3E}">
        <p14:creationId xmlns:p14="http://schemas.microsoft.com/office/powerpoint/2010/main" val="37587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52400"/>
                <a:ext cx="12192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“Top Down”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52400"/>
                <a:ext cx="12192000" cy="838200"/>
              </a:xfrm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0748975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41537</TotalTime>
  <Words>4229</Words>
  <Application>Microsoft Macintosh PowerPoint</Application>
  <PresentationFormat>Widescreen</PresentationFormat>
  <Paragraphs>1356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Helvetica Neue</vt:lpstr>
      <vt:lpstr>Helvetica Neue Thin</vt:lpstr>
      <vt:lpstr>CS4102-S22c</vt:lpstr>
      <vt:lpstr>CS 4102: Algorithms – Unit C  Dynamic Programming</vt:lpstr>
      <vt:lpstr>CS4102 Algorithms Spring 2022</vt:lpstr>
      <vt:lpstr>PowerPoint Presentation</vt:lpstr>
      <vt:lpstr>Today’s Keywords</vt:lpstr>
      <vt:lpstr>CLRS Readings</vt:lpstr>
      <vt:lpstr>How to compute Tile(n)?</vt:lpstr>
      <vt:lpstr>Recursion Tree</vt:lpstr>
      <vt:lpstr>Computing Tile(n) with Memory</vt:lpstr>
      <vt:lpstr>Computing Tile(n) with Memory - “Top Down”</vt:lpstr>
      <vt:lpstr>Dynamic Programming</vt:lpstr>
      <vt:lpstr>Dynamic Programming</vt:lpstr>
      <vt:lpstr>Generic Divide and Conquer Solution</vt:lpstr>
      <vt:lpstr>Generic Top-Down Dynamic Programming Soln</vt:lpstr>
      <vt:lpstr>Computing Tile(n) with Memory - “Top Down”</vt:lpstr>
      <vt:lpstr>Better Tile(n) with Memory - “Bottom Up”</vt:lpstr>
      <vt:lpstr>Dynamic Programming</vt:lpstr>
      <vt:lpstr>More on Optimal Substructure Property</vt:lpstr>
      <vt:lpstr>Log Cutting</vt:lpstr>
      <vt:lpstr>Greedy won’t work</vt:lpstr>
      <vt:lpstr>Greedy won’t work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  <vt:lpstr>Dynamic Programming</vt:lpstr>
      <vt:lpstr>PowerPoint Presentation</vt:lpstr>
      <vt:lpstr>PowerPoint Presentation</vt:lpstr>
      <vt:lpstr>Matrix Chaining</vt:lpstr>
      <vt:lpstr>Order Matters!</vt:lpstr>
      <vt:lpstr>Order Matters!</vt:lpstr>
      <vt:lpstr>Order Matters!</vt:lpstr>
      <vt:lpstr>Dynamic Programming</vt:lpstr>
      <vt:lpstr>1. Identify the Recursive Structure of the Problem</vt:lpstr>
      <vt:lpstr>1. Identify the Recursive Structure of the Problem</vt:lpstr>
      <vt:lpstr>1. Identify the Recursive Structure of the Problem</vt:lpstr>
      <vt:lpstr>1. Identify the Recursive Structure of the Problem</vt:lpstr>
      <vt:lpstr>1. Identify the Recursive Structure of the Problem</vt:lpstr>
      <vt:lpstr>Dynamic Programming</vt:lpstr>
      <vt:lpstr>2. Save Subsolutions in Memory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Matrix Chaining</vt:lpstr>
      <vt:lpstr>Run Time</vt:lpstr>
      <vt:lpstr>Backtrack to find the best order</vt:lpstr>
      <vt:lpstr>Matrix Chaining</vt:lpstr>
      <vt:lpstr>Storing and Recovering Optimal Solution</vt:lpstr>
      <vt:lpstr>Dynamic Programming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</dc:title>
  <dc:creator>njb2b</dc:creator>
  <cp:lastModifiedBy>Horton, Tom (tbh3f)</cp:lastModifiedBy>
  <cp:revision>212</cp:revision>
  <cp:lastPrinted>2018-08-27T15:04:20Z</cp:lastPrinted>
  <dcterms:created xsi:type="dcterms:W3CDTF">2017-08-20T14:36:13Z</dcterms:created>
  <dcterms:modified xsi:type="dcterms:W3CDTF">2022-03-17T16:29:07Z</dcterms:modified>
</cp:coreProperties>
</file>