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sldIdLst>
    <p:sldId id="517" r:id="rId2"/>
    <p:sldId id="1114" r:id="rId3"/>
    <p:sldId id="791" r:id="rId4"/>
    <p:sldId id="403" r:id="rId5"/>
    <p:sldId id="404" r:id="rId6"/>
    <p:sldId id="799" r:id="rId7"/>
    <p:sldId id="800" r:id="rId8"/>
    <p:sldId id="803" r:id="rId9"/>
    <p:sldId id="805" r:id="rId10"/>
    <p:sldId id="1115" r:id="rId11"/>
    <p:sldId id="417" r:id="rId12"/>
    <p:sldId id="789" r:id="rId13"/>
    <p:sldId id="807" r:id="rId14"/>
    <p:sldId id="808" r:id="rId15"/>
    <p:sldId id="809" r:id="rId16"/>
    <p:sldId id="810" r:id="rId17"/>
    <p:sldId id="811" r:id="rId18"/>
    <p:sldId id="812" r:id="rId19"/>
    <p:sldId id="813" r:id="rId20"/>
    <p:sldId id="814" r:id="rId21"/>
    <p:sldId id="815" r:id="rId22"/>
    <p:sldId id="816" r:id="rId23"/>
    <p:sldId id="817" r:id="rId24"/>
    <p:sldId id="818" r:id="rId25"/>
    <p:sldId id="819" r:id="rId26"/>
    <p:sldId id="820" r:id="rId27"/>
    <p:sldId id="821" r:id="rId28"/>
    <p:sldId id="822" r:id="rId29"/>
    <p:sldId id="823" r:id="rId30"/>
    <p:sldId id="82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CCFF"/>
    <a:srgbClr val="FFA7FF"/>
    <a:srgbClr val="FF33CC"/>
    <a:srgbClr val="FFFF00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6"/>
    <p:restoredTop sz="93020" autoAdjust="0"/>
  </p:normalViewPr>
  <p:slideViewPr>
    <p:cSldViewPr>
      <p:cViewPr varScale="1">
        <p:scale>
          <a:sx n="109" d="100"/>
          <a:sy n="109" d="100"/>
        </p:scale>
        <p:origin x="10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5AE73-A9DB-D743-8F11-A30BD35B3D8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1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6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0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6BDE4-B0FD-FF42-8D88-FA421CF0F7B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46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E9D113-313A-8A45-B7B9-BD2A960C9F9A}"/>
              </a:ext>
            </a:extLst>
          </p:cNvPr>
          <p:cNvSpPr/>
          <p:nvPr/>
        </p:nvSpPr>
        <p:spPr>
          <a:xfrm>
            <a:off x="0" y="3581400"/>
            <a:ext cx="12192000" cy="1676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339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29.jpeg"/><Relationship Id="rId18" Type="http://schemas.openxmlformats.org/officeDocument/2006/relationships/image" Target="../media/image34.jpeg"/><Relationship Id="rId3" Type="http://schemas.openxmlformats.org/officeDocument/2006/relationships/image" Target="../media/image122.png"/><Relationship Id="rId21" Type="http://schemas.openxmlformats.org/officeDocument/2006/relationships/image" Target="../media/image37.jpeg"/><Relationship Id="rId7" Type="http://schemas.openxmlformats.org/officeDocument/2006/relationships/image" Target="../media/image106.png"/><Relationship Id="rId12" Type="http://schemas.openxmlformats.org/officeDocument/2006/relationships/image" Target="../media/image28.jpeg"/><Relationship Id="rId17" Type="http://schemas.openxmlformats.org/officeDocument/2006/relationships/image" Target="../media/image33.jpeg"/><Relationship Id="rId2" Type="http://schemas.openxmlformats.org/officeDocument/2006/relationships/image" Target="../media/image121.png"/><Relationship Id="rId16" Type="http://schemas.openxmlformats.org/officeDocument/2006/relationships/image" Target="../media/image32.jpeg"/><Relationship Id="rId20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27.jpeg"/><Relationship Id="rId5" Type="http://schemas.openxmlformats.org/officeDocument/2006/relationships/image" Target="../media/image104.png"/><Relationship Id="rId15" Type="http://schemas.openxmlformats.org/officeDocument/2006/relationships/image" Target="../media/image31.jpeg"/><Relationship Id="rId10" Type="http://schemas.openxmlformats.org/officeDocument/2006/relationships/image" Target="../media/image26.jpeg"/><Relationship Id="rId19" Type="http://schemas.openxmlformats.org/officeDocument/2006/relationships/image" Target="../media/image35.jpeg"/><Relationship Id="rId4" Type="http://schemas.openxmlformats.org/officeDocument/2006/relationships/image" Target="../media/image103.png"/><Relationship Id="rId9" Type="http://schemas.openxmlformats.org/officeDocument/2006/relationships/image" Target="../media/image124.png"/><Relationship Id="rId1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jpeg"/><Relationship Id="rId18" Type="http://schemas.openxmlformats.org/officeDocument/2006/relationships/image" Target="../media/image37.jpeg"/><Relationship Id="rId26" Type="http://schemas.openxmlformats.org/officeDocument/2006/relationships/image" Target="../media/image45.jpeg"/><Relationship Id="rId3" Type="http://schemas.openxmlformats.org/officeDocument/2006/relationships/image" Target="../media/image137.png"/><Relationship Id="rId21" Type="http://schemas.openxmlformats.org/officeDocument/2006/relationships/image" Target="../media/image40.jpe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17" Type="http://schemas.openxmlformats.org/officeDocument/2006/relationships/image" Target="../media/image36.jpeg"/><Relationship Id="rId25" Type="http://schemas.openxmlformats.org/officeDocument/2006/relationships/image" Target="../media/image44.jpeg"/><Relationship Id="rId2" Type="http://schemas.openxmlformats.org/officeDocument/2006/relationships/image" Target="../media/image86.png"/><Relationship Id="rId16" Type="http://schemas.openxmlformats.org/officeDocument/2006/relationships/image" Target="../media/image35.jpeg"/><Relationship Id="rId20" Type="http://schemas.openxmlformats.org/officeDocument/2006/relationships/image" Target="../media/image39.jpeg"/><Relationship Id="rId29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30.jpeg"/><Relationship Id="rId24" Type="http://schemas.openxmlformats.org/officeDocument/2006/relationships/image" Target="../media/image43.jpeg"/><Relationship Id="rId5" Type="http://schemas.openxmlformats.org/officeDocument/2006/relationships/image" Target="../media/image139.png"/><Relationship Id="rId15" Type="http://schemas.openxmlformats.org/officeDocument/2006/relationships/image" Target="../media/image34.jpeg"/><Relationship Id="rId23" Type="http://schemas.openxmlformats.org/officeDocument/2006/relationships/image" Target="../media/image42.jpeg"/><Relationship Id="rId28" Type="http://schemas.openxmlformats.org/officeDocument/2006/relationships/image" Target="../media/image47.jpeg"/><Relationship Id="rId10" Type="http://schemas.openxmlformats.org/officeDocument/2006/relationships/image" Target="../media/image29.jpeg"/><Relationship Id="rId19" Type="http://schemas.openxmlformats.org/officeDocument/2006/relationships/image" Target="../media/image38.jpeg"/><Relationship Id="rId4" Type="http://schemas.openxmlformats.org/officeDocument/2006/relationships/image" Target="../media/image138.png"/><Relationship Id="rId9" Type="http://schemas.openxmlformats.org/officeDocument/2006/relationships/image" Target="../media/image28.jpeg"/><Relationship Id="rId14" Type="http://schemas.openxmlformats.org/officeDocument/2006/relationships/image" Target="../media/image33.jpeg"/><Relationship Id="rId22" Type="http://schemas.openxmlformats.org/officeDocument/2006/relationships/image" Target="../media/image41.jpeg"/><Relationship Id="rId27" Type="http://schemas.openxmlformats.org/officeDocument/2006/relationships/image" Target="../media/image46.jpeg"/><Relationship Id="rId30" Type="http://schemas.openxmlformats.org/officeDocument/2006/relationships/image" Target="../media/image49.jpeg"/></Relationships>
</file>

<file path=ppt/slides/_rels/slide2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3.jpeg"/><Relationship Id="rId26" Type="http://schemas.openxmlformats.org/officeDocument/2006/relationships/image" Target="../media/image25.jpeg"/><Relationship Id="rId21" Type="http://schemas.openxmlformats.org/officeDocument/2006/relationships/image" Target="../media/image55.jpeg"/><Relationship Id="rId17" Type="http://schemas.openxmlformats.org/officeDocument/2006/relationships/image" Target="../media/image52.jpeg"/><Relationship Id="rId25" Type="http://schemas.openxmlformats.org/officeDocument/2006/relationships/image" Target="../media/image59.jpeg"/><Relationship Id="rId16" Type="http://schemas.openxmlformats.org/officeDocument/2006/relationships/image" Target="../media/image51.jpeg"/><Relationship Id="rId20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8.jpeg"/><Relationship Id="rId15" Type="http://schemas.openxmlformats.org/officeDocument/2006/relationships/image" Target="../media/image50.jpeg"/><Relationship Id="rId23" Type="http://schemas.openxmlformats.org/officeDocument/2006/relationships/image" Target="../media/image57.jpeg"/><Relationship Id="rId19" Type="http://schemas.openxmlformats.org/officeDocument/2006/relationships/image" Target="../media/image18.jpeg"/><Relationship Id="rId14" Type="http://schemas.openxmlformats.org/officeDocument/2006/relationships/image" Target="../media/image163.png"/><Relationship Id="rId22" Type="http://schemas.openxmlformats.org/officeDocument/2006/relationships/image" Target="../media/image5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13" Type="http://schemas.openxmlformats.org/officeDocument/2006/relationships/image" Target="../media/image54.jpeg"/><Relationship Id="rId18" Type="http://schemas.openxmlformats.org/officeDocument/2006/relationships/image" Target="../media/image59.jpe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18.jpeg"/><Relationship Id="rId17" Type="http://schemas.openxmlformats.org/officeDocument/2006/relationships/image" Target="../media/image58.jpeg"/><Relationship Id="rId2" Type="http://schemas.openxmlformats.org/officeDocument/2006/relationships/image" Target="../media/image1380.png"/><Relationship Id="rId16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53.jpeg"/><Relationship Id="rId5" Type="http://schemas.openxmlformats.org/officeDocument/2006/relationships/image" Target="../media/image165.png"/><Relationship Id="rId15" Type="http://schemas.openxmlformats.org/officeDocument/2006/relationships/image" Target="../media/image56.jpeg"/><Relationship Id="rId10" Type="http://schemas.openxmlformats.org/officeDocument/2006/relationships/image" Target="../media/image52.jpeg"/><Relationship Id="rId19" Type="http://schemas.openxmlformats.org/officeDocument/2006/relationships/image" Target="../media/image25.jpeg"/><Relationship Id="rId4" Type="http://schemas.openxmlformats.org/officeDocument/2006/relationships/image" Target="../media/image164.png"/><Relationship Id="rId9" Type="http://schemas.openxmlformats.org/officeDocument/2006/relationships/image" Target="../media/image51.jpeg"/><Relationship Id="rId14" Type="http://schemas.openxmlformats.org/officeDocument/2006/relationships/image" Target="../media/image5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70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5.png"/><Relationship Id="rId4" Type="http://schemas.openxmlformats.org/officeDocument/2006/relationships/image" Target="../media/image1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jpeg"/><Relationship Id="rId18" Type="http://schemas.openxmlformats.org/officeDocument/2006/relationships/image" Target="../media/image37.jpeg"/><Relationship Id="rId26" Type="http://schemas.openxmlformats.org/officeDocument/2006/relationships/image" Target="../media/image45.jpeg"/><Relationship Id="rId3" Type="http://schemas.openxmlformats.org/officeDocument/2006/relationships/image" Target="../media/image86.png"/><Relationship Id="rId21" Type="http://schemas.openxmlformats.org/officeDocument/2006/relationships/image" Target="../media/image40.jpe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17" Type="http://schemas.openxmlformats.org/officeDocument/2006/relationships/image" Target="../media/image36.jpeg"/><Relationship Id="rId25" Type="http://schemas.openxmlformats.org/officeDocument/2006/relationships/image" Target="../media/image44.jpeg"/><Relationship Id="rId2" Type="http://schemas.openxmlformats.org/officeDocument/2006/relationships/image" Target="../media/image47.png"/><Relationship Id="rId16" Type="http://schemas.openxmlformats.org/officeDocument/2006/relationships/image" Target="../media/image35.jpeg"/><Relationship Id="rId20" Type="http://schemas.openxmlformats.org/officeDocument/2006/relationships/image" Target="../media/image39.jpeg"/><Relationship Id="rId29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30.jpeg"/><Relationship Id="rId24" Type="http://schemas.openxmlformats.org/officeDocument/2006/relationships/image" Target="../media/image43.jpeg"/><Relationship Id="rId5" Type="http://schemas.openxmlformats.org/officeDocument/2006/relationships/image" Target="../media/image139.png"/><Relationship Id="rId15" Type="http://schemas.openxmlformats.org/officeDocument/2006/relationships/image" Target="../media/image34.jpeg"/><Relationship Id="rId23" Type="http://schemas.openxmlformats.org/officeDocument/2006/relationships/image" Target="../media/image42.jpeg"/><Relationship Id="rId28" Type="http://schemas.openxmlformats.org/officeDocument/2006/relationships/image" Target="../media/image47.jpeg"/><Relationship Id="rId10" Type="http://schemas.openxmlformats.org/officeDocument/2006/relationships/image" Target="../media/image29.jpeg"/><Relationship Id="rId19" Type="http://schemas.openxmlformats.org/officeDocument/2006/relationships/image" Target="../media/image38.jpeg"/><Relationship Id="rId4" Type="http://schemas.openxmlformats.org/officeDocument/2006/relationships/image" Target="../media/image137.png"/><Relationship Id="rId9" Type="http://schemas.openxmlformats.org/officeDocument/2006/relationships/image" Target="../media/image28.jpeg"/><Relationship Id="rId14" Type="http://schemas.openxmlformats.org/officeDocument/2006/relationships/image" Target="../media/image33.jpeg"/><Relationship Id="rId22" Type="http://schemas.openxmlformats.org/officeDocument/2006/relationships/image" Target="../media/image41.jpeg"/><Relationship Id="rId27" Type="http://schemas.openxmlformats.org/officeDocument/2006/relationships/image" Target="../media/image46.jpeg"/><Relationship Id="rId30" Type="http://schemas.openxmlformats.org/officeDocument/2006/relationships/image" Target="../media/image49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jpeg"/><Relationship Id="rId18" Type="http://schemas.openxmlformats.org/officeDocument/2006/relationships/image" Target="../media/image37.jpeg"/><Relationship Id="rId26" Type="http://schemas.openxmlformats.org/officeDocument/2006/relationships/image" Target="../media/image45.jpeg"/><Relationship Id="rId3" Type="http://schemas.openxmlformats.org/officeDocument/2006/relationships/image" Target="../media/image86.png"/><Relationship Id="rId21" Type="http://schemas.openxmlformats.org/officeDocument/2006/relationships/image" Target="../media/image40.jpe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17" Type="http://schemas.openxmlformats.org/officeDocument/2006/relationships/image" Target="../media/image36.jpeg"/><Relationship Id="rId25" Type="http://schemas.openxmlformats.org/officeDocument/2006/relationships/image" Target="../media/image44.jpeg"/><Relationship Id="rId16" Type="http://schemas.openxmlformats.org/officeDocument/2006/relationships/image" Target="../media/image35.jpeg"/><Relationship Id="rId20" Type="http://schemas.openxmlformats.org/officeDocument/2006/relationships/image" Target="../media/image39.jpeg"/><Relationship Id="rId29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30.jpeg"/><Relationship Id="rId24" Type="http://schemas.openxmlformats.org/officeDocument/2006/relationships/image" Target="../media/image43.jpeg"/><Relationship Id="rId5" Type="http://schemas.openxmlformats.org/officeDocument/2006/relationships/image" Target="../media/image139.png"/><Relationship Id="rId15" Type="http://schemas.openxmlformats.org/officeDocument/2006/relationships/image" Target="../media/image34.jpeg"/><Relationship Id="rId23" Type="http://schemas.openxmlformats.org/officeDocument/2006/relationships/image" Target="../media/image42.jpeg"/><Relationship Id="rId28" Type="http://schemas.openxmlformats.org/officeDocument/2006/relationships/image" Target="../media/image47.jpeg"/><Relationship Id="rId10" Type="http://schemas.openxmlformats.org/officeDocument/2006/relationships/image" Target="../media/image29.jpeg"/><Relationship Id="rId19" Type="http://schemas.openxmlformats.org/officeDocument/2006/relationships/image" Target="../media/image38.jpeg"/><Relationship Id="rId31" Type="http://schemas.openxmlformats.org/officeDocument/2006/relationships/image" Target="../media/image47.png"/><Relationship Id="rId4" Type="http://schemas.openxmlformats.org/officeDocument/2006/relationships/image" Target="../media/image137.png"/><Relationship Id="rId9" Type="http://schemas.openxmlformats.org/officeDocument/2006/relationships/image" Target="../media/image28.jpeg"/><Relationship Id="rId14" Type="http://schemas.openxmlformats.org/officeDocument/2006/relationships/image" Target="../media/image33.jpeg"/><Relationship Id="rId22" Type="http://schemas.openxmlformats.org/officeDocument/2006/relationships/image" Target="../media/image41.jpeg"/><Relationship Id="rId27" Type="http://schemas.openxmlformats.org/officeDocument/2006/relationships/image" Target="../media/image46.jpeg"/><Relationship Id="rId30" Type="http://schemas.openxmlformats.org/officeDocument/2006/relationships/image" Target="../media/image49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18" Type="http://schemas.openxmlformats.org/officeDocument/2006/relationships/image" Target="../media/image38.jpeg"/><Relationship Id="rId26" Type="http://schemas.openxmlformats.org/officeDocument/2006/relationships/image" Target="../media/image46.jpeg"/><Relationship Id="rId3" Type="http://schemas.openxmlformats.org/officeDocument/2006/relationships/image" Target="../media/image137.png"/><Relationship Id="rId21" Type="http://schemas.openxmlformats.org/officeDocument/2006/relationships/image" Target="../media/image41.jpe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17" Type="http://schemas.openxmlformats.org/officeDocument/2006/relationships/image" Target="../media/image37.jpeg"/><Relationship Id="rId25" Type="http://schemas.openxmlformats.org/officeDocument/2006/relationships/image" Target="../media/image45.jpeg"/><Relationship Id="rId2" Type="http://schemas.openxmlformats.org/officeDocument/2006/relationships/image" Target="../media/image86.png"/><Relationship Id="rId16" Type="http://schemas.openxmlformats.org/officeDocument/2006/relationships/image" Target="../media/image36.jpeg"/><Relationship Id="rId20" Type="http://schemas.openxmlformats.org/officeDocument/2006/relationships/image" Target="../media/image40.jpeg"/><Relationship Id="rId29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24" Type="http://schemas.openxmlformats.org/officeDocument/2006/relationships/image" Target="../media/image44.jpeg"/><Relationship Id="rId5" Type="http://schemas.openxmlformats.org/officeDocument/2006/relationships/image" Target="../media/image140.png"/><Relationship Id="rId15" Type="http://schemas.openxmlformats.org/officeDocument/2006/relationships/image" Target="../media/image35.jpeg"/><Relationship Id="rId23" Type="http://schemas.openxmlformats.org/officeDocument/2006/relationships/image" Target="../media/image43.jpeg"/><Relationship Id="rId28" Type="http://schemas.openxmlformats.org/officeDocument/2006/relationships/image" Target="../media/image48.jpeg"/><Relationship Id="rId10" Type="http://schemas.openxmlformats.org/officeDocument/2006/relationships/image" Target="../media/image30.jpeg"/><Relationship Id="rId19" Type="http://schemas.openxmlformats.org/officeDocument/2006/relationships/image" Target="../media/image39.jpeg"/><Relationship Id="rId31" Type="http://schemas.openxmlformats.org/officeDocument/2006/relationships/image" Target="../media/image48.png"/><Relationship Id="rId4" Type="http://schemas.openxmlformats.org/officeDocument/2006/relationships/image" Target="../media/image139.pn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Relationship Id="rId22" Type="http://schemas.openxmlformats.org/officeDocument/2006/relationships/image" Target="../media/image42.jpeg"/><Relationship Id="rId27" Type="http://schemas.openxmlformats.org/officeDocument/2006/relationships/image" Target="../media/image47.jpeg"/><Relationship Id="rId30" Type="http://schemas.openxmlformats.org/officeDocument/2006/relationships/image" Target="../media/image17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18" Type="http://schemas.openxmlformats.org/officeDocument/2006/relationships/image" Target="../media/image38.jpeg"/><Relationship Id="rId26" Type="http://schemas.openxmlformats.org/officeDocument/2006/relationships/image" Target="../media/image46.jpeg"/><Relationship Id="rId3" Type="http://schemas.openxmlformats.org/officeDocument/2006/relationships/image" Target="../media/image137.png"/><Relationship Id="rId21" Type="http://schemas.openxmlformats.org/officeDocument/2006/relationships/image" Target="../media/image41.jpe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17" Type="http://schemas.openxmlformats.org/officeDocument/2006/relationships/image" Target="../media/image37.jpeg"/><Relationship Id="rId25" Type="http://schemas.openxmlformats.org/officeDocument/2006/relationships/image" Target="../media/image45.jpeg"/><Relationship Id="rId2" Type="http://schemas.openxmlformats.org/officeDocument/2006/relationships/image" Target="../media/image86.png"/><Relationship Id="rId16" Type="http://schemas.openxmlformats.org/officeDocument/2006/relationships/image" Target="../media/image36.jpeg"/><Relationship Id="rId20" Type="http://schemas.openxmlformats.org/officeDocument/2006/relationships/image" Target="../media/image40.jpeg"/><Relationship Id="rId29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24" Type="http://schemas.openxmlformats.org/officeDocument/2006/relationships/image" Target="../media/image44.jpeg"/><Relationship Id="rId5" Type="http://schemas.openxmlformats.org/officeDocument/2006/relationships/image" Target="../media/image140.png"/><Relationship Id="rId15" Type="http://schemas.openxmlformats.org/officeDocument/2006/relationships/image" Target="../media/image35.jpeg"/><Relationship Id="rId23" Type="http://schemas.openxmlformats.org/officeDocument/2006/relationships/image" Target="../media/image43.jpeg"/><Relationship Id="rId28" Type="http://schemas.openxmlformats.org/officeDocument/2006/relationships/image" Target="../media/image48.jpeg"/><Relationship Id="rId10" Type="http://schemas.openxmlformats.org/officeDocument/2006/relationships/image" Target="../media/image30.jpeg"/><Relationship Id="rId19" Type="http://schemas.openxmlformats.org/officeDocument/2006/relationships/image" Target="../media/image39.jpeg"/><Relationship Id="rId31" Type="http://schemas.openxmlformats.org/officeDocument/2006/relationships/image" Target="../media/image49.png"/><Relationship Id="rId4" Type="http://schemas.openxmlformats.org/officeDocument/2006/relationships/image" Target="../media/image139.pn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Relationship Id="rId22" Type="http://schemas.openxmlformats.org/officeDocument/2006/relationships/image" Target="../media/image42.jpeg"/><Relationship Id="rId27" Type="http://schemas.openxmlformats.org/officeDocument/2006/relationships/image" Target="../media/image47.jpeg"/><Relationship Id="rId30" Type="http://schemas.openxmlformats.org/officeDocument/2006/relationships/image" Target="../media/image1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NP-Completeness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2022</a:t>
            </a:r>
          </a:p>
          <a:p>
            <a:r>
              <a:rPr lang="en-US" dirty="0"/>
              <a:t>Robbie </a:t>
            </a:r>
            <a:r>
              <a:rPr lang="en-US" dirty="0" err="1"/>
              <a:t>Hott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0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95132" y="1252046"/>
            <a:ext cx="3333428" cy="324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Reductions and Hardness (again)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8527" y="1384885"/>
            <a:ext cx="2611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2" y="1454734"/>
            <a:ext cx="356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we </a:t>
            </a:r>
            <a:r>
              <a:rPr lang="en-US" sz="2400" b="1" u="sng" dirty="0"/>
              <a:t>do</a:t>
            </a:r>
            <a:r>
              <a:rPr lang="en-US" sz="2400" b="1" dirty="0"/>
              <a:t> know</a:t>
            </a:r>
            <a:br>
              <a:rPr lang="en-US" sz="2400" b="1" dirty="0"/>
            </a:br>
            <a:r>
              <a:rPr lang="en-US" sz="2400" b="1" dirty="0"/>
              <a:t>how to solve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415590" y="3675097"/>
                <a:ext cx="14249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590" y="3675097"/>
                <a:ext cx="1424968" cy="830997"/>
              </a:xfrm>
              <a:prstGeom prst="rect">
                <a:avLst/>
              </a:prstGeom>
              <a:blipFill>
                <a:blip r:embed="rId2"/>
                <a:stretch>
                  <a:fillRect l="-7080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Magnetic Disk 21"/>
              <p:cNvSpPr/>
              <p:nvPr/>
            </p:nvSpPr>
            <p:spPr>
              <a:xfrm>
                <a:off x="3314432" y="1514560"/>
                <a:ext cx="625924" cy="9756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432" y="1514560"/>
                <a:ext cx="625924" cy="975690"/>
              </a:xfrm>
              <a:prstGeom prst="flowChartMagneticDisk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500908" y="3059666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908" y="3059666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4605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19945" y="2411383"/>
            <a:ext cx="2669297" cy="465787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278596" y="2792767"/>
            <a:ext cx="805104" cy="582213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696731" y="3933094"/>
            <a:ext cx="2669297" cy="430790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63753" y="1277163"/>
            <a:ext cx="1695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Reduction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70423" y="1782364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423" y="1782364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89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/>
              <p:cNvSpPr txBox="1"/>
              <p:nvPr/>
            </p:nvSpPr>
            <p:spPr>
              <a:xfrm>
                <a:off x="9422517" y="2582654"/>
                <a:ext cx="21486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517" y="2582654"/>
                <a:ext cx="2148640" cy="830997"/>
              </a:xfrm>
              <a:prstGeom prst="rect">
                <a:avLst/>
              </a:prstGeom>
              <a:blipFill>
                <a:blip r:embed="rId6"/>
                <a:stretch>
                  <a:fillRect l="-4706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/>
              <p:cNvSpPr txBox="1"/>
              <p:nvPr/>
            </p:nvSpPr>
            <p:spPr>
              <a:xfrm>
                <a:off x="4696731" y="317752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731" y="317752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1894" t="-53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Rectangle 278"/>
              <p:cNvSpPr/>
              <p:nvPr/>
            </p:nvSpPr>
            <p:spPr>
              <a:xfrm>
                <a:off x="8346331" y="3694985"/>
                <a:ext cx="625924" cy="67473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6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31" y="3694985"/>
                <a:ext cx="625924" cy="674733"/>
              </a:xfrm>
              <a:prstGeom prst="rect">
                <a:avLst/>
              </a:prstGeom>
              <a:blipFill>
                <a:blip r:embed="rId8"/>
                <a:stretch>
                  <a:fillRect l="-17308" b="-175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6D5239D-8834-B044-B09D-B842BB2BAF32}"/>
              </a:ext>
            </a:extLst>
          </p:cNvPr>
          <p:cNvSpPr/>
          <p:nvPr/>
        </p:nvSpPr>
        <p:spPr>
          <a:xfrm>
            <a:off x="4909240" y="2623137"/>
            <a:ext cx="2832773" cy="685673"/>
          </a:xfrm>
          <a:prstGeom prst="wedgeRoundRectCallout">
            <a:avLst>
              <a:gd name="adj1" fmla="val -30034"/>
              <a:gd name="adj2" fmla="val -542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Reduction cost: O(f(n))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359510" y="1454734"/>
                <a:ext cx="625924" cy="977673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510" y="1454734"/>
                <a:ext cx="625924" cy="977673"/>
              </a:xfrm>
              <a:prstGeom prst="flowChartMagneticDisk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319464" y="3652343"/>
                <a:ext cx="625924" cy="67473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6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464" y="3652343"/>
                <a:ext cx="625924" cy="674733"/>
              </a:xfrm>
              <a:prstGeom prst="rect">
                <a:avLst/>
              </a:prstGeom>
              <a:blipFill>
                <a:blip r:embed="rId10"/>
                <a:stretch>
                  <a:fillRect l="-15385" b="-3571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4">
                <a:extLst>
                  <a:ext uri="{FF2B5EF4-FFF2-40B4-BE49-F238E27FC236}">
                    <a16:creationId xmlns:a16="http://schemas.microsoft.com/office/drawing/2014/main" id="{55A491B0-3884-814E-B984-5C282245E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8847" y="4643806"/>
                <a:ext cx="5118004" cy="954107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is not a </a:t>
                </a:r>
                <a:r>
                  <a:rPr lang="en-US" altLang="en-US" sz="2800" b="1" dirty="0">
                    <a:solidFill>
                      <a:srgbClr val="FF33CC"/>
                    </a:solidFill>
                  </a:rPr>
                  <a:t>harder</a:t>
                </a:r>
                <a:r>
                  <a:rPr lang="en-US" altLang="en-US" sz="2800" b="1" dirty="0"/>
                  <a:t> problem than 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  <a:p>
                <a:r>
                  <a:rPr lang="en-US" altLang="en-US" sz="2800" b="1" dirty="0"/>
                  <a:t>		</a:t>
                </a:r>
                <a14:m>
                  <m:oMath xmlns:m="http://schemas.openxmlformats.org/officeDocument/2006/math">
                    <m:r>
                      <a:rPr lang="en-US" altLang="en-US" sz="2800" b="1" i="1">
                        <a:latin typeface="Cambria Math"/>
                      </a:rPr>
                      <m:t>𝑨</m:t>
                    </m:r>
                    <m:r>
                      <a:rPr lang="en-US" altLang="en-US" sz="2800" b="1" i="1">
                        <a:latin typeface="Cambria Math"/>
                      </a:rPr>
                      <m:t>≤</m:t>
                    </m:r>
                    <m:r>
                      <a:rPr lang="en-US" altLang="en-US" sz="2800" b="1" i="1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>
          <p:sp>
            <p:nvSpPr>
              <p:cNvPr id="23" name="Text Box 14">
                <a:extLst>
                  <a:ext uri="{FF2B5EF4-FFF2-40B4-BE49-F238E27FC236}">
                    <a16:creationId xmlns:a16="http://schemas.microsoft.com/office/drawing/2014/main" id="{55A491B0-3884-814E-B984-5C282245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8847" y="4643806"/>
                <a:ext cx="5118004" cy="954107"/>
              </a:xfrm>
              <a:prstGeom prst="rect">
                <a:avLst/>
              </a:prstGeom>
              <a:blipFill>
                <a:blip r:embed="rId11"/>
                <a:stretch>
                  <a:fillRect l="-495" t="-6579" b="-1316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 Box 14">
                <a:extLst>
                  <a:ext uri="{FF2B5EF4-FFF2-40B4-BE49-F238E27FC236}">
                    <a16:creationId xmlns:a16="http://schemas.microsoft.com/office/drawing/2014/main" id="{12CD0082-61F6-614B-8094-79321E0D82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5689032"/>
                <a:ext cx="10276788" cy="995594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b="1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</a:t>
                </a:r>
                <a:r>
                  <a:rPr lang="en-US" altLang="en-US" sz="2800" b="1" dirty="0">
                    <a:solidFill>
                      <a:srgbClr val="FF33CC"/>
                    </a:solidFill>
                  </a:rPr>
                  <a:t>requires time </a:t>
                </a:r>
                <a14:m>
                  <m:oMath xmlns:m="http://schemas.openxmlformats.org/officeDocument/2006/math">
                    <m:r>
                      <a:rPr lang="en-US" altLang="en-US" sz="28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8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8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8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8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800" b="1" dirty="0">
                    <a:solidFill>
                      <a:srgbClr val="FF33CC"/>
                    </a:solidFill>
                  </a:rPr>
                  <a:t> </a:t>
                </a:r>
                <a:r>
                  <a:rPr lang="en-US" altLang="en-US" sz="2800" b="1" dirty="0"/>
                  <a:t>time, then 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en-US" sz="2800" b="1" dirty="0"/>
                  <a:t> </a:t>
                </a:r>
                <a:r>
                  <a:rPr lang="en-US" altLang="en-US" sz="2800" b="1" dirty="0">
                    <a:solidFill>
                      <a:srgbClr val="FF33CC"/>
                    </a:solidFill>
                  </a:rPr>
                  <a:t>also requires </a:t>
                </a:r>
                <a14:m>
                  <m:oMath xmlns:m="http://schemas.openxmlformats.org/officeDocument/2006/math">
                    <m:r>
                      <a:rPr lang="en-US" altLang="en-US" sz="28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8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8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8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8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800" b="1" dirty="0">
                    <a:solidFill>
                      <a:srgbClr val="FF33CC"/>
                    </a:solidFill>
                  </a:rPr>
                  <a:t> time</a:t>
                </a:r>
              </a:p>
              <a:p>
                <a:r>
                  <a:rPr lang="en-US" altLang="en-US" sz="2800" b="1" dirty="0"/>
                  <a:t>				</a:t>
                </a:r>
                <a14:m>
                  <m:oMath xmlns:m="http://schemas.openxmlformats.org/officeDocument/2006/math">
                    <m:r>
                      <a:rPr lang="en-US" altLang="en-US" sz="2800" b="1" i="1"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en-US" sz="2800" b="1" i="1">
                            <a:latin typeface="Cambria Math"/>
                          </a:rPr>
                          <m:t>𝒇</m:t>
                        </m:r>
                        <m:r>
                          <a:rPr lang="en-US" altLang="en-US" sz="2800" b="1" i="1">
                            <a:latin typeface="Cambria Math"/>
                          </a:rPr>
                          <m:t>(</m:t>
                        </m:r>
                        <m:r>
                          <a:rPr lang="en-US" altLang="en-US" sz="2800" b="1" i="1">
                            <a:latin typeface="Cambria Math"/>
                          </a:rPr>
                          <m:t>𝒏</m:t>
                        </m:r>
                        <m:r>
                          <a:rPr lang="en-US" altLang="en-US" sz="2800" b="1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sz="2800" b="1" i="1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>
          <p:sp>
            <p:nvSpPr>
              <p:cNvPr id="26" name="Text Box 14">
                <a:extLst>
                  <a:ext uri="{FF2B5EF4-FFF2-40B4-BE49-F238E27FC236}">
                    <a16:creationId xmlns:a16="http://schemas.microsoft.com/office/drawing/2014/main" id="{12CD0082-61F6-614B-8094-79321E0D8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689032"/>
                <a:ext cx="10276788" cy="995594"/>
              </a:xfrm>
              <a:prstGeom prst="rect">
                <a:avLst/>
              </a:prstGeom>
              <a:blipFill>
                <a:blip r:embed="rId12"/>
                <a:stretch>
                  <a:fillRect l="-1358" t="-5000" r="-247" b="-6250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AB7E221F-6663-CA40-A7D3-E934086C954E}"/>
              </a:ext>
            </a:extLst>
          </p:cNvPr>
          <p:cNvSpPr/>
          <p:nvPr/>
        </p:nvSpPr>
        <p:spPr>
          <a:xfrm>
            <a:off x="10559285" y="3990116"/>
            <a:ext cx="1562647" cy="1844759"/>
          </a:xfrm>
          <a:prstGeom prst="wedgeRoundRectCallout">
            <a:avLst>
              <a:gd name="adj1" fmla="val -129554"/>
              <a:gd name="adj2" fmla="val 2816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Or we could have solved A faster using B’s solver!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74B2BCB9-0669-574C-B7F8-BF8CEA49C237}"/>
              </a:ext>
            </a:extLst>
          </p:cNvPr>
          <p:cNvSpPr/>
          <p:nvPr/>
        </p:nvSpPr>
        <p:spPr>
          <a:xfrm>
            <a:off x="228599" y="2411383"/>
            <a:ext cx="2171509" cy="2770217"/>
          </a:xfrm>
          <a:prstGeom prst="wedgeRoundRectCallout">
            <a:avLst>
              <a:gd name="adj1" fmla="val 63623"/>
              <a:gd name="adj2" fmla="val -279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Solve A using B’s solver.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Cost: Cost of B’s solver plus O(f(n)) for reduction.</a:t>
            </a:r>
          </a:p>
        </p:txBody>
      </p:sp>
    </p:spTree>
    <p:extLst>
      <p:ext uri="{BB962C8B-B14F-4D97-AF65-F5344CB8AC3E}">
        <p14:creationId xmlns:p14="http://schemas.microsoft.com/office/powerpoint/2010/main" val="360188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for Bipartite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transformed (in polynomial time) a </a:t>
            </a:r>
            <a:r>
              <a:rPr lang="en-US" b="1" dirty="0"/>
              <a:t>bipartite matching </a:t>
            </a:r>
            <a:r>
              <a:rPr lang="en-US" dirty="0"/>
              <a:t>problem into a </a:t>
            </a:r>
            <a:r>
              <a:rPr lang="en-US" b="1" dirty="0"/>
              <a:t>max flow </a:t>
            </a:r>
            <a:r>
              <a:rPr lang="en-US" dirty="0"/>
              <a:t>problem</a:t>
            </a:r>
          </a:p>
          <a:p>
            <a:r>
              <a:rPr lang="en-US" dirty="0"/>
              <a:t>Specifically, bipartite-matching ≤</a:t>
            </a:r>
            <a:r>
              <a:rPr lang="en-US" baseline="-25000" dirty="0"/>
              <a:t>p</a:t>
            </a:r>
            <a:r>
              <a:rPr lang="en-US" dirty="0"/>
              <a:t> max-flow</a:t>
            </a:r>
          </a:p>
          <a:p>
            <a:pPr lvl="1"/>
            <a:r>
              <a:rPr lang="en-US" dirty="0"/>
              <a:t>Because we can transform bipartite matching to max-flow in polynomial time</a:t>
            </a:r>
          </a:p>
          <a:p>
            <a:r>
              <a:rPr lang="en-US" dirty="0"/>
              <a:t>But is it the case that max-flow ≤</a:t>
            </a:r>
            <a:r>
              <a:rPr lang="en-US" baseline="-25000" dirty="0"/>
              <a:t>p</a:t>
            </a:r>
            <a:r>
              <a:rPr lang="en-US" dirty="0"/>
              <a:t> bipartite-matching?</a:t>
            </a:r>
          </a:p>
          <a:p>
            <a:pPr lvl="1"/>
            <a:r>
              <a:rPr lang="en-US" dirty="0"/>
              <a:t>Not so much: a solution to bipartite matching does not help us with a non-bipartite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2311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5BC9-36E6-D44C-B3BF-13FC3D0F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C81F-5893-734D-875E-83F21818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50C91-9CCD-F445-839D-63137658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Image result for Prince Har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06" y="2690352"/>
            <a:ext cx="585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ghan mark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 bwMode="auto">
          <a:xfrm>
            <a:off x="3885433" y="336169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nce Char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11" y="3891454"/>
            <a:ext cx="645104" cy="7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queen elizabeth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6" r="20267"/>
          <a:stretch/>
        </p:blipFill>
        <p:spPr bwMode="auto">
          <a:xfrm>
            <a:off x="3104977" y="4213004"/>
            <a:ext cx="674544" cy="6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onald Trump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3" r="26592" b="37144"/>
          <a:stretch/>
        </p:blipFill>
        <p:spPr bwMode="auto">
          <a:xfrm>
            <a:off x="3190137" y="1345681"/>
            <a:ext cx="695296" cy="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ince geor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3" r="33853" b="32798"/>
          <a:stretch/>
        </p:blipFill>
        <p:spPr bwMode="auto">
          <a:xfrm>
            <a:off x="1831975" y="1455090"/>
            <a:ext cx="614470" cy="6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justin trudeau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1" r="18091" b="33959"/>
          <a:stretch/>
        </p:blipFill>
        <p:spPr bwMode="auto">
          <a:xfrm>
            <a:off x="8003444" y="5781280"/>
            <a:ext cx="548808" cy="84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lton Joh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4042" r="23983" b="31143"/>
          <a:stretch/>
        </p:blipFill>
        <p:spPr bwMode="auto">
          <a:xfrm>
            <a:off x="7170034" y="4639834"/>
            <a:ext cx="582207" cy="9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Image result for theresa ma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0" r="42012" b="42122"/>
          <a:stretch/>
        </p:blipFill>
        <p:spPr bwMode="auto">
          <a:xfrm>
            <a:off x="2012512" y="5300103"/>
            <a:ext cx="553327" cy="8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https://www.cs.virginia.edu/~asb/images/me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8287" r="14462" b="3562"/>
          <a:stretch/>
        </p:blipFill>
        <p:spPr bwMode="auto">
          <a:xfrm>
            <a:off x="5930439" y="3679430"/>
            <a:ext cx="687004" cy="9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angela merke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r="30251" b="40439"/>
          <a:stretch/>
        </p:blipFill>
        <p:spPr bwMode="auto">
          <a:xfrm>
            <a:off x="4802831" y="4752366"/>
            <a:ext cx="695829" cy="9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paul mccartney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14441" b="27809"/>
          <a:stretch/>
        </p:blipFill>
        <p:spPr bwMode="auto">
          <a:xfrm>
            <a:off x="7688421" y="2589729"/>
            <a:ext cx="778308" cy="8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036" idx="3"/>
            <a:endCxn id="1034" idx="1"/>
          </p:cNvCxnSpPr>
          <p:nvPr/>
        </p:nvCxnSpPr>
        <p:spPr>
          <a:xfrm>
            <a:off x="2446445" y="1797566"/>
            <a:ext cx="743692" cy="4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8" idx="3"/>
            <a:endCxn id="1056" idx="1"/>
          </p:cNvCxnSpPr>
          <p:nvPr/>
        </p:nvCxnSpPr>
        <p:spPr>
          <a:xfrm>
            <a:off x="4616953" y="3727451"/>
            <a:ext cx="1313486" cy="4137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  <a:endCxn id="1060" idx="1"/>
          </p:cNvCxnSpPr>
          <p:nvPr/>
        </p:nvCxnSpPr>
        <p:spPr>
          <a:xfrm flipV="1">
            <a:off x="2989647" y="3034948"/>
            <a:ext cx="4698775" cy="211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30" idx="1"/>
            <a:endCxn id="1060" idx="2"/>
          </p:cNvCxnSpPr>
          <p:nvPr/>
        </p:nvCxnSpPr>
        <p:spPr>
          <a:xfrm flipH="1" flipV="1">
            <a:off x="8077575" y="3480168"/>
            <a:ext cx="896336" cy="7854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30" idx="1"/>
            <a:endCxn id="1056" idx="3"/>
          </p:cNvCxnSpPr>
          <p:nvPr/>
        </p:nvCxnSpPr>
        <p:spPr>
          <a:xfrm flipH="1" flipV="1">
            <a:off x="6617443" y="4141234"/>
            <a:ext cx="2356468" cy="1244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30" idx="1"/>
            <a:endCxn id="1044" idx="3"/>
          </p:cNvCxnSpPr>
          <p:nvPr/>
        </p:nvCxnSpPr>
        <p:spPr>
          <a:xfrm flipH="1">
            <a:off x="7752241" y="4265645"/>
            <a:ext cx="1221671" cy="825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30" idx="1"/>
            <a:endCxn id="1042" idx="0"/>
          </p:cNvCxnSpPr>
          <p:nvPr/>
        </p:nvCxnSpPr>
        <p:spPr>
          <a:xfrm flipH="1">
            <a:off x="8277849" y="4265644"/>
            <a:ext cx="696063" cy="15156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42" idx="1"/>
            <a:endCxn id="1052" idx="3"/>
          </p:cNvCxnSpPr>
          <p:nvPr/>
        </p:nvCxnSpPr>
        <p:spPr>
          <a:xfrm flipH="1" flipV="1">
            <a:off x="2565838" y="5714723"/>
            <a:ext cx="5437606" cy="4912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44" idx="1"/>
            <a:endCxn id="1058" idx="3"/>
          </p:cNvCxnSpPr>
          <p:nvPr/>
        </p:nvCxnSpPr>
        <p:spPr>
          <a:xfrm flipH="1">
            <a:off x="5498659" y="5091000"/>
            <a:ext cx="1671374" cy="1425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32" idx="1"/>
            <a:endCxn id="1052" idx="0"/>
          </p:cNvCxnSpPr>
          <p:nvPr/>
        </p:nvCxnSpPr>
        <p:spPr>
          <a:xfrm flipH="1">
            <a:off x="2289175" y="4525894"/>
            <a:ext cx="815802" cy="7742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6051" y="1413405"/>
            <a:ext cx="6751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 edges between people who don’t get along.</a:t>
            </a:r>
          </a:p>
          <a:p>
            <a:r>
              <a:rPr lang="en-US" sz="2400" dirty="0"/>
              <a:t>Find the maximum number of people who get along.</a:t>
            </a:r>
          </a:p>
        </p:txBody>
      </p:sp>
    </p:spTree>
    <p:extLst>
      <p:ext uri="{BB962C8B-B14F-4D97-AF65-F5344CB8AC3E}">
        <p14:creationId xmlns:p14="http://schemas.microsoft.com/office/powerpoint/2010/main" val="259668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Independent 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an independent set if no two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share an edge</a:t>
                </a:r>
              </a:p>
              <a:p>
                <a:r>
                  <a:rPr lang="en-US" dirty="0"/>
                  <a:t>Maximum Independent Set Problem: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maximum independent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30276" y="1299638"/>
            <a:ext cx="8301690" cy="5331100"/>
            <a:chOff x="106276" y="1299638"/>
            <a:chExt cx="8301690" cy="5331100"/>
          </a:xfrm>
        </p:grpSpPr>
        <p:pic>
          <p:nvPicPr>
            <p:cNvPr id="1026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>
              <a:stCxn id="1036" idx="3"/>
              <a:endCxn id="103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28" idx="3"/>
              <a:endCxn id="1056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26" idx="3"/>
              <a:endCxn id="1060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30" idx="1"/>
              <a:endCxn id="1060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030" idx="1"/>
              <a:endCxn id="1056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30" idx="1"/>
              <a:endCxn id="1044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30" idx="1"/>
              <a:endCxn id="1042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042" idx="1"/>
              <a:endCxn id="1052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044" idx="1"/>
              <a:endCxn id="1058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032" idx="1"/>
              <a:endCxn id="1052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9034" y="1476112"/>
            <a:ext cx="331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Independent set of size 6</a:t>
            </a:r>
          </a:p>
        </p:txBody>
      </p:sp>
    </p:spTree>
    <p:extLst>
      <p:ext uri="{BB962C8B-B14F-4D97-AF65-F5344CB8AC3E}">
        <p14:creationId xmlns:p14="http://schemas.microsoft.com/office/powerpoint/2010/main" val="14006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Baseball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0800000">
            <a:off x="5179497" y="4800601"/>
            <a:ext cx="1060704" cy="914400"/>
            <a:chOff x="2133600" y="4191000"/>
            <a:chExt cx="1060704" cy="914400"/>
          </a:xfrm>
        </p:grpSpPr>
        <p:sp>
          <p:nvSpPr>
            <p:cNvPr id="7" name="Isosceles Triangle 6"/>
            <p:cNvSpPr/>
            <p:nvPr/>
          </p:nvSpPr>
          <p:spPr>
            <a:xfrm>
              <a:off x="2133600" y="4191000"/>
              <a:ext cx="1060704" cy="4572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3600" y="4648200"/>
              <a:ext cx="1060704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429000" y="3048000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10400" y="3048000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2648" y="1345324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8" idx="1"/>
            <a:endCxn id="11" idx="2"/>
          </p:cNvCxnSpPr>
          <p:nvPr/>
        </p:nvCxnSpPr>
        <p:spPr>
          <a:xfrm flipV="1">
            <a:off x="6240202" y="3962401"/>
            <a:ext cx="1227399" cy="10668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8" idx="3"/>
          </p:cNvCxnSpPr>
          <p:nvPr/>
        </p:nvCxnSpPr>
        <p:spPr>
          <a:xfrm>
            <a:off x="3886201" y="3962401"/>
            <a:ext cx="1293297" cy="10668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1"/>
            <a:endCxn id="10" idx="0"/>
          </p:cNvCxnSpPr>
          <p:nvPr/>
        </p:nvCxnSpPr>
        <p:spPr>
          <a:xfrm flipH="1">
            <a:off x="3886200" y="1802524"/>
            <a:ext cx="1366448" cy="1245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2" idx="3"/>
          </p:cNvCxnSpPr>
          <p:nvPr/>
        </p:nvCxnSpPr>
        <p:spPr>
          <a:xfrm flipH="1" flipV="1">
            <a:off x="6167048" y="1802524"/>
            <a:ext cx="1300552" cy="1245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Baseball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603066" y="1364780"/>
            <a:ext cx="4157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 to place defenders on bases such that every edge is defended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967133" y="4110857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the fewest number of defenders needed?</a:t>
            </a:r>
          </a:p>
        </p:txBody>
      </p:sp>
    </p:spTree>
    <p:extLst>
      <p:ext uri="{BB962C8B-B14F-4D97-AF65-F5344CB8AC3E}">
        <p14:creationId xmlns:p14="http://schemas.microsoft.com/office/powerpoint/2010/main" val="33327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Vertex Cover: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minimum vertex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cxnSp>
        <p:nvCxnSpPr>
          <p:cNvPr id="14" name="Straight Connector 13"/>
          <p:cNvCxnSpPr>
            <a:stCxn id="8" idx="1"/>
            <a:endCxn id="23" idx="2"/>
          </p:cNvCxnSpPr>
          <p:nvPr/>
        </p:nvCxnSpPr>
        <p:spPr>
          <a:xfrm flipV="1">
            <a:off x="4711377" y="5562601"/>
            <a:ext cx="1570890" cy="4900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8" idx="3"/>
          </p:cNvCxnSpPr>
          <p:nvPr/>
        </p:nvCxnSpPr>
        <p:spPr>
          <a:xfrm>
            <a:off x="3578088" y="5181601"/>
            <a:ext cx="602937" cy="8710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3" idx="1"/>
            <a:endCxn id="10" idx="3"/>
          </p:cNvCxnSpPr>
          <p:nvPr/>
        </p:nvCxnSpPr>
        <p:spPr>
          <a:xfrm flipH="1" flipV="1">
            <a:off x="3806687" y="4953000"/>
            <a:ext cx="2246980" cy="38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8" idx="2"/>
            <a:endCxn id="10" idx="0"/>
          </p:cNvCxnSpPr>
          <p:nvPr/>
        </p:nvCxnSpPr>
        <p:spPr>
          <a:xfrm>
            <a:off x="2409825" y="3032236"/>
            <a:ext cx="1168262" cy="16921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3"/>
            <a:endCxn id="29" idx="1"/>
          </p:cNvCxnSpPr>
          <p:nvPr/>
        </p:nvCxnSpPr>
        <p:spPr>
          <a:xfrm flipV="1">
            <a:off x="2638425" y="2447105"/>
            <a:ext cx="1734926" cy="3565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3"/>
            <a:endCxn id="26" idx="1"/>
          </p:cNvCxnSpPr>
          <p:nvPr/>
        </p:nvCxnSpPr>
        <p:spPr>
          <a:xfrm>
            <a:off x="4830552" y="2447105"/>
            <a:ext cx="2408449" cy="5867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9" idx="2"/>
            <a:endCxn id="27" idx="0"/>
          </p:cNvCxnSpPr>
          <p:nvPr/>
        </p:nvCxnSpPr>
        <p:spPr>
          <a:xfrm flipH="1">
            <a:off x="4137081" y="2675705"/>
            <a:ext cx="464871" cy="786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7" idx="3"/>
            <a:endCxn id="30" idx="1"/>
          </p:cNvCxnSpPr>
          <p:nvPr/>
        </p:nvCxnSpPr>
        <p:spPr>
          <a:xfrm>
            <a:off x="4365681" y="3691099"/>
            <a:ext cx="959855" cy="4197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6" idx="2"/>
            <a:endCxn id="30" idx="0"/>
          </p:cNvCxnSpPr>
          <p:nvPr/>
        </p:nvCxnSpPr>
        <p:spPr>
          <a:xfrm flipH="1">
            <a:off x="5554136" y="3262477"/>
            <a:ext cx="1913465" cy="6197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9" idx="3"/>
            <a:endCxn id="63" idx="1"/>
          </p:cNvCxnSpPr>
          <p:nvPr/>
        </p:nvCxnSpPr>
        <p:spPr>
          <a:xfrm flipV="1">
            <a:off x="4830552" y="1709900"/>
            <a:ext cx="909851" cy="7372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6" idx="0"/>
            <a:endCxn id="63" idx="3"/>
          </p:cNvCxnSpPr>
          <p:nvPr/>
        </p:nvCxnSpPr>
        <p:spPr>
          <a:xfrm flipH="1" flipV="1">
            <a:off x="6197602" y="1709901"/>
            <a:ext cx="1269998" cy="10953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3" idx="0"/>
            <a:endCxn id="30" idx="2"/>
          </p:cNvCxnSpPr>
          <p:nvPr/>
        </p:nvCxnSpPr>
        <p:spPr>
          <a:xfrm flipH="1" flipV="1">
            <a:off x="5554135" y="4339458"/>
            <a:ext cx="728132" cy="7659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3" idx="0"/>
            <a:endCxn id="26" idx="2"/>
          </p:cNvCxnSpPr>
          <p:nvPr/>
        </p:nvCxnSpPr>
        <p:spPr>
          <a:xfrm flipV="1">
            <a:off x="6282268" y="3262478"/>
            <a:ext cx="1185333" cy="18429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rot="10800000">
            <a:off x="4181025" y="5938348"/>
            <a:ext cx="530353" cy="457201"/>
            <a:chOff x="2133600" y="4191000"/>
            <a:chExt cx="1060704" cy="914400"/>
          </a:xfrm>
        </p:grpSpPr>
        <p:sp>
          <p:nvSpPr>
            <p:cNvPr id="7" name="Isosceles Triangle 6"/>
            <p:cNvSpPr/>
            <p:nvPr/>
          </p:nvSpPr>
          <p:spPr>
            <a:xfrm>
              <a:off x="2133600" y="4191000"/>
              <a:ext cx="1060704" cy="4572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3600" y="4648200"/>
              <a:ext cx="1060704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349487" y="47244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53667" y="51054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39000" y="2805277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08480" y="3462499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81225" y="2575035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73351" y="2218504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25535" y="3882257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40402" y="14813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39000" y="129217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Vertex cover of size 5</a:t>
            </a:r>
          </a:p>
        </p:txBody>
      </p:sp>
    </p:spTree>
    <p:extLst>
      <p:ext uri="{BB962C8B-B14F-4D97-AF65-F5344CB8AC3E}">
        <p14:creationId xmlns:p14="http://schemas.microsoft.com/office/powerpoint/2010/main" val="216668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Reductions</a:t>
            </a:r>
          </a:p>
          <a:p>
            <a:r>
              <a:rPr lang="en-US" dirty="0"/>
              <a:t>P vs NP</a:t>
            </a:r>
          </a:p>
          <a:p>
            <a:r>
              <a:rPr lang="en-US" dirty="0"/>
              <a:t>NP Hard, NP Completeness</a:t>
            </a:r>
          </a:p>
          <a:p>
            <a:r>
              <a:rPr lang="en-US" dirty="0"/>
              <a:t>k-Independent Set</a:t>
            </a:r>
          </a:p>
          <a:p>
            <a:r>
              <a:rPr lang="en-US" dirty="0"/>
              <a:t>k-Vertex Cover</a:t>
            </a:r>
          </a:p>
          <a:p>
            <a:r>
              <a:rPr lang="en-US" dirty="0"/>
              <a:t>3SAT</a:t>
            </a:r>
          </a:p>
          <a:p>
            <a:r>
              <a:rPr lang="en-US" dirty="0"/>
              <a:t>k-Clique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MaxIndSet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MinVertCov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4452938" y="1630130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</a:rPr>
                      <m:t>𝑂</m:t>
                    </m:r>
                    <m:r>
                      <a:rPr lang="en-US" altLang="en-US" sz="2000" i="1">
                        <a:latin typeface="Cambria Math"/>
                      </a:rPr>
                      <m:t>(</m:t>
                    </m:r>
                    <m:r>
                      <a:rPr lang="en-US" altLang="en-US" sz="2000" i="1">
                        <a:latin typeface="Cambria Math"/>
                      </a:rPr>
                      <m:t>𝑉</m:t>
                    </m:r>
                    <m:r>
                      <a:rPr lang="en-US" alt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000" dirty="0"/>
                  <a:t>-reduces to   </a:t>
                </a:r>
              </a:p>
            </p:txBody>
          </p:sp>
        </mc:Choice>
        <mc:Fallback xmlns="">
          <p:sp>
            <p:nvSpPr>
              <p:cNvPr id="8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2938" y="1630130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67162" y="4065087"/>
            <a:ext cx="14597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Algorithm for </a:t>
            </a:r>
            <a:r>
              <a:rPr lang="en-US" altLang="en-US" sz="1600" b="1" dirty="0"/>
              <a:t>B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398963" y="3068759"/>
            <a:ext cx="3319463" cy="759976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/>
              <a:t>can be used to make 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91401" y="4145074"/>
            <a:ext cx="14693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Algorithm for </a:t>
            </a:r>
            <a:r>
              <a:rPr lang="en-US" altLang="en-US" sz="16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865923" y="143402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143402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Magnetic Disk 17"/>
              <p:cNvSpPr/>
              <p:nvPr/>
            </p:nvSpPr>
            <p:spPr>
              <a:xfrm>
                <a:off x="7865923" y="2916359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Flowchart: Magnetic Dis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2916359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50882" y="301185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82" y="301185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Magnetic Disk 19"/>
              <p:cNvSpPr/>
              <p:nvPr/>
            </p:nvSpPr>
            <p:spPr>
              <a:xfrm>
                <a:off x="3717476" y="1392359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Flowchart: Magnetic Dis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76" y="1392359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664624" y="2525537"/>
            <a:ext cx="1059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Problem </a:t>
            </a:r>
            <a:r>
              <a:rPr lang="en-US" altLang="en-US" sz="1600" b="1" dirty="0"/>
              <a:t>A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597893" y="2360671"/>
            <a:ext cx="10501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Problem </a:t>
            </a:r>
            <a:r>
              <a:rPr lang="en-US" altLang="en-US" sz="16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694570" y="4807804"/>
                <a:ext cx="8744830" cy="830997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b="1" dirty="0">
                    <a:solidFill>
                      <a:srgbClr val="FF33CC"/>
                    </a:solidFill>
                  </a:rPr>
                  <a:t>requires time </a:t>
                </a:r>
                <a14:m>
                  <m:oMath xmlns:m="http://schemas.openxmlformats.org/officeDocument/2006/math">
                    <m:r>
                      <a:rPr lang="en-US" altLang="en-US" sz="24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FF33CC"/>
                    </a:solidFill>
                  </a:rPr>
                  <a:t> </a:t>
                </a:r>
                <a:r>
                  <a:rPr lang="en-US" altLang="en-US" sz="2400" b="1" dirty="0"/>
                  <a:t>time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b="1" dirty="0">
                    <a:solidFill>
                      <a:srgbClr val="FF33CC"/>
                    </a:solidFill>
                  </a:rPr>
                  <a:t>also requires </a:t>
                </a:r>
                <a14:m>
                  <m:oMath xmlns:m="http://schemas.openxmlformats.org/officeDocument/2006/math">
                    <m:r>
                      <a:rPr lang="en-US" altLang="en-US" sz="24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FF33CC"/>
                    </a:solidFill>
                  </a:rPr>
                  <a:t> time</a:t>
                </a:r>
              </a:p>
              <a:p>
                <a:r>
                  <a:rPr lang="en-US" altLang="en-US" sz="2400" b="1" dirty="0"/>
                  <a:t>				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en-US" sz="2400" b="1" i="1">
                            <a:latin typeface="Cambria Math"/>
                          </a:rPr>
                          <m:t>𝑽</m:t>
                        </m:r>
                      </m:sub>
                    </m:sSub>
                    <m:r>
                      <a:rPr lang="en-US" altLang="en-US" sz="2400" b="1" i="1">
                        <a:latin typeface="Cambria Math"/>
                      </a:rPr>
                      <m:t>𝑩</m:t>
                    </m:r>
                  </m:oMath>
                </a14:m>
                <a:endParaRPr lang="en-US" altLang="en-US" sz="2400" b="1" dirty="0"/>
              </a:p>
            </p:txBody>
          </p:sp>
        </mc:Choice>
        <mc:Fallback xmlns="">
          <p:sp>
            <p:nvSpPr>
              <p:cNvPr id="2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4570" y="4807804"/>
                <a:ext cx="8744830" cy="830997"/>
              </a:xfrm>
              <a:prstGeom prst="rect">
                <a:avLst/>
              </a:prstGeom>
              <a:blipFill>
                <a:blip r:embed="rId8"/>
                <a:stretch>
                  <a:fillRect l="-1014" t="-4545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48200" y="3714873"/>
                <a:ext cx="2140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overhead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714873"/>
                <a:ext cx="2140394" cy="369332"/>
              </a:xfrm>
              <a:prstGeom prst="rect">
                <a:avLst/>
              </a:prstGeom>
              <a:blipFill>
                <a:blip r:embed="rId9"/>
                <a:stretch>
                  <a:fillRect l="-2353" t="-6667" r="-117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608338" y="1254702"/>
            <a:ext cx="2080891" cy="1412299"/>
            <a:chOff x="307975" y="1345680"/>
            <a:chExt cx="7787040" cy="5285058"/>
          </a:xfrm>
        </p:grpSpPr>
        <p:pic>
          <p:nvPicPr>
            <p:cNvPr id="21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Connector 36"/>
            <p:cNvCxnSpPr>
              <a:stCxn id="29" idx="3"/>
              <a:endCxn id="25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2" idx="3"/>
              <a:endCxn id="34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1" idx="3"/>
              <a:endCxn id="36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3" idx="1"/>
              <a:endCxn id="36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3" idx="1"/>
              <a:endCxn id="34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3" idx="1"/>
              <a:endCxn id="32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3" idx="1"/>
              <a:endCxn id="31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1" idx="1"/>
              <a:endCxn id="33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2" idx="1"/>
              <a:endCxn id="35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4" idx="1"/>
              <a:endCxn id="33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991542" y="1291395"/>
            <a:ext cx="1447858" cy="1290148"/>
            <a:chOff x="657225" y="1481300"/>
            <a:chExt cx="5514975" cy="4914248"/>
          </a:xfrm>
        </p:grpSpPr>
        <p:cxnSp>
          <p:nvCxnSpPr>
            <p:cNvPr id="48" name="Straight Connector 47"/>
            <p:cNvCxnSpPr>
              <a:stCxn id="71" idx="1"/>
              <a:endCxn id="6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62" idx="2"/>
              <a:endCxn id="7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63" idx="1"/>
              <a:endCxn id="6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6" idx="2"/>
              <a:endCxn id="6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6" idx="3"/>
              <a:endCxn id="6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7" idx="3"/>
              <a:endCxn id="6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6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6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4" idx="2"/>
              <a:endCxn id="6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3"/>
              <a:endCxn id="6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4" idx="0"/>
              <a:endCxn id="6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3" idx="0"/>
              <a:endCxn id="6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3" idx="0"/>
              <a:endCxn id="6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0" name="Isosceles Triangle 6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27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377238" y="1773199"/>
            <a:ext cx="3326990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build this </a:t>
            </a:r>
            <a:r>
              <a:rPr lang="en-US" dirty="0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77238" y="1752601"/>
            <a:ext cx="347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 Instances of MaxIndSet</a:t>
            </a:r>
            <a:endParaRPr lang="en-US" b="1" dirty="0"/>
          </a:p>
          <a:p>
            <a:r>
              <a:rPr lang="en-US" dirty="0"/>
              <a:t>to Instances of </a:t>
            </a:r>
            <a:r>
              <a:rPr lang="en-US" dirty="0" err="1"/>
              <a:t>MinVertCov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9563136" y="3239869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MinVertCov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Relate Solutions of MinVertCov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:r>
                  <a:rPr lang="en-US" dirty="0" err="1"/>
                  <a:t>MaxIndSet</a:t>
                </a:r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4"/>
                <a:stretch>
                  <a:fillRect l="-1521" t="-1923" r="-266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524001" y="1752601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47800" y="507303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92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14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40471" y="3370409"/>
            <a:ext cx="4165429" cy="2674916"/>
            <a:chOff x="106276" y="1299638"/>
            <a:chExt cx="8301690" cy="5331100"/>
          </a:xfrm>
        </p:grpSpPr>
        <p:pic>
          <p:nvPicPr>
            <p:cNvPr id="11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Connector 22"/>
            <p:cNvCxnSpPr>
              <a:stCxn id="16" idx="3"/>
              <a:endCxn id="15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20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3"/>
              <a:endCxn id="22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1"/>
              <a:endCxn id="22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1"/>
              <a:endCxn id="20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" idx="1"/>
              <a:endCxn id="18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3" idx="1"/>
              <a:endCxn id="17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1"/>
              <a:endCxn id="19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1"/>
              <a:endCxn id="21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1"/>
              <a:endCxn id="19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45138" y="3477678"/>
            <a:ext cx="3964067" cy="2846922"/>
            <a:chOff x="194639" y="1209692"/>
            <a:chExt cx="7900376" cy="5673907"/>
          </a:xfrm>
        </p:grpSpPr>
        <p:pic>
          <p:nvPicPr>
            <p:cNvPr id="40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Straight Connector 51"/>
            <p:cNvCxnSpPr>
              <a:stCxn id="45" idx="3"/>
              <a:endCxn id="4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1" idx="3"/>
              <a:endCxn id="4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0" idx="3"/>
              <a:endCxn id="5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2" idx="1"/>
              <a:endCxn id="5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2" idx="1"/>
              <a:endCxn id="4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2" idx="1"/>
              <a:endCxn id="4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1"/>
              <a:endCxn id="4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6" idx="1"/>
              <a:endCxn id="4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7" idx="1"/>
              <a:endCxn id="5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3" idx="1"/>
              <a:endCxn id="4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433887" y="1209692"/>
              <a:ext cx="1254118" cy="11707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915256" y="2389556"/>
              <a:ext cx="1271006" cy="13378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174843" y="3520642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301634" y="4422050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81161" y="5545706"/>
              <a:ext cx="1271006" cy="13378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4639" y="5091000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130771" y="2769693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83471" y="2922093"/>
            <a:ext cx="13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289282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2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315200" y="2585027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62200" y="2585027"/>
            <a:ext cx="13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08698" y="3109661"/>
            <a:ext cx="3733078" cy="3326447"/>
            <a:chOff x="657225" y="1481300"/>
            <a:chExt cx="5514975" cy="4914248"/>
          </a:xfrm>
        </p:grpSpPr>
        <p:cxnSp>
          <p:nvCxnSpPr>
            <p:cNvPr id="71" name="Straight Connector 70"/>
            <p:cNvCxnSpPr>
              <a:stCxn id="86" idx="1"/>
              <a:endCxn id="8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7" idx="2"/>
              <a:endCxn id="8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8" idx="1"/>
              <a:endCxn id="8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2"/>
              <a:endCxn id="8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91" idx="3"/>
              <a:endCxn id="9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92" idx="3"/>
              <a:endCxn id="8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92" idx="2"/>
              <a:endCxn id="9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3"/>
              <a:endCxn id="9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9" idx="2"/>
              <a:endCxn id="9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2" idx="3"/>
              <a:endCxn id="94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89" idx="0"/>
              <a:endCxn id="94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8" idx="0"/>
              <a:endCxn id="9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8" idx="0"/>
              <a:endCxn id="8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85" name="Isosceles Triangle 8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629400" y="3184692"/>
            <a:ext cx="3733078" cy="3326447"/>
            <a:chOff x="657225" y="1481300"/>
            <a:chExt cx="5514975" cy="4914248"/>
          </a:xfrm>
        </p:grpSpPr>
        <p:cxnSp>
          <p:nvCxnSpPr>
            <p:cNvPr id="96" name="Straight Connector 95"/>
            <p:cNvCxnSpPr>
              <a:stCxn id="119" idx="1"/>
              <a:endCxn id="11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2"/>
              <a:endCxn id="11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1" idx="1"/>
              <a:endCxn id="1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4" idx="2"/>
              <a:endCxn id="1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4" idx="3"/>
              <a:endCxn id="11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15" idx="3"/>
              <a:endCxn id="11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15" idx="2"/>
              <a:endCxn id="11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13" idx="3"/>
              <a:endCxn id="11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2" idx="2"/>
              <a:endCxn id="11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5" idx="3"/>
              <a:endCxn id="117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2" idx="0"/>
              <a:endCxn id="117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1" idx="0"/>
              <a:endCxn id="11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11" idx="0"/>
              <a:endCxn id="11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18" name="Isosceles Triangle 117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22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3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be an independent set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  <a:blipFill>
                <a:blip r:embed="rId4"/>
                <a:stretch>
                  <a:fillRect l="-1248" t="-10204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any </a:t>
                </a:r>
                <a:r>
                  <a:rPr lang="en-US" sz="2800" dirty="0">
                    <a:solidFill>
                      <a:srgbClr val="FF33CC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  <a:blipFill>
                <a:blip r:embed="rId5"/>
                <a:stretch>
                  <a:fillRect l="-152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∉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because </a:t>
                </a:r>
                <a:r>
                  <a:rPr lang="en-US" sz="2800" dirty="0" err="1"/>
                  <a:t>o.w</a:t>
                </a:r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would not be an independent set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  <a:blipFill>
                <a:blip r:embed="rId6"/>
                <a:stretch>
                  <a:fillRect l="-1528" t="-958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Therefore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so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is covered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  <a:blipFill>
                <a:blip r:embed="rId7"/>
                <a:stretch>
                  <a:fillRect l="-1387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197772" y="1744684"/>
            <a:ext cx="4165429" cy="2674916"/>
            <a:chOff x="106276" y="1299638"/>
            <a:chExt cx="8301690" cy="5331100"/>
          </a:xfrm>
        </p:grpSpPr>
        <p:pic>
          <p:nvPicPr>
            <p:cNvPr id="10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>
              <a:stCxn id="15" idx="3"/>
              <a:endCxn id="1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3"/>
              <a:endCxn id="1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3"/>
              <a:endCxn id="2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1"/>
              <a:endCxn id="2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1"/>
              <a:endCxn id="1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" idx="1"/>
              <a:endCxn id="1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2" idx="1"/>
              <a:endCxn id="1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6" idx="1"/>
              <a:endCxn id="1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1"/>
              <a:endCxn id="2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1"/>
              <a:endCxn id="1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610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 dirty="0"/>
                  <a:t> </a:t>
                </a:r>
                <a:r>
                  <a:rPr lang="en-US" sz="2900" dirty="0" err="1"/>
                  <a:t>iff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 dirty="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3"/>
                <a:stretch>
                  <a:fillRect l="-417" t="-102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V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be a vertex cover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  <a:blipFill>
                <a:blip r:embed="rId4"/>
                <a:stretch>
                  <a:fillRect l="-1248" t="-10204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any </a:t>
                </a:r>
                <a:r>
                  <a:rPr lang="en-US" sz="2800" dirty="0">
                    <a:solidFill>
                      <a:srgbClr val="FF33CC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  <a:blipFill>
                <a:blip r:embed="rId5"/>
                <a:stretch>
                  <a:fillRect l="-152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At least one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/>
                  <a:t> belong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V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is a vertex cover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  <a:blipFill>
                <a:blip r:embed="rId6"/>
                <a:stretch>
                  <a:fillRect l="-1528" t="-958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Therefore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/>
                  <a:t> are not both in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marL="0" indent="0">
                  <a:buNone/>
                </a:pPr>
                <a:r>
                  <a:rPr lang="en-US" sz="2800" dirty="0"/>
                  <a:t>No edge has both end-nodes 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 thus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 is an independent set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  <a:blipFill>
                <a:blip r:embed="rId7"/>
                <a:stretch>
                  <a:fillRect l="-1110" t="-1111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553200" y="1656251"/>
            <a:ext cx="3733078" cy="3326447"/>
            <a:chOff x="657225" y="1481300"/>
            <a:chExt cx="5514975" cy="4914248"/>
          </a:xfrm>
        </p:grpSpPr>
        <p:cxnSp>
          <p:nvCxnSpPr>
            <p:cNvPr id="39" name="Straight Connector 38"/>
            <p:cNvCxnSpPr>
              <a:stCxn id="62" idx="1"/>
              <a:endCxn id="54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3" idx="2"/>
              <a:endCxn id="62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1"/>
              <a:endCxn id="53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7" idx="2"/>
              <a:endCxn id="53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7" idx="3"/>
              <a:endCxn id="58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3"/>
              <a:endCxn id="55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8" idx="2"/>
              <a:endCxn id="56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6" idx="3"/>
              <a:endCxn id="59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5" idx="2"/>
              <a:endCxn id="59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8" idx="3"/>
              <a:endCxn id="60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5" idx="0"/>
              <a:endCxn id="60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4" idx="0"/>
              <a:endCxn id="59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4" idx="0"/>
              <a:endCxn id="55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275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165782"/>
                <a:ext cx="11049000" cy="1035586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err="1"/>
                  <a:t>MaxVertCov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4000" dirty="0"/>
                  <a:t>-Time Reducible to </a:t>
                </a:r>
                <a:r>
                  <a:rPr lang="en-US" sz="4000" dirty="0" err="1"/>
                  <a:t>MinIndSet</a:t>
                </a:r>
                <a:endParaRPr lang="en-US" sz="4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165782"/>
                <a:ext cx="11049000" cy="1035586"/>
              </a:xfrm>
              <a:blipFill>
                <a:blip r:embed="rId2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9494489" y="3231891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524001" y="1752601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47800" y="507303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</p:spTree>
    <p:extLst>
      <p:ext uri="{BB962C8B-B14F-4D97-AF65-F5344CB8AC3E}">
        <p14:creationId xmlns:p14="http://schemas.microsoft.com/office/powerpoint/2010/main" val="3364309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8596643" y="1639103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82166" y="1796668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93756" y="5030689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637162" y="493084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9611768" y="3310772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MaxIndSet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872609" y="1233100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674330" y="1383268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664313" y="4439402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956353" y="4470632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itle 1">
                <a:extLst>
                  <a:ext uri="{FF2B5EF4-FFF2-40B4-BE49-F238E27FC236}">
                    <a16:creationId xmlns:a16="http://schemas.microsoft.com/office/drawing/2014/main" id="{685E725A-1311-1842-920E-7E1C85329F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65782"/>
                <a:ext cx="11049000" cy="103558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b="1" i="0" kern="1200" spc="0">
                    <a:solidFill>
                      <a:schemeClr val="bg1"/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Helvetica Neue" panose="02000503000000020004" pitchFamily="2" charset="0"/>
                  </a:defRPr>
                </a:lvl1pPr>
              </a:lstStyle>
              <a:p>
                <a:r>
                  <a:rPr lang="en-US" sz="4000" dirty="0"/>
                  <a:t>MaxVertCov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4000" dirty="0"/>
                  <a:t>-Time Reducible to </a:t>
                </a:r>
                <a:r>
                  <a:rPr lang="en-US" sz="4000" dirty="0" err="1"/>
                  <a:t>MinIndSet</a:t>
                </a:r>
                <a:endParaRPr lang="en-US" sz="4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7" name="Title 1">
                <a:extLst>
                  <a:ext uri="{FF2B5EF4-FFF2-40B4-BE49-F238E27FC236}">
                    <a16:creationId xmlns:a16="http://schemas.microsoft.com/office/drawing/2014/main" id="{685E725A-1311-1842-920E-7E1C85329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5782"/>
                <a:ext cx="11049000" cy="1035586"/>
              </a:xfrm>
              <a:prstGeom prst="rect">
                <a:avLst/>
              </a:prstGeom>
              <a:blipFill>
                <a:blip r:embed="rId31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037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Corollary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7704228" y="3203138"/>
            <a:ext cx="1454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MinIndSet</a:t>
            </a:r>
            <a:endParaRPr lang="en-US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524001" y="1752601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47800" y="507303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0216" y="3518005"/>
                <a:ext cx="2560784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If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was always slow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16" y="3518005"/>
                <a:ext cx="2560784" cy="830997"/>
              </a:xfrm>
              <a:prstGeom prst="rect">
                <a:avLst/>
              </a:prstGeom>
              <a:blipFill>
                <a:blip r:embed="rId30"/>
                <a:stretch>
                  <a:fillRect l="-3431" t="-2985" b="-134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9808191" y="3264810"/>
                <a:ext cx="2213022" cy="12003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Then this shows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is also slow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191" y="3264810"/>
                <a:ext cx="2213022" cy="1200329"/>
              </a:xfrm>
              <a:prstGeom prst="rect">
                <a:avLst/>
              </a:prstGeom>
              <a:blipFill>
                <a:blip r:embed="rId31"/>
                <a:stretch>
                  <a:fillRect l="-3955" t="-4167" b="-104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1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Corollary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nothing</a:t>
            </a:r>
            <a:endParaRPr lang="en-US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complement of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8596643" y="1639103"/>
            <a:ext cx="2080891" cy="1412299"/>
            <a:chOff x="307975" y="1345680"/>
            <a:chExt cx="7787040" cy="5285058"/>
          </a:xfrm>
        </p:grpSpPr>
        <p:pic>
          <p:nvPicPr>
            <p:cNvPr id="24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>
              <a:stCxn id="33" idx="3"/>
              <a:endCxn id="29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3"/>
              <a:endCxn id="3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3"/>
              <a:endCxn id="4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6" idx="1"/>
              <a:endCxn id="4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1"/>
              <a:endCxn id="3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1"/>
              <a:endCxn id="3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1"/>
              <a:endCxn id="3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1"/>
              <a:endCxn id="4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7" idx="1"/>
              <a:endCxn id="3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82166" y="1796668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93756" y="5030689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637162" y="4930840"/>
            <a:ext cx="1955958" cy="1256058"/>
            <a:chOff x="106276" y="1299638"/>
            <a:chExt cx="8301690" cy="5331100"/>
          </a:xfrm>
        </p:grpSpPr>
        <p:pic>
          <p:nvPicPr>
            <p:cNvPr id="103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Image result for queen elizabeth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6" r="20267"/>
            <a:stretch/>
          </p:blipFill>
          <p:spPr bwMode="auto">
            <a:xfrm>
              <a:off x="1580977" y="4213004"/>
              <a:ext cx="674544" cy="62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" descr="Image result for Donald Trump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3" r="26592" b="37144"/>
            <a:stretch/>
          </p:blipFill>
          <p:spPr bwMode="auto">
            <a:xfrm>
              <a:off x="1666137" y="1345680"/>
              <a:ext cx="695296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5" name="Straight Connector 114"/>
            <p:cNvCxnSpPr>
              <a:stCxn id="108" idx="3"/>
              <a:endCxn id="107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4" idx="3"/>
              <a:endCxn id="112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3"/>
              <a:endCxn id="114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5" idx="1"/>
              <a:endCxn id="114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5" idx="1"/>
              <a:endCxn id="112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5" idx="1"/>
              <a:endCxn id="110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5" idx="1"/>
              <a:endCxn id="109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9" idx="1"/>
              <a:endCxn id="111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1"/>
              <a:endCxn id="113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6" idx="1"/>
              <a:endCxn id="111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7716518" y="3152468"/>
            <a:ext cx="1546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any Algorithm for </a:t>
            </a:r>
            <a:r>
              <a:rPr lang="en-US" dirty="0" err="1"/>
              <a:t>MaxVertCov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630216" y="3518005"/>
                <a:ext cx="2560784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If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was always slow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16" y="3518005"/>
                <a:ext cx="2560784" cy="830997"/>
              </a:xfrm>
              <a:prstGeom prst="rect">
                <a:avLst/>
              </a:prstGeom>
              <a:blipFill>
                <a:blip r:embed="rId30"/>
                <a:stretch>
                  <a:fillRect l="-3431" t="-2985" b="-134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9715045" y="3244574"/>
                <a:ext cx="2172155" cy="12003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Then this shows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is also slow</a:t>
                </a: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045" y="3244574"/>
                <a:ext cx="2172155" cy="1200329"/>
              </a:xfrm>
              <a:prstGeom prst="rect">
                <a:avLst/>
              </a:prstGeom>
              <a:blipFill>
                <a:blip r:embed="rId31"/>
                <a:stretch>
                  <a:fillRect l="-4046" t="-3093" b="-92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/>
          <p:cNvSpPr txBox="1"/>
          <p:nvPr/>
        </p:nvSpPr>
        <p:spPr>
          <a:xfrm>
            <a:off x="8872609" y="1233100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MaxIndSet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674330" y="1383268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1664313" y="4439402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MinVertCov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956353" y="4470632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</a:t>
            </a:r>
            <a:r>
              <a:rPr lang="en-US" dirty="0" err="1"/>
              <a:t>MaxIndSet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8A98-9943-6642-9A20-632EDD93B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AA07A-4840-C84B-9318-A83C908A2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(We’re about to get interested in problems that seem to require exponential time…)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7E49-7D74-394F-8C3D-6FDDB494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0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MaxIndSet</a:t>
            </a:r>
            <a:r>
              <a:rPr lang="en-US" dirty="0"/>
              <a:t> and </a:t>
            </a:r>
            <a:r>
              <a:rPr lang="en-US" dirty="0" err="1"/>
              <a:t>MinVertCov</a:t>
            </a:r>
            <a:r>
              <a:rPr lang="en-US" dirty="0"/>
              <a:t> are either both fast, or both slow</a:t>
            </a:r>
          </a:p>
          <a:p>
            <a:pPr lvl="1"/>
            <a:r>
              <a:rPr lang="en-US" dirty="0"/>
              <a:t>Spoiler alert: We don’t know which!</a:t>
            </a:r>
          </a:p>
          <a:p>
            <a:pPr lvl="2"/>
            <a:r>
              <a:rPr lang="en-US" dirty="0"/>
              <a:t>(But we think they’re both slow)</a:t>
            </a:r>
          </a:p>
          <a:p>
            <a:pPr lvl="1"/>
            <a:r>
              <a:rPr lang="en-US" dirty="0"/>
              <a:t>Both problems are NP-Complete</a:t>
            </a:r>
          </a:p>
          <a:p>
            <a:pPr lvl="2"/>
            <a:r>
              <a:rPr lang="en-US" dirty="0"/>
              <a:t>Next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vs. Edge-disjoint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two problems are “related”</a:t>
            </a:r>
          </a:p>
          <a:p>
            <a:pPr lvl="1"/>
            <a:r>
              <a:rPr lang="en-US" dirty="0"/>
              <a:t>Here we’re saying: if you can solve </a:t>
            </a:r>
            <a:r>
              <a:rPr lang="en-US" b="1" i="1" u="sng" dirty="0"/>
              <a:t>Max-flow</a:t>
            </a:r>
            <a:r>
              <a:rPr lang="en-US" dirty="0"/>
              <a:t>, you can solve </a:t>
            </a:r>
            <a:r>
              <a:rPr lang="en-US" b="1" i="1" u="sng" dirty="0"/>
              <a:t>Edge-disjoint path</a:t>
            </a:r>
          </a:p>
          <a:p>
            <a:r>
              <a:rPr lang="en-US" dirty="0"/>
              <a:t>Alternatively, we can say that one problem </a:t>
            </a:r>
            <a:r>
              <a:rPr lang="en-US" b="1" i="1" dirty="0">
                <a:solidFill>
                  <a:schemeClr val="accent1"/>
                </a:solidFill>
              </a:rPr>
              <a:t>reduces</a:t>
            </a:r>
            <a:r>
              <a:rPr lang="en-US" dirty="0"/>
              <a:t> to the other</a:t>
            </a:r>
          </a:p>
          <a:p>
            <a:pPr lvl="1"/>
            <a:r>
              <a:rPr lang="en-US" dirty="0"/>
              <a:t>The problem of finding Edge-disjoint paths </a:t>
            </a:r>
            <a:r>
              <a:rPr lang="en-US" b="1" i="1" dirty="0">
                <a:solidFill>
                  <a:schemeClr val="accent1"/>
                </a:solidFill>
              </a:rPr>
              <a:t>reduces to </a:t>
            </a:r>
            <a:r>
              <a:rPr lang="en-US" dirty="0"/>
              <a:t>the problem of finding max-flow</a:t>
            </a:r>
          </a:p>
          <a:p>
            <a:pPr lvl="1"/>
            <a:r>
              <a:rPr lang="en-US" dirty="0"/>
              <a:t>Maybe this </a:t>
            </a:r>
            <a:r>
              <a:rPr lang="en-US" b="1" i="1" dirty="0">
                <a:solidFill>
                  <a:schemeClr val="accent1"/>
                </a:solidFill>
              </a:rPr>
              <a:t>reduction</a:t>
            </a:r>
            <a:r>
              <a:rPr lang="en-US" dirty="0"/>
              <a:t> requires some work to “convert”</a:t>
            </a:r>
          </a:p>
          <a:p>
            <a:pPr lvl="2"/>
            <a:r>
              <a:rPr lang="en-US" dirty="0"/>
              <a:t>Could be nothing or minimal</a:t>
            </a:r>
          </a:p>
          <a:p>
            <a:pPr lvl="1"/>
            <a:r>
              <a:rPr lang="en-US" dirty="0"/>
              <a:t>For these problems, the cost of the conversion is </a:t>
            </a:r>
            <a:r>
              <a:rPr lang="en-US" b="1" i="1" dirty="0"/>
              <a:t>hopefully small (more on this in a moment).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reduction</a:t>
                </a:r>
                <a:r>
                  <a:rPr lang="en-US" dirty="0"/>
                  <a:t> is a transformation of one problem into another problem</a:t>
                </a:r>
              </a:p>
              <a:p>
                <a:pPr lvl="1"/>
                <a:r>
                  <a:rPr lang="en-US" dirty="0"/>
                  <a:t>Edge-disjoint paths is reducible to max-flow because we can use max-flow to solve it</a:t>
                </a:r>
              </a:p>
              <a:p>
                <a:pPr lvl="1"/>
                <a:r>
                  <a:rPr lang="en-US" dirty="0"/>
                  <a:t>Formally, problem A is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reducible</a:t>
                </a:r>
                <a:r>
                  <a:rPr lang="en-US" dirty="0"/>
                  <a:t> to problem B if we can use a solution to B to solve A</a:t>
                </a:r>
              </a:p>
              <a:p>
                <a:r>
                  <a:rPr lang="en-US" dirty="0"/>
                  <a:t>We’re particularly interested in reductions that happen fast!</a:t>
                </a:r>
              </a:p>
              <a:p>
                <a:pPr lvl="1"/>
                <a:r>
                  <a:rPr lang="en-US" i="1" dirty="0"/>
                  <a:t>Meaning the work to do the conversion is fast (how fast?)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If A is </a:t>
                </a:r>
                <a:r>
                  <a:rPr lang="en-US" altLang="en-US" b="1" i="1" dirty="0">
                    <a:solidFill>
                      <a:schemeClr val="accent1"/>
                    </a:solidFill>
                    <a:ea typeface="ＭＳ Ｐゴシック" panose="020B0600070205080204" pitchFamily="34" charset="-128"/>
                  </a:rPr>
                  <a:t>polynomial-time reducible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to B, we denote this as:</a:t>
                </a:r>
                <a:br>
                  <a:rPr lang="en-US" altLang="en-US" dirty="0">
                    <a:ea typeface="ＭＳ Ｐゴシック" panose="020B0600070205080204" pitchFamily="34" charset="-128"/>
                  </a:rPr>
                </a:br>
                <a:r>
                  <a:rPr lang="en-US" altLang="en-US" dirty="0">
                    <a:ea typeface="ＭＳ Ｐゴシック" panose="020B0600070205080204" pitchFamily="34" charset="-128"/>
                  </a:rPr>
                  <a:t>        </a:t>
                </a:r>
                <a:r>
                  <a:rPr lang="en-US" altLang="en-US" b="1" dirty="0">
                    <a:solidFill>
                      <a:schemeClr val="accent1"/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en-US" altLang="en-US" b="1" dirty="0">
                    <a:solidFill>
                      <a:schemeClr val="accent1"/>
                    </a:solidFill>
                    <a:ea typeface="ＭＳ Ｐゴシック" panose="020B0600070205080204" pitchFamily="34" charset="-128"/>
                    <a:sym typeface="Symbol" pitchFamily="2" charset="2"/>
                  </a:rPr>
                  <a:t></a:t>
                </a:r>
                <a:r>
                  <a:rPr lang="en-US" altLang="en-US" b="1" baseline="-25000" dirty="0">
                    <a:solidFill>
                      <a:schemeClr val="accent1"/>
                    </a:solidFill>
                    <a:ea typeface="ＭＳ Ｐゴシック" panose="020B0600070205080204" pitchFamily="34" charset="-128"/>
                    <a:sym typeface="Symbol" pitchFamily="2" charset="2"/>
                  </a:rPr>
                  <a:t>p</a:t>
                </a:r>
                <a:r>
                  <a:rPr lang="en-US" altLang="en-US" b="1" dirty="0">
                    <a:solidFill>
                      <a:schemeClr val="accent1"/>
                    </a:solidFill>
                    <a:ea typeface="ＭＳ Ｐゴシック" panose="020B0600070205080204" pitchFamily="34" charset="-128"/>
                    <a:sym typeface="Symbol" pitchFamily="2" charset="2"/>
                  </a:rPr>
                  <a:t> </a:t>
                </a:r>
                <a:r>
                  <a:rPr lang="en-US" altLang="en-US" b="1" dirty="0">
                    <a:solidFill>
                      <a:schemeClr val="accent1"/>
                    </a:solidFill>
                    <a:ea typeface="ＭＳ Ｐゴシック" panose="020B0600070205080204" pitchFamily="34" charset="-128"/>
                  </a:rPr>
                  <a:t>B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b="1" dirty="0">
                    <a:solidFill>
                      <a:schemeClr val="accent1"/>
                    </a:solidFill>
                    <a:ea typeface="ＭＳ Ｐゴシック" panose="020B0600070205080204" pitchFamily="34" charset="-128"/>
                  </a:rPr>
                  <a:t>If the conversion takes linear time, we might say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𝑨</m:t>
                    </m:r>
                    <m:sSub>
                      <m:sSubPr>
                        <m:ctrlPr>
                          <a:rPr lang="en-US" alt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≤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𝒏</m:t>
                        </m:r>
                      </m:sub>
                    </m:sSub>
                    <m:r>
                      <a:rPr lang="en-US" alt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𝑩</m:t>
                    </m:r>
                  </m:oMath>
                </a14:m>
                <a:endParaRPr lang="en-US" altLang="en-US" b="1" dirty="0">
                  <a:solidFill>
                    <a:schemeClr val="accent1"/>
                  </a:solidFill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600200"/>
                <a:ext cx="10972800" cy="4876800"/>
              </a:xfrm>
              <a:blipFill>
                <a:blip r:embed="rId2"/>
                <a:stretch>
                  <a:fillRect l="-1273" t="-2338" r="-694" b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General: </a:t>
            </a:r>
            <a:r>
              <a:rPr lang="en-US" dirty="0">
                <a:solidFill>
                  <a:srgbClr val="FFA7FF"/>
                </a:solidFill>
              </a:rPr>
              <a:t>A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8527" y="1384885"/>
            <a:ext cx="261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</a:t>
            </a:r>
            <a:r>
              <a:rPr lang="en-US" sz="2400" b="1" dirty="0"/>
              <a:t> know 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2103" y="2778752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91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Reduction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5366" y="2137485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66" y="2137485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58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General: </a:t>
            </a:r>
            <a:r>
              <a:rPr lang="en-US" dirty="0">
                <a:solidFill>
                  <a:srgbClr val="FFA7FF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8527" y="1384885"/>
            <a:ext cx="2611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2" y="1454734"/>
            <a:ext cx="356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we </a:t>
            </a:r>
            <a:r>
              <a:rPr lang="en-US" sz="2400" b="1" u="sng" dirty="0"/>
              <a:t>do</a:t>
            </a:r>
            <a:r>
              <a:rPr lang="en-US" sz="2400" b="1" dirty="0"/>
              <a:t> know</a:t>
            </a:r>
            <a:br>
              <a:rPr lang="en-US" sz="2400" b="1" dirty="0"/>
            </a:br>
            <a:r>
              <a:rPr lang="en-US" sz="2400" b="1" dirty="0"/>
              <a:t>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2103" y="2778752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91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Reduction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5366" y="2137485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66" y="2137485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6D5239D-8834-B044-B09D-B842BB2BAF32}"/>
              </a:ext>
            </a:extLst>
          </p:cNvPr>
          <p:cNvSpPr/>
          <p:nvPr/>
        </p:nvSpPr>
        <p:spPr>
          <a:xfrm>
            <a:off x="9017815" y="4423209"/>
            <a:ext cx="2992438" cy="1656702"/>
          </a:xfrm>
          <a:prstGeom prst="wedgeRoundRectCallout">
            <a:avLst>
              <a:gd name="adj1" fmla="val -30074"/>
              <a:gd name="adj2" fmla="val -8958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 now: we are NOT focusing on an algorithm to solve one of these, </a:t>
            </a:r>
            <a:r>
              <a:rPr lang="en-US" sz="2000" b="1" u="sng" dirty="0"/>
              <a:t>just on the reduction</a:t>
            </a:r>
            <a:r>
              <a:rPr lang="en-US" sz="2000" b="1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91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111252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total runtime to solve A is:</a:t>
            </a:r>
          </a:p>
          <a:p>
            <a:pPr lvl="1"/>
            <a:r>
              <a:rPr lang="en-US" b="1" i="1" dirty="0"/>
              <a:t>Convert(A-&gt;B)</a:t>
            </a:r>
            <a:r>
              <a:rPr lang="en-US" dirty="0"/>
              <a:t>: Time it takes to convert problem A into problem B</a:t>
            </a:r>
          </a:p>
          <a:p>
            <a:pPr lvl="1"/>
            <a:r>
              <a:rPr lang="en-US" b="1" i="1" dirty="0"/>
              <a:t>Execute(B):</a:t>
            </a:r>
            <a:r>
              <a:rPr lang="en-US" dirty="0"/>
              <a:t> Time it takes to execute algorithm to solve B</a:t>
            </a:r>
          </a:p>
          <a:p>
            <a:pPr lvl="1"/>
            <a:r>
              <a:rPr lang="en-US" b="1" i="1" dirty="0"/>
              <a:t>Solve(B-&gt;A)</a:t>
            </a:r>
            <a:r>
              <a:rPr lang="en-US" dirty="0"/>
              <a:t>: Time to convert solution of B back to solution of A</a:t>
            </a:r>
          </a:p>
          <a:p>
            <a:pPr lvl="1"/>
            <a:endParaRPr lang="en-US" b="1" i="1" dirty="0"/>
          </a:p>
          <a:p>
            <a:r>
              <a:rPr lang="en-US" b="1" i="1" dirty="0"/>
              <a:t>Total Runtime: Convert(A-&gt;B) + Execute(B) + Solve(B-&gt;A)</a:t>
            </a:r>
          </a:p>
          <a:p>
            <a:endParaRPr lang="en-US" b="1" i="1" dirty="0"/>
          </a:p>
          <a:p>
            <a:r>
              <a:rPr lang="en-US" dirty="0"/>
              <a:t>Do you see why we want convert() and solve() to be FAST. We want the slowest part to be the actual algorithm that solves B if possible.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2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Hardness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95400"/>
                <a:ext cx="11125200" cy="5257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/>
                  <a:t>Total Runtime: Convert(A-&gt;B) + Execute(B) + Solve(B-&gt;A)</a:t>
                </a:r>
              </a:p>
              <a:p>
                <a:endParaRPr lang="en-US" b="1" i="1" dirty="0"/>
              </a:p>
              <a:p>
                <a:r>
                  <a:rPr lang="en-US" dirty="0"/>
                  <a:t>Generally, we want execute() to be the slowest term, we then can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where alpha is the runtime of convert() and solve()</a:t>
                </a:r>
              </a:p>
              <a:p>
                <a:endParaRPr lang="en-US" dirty="0"/>
              </a:p>
              <a:p>
                <a:r>
                  <a:rPr lang="en-US" dirty="0"/>
                  <a:t>If Execute() IS the slowest part, then what does that mean about the relative difficulty of solving A versus B??</a:t>
                </a:r>
              </a:p>
              <a:p>
                <a:pPr lvl="1"/>
                <a:r>
                  <a:rPr lang="en-US" dirty="0"/>
                  <a:t>It means that B is as hard or harder than A. Why?</a:t>
                </a:r>
              </a:p>
              <a:p>
                <a:pPr lvl="1"/>
                <a:r>
                  <a:rPr lang="en-US" dirty="0"/>
                  <a:t>Because B provides an algorithm that solves A, so if algorithm to solve B gets faster, so does the algorithm that solves A.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95400"/>
                <a:ext cx="11125200" cy="5257800"/>
              </a:xfrm>
              <a:blipFill>
                <a:blip r:embed="rId2"/>
                <a:stretch>
                  <a:fillRect l="-1370" t="-1205" r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900923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22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22c" id="{C8328E30-EFBB-B944-849F-FCD4FB2B5187}" vid="{1441D9C9-191F-7147-8296-B7DB0E5F7C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CS4102-S22c</Template>
  <TotalTime>40543</TotalTime>
  <Words>1464</Words>
  <Application>Microsoft Macintosh PowerPoint</Application>
  <PresentationFormat>Widescreen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Helvetica Neue Thin</vt:lpstr>
      <vt:lpstr>CS4102-S22c</vt:lpstr>
      <vt:lpstr>NP-Completeness</vt:lpstr>
      <vt:lpstr>Today’s Keywords</vt:lpstr>
      <vt:lpstr>Reductions</vt:lpstr>
      <vt:lpstr>Max-flow vs. Edge-disjoint paths</vt:lpstr>
      <vt:lpstr>Reduction</vt:lpstr>
      <vt:lpstr>In General: A Reduction</vt:lpstr>
      <vt:lpstr>In General: Reduction</vt:lpstr>
      <vt:lpstr>Total Runtime</vt:lpstr>
      <vt:lpstr>Relative Hardness</vt:lpstr>
      <vt:lpstr>Reductions and Hardness (again)</vt:lpstr>
      <vt:lpstr>Reduction for Bipartite Matching</vt:lpstr>
      <vt:lpstr>PowerPoint Presentation</vt:lpstr>
      <vt:lpstr>Party Problem</vt:lpstr>
      <vt:lpstr>Maximum Independent Set</vt:lpstr>
      <vt:lpstr>Example</vt:lpstr>
      <vt:lpstr>Generalized Baseball</vt:lpstr>
      <vt:lpstr>Generalized Baseball</vt:lpstr>
      <vt:lpstr>Minimum Vertex Cover</vt:lpstr>
      <vt:lpstr>Example</vt:lpstr>
      <vt:lpstr>MaxIndSet≤_VMinVertCov</vt:lpstr>
      <vt:lpstr>We need to build this Reduction</vt:lpstr>
      <vt:lpstr>Reduction Idea</vt:lpstr>
      <vt:lpstr>Reduction Idea</vt:lpstr>
      <vt:lpstr>Proof: ⇒</vt:lpstr>
      <vt:lpstr>Proof: ⇐</vt:lpstr>
      <vt:lpstr>MaxVertCov V-Time Reducible to MinIndSet</vt:lpstr>
      <vt:lpstr>PowerPoint Presentation</vt:lpstr>
      <vt:lpstr>Corollary</vt:lpstr>
      <vt:lpstr>Corollary</vt:lpstr>
      <vt:lpstr>Conclusion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3169</cp:revision>
  <dcterms:created xsi:type="dcterms:W3CDTF">2017-08-21T20:54:06Z</dcterms:created>
  <dcterms:modified xsi:type="dcterms:W3CDTF">2022-04-28T17:16:52Z</dcterms:modified>
</cp:coreProperties>
</file>