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5"/>
  </p:notesMasterIdLst>
  <p:sldIdLst>
    <p:sldId id="517" r:id="rId2"/>
    <p:sldId id="1114" r:id="rId3"/>
    <p:sldId id="1099" r:id="rId4"/>
    <p:sldId id="1105" r:id="rId5"/>
    <p:sldId id="770" r:id="rId6"/>
    <p:sldId id="1106" r:id="rId7"/>
    <p:sldId id="773" r:id="rId8"/>
    <p:sldId id="1107" r:id="rId9"/>
    <p:sldId id="315" r:id="rId10"/>
    <p:sldId id="1108" r:id="rId11"/>
    <p:sldId id="1110" r:id="rId12"/>
    <p:sldId id="1111" r:id="rId13"/>
    <p:sldId id="792" r:id="rId14"/>
    <p:sldId id="1112" r:id="rId15"/>
    <p:sldId id="794" r:id="rId16"/>
    <p:sldId id="1098" r:id="rId17"/>
    <p:sldId id="276" r:id="rId18"/>
    <p:sldId id="1101" r:id="rId19"/>
    <p:sldId id="1103" r:id="rId20"/>
    <p:sldId id="842" r:id="rId21"/>
    <p:sldId id="262" r:id="rId22"/>
    <p:sldId id="850" r:id="rId23"/>
    <p:sldId id="1113" r:id="rId24"/>
    <p:sldId id="1104" r:id="rId25"/>
    <p:sldId id="851" r:id="rId26"/>
    <p:sldId id="312" r:id="rId27"/>
    <p:sldId id="313" r:id="rId28"/>
    <p:sldId id="852" r:id="rId29"/>
    <p:sldId id="849" r:id="rId30"/>
    <p:sldId id="856" r:id="rId31"/>
    <p:sldId id="1096" r:id="rId32"/>
    <p:sldId id="1085" r:id="rId33"/>
    <p:sldId id="1086" r:id="rId34"/>
    <p:sldId id="1087" r:id="rId35"/>
    <p:sldId id="1088" r:id="rId36"/>
    <p:sldId id="1089" r:id="rId37"/>
    <p:sldId id="1090" r:id="rId38"/>
    <p:sldId id="1091" r:id="rId39"/>
    <p:sldId id="1092" r:id="rId40"/>
    <p:sldId id="1093" r:id="rId41"/>
    <p:sldId id="1094" r:id="rId42"/>
    <p:sldId id="857" r:id="rId43"/>
    <p:sldId id="790" r:id="rId44"/>
    <p:sldId id="1083" r:id="rId45"/>
    <p:sldId id="1066" r:id="rId46"/>
    <p:sldId id="1084" r:id="rId47"/>
    <p:sldId id="1067" r:id="rId48"/>
    <p:sldId id="1068" r:id="rId49"/>
    <p:sldId id="1069" r:id="rId50"/>
    <p:sldId id="1071" r:id="rId51"/>
    <p:sldId id="1095" r:id="rId52"/>
    <p:sldId id="1074" r:id="rId53"/>
    <p:sldId id="1073" r:id="rId54"/>
    <p:sldId id="826" r:id="rId55"/>
    <p:sldId id="854" r:id="rId56"/>
    <p:sldId id="286" r:id="rId57"/>
    <p:sldId id="317" r:id="rId58"/>
    <p:sldId id="318" r:id="rId59"/>
    <p:sldId id="307" r:id="rId60"/>
    <p:sldId id="308" r:id="rId61"/>
    <p:sldId id="331" r:id="rId62"/>
    <p:sldId id="1097" r:id="rId63"/>
    <p:sldId id="34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CCFF"/>
    <a:srgbClr val="FFA7FF"/>
    <a:srgbClr val="FF33CC"/>
    <a:srgbClr val="FFFF00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/>
    <p:restoredTop sz="93020" autoAdjust="0"/>
  </p:normalViewPr>
  <p:slideViewPr>
    <p:cSldViewPr>
      <p:cViewPr varScale="1">
        <p:scale>
          <a:sx n="109" d="100"/>
          <a:sy n="109" d="100"/>
        </p:scale>
        <p:origin x="10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5AE73-A9DB-D743-8F11-A30BD35B3D8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6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0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6BDE4-B0FD-FF42-8D88-FA421CF0F7B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46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E9D113-313A-8A45-B7B9-BD2A960C9F9A}"/>
              </a:ext>
            </a:extLst>
          </p:cNvPr>
          <p:cNvSpPr/>
          <p:nvPr/>
        </p:nvSpPr>
        <p:spPr>
          <a:xfrm>
            <a:off x="0" y="3581400"/>
            <a:ext cx="12192000" cy="1676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339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10.png"/><Relationship Id="rId7" Type="http://schemas.openxmlformats.org/officeDocument/2006/relationships/image" Target="../media/image17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4.png"/><Relationship Id="rId4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210.png"/><Relationship Id="rId7" Type="http://schemas.openxmlformats.org/officeDocument/2006/relationships/image" Target="../media/image15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310.png"/><Relationship Id="rId4" Type="http://schemas.openxmlformats.org/officeDocument/2006/relationships/image" Target="../media/image97.png"/><Relationship Id="rId9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7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9" Type="http://schemas.openxmlformats.org/officeDocument/2006/relationships/image" Target="../media/image1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8" Type="http://schemas.openxmlformats.org/officeDocument/2006/relationships/image" Target="../media/image43.png"/><Relationship Id="rId3" Type="http://schemas.openxmlformats.org/officeDocument/2006/relationships/image" Target="../media/image26.png"/><Relationship Id="rId21" Type="http://schemas.openxmlformats.org/officeDocument/2006/relationships/image" Target="../media/image180.png"/><Relationship Id="rId7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5" Type="http://schemas.openxmlformats.org/officeDocument/2006/relationships/image" Target="../media/image36.png"/><Relationship Id="rId23" Type="http://schemas.openxmlformats.org/officeDocument/2006/relationships/image" Target="../media/image59.png"/><Relationship Id="rId10" Type="http://schemas.openxmlformats.org/officeDocument/2006/relationships/image" Target="../media/image31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1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18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5.png"/><Relationship Id="rId4" Type="http://schemas.openxmlformats.org/officeDocument/2006/relationships/image" Target="../media/image61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18.png"/><Relationship Id="rId21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51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00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520.png"/><Relationship Id="rId4" Type="http://schemas.openxmlformats.org/officeDocument/2006/relationships/image" Target="../media/image72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7" Type="http://schemas.openxmlformats.org/officeDocument/2006/relationships/image" Target="../media/image24.png"/><Relationship Id="rId12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.png"/><Relationship Id="rId5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1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1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1.png"/><Relationship Id="rId4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9" Type="http://schemas.openxmlformats.org/officeDocument/2006/relationships/image" Target="../media/image11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7" Type="http://schemas.openxmlformats.org/officeDocument/2006/relationships/image" Target="../media/image1220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4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0.png"/><Relationship Id="rId14" Type="http://schemas.openxmlformats.org/officeDocument/2006/relationships/image" Target="../media/image12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27.png"/><Relationship Id="rId18" Type="http://schemas.openxmlformats.org/officeDocument/2006/relationships/image" Target="../media/image1390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370.png"/><Relationship Id="rId17" Type="http://schemas.openxmlformats.org/officeDocument/2006/relationships/image" Target="../media/image131.png"/><Relationship Id="rId2" Type="http://schemas.openxmlformats.org/officeDocument/2006/relationships/image" Target="../media/image114.png"/><Relationship Id="rId16" Type="http://schemas.openxmlformats.org/officeDocument/2006/relationships/image" Target="../media/image13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381.png"/><Relationship Id="rId10" Type="http://schemas.openxmlformats.org/officeDocument/2006/relationships/image" Target="../media/image1240.png"/><Relationship Id="rId19" Type="http://schemas.openxmlformats.org/officeDocument/2006/relationships/image" Target="../media/image410.png"/><Relationship Id="rId4" Type="http://schemas.openxmlformats.org/officeDocument/2006/relationships/image" Target="../media/image135.png"/><Relationship Id="rId9" Type="http://schemas.openxmlformats.org/officeDocument/2006/relationships/image" Target="../media/image1230.png"/><Relationship Id="rId14" Type="http://schemas.openxmlformats.org/officeDocument/2006/relationships/image" Target="../media/image12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27.png"/><Relationship Id="rId18" Type="http://schemas.openxmlformats.org/officeDocument/2006/relationships/image" Target="../media/image1390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370.png"/><Relationship Id="rId17" Type="http://schemas.openxmlformats.org/officeDocument/2006/relationships/image" Target="../media/image131.png"/><Relationship Id="rId2" Type="http://schemas.openxmlformats.org/officeDocument/2006/relationships/image" Target="../media/image114.png"/><Relationship Id="rId16" Type="http://schemas.openxmlformats.org/officeDocument/2006/relationships/image" Target="../media/image13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381.png"/><Relationship Id="rId10" Type="http://schemas.openxmlformats.org/officeDocument/2006/relationships/image" Target="../media/image1240.png"/><Relationship Id="rId19" Type="http://schemas.openxmlformats.org/officeDocument/2006/relationships/image" Target="../media/image550.png"/><Relationship Id="rId4" Type="http://schemas.openxmlformats.org/officeDocument/2006/relationships/image" Target="../media/image135.png"/><Relationship Id="rId9" Type="http://schemas.openxmlformats.org/officeDocument/2006/relationships/image" Target="../media/image1230.png"/><Relationship Id="rId14" Type="http://schemas.openxmlformats.org/officeDocument/2006/relationships/image" Target="../media/image12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9.png"/><Relationship Id="rId7" Type="http://schemas.openxmlformats.org/officeDocument/2006/relationships/image" Target="../media/image115.png"/><Relationship Id="rId12" Type="http://schemas.openxmlformats.org/officeDocument/2006/relationships/image" Target="../media/image6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image" Target="../media/image6.png"/><Relationship Id="rId9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38.png"/><Relationship Id="rId7" Type="http://schemas.openxmlformats.org/officeDocument/2006/relationships/image" Target="../media/image14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0.png"/><Relationship Id="rId9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hyperlink" Target="https://en.wikipedia.org/wiki/List_of_NP-complete_problem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1.png"/><Relationship Id="rId4" Type="http://schemas.openxmlformats.org/officeDocument/2006/relationships/image" Target="../media/image5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NP-Completeness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2022</a:t>
            </a:r>
          </a:p>
          <a:p>
            <a:r>
              <a:rPr lang="en-US" dirty="0"/>
              <a:t>Robbie </a:t>
            </a:r>
            <a:r>
              <a:rPr lang="en-US" dirty="0" err="1"/>
              <a:t>Hott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0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C2EA-26D9-6445-B0C2-894EDCF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938C-E565-604A-99D7-A61E075D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261CB-E17A-8348-B97A-947C0FD2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44000" y="2282633"/>
            <a:ext cx="2292734" cy="2292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Problems: 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</a:t>
                </a:r>
              </a:p>
              <a:p>
                <a:pPr lvl="1"/>
                <a:r>
                  <a:rPr lang="en-US" dirty="0"/>
                  <a:t>Deterministic Polynomial Time</a:t>
                </a:r>
              </a:p>
              <a:p>
                <a:pPr lvl="1"/>
                <a:r>
                  <a:rPr lang="en-US" dirty="0"/>
                  <a:t>P is the set of problems solvable in polynomial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NP</a:t>
                </a:r>
              </a:p>
              <a:p>
                <a:pPr lvl="1"/>
                <a:r>
                  <a:rPr lang="en-US" dirty="0"/>
                  <a:t>Non-Deterministic Polynomial Time</a:t>
                </a:r>
              </a:p>
              <a:p>
                <a:pPr lvl="1"/>
                <a:r>
                  <a:rPr lang="en-US" dirty="0"/>
                  <a:t>NP is the set of problems </a:t>
                </a:r>
                <a:r>
                  <a:rPr lang="en-US" b="1" i="1" dirty="0"/>
                  <a:t>verifiable</a:t>
                </a:r>
                <a:r>
                  <a:rPr lang="en-US" dirty="0"/>
                  <a:t> in polynomial time</a:t>
                </a:r>
              </a:p>
              <a:p>
                <a:pPr lvl="2"/>
                <a:r>
                  <a:rPr lang="en-US" dirty="0"/>
                  <a:t>Verify a proposed solution (not find one)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For decision problems, really verifying using some information we call a </a:t>
                </a:r>
                <a:r>
                  <a:rPr lang="en-US" i="1" dirty="0"/>
                  <a:t>certificate</a:t>
                </a:r>
              </a:p>
              <a:p>
                <a:r>
                  <a:rPr lang="en-US" dirty="0"/>
                  <a:t>Open Problem: Does P=NP?</a:t>
                </a:r>
              </a:p>
              <a:p>
                <a:pPr lvl="1"/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6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95218" y="3273232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17106" y="362122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1794" y="2725216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425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show: Given a potential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can we </a:t>
                </a:r>
                <a:r>
                  <a:rPr lang="en-US" b="1" dirty="0"/>
                  <a:t>verify</a:t>
                </a:r>
                <a:r>
                  <a:rPr lang="en-US" dirty="0"/>
                  <a:t>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  <a:blipFill>
                <a:blip r:embed="rId3"/>
                <a:stretch>
                  <a:fillRect l="-1752" r="-160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an independent set?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  <a:blipFill>
                <a:blip r:embed="rId4"/>
                <a:stretch>
                  <a:fillRect l="-1783" t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Therefore, </a:t>
                </a:r>
                <a:r>
                  <a:rPr lang="en-US" b="1" i="1" dirty="0"/>
                  <a:t>k-</a:t>
                </a:r>
                <a:r>
                  <a:rPr lang="en-US" b="1" i="1" dirty="0" err="1"/>
                  <a:t>IndSet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⊆</m:t>
                    </m:r>
                    <m:r>
                      <a:rPr lang="en-US" b="1" i="1">
                        <a:latin typeface="Cambria Math"/>
                      </a:rPr>
                      <m:t>𝑵𝑷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  <a:blipFill>
                <a:blip r:embed="rId5"/>
                <a:stretch>
                  <a:fillRect l="-1783"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can we try to figure out if P=NP?</a:t>
                </a:r>
              </a:p>
              <a:p>
                <a:r>
                  <a:rPr lang="en-US" dirty="0"/>
                  <a:t>Identify problems at least as “hard” as any NP</a:t>
                </a:r>
              </a:p>
              <a:p>
                <a:pPr lvl="1"/>
                <a:r>
                  <a:rPr lang="en-US" dirty="0"/>
                  <a:t>If any of these “hard” problems can be solved in polynomial time, then all NP problems can be solved in polynomial time.</a:t>
                </a:r>
              </a:p>
              <a:p>
                <a:r>
                  <a:rPr lang="en-US" dirty="0"/>
                  <a:t>Definition: NP-Hard: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NP-Hard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1"/>
                <a:r>
                  <a:rPr lang="en-US" dirty="0"/>
                  <a:t>Remember: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not harder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  <a:blipFill>
                <a:blip r:embed="rId2"/>
                <a:stretch>
                  <a:fillRect l="-1727" t="-8267"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95950" y="36590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470968" y="4649623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2856" y="49976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7544" y="42093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9296400" y="1395193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70968" y="2048856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3933" y="2533922"/>
            <a:ext cx="1435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</a:t>
            </a:r>
            <a:br>
              <a:rPr lang="en-US" sz="2000" dirty="0"/>
            </a:br>
            <a:r>
              <a:rPr lang="en-US" sz="2000" dirty="0"/>
              <a:t>any NP</a:t>
            </a:r>
          </a:p>
        </p:txBody>
      </p:sp>
    </p:spTree>
    <p:extLst>
      <p:ext uri="{BB962C8B-B14F-4D97-AF65-F5344CB8AC3E}">
        <p14:creationId xmlns:p14="http://schemas.microsoft.com/office/powerpoint/2010/main" val="370250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Polynomial Reduction &amp; Relative Hardness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</a:t>
            </a:r>
            <a:r>
              <a:rPr lang="en-US" sz="2400" b="1" dirty="0"/>
              <a:t> know 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NP-Complete = NP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∩</m:t>
                    </m:r>
                  </m:oMath>
                </a14:m>
                <a:r>
                  <a:rPr lang="en-US" b="1" dirty="0"/>
                  <a:t> NP-Hard</a:t>
                </a:r>
              </a:p>
              <a:p>
                <a:pPr lvl="1"/>
                <a:r>
                  <a:rPr lang="en-US" dirty="0"/>
                  <a:t>The “hardest” of all the problems in NP</a:t>
                </a:r>
              </a:p>
              <a:p>
                <a:pPr lvl="1"/>
                <a:r>
                  <a:rPr lang="en-US" dirty="0"/>
                  <a:t>An NP-C problem is polynomial </a:t>
                </a:r>
                <a:r>
                  <a:rPr lang="en-US" dirty="0" err="1"/>
                  <a:t>iff</a:t>
                </a:r>
                <a:r>
                  <a:rPr lang="en-US" dirty="0"/>
                  <a:t> all NP problems are polynomial.  I.e. P=NP</a:t>
                </a:r>
              </a:p>
              <a:p>
                <a:pPr lvl="1"/>
                <a:r>
                  <a:rPr lang="en-US" dirty="0"/>
                  <a:t>If P=NP, then all NP-C problems are polynomial</a:t>
                </a:r>
              </a:p>
              <a:p>
                <a:pPr lvl="1"/>
                <a:r>
                  <a:rPr lang="en-US" dirty="0"/>
                  <a:t>“Together they stand, together they fall”</a:t>
                </a:r>
              </a:p>
              <a:p>
                <a:r>
                  <a:rPr lang="en-US" b="1" dirty="0"/>
                  <a:t>How to show a problem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is NP-Complete?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belongs to NP</a:t>
                </a:r>
              </a:p>
              <a:p>
                <a:pPr lvl="2"/>
                <a:r>
                  <a:rPr lang="en-US" dirty="0"/>
                  <a:t>Show we can verify a solution in polynomial time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NP-Hard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𝑁𝑃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 (That sounds really hard to do!)</a:t>
                </a:r>
              </a:p>
              <a:p>
                <a:pPr lvl="2"/>
                <a:r>
                  <a:rPr lang="en-US" dirty="0"/>
                  <a:t>Or, show a reduction from another NP-Hard problem. (Why?  Details next.)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  <a:blipFill>
                <a:blip r:embed="rId2"/>
                <a:stretch>
                  <a:fillRect l="-1987" t="-2020" r="-1490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75601F-694E-9D45-BFB1-BD99FE14BD3E}"/>
              </a:ext>
            </a:extLst>
          </p:cNvPr>
          <p:cNvSpPr/>
          <p:nvPr/>
        </p:nvSpPr>
        <p:spPr>
          <a:xfrm>
            <a:off x="8995950" y="36590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0B588-DE6B-1848-AFF8-12F9C226A1FA}"/>
              </a:ext>
            </a:extLst>
          </p:cNvPr>
          <p:cNvSpPr/>
          <p:nvPr/>
        </p:nvSpPr>
        <p:spPr>
          <a:xfrm>
            <a:off x="9470968" y="4649623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8552E-D92D-E04A-9A32-16087FFF243C}"/>
              </a:ext>
            </a:extLst>
          </p:cNvPr>
          <p:cNvSpPr txBox="1"/>
          <p:nvPr/>
        </p:nvSpPr>
        <p:spPr>
          <a:xfrm>
            <a:off x="9892856" y="49976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B479B-DCD8-3F44-97B3-8761B3B7E6AA}"/>
              </a:ext>
            </a:extLst>
          </p:cNvPr>
          <p:cNvSpPr txBox="1"/>
          <p:nvPr/>
        </p:nvSpPr>
        <p:spPr>
          <a:xfrm>
            <a:off x="9857544" y="42093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6F35D6-027D-3346-9324-E081A14B4C63}"/>
              </a:ext>
            </a:extLst>
          </p:cNvPr>
          <p:cNvSpPr/>
          <p:nvPr/>
        </p:nvSpPr>
        <p:spPr>
          <a:xfrm>
            <a:off x="9296400" y="1395193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2D587A-C314-0F41-AA73-3E7F4B95236F}"/>
              </a:ext>
            </a:extLst>
          </p:cNvPr>
          <p:cNvSpPr txBox="1"/>
          <p:nvPr/>
        </p:nvSpPr>
        <p:spPr>
          <a:xfrm>
            <a:off x="9536649" y="2027642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ED550-DDC4-074F-A444-2737AC7E1AE0}"/>
              </a:ext>
            </a:extLst>
          </p:cNvPr>
          <p:cNvSpPr txBox="1"/>
          <p:nvPr/>
        </p:nvSpPr>
        <p:spPr>
          <a:xfrm>
            <a:off x="9650989" y="2543213"/>
            <a:ext cx="1638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</a:t>
            </a:r>
            <a:br>
              <a:rPr lang="en-US" sz="2000" dirty="0"/>
            </a:br>
            <a:r>
              <a:rPr lang="en-US" sz="2000" dirty="0"/>
              <a:t>any NP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412E41DA-CF6D-E344-A056-4E8E729D9328}"/>
              </a:ext>
            </a:extLst>
          </p:cNvPr>
          <p:cNvSpPr/>
          <p:nvPr/>
        </p:nvSpPr>
        <p:spPr>
          <a:xfrm>
            <a:off x="7711483" y="1395193"/>
            <a:ext cx="923071" cy="618052"/>
          </a:xfrm>
          <a:prstGeom prst="wedgeRoundRectCallout">
            <a:avLst>
              <a:gd name="adj1" fmla="val 184359"/>
              <a:gd name="adj2" fmla="val 3548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NP-C</a:t>
            </a:r>
          </a:p>
        </p:txBody>
      </p:sp>
    </p:spTree>
    <p:extLst>
      <p:ext uri="{BB962C8B-B14F-4D97-AF65-F5344CB8AC3E}">
        <p14:creationId xmlns:p14="http://schemas.microsoft.com/office/powerpoint/2010/main" val="15877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3">
                <a:extLst>
                  <a:ext uri="{FF2B5EF4-FFF2-40B4-BE49-F238E27FC236}">
                    <a16:creationId xmlns:a16="http://schemas.microsoft.com/office/drawing/2014/main" id="{F83019B8-1A6A-D04C-81A1-F828E59E4D6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609600" y="1295400"/>
                <a:ext cx="10896600" cy="5105400"/>
              </a:xfrm>
            </p:spPr>
            <p:txBody>
              <a:bodyPr anchor="t"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ea typeface="ＭＳ Ｐゴシック" panose="020B0600070205080204" pitchFamily="34" charset="-128"/>
                  </a:rPr>
                  <a:t>So…a problem is NP-Complete if you can do the following: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ea typeface="ＭＳ Ｐゴシック" panose="020B0600070205080204" pitchFamily="34" charset="-128"/>
                  </a:rPr>
                  <a:t>1) Show how to verify it in polynomial time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Given a solution to the problem, verify it is correct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That algorithm’s runtime needs to be a polynomial (usually easy)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ea typeface="ＭＳ Ｐゴシック" panose="020B0600070205080204" pitchFamily="34" charset="-128"/>
                  </a:rPr>
                  <a:t>2) Show the problem is NP-Hard (as hard or harder than a known NP-Hard Problem)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Take a currently known NP-Hard problem (let’s call it A)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𝑋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 (where X is your problem)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Why? 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is NP-Hard, then:	</a:t>
                </a:r>
                <a:r>
                  <a:rPr lang="en-US" altLang="en-US" sz="2400" i="1" dirty="0">
                    <a:ea typeface="ＭＳ Ｐゴシック" panose="020B0600070205080204" pitchFamily="34" charset="-128"/>
                  </a:rPr>
                  <a:t>any NP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Transitivity:   			</a:t>
                </a:r>
                <a:r>
                  <a:rPr lang="en-US" altLang="en-US" sz="2400" i="1" dirty="0">
                    <a:ea typeface="ＭＳ Ｐゴシック" panose="020B0600070205080204" pitchFamily="34" charset="-128"/>
                  </a:rPr>
                  <a:t>any NP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𝑋</m:t>
                    </m:r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𝑋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satisfies definition of NP-Hard</a:t>
                </a:r>
              </a:p>
            </p:txBody>
          </p:sp>
        </mc:Choice>
        <mc:Fallback xmlns="">
          <p:sp>
            <p:nvSpPr>
              <p:cNvPr id="23554" name="Rectangle 3">
                <a:extLst>
                  <a:ext uri="{FF2B5EF4-FFF2-40B4-BE49-F238E27FC236}">
                    <a16:creationId xmlns:a16="http://schemas.microsoft.com/office/drawing/2014/main" id="{F83019B8-1A6A-D04C-81A1-F828E59E4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4"/>
                </p:custDataLst>
              </p:nvPr>
            </p:nvSpPr>
            <p:spPr>
              <a:xfrm>
                <a:off x="609600" y="1295400"/>
                <a:ext cx="10896600" cy="5105400"/>
              </a:xfrm>
              <a:blipFill>
                <a:blip r:embed="rId5"/>
                <a:stretch>
                  <a:fillRect l="-1048" t="-2978" b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61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is the set of 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 (including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)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164168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𝐵</m:t>
                    </m:r>
                  </m:oMath>
                </a14:m>
                <a:r>
                  <a:rPr lang="en-US" dirty="0"/>
                  <a:t> and B in P</a:t>
                </a:r>
                <a:endParaRPr lang="en-US" dirty="0">
                  <a:solidFill>
                    <a:srgbClr val="FFA7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6418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8527" y="1384885"/>
            <a:ext cx="261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2" y="1454734"/>
            <a:ext cx="356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we </a:t>
            </a:r>
            <a:r>
              <a:rPr lang="en-US" sz="2400" b="1" u="sng" dirty="0"/>
              <a:t>do</a:t>
            </a:r>
            <a:r>
              <a:rPr lang="en-US" sz="2400" b="1" dirty="0"/>
              <a:t> know</a:t>
            </a:r>
            <a:br>
              <a:rPr lang="en-US" sz="2400" b="1" dirty="0"/>
            </a:br>
            <a:r>
              <a:rPr lang="en-US" sz="2400" b="1" dirty="0"/>
              <a:t>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3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5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2103" y="2778752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91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Reduction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blipFill>
                <a:blip r:embed="rId6"/>
                <a:stretch>
                  <a:fillRect l="-190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7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8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9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6D5239D-8834-B044-B09D-B842BB2BAF32}"/>
              </a:ext>
            </a:extLst>
          </p:cNvPr>
          <p:cNvSpPr/>
          <p:nvPr/>
        </p:nvSpPr>
        <p:spPr>
          <a:xfrm>
            <a:off x="9982975" y="4423209"/>
            <a:ext cx="2027277" cy="1656702"/>
          </a:xfrm>
          <a:prstGeom prst="wedgeRoundRectCallout">
            <a:avLst>
              <a:gd name="adj1" fmla="val -30074"/>
              <a:gd name="adj2" fmla="val -8958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If a polynomial algorithm exists to solve B, what does that tell us about 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10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1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90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𝐵</m:t>
                    </m:r>
                  </m:oMath>
                </a14:m>
                <a:r>
                  <a:rPr lang="en-US" dirty="0"/>
                  <a:t> and we prove A </a:t>
                </a:r>
                <a:r>
                  <a:rPr lang="en-US" u="sng" dirty="0"/>
                  <a:t>not</a:t>
                </a:r>
                <a:r>
                  <a:rPr lang="en-US" dirty="0"/>
                  <a:t> in P</a:t>
                </a:r>
                <a:endParaRPr lang="en-US" dirty="0">
                  <a:solidFill>
                    <a:srgbClr val="FFA7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6418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8527" y="1384885"/>
            <a:ext cx="261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2" y="1454734"/>
            <a:ext cx="356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we </a:t>
            </a:r>
            <a:r>
              <a:rPr lang="en-US" sz="2400" b="1" u="sng" dirty="0"/>
              <a:t>do</a:t>
            </a:r>
            <a:r>
              <a:rPr lang="en-US" sz="2400" b="1" dirty="0"/>
              <a:t> know</a:t>
            </a:r>
            <a:br>
              <a:rPr lang="en-US" sz="2400" b="1" dirty="0"/>
            </a:br>
            <a:r>
              <a:rPr lang="en-US" sz="2400" b="1" dirty="0"/>
              <a:t>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3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4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5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2103" y="2778752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91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Reduction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366" y="2137485"/>
                <a:ext cx="3333428" cy="707886"/>
              </a:xfrm>
              <a:prstGeom prst="rect">
                <a:avLst/>
              </a:prstGeom>
              <a:blipFill>
                <a:blip r:embed="rId6"/>
                <a:stretch>
                  <a:fillRect l="-190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7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8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9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6D5239D-8834-B044-B09D-B842BB2BAF32}"/>
              </a:ext>
            </a:extLst>
          </p:cNvPr>
          <p:cNvSpPr/>
          <p:nvPr/>
        </p:nvSpPr>
        <p:spPr>
          <a:xfrm>
            <a:off x="132138" y="2841824"/>
            <a:ext cx="2027277" cy="2249379"/>
          </a:xfrm>
          <a:prstGeom prst="wedgeRoundRectCallout">
            <a:avLst>
              <a:gd name="adj1" fmla="val 72787"/>
              <a:gd name="adj2" fmla="val -7488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If we prove an exponential lower bound for problem A, what does that tell us about solving B?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10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1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80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Reductions</a:t>
            </a:r>
          </a:p>
          <a:p>
            <a:r>
              <a:rPr lang="en-US" dirty="0"/>
              <a:t>P vs NP</a:t>
            </a:r>
          </a:p>
          <a:p>
            <a:r>
              <a:rPr lang="en-US" dirty="0"/>
              <a:t>NP Hard, NP Completeness</a:t>
            </a:r>
          </a:p>
          <a:p>
            <a:r>
              <a:rPr lang="en-US" dirty="0"/>
              <a:t>k-Independent Set</a:t>
            </a:r>
          </a:p>
          <a:p>
            <a:r>
              <a:rPr lang="en-US" dirty="0"/>
              <a:t>k-Vertex Cover</a:t>
            </a:r>
          </a:p>
          <a:p>
            <a:r>
              <a:rPr lang="en-US" dirty="0"/>
              <a:t>3SAT</a:t>
            </a:r>
          </a:p>
          <a:p>
            <a:r>
              <a:rPr lang="en-US" dirty="0"/>
              <a:t>k-Clique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1A0D-9E7C-E640-8EC7-A5B179DC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DA0D-9CD8-1C48-96E6-B87F2861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Focusing on “hard” problems, those that seem to be exponential</a:t>
            </a:r>
          </a:p>
          <a:p>
            <a:r>
              <a:rPr lang="en-US" dirty="0"/>
              <a:t>Reductions used to show “hardness” relationships between problems</a:t>
            </a:r>
          </a:p>
          <a:p>
            <a:r>
              <a:rPr lang="en-US" dirty="0"/>
              <a:t>Starting to define “classes” of problems based on complexity issues</a:t>
            </a:r>
          </a:p>
          <a:p>
            <a:pPr lvl="1"/>
            <a:r>
              <a:rPr lang="en-US" dirty="0"/>
              <a:t>P are problems that can be solved in polynomial time</a:t>
            </a:r>
          </a:p>
          <a:p>
            <a:pPr lvl="1"/>
            <a:r>
              <a:rPr lang="en-US" dirty="0"/>
              <a:t>NP are problems where a solution can be verified in polynomial time</a:t>
            </a:r>
          </a:p>
          <a:p>
            <a:pPr lvl="1"/>
            <a:r>
              <a:rPr lang="en-US" dirty="0"/>
              <a:t>NP-hard are problems that are at least as hard as anything in NP</a:t>
            </a:r>
          </a:p>
          <a:p>
            <a:pPr lvl="1"/>
            <a:r>
              <a:rPr lang="en-US" dirty="0"/>
              <a:t>NP-complete are NP-hard problems that “stand or fall together”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A024-E923-F243-8856-C4AD8B43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B0E06BA-D4D8-2B41-8594-6067164C7E0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Review: </a:t>
            </a:r>
            <a:r>
              <a:rPr lang="en-US" altLang="en-US" b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ea typeface="ＭＳ Ｐゴシック" panose="020B0600070205080204" pitchFamily="34" charset="-128"/>
              </a:rPr>
              <a:t>NP </a:t>
            </a:r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E7CEC3E4-CE7A-6B48-9D6D-8C715B98B7B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set of problems that can be solved in polynomial time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  <a:r>
              <a:rPr lang="en-US" altLang="en-US" dirty="0">
                <a:ea typeface="ＭＳ Ｐゴシック" panose="020B0600070205080204" pitchFamily="34" charset="-128"/>
              </a:rPr>
              <a:t> = set of problems for which a solution can be verified in polynomial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Note: this is a more “informal” definition, but it’s fine for CS4102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later slide on ”certificates” for more info.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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Open question: Does</a:t>
            </a:r>
            <a:r>
              <a:rPr lang="en-US" altLang="en-US" b="1" dirty="0">
                <a:ea typeface="ＭＳ Ｐゴシック" panose="020B0600070205080204" pitchFamily="34" charset="-128"/>
              </a:rPr>
              <a:t> P = NP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746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222656C-81CE-2A4C-847B-ECA5E8D394E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More Reminders and Some Consequences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28EBC3C-B1D5-BB46-A62C-3A49532D8DA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3600" b="1" dirty="0">
                <a:ea typeface="ＭＳ Ｐゴシック" panose="020B0600070205080204" pitchFamily="34" charset="-128"/>
              </a:rPr>
              <a:t>Definition of NP-Hard and NP-Complete: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If all problems A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reducible to B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, then B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is </a:t>
            </a:r>
            <a:r>
              <a:rPr lang="en-US" altLang="en-US" sz="3200" i="1" dirty="0">
                <a:solidFill>
                  <a:schemeClr val="tx2"/>
                </a:solidFill>
                <a:ea typeface="ＭＳ Ｐゴシック" panose="020B0600070205080204" pitchFamily="34" charset="-128"/>
                <a:sym typeface="Symbol" pitchFamily="2" charset="2"/>
              </a:rPr>
              <a:t>NP-Hard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say B is </a:t>
            </a:r>
            <a:r>
              <a:rPr lang="en-US" altLang="en-US" sz="3200" i="1" dirty="0">
                <a:solidFill>
                  <a:schemeClr val="tx2"/>
                </a:solidFill>
                <a:ea typeface="ＭＳ Ｐゴシック" panose="020B0600070205080204" pitchFamily="34" charset="-128"/>
                <a:sym typeface="Symbol" pitchFamily="2" charset="2"/>
              </a:rPr>
              <a:t>NP-Complete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if: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B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is NP-Hard</a:t>
            </a:r>
            <a:endParaRPr lang="en-US" altLang="en-US" sz="2800" u="sng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sz="2800" u="sng" dirty="0">
                <a:ea typeface="ＭＳ Ｐゴシック" panose="020B0600070205080204" pitchFamily="34" charset="-128"/>
                <a:sym typeface="Symbol" pitchFamily="2" charset="2"/>
              </a:rPr>
              <a:t>and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28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</a:p>
          <a:p>
            <a:pPr lvl="2">
              <a:lnSpc>
                <a:spcPct val="90000"/>
              </a:lnSpc>
            </a:pPr>
            <a:endParaRPr lang="en-US" altLang="en-US" sz="2800" b="1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600" dirty="0">
                <a:ea typeface="ＭＳ Ｐゴシック" panose="020B0600070205080204" pitchFamily="34" charset="-128"/>
              </a:rPr>
              <a:t>Any NP-C must reduce to any other NP-C.  Can you see why?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endParaRPr lang="en-US" altLang="en-US" sz="3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3600" dirty="0">
                <a:ea typeface="ＭＳ Ｐゴシック" panose="020B0600070205080204" pitchFamily="34" charset="-128"/>
              </a:rPr>
              <a:t>If B </a:t>
            </a:r>
            <a:r>
              <a:rPr lang="en-US" altLang="en-US" sz="36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36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3600" dirty="0">
                <a:ea typeface="ＭＳ Ｐゴシック" panose="020B0600070205080204" pitchFamily="34" charset="-128"/>
                <a:sym typeface="Symbol" pitchFamily="2" charset="2"/>
              </a:rPr>
              <a:t> C and B</a:t>
            </a:r>
            <a:r>
              <a:rPr lang="en-US" altLang="en-US" sz="3600" dirty="0">
                <a:ea typeface="ＭＳ Ｐゴシック" panose="020B0600070205080204" pitchFamily="34" charset="-128"/>
              </a:rPr>
              <a:t> is NP-Complete, C is also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Don’t see why?  We’ll show details in two more slides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As long as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.  Otherwise can only say C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NP-hard.</a:t>
            </a:r>
          </a:p>
        </p:txBody>
      </p:sp>
    </p:spTree>
    <p:extLst>
      <p:ext uri="{BB962C8B-B14F-4D97-AF65-F5344CB8AC3E}">
        <p14:creationId xmlns:p14="http://schemas.microsoft.com/office/powerpoint/2010/main" val="3937515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D24-4145-8849-AB73-F3B252D1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A849-B115-0E4C-8D19-A9C84556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7FB77-C07A-614D-BAFC-B919862F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But You Need One NP-Hard First…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295400"/>
            <a:ext cx="10896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If you have one NP-Hard problem, you can use the technique just described to prove other problems are NP-Hard and NP-c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We need an NP-C problem to start this off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definition of NP-Hard was created to prove a point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might be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problems that are at least as hard as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anything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(i.e. all NP problems)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really NP-complete problems?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Cook-Levin Theorem:  The satisfiability problem (SAT) is NP-Complete.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Stephen Cook proved this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directly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, from first principles, in 1971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Proven independently by Leonid Levin (USSR)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Showed that any problem that meets the definition of NP can be transformed in polynomial time to a CNF formula.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Proof outside the scope of this course (lucky you)</a:t>
            </a:r>
          </a:p>
        </p:txBody>
      </p:sp>
    </p:spTree>
    <p:extLst>
      <p:ext uri="{BB962C8B-B14F-4D97-AF65-F5344CB8AC3E}">
        <p14:creationId xmlns:p14="http://schemas.microsoft.com/office/powerpoint/2010/main" val="271834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DC1F014-B0AD-734C-BED6-75179533D31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About The SAT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83A67C-0E01-5844-BD4B-DD223A866EF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first problem to be proved NP-Complete was </a:t>
            </a:r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satisfiability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(SAT):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a Boolean expression on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variables, can we assign values such that the expression is TRUE?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Ex: ((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((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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)) 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You might imagine that lots of decision problems could be expressed as a complex logical expression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Cook and Levin proved you were right!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Proved the general result that any NP problem can be expressed this way</a:t>
            </a:r>
          </a:p>
        </p:txBody>
      </p:sp>
    </p:spTree>
    <p:extLst>
      <p:ext uri="{BB962C8B-B14F-4D97-AF65-F5344CB8AC3E}">
        <p14:creationId xmlns:p14="http://schemas.microsoft.com/office/powerpoint/2010/main" val="158466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E248308-656D-834C-910F-EBC96027FFC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Conjunctive Normal Form (CNF)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3C3387A-C619-F240-9D05-D2916E6B03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9753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Even if the form of the Boolean expression is simplified, the problem may be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Literal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occurrence of a Boolean or its negation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Boolean formula is in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conjunctive normal form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, if it is an AND of clauses, each of which is an OR of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: each clause has exactly 3 distinct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Notice: true if at least one literal in each clause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Note: Arbitrary SAT expressions can be translated into CNF forms by introducing intermediate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13336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080C729-7865-3741-BBDF-77747ECC8D0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3-CNF Problem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11A355F-7E96-914D-9499-4F72520C556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Satisfiability of Boolean formulas in 3-CNF form (the </a:t>
            </a:r>
            <a:r>
              <a:rPr lang="en-US" altLang="en-US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 Problem</a:t>
            </a:r>
            <a:r>
              <a:rPr lang="en-US" altLang="en-US" dirty="0">
                <a:ea typeface="ＭＳ Ｐゴシック" panose="020B0600070205080204" pitchFamily="34" charset="-128"/>
              </a:rPr>
              <a:t>) is NP-Complete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Intuitively it’s not hard to imagine that SAT 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3-CNF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Proof: Also done by Cook (“part 2” of Cook’s theorem)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reason we care about the 3-CNF problem is that it is relatively easy to reduce to others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Having a proof that 3-CNF is NP-Complete lets us use it to prove many seemingly unrelated problems are NP-Complete</a:t>
            </a:r>
          </a:p>
        </p:txBody>
      </p:sp>
    </p:spTree>
    <p:extLst>
      <p:ext uri="{BB962C8B-B14F-4D97-AF65-F5344CB8AC3E}">
        <p14:creationId xmlns:p14="http://schemas.microsoft.com/office/powerpoint/2010/main" val="654413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C36879A-ADF6-4E4E-B776-2A7FA92C2DE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Joining the Club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40704A5-CFBE-5F4A-BB96-53267D64C49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800" y="1524000"/>
            <a:ext cx="8991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Given one NP-c problem, others can join the club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Prove that SAT reduces to another problem, and so on…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Membership in NP-c grows…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Classic textbook: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Garey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M. and D. Johnson,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i="1" dirty="0">
                <a:ea typeface="ＭＳ Ｐゴシック" panose="020B0600070205080204" pitchFamily="34" charset="-128"/>
              </a:rPr>
              <a:t>Computers and Intractability: A Guide to the Theory of NP-Completeness,</a:t>
            </a:r>
            <a:r>
              <a:rPr lang="en-US" altLang="en-US" sz="2400" dirty="0">
                <a:ea typeface="ＭＳ Ｐゴシック" panose="020B0600070205080204" pitchFamily="34" charset="-128"/>
              </a:rPr>
              <a:t> 1979.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27651" name="Group 24">
            <a:extLst>
              <a:ext uri="{FF2B5EF4-FFF2-40B4-BE49-F238E27FC236}">
                <a16:creationId xmlns:a16="http://schemas.microsoft.com/office/drawing/2014/main" id="{DBFA1D97-D202-C745-AAFF-7188EC617562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62201" y="2895601"/>
            <a:ext cx="7313613" cy="1851025"/>
            <a:chOff x="336" y="2208"/>
            <a:chExt cx="4607" cy="1166"/>
          </a:xfrm>
        </p:grpSpPr>
        <p:sp>
          <p:nvSpPr>
            <p:cNvPr id="27652" name="Text Box 6">
              <a:extLst>
                <a:ext uri="{FF2B5EF4-FFF2-40B4-BE49-F238E27FC236}">
                  <a16:creationId xmlns:a16="http://schemas.microsoft.com/office/drawing/2014/main" id="{BB382666-700D-F145-8142-9291142A7A1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2208"/>
              <a:ext cx="41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SAT</a:t>
              </a:r>
            </a:p>
          </p:txBody>
        </p:sp>
        <p:sp>
          <p:nvSpPr>
            <p:cNvPr id="27653" name="Text Box 7">
              <a:extLst>
                <a:ext uri="{FF2B5EF4-FFF2-40B4-BE49-F238E27FC236}">
                  <a16:creationId xmlns:a16="http://schemas.microsoft.com/office/drawing/2014/main" id="{E820D181-FD32-F548-A413-5C2B8546754F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48" y="2208"/>
              <a:ext cx="950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3-CNF-SAT</a:t>
              </a:r>
            </a:p>
          </p:txBody>
        </p:sp>
        <p:sp>
          <p:nvSpPr>
            <p:cNvPr id="27654" name="Text Box 8">
              <a:extLst>
                <a:ext uri="{FF2B5EF4-FFF2-40B4-BE49-F238E27FC236}">
                  <a16:creationId xmlns:a16="http://schemas.microsoft.com/office/drawing/2014/main" id="{55433BDE-1F1A-CE48-8521-85B559D83C18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96" y="2928"/>
              <a:ext cx="718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 dirty="0"/>
                <a:t>CLIQUE</a:t>
              </a:r>
            </a:p>
          </p:txBody>
        </p: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86A6A4A6-CC2F-DE4D-992C-8CA40BBA9AAF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32" y="2208"/>
              <a:ext cx="116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SUBSET-SUM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15DA4C19-15CF-364D-9999-03A05D147702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48" y="2928"/>
              <a:ext cx="815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VERTEX-</a:t>
              </a:r>
              <a:br>
                <a:rPr lang="en-US" altLang="en-US" i="0"/>
              </a:br>
              <a:r>
                <a:rPr lang="en-US" altLang="en-US" i="0"/>
                <a:t>COVER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B61AF424-DB88-864F-83AC-24E633703B3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2928"/>
              <a:ext cx="657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HAM-</a:t>
              </a:r>
              <a:br>
                <a:rPr lang="en-US" altLang="en-US" i="0"/>
              </a:br>
              <a:r>
                <a:rPr lang="en-US" altLang="en-US" i="0"/>
                <a:t>CYCLE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2440B377-4DAF-404D-9057-6A0ED8CD74DD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928"/>
              <a:ext cx="431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TSP</a:t>
              </a:r>
            </a:p>
          </p:txBody>
        </p:sp>
        <p:sp>
          <p:nvSpPr>
            <p:cNvPr id="27659" name="Line 13">
              <a:extLst>
                <a:ext uri="{FF2B5EF4-FFF2-40B4-BE49-F238E27FC236}">
                  <a16:creationId xmlns:a16="http://schemas.microsoft.com/office/drawing/2014/main" id="{1A7D4544-58F0-5946-9674-8FA779313721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68" y="2352"/>
              <a:ext cx="4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5">
              <a:extLst>
                <a:ext uri="{FF2B5EF4-FFF2-40B4-BE49-F238E27FC236}">
                  <a16:creationId xmlns:a16="http://schemas.microsoft.com/office/drawing/2014/main" id="{03A6951F-E7B9-5049-B2E8-7889A81A63C0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208" y="2352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6">
              <a:extLst>
                <a:ext uri="{FF2B5EF4-FFF2-40B4-BE49-F238E27FC236}">
                  <a16:creationId xmlns:a16="http://schemas.microsoft.com/office/drawing/2014/main" id="{9CF12494-64F2-4C4E-8BFB-8A8929A2E0B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392" y="2496"/>
              <a:ext cx="14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7">
              <a:extLst>
                <a:ext uri="{FF2B5EF4-FFF2-40B4-BE49-F238E27FC236}">
                  <a16:creationId xmlns:a16="http://schemas.microsoft.com/office/drawing/2014/main" id="{CF773F4B-53C2-8640-849A-2078996B4E67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8">
              <a:extLst>
                <a:ext uri="{FF2B5EF4-FFF2-40B4-BE49-F238E27FC236}">
                  <a16:creationId xmlns:a16="http://schemas.microsoft.com/office/drawing/2014/main" id="{54A7105C-404D-1D48-AA0E-0BA8C46587F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3168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9">
              <a:extLst>
                <a:ext uri="{FF2B5EF4-FFF2-40B4-BE49-F238E27FC236}">
                  <a16:creationId xmlns:a16="http://schemas.microsoft.com/office/drawing/2014/main" id="{E13576B0-A114-D44E-9995-842441FD2141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24" y="307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30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B67A-361E-264B-B90D-2DC70C4F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 to Prove NP-C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6D05B-A398-D34A-934C-C10D566EE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Next:</a:t>
                </a:r>
              </a:p>
              <a:p>
                <a:pPr lvl="1"/>
                <a:r>
                  <a:rPr lang="en-US" dirty="0"/>
                  <a:t>A tour of how to prove some problems are NP-C</a:t>
                </a:r>
              </a:p>
              <a:p>
                <a:pPr lvl="1"/>
                <a:r>
                  <a:rPr lang="en-US" dirty="0"/>
                  <a:t>3-SAT is a good starting point!</a:t>
                </a:r>
              </a:p>
              <a:p>
                <a:pPr lvl="1"/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6D05B-A398-D34A-934C-C10D566EE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AB01-2AC4-444D-8738-528911E2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EC65-E699-B644-B68D-271FF1A9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NP-Completeness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40569-DB1E-D84C-A9C6-A4858C51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All semester, we’ve studied </a:t>
            </a:r>
            <a:r>
              <a:rPr lang="en-US" b="1" i="1" u="sng" dirty="0"/>
              <a:t>finding algorithms </a:t>
            </a:r>
            <a:r>
              <a:rPr lang="en-US" dirty="0"/>
              <a:t>to solve problems using various tools.</a:t>
            </a:r>
          </a:p>
          <a:p>
            <a:r>
              <a:rPr lang="en-US" dirty="0"/>
              <a:t>Sometimes we instead need to prove that a problem is </a:t>
            </a:r>
            <a:r>
              <a:rPr lang="en-US" b="1" i="1" u="sng" dirty="0"/>
              <a:t>extremely hard</a:t>
            </a:r>
            <a:r>
              <a:rPr lang="en-US" dirty="0"/>
              <a:t>, so as not to waste time on it!</a:t>
            </a:r>
          </a:p>
          <a:p>
            <a:pPr lvl="1"/>
            <a:r>
              <a:rPr lang="en-US" dirty="0"/>
              <a:t>NP-Complete Problems are hard</a:t>
            </a:r>
          </a:p>
          <a:p>
            <a:pPr lvl="1"/>
            <a:r>
              <a:rPr lang="en-US" dirty="0"/>
              <a:t>Let’s go over a few of them quickly</a:t>
            </a:r>
          </a:p>
          <a:p>
            <a:pPr lvl="1"/>
            <a:r>
              <a:rPr lang="en-US" dirty="0"/>
              <a:t>Let’s show how to prove a new problem is NP-Complete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F1BDF-CCBB-034F-9387-AB7BD56E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8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3-SAT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893" y="1551297"/>
            <a:ext cx="10757647" cy="2418535"/>
          </a:xfrm>
        </p:spPr>
        <p:txBody>
          <a:bodyPr>
            <a:normAutofit/>
          </a:bodyPr>
          <a:lstStyle/>
          <a:p>
            <a:r>
              <a:rPr lang="en-US" dirty="0"/>
              <a:t>Shown to be NP-hard by Cook</a:t>
            </a:r>
          </a:p>
          <a:p>
            <a:r>
              <a:rPr lang="en-US" dirty="0"/>
              <a:t>Given a 3-CNF formula (logical AND of </a:t>
            </a:r>
            <a:r>
              <a:rPr lang="en-US" dirty="0">
                <a:solidFill>
                  <a:srgbClr val="FF0000"/>
                </a:solidFill>
              </a:rPr>
              <a:t>clauses</a:t>
            </a:r>
            <a:r>
              <a:rPr lang="en-US" dirty="0"/>
              <a:t>, each an OR of 3 </a:t>
            </a:r>
            <a:r>
              <a:rPr lang="en-US" dirty="0">
                <a:solidFill>
                  <a:srgbClr val="4F81BD"/>
                </a:solidFill>
              </a:rPr>
              <a:t>variables</a:t>
            </a:r>
            <a:r>
              <a:rPr lang="en-US" dirty="0"/>
              <a:t>), is there an </a:t>
            </a:r>
            <a:r>
              <a:rPr lang="en-US" dirty="0">
                <a:solidFill>
                  <a:srgbClr val="7030A0"/>
                </a:solidFill>
              </a:rPr>
              <a:t>assignment </a:t>
            </a:r>
            <a:r>
              <a:rPr lang="en-US" dirty="0"/>
              <a:t>of true/false to each variable to make the formula true (i.e., </a:t>
            </a:r>
            <a:r>
              <a:rPr lang="en-US" u="sng" dirty="0"/>
              <a:t>satisfy</a:t>
            </a:r>
            <a:r>
              <a:rPr lang="en-US" dirty="0"/>
              <a:t> the formula)?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4251710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4251710"/>
                <a:ext cx="8544262" cy="461665"/>
              </a:xfrm>
              <a:prstGeom prst="rect">
                <a:avLst/>
              </a:prstGeom>
              <a:blipFill>
                <a:blip r:embed="rId2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63689" y="4952668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8161" y="5229323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Variables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591271" y="4075558"/>
            <a:ext cx="141596" cy="1371600"/>
          </a:xfrm>
          <a:prstGeom prst="leftBrace">
            <a:avLst>
              <a:gd name="adj1" fmla="val 9000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8" idx="0"/>
          </p:cNvCxnSpPr>
          <p:nvPr/>
        </p:nvCxnSpPr>
        <p:spPr>
          <a:xfrm flipH="1" flipV="1">
            <a:off x="3908862" y="4726326"/>
            <a:ext cx="470153" cy="5029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4379015" y="4713375"/>
            <a:ext cx="0" cy="515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8" idx="0"/>
          </p:cNvCxnSpPr>
          <p:nvPr/>
        </p:nvCxnSpPr>
        <p:spPr>
          <a:xfrm flipV="1">
            <a:off x="4379015" y="4713375"/>
            <a:ext cx="424082" cy="515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54990" y="4948055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990" y="4948055"/>
                <a:ext cx="1441292" cy="1569660"/>
              </a:xfrm>
              <a:prstGeom prst="rect">
                <a:avLst/>
              </a:prstGeom>
              <a:blipFill>
                <a:blip r:embed="rId3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7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50FC-1202-BD44-82D6-D734FCB9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71999"/>
          </a:xfrm>
        </p:spPr>
        <p:txBody>
          <a:bodyPr>
            <a:normAutofit/>
          </a:bodyPr>
          <a:lstStyle/>
          <a:p>
            <a:r>
              <a:rPr lang="en-US" sz="4000" dirty="0"/>
              <a:t>Next example:  </a:t>
            </a:r>
            <a:r>
              <a:rPr lang="en-US" sz="4000" i="1" dirty="0"/>
              <a:t>k-</a:t>
            </a:r>
            <a:r>
              <a:rPr lang="en-US" sz="4000" dirty="0"/>
              <a:t>Clique</a:t>
            </a:r>
          </a:p>
          <a:p>
            <a:endParaRPr lang="en-US" sz="4000" dirty="0"/>
          </a:p>
          <a:p>
            <a:r>
              <a:rPr lang="en-US" sz="4000" dirty="0"/>
              <a:t>Let’s show that k-Clique is NP-Complete!</a:t>
            </a:r>
          </a:p>
          <a:p>
            <a:endParaRPr lang="en-US" sz="4000" dirty="0"/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F52D4-53EF-EE4F-ADC1-14903B45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2E43-3069-684B-AC28-63AE32C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0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Problem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831" y="1754954"/>
                <a:ext cx="5037806" cy="19671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Clique:</a:t>
                </a:r>
                <a:r>
                  <a:rPr lang="en-US" dirty="0"/>
                  <a:t> A complete subgraph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/>
                  <a:t>-Clique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and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is there a clique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831" y="1754954"/>
                <a:ext cx="5037806" cy="1967166"/>
              </a:xfrm>
              <a:blipFill>
                <a:blip r:embed="rId3"/>
                <a:stretch>
                  <a:fillRect l="-2519" t="-2564" r="-3275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681757" y="1827427"/>
            <a:ext cx="4296352" cy="4279030"/>
            <a:chOff x="3747906" y="2480913"/>
            <a:chExt cx="4282008" cy="3726639"/>
          </a:xfrm>
        </p:grpSpPr>
        <p:cxnSp>
          <p:nvCxnSpPr>
            <p:cNvPr id="6" name="Straight Connector 5"/>
            <p:cNvCxnSpPr>
              <a:cxnSpLocks/>
              <a:stCxn id="29" idx="2"/>
              <a:endCxn id="21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20" idx="4"/>
              <a:endCxn id="29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24" idx="4"/>
              <a:endCxn id="20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  <a:stCxn id="24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  <a:stCxn id="25" idx="6"/>
              <a:endCxn id="22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25" idx="4"/>
              <a:endCxn id="23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23" idx="5"/>
              <a:endCxn id="26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stCxn id="22" idx="3"/>
              <a:endCxn id="26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  <a:stCxn id="25" idx="7"/>
              <a:endCxn id="27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  <a:stCxn id="22" idx="1"/>
              <a:endCxn id="27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21" idx="0"/>
              <a:endCxn id="26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6352" y="5335893"/>
              <a:ext cx="1219201" cy="34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3-Clique</a:t>
              </a:r>
            </a:p>
          </p:txBody>
        </p:sp>
        <p:cxnSp>
          <p:nvCxnSpPr>
            <p:cNvPr id="31" name="Straight Connector 30"/>
            <p:cNvCxnSpPr>
              <a:cxnSpLocks/>
              <a:stCxn id="23" idx="7"/>
              <a:endCxn id="22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  <a:stCxn id="26" idx="0"/>
              <a:endCxn id="25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81711" y="3378810"/>
              <a:ext cx="1219201" cy="34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D7D31"/>
                  </a:solidFill>
                </a:rPr>
                <a:t>4-Clique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650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6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in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279" y="1211085"/>
                <a:ext cx="10775577" cy="17084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Show:</a:t>
                </a:r>
                <a:r>
                  <a:rPr lang="en-US" dirty="0"/>
                  <a:t> For any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0" lvl="1" indent="-457200"/>
                <a:r>
                  <a:rPr lang="en-US" dirty="0"/>
                  <a:t>There is a short certificate (“solution”)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  <a:p>
                <a:pPr marL="1143000" lvl="1" indent="-457200"/>
                <a:r>
                  <a:rPr lang="en-US" dirty="0"/>
                  <a:t>The certificate can be checked efficiently (in polynomial time)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279" y="1211085"/>
                <a:ext cx="10775577" cy="1708494"/>
              </a:xfrm>
              <a:blipFill>
                <a:blip r:embed="rId3"/>
                <a:stretch>
                  <a:fillRect l="-1294" t="-1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/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blipFill>
                <a:blip r:embed="rId4"/>
                <a:stretch>
                  <a:fillRect l="-796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/>
              <p:nvPr/>
            </p:nvSpPr>
            <p:spPr>
              <a:xfrm>
                <a:off x="5215350" y="3342321"/>
                <a:ext cx="62863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Certificate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00B050"/>
                  </a:solidFill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sz="2400" dirty="0"/>
                  <a:t>	(nodes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-clique)</a:t>
                </a:r>
              </a:p>
              <a:p>
                <a:pPr>
                  <a:tabLst>
                    <a:tab pos="233363" algn="l"/>
                  </a:tabLst>
                </a:pPr>
                <a:endParaRPr lang="en-US" sz="2400" dirty="0"/>
              </a:p>
              <a:p>
                <a:pPr>
                  <a:tabLst>
                    <a:tab pos="233363" algn="l"/>
                  </a:tabLst>
                </a:pPr>
                <a:r>
                  <a:rPr lang="en-US" sz="2400" b="1" dirty="0"/>
                  <a:t>Checking the certificate: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every pair of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share an edge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3342321"/>
                <a:ext cx="6286368" cy="2677656"/>
              </a:xfrm>
              <a:prstGeom prst="rect">
                <a:avLst/>
              </a:prstGeom>
              <a:blipFill>
                <a:blip r:embed="rId5"/>
                <a:stretch>
                  <a:fillRect l="-1411" t="-141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/>
              <p:nvPr/>
            </p:nvSpPr>
            <p:spPr>
              <a:xfrm>
                <a:off x="9624376" y="4746332"/>
                <a:ext cx="2172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76" y="4746332"/>
                <a:ext cx="21723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/>
              <p:nvPr/>
            </p:nvSpPr>
            <p:spPr>
              <a:xfrm>
                <a:off x="9624376" y="5612098"/>
                <a:ext cx="2464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76" y="5612098"/>
                <a:ext cx="2464585" cy="461665"/>
              </a:xfrm>
              <a:prstGeom prst="rect">
                <a:avLst/>
              </a:prstGeom>
              <a:blipFill>
                <a:blip r:embed="rId7"/>
                <a:stretch>
                  <a:fillRect r="-24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/>
              <p:nvPr/>
            </p:nvSpPr>
            <p:spPr>
              <a:xfrm>
                <a:off x="5215350" y="6318752"/>
                <a:ext cx="5219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Total time: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6318752"/>
                <a:ext cx="5219121" cy="461665"/>
              </a:xfrm>
              <a:prstGeom prst="rect">
                <a:avLst/>
              </a:prstGeom>
              <a:blipFill>
                <a:blip r:embed="rId8"/>
                <a:stretch>
                  <a:fillRect l="-186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F8AEF-5009-470B-B5F2-A50C3832EBC6}"/>
              </a:ext>
            </a:extLst>
          </p:cNvPr>
          <p:cNvGrpSpPr/>
          <p:nvPr/>
        </p:nvGrpSpPr>
        <p:grpSpPr>
          <a:xfrm>
            <a:off x="690282" y="3007552"/>
            <a:ext cx="3201708" cy="3188799"/>
            <a:chOff x="3747906" y="2480913"/>
            <a:chExt cx="4282008" cy="372663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4A87BC-AE8B-4248-A366-A5B30AA75630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CE1532-74E4-4304-B8B1-604CD312BAD3}"/>
                </a:ext>
              </a:extLst>
            </p:cNvPr>
            <p:cNvCxnSpPr>
              <a:cxnSpLocks/>
              <a:stCxn id="50" idx="4"/>
              <a:endCxn id="49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1487E3-EFA6-4B35-8853-FD2DECE37445}"/>
                </a:ext>
              </a:extLst>
            </p:cNvPr>
            <p:cNvCxnSpPr>
              <a:cxnSpLocks/>
              <a:stCxn id="51" idx="2"/>
              <a:endCxn id="50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EE5F95-DDDE-474D-9DEC-43D2772080A6}"/>
                </a:ext>
              </a:extLst>
            </p:cNvPr>
            <p:cNvCxnSpPr>
              <a:cxnSpLocks/>
              <a:stCxn id="54" idx="4"/>
              <a:endCxn id="50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1817FD3-1299-4BB7-9EC4-ACE9028FA2B6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E52E3-3BAF-446E-8C1A-0E5B6AC329C6}"/>
                </a:ext>
              </a:extLst>
            </p:cNvPr>
            <p:cNvCxnSpPr>
              <a:cxnSpLocks/>
              <a:stCxn id="55" idx="6"/>
              <a:endCxn id="52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03B75E-A0A3-4C32-A653-556687532AFB}"/>
                </a:ext>
              </a:extLst>
            </p:cNvPr>
            <p:cNvCxnSpPr>
              <a:cxnSpLocks/>
              <a:stCxn id="55" idx="4"/>
              <a:endCxn id="53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828A04-AD4C-412B-A9B0-96BFD4CB7376}"/>
                </a:ext>
              </a:extLst>
            </p:cNvPr>
            <p:cNvCxnSpPr>
              <a:cxnSpLocks/>
              <a:stCxn id="53" idx="5"/>
              <a:endCxn id="56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5FD518-8885-4351-B176-78C3F7FF768B}"/>
                </a:ext>
              </a:extLst>
            </p:cNvPr>
            <p:cNvCxnSpPr>
              <a:cxnSpLocks/>
              <a:stCxn id="52" idx="3"/>
              <a:endCxn id="56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3443A-ECF7-4117-87BC-E4C01409D361}"/>
                </a:ext>
              </a:extLst>
            </p:cNvPr>
            <p:cNvCxnSpPr>
              <a:cxnSpLocks/>
              <a:stCxn id="55" idx="7"/>
              <a:endCxn id="57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A99661B-8956-429E-B0D6-E0F71266FBDD}"/>
                </a:ext>
              </a:extLst>
            </p:cNvPr>
            <p:cNvCxnSpPr>
              <a:cxnSpLocks/>
              <a:stCxn id="52" idx="1"/>
              <a:endCxn id="57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1076BF-A6FA-484C-8584-44DDBE7A1FB8}"/>
                </a:ext>
              </a:extLst>
            </p:cNvPr>
            <p:cNvCxnSpPr>
              <a:cxnSpLocks/>
              <a:stCxn id="51" idx="0"/>
              <a:endCxn id="56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8BAD9A3-3B72-440D-9440-90547577417F}"/>
                </a:ext>
              </a:extLst>
            </p:cNvPr>
            <p:cNvCxnSpPr>
              <a:cxnSpLocks/>
              <a:stCxn id="51" idx="0"/>
              <a:endCxn id="52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DD22B3-923D-494E-A98F-5E30CAA16CAB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rPr>
                <a:t>H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BCCCDD-1A94-45A4-B6D7-427CCD3F725F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2B7CF4-EE8F-401D-AA93-5210627FABE6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39A0BD2-9684-4488-8E5B-3264E04DCC01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02B5A3-B257-4A90-BBFE-F38F4B996A02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9A5671-BD49-4073-A5B2-DC3E971A54D4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4B0E5B-AA98-4EC0-90AB-AA04B415F112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C4F3A0-42BC-46E4-9284-3621770CCBDD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56E074-D621-4FBC-9392-8D229CC99C04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1FC787F-F83F-4568-9079-5DD5511760E9}"/>
                </a:ext>
              </a:extLst>
            </p:cNvPr>
            <p:cNvSpPr txBox="1"/>
            <p:nvPr/>
          </p:nvSpPr>
          <p:spPr>
            <a:xfrm>
              <a:off x="4510614" y="5329543"/>
              <a:ext cx="2593514" cy="4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3-Clique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6DA620-0682-4DEC-ADE8-EEF7EDF01A94}"/>
                </a:ext>
              </a:extLst>
            </p:cNvPr>
            <p:cNvCxnSpPr>
              <a:cxnSpLocks/>
              <a:stCxn id="53" idx="7"/>
              <a:endCxn id="52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C3B1DC-BCFB-42B9-9547-EB42C68F629C}"/>
                </a:ext>
              </a:extLst>
            </p:cNvPr>
            <p:cNvCxnSpPr>
              <a:cxnSpLocks/>
              <a:stCxn id="56" idx="0"/>
              <a:endCxn id="55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376753-E889-480B-AE6D-E2243EE6DF1C}"/>
                </a:ext>
              </a:extLst>
            </p:cNvPr>
            <p:cNvSpPr txBox="1"/>
            <p:nvPr/>
          </p:nvSpPr>
          <p:spPr>
            <a:xfrm>
              <a:off x="5864758" y="3315809"/>
              <a:ext cx="2048204" cy="4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D7D31"/>
                  </a:solidFill>
                </a:rPr>
                <a:t>4-Clique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871D42-B048-461F-84E4-5AB1FF5E65B7}"/>
                  </a:ext>
                </a:extLst>
              </p:cNvPr>
              <p:cNvSpPr txBox="1"/>
              <p:nvPr/>
            </p:nvSpPr>
            <p:spPr>
              <a:xfrm>
                <a:off x="5215350" y="2840644"/>
                <a:ext cx="2065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871D42-B048-461F-84E4-5AB1FF5E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2840644"/>
                <a:ext cx="2065437" cy="461665"/>
              </a:xfrm>
              <a:prstGeom prst="rect">
                <a:avLst/>
              </a:prstGeom>
              <a:blipFill>
                <a:blip r:embed="rId9"/>
                <a:stretch>
                  <a:fillRect l="-47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Image result for check mark emoji">
            <a:extLst>
              <a:ext uri="{FF2B5EF4-FFF2-40B4-BE49-F238E27FC236}">
                <a16:creationId xmlns:a16="http://schemas.microsoft.com/office/drawing/2014/main" id="{F905DA6A-11B7-4768-908A-46462AD3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5146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25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blipFill>
                <a:blip r:embed="rId7"/>
                <a:stretch>
                  <a:fillRect l="-1515" t="-10526" r="-555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E14A2B19-742E-4494-B56A-07036D587FFD}"/>
              </a:ext>
            </a:extLst>
          </p:cNvPr>
          <p:cNvGrpSpPr/>
          <p:nvPr/>
        </p:nvGrpSpPr>
        <p:grpSpPr>
          <a:xfrm>
            <a:off x="8812939" y="1993947"/>
            <a:ext cx="1698877" cy="1692028"/>
            <a:chOff x="3747906" y="2480913"/>
            <a:chExt cx="4282008" cy="372663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F2FAE3-F633-470B-B59E-1181D2BCF110}"/>
                </a:ext>
              </a:extLst>
            </p:cNvPr>
            <p:cNvCxnSpPr>
              <a:cxnSpLocks/>
              <a:stCxn id="80" idx="2"/>
              <a:endCxn id="82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4A9DCC-10B6-4283-8DD7-3013E60F960C}"/>
                </a:ext>
              </a:extLst>
            </p:cNvPr>
            <p:cNvCxnSpPr>
              <a:cxnSpLocks/>
              <a:stCxn id="81" idx="4"/>
              <a:endCxn id="80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F7A647-5E8B-4C1D-AD9C-0778B7AA547A}"/>
                </a:ext>
              </a:extLst>
            </p:cNvPr>
            <p:cNvCxnSpPr>
              <a:cxnSpLocks/>
              <a:stCxn id="82" idx="2"/>
              <a:endCxn id="81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72DFCB-CB14-4EC1-8FA1-8C419EFC5578}"/>
                </a:ext>
              </a:extLst>
            </p:cNvPr>
            <p:cNvCxnSpPr>
              <a:cxnSpLocks/>
              <a:stCxn id="85" idx="4"/>
              <a:endCxn id="81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2D1487-474E-4E72-ACB7-2234764D5D22}"/>
                </a:ext>
              </a:extLst>
            </p:cNvPr>
            <p:cNvCxnSpPr>
              <a:cxnSpLocks/>
              <a:stCxn id="85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F8C730-9B1C-4B15-918B-A874751F0591}"/>
                </a:ext>
              </a:extLst>
            </p:cNvPr>
            <p:cNvCxnSpPr>
              <a:cxnSpLocks/>
              <a:stCxn id="86" idx="6"/>
              <a:endCxn id="83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A8CBF0-CF53-49DC-A568-501FA0ADBA3D}"/>
                </a:ext>
              </a:extLst>
            </p:cNvPr>
            <p:cNvCxnSpPr>
              <a:cxnSpLocks/>
              <a:stCxn id="86" idx="4"/>
              <a:endCxn id="84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5B966C-6D8B-40F2-BD6C-076EC3CF50B6}"/>
                </a:ext>
              </a:extLst>
            </p:cNvPr>
            <p:cNvCxnSpPr>
              <a:cxnSpLocks/>
              <a:stCxn id="84" idx="5"/>
              <a:endCxn id="87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369A6D-CBC8-4636-9B7C-257C35F7B0DF}"/>
                </a:ext>
              </a:extLst>
            </p:cNvPr>
            <p:cNvCxnSpPr>
              <a:cxnSpLocks/>
              <a:stCxn id="83" idx="3"/>
              <a:endCxn id="87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8EEF3E-52B1-452B-AF08-CB9B24C85FF1}"/>
                </a:ext>
              </a:extLst>
            </p:cNvPr>
            <p:cNvCxnSpPr>
              <a:cxnSpLocks/>
              <a:stCxn id="86" idx="7"/>
              <a:endCxn id="88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D5ECA9-5F5F-40AC-AD1F-EF5D76C5DB2F}"/>
                </a:ext>
              </a:extLst>
            </p:cNvPr>
            <p:cNvCxnSpPr>
              <a:cxnSpLocks/>
              <a:stCxn id="83" idx="1"/>
              <a:endCxn id="88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D69701-F359-474E-9094-105E1B8A648B}"/>
                </a:ext>
              </a:extLst>
            </p:cNvPr>
            <p:cNvCxnSpPr>
              <a:cxnSpLocks/>
              <a:stCxn id="82" idx="0"/>
              <a:endCxn id="87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CBB004-BC2C-4001-AADE-5F4D7D8BD16B}"/>
                </a:ext>
              </a:extLst>
            </p:cNvPr>
            <p:cNvCxnSpPr>
              <a:cxnSpLocks/>
              <a:stCxn id="82" idx="0"/>
              <a:endCxn id="83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092CCEB-A0DF-46D6-8D8D-33EF105CBDB6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F89C56-3FF2-4241-9A7F-721D6688D2CE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45BB86-6742-42B8-97AF-2AB719B669D5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6ABD2A5-ABD9-40ED-9C6E-B365C324911F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DF4CB29-05B5-45D9-B02B-5C3AF975111C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E9CD24D-ABCC-446A-A543-305A182EA15D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1EB6BC7-52CC-4DAA-B47E-7E387E125BB9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BEAB71-BD7A-45E3-8241-C61EFB98E1C8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A331988-2B2A-4598-B6B7-4C14277F3D02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A5E20B-6327-4D3B-8C51-E04784EEC44A}"/>
                </a:ext>
              </a:extLst>
            </p:cNvPr>
            <p:cNvCxnSpPr>
              <a:cxnSpLocks/>
              <a:stCxn id="84" idx="7"/>
              <a:endCxn id="83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F00394-6D19-4DDB-8BD2-53E23E966629}"/>
                </a:ext>
              </a:extLst>
            </p:cNvPr>
            <p:cNvCxnSpPr>
              <a:cxnSpLocks/>
              <a:stCxn id="87" idx="0"/>
              <a:endCxn id="86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82939F-9B4D-4D05-AC58-D1B2D579BFDF}"/>
              </a:ext>
            </a:extLst>
          </p:cNvPr>
          <p:cNvGrpSpPr/>
          <p:nvPr/>
        </p:nvGrpSpPr>
        <p:grpSpPr>
          <a:xfrm>
            <a:off x="8755162" y="4012300"/>
            <a:ext cx="1698877" cy="1692028"/>
            <a:chOff x="3747906" y="2480913"/>
            <a:chExt cx="4282008" cy="37266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1B94DF-AF74-4757-9FC7-E83201F85984}"/>
                </a:ext>
              </a:extLst>
            </p:cNvPr>
            <p:cNvCxnSpPr>
              <a:cxnSpLocks/>
              <a:stCxn id="171" idx="2"/>
              <a:endCxn id="173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2F694E2-184E-44FE-950F-1651778AB86F}"/>
                </a:ext>
              </a:extLst>
            </p:cNvPr>
            <p:cNvCxnSpPr>
              <a:cxnSpLocks/>
              <a:stCxn id="172" idx="4"/>
              <a:endCxn id="171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3A5463D-661A-4D5D-871C-693E59CB9D1A}"/>
                </a:ext>
              </a:extLst>
            </p:cNvPr>
            <p:cNvCxnSpPr>
              <a:cxnSpLocks/>
              <a:stCxn id="173" idx="2"/>
              <a:endCxn id="172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6B816A3-E58E-4BD8-B308-F0172A0D542E}"/>
                </a:ext>
              </a:extLst>
            </p:cNvPr>
            <p:cNvCxnSpPr>
              <a:cxnSpLocks/>
              <a:stCxn id="176" idx="4"/>
              <a:endCxn id="172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70CD392-85A7-4F82-AA3A-42089E290FBB}"/>
                </a:ext>
              </a:extLst>
            </p:cNvPr>
            <p:cNvCxnSpPr>
              <a:cxnSpLocks/>
              <a:stCxn id="176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F9AF257-9794-42ED-8897-D88D9E48E916}"/>
                </a:ext>
              </a:extLst>
            </p:cNvPr>
            <p:cNvCxnSpPr>
              <a:cxnSpLocks/>
              <a:stCxn id="177" idx="6"/>
              <a:endCxn id="174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68CF98B-B880-48E0-A5BB-837279B528F3}"/>
                </a:ext>
              </a:extLst>
            </p:cNvPr>
            <p:cNvCxnSpPr>
              <a:cxnSpLocks/>
              <a:stCxn id="177" idx="4"/>
              <a:endCxn id="175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7F11EB-FCF6-4C06-8D49-2B086F8CDDB7}"/>
                </a:ext>
              </a:extLst>
            </p:cNvPr>
            <p:cNvCxnSpPr>
              <a:cxnSpLocks/>
              <a:stCxn id="175" idx="5"/>
              <a:endCxn id="178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E03EE40-7976-4F3F-BA0A-119785C898EA}"/>
                </a:ext>
              </a:extLst>
            </p:cNvPr>
            <p:cNvCxnSpPr>
              <a:cxnSpLocks/>
              <a:stCxn id="174" idx="3"/>
              <a:endCxn id="178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8DB0072-6E78-4DB3-A0F6-B03E79A80EA0}"/>
                </a:ext>
              </a:extLst>
            </p:cNvPr>
            <p:cNvCxnSpPr>
              <a:cxnSpLocks/>
              <a:stCxn id="177" idx="7"/>
              <a:endCxn id="179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14B68AA-E97A-450C-ADF5-F3C8197DC425}"/>
                </a:ext>
              </a:extLst>
            </p:cNvPr>
            <p:cNvCxnSpPr>
              <a:cxnSpLocks/>
              <a:stCxn id="174" idx="1"/>
              <a:endCxn id="179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0B9DABA-DBE2-493E-ADA6-B74DC0085FCE}"/>
                </a:ext>
              </a:extLst>
            </p:cNvPr>
            <p:cNvCxnSpPr>
              <a:cxnSpLocks/>
              <a:stCxn id="173" idx="0"/>
              <a:endCxn id="178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19EFF53-6096-4660-BB89-13566054C342}"/>
                </a:ext>
              </a:extLst>
            </p:cNvPr>
            <p:cNvCxnSpPr>
              <a:cxnSpLocks/>
              <a:stCxn id="173" idx="0"/>
              <a:endCxn id="174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C507A59-27B9-479F-93E0-FE0DB135082D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C154BF5-02D9-4769-8F19-593E4B0275A0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022973-2346-496F-A2F5-F199ACF6423D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AFD4F0E-E5AE-4A32-B329-0728CFA3D66F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4EF9456-6CF3-4A01-AFBB-58F259B1BD58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AEAF982-F8E1-446A-9C6D-5F9D594F5BFA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0B402A0-3BEA-4708-AC41-B19A93E46702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AAB4DBA-2326-4E6D-9008-1CFE8AA6A35C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E94E240-F8AA-41AD-AD11-919C13BE9C57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1150A03-AF10-4CD0-858E-2EEBB8E866B7}"/>
                </a:ext>
              </a:extLst>
            </p:cNvPr>
            <p:cNvCxnSpPr>
              <a:cxnSpLocks/>
              <a:stCxn id="175" idx="7"/>
              <a:endCxn id="174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52EA780-9BF3-4900-9E84-B52AD71DFF3E}"/>
                </a:ext>
              </a:extLst>
            </p:cNvPr>
            <p:cNvCxnSpPr>
              <a:cxnSpLocks/>
              <a:stCxn id="178" idx="0"/>
              <a:endCxn id="177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5D0DAA9-9406-6747-8CCB-6C85B5BA585D}"/>
                  </a:ext>
                </a:extLst>
              </p:cNvPr>
              <p:cNvSpPr txBox="1"/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</m:oMath>
                  </m:oMathPara>
                </a14:m>
                <a:br>
                  <a:rPr lang="en-US" sz="1600" i="1" dirty="0">
                    <a:latin typeface="Cambria Math"/>
                  </a:rPr>
                </a:br>
                <a:r>
                  <a:rPr lang="en-US" sz="1600" i="1" dirty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5D0DAA9-9406-6747-8CCB-6C85B5BA5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blipFill>
                <a:blip r:embed="rId10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94429B0-86DC-C942-B471-7DDBD4C0C254}"/>
                  </a:ext>
                </a:extLst>
              </p:cNvPr>
              <p:cNvSpPr txBox="1"/>
              <p:nvPr/>
            </p:nvSpPr>
            <p:spPr>
              <a:xfrm>
                <a:off x="10487250" y="2629953"/>
                <a:ext cx="1101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value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94429B0-86DC-C942-B471-7DDBD4C0C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250" y="2629953"/>
                <a:ext cx="1101327" cy="461665"/>
              </a:xfrm>
              <a:prstGeom prst="rect">
                <a:avLst/>
              </a:prstGeom>
              <a:blipFill>
                <a:blip r:embed="rId11"/>
                <a:stretch>
                  <a:fillRect l="-7955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8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89" grpId="0"/>
      <p:bldP spid="9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4A9326-D876-4380-AF06-A55E2759CE38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4A9326-D876-4380-AF06-A55E2759C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2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F13D56-35ED-452C-8E63-4C883245BAA4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F13D56-35ED-452C-8E63-4C883245B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3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067C98-93C6-4B8C-B982-EDC0623D4905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067C98-93C6-4B8C-B982-EDC0623D4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835778" y="4149709"/>
            <a:ext cx="808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introduce a node for each of its three variables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779" y="4585103"/>
            <a:ext cx="1067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an edge from each node to all non-contradictory nodes in the other clauses (i.e., to all nodes that is not the negation of its own 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Claim.</a:t>
                </a:r>
                <a:r>
                  <a:rPr lang="en-US" sz="2800" dirty="0"/>
                  <a:t> 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-clique in this graph if and only if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blipFill>
                <a:blip r:embed="rId7"/>
                <a:stretch>
                  <a:fillRect l="-132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32788" y="5401084"/>
                <a:ext cx="6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401084"/>
                <a:ext cx="6114550" cy="461665"/>
              </a:xfrm>
              <a:prstGeom prst="rect">
                <a:avLst/>
              </a:prstGeom>
              <a:blipFill>
                <a:blip r:embed="rId8"/>
                <a:stretch>
                  <a:fillRect l="-144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72F070-9F8B-43EE-9C04-84C1CD8D2F70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72F070-9F8B-43EE-9C04-84C1CD8D2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13B17F5-94F7-40F7-9530-2D9FDC82201B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13B17F5-94F7-40F7-9530-2D9FDC822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D59CE7-CD04-4E19-935F-C5384EA66E54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D59CE7-CD04-4E19-935F-C5384EA66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B01A881-2C7F-49E3-92A7-20BCE0B47A2F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B01A881-2C7F-49E3-92A7-20BCE0B47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65DB2E-748F-401C-BA54-A4E1149DA556}"/>
              </a:ext>
            </a:extLst>
          </p:cNvPr>
          <p:cNvCxnSpPr>
            <a:stCxn id="56" idx="3"/>
            <a:endCxn id="63" idx="2"/>
          </p:cNvCxnSpPr>
          <p:nvPr/>
        </p:nvCxnSpPr>
        <p:spPr>
          <a:xfrm flipV="1">
            <a:off x="3021137" y="2510744"/>
            <a:ext cx="411874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F4C303-A622-4680-AB96-814F7CB05AD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021137" y="2510744"/>
            <a:ext cx="883525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28F232-576C-4DC1-9670-780D4966EE2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FB3191-6880-49A0-B1AE-7E6AED8B9F12}"/>
              </a:ext>
            </a:extLst>
          </p:cNvPr>
          <p:cNvCxnSpPr>
            <a:stCxn id="56" idx="3"/>
            <a:endCxn id="67" idx="0"/>
          </p:cNvCxnSpPr>
          <p:nvPr/>
        </p:nvCxnSpPr>
        <p:spPr>
          <a:xfrm>
            <a:off x="3021137" y="2766933"/>
            <a:ext cx="868009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2440D2-D2BD-4ADE-8F1C-2D47C47E6929}"/>
              </a:ext>
            </a:extLst>
          </p:cNvPr>
          <p:cNvCxnSpPr>
            <a:stCxn id="56" idx="3"/>
            <a:endCxn id="68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41204F-C87E-4CAE-AA86-F2F16EAD460E}"/>
              </a:ext>
            </a:extLst>
          </p:cNvPr>
          <p:cNvCxnSpPr>
            <a:stCxn id="56" idx="3"/>
            <a:endCxn id="66" idx="0"/>
          </p:cNvCxnSpPr>
          <p:nvPr/>
        </p:nvCxnSpPr>
        <p:spPr>
          <a:xfrm>
            <a:off x="3021137" y="2766933"/>
            <a:ext cx="410809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9EA282-B829-4B61-978F-D1981B1232C7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3021137" y="2510744"/>
            <a:ext cx="411874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A703B7-1B1A-4E4F-B5CC-A02EEDDF3024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21137" y="2510744"/>
            <a:ext cx="883525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A1143D-D705-476D-A8D9-DBDB18C5059D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21137" y="2510744"/>
            <a:ext cx="1355177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28945D-E549-40EA-B69D-08853E470B6E}"/>
              </a:ext>
            </a:extLst>
          </p:cNvPr>
          <p:cNvCxnSpPr>
            <a:stCxn id="62" idx="3"/>
            <a:endCxn id="67" idx="0"/>
          </p:cNvCxnSpPr>
          <p:nvPr/>
        </p:nvCxnSpPr>
        <p:spPr>
          <a:xfrm>
            <a:off x="3021137" y="3579974"/>
            <a:ext cx="868009" cy="2261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540092-A77D-4F28-B00D-71050C146F2B}"/>
              </a:ext>
            </a:extLst>
          </p:cNvPr>
          <p:cNvCxnSpPr>
            <a:stCxn id="62" idx="3"/>
            <a:endCxn id="66" idx="0"/>
          </p:cNvCxnSpPr>
          <p:nvPr/>
        </p:nvCxnSpPr>
        <p:spPr>
          <a:xfrm>
            <a:off x="3021137" y="3579974"/>
            <a:ext cx="410809" cy="2261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438D23-DCCA-42E2-BD58-DBC4115BCE9A}"/>
              </a:ext>
            </a:extLst>
          </p:cNvPr>
          <p:cNvCxnSpPr>
            <a:stCxn id="61" idx="3"/>
            <a:endCxn id="63" idx="2"/>
          </p:cNvCxnSpPr>
          <p:nvPr/>
        </p:nvCxnSpPr>
        <p:spPr>
          <a:xfrm flipV="1">
            <a:off x="3021137" y="2510744"/>
            <a:ext cx="411874" cy="664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BB3B21-1A20-4E71-A5B3-F530723A4028}"/>
              </a:ext>
            </a:extLst>
          </p:cNvPr>
          <p:cNvCxnSpPr>
            <a:cxnSpLocks/>
            <a:stCxn id="61" idx="3"/>
            <a:endCxn id="44" idx="2"/>
          </p:cNvCxnSpPr>
          <p:nvPr/>
        </p:nvCxnSpPr>
        <p:spPr>
          <a:xfrm flipV="1">
            <a:off x="3021137" y="2510744"/>
            <a:ext cx="1370394" cy="664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FD0F5FE-2BE4-4CC3-AD7D-5BDC606500A0}"/>
              </a:ext>
            </a:extLst>
          </p:cNvPr>
          <p:cNvCxnSpPr>
            <a:stCxn id="61" idx="3"/>
            <a:endCxn id="67" idx="0"/>
          </p:cNvCxnSpPr>
          <p:nvPr/>
        </p:nvCxnSpPr>
        <p:spPr>
          <a:xfrm>
            <a:off x="3021137" y="3175052"/>
            <a:ext cx="868009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BDE9BE-5BE2-49C3-A4BD-3457B6865613}"/>
              </a:ext>
            </a:extLst>
          </p:cNvPr>
          <p:cNvCxnSpPr>
            <a:stCxn id="61" idx="3"/>
            <a:endCxn id="68" idx="0"/>
          </p:cNvCxnSpPr>
          <p:nvPr/>
        </p:nvCxnSpPr>
        <p:spPr>
          <a:xfrm>
            <a:off x="3021137" y="3175052"/>
            <a:ext cx="1351265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43743E-6587-4263-BFAF-F8A32711B6AD}"/>
              </a:ext>
            </a:extLst>
          </p:cNvPr>
          <p:cNvCxnSpPr>
            <a:stCxn id="61" idx="3"/>
            <a:endCxn id="66" idx="0"/>
          </p:cNvCxnSpPr>
          <p:nvPr/>
        </p:nvCxnSpPr>
        <p:spPr>
          <a:xfrm>
            <a:off x="3021137" y="3175052"/>
            <a:ext cx="410809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2D92C4D-C9F5-4F0D-BFCE-733B267FF264}"/>
              </a:ext>
            </a:extLst>
          </p:cNvPr>
          <p:cNvSpPr txBox="1"/>
          <p:nvPr/>
        </p:nvSpPr>
        <p:spPr>
          <a:xfrm>
            <a:off x="6366711" y="2705966"/>
            <a:ext cx="4069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(also do this for the other clauses, omitted due to clutter)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FAE5D4-8289-43DB-B253-6A597C1BC6AB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FAE5D4-8289-43DB-B253-6A597C1B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1AF2DD-E419-420E-8A4C-6407C61F8B85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1AF2DD-E419-420E-8A4C-6407C61F8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057136-8F94-480B-B3B9-4071433489D5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057136-8F94-480B-B3B9-407143348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DD32EFC-1E17-4D23-8F65-1C2972A283A5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DD32EFC-1E17-4D23-8F65-1C2972A28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BBE2EE-E14D-474C-BC39-0E0437FC6829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BBE2EE-E14D-474C-BC39-0E0437FC6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4DA3814-C560-4234-8A3A-AF4978EA9F31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4DA3814-C560-4234-8A3A-AF4978EA9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20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3C94BE-167B-5648-B52C-08CA4AB090B7}"/>
                  </a:ext>
                </a:extLst>
              </p:cNvPr>
              <p:cNvSpPr/>
              <p:nvPr/>
            </p:nvSpPr>
            <p:spPr>
              <a:xfrm>
                <a:off x="378645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3C94BE-167B-5648-B52C-08CA4AB09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451" y="2282144"/>
                <a:ext cx="228600" cy="228600"/>
              </a:xfrm>
              <a:prstGeom prst="rect">
                <a:avLst/>
              </a:prstGeom>
              <a:blipFill>
                <a:blip r:embed="rId21"/>
                <a:stretch>
                  <a:fillRect l="-21053" b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C53673-FCEA-F949-9AD4-EE30CF86F3C2}"/>
                  </a:ext>
                </a:extLst>
              </p:cNvPr>
              <p:cNvSpPr/>
              <p:nvPr/>
            </p:nvSpPr>
            <p:spPr>
              <a:xfrm>
                <a:off x="427723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C53673-FCEA-F949-9AD4-EE30CF86F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31" y="2282144"/>
                <a:ext cx="228600" cy="228600"/>
              </a:xfrm>
              <a:prstGeom prst="rect">
                <a:avLst/>
              </a:prstGeom>
              <a:blipFill>
                <a:blip r:embed="rId22"/>
                <a:stretch>
                  <a:fillRect l="-26316" b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400CD4-A26C-BA4A-9A68-012BFF7A8453}"/>
                  </a:ext>
                </a:extLst>
              </p:cNvPr>
              <p:cNvSpPr txBox="1"/>
              <p:nvPr/>
            </p:nvSpPr>
            <p:spPr>
              <a:xfrm>
                <a:off x="1478225" y="2869783"/>
                <a:ext cx="1002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400CD4-A26C-BA4A-9A68-012BFF7A8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25" y="2869783"/>
                <a:ext cx="1002647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8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2" grpId="0" animBg="1"/>
      <p:bldP spid="41" grpId="0"/>
      <p:bldP spid="42" grpId="0"/>
      <p:bldP spid="59" grpId="0"/>
      <p:bldP spid="60" grpId="0"/>
      <p:bldP spid="56" grpId="0" animBg="1"/>
      <p:bldP spid="61" grpId="0" animBg="1"/>
      <p:bldP spid="63" grpId="0" animBg="1"/>
      <p:bldP spid="66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43" grpId="0" animBg="1"/>
      <p:bldP spid="44" grpId="0" animBg="1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8" y="4281115"/>
                <a:ext cx="10518022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Suppose there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-clique </a:t>
                </a:r>
                <a:r>
                  <a:rPr lang="en-US" sz="2800" dirty="0"/>
                  <a:t>in this graph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no edges between nodes for variables in the same clause,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 must contain one node from each clause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Nodes in clique cannot contain variable and its negation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Nodes in clique must then correspond to a satisfying assignment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8" y="4281115"/>
                <a:ext cx="10518022" cy="2000548"/>
              </a:xfrm>
              <a:prstGeom prst="rect">
                <a:avLst/>
              </a:prstGeom>
              <a:blipFill>
                <a:blip r:embed="rId4"/>
                <a:stretch>
                  <a:fillRect l="-1205" t="-2516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83E495-6807-4542-9B06-A61D94C3491F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83E495-6807-4542-9B06-A61D94C34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FC973-860C-4C5D-89DA-BDCDE799AFE1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FC973-860C-4C5D-89DA-BDCDE799A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19A902-C635-428F-89EE-F57854F3BC6C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19A902-C635-428F-89EE-F57854F3B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9A6DC47-A999-4A17-99DF-C0148F4200EC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9A6DC47-A999-4A17-99DF-C0148F42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CBDB5-3132-40C7-8FBE-6CE02DA007E5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CBDB5-3132-40C7-8FBE-6CE02DA00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0A75D1-E4BF-4439-9699-6781C2B5B639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0A75D1-E4BF-4439-9699-6781C2B5B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DB7530-FA09-45AA-8CE1-E446D57C73BE}"/>
                  </a:ext>
                </a:extLst>
              </p:cNvPr>
              <p:cNvSpPr/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DB7530-FA09-45AA-8CE1-E446D57C7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399C86-DB2E-46F4-9E5A-ADD2846F7A4B}"/>
                  </a:ext>
                </a:extLst>
              </p:cNvPr>
              <p:cNvSpPr/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399C86-DB2E-46F4-9E5A-ADD2846F7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29730" r="-2703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4E33D-1F5A-4D34-87A6-3ADB2A666B10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4E33D-1F5A-4D34-87A6-3ADB2A666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3073DC5-47E1-45F7-A2D6-7F8F42F69733}"/>
              </a:ext>
            </a:extLst>
          </p:cNvPr>
          <p:cNvCxnSpPr>
            <a:cxnSpLocks/>
            <a:stCxn id="46" idx="3"/>
            <a:endCxn id="44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543DE72-C29B-4CC3-9E15-97F15E291CFB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8F58DE-0E98-434F-9F58-3976DF16A1A2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5934219" y="2515790"/>
            <a:ext cx="0" cy="12903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F930E83-279A-41B8-83E9-A6407FA5B88F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F930E83-279A-41B8-83E9-A6407FA5B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DF63A15-5C39-4D08-95E2-398BBD8FB944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DF63A15-5C39-4D08-95E2-398BBD8FB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372589-306D-402A-8685-3FC4A5E28CCF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372589-306D-402A-8685-3FC4A5E28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D2EEF9C-2C4E-410D-88AB-C4C584299A1D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D2EEF9C-2C4E-410D-88AB-C4C584299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81DADB-CC33-4C8A-BE20-B6C23E102608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81DADB-CC33-4C8A-BE20-B6C23E102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0B7BEBE-1C35-4EB5-A181-EE85D0781615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0B7BEBE-1C35-4EB5-A181-EE85D0781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4A656E6-66C6-4D23-ADFB-EB049FF151F4}"/>
              </a:ext>
            </a:extLst>
          </p:cNvPr>
          <p:cNvCxnSpPr>
            <a:cxnSpLocks/>
            <a:stCxn id="46" idx="3"/>
            <a:endCxn id="104" idx="2"/>
          </p:cNvCxnSpPr>
          <p:nvPr/>
        </p:nvCxnSpPr>
        <p:spPr>
          <a:xfrm flipV="1">
            <a:off x="3021137" y="2515790"/>
            <a:ext cx="2913082" cy="2511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6C5FC80-F32E-47C1-B430-B35FF5002D71}"/>
              </a:ext>
            </a:extLst>
          </p:cNvPr>
          <p:cNvCxnSpPr>
            <a:cxnSpLocks/>
            <a:stCxn id="46" idx="3"/>
            <a:endCxn id="107" idx="0"/>
          </p:cNvCxnSpPr>
          <p:nvPr/>
        </p:nvCxnSpPr>
        <p:spPr>
          <a:xfrm>
            <a:off x="3021137" y="2766933"/>
            <a:ext cx="2913082" cy="10392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877923-D04D-4C48-BF5D-74FA2787A24A}"/>
              </a:ext>
            </a:extLst>
          </p:cNvPr>
          <p:cNvCxnSpPr>
            <a:cxnSpLocks/>
            <a:stCxn id="44" idx="0"/>
            <a:endCxn id="49" idx="2"/>
          </p:cNvCxnSpPr>
          <p:nvPr/>
        </p:nvCxnSpPr>
        <p:spPr>
          <a:xfrm flipV="1">
            <a:off x="4372402" y="2510744"/>
            <a:ext cx="3912" cy="1295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40D547-A197-407A-A052-6B064E98D25C}"/>
              </a:ext>
            </a:extLst>
          </p:cNvPr>
          <p:cNvCxnSpPr>
            <a:cxnSpLocks/>
            <a:stCxn id="107" idx="0"/>
            <a:endCxn id="49" idx="2"/>
          </p:cNvCxnSpPr>
          <p:nvPr/>
        </p:nvCxnSpPr>
        <p:spPr>
          <a:xfrm flipH="1" flipV="1">
            <a:off x="4376314" y="2510744"/>
            <a:ext cx="1557905" cy="1295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378D42-FA13-433F-9C77-8546BEB2CFB0}"/>
              </a:ext>
            </a:extLst>
          </p:cNvPr>
          <p:cNvSpPr/>
          <p:nvPr/>
        </p:nvSpPr>
        <p:spPr>
          <a:xfrm>
            <a:off x="4337385" y="2105355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3EE2D1-AD66-4C65-8834-DF010DBD2834}"/>
              </a:ext>
            </a:extLst>
          </p:cNvPr>
          <p:cNvCxnSpPr>
            <a:cxnSpLocks/>
            <a:stCxn id="44" idx="0"/>
            <a:endCxn id="104" idx="2"/>
          </p:cNvCxnSpPr>
          <p:nvPr/>
        </p:nvCxnSpPr>
        <p:spPr>
          <a:xfrm flipV="1">
            <a:off x="4372402" y="2515790"/>
            <a:ext cx="1561817" cy="12903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DC3B7F1-A402-4EB9-B622-B159DC6E5BD1}"/>
              </a:ext>
            </a:extLst>
          </p:cNvPr>
          <p:cNvSpPr/>
          <p:nvPr/>
        </p:nvSpPr>
        <p:spPr>
          <a:xfrm flipV="1">
            <a:off x="4334019" y="4024872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323E9C-3D0C-1F46-958E-68BF6B3A3B3F}"/>
                  </a:ext>
                </a:extLst>
              </p:cNvPr>
              <p:cNvSpPr txBox="1"/>
              <p:nvPr/>
            </p:nvSpPr>
            <p:spPr>
              <a:xfrm>
                <a:off x="1294733" y="2865429"/>
                <a:ext cx="1002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323E9C-3D0C-1F46-958E-68BF6B3A3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33" y="2865429"/>
                <a:ext cx="100264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4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8" y="4281115"/>
                <a:ext cx="10518022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Suppose there is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satisfying assignment</a:t>
                </a:r>
                <a:r>
                  <a:rPr lang="en-US" sz="2800" dirty="0"/>
                  <a:t> to the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each clause, choose one node whose value is true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clauses, so this yields a collection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nodes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the assignment is consistent, there is an edge between every pair of nodes, so this constitutes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8" y="4281115"/>
                <a:ext cx="10518022" cy="2000548"/>
              </a:xfrm>
              <a:prstGeom prst="rect">
                <a:avLst/>
              </a:prstGeom>
              <a:blipFill>
                <a:blip r:embed="rId4"/>
                <a:stretch>
                  <a:fillRect l="-1205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A711A0-EF2E-4CC9-9A81-5A7315F475F3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A711A0-EF2E-4CC9-9A81-5A7315F47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77F82B-6855-492A-9F28-09AD2F482515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77F82B-6855-492A-9F28-09AD2F482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B4877F1-9AFC-4564-A223-97D061B65DB7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B4877F1-9AFC-4564-A223-97D061B65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07F79B-AF34-4B0B-89A0-5D87F28F0F1C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07F79B-AF34-4B0B-89A0-5D87F28F0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B90C46-FE5A-4FEA-B6EB-29AF1D9F0725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B90C46-FE5A-4FEA-B6EB-29AF1D9F0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E3E423-D27F-40FC-AE84-296CFF6753B2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E3E423-D27F-40FC-AE84-296CFF675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B2CA12-5EC4-4528-926F-515DB902A324}"/>
                  </a:ext>
                </a:extLst>
              </p:cNvPr>
              <p:cNvSpPr/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B2CA12-5EC4-4528-926F-515DB902A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031750-94DC-4F74-A532-F29853A590B1}"/>
                  </a:ext>
                </a:extLst>
              </p:cNvPr>
              <p:cNvSpPr/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031750-94DC-4F74-A532-F29853A5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29730" r="-2703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A9448B-686C-4522-92E3-A5C22D088321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A9448B-686C-4522-92E3-A5C22D088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843493-BCB0-4640-9CDE-C8E0D4F1F435}"/>
              </a:ext>
            </a:extLst>
          </p:cNvPr>
          <p:cNvCxnSpPr>
            <a:cxnSpLocks/>
            <a:stCxn id="42" idx="3"/>
            <a:endCxn id="39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4BB451-F397-45AF-AF39-014E97381942}"/>
              </a:ext>
            </a:extLst>
          </p:cNvPr>
          <p:cNvCxnSpPr>
            <a:cxnSpLocks/>
            <a:stCxn id="42" idx="3"/>
            <a:endCxn id="45" idx="2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521FF9-BE29-4E20-B69A-73F9D749F3B8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5934219" y="2515790"/>
            <a:ext cx="0" cy="1290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CE7FD25-44A9-4C79-8289-E263F0869D7D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CE7FD25-44A9-4C79-8289-E263F0869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D7B85B-42DA-4469-921B-744BF14FF11D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D7B85B-42DA-4469-921B-744BF14FF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DC2DF9-25B2-42A6-AE0B-FE45BF309B91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DC2DF9-25B2-42A6-AE0B-FE45BF309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83C2C0-E73C-4052-BBA7-E79CC1D21359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83C2C0-E73C-4052-BBA7-E79CC1D21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CE3C1B-90C1-4C93-A1C2-26DF675FCBA8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CE3C1B-90C1-4C93-A1C2-26DF675FC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821F19-2CBF-44A4-B21B-A2A44B353A09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821F19-2CBF-44A4-B21B-A2A44B353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D721B2-0C65-4045-9F63-607643F28297}"/>
              </a:ext>
            </a:extLst>
          </p:cNvPr>
          <p:cNvCxnSpPr>
            <a:cxnSpLocks/>
            <a:stCxn id="42" idx="3"/>
            <a:endCxn id="53" idx="2"/>
          </p:cNvCxnSpPr>
          <p:nvPr/>
        </p:nvCxnSpPr>
        <p:spPr>
          <a:xfrm flipV="1">
            <a:off x="3021137" y="2515790"/>
            <a:ext cx="2913082" cy="251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3ADEAE-A273-4D1E-AA82-32727CA08621}"/>
              </a:ext>
            </a:extLst>
          </p:cNvPr>
          <p:cNvCxnSpPr>
            <a:cxnSpLocks/>
            <a:stCxn id="42" idx="3"/>
            <a:endCxn id="57" idx="0"/>
          </p:cNvCxnSpPr>
          <p:nvPr/>
        </p:nvCxnSpPr>
        <p:spPr>
          <a:xfrm>
            <a:off x="3021137" y="2766933"/>
            <a:ext cx="2913082" cy="1039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B3C313-DB22-4E6A-BD8C-146942D9D862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V="1">
            <a:off x="4372402" y="2510744"/>
            <a:ext cx="3912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680AAB2-9E6A-49FE-8510-878D6FD90285}"/>
              </a:ext>
            </a:extLst>
          </p:cNvPr>
          <p:cNvCxnSpPr>
            <a:cxnSpLocks/>
            <a:stCxn id="57" idx="0"/>
            <a:endCxn id="45" idx="2"/>
          </p:cNvCxnSpPr>
          <p:nvPr/>
        </p:nvCxnSpPr>
        <p:spPr>
          <a:xfrm flipH="1" flipV="1">
            <a:off x="4376314" y="2510744"/>
            <a:ext cx="1557905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DADFD2B-D8A9-483D-9B46-928E0598FDE9}"/>
              </a:ext>
            </a:extLst>
          </p:cNvPr>
          <p:cNvSpPr/>
          <p:nvPr/>
        </p:nvSpPr>
        <p:spPr>
          <a:xfrm>
            <a:off x="4337385" y="2105355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F65772-4677-4023-A12C-EBB57B898FA3}"/>
              </a:ext>
            </a:extLst>
          </p:cNvPr>
          <p:cNvCxnSpPr>
            <a:cxnSpLocks/>
            <a:stCxn id="39" idx="0"/>
            <a:endCxn id="53" idx="2"/>
          </p:cNvCxnSpPr>
          <p:nvPr/>
        </p:nvCxnSpPr>
        <p:spPr>
          <a:xfrm flipV="1">
            <a:off x="4372402" y="2515790"/>
            <a:ext cx="1561817" cy="1290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F1E2D36-7290-422E-BCEF-6B0CC856CF3C}"/>
              </a:ext>
            </a:extLst>
          </p:cNvPr>
          <p:cNvSpPr/>
          <p:nvPr/>
        </p:nvSpPr>
        <p:spPr>
          <a:xfrm flipV="1">
            <a:off x="4334019" y="4024872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90BAC9-2BA6-B847-B6E4-3D8114EA604E}"/>
                  </a:ext>
                </a:extLst>
              </p:cNvPr>
              <p:cNvSpPr txBox="1"/>
              <p:nvPr/>
            </p:nvSpPr>
            <p:spPr>
              <a:xfrm>
                <a:off x="9884799" y="302131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90BAC9-2BA6-B847-B6E4-3D8114EA6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799" y="3021314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3B8495-2588-0F45-87AC-B0052F1CB94B}"/>
                  </a:ext>
                </a:extLst>
              </p:cNvPr>
              <p:cNvSpPr txBox="1"/>
              <p:nvPr/>
            </p:nvSpPr>
            <p:spPr>
              <a:xfrm>
                <a:off x="1531023" y="3004009"/>
                <a:ext cx="1002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3B8495-2588-0F45-87AC-B0052F1C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23" y="3004009"/>
                <a:ext cx="100264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8ADC-F6F6-C043-8CC0-36C31B64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38D5-BB5F-F043-9A7C-1C14D011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1"/>
          </a:xfrm>
        </p:spPr>
        <p:txBody>
          <a:bodyPr anchor="t" anchorCtr="0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Before we go further on this topic….</a:t>
            </a:r>
          </a:p>
          <a:p>
            <a:r>
              <a:rPr lang="en-US" dirty="0"/>
              <a:t>This is a complex (and interesting!) topic in CS theory</a:t>
            </a:r>
          </a:p>
          <a:p>
            <a:r>
              <a:rPr lang="en-US" dirty="0"/>
              <a:t>In our few lectures, we may approach things from a simpler viewpoint than you’d get in a CS theory course</a:t>
            </a:r>
          </a:p>
          <a:p>
            <a:endParaRPr lang="en-US" dirty="0"/>
          </a:p>
          <a:p>
            <a:r>
              <a:rPr lang="en-US" dirty="0"/>
              <a:t>The math and theory related to NP-complete problems starts with </a:t>
            </a:r>
            <a:r>
              <a:rPr lang="en-US" b="1" i="1" dirty="0"/>
              <a:t>decision problems</a:t>
            </a:r>
          </a:p>
          <a:p>
            <a:pPr lvl="1"/>
            <a:r>
              <a:rPr lang="en-US" dirty="0"/>
              <a:t>What’s that?  Let’s use vertex cover as an example</a:t>
            </a:r>
          </a:p>
          <a:p>
            <a:pPr lvl="1"/>
            <a:r>
              <a:rPr lang="en-US" dirty="0"/>
              <a:t>What’s described next applies to any optimization problems we’ve seen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9992-77A5-DF4B-9481-0C319EF9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9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blipFill>
                <a:blip r:embed="rId7"/>
                <a:stretch>
                  <a:fillRect l="-1515" t="-10526" r="-555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F4DBD5E-1E33-487C-AEE3-4B48C08B6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5188" y="2070236"/>
            <a:ext cx="2283890" cy="1284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1F6DA5-BF39-4639-B43F-9C6D9C1E8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5188" y="4070249"/>
            <a:ext cx="2283890" cy="1411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B2F67C-F3AE-704A-88D2-0844B2BE867E}"/>
                  </a:ext>
                </a:extLst>
              </p:cNvPr>
              <p:cNvSpPr txBox="1"/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</m:oMath>
                  </m:oMathPara>
                </a14:m>
                <a:br>
                  <a:rPr lang="en-US" sz="1600" i="1" dirty="0">
                    <a:latin typeface="Cambria Math"/>
                  </a:rPr>
                </a:br>
                <a:r>
                  <a:rPr lang="en-US" sz="1600" i="1" dirty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B2F67C-F3AE-704A-88D2-0844B2BE8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557A6-36DC-3A49-8766-595CC6D2547C}"/>
                  </a:ext>
                </a:extLst>
              </p:cNvPr>
              <p:cNvSpPr txBox="1"/>
              <p:nvPr/>
            </p:nvSpPr>
            <p:spPr>
              <a:xfrm>
                <a:off x="10744200" y="2481625"/>
                <a:ext cx="1002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0557A6-36DC-3A49-8766-595CC6D25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200" y="2481625"/>
                <a:ext cx="100264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4C017E-0247-494C-BAE1-82C456F4F29F}"/>
                  </a:ext>
                </a:extLst>
              </p:cNvPr>
              <p:cNvSpPr txBox="1"/>
              <p:nvPr/>
            </p:nvSpPr>
            <p:spPr>
              <a:xfrm>
                <a:off x="10744200" y="4539271"/>
                <a:ext cx="1002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4C017E-0247-494C-BAE1-82C456F4F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200" y="4539271"/>
                <a:ext cx="100264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4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274319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2743199"/>
              </a:xfrm>
              <a:blipFill>
                <a:blip r:embed="rId3"/>
                <a:stretch>
                  <a:fillRect l="-1505" t="-2765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Image result for check mark emoji">
            <a:extLst>
              <a:ext uri="{FF2B5EF4-FFF2-40B4-BE49-F238E27FC236}">
                <a16:creationId xmlns:a16="http://schemas.microsoft.com/office/drawing/2014/main" id="{F905DA6A-11B7-4768-908A-46462AD3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1654446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 mark emoji">
            <a:extLst>
              <a:ext uri="{FF2B5EF4-FFF2-40B4-BE49-F238E27FC236}">
                <a16:creationId xmlns:a16="http://schemas.microsoft.com/office/drawing/2014/main" id="{64768C0B-BB6E-46C6-8A83-6D3C9BE3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2660922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in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9576" y="1502411"/>
                <a:ext cx="10775577" cy="17084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Show:</a:t>
                </a:r>
                <a:r>
                  <a:rPr lang="en-US" dirty="0"/>
                  <a:t> For any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0" lvl="1" indent="-457200"/>
                <a:r>
                  <a:rPr lang="en-US" dirty="0"/>
                  <a:t>There is a short </a:t>
                </a:r>
                <a:r>
                  <a:rPr lang="en-US" b="1" dirty="0"/>
                  <a:t>certificate</a:t>
                </a:r>
                <a:r>
                  <a:rPr lang="en-US" dirty="0"/>
                  <a:t> (“solution” for search problem)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-independent set</a:t>
                </a:r>
              </a:p>
              <a:p>
                <a:pPr marL="1143000" lvl="1" indent="-457200"/>
                <a:r>
                  <a:rPr lang="en-US" dirty="0"/>
                  <a:t>The certificate can be checked efficiently (in polynomial time)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576" y="1502411"/>
                <a:ext cx="10775577" cy="1708494"/>
              </a:xfrm>
              <a:blipFill>
                <a:blip r:embed="rId3"/>
                <a:stretch>
                  <a:fillRect l="-1178" t="-5185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F76FC-4334-4AD5-83F3-18DA6750E148}"/>
              </a:ext>
            </a:extLst>
          </p:cNvPr>
          <p:cNvGrpSpPr/>
          <p:nvPr/>
        </p:nvGrpSpPr>
        <p:grpSpPr>
          <a:xfrm>
            <a:off x="458019" y="3210905"/>
            <a:ext cx="4271911" cy="2819691"/>
            <a:chOff x="444498" y="2673059"/>
            <a:chExt cx="4271911" cy="28196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6D943A-F136-44FF-A6A5-0F36843EDBFA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D95010-9EA0-433A-A01A-63FC06B829A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7E752B-F99B-47F9-97EE-3CAE762E2AB1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91BD5E-DC17-4AC5-9882-1C2FCFB4563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61C54D-8EB1-4B9F-8CB2-F1B699DDEB1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4E63F-011B-4013-B669-2C29BB52620A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B539E6-4C61-4BD1-8574-0A812C6BB15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H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921CC2-E5E4-40C9-97D4-B86E73738165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J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F646A8-0987-4575-A912-236D736A14D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K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E2266-9684-4E2F-B521-C749D4541CBF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L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D5470B-B124-46D7-BACB-BBD8C440013F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C5BE5C-DAC7-4E97-AFFD-69B36A6CDE67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I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5B7B00-B846-4B48-A7FF-B53B5387BB1B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621F31-28DD-4A7C-B55E-2C5861C7DA0F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F7DB51-529C-47C8-B275-7D50329AE6A7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C54CCA-2A59-47E6-9321-D1DF7D559162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D0573B-AF1D-44C3-A33E-CCA9E9085967}"/>
                </a:ext>
              </a:extLst>
            </p:cNvPr>
            <p:cNvCxnSpPr>
              <a:cxnSpLocks/>
              <a:stCxn id="17" idx="5"/>
              <a:endCxn id="12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90D50-AB8E-47E5-B4F9-8116230BF44A}"/>
                </a:ext>
              </a:extLst>
            </p:cNvPr>
            <p:cNvCxnSpPr>
              <a:cxnSpLocks/>
              <a:stCxn id="18" idx="7"/>
              <a:endCxn id="11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1D7129-8580-49A3-83C6-2E092E9DAE61}"/>
                </a:ext>
              </a:extLst>
            </p:cNvPr>
            <p:cNvCxnSpPr>
              <a:cxnSpLocks/>
              <a:stCxn id="16" idx="0"/>
              <a:endCxn id="11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ABABA8-3DE6-4D43-82AC-3B27F47FD70E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76A9CA-5A6C-4CEC-A4A6-F4C731BA57EF}"/>
                </a:ext>
              </a:extLst>
            </p:cNvPr>
            <p:cNvCxnSpPr>
              <a:cxnSpLocks/>
              <a:stCxn id="15" idx="7"/>
              <a:endCxn id="14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BE1847-02B7-47DE-BBD1-0A2B39C5A1E5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/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blipFill>
                <a:blip r:embed="rId4"/>
                <a:stretch>
                  <a:fillRect l="-796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/>
              <p:nvPr/>
            </p:nvSpPr>
            <p:spPr>
              <a:xfrm>
                <a:off x="5215350" y="3125752"/>
                <a:ext cx="62863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Certificate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00B050"/>
                  </a:solidFill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sz="2400" dirty="0"/>
                  <a:t>	(nodes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set)</a:t>
                </a:r>
              </a:p>
              <a:p>
                <a:pPr>
                  <a:tabLst>
                    <a:tab pos="233363" algn="l"/>
                  </a:tabLst>
                </a:pPr>
                <a:endParaRPr lang="en-US" sz="2400" dirty="0"/>
              </a:p>
              <a:p>
                <a:pPr>
                  <a:tabLst>
                    <a:tab pos="233363" algn="l"/>
                  </a:tabLst>
                </a:pPr>
                <a:r>
                  <a:rPr lang="en-US" sz="2400" b="1" dirty="0"/>
                  <a:t>Checking the certificate: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every edge is incident on at most one node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3125752"/>
                <a:ext cx="6286368" cy="2677656"/>
              </a:xfrm>
              <a:prstGeom prst="rect">
                <a:avLst/>
              </a:prstGeom>
              <a:blipFill>
                <a:blip r:embed="rId5"/>
                <a:stretch>
                  <a:fillRect l="-1411" t="-1422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/>
              <p:nvPr/>
            </p:nvSpPr>
            <p:spPr>
              <a:xfrm>
                <a:off x="9937198" y="4529763"/>
                <a:ext cx="2172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98" y="4529763"/>
                <a:ext cx="21723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/>
              <p:nvPr/>
            </p:nvSpPr>
            <p:spPr>
              <a:xfrm>
                <a:off x="9937198" y="5395529"/>
                <a:ext cx="1887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98" y="5395529"/>
                <a:ext cx="188788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/>
              <p:nvPr/>
            </p:nvSpPr>
            <p:spPr>
              <a:xfrm>
                <a:off x="5215350" y="6102183"/>
                <a:ext cx="5603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Total time: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6102183"/>
                <a:ext cx="5603778" cy="461665"/>
              </a:xfrm>
              <a:prstGeom prst="rect">
                <a:avLst/>
              </a:prstGeom>
              <a:blipFill>
                <a:blip r:embed="rId8"/>
                <a:stretch>
                  <a:fillRect l="-174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p:pic>
        <p:nvPicPr>
          <p:cNvPr id="9" name="Picture 8" descr="Image result for check mark emoji">
            <a:extLst>
              <a:ext uri="{FF2B5EF4-FFF2-40B4-BE49-F238E27FC236}">
                <a16:creationId xmlns:a16="http://schemas.microsoft.com/office/drawing/2014/main" id="{1DC0D911-5D2B-4236-AFCB-B0EACE9F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36516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BB4A42-4A88-409C-A1BB-50282C623727}"/>
              </a:ext>
            </a:extLst>
          </p:cNvPr>
          <p:cNvGrpSpPr/>
          <p:nvPr/>
        </p:nvGrpSpPr>
        <p:grpSpPr>
          <a:xfrm>
            <a:off x="8413845" y="4310335"/>
            <a:ext cx="2288356" cy="1510438"/>
            <a:chOff x="444498" y="2673059"/>
            <a:chExt cx="4271911" cy="281969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5964BA-4676-4093-95AC-1485BC646ADD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3257BD-EBA2-43A6-A47F-30FCDCA4AD0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6BFCE57-6C7E-40F9-93E9-502463B894E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AEE9CE-1B39-4BAC-B310-72AAA5B8891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78AD1C-16E8-40AA-B5F0-6B611453B3BD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AD7BDC3-AF3C-424F-8413-909CAC461A70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0159423-270A-4205-A1D2-028B22F04EA0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F3D5F89-4783-473E-B29C-7B3D914A6867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3DC906-297F-445B-B47E-76FA315792D2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FC8B8CC-17C9-47D2-BE3F-361DCCCE32B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CF35D9-97C5-44FA-867E-61E5F3A1E8C0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74A393-831B-436D-A408-746A65B815DF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1D6B6A-0D82-4693-9559-31FB9BA631CC}"/>
                </a:ext>
              </a:extLst>
            </p:cNvPr>
            <p:cNvCxnSpPr>
              <a:stCxn id="118" idx="6"/>
              <a:endCxn id="119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C4BAAB-3838-4FC9-A501-FF8FE18170BE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B60C9-9CA1-4527-AC8F-0BA1CB3DDA90}"/>
                </a:ext>
              </a:extLst>
            </p:cNvPr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48FC84-679A-419F-B006-52D375DA229D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2B3C76-0DD2-4477-A496-EEFF585B8516}"/>
                </a:ext>
              </a:extLst>
            </p:cNvPr>
            <p:cNvCxnSpPr>
              <a:cxnSpLocks/>
              <a:stCxn id="128" idx="5"/>
              <a:endCxn id="123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7928CF-F4AA-4BE9-AB43-A78E065BD077}"/>
                </a:ext>
              </a:extLst>
            </p:cNvPr>
            <p:cNvCxnSpPr>
              <a:cxnSpLocks/>
              <a:stCxn id="129" idx="7"/>
              <a:endCxn id="122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5F95B5-66D2-45F6-A438-4BB69EE4914F}"/>
                </a:ext>
              </a:extLst>
            </p:cNvPr>
            <p:cNvCxnSpPr>
              <a:cxnSpLocks/>
              <a:stCxn id="127" idx="0"/>
              <a:endCxn id="122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EAFCCDC-EC71-4B4D-9EF5-B7D49CAA5BAF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50BFDD-45BA-47F4-93B8-59EBCC704A04}"/>
                </a:ext>
              </a:extLst>
            </p:cNvPr>
            <p:cNvCxnSpPr>
              <a:cxnSpLocks/>
              <a:stCxn id="126" idx="7"/>
              <a:endCxn id="125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56717C-F601-4332-84F5-B850BCEC5BC7}"/>
                </a:ext>
              </a:extLst>
            </p:cNvPr>
            <p:cNvCxnSpPr>
              <a:cxnSpLocks/>
              <a:stCxn id="124" idx="6"/>
              <a:endCxn id="129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A01A80-0FE5-47B7-B016-D91C16098AFB}"/>
              </a:ext>
            </a:extLst>
          </p:cNvPr>
          <p:cNvGrpSpPr/>
          <p:nvPr/>
        </p:nvGrpSpPr>
        <p:grpSpPr>
          <a:xfrm>
            <a:off x="8413845" y="2026097"/>
            <a:ext cx="2288356" cy="1510438"/>
            <a:chOff x="444498" y="2673059"/>
            <a:chExt cx="4271911" cy="2819691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2107D7C-5174-4920-84AC-40EC1D66D9E5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7F8F334-E0C1-4D58-8495-CA543387400C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6512D61-594C-4E45-8CDF-C16768C54EC7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164F911-ED22-482E-90B3-5EC6E030C3B2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3622E1-AB5A-4869-AC7E-BFF18563D96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3A164A7-6AC5-487E-8E43-3FD27F64C0B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1BA4544-7D8E-474F-BCA1-99F92CA3BF4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1C0E548-C2DD-4906-B077-8BBA2CE1FC43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A737B82-C1A1-4E66-8744-1D00638F479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2E5048E-6A65-4C2F-BFD3-2344DDE4CC8C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9028D1B-5BD8-42D5-90F5-631D70A2C888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B23D5C-2D20-44EF-ABF4-88439125BCE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F9D6D0-F938-4A5F-8CD5-F2C52C330360}"/>
                </a:ext>
              </a:extLst>
            </p:cNvPr>
            <p:cNvCxnSpPr>
              <a:stCxn id="141" idx="6"/>
              <a:endCxn id="142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0A573D-6E15-40DF-BF27-AC3D9853E7FA}"/>
                </a:ext>
              </a:extLst>
            </p:cNvPr>
            <p:cNvCxnSpPr>
              <a:cxnSpLocks/>
              <a:stCxn id="143" idx="6"/>
              <a:endCxn id="144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69CB0AE-4B36-4273-A109-00E32EC0FE33}"/>
                </a:ext>
              </a:extLst>
            </p:cNvPr>
            <p:cNvCxnSpPr>
              <a:cxnSpLocks/>
              <a:stCxn id="144" idx="5"/>
              <a:endCxn id="145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F7CC9D6-9323-4F0E-B321-00F765ECFE0F}"/>
                </a:ext>
              </a:extLst>
            </p:cNvPr>
            <p:cNvCxnSpPr>
              <a:cxnSpLocks/>
              <a:stCxn id="146" idx="6"/>
              <a:endCxn id="145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89B90C-F712-406A-BD3A-F297938F8337}"/>
                </a:ext>
              </a:extLst>
            </p:cNvPr>
            <p:cNvCxnSpPr>
              <a:cxnSpLocks/>
              <a:stCxn id="151" idx="5"/>
              <a:endCxn id="146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87024D4-D27F-4002-A2AD-25DD8EE29435}"/>
                </a:ext>
              </a:extLst>
            </p:cNvPr>
            <p:cNvCxnSpPr>
              <a:cxnSpLocks/>
              <a:stCxn id="152" idx="7"/>
              <a:endCxn id="145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81E1570-DA06-4136-9592-9B4FE94BB65E}"/>
                </a:ext>
              </a:extLst>
            </p:cNvPr>
            <p:cNvCxnSpPr>
              <a:cxnSpLocks/>
              <a:stCxn id="150" idx="0"/>
              <a:endCxn id="145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3AB25B-44B0-4B2F-A86F-1AA8B3AF6C70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FCF1F39-AB48-4176-8BD0-DBB365D94118}"/>
                </a:ext>
              </a:extLst>
            </p:cNvPr>
            <p:cNvCxnSpPr>
              <a:cxnSpLocks/>
              <a:stCxn id="149" idx="7"/>
              <a:endCxn id="148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3F900C3-3803-4585-AB04-8E859AEDBC5E}"/>
                </a:ext>
              </a:extLst>
            </p:cNvPr>
            <p:cNvCxnSpPr>
              <a:cxnSpLocks/>
              <a:stCxn id="147" idx="6"/>
              <a:endCxn id="15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29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0256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5385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0256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5778" y="4332589"/>
            <a:ext cx="953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construct a </a:t>
            </a:r>
            <a:r>
              <a:rPr lang="en-US" sz="2400" u="sng" dirty="0"/>
              <a:t>triangle graph</a:t>
            </a:r>
            <a:r>
              <a:rPr lang="en-US" sz="2400" dirty="0"/>
              <a:t> with its three variables as nodes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778" y="4731407"/>
            <a:ext cx="6355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Add an edge between each node and its negation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Claim.</a:t>
                </a:r>
                <a:r>
                  <a:rPr lang="en-US" sz="2800" dirty="0"/>
                  <a:t> 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-independent set in this graph if and only if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blipFill>
                <a:blip r:embed="rId18"/>
                <a:stretch>
                  <a:fillRect l="-132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32788" y="5248684"/>
                <a:ext cx="6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248684"/>
                <a:ext cx="6114550" cy="461665"/>
              </a:xfrm>
              <a:prstGeom prst="rect">
                <a:avLst/>
              </a:prstGeom>
              <a:blipFill>
                <a:blip r:embed="rId19"/>
                <a:stretch>
                  <a:fillRect l="-15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9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41" grpId="0"/>
      <p:bldP spid="42" grpId="0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/>
      <p:bldP spid="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9730" r="-2703" b="-4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8919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9" y="4195429"/>
                <a:ext cx="1100570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-independent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in this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By construction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at most one node from each triangle is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and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triangles, each triangle contributes one node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selected in one triangle,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never selected in another triangle (since each variable is connected to its negation)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no contradicting assignments, so can set variable chosen in each triangle to “true”; satisfying assignment by construction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" y="4195429"/>
                <a:ext cx="11005702" cy="2677656"/>
              </a:xfrm>
              <a:prstGeom prst="rect">
                <a:avLst/>
              </a:prstGeom>
              <a:blipFill>
                <a:blip r:embed="rId19"/>
                <a:stretch>
                  <a:fillRect l="-831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/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9730" r="-2703" b="-4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8919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9" y="4195429"/>
                <a:ext cx="1100570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:r>
                  <a:rPr lang="en-US" sz="2400" dirty="0">
                    <a:solidFill>
                      <a:srgbClr val="7030A0"/>
                    </a:solidFill>
                  </a:rPr>
                  <a:t>satisfying assignment </a:t>
                </a:r>
                <a:r>
                  <a:rPr lang="en-US" sz="2400" dirty="0"/>
                  <a:t>to the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least one variable in each clause must be true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the node to that variable to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clauses, so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has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nodes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we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any clause, we will never 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, so there are no edges among the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" y="4195429"/>
                <a:ext cx="11005702" cy="2308324"/>
              </a:xfrm>
              <a:prstGeom prst="rect">
                <a:avLst/>
              </a:prstGeom>
              <a:blipFill>
                <a:blip r:embed="rId19"/>
                <a:stretch>
                  <a:fillRect l="-831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/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49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35CE606-61D4-4F4D-86FB-9CE10CDD1BC0}"/>
              </a:ext>
            </a:extLst>
          </p:cNvPr>
          <p:cNvSpPr/>
          <p:nvPr/>
        </p:nvSpPr>
        <p:spPr>
          <a:xfrm>
            <a:off x="11422380" y="2717436"/>
            <a:ext cx="712915" cy="2403203"/>
          </a:xfrm>
          <a:prstGeom prst="curvedLeftArrow">
            <a:avLst>
              <a:gd name="adj1" fmla="val 25000"/>
              <a:gd name="adj2" fmla="val 78042"/>
              <a:gd name="adj3" fmla="val 25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29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0147CF3-062A-4091-8526-C39212F43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6417" y="2083905"/>
            <a:ext cx="2839519" cy="1034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A2ED73-6D06-422C-9443-308DAEE2860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3856" y="4616765"/>
            <a:ext cx="3184640" cy="1144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A763A5-D769-E94B-87E1-684216202934}"/>
                  </a:ext>
                </a:extLst>
              </p:cNvPr>
              <p:cNvSpPr txBox="1"/>
              <p:nvPr/>
            </p:nvSpPr>
            <p:spPr>
              <a:xfrm>
                <a:off x="9448800" y="3016792"/>
                <a:ext cx="1002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A763A5-D769-E94B-87E1-684216202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016792"/>
                <a:ext cx="100264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63E515-DD5E-BD43-B7C6-DEDB6A5C4DC5}"/>
                  </a:ext>
                </a:extLst>
              </p:cNvPr>
              <p:cNvSpPr txBox="1"/>
              <p:nvPr/>
            </p:nvSpPr>
            <p:spPr>
              <a:xfrm>
                <a:off x="9448800" y="5602621"/>
                <a:ext cx="1002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63E515-DD5E-BD43-B7C6-DEDB6A5C4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5602621"/>
                <a:ext cx="100264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83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the Vertex Cover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Minimum Vertex Cover Problem: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Given a </a:t>
                </a:r>
                <a:r>
                  <a:rPr lang="en-US" dirty="0">
                    <a:solidFill>
                      <a:srgbClr val="C00000"/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C, a set of vertices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Result is True or False</a:t>
                </a:r>
              </a:p>
              <a:p>
                <a:pPr lvl="1"/>
                <a:r>
                  <a:rPr lang="en-US" dirty="0"/>
                  <a:t>This is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decision problem form </a:t>
                </a:r>
                <a:r>
                  <a:rPr lang="en-US" dirty="0"/>
                  <a:t>of Vertex Cover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2"/>
                <a:stretch>
                  <a:fillRect l="-1387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3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50</a:t>
            </a:fld>
            <a:endParaRPr lang="en-US"/>
          </a:p>
        </p:txBody>
      </p:sp>
      <p:pic>
        <p:nvPicPr>
          <p:cNvPr id="2056" name="Picture 8" descr="Image result for check mark emoji">
            <a:extLst>
              <a:ext uri="{FF2B5EF4-FFF2-40B4-BE49-F238E27FC236}">
                <a16:creationId xmlns:a16="http://schemas.microsoft.com/office/drawing/2014/main" id="{9B039AB6-C41A-4507-AB3E-28235B17F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76383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heck mark emoji">
            <a:extLst>
              <a:ext uri="{FF2B5EF4-FFF2-40B4-BE49-F238E27FC236}">
                <a16:creationId xmlns:a16="http://schemas.microsoft.com/office/drawing/2014/main" id="{FF16EC71-E6A6-4F6C-9CE2-BC34B9FC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6576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37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850FC-1202-BD44-82D6-D734FCB98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719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4000" dirty="0"/>
                  <a:t>Next example:  </a:t>
                </a:r>
                <a:r>
                  <a:rPr lang="en-US" sz="4000" i="1" dirty="0"/>
                  <a:t>k-</a:t>
                </a:r>
                <a:r>
                  <a:rPr lang="en-US" sz="4000" dirty="0"/>
                  <a:t>Vertex Cover</a:t>
                </a:r>
              </a:p>
              <a:p>
                <a:endParaRPr lang="en-US" sz="4000" dirty="0"/>
              </a:p>
              <a:p>
                <a:r>
                  <a:rPr lang="en-US" sz="4000" dirty="0"/>
                  <a:t>Remember?</a:t>
                </a:r>
              </a:p>
              <a:p>
                <a:pPr lvl="1"/>
                <a:r>
                  <a:rPr lang="en-US" sz="3600" dirty="0"/>
                  <a:t>We did the following reduction in an earlier slide set!</a:t>
                </a:r>
              </a:p>
              <a:p>
                <a:pPr marL="457200" lvl="1" indent="0">
                  <a:buNone/>
                </a:pPr>
                <a:r>
                  <a:rPr lang="en-US" sz="3600" dirty="0"/>
                  <a:t>       </a:t>
                </a:r>
                <a:r>
                  <a:rPr lang="en-US" sz="3600" i="1" dirty="0"/>
                  <a:t>k-</a:t>
                </a:r>
                <a:r>
                  <a:rPr lang="en-US" sz="3600" dirty="0"/>
                  <a:t>Independent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i="1" dirty="0"/>
                  <a:t>k-</a:t>
                </a:r>
                <a:r>
                  <a:rPr lang="en-US" sz="3600" dirty="0"/>
                  <a:t>Vertex Cover</a:t>
                </a:r>
                <a:br>
                  <a:rPr lang="en-US" sz="3600" dirty="0"/>
                </a:br>
                <a:endParaRPr lang="en-US" sz="3600" dirty="0"/>
              </a:p>
              <a:p>
                <a:pPr lvl="1"/>
                <a:r>
                  <a:rPr lang="en-US" sz="3600" dirty="0"/>
                  <a:t>We just showed </a:t>
                </a:r>
                <a:r>
                  <a:rPr lang="en-US" sz="3600" i="1" dirty="0"/>
                  <a:t>k-</a:t>
                </a:r>
                <a:r>
                  <a:rPr lang="en-US" sz="3600" dirty="0"/>
                  <a:t>Independent Set is NP-C</a:t>
                </a:r>
              </a:p>
              <a:p>
                <a:pPr lvl="1"/>
                <a:r>
                  <a:rPr lang="en-US" sz="3600" dirty="0"/>
                  <a:t>Therefore…. (you know, right?)</a:t>
                </a:r>
              </a:p>
              <a:p>
                <a:pPr marL="457200" lvl="1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850FC-1202-BD44-82D6-D734FCB98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71999"/>
              </a:xfrm>
              <a:blipFill>
                <a:blip r:embed="rId2"/>
                <a:stretch>
                  <a:fillRect l="-1620" t="-9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07F52D4-53EF-EE4F-ADC1-14903B45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2E43-3069-684B-AC28-63AE32C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Max Independent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-Vertex Cover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666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52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27BC78DE-199D-4B4E-8C20-09C694A29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865" y="2594711"/>
                <a:ext cx="3562984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sz="2800" dirty="0"/>
                  <a:t> time</a:t>
                </a:r>
              </a:p>
            </p:txBody>
          </p:sp>
        </mc:Choice>
        <mc:Fallback xmlns=""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27BC78DE-199D-4B4E-8C20-09C694A29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865" y="2594711"/>
                <a:ext cx="3562984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AutoShape 5">
                <a:extLst>
                  <a:ext uri="{FF2B5EF4-FFF2-40B4-BE49-F238E27FC236}">
                    <a16:creationId xmlns:a16="http://schemas.microsoft.com/office/drawing/2014/main" id="{06E02CB9-8433-45BE-9A5E-3362405D4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866" y="4669442"/>
                <a:ext cx="3562983" cy="1039356"/>
              </a:xfrm>
              <a:prstGeom prst="leftArrow">
                <a:avLst/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2800" dirty="0"/>
                  <a:t> time</a:t>
                </a:r>
              </a:p>
            </p:txBody>
          </p:sp>
        </mc:Choice>
        <mc:Fallback xmlns="">
          <p:sp>
            <p:nvSpPr>
              <p:cNvPr id="39" name="AutoShape 5">
                <a:extLst>
                  <a:ext uri="{FF2B5EF4-FFF2-40B4-BE49-F238E27FC236}">
                    <a16:creationId xmlns:a16="http://schemas.microsoft.com/office/drawing/2014/main" id="{06E02CB9-8433-45BE-9A5E-3362405D4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866" y="4669442"/>
                <a:ext cx="3562983" cy="1039356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5330975" y="5946061"/>
            <a:ext cx="1662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35CE606-61D4-4F4D-86FB-9CE10CDD1BC0}"/>
              </a:ext>
            </a:extLst>
          </p:cNvPr>
          <p:cNvSpPr/>
          <p:nvPr/>
        </p:nvSpPr>
        <p:spPr>
          <a:xfrm>
            <a:off x="11047003" y="2948069"/>
            <a:ext cx="942720" cy="2285089"/>
          </a:xfrm>
          <a:prstGeom prst="curvedLeftArrow">
            <a:avLst>
              <a:gd name="adj1" fmla="val 25000"/>
              <a:gd name="adj2" fmla="val 53934"/>
              <a:gd name="adj3" fmla="val 25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975358-D318-4CF1-A92D-0A84038AC6FC}"/>
              </a:ext>
            </a:extLst>
          </p:cNvPr>
          <p:cNvGrpSpPr/>
          <p:nvPr/>
        </p:nvGrpSpPr>
        <p:grpSpPr>
          <a:xfrm>
            <a:off x="1144997" y="2016126"/>
            <a:ext cx="2288356" cy="1510438"/>
            <a:chOff x="444498" y="2673059"/>
            <a:chExt cx="4271911" cy="281969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B749596-9BE2-4C9A-90F4-8702FB080746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E587A9D-08A2-4913-B549-831362562AD8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C59353-30CB-4BE4-B165-D2B2AF7A4AB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112BBC1-046E-44A9-8BA4-759CD0951C45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5FDA52-2C4F-4FD9-A7F5-9B13D8DE2CC2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7FE99B-5CED-4681-87EA-015D371F77AF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9328FF-6D70-4262-B783-2382C7ADADE8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E9865F0-5BC9-4945-BC7D-B7645979F8AD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96CCC-ACD1-4F7E-B931-0FB552CBD316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6390792-D650-4B99-AC61-845CFA8B846A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625303C-461A-4BE8-8D67-F14E4BA4F194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1B23FB-0CB5-46E8-BD7C-2298EECBFCB9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C6170-1F07-4D1B-A759-EACB4A38BDEA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C76CDA-734B-43D6-BD93-959DCAC46524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142B074-1C6D-4875-A0A7-4C3511A6E705}"/>
                </a:ext>
              </a:extLst>
            </p:cNvPr>
            <p:cNvCxnSpPr>
              <a:cxnSpLocks/>
              <a:stCxn id="67" idx="5"/>
              <a:endCxn id="68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BB1AA2-87B5-4C7F-9CE0-A9D985B2537F}"/>
                </a:ext>
              </a:extLst>
            </p:cNvPr>
            <p:cNvCxnSpPr>
              <a:cxnSpLocks/>
              <a:stCxn id="70" idx="6"/>
              <a:endCxn id="68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B54D8B0-B16E-443B-846B-1446CB275541}"/>
                </a:ext>
              </a:extLst>
            </p:cNvPr>
            <p:cNvCxnSpPr>
              <a:cxnSpLocks/>
              <a:stCxn id="76" idx="5"/>
              <a:endCxn id="70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5F700D9-D9E2-4CAC-9500-7D758D14F04A}"/>
                </a:ext>
              </a:extLst>
            </p:cNvPr>
            <p:cNvCxnSpPr>
              <a:cxnSpLocks/>
              <a:stCxn id="82" idx="7"/>
              <a:endCxn id="68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6849D52-BF9F-41D6-9133-A6A440104B00}"/>
                </a:ext>
              </a:extLst>
            </p:cNvPr>
            <p:cNvCxnSpPr>
              <a:cxnSpLocks/>
              <a:stCxn id="75" idx="0"/>
              <a:endCxn id="68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C54B215-B635-4D40-A34F-79A65C7A2DE3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A454109-6797-45DA-9304-BCA6F01965C2}"/>
                </a:ext>
              </a:extLst>
            </p:cNvPr>
            <p:cNvCxnSpPr>
              <a:cxnSpLocks/>
              <a:stCxn id="74" idx="7"/>
              <a:endCxn id="72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579EF05-0CFF-4253-AF7F-9880DDF65A07}"/>
                </a:ext>
              </a:extLst>
            </p:cNvPr>
            <p:cNvCxnSpPr>
              <a:cxnSpLocks/>
              <a:stCxn id="71" idx="6"/>
              <a:endCxn id="8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2A1AF8-DDF6-4134-BEA2-74433D9340F0}"/>
              </a:ext>
            </a:extLst>
          </p:cNvPr>
          <p:cNvGrpSpPr/>
          <p:nvPr/>
        </p:nvGrpSpPr>
        <p:grpSpPr>
          <a:xfrm>
            <a:off x="1144997" y="4310335"/>
            <a:ext cx="2288356" cy="1510438"/>
            <a:chOff x="444498" y="2673059"/>
            <a:chExt cx="4271911" cy="281969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F5F5F7-F8FE-4538-B2F5-1A65B51288D6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0C22ACB-9E04-40E3-A06D-B5A0E14B958F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90E49E0-EE44-43CC-8AA5-129E248186C2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E25A84B-D050-499C-9045-F41602CE078E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1821D60-92F0-46CA-A3E6-7DA3FB529C33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9B69BB5-34C1-40B0-A27F-535C2226E5F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D5DA9D-1E05-4F98-AB74-D03A7CCE3D97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FE3C3BE-BA6B-4D0C-A0E8-819548028E92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F9914F1-8C92-41DF-8FFC-8B456F1CD6D7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C11FFC6-2022-4038-97B7-A79BCEDCE41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65E71DF-B4C2-441A-9C2B-A50587AEF6A2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8F92D80-0305-4C47-911A-AB4CF4DE2F0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80D1F9-00F1-4639-8ED8-57C94C6A3B6F}"/>
                </a:ext>
              </a:extLst>
            </p:cNvPr>
            <p:cNvCxnSpPr>
              <a:stCxn id="95" idx="6"/>
              <a:endCxn id="96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017C90A-7FCA-443F-B86A-7C8F53AD1B24}"/>
                </a:ext>
              </a:extLst>
            </p:cNvPr>
            <p:cNvCxnSpPr>
              <a:cxnSpLocks/>
              <a:stCxn id="97" idx="6"/>
              <a:endCxn id="98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45B5197-6BC9-4CAB-A67B-07FBBD543893}"/>
                </a:ext>
              </a:extLst>
            </p:cNvPr>
            <p:cNvCxnSpPr>
              <a:cxnSpLocks/>
              <a:stCxn id="98" idx="5"/>
              <a:endCxn id="99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723FDB-4E0D-4723-B638-A07F269DCE8A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BA8D379-787D-4B09-B41D-9FB7185E0F78}"/>
                </a:ext>
              </a:extLst>
            </p:cNvPr>
            <p:cNvCxnSpPr>
              <a:cxnSpLocks/>
              <a:stCxn id="105" idx="5"/>
              <a:endCxn id="100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871FB6-8560-4737-9FCE-91F65F6DA7CA}"/>
                </a:ext>
              </a:extLst>
            </p:cNvPr>
            <p:cNvCxnSpPr>
              <a:cxnSpLocks/>
              <a:stCxn id="106" idx="7"/>
              <a:endCxn id="99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9AE5F08-E8A6-46E0-B005-91F65E112277}"/>
                </a:ext>
              </a:extLst>
            </p:cNvPr>
            <p:cNvCxnSpPr>
              <a:cxnSpLocks/>
              <a:stCxn id="104" idx="0"/>
              <a:endCxn id="99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E1B4B71-E786-4560-8047-76564ED739A9}"/>
                </a:ext>
              </a:extLst>
            </p:cNvPr>
            <p:cNvCxnSpPr>
              <a:cxnSpLocks/>
              <a:stCxn id="103" idx="6"/>
              <a:endCxn id="104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7C6805B-0363-44CE-A7F4-599709142706}"/>
                </a:ext>
              </a:extLst>
            </p:cNvPr>
            <p:cNvCxnSpPr>
              <a:cxnSpLocks/>
              <a:stCxn id="103" idx="7"/>
              <a:endCxn id="102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CCFB8E5-0933-4FA0-9ABC-B23C44CA1ACC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BB4A42-4A88-409C-A1BB-50282C623727}"/>
              </a:ext>
            </a:extLst>
          </p:cNvPr>
          <p:cNvGrpSpPr/>
          <p:nvPr/>
        </p:nvGrpSpPr>
        <p:grpSpPr>
          <a:xfrm>
            <a:off x="8413845" y="4310335"/>
            <a:ext cx="2288356" cy="1510438"/>
            <a:chOff x="444498" y="2673059"/>
            <a:chExt cx="4271911" cy="281969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5964BA-4676-4093-95AC-1485BC646ADD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3257BD-EBA2-43A6-A47F-30FCDCA4AD0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6BFCE57-6C7E-40F9-93E9-502463B894E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AEE9CE-1B39-4BAC-B310-72AAA5B8891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78AD1C-16E8-40AA-B5F0-6B611453B3BD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AD7BDC3-AF3C-424F-8413-909CAC461A70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0159423-270A-4205-A1D2-028B22F04EA0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F3D5F89-4783-473E-B29C-7B3D914A6867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3DC906-297F-445B-B47E-76FA315792D2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FC8B8CC-17C9-47D2-BE3F-361DCCCE32B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CF35D9-97C5-44FA-867E-61E5F3A1E8C0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74A393-831B-436D-A408-746A65B815DF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1D6B6A-0D82-4693-9559-31FB9BA631CC}"/>
                </a:ext>
              </a:extLst>
            </p:cNvPr>
            <p:cNvCxnSpPr>
              <a:stCxn id="118" idx="6"/>
              <a:endCxn id="119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C4BAAB-3838-4FC9-A501-FF8FE18170BE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B60C9-9CA1-4527-AC8F-0BA1CB3DDA90}"/>
                </a:ext>
              </a:extLst>
            </p:cNvPr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48FC84-679A-419F-B006-52D375DA229D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2B3C76-0DD2-4477-A496-EEFF585B8516}"/>
                </a:ext>
              </a:extLst>
            </p:cNvPr>
            <p:cNvCxnSpPr>
              <a:cxnSpLocks/>
              <a:stCxn id="128" idx="5"/>
              <a:endCxn id="123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7928CF-F4AA-4BE9-AB43-A78E065BD077}"/>
                </a:ext>
              </a:extLst>
            </p:cNvPr>
            <p:cNvCxnSpPr>
              <a:cxnSpLocks/>
              <a:stCxn id="129" idx="7"/>
              <a:endCxn id="122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5F95B5-66D2-45F6-A438-4BB69EE4914F}"/>
                </a:ext>
              </a:extLst>
            </p:cNvPr>
            <p:cNvCxnSpPr>
              <a:cxnSpLocks/>
              <a:stCxn id="127" idx="0"/>
              <a:endCxn id="122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EAFCCDC-EC71-4B4D-9EF5-B7D49CAA5BAF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50BFDD-45BA-47F4-93B8-59EBCC704A04}"/>
                </a:ext>
              </a:extLst>
            </p:cNvPr>
            <p:cNvCxnSpPr>
              <a:cxnSpLocks/>
              <a:stCxn id="126" idx="7"/>
              <a:endCxn id="125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56717C-F601-4332-84F5-B850BCEC5BC7}"/>
                </a:ext>
              </a:extLst>
            </p:cNvPr>
            <p:cNvCxnSpPr>
              <a:cxnSpLocks/>
              <a:stCxn id="124" idx="6"/>
              <a:endCxn id="129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A01A80-0FE5-47B7-B016-D91C16098AFB}"/>
              </a:ext>
            </a:extLst>
          </p:cNvPr>
          <p:cNvGrpSpPr/>
          <p:nvPr/>
        </p:nvGrpSpPr>
        <p:grpSpPr>
          <a:xfrm>
            <a:off x="8413845" y="2026097"/>
            <a:ext cx="2288356" cy="1510438"/>
            <a:chOff x="444498" y="2673059"/>
            <a:chExt cx="4271911" cy="2819691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2107D7C-5174-4920-84AC-40EC1D66D9E5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7F8F334-E0C1-4D58-8495-CA543387400C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6512D61-594C-4E45-8CDF-C16768C54EC7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164F911-ED22-482E-90B3-5EC6E030C3B2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3622E1-AB5A-4869-AC7E-BFF18563D96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3A164A7-6AC5-487E-8E43-3FD27F64C0B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1BA4544-7D8E-474F-BCA1-99F92CA3BF4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1C0E548-C2DD-4906-B077-8BBA2CE1FC43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A737B82-C1A1-4E66-8744-1D00638F479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2E5048E-6A65-4C2F-BFD3-2344DDE4CC8C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9028D1B-5BD8-42D5-90F5-631D70A2C888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B23D5C-2D20-44EF-ABF4-88439125BCE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F9D6D0-F938-4A5F-8CD5-F2C52C330360}"/>
                </a:ext>
              </a:extLst>
            </p:cNvPr>
            <p:cNvCxnSpPr>
              <a:stCxn id="141" idx="6"/>
              <a:endCxn id="142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0A573D-6E15-40DF-BF27-AC3D9853E7FA}"/>
                </a:ext>
              </a:extLst>
            </p:cNvPr>
            <p:cNvCxnSpPr>
              <a:cxnSpLocks/>
              <a:stCxn id="143" idx="6"/>
              <a:endCxn id="144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69CB0AE-4B36-4273-A109-00E32EC0FE33}"/>
                </a:ext>
              </a:extLst>
            </p:cNvPr>
            <p:cNvCxnSpPr>
              <a:cxnSpLocks/>
              <a:stCxn id="144" idx="5"/>
              <a:endCxn id="145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F7CC9D6-9323-4F0E-B321-00F765ECFE0F}"/>
                </a:ext>
              </a:extLst>
            </p:cNvPr>
            <p:cNvCxnSpPr>
              <a:cxnSpLocks/>
              <a:stCxn id="146" idx="6"/>
              <a:endCxn id="145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89B90C-F712-406A-BD3A-F297938F8337}"/>
                </a:ext>
              </a:extLst>
            </p:cNvPr>
            <p:cNvCxnSpPr>
              <a:cxnSpLocks/>
              <a:stCxn id="151" idx="5"/>
              <a:endCxn id="146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87024D4-D27F-4002-A2AD-25DD8EE29435}"/>
                </a:ext>
              </a:extLst>
            </p:cNvPr>
            <p:cNvCxnSpPr>
              <a:cxnSpLocks/>
              <a:stCxn id="152" idx="7"/>
              <a:endCxn id="145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81E1570-DA06-4136-9592-9B4FE94BB65E}"/>
                </a:ext>
              </a:extLst>
            </p:cNvPr>
            <p:cNvCxnSpPr>
              <a:cxnSpLocks/>
              <a:stCxn id="150" idx="0"/>
              <a:endCxn id="145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3AB25B-44B0-4B2F-A86F-1AA8B3AF6C70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FCF1F39-AB48-4176-8BD0-DBB365D94118}"/>
                </a:ext>
              </a:extLst>
            </p:cNvPr>
            <p:cNvCxnSpPr>
              <a:cxnSpLocks/>
              <a:stCxn id="149" idx="7"/>
              <a:endCxn id="148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3F900C3-3803-4585-AB04-8E859AEDBC5E}"/>
                </a:ext>
              </a:extLst>
            </p:cNvPr>
            <p:cNvCxnSpPr>
              <a:cxnSpLocks/>
              <a:stCxn id="147" idx="6"/>
              <a:endCxn id="15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86868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8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31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FD0AA5-383A-4994-A90C-61CFD096EA34}"/>
                  </a:ext>
                </a:extLst>
              </p:cNvPr>
              <p:cNvSpPr txBox="1"/>
              <p:nvPr/>
            </p:nvSpPr>
            <p:spPr>
              <a:xfrm>
                <a:off x="8972370" y="1396726"/>
                <a:ext cx="1991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-vertex cover</a:t>
                </a: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FD0AA5-383A-4994-A90C-61CFD096E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370" y="1396726"/>
                <a:ext cx="1991956" cy="461665"/>
              </a:xfrm>
              <a:prstGeom prst="rect">
                <a:avLst/>
              </a:prstGeom>
              <a:blipFill>
                <a:blip r:embed="rId8"/>
                <a:stretch>
                  <a:fillRect l="-917" t="-10526" r="-367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BDFD64B-E83E-464E-9C4B-DD39E1CC3943}"/>
                  </a:ext>
                </a:extLst>
              </p:cNvPr>
              <p:cNvSpPr txBox="1"/>
              <p:nvPr/>
            </p:nvSpPr>
            <p:spPr>
              <a:xfrm>
                <a:off x="10610359" y="2041024"/>
                <a:ext cx="1101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value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BDFD64B-E83E-464E-9C4B-DD39E1CC3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359" y="2041024"/>
                <a:ext cx="1101327" cy="461665"/>
              </a:xfrm>
              <a:prstGeom prst="rect">
                <a:avLst/>
              </a:prstGeom>
              <a:blipFill>
                <a:blip r:embed="rId9"/>
                <a:stretch>
                  <a:fillRect l="-7955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1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EB500B06-E04E-496F-91A7-7E37BF19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400"/>
                <a:ext cx="10515600" cy="460904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914400" lvl="1" indent="-511175"/>
                <a:r>
                  <a:rPr lang="en-US" sz="2800" dirty="0"/>
                  <a:t>Given a candidate cover, check that every edge is covered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-vertex cover</a:t>
                </a: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EB500B06-E04E-496F-91A7-7E37BF19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400"/>
                <a:ext cx="10515600" cy="4609044"/>
              </a:xfrm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8" descr="Image result for check mark emoji">
            <a:extLst>
              <a:ext uri="{FF2B5EF4-FFF2-40B4-BE49-F238E27FC236}">
                <a16:creationId xmlns:a16="http://schemas.microsoft.com/office/drawing/2014/main" id="{04818292-A103-47ED-AD47-52C86686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087" y="28194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heck mark emoji">
            <a:extLst>
              <a:ext uri="{FF2B5EF4-FFF2-40B4-BE49-F238E27FC236}">
                <a16:creationId xmlns:a16="http://schemas.microsoft.com/office/drawing/2014/main" id="{82F13E84-CCFA-4B9E-9A90-94833D09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51" y="41910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8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2DAD-F511-5840-ACA7-107757C1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FAC9B-F353-8942-BD9E-C5630280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1699A-0B57-744D-B069-79054E4A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52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B839-C618-3C48-80F1-A731A7DB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C071-BEFA-574A-AEA4-879BBD4B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575E7-5BA9-364D-BA31-E1A081CD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6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Why Prove NP-Completeness?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Though nobody has proven that </a:t>
            </a:r>
            <a:r>
              <a:rPr lang="en-US" sz="2800" b="1" dirty="0">
                <a:latin typeface="Tahoma" charset="0"/>
              </a:rPr>
              <a:t>P </a:t>
            </a:r>
            <a:r>
              <a:rPr lang="en-US" sz="2800" dirty="0">
                <a:latin typeface="Tahoma" charset="0"/>
                <a:cs typeface="Tahoma" charset="0"/>
              </a:rPr>
              <a:t>≠</a:t>
            </a:r>
            <a:r>
              <a:rPr lang="en-US" sz="2800" b="1" dirty="0">
                <a:latin typeface="Tahoma" charset="0"/>
              </a:rPr>
              <a:t> NP</a:t>
            </a:r>
            <a:r>
              <a:rPr lang="en-US" sz="2800" dirty="0">
                <a:latin typeface="Tahoma" charset="0"/>
              </a:rPr>
              <a:t>, if you prove a problem NP-Complete, most people accept that it is probably exponential</a:t>
            </a:r>
          </a:p>
          <a:p>
            <a:r>
              <a:rPr lang="en-US" sz="2800" dirty="0">
                <a:latin typeface="Tahoma" charset="0"/>
              </a:rPr>
              <a:t>Therefore it can be important for you to prove that a problem is NP-Complete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Don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>
                <a:latin typeface="Tahoma" charset="0"/>
                <a:ea typeface="ＭＳ Ｐゴシック" charset="0"/>
              </a:rPr>
              <a:t>t need to try to come up perfect non-exponential algorithm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Can instead work on </a:t>
            </a:r>
            <a:r>
              <a:rPr lang="en-US" sz="2400" i="1" dirty="0">
                <a:solidFill>
                  <a:schemeClr val="tx2"/>
                </a:solidFill>
                <a:latin typeface="Tahoma" charset="0"/>
                <a:ea typeface="ＭＳ Ｐゴシック" charset="0"/>
              </a:rPr>
              <a:t>approximation algorithms</a:t>
            </a:r>
            <a:endParaRPr lang="en-US" sz="2400" dirty="0">
              <a:solidFill>
                <a:schemeClr val="tx2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628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poor salesperson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5791200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err="1"/>
              <a:t>xkcd.com</a:t>
            </a:r>
            <a:r>
              <a:rPr lang="en-US" sz="2400" dirty="0"/>
              <a:t>/399/</a:t>
            </a:r>
          </a:p>
        </p:txBody>
      </p:sp>
      <p:pic>
        <p:nvPicPr>
          <p:cNvPr id="5" name="Picture 4" descr="Google 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8800"/>
            <a:ext cx="7924800" cy="35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8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Look at first 3 pages of Ch. 35 of CLRS textbook</a:t>
            </a:r>
          </a:p>
          <a:p>
            <a:r>
              <a:rPr lang="en-US" sz="2800" dirty="0"/>
              <a:t>Can we find an algorithm for problem </a:t>
            </a:r>
            <a:r>
              <a:rPr lang="en-US" sz="2800" dirty="0">
                <a:latin typeface="Tahoma" charset="0"/>
              </a:rPr>
              <a:t>A</a:t>
            </a:r>
            <a:r>
              <a:rPr lang="en-US" sz="2800" dirty="0">
                <a:latin typeface="Tahoma" charset="0"/>
                <a:sym typeface="Symbol" charset="0"/>
              </a:rPr>
              <a:t>  </a:t>
            </a:r>
            <a:r>
              <a:rPr lang="en-US" sz="2800" b="1" dirty="0">
                <a:latin typeface="Tahoma" charset="0"/>
                <a:sym typeface="Symbol" charset="0"/>
              </a:rPr>
              <a:t>NP-C </a:t>
            </a:r>
            <a:r>
              <a:rPr lang="en-US" sz="2800" dirty="0">
                <a:latin typeface="Tahoma" charset="0"/>
                <a:sym typeface="Symbol" charset="0"/>
              </a:rPr>
              <a:t>that: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Runs in polynomial time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Gets “near optimal” results</a:t>
            </a:r>
          </a:p>
          <a:p>
            <a:r>
              <a:rPr lang="en-US" sz="2800" dirty="0"/>
              <a:t>Prove some bound on the algorithm’s correctness in terms of the true optimal result</a:t>
            </a:r>
          </a:p>
          <a:p>
            <a:pPr lvl="1"/>
            <a:r>
              <a:rPr lang="en-US" sz="2400" dirty="0"/>
              <a:t>No worse that (some factor) of optimal</a:t>
            </a:r>
          </a:p>
          <a:p>
            <a:pPr lvl="1"/>
            <a:r>
              <a:rPr lang="en-US" sz="2400" dirty="0"/>
              <a:t>“It’s not always right (best), but it’s guaranteed to be this close.”</a:t>
            </a:r>
          </a:p>
        </p:txBody>
      </p:sp>
    </p:spTree>
    <p:extLst>
      <p:ext uri="{BB962C8B-B14F-4D97-AF65-F5344CB8AC3E}">
        <p14:creationId xmlns:p14="http://schemas.microsoft.com/office/powerpoint/2010/main" val="440512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515D3CB-6A03-874B-9E5B-42BA813ACB6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Comments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6D05DAA-E3F4-E746-BCFF-5DEC1123449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At least 3000 problems have been shown to be NP-Complete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That number is from a non-recent report, so we might say that counts is a weak lower-bound on the true number found</a:t>
            </a:r>
          </a:p>
          <a:p>
            <a:pPr lvl="1"/>
            <a:r>
              <a:rPr lang="en-US" dirty="0">
                <a:hlinkClick r:id="rId4"/>
              </a:rPr>
              <a:t>https://en.wikipedia.org/wiki/List_of_NP-complete_problems</a:t>
            </a:r>
            <a:r>
              <a:rPr lang="en-US" dirty="0"/>
              <a:t> including some popular games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reductions are profound, some are comparatively easy, many are easy once the key insight is given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63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</p:spPr>
            <p:txBody>
              <a:bodyPr anchor="t" anchorCtr="0"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  <a:blipFill>
                <a:blip r:embed="rId2"/>
                <a:stretch>
                  <a:fillRect l="-1387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A7964A-C2FA-DC4F-BCC4-6BF5D320DBA2}"/>
              </a:ext>
            </a:extLst>
          </p:cNvPr>
          <p:cNvGrpSpPr/>
          <p:nvPr/>
        </p:nvGrpSpPr>
        <p:grpSpPr>
          <a:xfrm>
            <a:off x="1371600" y="4117181"/>
            <a:ext cx="2514600" cy="2281238"/>
            <a:chOff x="657225" y="1481300"/>
            <a:chExt cx="5514975" cy="491424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7DF2B2-07E5-1D4F-BC6D-C7B2DDEB25A5}"/>
                </a:ext>
              </a:extLst>
            </p:cNvPr>
            <p:cNvCxnSpPr>
              <a:cxnSpLocks/>
              <a:stCxn id="29" idx="1"/>
              <a:endCxn id="2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691B65-1E79-D645-914E-D071FC632D50}"/>
                </a:ext>
              </a:extLst>
            </p:cNvPr>
            <p:cNvCxnSpPr>
              <a:cxnSpLocks/>
              <a:stCxn id="20" idx="2"/>
              <a:endCxn id="2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ACAB44-8D08-D046-9D3F-77FEFEF5A41F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5E0764-D9DB-4D42-B399-66D87C501FD4}"/>
                </a:ext>
              </a:extLst>
            </p:cNvPr>
            <p:cNvCxnSpPr>
              <a:cxnSpLocks/>
              <a:stCxn id="24" idx="2"/>
              <a:endCxn id="2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34E4D2-8AC2-D44D-AAC6-467F7922027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09ED0-6FD4-CC4A-97E2-DF3B165E197A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79F63-25EC-134D-BD2A-59EC22165472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7A437A-17C1-7442-B354-F922EA81C00B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A80BB-EF7D-4A4D-A7CA-685F74AFACD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71BE2-133F-BA4E-B54E-28BED1546189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B9EE51-95A9-0F45-BE59-6C651F5BF207}"/>
                </a:ext>
              </a:extLst>
            </p:cNvPr>
            <p:cNvCxnSpPr>
              <a:cxnSpLocks/>
              <a:stCxn id="22" idx="0"/>
              <a:endCxn id="27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D402CD-9070-7F42-8C33-B56A16ADECDC}"/>
                </a:ext>
              </a:extLst>
            </p:cNvPr>
            <p:cNvCxnSpPr>
              <a:cxnSpLocks/>
              <a:stCxn id="21" idx="0"/>
              <a:endCxn id="2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B8CC0-2A03-7A44-A66A-29AA22593E30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BF3C25-10D5-6C4F-9437-7054FBCD30DB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28" name="Isosceles Triangle 69">
                <a:extLst>
                  <a:ext uri="{FF2B5EF4-FFF2-40B4-BE49-F238E27FC236}">
                    <a16:creationId xmlns:a16="http://schemas.microsoft.com/office/drawing/2014/main" id="{63450425-D9D7-5F40-B76B-ACFDCECBDDB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8353D7-9548-E845-BA05-7913D2F77602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5962F2-67E8-7A4F-BD1B-2001C8319BB6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43C9FA-AFF7-B548-9D2D-E58B20766E85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D6E5-3625-C84D-8CB7-B3007F8D0D9F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92259B-444F-6C4B-BE1E-65A0F418AB7D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2D3C1E-C353-8B45-99E5-EFBC44378F3E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78DE4F-18B0-754D-91CB-14AC8D935309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ADE967-C62D-ED4C-A5B4-248FA5E5FF20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54ABE4-80CF-CF4D-83FA-429E677BAECE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4FC45B-BEA0-0F4B-961A-C731D602192B}"/>
              </a:ext>
            </a:extLst>
          </p:cNvPr>
          <p:cNvGrpSpPr/>
          <p:nvPr/>
        </p:nvGrpSpPr>
        <p:grpSpPr>
          <a:xfrm>
            <a:off x="5206223" y="4026212"/>
            <a:ext cx="2514600" cy="2281238"/>
            <a:chOff x="657225" y="1481300"/>
            <a:chExt cx="5514975" cy="491424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2DBEEE-F485-5F4C-A777-1801821F3FC6}"/>
                </a:ext>
              </a:extLst>
            </p:cNvPr>
            <p:cNvCxnSpPr>
              <a:cxnSpLocks/>
              <a:stCxn id="54" idx="1"/>
              <a:endCxn id="46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6ECAF1-7E2D-0043-8639-7822ECF197DA}"/>
                </a:ext>
              </a:extLst>
            </p:cNvPr>
            <p:cNvCxnSpPr>
              <a:cxnSpLocks/>
              <a:stCxn id="45" idx="2"/>
              <a:endCxn id="54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013A88-0F5C-AE4E-98C5-4B27E3928788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0D2E43-2C9C-EF43-86B1-068EDB8ADB66}"/>
                </a:ext>
              </a:extLst>
            </p:cNvPr>
            <p:cNvCxnSpPr>
              <a:cxnSpLocks/>
              <a:stCxn id="49" idx="2"/>
              <a:endCxn id="45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397FB1-58D7-434F-938D-1CF68781CF0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6DB25B-0523-344A-9C1E-6602F0DBBDBB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1BF9AD-F630-E84B-9EA7-90435F1D28EB}"/>
                </a:ext>
              </a:extLst>
            </p:cNvPr>
            <p:cNvCxnSpPr>
              <a:cxnSpLocks/>
              <a:stCxn id="50" idx="2"/>
              <a:endCxn id="48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E68CAB-D39F-7241-9CEE-BDF31F619D4F}"/>
                </a:ext>
              </a:extLst>
            </p:cNvPr>
            <p:cNvCxnSpPr>
              <a:cxnSpLocks/>
              <a:stCxn id="48" idx="3"/>
              <a:endCxn id="51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0E0912-AE3E-B243-BE35-7C959641D2CE}"/>
                </a:ext>
              </a:extLst>
            </p:cNvPr>
            <p:cNvCxnSpPr>
              <a:cxnSpLocks/>
              <a:stCxn id="47" idx="2"/>
              <a:endCxn id="51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8C9127-C7E9-B84B-B4C2-6F1205B730AD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E38055-A919-5C4E-AB25-3E22751CEA29}"/>
                </a:ext>
              </a:extLst>
            </p:cNvPr>
            <p:cNvCxnSpPr>
              <a:cxnSpLocks/>
              <a:stCxn id="47" idx="0"/>
              <a:endCxn id="52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4AB2C1-75DE-2148-B2B5-FA9CAE1B76A5}"/>
                </a:ext>
              </a:extLst>
            </p:cNvPr>
            <p:cNvCxnSpPr>
              <a:cxnSpLocks/>
              <a:stCxn id="46" idx="0"/>
              <a:endCxn id="51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931874-AC39-EA4C-8BC1-F2CC02FDDF6F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49F9F7C-BD6C-264D-89DF-CC92943D8D89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53" name="Isosceles Triangle 69">
                <a:extLst>
                  <a:ext uri="{FF2B5EF4-FFF2-40B4-BE49-F238E27FC236}">
                    <a16:creationId xmlns:a16="http://schemas.microsoft.com/office/drawing/2014/main" id="{33F5FD3F-CA02-BB46-B89B-517D8F114356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2DC8B4-FA70-BE44-8105-35DF0F91FBA6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BB794C-F4AB-B147-9402-62A7184C6569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B20E7D3-E81F-2A4C-BD95-029F9B395BAE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DD042-D75C-4743-AD7E-442627506746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3F0CB0-3477-BE42-99DB-3B11DE37FF85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7C7400-EB7B-C941-AF51-E385933E2245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0920E7-7197-6A40-A827-1E594393B53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370F43-590D-FD4B-8FE3-55FE38C6FD6D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4913B7-00D3-7940-AAEF-C75CAE0B5AAC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67ED9E-A23B-F043-B4F8-8A8899B99EAB}"/>
              </a:ext>
            </a:extLst>
          </p:cNvPr>
          <p:cNvSpPr txBox="1"/>
          <p:nvPr/>
        </p:nvSpPr>
        <p:spPr>
          <a:xfrm>
            <a:off x="1082161" y="368997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84FF83-195C-0E4A-BBBC-D09450347A77}"/>
              </a:ext>
            </a:extLst>
          </p:cNvPr>
          <p:cNvSpPr txBox="1"/>
          <p:nvPr/>
        </p:nvSpPr>
        <p:spPr>
          <a:xfrm>
            <a:off x="4912077" y="364923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DB32E1-357F-D144-BB87-8AFA6DF931C3}"/>
              </a:ext>
            </a:extLst>
          </p:cNvPr>
          <p:cNvSpPr txBox="1"/>
          <p:nvPr/>
        </p:nvSpPr>
        <p:spPr>
          <a:xfrm>
            <a:off x="8657335" y="4113022"/>
            <a:ext cx="266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5 the smallest?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True for k=4?</a:t>
            </a:r>
          </a:p>
        </p:txBody>
      </p:sp>
    </p:spTree>
    <p:extLst>
      <p:ext uri="{BB962C8B-B14F-4D97-AF65-F5344CB8AC3E}">
        <p14:creationId xmlns:p14="http://schemas.microsoft.com/office/powerpoint/2010/main" val="35636705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A44955A-F99F-BA4C-833A-F0D480F0EE7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NP-Complete Problems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B21E274C-4B85-2446-B6CA-D57CD8AFFAE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Hamilton Path/Cycle, Traveling Salesperson</a:t>
            </a: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Subset-sum</a:t>
            </a:r>
            <a:r>
              <a:rPr lang="en-US" altLang="en-US" sz="2800" dirty="0">
                <a:ea typeface="ＭＳ Ｐゴシック" panose="020B0600070205080204" pitchFamily="34" charset="-128"/>
              </a:rPr>
              <a:t>: Given a set of integers, does there exist a subset that adds up to some target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 </a:t>
            </a:r>
            <a:r>
              <a:rPr lang="en-US" altLang="en-US" sz="2800" dirty="0">
                <a:ea typeface="ＭＳ Ｐゴシック" panose="020B0600070205080204" pitchFamily="34" charset="-128"/>
              </a:rPr>
              <a:t>?</a:t>
            </a: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0-1 knapsack</a:t>
            </a:r>
            <a:r>
              <a:rPr lang="en-US" altLang="en-US" sz="2800" dirty="0">
                <a:ea typeface="ＭＳ Ｐゴシック" panose="020B0600070205080204" pitchFamily="34" charset="-128"/>
              </a:rPr>
              <a:t>: when weights not just integers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Graph coloring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: can a given graph be colored with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800" dirty="0">
                <a:ea typeface="ＭＳ Ｐゴシック" panose="020B0600070205080204" pitchFamily="34" charset="-128"/>
              </a:rPr>
              <a:t> colors such that no adjacent vertices are the same color?</a:t>
            </a: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800" dirty="0">
                <a:ea typeface="ＭＳ Ｐゴシック" panose="020B0600070205080204" pitchFamily="34" charset="-128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0829410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10208515-CA6F-F845-B19B-27F03E0397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 (Again)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C9B40E33-AEC1-5941-91F8-309065910A1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B is </a:t>
            </a:r>
            <a:r>
              <a:rPr lang="en-US" altLang="en-US" sz="2800" i="1">
                <a:ea typeface="ＭＳ Ｐゴシック" panose="020B0600070205080204" pitchFamily="34" charset="-128"/>
              </a:rPr>
              <a:t>NP-complete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it is in NP </a:t>
            </a:r>
            <a:r>
              <a:rPr lang="en-US" altLang="en-US" sz="2400" b="1">
                <a:ea typeface="ＭＳ Ｐゴシック" panose="020B0600070205080204" pitchFamily="34" charset="-128"/>
              </a:rPr>
              <a:t>and</a:t>
            </a:r>
            <a:r>
              <a:rPr lang="en-US" altLang="en-US" sz="2400">
                <a:ea typeface="ＭＳ Ｐゴシック" panose="020B0600070205080204" pitchFamily="34" charset="-128"/>
              </a:rPr>
              <a:t> it is NP-hard.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B is </a:t>
            </a:r>
            <a:r>
              <a:rPr lang="en-US" altLang="en-US" sz="2800" i="1">
                <a:ea typeface="ＭＳ Ｐゴシック" panose="020B0600070205080204" pitchFamily="34" charset="-128"/>
              </a:rPr>
              <a:t>NP-hard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</a:t>
            </a:r>
            <a:r>
              <a:rPr lang="en-US" altLang="en-US" sz="2400" i="1">
                <a:ea typeface="ＭＳ Ｐゴシック" panose="020B0600070205080204" pitchFamily="34" charset="-128"/>
              </a:rPr>
              <a:t>every</a:t>
            </a:r>
            <a:r>
              <a:rPr lang="en-US" altLang="en-US" sz="2400">
                <a:ea typeface="ＭＳ Ｐゴシック" panose="020B0600070205080204" pitchFamily="34" charset="-128"/>
              </a:rPr>
              <a:t> problem in NP is reducible to </a:t>
            </a:r>
            <a:r>
              <a:rPr lang="en-US" altLang="en-US" sz="2400" b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A is </a:t>
            </a:r>
            <a:r>
              <a:rPr lang="en-US" altLang="en-US" sz="2800" i="1">
                <a:ea typeface="ＭＳ Ｐゴシック" panose="020B0600070205080204" pitchFamily="34" charset="-128"/>
              </a:rPr>
              <a:t>reducible</a:t>
            </a:r>
            <a:r>
              <a:rPr lang="en-US" altLang="en-US" sz="2800">
                <a:ea typeface="ＭＳ Ｐゴシック" panose="020B0600070205080204" pitchFamily="34" charset="-128"/>
              </a:rPr>
              <a:t> to a problem B if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there exists a polynomial reduction function T such that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every string x, 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x is a yes input for A, then T(x) is a yes input for B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x is a no input for A, then T(x) is a no input for B. 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 can be computed in polynomially bounded time. </a:t>
            </a:r>
          </a:p>
        </p:txBody>
      </p:sp>
    </p:spTree>
    <p:extLst>
      <p:ext uri="{BB962C8B-B14F-4D97-AF65-F5344CB8AC3E}">
        <p14:creationId xmlns:p14="http://schemas.microsoft.com/office/powerpoint/2010/main" val="459366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the set of the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 problem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41080159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ED103BA-9BF0-3343-8EBE-85D3A0B672A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What We </a:t>
            </a:r>
            <a:r>
              <a:rPr lang="en-US" altLang="en-US" sz="3600" u="sng">
                <a:ea typeface="ＭＳ Ｐゴシック" panose="020B0600070205080204" pitchFamily="34" charset="-128"/>
              </a:rPr>
              <a:t>Don</a:t>
            </a:r>
            <a:r>
              <a:rPr lang="ja-JP" altLang="en-US" sz="3600" u="sng">
                <a:ea typeface="ＭＳ Ｐゴシック" panose="020B0600070205080204" pitchFamily="34" charset="-128"/>
              </a:rPr>
              <a:t>’</a:t>
            </a:r>
            <a:r>
              <a:rPr lang="en-US" altLang="ja-JP" sz="3600" u="sng">
                <a:ea typeface="ＭＳ Ｐゴシック" panose="020B0600070205080204" pitchFamily="34" charset="-128"/>
              </a:rPr>
              <a:t>t</a:t>
            </a:r>
            <a:r>
              <a:rPr lang="en-US" altLang="ja-JP" sz="3600">
                <a:ea typeface="ＭＳ Ｐゴシック" panose="020B0600070205080204" pitchFamily="34" charset="-128"/>
              </a:rPr>
              <a:t> Know: Open Questions</a:t>
            </a:r>
            <a:endParaRPr lang="en-US" altLang="en-US" sz="3600">
              <a:ea typeface="ＭＳ Ｐゴシック" panose="020B0600070205080204" pitchFamily="34" charset="-128"/>
            </a:endParaRP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4FFFE781-6CCF-AC4F-8EFB-971382096C0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10058400" cy="4648200"/>
          </a:xfrm>
        </p:spPr>
        <p:txBody>
          <a:bodyPr>
            <a:normAutofit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it </a:t>
            </a:r>
            <a:r>
              <a:rPr lang="en-US" altLang="en-US" b="1" dirty="0">
                <a:ea typeface="ＭＳ Ｐゴシック" panose="020B0600070205080204" pitchFamily="34" charset="-128"/>
              </a:rPr>
              <a:t>impossible</a:t>
            </a:r>
            <a:r>
              <a:rPr lang="en-US" altLang="en-US" dirty="0">
                <a:ea typeface="ＭＳ Ｐゴシック" panose="020B0600070205080204" pitchFamily="34" charset="-128"/>
              </a:rPr>
              <a:t> to solve an NP-c problem in polynomial time?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No one has proved an exponential lower bound for any problem in NP.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But, most computer scientists </a:t>
            </a:r>
            <a:r>
              <a:rPr lang="en-US" altLang="en-US" u="sng" dirty="0">
                <a:ea typeface="ＭＳ Ｐゴシック" panose="020B0600070205080204" pitchFamily="34" charset="-128"/>
              </a:rPr>
              <a:t>believe</a:t>
            </a:r>
            <a:r>
              <a:rPr lang="en-US" altLang="en-US" dirty="0">
                <a:ea typeface="ＭＳ Ｐゴシック" panose="020B0600070205080204" pitchFamily="34" charset="-128"/>
              </a:rPr>
              <a:t> such a lower bound exists for NP-c problems.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Are all problems in NP tractable or intractable?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I.e., does P=NP or not?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If someone found a polynomial solution to any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NP-c problem, we’</a:t>
            </a:r>
            <a:r>
              <a:rPr lang="en-US" altLang="ja-JP" dirty="0">
                <a:ea typeface="ＭＳ Ｐゴシック" panose="020B0600070205080204" pitchFamily="34" charset="-128"/>
              </a:rPr>
              <a:t>d know P = NP.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But, most computer scientists </a:t>
            </a:r>
            <a:r>
              <a:rPr lang="en-US" altLang="en-US" u="sng" dirty="0">
                <a:ea typeface="ＭＳ Ｐゴシック" panose="020B0600070205080204" pitchFamily="34" charset="-128"/>
              </a:rPr>
              <a:t>believe</a:t>
            </a:r>
            <a:r>
              <a:rPr lang="en-US" altLang="en-US" dirty="0">
                <a:ea typeface="ＭＳ Ｐゴシック" panose="020B0600070205080204" pitchFamily="34" charset="-128"/>
              </a:rPr>
              <a:t> P≠ NP.</a:t>
            </a:r>
          </a:p>
        </p:txBody>
      </p:sp>
    </p:spTree>
    <p:extLst>
      <p:ext uri="{BB962C8B-B14F-4D97-AF65-F5344CB8AC3E}">
        <p14:creationId xmlns:p14="http://schemas.microsoft.com/office/powerpoint/2010/main" val="126845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Decision Problems:</a:t>
                </a:r>
              </a:p>
              <a:p>
                <a:pPr lvl="1"/>
                <a:r>
                  <a:rPr lang="en-US" dirty="0"/>
                  <a:t>Is there a solution?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there a vertex cover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b="1" dirty="0"/>
                  <a:t>Optimal Value Problems:</a:t>
                </a:r>
              </a:p>
              <a:p>
                <a:pPr lvl="1"/>
                <a:r>
                  <a:rPr lang="en-US" dirty="0"/>
                  <a:t>E.g. What’s the min </a:t>
                </a:r>
                <a:r>
                  <a:rPr lang="en-US" i="1" dirty="0"/>
                  <a:t>k</a:t>
                </a:r>
                <a:r>
                  <a:rPr lang="en-US" dirty="0"/>
                  <a:t> for </a:t>
                </a:r>
                <a:r>
                  <a:rPr lang="en-US" i="1" dirty="0"/>
                  <a:t>k</a:t>
                </a:r>
                <a:r>
                  <a:rPr lang="en-US" dirty="0"/>
                  <a:t>-vertex cover decision problem?</a:t>
                </a:r>
              </a:p>
              <a:p>
                <a:r>
                  <a:rPr lang="en-US" b="1" dirty="0"/>
                  <a:t>Search Problems:</a:t>
                </a:r>
              </a:p>
              <a:p>
                <a:pPr lvl="1"/>
                <a:r>
                  <a:rPr lang="en-US" dirty="0"/>
                  <a:t>Find a solution</a:t>
                </a:r>
              </a:p>
              <a:p>
                <a:pPr lvl="2"/>
                <a:r>
                  <a:rPr lang="en-US" dirty="0"/>
                  <a:t>Result more complex than T/F or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Find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Verification Problems:</a:t>
                </a:r>
              </a:p>
              <a:p>
                <a:pPr lvl="1"/>
                <a:r>
                  <a:rPr lang="en-US" dirty="0"/>
                  <a:t>Given a potential solution for an input, is that input valid?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2"/>
                <a:r>
                  <a:rPr lang="en-US" dirty="0"/>
                  <a:t>For </a:t>
                </a:r>
                <a:r>
                  <a:rPr lang="en-US" i="1" dirty="0"/>
                  <a:t>decision problem</a:t>
                </a:r>
                <a:r>
                  <a:rPr lang="en-US" dirty="0"/>
                  <a:t>, check solution to its </a:t>
                </a:r>
                <a:r>
                  <a:rPr lang="en-US" i="1" dirty="0"/>
                  <a:t>search problem</a:t>
                </a:r>
              </a:p>
              <a:p>
                <a:pPr lvl="1"/>
                <a:r>
                  <a:rPr lang="en-US" dirty="0"/>
                  <a:t>E.g. Is </a:t>
                </a:r>
                <a:r>
                  <a:rPr lang="en-US" b="1" dirty="0"/>
                  <a:t>set of vertices </a:t>
                </a:r>
                <a:r>
                  <a:rPr lang="en-US" dirty="0"/>
                  <a:t>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2516" y="1456978"/>
            <a:ext cx="276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can solve this…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2516" y="2685871"/>
            <a:ext cx="3566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…Then we can solve this,…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…and also this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24D4D6-58F4-614F-B169-E368E3F23175}"/>
              </a:ext>
            </a:extLst>
          </p:cNvPr>
          <p:cNvSpPr/>
          <p:nvPr/>
        </p:nvSpPr>
        <p:spPr>
          <a:xfrm>
            <a:off x="7809262" y="4345858"/>
            <a:ext cx="3505200" cy="1555751"/>
          </a:xfrm>
          <a:prstGeom prst="wedgeRoundRectCallout">
            <a:avLst>
              <a:gd name="adj1" fmla="val -159396"/>
              <a:gd name="adj2" fmla="val -48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 called NP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8E561A5-CCD1-FC4C-8E4D-724A811FCE74}"/>
              </a:ext>
            </a:extLst>
          </p:cNvPr>
          <p:cNvSpPr/>
          <p:nvPr/>
        </p:nvSpPr>
        <p:spPr>
          <a:xfrm>
            <a:off x="8407400" y="1700100"/>
            <a:ext cx="3505200" cy="1555751"/>
          </a:xfrm>
          <a:prstGeom prst="wedgeRoundRectCallout">
            <a:avLst>
              <a:gd name="adj1" fmla="val -185904"/>
              <a:gd name="adj2" fmla="val -332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classes P and NP</a:t>
            </a:r>
          </a:p>
        </p:txBody>
      </p:sp>
    </p:spTree>
    <p:extLst>
      <p:ext uri="{BB962C8B-B14F-4D97-AF65-F5344CB8AC3E}">
        <p14:creationId xmlns:p14="http://schemas.microsoft.com/office/powerpoint/2010/main" val="38940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 to build a searcher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00" t="-17021" r="-340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nodes (and incident edges) one at a time </a:t>
                </a:r>
              </a:p>
              <a:p>
                <a:r>
                  <a:rPr lang="en-US" dirty="0"/>
                  <a:t>Check if there is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(i.e. use the “decider”)</a:t>
                </a:r>
              </a:p>
              <a:p>
                <a:pPr lvl="1"/>
                <a:r>
                  <a:rPr lang="en-US" dirty="0"/>
                  <a:t>If so, then that removed node was part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Else, it wasn’t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/>
              <p:nvPr/>
            </p:nvSpPr>
            <p:spPr>
              <a:xfrm>
                <a:off x="67056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Did I need this node to cover its edges to have a vertex cover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/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noFill/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Note this is a reduction!</a:t>
                </a:r>
                <a:br>
                  <a:rPr lang="en-US" sz="2800" dirty="0"/>
                </a:br>
                <a:r>
                  <a:rPr lang="en-US" sz="2800" dirty="0"/>
                  <a:t>kVC-search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kVC-decider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blipFill>
                <a:blip r:embed="rId5"/>
                <a:stretch>
                  <a:fillRect l="-2703" t="-4878" r="-1502" b="-9756"/>
                </a:stretch>
              </a:blipFill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6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Quick Background!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752600"/>
            <a:ext cx="5410200" cy="46482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solved in polynomial time (e.g., sorting a list)</a:t>
            </a:r>
          </a:p>
          <a:p>
            <a:pPr>
              <a:lnSpc>
                <a:spcPct val="90000"/>
              </a:lnSpc>
            </a:pPr>
            <a:endParaRPr lang="en-US" altLang="en-US" sz="2000" b="1" i="1" u="sng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NP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that can be: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1) Solved in non-deterministic polynomial time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2) A solution verified in polynomial time</a:t>
            </a:r>
          </a:p>
          <a:p>
            <a:pPr>
              <a:lnSpc>
                <a:spcPct val="90000"/>
              </a:lnSpc>
            </a:pPr>
            <a:endParaRPr lang="en-US" altLang="en-US" sz="2000" b="1" i="1" u="sng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NP-Hard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that are as hard as (or harder) than the hardest problems in NP</a:t>
            </a:r>
          </a:p>
          <a:p>
            <a:pPr>
              <a:lnSpc>
                <a:spcPct val="90000"/>
              </a:lnSpc>
            </a:pPr>
            <a:endParaRPr lang="en-US" altLang="en-US" sz="2000" b="1" i="1" u="sng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NP-Complete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that are both NP and NP-Hard (i.e., the equally hardest problems in NP)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147295-469C-7F4E-87CD-DBE9317C5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676400"/>
            <a:ext cx="60951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2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22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22c" id="{C8328E30-EFBB-B944-849F-FCD4FB2B5187}" vid="{1441D9C9-191F-7147-8296-B7DB0E5F7C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CS4102-S22c</Template>
  <TotalTime>37492</TotalTime>
  <Words>4550</Words>
  <Application>Microsoft Macintosh PowerPoint</Application>
  <PresentationFormat>Widescreen</PresentationFormat>
  <Paragraphs>698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 Math</vt:lpstr>
      <vt:lpstr>Helvetica Neue Thin</vt:lpstr>
      <vt:lpstr>Tahoma</vt:lpstr>
      <vt:lpstr>Times New Roman</vt:lpstr>
      <vt:lpstr>CS4102-S22c</vt:lpstr>
      <vt:lpstr>NP-Completeness</vt:lpstr>
      <vt:lpstr>Today’s Keywords</vt:lpstr>
      <vt:lpstr>Why Study NP-Completeness</vt:lpstr>
      <vt:lpstr>Some Preliminaries</vt:lpstr>
      <vt:lpstr>Forms of the Vertex Cover Problem</vt:lpstr>
      <vt:lpstr>k Vertex Cover</vt:lpstr>
      <vt:lpstr>Problem Types</vt:lpstr>
      <vt:lpstr>Using a k-VertexCover decider to build a searcher</vt:lpstr>
      <vt:lpstr>Quick Background!</vt:lpstr>
      <vt:lpstr>PowerPoint Presentation</vt:lpstr>
      <vt:lpstr>Classes of Problems: P vs NP</vt:lpstr>
      <vt:lpstr>k-Independent Set is NP</vt:lpstr>
      <vt:lpstr>NP-Hard</vt:lpstr>
      <vt:lpstr>Polynomial Reduction &amp; Relative Hardness</vt:lpstr>
      <vt:lpstr>NP-Complete</vt:lpstr>
      <vt:lpstr>NP-Completeness</vt:lpstr>
      <vt:lpstr>“Consequences” of NP-Completeness</vt:lpstr>
      <vt:lpstr>A≤_p B and B in P</vt:lpstr>
      <vt:lpstr>A≤_p B and we prove A not in P</vt:lpstr>
      <vt:lpstr>Summary of Where We Are</vt:lpstr>
      <vt:lpstr>Review: P And NP Summary</vt:lpstr>
      <vt:lpstr>More Reminders and Some Consequences</vt:lpstr>
      <vt:lpstr>PowerPoint Presentation</vt:lpstr>
      <vt:lpstr>But You Need One NP-Hard First…</vt:lpstr>
      <vt:lpstr>More About The SAT Problem</vt:lpstr>
      <vt:lpstr>Conjunctive Normal Form (CNF)</vt:lpstr>
      <vt:lpstr>The 3-CNF Problem</vt:lpstr>
      <vt:lpstr>Joining the Club</vt:lpstr>
      <vt:lpstr>Reductions to Prove NP-C</vt:lpstr>
      <vt:lpstr>Reminder about 3-SAT</vt:lpstr>
      <vt:lpstr>PowerPoint Presentation</vt:lpstr>
      <vt:lpstr>k-Clique Problem</vt:lpstr>
      <vt:lpstr>k-Clique is NP-Complete</vt:lpstr>
      <vt:lpstr>k-Clique is in NP</vt:lpstr>
      <vt:lpstr>k-Clique is NP-Complete</vt:lpstr>
      <vt:lpstr>3-SAT ≤_p k-Clique</vt:lpstr>
      <vt:lpstr>3-SAT ≤_p k-Clique</vt:lpstr>
      <vt:lpstr>3-SAT ≤_p k-Clique</vt:lpstr>
      <vt:lpstr>3-SAT ≤_p k-Clique</vt:lpstr>
      <vt:lpstr>3-SAT ≤_p k-Clique</vt:lpstr>
      <vt:lpstr>k-Clique is NP-Complete</vt:lpstr>
      <vt:lpstr>k-Independent Set is NP-Complete</vt:lpstr>
      <vt:lpstr>k-Independent Set is in NP</vt:lpstr>
      <vt:lpstr>k-Independent Set is NP-Complete</vt:lpstr>
      <vt:lpstr>3-SAT ≤_p k-Independent Set</vt:lpstr>
      <vt:lpstr>3-SAT ≤_p k-Independent Set</vt:lpstr>
      <vt:lpstr>3-SAT ≤_p k-Independent Set</vt:lpstr>
      <vt:lpstr>3-SAT ≤_p k-Independent Set</vt:lpstr>
      <vt:lpstr>3-SAT ≤_p k-Independent Set</vt:lpstr>
      <vt:lpstr>k-Independent Set is NP-Complete</vt:lpstr>
      <vt:lpstr>PowerPoint Presentation</vt:lpstr>
      <vt:lpstr>Max Independent Set ≤_p k-Vertex Cover</vt:lpstr>
      <vt:lpstr>k-Vertex Cover is NP-Complete</vt:lpstr>
      <vt:lpstr>PowerPoint Presentation</vt:lpstr>
      <vt:lpstr>Wrap Up and Reminders</vt:lpstr>
      <vt:lpstr>Why Prove NP-Completeness?</vt:lpstr>
      <vt:lpstr>What’s a poor salesperson to do?</vt:lpstr>
      <vt:lpstr>Approximation Algorithms</vt:lpstr>
      <vt:lpstr>General Comments</vt:lpstr>
      <vt:lpstr>Other NP-Complete Problems</vt:lpstr>
      <vt:lpstr>Review (Again)</vt:lpstr>
      <vt:lpstr>“Consequences” of NP-Completeness</vt:lpstr>
      <vt:lpstr>What We Don’t Know: Open Questions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3169</cp:revision>
  <dcterms:created xsi:type="dcterms:W3CDTF">2017-08-21T20:54:06Z</dcterms:created>
  <dcterms:modified xsi:type="dcterms:W3CDTF">2022-04-28T17:25:14Z</dcterms:modified>
</cp:coreProperties>
</file>