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5" r:id="rId1"/>
  </p:sldMasterIdLst>
  <p:notesMasterIdLst>
    <p:notesMasterId r:id="rId74"/>
  </p:notesMasterIdLst>
  <p:sldIdLst>
    <p:sldId id="577" r:id="rId2"/>
    <p:sldId id="579" r:id="rId3"/>
    <p:sldId id="641" r:id="rId4"/>
    <p:sldId id="343" r:id="rId5"/>
    <p:sldId id="607" r:id="rId6"/>
    <p:sldId id="480" r:id="rId7"/>
    <p:sldId id="482" r:id="rId8"/>
    <p:sldId id="597" r:id="rId9"/>
    <p:sldId id="643" r:id="rId10"/>
    <p:sldId id="644" r:id="rId11"/>
    <p:sldId id="605" r:id="rId12"/>
    <p:sldId id="606" r:id="rId13"/>
    <p:sldId id="646" r:id="rId14"/>
    <p:sldId id="609" r:id="rId15"/>
    <p:sldId id="610" r:id="rId16"/>
    <p:sldId id="645" r:id="rId17"/>
    <p:sldId id="541" r:id="rId18"/>
    <p:sldId id="542" r:id="rId19"/>
    <p:sldId id="543" r:id="rId20"/>
    <p:sldId id="545" r:id="rId21"/>
    <p:sldId id="546" r:id="rId22"/>
    <p:sldId id="548" r:id="rId23"/>
    <p:sldId id="549" r:id="rId24"/>
    <p:sldId id="550" r:id="rId25"/>
    <p:sldId id="551" r:id="rId26"/>
    <p:sldId id="552" r:id="rId27"/>
    <p:sldId id="553" r:id="rId28"/>
    <p:sldId id="578" r:id="rId29"/>
    <p:sldId id="527" r:id="rId30"/>
    <p:sldId id="547" r:id="rId31"/>
    <p:sldId id="554" r:id="rId32"/>
    <p:sldId id="555" r:id="rId33"/>
    <p:sldId id="556" r:id="rId34"/>
    <p:sldId id="557" r:id="rId35"/>
    <p:sldId id="559" r:id="rId36"/>
    <p:sldId id="558" r:id="rId37"/>
    <p:sldId id="533" r:id="rId38"/>
    <p:sldId id="560" r:id="rId39"/>
    <p:sldId id="576" r:id="rId40"/>
    <p:sldId id="562" r:id="rId41"/>
    <p:sldId id="565" r:id="rId42"/>
    <p:sldId id="566" r:id="rId43"/>
    <p:sldId id="567" r:id="rId44"/>
    <p:sldId id="568" r:id="rId45"/>
    <p:sldId id="569" r:id="rId46"/>
    <p:sldId id="572" r:id="rId47"/>
    <p:sldId id="570" r:id="rId48"/>
    <p:sldId id="573" r:id="rId49"/>
    <p:sldId id="571" r:id="rId50"/>
    <p:sldId id="574" r:id="rId51"/>
    <p:sldId id="561" r:id="rId52"/>
    <p:sldId id="648" r:id="rId53"/>
    <p:sldId id="647" r:id="rId54"/>
    <p:sldId id="649" r:id="rId55"/>
    <p:sldId id="650" r:id="rId56"/>
    <p:sldId id="651" r:id="rId57"/>
    <p:sldId id="652" r:id="rId58"/>
    <p:sldId id="575" r:id="rId59"/>
    <p:sldId id="653" r:id="rId60"/>
    <p:sldId id="654" r:id="rId61"/>
    <p:sldId id="655" r:id="rId62"/>
    <p:sldId id="656" r:id="rId63"/>
    <p:sldId id="657" r:id="rId64"/>
    <p:sldId id="658" r:id="rId65"/>
    <p:sldId id="582" r:id="rId66"/>
    <p:sldId id="583" r:id="rId67"/>
    <p:sldId id="584" r:id="rId68"/>
    <p:sldId id="585" r:id="rId69"/>
    <p:sldId id="586" r:id="rId70"/>
    <p:sldId id="587" r:id="rId71"/>
    <p:sldId id="598" r:id="rId72"/>
    <p:sldId id="600" r:id="rId73"/>
  </p:sldIdLst>
  <p:sldSz cx="12192000" cy="6858000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ambria Math" panose="02040503050406030204" pitchFamily="18" charset="0"/>
      <p:regular r:id="rId7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00"/>
    <a:srgbClr val="FFFF66"/>
    <a:srgbClr val="FFFF00"/>
    <a:srgbClr val="FFCC00"/>
    <a:srgbClr val="FF99FF"/>
    <a:srgbClr val="92D050"/>
    <a:srgbClr val="FFCC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32127-5890-104B-9C6B-281A388924EF}" v="4" dt="2022-04-10T19:10:03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/>
    <p:restoredTop sz="92900" autoAdjust="0"/>
  </p:normalViewPr>
  <p:slideViewPr>
    <p:cSldViewPr>
      <p:cViewPr varScale="1">
        <p:scale>
          <a:sx n="102" d="100"/>
          <a:sy n="102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tt, Robbie (jh2jf)" userId="8a63f42e-ba6e-426a-b7ad-e1255df39b42" providerId="ADAL" clId="{C1732127-5890-104B-9C6B-281A388924EF}"/>
    <pc:docChg chg="addSld modSld sldOrd">
      <pc:chgData name="Hott, Robbie (jh2jf)" userId="8a63f42e-ba6e-426a-b7ad-e1255df39b42" providerId="ADAL" clId="{C1732127-5890-104B-9C6B-281A388924EF}" dt="2022-04-10T19:10:22.438" v="1" actId="20578"/>
      <pc:docMkLst>
        <pc:docMk/>
      </pc:docMkLst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2865928533" sldId="575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4287054290" sldId="582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875329876" sldId="583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2050789730" sldId="584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958772349" sldId="585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3683521170" sldId="586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3899538033" sldId="587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2911979999" sldId="598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3351634047" sldId="600"/>
        </pc:sldMkLst>
      </pc:sldChg>
      <pc:sldChg chg="add ord">
        <pc:chgData name="Hott, Robbie (jh2jf)" userId="8a63f42e-ba6e-426a-b7ad-e1255df39b42" providerId="ADAL" clId="{C1732127-5890-104B-9C6B-281A388924EF}" dt="2022-04-10T19:10:22.438" v="1" actId="20578"/>
        <pc:sldMkLst>
          <pc:docMk/>
          <pc:sldMk cId="505839482" sldId="647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2429531404" sldId="648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1943756310" sldId="649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1198155729" sldId="650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2728198752" sldId="651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3587254460" sldId="652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974372819" sldId="653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2599323475" sldId="654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917370736" sldId="655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1815143454" sldId="656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1654955510" sldId="657"/>
        </pc:sldMkLst>
      </pc:sldChg>
      <pc:sldChg chg="add">
        <pc:chgData name="Hott, Robbie (jh2jf)" userId="8a63f42e-ba6e-426a-b7ad-e1255df39b42" providerId="ADAL" clId="{C1732127-5890-104B-9C6B-281A388924EF}" dt="2022-04-10T19:10:03.257" v="0"/>
        <pc:sldMkLst>
          <pc:docMk/>
          <pc:sldMk cId="598746750" sldId="6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 Choice Property was to pick the least frequent characters and make them siblings!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5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B(T’) = C + (fc1</a:t>
            </a:r>
            <a:r>
              <a:rPr lang="en-US" baseline="0" dirty="0"/>
              <a:t> + fc2)(L)</a:t>
            </a:r>
          </a:p>
          <a:p>
            <a:r>
              <a:rPr lang="en-US" baseline="0" dirty="0"/>
              <a:t>B(T) = C + fc1(L+1) + fc2(L+1) = fc1 + fc1L + fc2 + fc2L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5AE73-A9DB-D743-8F11-A30BD35B3D8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5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6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62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6BDE4-B0FD-FF42-8D88-FA421CF0F7B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5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E9D113-313A-8A45-B7B9-BD2A960C9F9A}"/>
              </a:ext>
            </a:extLst>
          </p:cNvPr>
          <p:cNvSpPr/>
          <p:nvPr/>
        </p:nvSpPr>
        <p:spPr>
          <a:xfrm>
            <a:off x="0" y="3581400"/>
            <a:ext cx="12192000" cy="1676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1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4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7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6" Type="http://schemas.openxmlformats.org/officeDocument/2006/relationships/image" Target="../media/image290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80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2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.png"/><Relationship Id="rId3" Type="http://schemas.openxmlformats.org/officeDocument/2006/relationships/image" Target="../media/image97.png"/><Relationship Id="rId7" Type="http://schemas.openxmlformats.org/officeDocument/2006/relationships/image" Target="../media/image95.png"/><Relationship Id="rId1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5" Type="http://schemas.openxmlformats.org/officeDocument/2006/relationships/image" Target="../media/image93.png"/><Relationship Id="rId10" Type="http://schemas.openxmlformats.org/officeDocument/2006/relationships/image" Target="../media/image99.png"/><Relationship Id="rId4" Type="http://schemas.openxmlformats.org/officeDocument/2006/relationships/image" Target="../media/image210.png"/><Relationship Id="rId9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51.png"/><Relationship Id="rId18" Type="http://schemas.openxmlformats.org/officeDocument/2006/relationships/image" Target="../media/image940.png"/><Relationship Id="rId3" Type="http://schemas.openxmlformats.org/officeDocument/2006/relationships/image" Target="../media/image710.png"/><Relationship Id="rId7" Type="http://schemas.openxmlformats.org/officeDocument/2006/relationships/image" Target="../media/image760.png"/><Relationship Id="rId12" Type="http://schemas.openxmlformats.org/officeDocument/2006/relationships/image" Target="../media/image841.png"/><Relationship Id="rId17" Type="http://schemas.openxmlformats.org/officeDocument/2006/relationships/image" Target="../media/image920.png"/><Relationship Id="rId2" Type="http://schemas.openxmlformats.org/officeDocument/2006/relationships/image" Target="../media/image292.png"/><Relationship Id="rId16" Type="http://schemas.openxmlformats.org/officeDocument/2006/relationships/image" Target="../media/image910.png"/><Relationship Id="rId20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2100.png"/><Relationship Id="rId5" Type="http://schemas.openxmlformats.org/officeDocument/2006/relationships/image" Target="../media/image740.png"/><Relationship Id="rId15" Type="http://schemas.openxmlformats.org/officeDocument/2006/relationships/image" Target="../media/image900.png"/><Relationship Id="rId10" Type="http://schemas.openxmlformats.org/officeDocument/2006/relationships/image" Target="../media/image970.png"/><Relationship Id="rId19" Type="http://schemas.openxmlformats.org/officeDocument/2006/relationships/image" Target="../media/image950.png"/><Relationship Id="rId4" Type="http://schemas.openxmlformats.org/officeDocument/2006/relationships/image" Target="../media/image720.png"/><Relationship Id="rId9" Type="http://schemas.openxmlformats.org/officeDocument/2006/relationships/image" Target="../media/image781.png"/><Relationship Id="rId14" Type="http://schemas.openxmlformats.org/officeDocument/2006/relationships/image" Target="../media/image89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72.png"/><Relationship Id="rId4" Type="http://schemas.openxmlformats.org/officeDocument/2006/relationships/image" Target="../media/image160.png"/><Relationship Id="rId9" Type="http://schemas.openxmlformats.org/officeDocument/2006/relationships/image" Target="../media/image2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0.png"/><Relationship Id="rId4" Type="http://schemas.openxmlformats.org/officeDocument/2006/relationships/image" Target="../media/image2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image" Target="../media/image291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35.png"/><Relationship Id="rId5" Type="http://schemas.openxmlformats.org/officeDocument/2006/relationships/image" Target="../media/image30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1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381.png"/><Relationship Id="rId5" Type="http://schemas.openxmlformats.org/officeDocument/2006/relationships/image" Target="../media/image30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7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1.png"/><Relationship Id="rId3" Type="http://schemas.openxmlformats.org/officeDocument/2006/relationships/image" Target="../media/image291.png"/><Relationship Id="rId7" Type="http://schemas.openxmlformats.org/officeDocument/2006/relationships/image" Target="../media/image33.png"/><Relationship Id="rId12" Type="http://schemas.openxmlformats.org/officeDocument/2006/relationships/image" Target="../media/image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380.png"/><Relationship Id="rId5" Type="http://schemas.openxmlformats.org/officeDocument/2006/relationships/image" Target="../media/image300.png"/><Relationship Id="rId10" Type="http://schemas.openxmlformats.org/officeDocument/2006/relationships/image" Target="../media/image370.png"/><Relationship Id="rId4" Type="http://schemas.openxmlformats.org/officeDocument/2006/relationships/image" Target="../media/image250.png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0.png"/><Relationship Id="rId4" Type="http://schemas.openxmlformats.org/officeDocument/2006/relationships/image" Target="../media/image25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0.png"/><Relationship Id="rId7" Type="http://schemas.openxmlformats.org/officeDocument/2006/relationships/image" Target="../media/image43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251.png"/><Relationship Id="rId9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1.png"/><Relationship Id="rId7" Type="http://schemas.openxmlformats.org/officeDocument/2006/relationships/image" Target="../media/image2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251.png"/><Relationship Id="rId10" Type="http://schemas.openxmlformats.org/officeDocument/2006/relationships/image" Target="../media/image49.png"/><Relationship Id="rId4" Type="http://schemas.openxmlformats.org/officeDocument/2006/relationships/image" Target="../media/image240.png"/><Relationship Id="rId9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33.png"/><Relationship Id="rId12" Type="http://schemas.openxmlformats.org/officeDocument/2006/relationships/image" Target="../media/image54.png"/><Relationship Id="rId2" Type="http://schemas.openxmlformats.org/officeDocument/2006/relationships/image" Target="../media/image5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61.png"/><Relationship Id="rId15" Type="http://schemas.openxmlformats.org/officeDocument/2006/relationships/image" Target="../media/image58.png"/><Relationship Id="rId10" Type="http://schemas.openxmlformats.org/officeDocument/2006/relationships/image" Target="../media/image52.png"/><Relationship Id="rId4" Type="http://schemas.openxmlformats.org/officeDocument/2006/relationships/image" Target="../media/image60.png"/><Relationship Id="rId9" Type="http://schemas.openxmlformats.org/officeDocument/2006/relationships/image" Target="../media/image41.png"/><Relationship Id="rId1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1.png"/><Relationship Id="rId7" Type="http://schemas.openxmlformats.org/officeDocument/2006/relationships/image" Target="../media/image26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3.png"/><Relationship Id="rId5" Type="http://schemas.openxmlformats.org/officeDocument/2006/relationships/image" Target="../media/image251.png"/><Relationship Id="rId10" Type="http://schemas.openxmlformats.org/officeDocument/2006/relationships/image" Target="../media/image49.png"/><Relationship Id="rId4" Type="http://schemas.openxmlformats.org/officeDocument/2006/relationships/image" Target="../media/image240.png"/><Relationship Id="rId9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231.png"/><Relationship Id="rId7" Type="http://schemas.openxmlformats.org/officeDocument/2006/relationships/image" Target="../media/image4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51.png"/><Relationship Id="rId10" Type="http://schemas.openxmlformats.org/officeDocument/2006/relationships/image" Target="../media/image65.png"/><Relationship Id="rId4" Type="http://schemas.openxmlformats.org/officeDocument/2006/relationships/image" Target="../media/image240.png"/><Relationship Id="rId9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1.png"/><Relationship Id="rId7" Type="http://schemas.openxmlformats.org/officeDocument/2006/relationships/image" Target="../media/image26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7.png"/><Relationship Id="rId5" Type="http://schemas.openxmlformats.org/officeDocument/2006/relationships/image" Target="../media/image251.png"/><Relationship Id="rId10" Type="http://schemas.openxmlformats.org/officeDocument/2006/relationships/image" Target="../media/image49.png"/><Relationship Id="rId4" Type="http://schemas.openxmlformats.org/officeDocument/2006/relationships/image" Target="../media/image240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9.png"/><Relationship Id="rId3" Type="http://schemas.openxmlformats.org/officeDocument/2006/relationships/image" Target="../media/image780.png"/><Relationship Id="rId7" Type="http://schemas.openxmlformats.org/officeDocument/2006/relationships/image" Target="../media/image40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11" Type="http://schemas.openxmlformats.org/officeDocument/2006/relationships/image" Target="../media/image52.png"/><Relationship Id="rId5" Type="http://schemas.openxmlformats.org/officeDocument/2006/relationships/image" Target="../media/image810.png"/><Relationship Id="rId15" Type="http://schemas.openxmlformats.org/officeDocument/2006/relationships/image" Target="../media/image70.png"/><Relationship Id="rId10" Type="http://schemas.openxmlformats.org/officeDocument/2006/relationships/image" Target="../media/image41.png"/><Relationship Id="rId4" Type="http://schemas.openxmlformats.org/officeDocument/2006/relationships/image" Target="../media/image51.png"/><Relationship Id="rId9" Type="http://schemas.openxmlformats.org/officeDocument/2006/relationships/image" Target="../media/image510.png"/><Relationship Id="rId1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73.png"/><Relationship Id="rId7" Type="http://schemas.openxmlformats.org/officeDocument/2006/relationships/image" Target="../media/image86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5" Type="http://schemas.openxmlformats.org/officeDocument/2006/relationships/image" Target="../media/image850.png"/><Relationship Id="rId4" Type="http://schemas.openxmlformats.org/officeDocument/2006/relationships/image" Target="../media/image840.png"/><Relationship Id="rId9" Type="http://schemas.openxmlformats.org/officeDocument/2006/relationships/image" Target="../media/image8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3" Type="http://schemas.openxmlformats.org/officeDocument/2006/relationships/image" Target="../media/image47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60.png"/><Relationship Id="rId4" Type="http://schemas.openxmlformats.org/officeDocument/2006/relationships/image" Target="../media/image48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46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5" Type="http://schemas.openxmlformats.org/officeDocument/2006/relationships/image" Target="../media/image520.png"/><Relationship Id="rId10" Type="http://schemas.openxmlformats.org/officeDocument/2006/relationships/image" Target="../media/image570.png"/><Relationship Id="rId4" Type="http://schemas.openxmlformats.org/officeDocument/2006/relationships/image" Target="../media/image490.png"/><Relationship Id="rId9" Type="http://schemas.openxmlformats.org/officeDocument/2006/relationships/image" Target="../media/image56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3" Type="http://schemas.openxmlformats.org/officeDocument/2006/relationships/image" Target="../media/image460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20.png"/><Relationship Id="rId10" Type="http://schemas.openxmlformats.org/officeDocument/2006/relationships/image" Target="../media/image580.png"/><Relationship Id="rId4" Type="http://schemas.openxmlformats.org/officeDocument/2006/relationships/image" Target="../media/image490.png"/><Relationship Id="rId9" Type="http://schemas.openxmlformats.org/officeDocument/2006/relationships/image" Target="../media/image57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lots of memory is “bad”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too much memory forces you to use slow memory</a:t>
            </a:r>
          </a:p>
          <a:p>
            <a:r>
              <a:rPr lang="en-US" dirty="0"/>
              <a:t>Memory == $$</a:t>
            </a:r>
          </a:p>
          <a:p>
            <a:r>
              <a:rPr lang="en-US" dirty="0"/>
              <a:t>May have too little memory for the algorithm to even run</a:t>
            </a:r>
          </a:p>
          <a:p>
            <a:r>
              <a:rPr lang="en-US" dirty="0"/>
              <a:t>Lots of memory =&gt; not </a:t>
            </a:r>
            <a:r>
              <a:rPr lang="en-US" dirty="0" err="1"/>
              <a:t>parallizable</a:t>
            </a:r>
            <a:endParaRPr lang="en-US" dirty="0"/>
          </a:p>
          <a:p>
            <a:r>
              <a:rPr lang="en-US" dirty="0"/>
              <a:t>Contention for the memory</a:t>
            </a:r>
          </a:p>
          <a:p>
            <a:r>
              <a:rPr lang="en-US" dirty="0"/>
              <a:t>See lecture slides on counting sort</a:t>
            </a:r>
          </a:p>
          <a:p>
            <a:r>
              <a:rPr lang="en-US" dirty="0"/>
              <a:t>Memory &lt;=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Exchange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51A3E3D-8506-0349-B6CA-5D16D1D70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66800"/>
                <a:ext cx="10972800" cy="45259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least-frequent characters, then there is an optimal prefix-free code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siblings</a:t>
                </a:r>
              </a:p>
              <a:p>
                <a:pPr lvl="1"/>
                <a:r>
                  <a:rPr lang="en-US" dirty="0"/>
                  <a:t>i.e. codes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same length and differ only by their last bit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51A3E3D-8506-0349-B6CA-5D16D1D70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66800"/>
                <a:ext cx="10972800" cy="4525963"/>
              </a:xfrm>
              <a:blipFill>
                <a:blip r:embed="rId11"/>
                <a:stretch>
                  <a:fillRect l="-1389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49266"/>
            <a:ext cx="2117108" cy="2908735"/>
            <a:chOff x="76200" y="3949265"/>
            <a:chExt cx="2117108" cy="29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4001" y="3124201"/>
                <a:ext cx="9144001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Case 2: Consider some optimal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2400" dirty="0"/>
                  <a:t>,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not siblings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3124201"/>
                <a:ext cx="9144001" cy="490199"/>
              </a:xfrm>
              <a:prstGeom prst="rect">
                <a:avLst/>
              </a:prstGeom>
              <a:blipFill>
                <a:blip r:embed="rId8"/>
                <a:stretch>
                  <a:fillRect l="-1111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38600" y="3614400"/>
                <a:ext cx="5282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be the two characters of lowest depth that are siblings </a:t>
                </a:r>
              </a:p>
              <a:p>
                <a:r>
                  <a:rPr lang="en-US" sz="2400" dirty="0"/>
                  <a:t>(Why must they exist?)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614400"/>
                <a:ext cx="5282538" cy="1200329"/>
              </a:xfrm>
              <a:prstGeom prst="rect">
                <a:avLst/>
              </a:prstGeom>
              <a:blipFill>
                <a:blip r:embed="rId9"/>
                <a:stretch>
                  <a:fillRect l="-1679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14800" y="4953000"/>
                <a:ext cx="528253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show that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does not increase cost of </a:t>
                </a:r>
                <a:r>
                  <a:rPr lang="en-US" sz="2400"/>
                  <a:t>the tree. </a:t>
                </a:r>
                <a:endParaRPr lang="en-US" sz="2400" dirty="0"/>
              </a:p>
              <a:p>
                <a:r>
                  <a:rPr lang="en-US" sz="2400" dirty="0"/>
                  <a:t>Similar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53000"/>
                <a:ext cx="5282538" cy="1569660"/>
              </a:xfrm>
              <a:prstGeom prst="rect">
                <a:avLst/>
              </a:prstGeom>
              <a:blipFill>
                <a:blip r:embed="rId10"/>
                <a:stretch>
                  <a:fillRect l="-1923" t="-2400" r="-1202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8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the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/>
                  <a:t>Show Optimal Substructure</a:t>
                </a:r>
              </a:p>
              <a:p>
                <a:pPr lvl="1"/>
                <a:r>
                  <a:rPr lang="en-US" dirty="0"/>
                  <a:t>Show treating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a new “combined” character gives optimal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752601" y="3124200"/>
            <a:ext cx="589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does solving this smaller problem: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72904" y="4876800"/>
            <a:ext cx="499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 an optimal solution to this?: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572904" y="54090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286000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922896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59792" y="54102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055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664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2742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8838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934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103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712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322292" y="54090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8915400" y="54102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/>
              <p:cNvSpPr/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ounded 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ounded Rectangle 71"/>
              <p:cNvSpPr/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ounded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ounded Rectangle 72"/>
          <p:cNvSpPr/>
          <p:nvPr/>
        </p:nvSpPr>
        <p:spPr>
          <a:xfrm>
            <a:off x="1572904" y="3655326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286000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22896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559792" y="3656463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055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664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2742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8838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934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103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712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915400" y="3655326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9508508" y="36564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ounded Rectangle 86"/>
              <p:cNvSpPr/>
              <p:nvPr/>
            </p:nvSpPr>
            <p:spPr>
              <a:xfrm>
                <a:off x="8051612" y="4419601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ounded 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612" y="4419601"/>
                <a:ext cx="593108" cy="457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/>
              <p:cNvSpPr/>
              <p:nvPr/>
            </p:nvSpPr>
            <p:spPr>
              <a:xfrm>
                <a:off x="8627093" y="4418464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ounded 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93" y="4418464"/>
                <a:ext cx="593108" cy="457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ounded Rectangle 88"/>
              <p:cNvSpPr/>
              <p:nvPr/>
            </p:nvSpPr>
            <p:spPr>
              <a:xfrm>
                <a:off x="8339920" y="3656464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ounded 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920" y="3656464"/>
                <a:ext cx="593108" cy="457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89" idx="2"/>
            <a:endCxn id="87" idx="0"/>
          </p:cNvCxnSpPr>
          <p:nvPr/>
        </p:nvCxnSpPr>
        <p:spPr>
          <a:xfrm flipH="1">
            <a:off x="8348166" y="4113664"/>
            <a:ext cx="288308" cy="305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2"/>
            <a:endCxn id="88" idx="0"/>
          </p:cNvCxnSpPr>
          <p:nvPr/>
        </p:nvCxnSpPr>
        <p:spPr>
          <a:xfrm>
            <a:off x="8636474" y="4113664"/>
            <a:ext cx="287173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1336601-39A9-014E-8F0B-C160A13B6B73}"/>
              </a:ext>
            </a:extLst>
          </p:cNvPr>
          <p:cNvSpPr/>
          <p:nvPr/>
        </p:nvSpPr>
        <p:spPr>
          <a:xfrm>
            <a:off x="7696200" y="4135846"/>
            <a:ext cx="1964708" cy="840474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1FF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572904" y="54090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86000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922896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59792" y="54102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55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64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742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838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934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03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12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22292" y="54090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15400" y="54102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/>
          <p:cNvSpPr/>
          <p:nvPr/>
        </p:nvSpPr>
        <p:spPr>
          <a:xfrm>
            <a:off x="1572904" y="3655326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86000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22896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59792" y="3656463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055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664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742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8838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934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103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712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915400" y="3655326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508508" y="36564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51612" y="3656464"/>
            <a:ext cx="1168589" cy="1220337"/>
            <a:chOff x="7696200" y="3046863"/>
            <a:chExt cx="1168589" cy="1220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ounded Rectangle 49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ounded 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ounded Rectangle 50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ounded 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51" idx="2"/>
              <a:endCxn id="4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2"/>
              <a:endCxn id="5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543261" y="3200400"/>
                <a:ext cx="5790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𝐹</m:t>
                      </m:r>
                      <m:r>
                        <a:rPr lang="en-US" sz="2800" i="1" dirty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261" y="3200400"/>
                <a:ext cx="57900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72904" y="4876800"/>
                <a:ext cx="500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04" y="4876800"/>
                <a:ext cx="5000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76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4525963"/>
              </a:xfrm>
            </p:spPr>
            <p:txBody>
              <a:bodyPr anchor="t"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4525963"/>
              </a:xfrm>
              <a:blipFill>
                <a:blip r:embed="rId3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24600" y="3048061"/>
            <a:ext cx="3010124" cy="2870775"/>
            <a:chOff x="2171476" y="2819400"/>
            <a:chExt cx="3010124" cy="2870775"/>
          </a:xfrm>
        </p:grpSpPr>
        <p:sp>
          <p:nvSpPr>
            <p:cNvPr id="58" name="Rounded Rectangle 57"/>
            <p:cNvSpPr/>
            <p:nvPr/>
          </p:nvSpPr>
          <p:spPr>
            <a:xfrm>
              <a:off x="2710221" y="5217206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60" idx="2"/>
              <a:endCxn id="67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  <a:endCxn id="60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2"/>
              <a:endCxn id="7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2"/>
              <a:endCxn id="59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ounded Rectangle 66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2"/>
              <a:endCxn id="58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3526584" y="52329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7" idx="2"/>
              <a:endCxn id="69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ounded Rectangle 71"/>
                <p:cNvSpPr/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ounded 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>
              <a:stCxn id="72" idx="2"/>
              <a:endCxn id="7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ounded Rectangle 73"/>
                <p:cNvSpPr/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ounded 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2" idx="2"/>
              <a:endCxn id="7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52600" y="3149026"/>
            <a:ext cx="2599046" cy="2870775"/>
            <a:chOff x="838200" y="2833985"/>
            <a:chExt cx="2599046" cy="2870775"/>
          </a:xfrm>
        </p:grpSpPr>
        <p:sp>
          <p:nvSpPr>
            <p:cNvPr id="77" name="Rounded Rectangle 76"/>
            <p:cNvSpPr/>
            <p:nvPr/>
          </p:nvSpPr>
          <p:spPr>
            <a:xfrm>
              <a:off x="1376945" y="5231791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38200" y="440936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303646" y="354225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79" idx="2"/>
              <a:endCxn id="86" idx="0"/>
            </p:cNvCxnSpPr>
            <p:nvPr/>
          </p:nvCxnSpPr>
          <p:spPr>
            <a:xfrm>
              <a:off x="1600200" y="399945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834474" y="289730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81" idx="2"/>
              <a:endCxn id="79" idx="0"/>
            </p:cNvCxnSpPr>
            <p:nvPr/>
          </p:nvCxnSpPr>
          <p:spPr>
            <a:xfrm flipH="1">
              <a:off x="1600200" y="335450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2"/>
              <a:endCxn id="90" idx="0"/>
            </p:cNvCxnSpPr>
            <p:nvPr/>
          </p:nvCxnSpPr>
          <p:spPr>
            <a:xfrm>
              <a:off x="2216215" y="3354501"/>
              <a:ext cx="916231" cy="2131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2"/>
              <a:endCxn id="78" idx="0"/>
            </p:cNvCxnSpPr>
            <p:nvPr/>
          </p:nvCxnSpPr>
          <p:spPr>
            <a:xfrm flipH="1">
              <a:off x="1134754" y="399945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887505" y="2833985"/>
                  <a:ext cx="627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505" y="2833985"/>
                  <a:ext cx="627095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ounded Rectangle 85"/>
            <p:cNvSpPr/>
            <p:nvPr/>
          </p:nvSpPr>
          <p:spPr>
            <a:xfrm>
              <a:off x="1767366" y="440936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86" idx="2"/>
              <a:endCxn id="77" idx="0"/>
            </p:cNvCxnSpPr>
            <p:nvPr/>
          </p:nvCxnSpPr>
          <p:spPr>
            <a:xfrm flipH="1">
              <a:off x="1673499" y="486656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2193308" y="524756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86" idx="2"/>
              <a:endCxn id="88" idx="0"/>
            </p:cNvCxnSpPr>
            <p:nvPr/>
          </p:nvCxnSpPr>
          <p:spPr>
            <a:xfrm>
              <a:off x="2063920" y="486656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ounded Rectangle 89"/>
                <p:cNvSpPr/>
                <p:nvPr/>
              </p:nvSpPr>
              <p:spPr>
                <a:xfrm>
                  <a:off x="2827646" y="3567626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ounded 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646" y="3567626"/>
                  <a:ext cx="609600" cy="457200"/>
                </a:xfrm>
                <a:prstGeom prst="round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1826536" y="261122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this is optimal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53201" y="2600980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 this is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429001" y="4330546"/>
                <a:ext cx="23651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1" y="4330546"/>
                <a:ext cx="2365135" cy="523220"/>
              </a:xfrm>
              <a:prstGeom prst="rect">
                <a:avLst/>
              </a:prstGeom>
              <a:blipFill>
                <a:blip r:embed="rId10"/>
                <a:stretch>
                  <a:fillRect l="-107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27941" y="6110660"/>
                <a:ext cx="41186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41" y="6110660"/>
                <a:ext cx="4118692" cy="523220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436482" y="5117753"/>
                <a:ext cx="22232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482" y="5117753"/>
                <a:ext cx="2223237" cy="954107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33BEEDFB-F5D9-4D41-85F0-8B4791B3F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4525963"/>
              </a:xfrm>
            </p:spPr>
            <p:txBody>
              <a:bodyPr anchor="t"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33BEEDFB-F5D9-4D41-85F0-8B4791B3F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4525963"/>
              </a:xfrm>
              <a:blipFill>
                <a:blip r:embed="rId11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557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53076" y="3834826"/>
            <a:ext cx="3010124" cy="2870775"/>
            <a:chOff x="2171476" y="2819400"/>
            <a:chExt cx="3010124" cy="2870775"/>
          </a:xfrm>
        </p:grpSpPr>
        <p:sp>
          <p:nvSpPr>
            <p:cNvPr id="58" name="Rounded Rectangle 57"/>
            <p:cNvSpPr/>
            <p:nvPr/>
          </p:nvSpPr>
          <p:spPr>
            <a:xfrm>
              <a:off x="2710221" y="5217206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60" idx="2"/>
              <a:endCxn id="67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  <a:endCxn id="60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2"/>
              <a:endCxn id="7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2"/>
              <a:endCxn id="59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ounded Rectangle 66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2"/>
              <a:endCxn id="58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3526584" y="52329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7" idx="2"/>
              <a:endCxn id="69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ounded Rectangle 71"/>
                <p:cNvSpPr/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ounded 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>
              <a:stCxn id="72" idx="2"/>
              <a:endCxn id="7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ounded Rectangle 73"/>
                <p:cNvSpPr/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ounded 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2" idx="2"/>
              <a:endCxn id="7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15860" y="2790889"/>
                <a:ext cx="3961341" cy="13849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is not optimal</a:t>
                </a:r>
              </a:p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/>
                  <a:t> be a lower-cost tree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&lt;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2790889"/>
                <a:ext cx="3961341" cy="1384995"/>
              </a:xfrm>
              <a:prstGeom prst="rect">
                <a:avLst/>
              </a:prstGeom>
              <a:blipFill>
                <a:blip r:embed="rId7"/>
                <a:stretch>
                  <a:fillRect l="-3514" t="-4505" r="-1597" b="-45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1799897" y="3883968"/>
            <a:ext cx="3010124" cy="2870775"/>
            <a:chOff x="2171476" y="2819400"/>
            <a:chExt cx="3010124" cy="2870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/>
                <p:cNvSpPr/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ounded Rectangle 46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8" idx="2"/>
              <a:endCxn id="55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2"/>
              <a:endCxn id="48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2"/>
              <a:endCxn id="9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47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ounded Rectangle 54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5" idx="2"/>
              <a:endCxn id="46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ounded Rectangle 56"/>
                <p:cNvSpPr/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>
              <a:stCxn id="55" idx="2"/>
              <a:endCxn id="57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92" idx="2"/>
              <a:endCxn id="9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2" idx="2"/>
              <a:endCxn id="9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086600" y="2362201"/>
            <a:ext cx="282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Toward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33733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557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53076" y="3834826"/>
            <a:ext cx="3010124" cy="2032575"/>
            <a:chOff x="2171476" y="2819400"/>
            <a:chExt cx="3010124" cy="2032575"/>
          </a:xfrm>
        </p:grpSpPr>
        <p:sp>
          <p:nvSpPr>
            <p:cNvPr id="59" name="Rounded Rectangle 58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60" idx="2"/>
              <a:endCxn id="67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  <a:endCxn id="60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2"/>
              <a:endCxn id="7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2"/>
              <a:endCxn id="59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20781" y="2819400"/>
                  <a:ext cx="66556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665567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ounded Rectangle 66"/>
                <p:cNvSpPr/>
                <p:nvPr/>
              </p:nvSpPr>
              <p:spPr>
                <a:xfrm>
                  <a:off x="3100642" y="43947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ounded 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642" y="4394775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72" idx="2"/>
              <a:endCxn id="7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>
              <a:stCxn id="72" idx="2"/>
              <a:endCxn id="7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45656" y="2759034"/>
                <a:ext cx="2296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&lt;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656" y="2759034"/>
                <a:ext cx="2296911" cy="523220"/>
              </a:xfrm>
              <a:prstGeom prst="rect">
                <a:avLst/>
              </a:prstGeom>
              <a:blipFill>
                <a:blip r:embed="rId5"/>
                <a:stretch>
                  <a:fillRect r="-109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1799897" y="3883968"/>
            <a:ext cx="3010124" cy="2870775"/>
            <a:chOff x="2171476" y="2819400"/>
            <a:chExt cx="3010124" cy="2870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/>
                <p:cNvSpPr/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ounded Rectangle 46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8" idx="2"/>
              <a:endCxn id="55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2"/>
              <a:endCxn id="48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2"/>
              <a:endCxn id="9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47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ounded Rectangle 54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5" idx="2"/>
              <a:endCxn id="46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ounded Rectangle 56"/>
                <p:cNvSpPr/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>
              <a:stCxn id="55" idx="2"/>
              <a:endCxn id="57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92" idx="2"/>
              <a:endCxn id="9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2" idx="2"/>
              <a:endCxn id="9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62401" y="3437567"/>
                <a:ext cx="4150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1" y="3437567"/>
                <a:ext cx="4150945" cy="52322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810022" y="3959279"/>
                <a:ext cx="3246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&lt;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022" y="3959279"/>
                <a:ext cx="3246017" cy="523220"/>
              </a:xfrm>
              <a:prstGeom prst="rect">
                <a:avLst/>
              </a:prstGeom>
              <a:blipFill>
                <a:blip r:embed="rId10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17446" y="4505980"/>
                <a:ext cx="148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6" y="4505980"/>
                <a:ext cx="148335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029200" y="5867401"/>
                <a:ext cx="5486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Contradicts</a:t>
                </a:r>
                <a:r>
                  <a:rPr lang="en-US" sz="2800" dirty="0"/>
                  <a:t> optimality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𝑇</m:t>
                    </m:r>
                    <m:r>
                      <a:rPr lang="en-US" sz="28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, 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is optimal!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867401"/>
                <a:ext cx="5486400" cy="954107"/>
              </a:xfrm>
              <a:prstGeom prst="rect">
                <a:avLst/>
              </a:prstGeom>
              <a:blipFill>
                <a:blip r:embed="rId12"/>
                <a:stretch>
                  <a:fillRect l="-2546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ontent Placeholder 2">
                <a:extLst>
                  <a:ext uri="{FF2B5EF4-FFF2-40B4-BE49-F238E27FC236}">
                    <a16:creationId xmlns:a16="http://schemas.microsoft.com/office/drawing/2014/main" id="{97ABC702-6507-DB48-8194-08EF4AC02E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95400"/>
                <a:ext cx="109728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𝐹</m:t>
                    </m:r>
                    <m:r>
                      <a:rPr lang="en-US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8" name="Content Placeholder 2">
                <a:extLst>
                  <a:ext uri="{FF2B5EF4-FFF2-40B4-BE49-F238E27FC236}">
                    <a16:creationId xmlns:a16="http://schemas.microsoft.com/office/drawing/2014/main" id="{97ABC702-6507-DB48-8194-08EF4AC02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95400"/>
                <a:ext cx="10972800" cy="4525963"/>
              </a:xfrm>
              <a:prstGeom prst="rect">
                <a:avLst/>
              </a:prstGeom>
              <a:blipFill>
                <a:blip r:embed="rId13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50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572904" y="54090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86000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922896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59792" y="54102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55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64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742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838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934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03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12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22292" y="54090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15400" y="54102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/>
          <p:cNvSpPr/>
          <p:nvPr/>
        </p:nvSpPr>
        <p:spPr>
          <a:xfrm>
            <a:off x="1572904" y="3655326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86000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22896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59792" y="3656463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055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664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742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8838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934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103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712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915400" y="3655326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508508" y="36564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51612" y="3656464"/>
            <a:ext cx="1168589" cy="1220337"/>
            <a:chOff x="7696200" y="3046863"/>
            <a:chExt cx="1168589" cy="1220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ounded Rectangle 49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ounded 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ounded Rectangle 50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ounded 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51" idx="2"/>
              <a:endCxn id="4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2"/>
              <a:endCxn id="5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543261" y="3200400"/>
                <a:ext cx="5790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𝐹</m:t>
                      </m:r>
                      <m:r>
                        <a:rPr lang="en-US" sz="2800" i="1" dirty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261" y="3200400"/>
                <a:ext cx="57900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72904" y="4876800"/>
                <a:ext cx="500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04" y="4876800"/>
                <a:ext cx="5000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97495BD-B059-254B-9BDD-B7CC938B2D91}"/>
              </a:ext>
            </a:extLst>
          </p:cNvPr>
          <p:cNvSpPr/>
          <p:nvPr/>
        </p:nvSpPr>
        <p:spPr>
          <a:xfrm>
            <a:off x="1219200" y="3200400"/>
            <a:ext cx="9675505" cy="297180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BED9BAA-385B-7A45-842C-1BBEEE29507D}"/>
              </a:ext>
            </a:extLst>
          </p:cNvPr>
          <p:cNvGrpSpPr/>
          <p:nvPr/>
        </p:nvGrpSpPr>
        <p:grpSpPr>
          <a:xfrm>
            <a:off x="9341763" y="3131244"/>
            <a:ext cx="2188416" cy="1477720"/>
            <a:chOff x="2171476" y="2819400"/>
            <a:chExt cx="3010124" cy="203257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FE6EDAD6-8A2B-A340-AF4D-A35AB954B8ED}"/>
                </a:ext>
              </a:extLst>
            </p:cNvPr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2B7FF935-E771-B548-B63E-EC1D74EEE855}"/>
                </a:ext>
              </a:extLst>
            </p:cNvPr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96351EA-6457-CC42-9C71-2B6B26D467B2}"/>
                </a:ext>
              </a:extLst>
            </p:cNvPr>
            <p:cNvCxnSpPr>
              <a:stCxn id="58" idx="2"/>
              <a:endCxn id="65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00C6F15E-2099-3241-A56D-B709C2CD44F9}"/>
                </a:ext>
              </a:extLst>
            </p:cNvPr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FA0BE6C-FF88-FE44-8C4C-E9354DBCEFC9}"/>
                </a:ext>
              </a:extLst>
            </p:cNvPr>
            <p:cNvCxnSpPr>
              <a:stCxn id="60" idx="2"/>
              <a:endCxn id="58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E8D11EE-1877-744F-95B8-F3FCE859EE13}"/>
                </a:ext>
              </a:extLst>
            </p:cNvPr>
            <p:cNvCxnSpPr>
              <a:stCxn id="60" idx="2"/>
              <a:endCxn id="67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A390088-26B3-2343-8C4B-E54ECFFFC2BA}"/>
                </a:ext>
              </a:extLst>
            </p:cNvPr>
            <p:cNvCxnSpPr>
              <a:stCxn id="58" idx="2"/>
              <a:endCxn id="55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8220EFE-449C-F849-8737-FF5D9FD97224}"/>
                    </a:ext>
                  </a:extLst>
                </p:cNvPr>
                <p:cNvSpPr txBox="1"/>
                <p:nvPr/>
              </p:nvSpPr>
              <p:spPr>
                <a:xfrm>
                  <a:off x="3220781" y="2819400"/>
                  <a:ext cx="66556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665567" cy="5847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ounded Rectangle 64">
                  <a:extLst>
                    <a:ext uri="{FF2B5EF4-FFF2-40B4-BE49-F238E27FC236}">
                      <a16:creationId xmlns:a16="http://schemas.microsoft.com/office/drawing/2014/main" id="{E841EF99-9386-CF43-98B5-FBD6142593C0}"/>
                    </a:ext>
                  </a:extLst>
                </p:cNvPr>
                <p:cNvSpPr/>
                <p:nvPr/>
              </p:nvSpPr>
              <p:spPr>
                <a:xfrm>
                  <a:off x="3100642" y="43947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ounded 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642" y="4394775"/>
                  <a:ext cx="593108" cy="457200"/>
                </a:xfrm>
                <a:prstGeom prst="round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751B623-AB05-A847-93BD-58AE0EEEFDB4}"/>
                </a:ext>
              </a:extLst>
            </p:cNvPr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22D3D4C6-1A39-D44C-8E5B-B4FF4A642F0F}"/>
                </a:ext>
              </a:extLst>
            </p:cNvPr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94090E5-1D23-4F45-8E3E-8100AAD8C361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0B299FF-45FF-C641-8A7F-5221B28F845F}"/>
                </a:ext>
              </a:extLst>
            </p:cNvPr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9341F21-892E-E74B-B1EB-309CC6BED520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F77862-C9CD-F442-8B0B-51B5B9922FCB}"/>
              </a:ext>
            </a:extLst>
          </p:cNvPr>
          <p:cNvGrpSpPr/>
          <p:nvPr/>
        </p:nvGrpSpPr>
        <p:grpSpPr>
          <a:xfrm>
            <a:off x="2476962" y="3160660"/>
            <a:ext cx="1590830" cy="1757150"/>
            <a:chOff x="838200" y="2833985"/>
            <a:chExt cx="2599046" cy="2870775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CB49C83-F7AA-1B4A-AE76-42D3FA6361C7}"/>
                </a:ext>
              </a:extLst>
            </p:cNvPr>
            <p:cNvSpPr/>
            <p:nvPr/>
          </p:nvSpPr>
          <p:spPr>
            <a:xfrm>
              <a:off x="1376945" y="5231791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7EEA7E6E-A797-3C4C-B0AD-944715BAC13A}"/>
                </a:ext>
              </a:extLst>
            </p:cNvPr>
            <p:cNvSpPr/>
            <p:nvPr/>
          </p:nvSpPr>
          <p:spPr>
            <a:xfrm>
              <a:off x="838200" y="440936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2BB314B-EBFC-7F4C-B90D-A68633179EF0}"/>
                </a:ext>
              </a:extLst>
            </p:cNvPr>
            <p:cNvSpPr/>
            <p:nvPr/>
          </p:nvSpPr>
          <p:spPr>
            <a:xfrm>
              <a:off x="1303646" y="354225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87972E1-B64D-D448-8AEC-DF1866E4C66E}"/>
                </a:ext>
              </a:extLst>
            </p:cNvPr>
            <p:cNvCxnSpPr>
              <a:stCxn id="74" idx="2"/>
              <a:endCxn id="81" idx="0"/>
            </p:cNvCxnSpPr>
            <p:nvPr/>
          </p:nvCxnSpPr>
          <p:spPr>
            <a:xfrm>
              <a:off x="1600200" y="399945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C920DC94-F942-DD41-B5E4-E326C4D7570B}"/>
                </a:ext>
              </a:extLst>
            </p:cNvPr>
            <p:cNvSpPr/>
            <p:nvPr/>
          </p:nvSpPr>
          <p:spPr>
            <a:xfrm>
              <a:off x="1834474" y="289730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27F929D-287F-014F-A683-A8D46F8C544F}"/>
                </a:ext>
              </a:extLst>
            </p:cNvPr>
            <p:cNvCxnSpPr>
              <a:stCxn id="76" idx="2"/>
              <a:endCxn id="74" idx="0"/>
            </p:cNvCxnSpPr>
            <p:nvPr/>
          </p:nvCxnSpPr>
          <p:spPr>
            <a:xfrm flipH="1">
              <a:off x="1600200" y="335450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3B958D7-A874-5546-A67B-9FA985B202C2}"/>
                </a:ext>
              </a:extLst>
            </p:cNvPr>
            <p:cNvCxnSpPr>
              <a:stCxn id="76" idx="2"/>
              <a:endCxn id="85" idx="0"/>
            </p:cNvCxnSpPr>
            <p:nvPr/>
          </p:nvCxnSpPr>
          <p:spPr>
            <a:xfrm>
              <a:off x="2216215" y="3354501"/>
              <a:ext cx="916231" cy="2131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CFC1B0C-75EB-A14F-B3B8-F6B79B117711}"/>
                </a:ext>
              </a:extLst>
            </p:cNvPr>
            <p:cNvCxnSpPr>
              <a:stCxn id="74" idx="2"/>
              <a:endCxn id="73" idx="0"/>
            </p:cNvCxnSpPr>
            <p:nvPr/>
          </p:nvCxnSpPr>
          <p:spPr>
            <a:xfrm flipH="1">
              <a:off x="1134754" y="399945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25E4163-E640-064F-9A97-59112FFC0919}"/>
                    </a:ext>
                  </a:extLst>
                </p:cNvPr>
                <p:cNvSpPr txBox="1"/>
                <p:nvPr/>
              </p:nvSpPr>
              <p:spPr>
                <a:xfrm>
                  <a:off x="1887505" y="2833985"/>
                  <a:ext cx="627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505" y="2833985"/>
                  <a:ext cx="627095" cy="58477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79BF89B3-C499-3D4E-9437-B7FAD4B7987A}"/>
                </a:ext>
              </a:extLst>
            </p:cNvPr>
            <p:cNvSpPr/>
            <p:nvPr/>
          </p:nvSpPr>
          <p:spPr>
            <a:xfrm>
              <a:off x="1767366" y="440936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2371E6F-4E68-3B47-A693-D1E040BCC884}"/>
                </a:ext>
              </a:extLst>
            </p:cNvPr>
            <p:cNvCxnSpPr>
              <a:stCxn id="81" idx="2"/>
              <a:endCxn id="72" idx="0"/>
            </p:cNvCxnSpPr>
            <p:nvPr/>
          </p:nvCxnSpPr>
          <p:spPr>
            <a:xfrm flipH="1">
              <a:off x="1673499" y="486656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10785D31-D706-5548-9111-29A0C1B0F2D6}"/>
                </a:ext>
              </a:extLst>
            </p:cNvPr>
            <p:cNvSpPr/>
            <p:nvPr/>
          </p:nvSpPr>
          <p:spPr>
            <a:xfrm>
              <a:off x="2193308" y="524756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711E2BB-2D6E-7740-9440-C8AAFFA8F8F9}"/>
                </a:ext>
              </a:extLst>
            </p:cNvPr>
            <p:cNvCxnSpPr>
              <a:stCxn id="81" idx="2"/>
              <a:endCxn id="83" idx="0"/>
            </p:cNvCxnSpPr>
            <p:nvPr/>
          </p:nvCxnSpPr>
          <p:spPr>
            <a:xfrm>
              <a:off x="2063920" y="486656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91F2BBD5-D667-3849-92D0-257B0113F17D}"/>
                    </a:ext>
                  </a:extLst>
                </p:cNvPr>
                <p:cNvSpPr/>
                <p:nvPr/>
              </p:nvSpPr>
              <p:spPr>
                <a:xfrm>
                  <a:off x="2827646" y="3567626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ounded 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646" y="3567626"/>
                  <a:ext cx="609600" cy="457200"/>
                </a:xfrm>
                <a:prstGeom prst="round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07A0BE4-5804-4F4D-986E-64E658464406}"/>
              </a:ext>
            </a:extLst>
          </p:cNvPr>
          <p:cNvGrpSpPr/>
          <p:nvPr/>
        </p:nvGrpSpPr>
        <p:grpSpPr>
          <a:xfrm>
            <a:off x="3678663" y="4908158"/>
            <a:ext cx="1760159" cy="1678675"/>
            <a:chOff x="2171476" y="2819400"/>
            <a:chExt cx="3010124" cy="2870775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C274C2A3-C39C-3B43-A6D9-506E3185DCEB}"/>
                </a:ext>
              </a:extLst>
            </p:cNvPr>
            <p:cNvSpPr/>
            <p:nvPr/>
          </p:nvSpPr>
          <p:spPr>
            <a:xfrm>
              <a:off x="2710221" y="5217206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AF6E23DE-0BDA-0A48-B422-ADB45A691128}"/>
                </a:ext>
              </a:extLst>
            </p:cNvPr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CD0F4F5-2B04-D24B-90D0-68FC2C7AEA01}"/>
                </a:ext>
              </a:extLst>
            </p:cNvPr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41824E0-69E9-3248-8B46-56642444F456}"/>
                </a:ext>
              </a:extLst>
            </p:cNvPr>
            <p:cNvCxnSpPr>
              <a:stCxn id="89" idx="2"/>
              <a:endCxn id="96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65DE5E8-6E02-B64F-8A9D-955FD82F075B}"/>
                </a:ext>
              </a:extLst>
            </p:cNvPr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DCFD7D5-2446-A645-B750-D69538DF7434}"/>
                </a:ext>
              </a:extLst>
            </p:cNvPr>
            <p:cNvCxnSpPr>
              <a:stCxn id="91" idx="2"/>
              <a:endCxn id="89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A20F13A-3538-7447-85D6-2ADCAAA1879A}"/>
                </a:ext>
              </a:extLst>
            </p:cNvPr>
            <p:cNvCxnSpPr>
              <a:stCxn id="91" idx="2"/>
              <a:endCxn id="101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06E2721-26A2-E24C-9278-2A0B20D10A67}"/>
                </a:ext>
              </a:extLst>
            </p:cNvPr>
            <p:cNvCxnSpPr>
              <a:stCxn id="89" idx="2"/>
              <a:endCxn id="88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E768C60-2CC3-F54A-904D-EE99844B15D5}"/>
                    </a:ext>
                  </a:extLst>
                </p:cNvPr>
                <p:cNvSpPr txBox="1"/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7A7818D7-8EEB-6642-8ACB-22349E2D59BB}"/>
                </a:ext>
              </a:extLst>
            </p:cNvPr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FFCFA26-1ED7-1D4F-BB77-F82FE01DF45C}"/>
                </a:ext>
              </a:extLst>
            </p:cNvPr>
            <p:cNvCxnSpPr>
              <a:stCxn id="96" idx="2"/>
              <a:endCxn id="87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C8D555D-FA0B-5B46-8107-63EC0139A717}"/>
                </a:ext>
              </a:extLst>
            </p:cNvPr>
            <p:cNvSpPr/>
            <p:nvPr/>
          </p:nvSpPr>
          <p:spPr>
            <a:xfrm>
              <a:off x="3526584" y="52329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73F3E23-BEEA-0B4F-8F26-580C42B1F165}"/>
                </a:ext>
              </a:extLst>
            </p:cNvPr>
            <p:cNvCxnSpPr>
              <a:stCxn id="96" idx="2"/>
              <a:endCxn id="98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75F0EB9D-1F54-8B44-9A69-DF5D4F8D7C84}"/>
                    </a:ext>
                  </a:extLst>
                </p:cNvPr>
                <p:cNvSpPr/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ounded Rectangle 100">
                  <a:extLst>
                    <a:ext uri="{FF2B5EF4-FFF2-40B4-BE49-F238E27FC236}">
                      <a16:creationId xmlns:a16="http://schemas.microsoft.com/office/drawing/2014/main" id="{6B18F699-5AE1-CD41-9BCD-2C9F8FC4626E}"/>
                    </a:ext>
                  </a:extLst>
                </p:cNvPr>
                <p:cNvSpPr/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ounded 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FE3790D-7771-7549-BEF7-B3317FA87F73}"/>
                </a:ext>
              </a:extLst>
            </p:cNvPr>
            <p:cNvCxnSpPr>
              <a:stCxn id="101" idx="2"/>
              <a:endCxn id="100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5ADEC61C-5441-7F48-A26E-4D9B6D452139}"/>
                    </a:ext>
                  </a:extLst>
                </p:cNvPr>
                <p:cNvSpPr/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ounded 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4DCC555-C5DE-6343-9511-20D483E1D270}"/>
                </a:ext>
              </a:extLst>
            </p:cNvPr>
            <p:cNvCxnSpPr>
              <a:stCxn id="101" idx="2"/>
              <a:endCxn id="103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83BC7F-80B3-AE48-9EA2-35709A43AC8C}"/>
              </a:ext>
            </a:extLst>
          </p:cNvPr>
          <p:cNvGrpSpPr/>
          <p:nvPr/>
        </p:nvGrpSpPr>
        <p:grpSpPr>
          <a:xfrm>
            <a:off x="7772400" y="4875664"/>
            <a:ext cx="1914296" cy="1825677"/>
            <a:chOff x="2171476" y="2819400"/>
            <a:chExt cx="3010124" cy="2870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935DB4D-004F-ED49-A8CD-1C22D4F04A45}"/>
                    </a:ext>
                  </a:extLst>
                </p:cNvPr>
                <p:cNvSpPr/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5CE6EF77-983F-8B44-80FA-A85444D2740B}"/>
                </a:ext>
              </a:extLst>
            </p:cNvPr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4D8686B7-9E0D-C94D-A248-7D27A27A89CC}"/>
                </a:ext>
              </a:extLst>
            </p:cNvPr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D25EE61-B50C-D243-9213-373A6E826768}"/>
                </a:ext>
              </a:extLst>
            </p:cNvPr>
            <p:cNvCxnSpPr>
              <a:stCxn id="108" idx="2"/>
              <a:endCxn id="115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0525A89-6DC4-3F45-B3E5-C51D07253E39}"/>
                </a:ext>
              </a:extLst>
            </p:cNvPr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55C3678-29D8-474E-9DBC-2C5F3AB8D1AF}"/>
                </a:ext>
              </a:extLst>
            </p:cNvPr>
            <p:cNvCxnSpPr>
              <a:stCxn id="110" idx="2"/>
              <a:endCxn id="108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21A22AF-ECA2-5A48-9C50-DEB2D880BBD1}"/>
                </a:ext>
              </a:extLst>
            </p:cNvPr>
            <p:cNvCxnSpPr>
              <a:stCxn id="110" idx="2"/>
              <a:endCxn id="120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C3FC770-F693-C74D-A899-D1BE20F6008B}"/>
                </a:ext>
              </a:extLst>
            </p:cNvPr>
            <p:cNvCxnSpPr>
              <a:stCxn id="108" idx="2"/>
              <a:endCxn id="107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C430490-A963-6942-9350-CFEFFFD97DA4}"/>
                    </a:ext>
                  </a:extLst>
                </p:cNvPr>
                <p:cNvSpPr txBox="1"/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1AA7B689-EC18-A346-9FC8-37546BBEDC30}"/>
                </a:ext>
              </a:extLst>
            </p:cNvPr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037C457-E880-AE47-9771-9AD320BC09AB}"/>
                </a:ext>
              </a:extLst>
            </p:cNvPr>
            <p:cNvCxnSpPr>
              <a:stCxn id="115" idx="2"/>
              <a:endCxn id="106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A6142DCF-DC76-9D45-9F6A-311B06F59B52}"/>
                    </a:ext>
                  </a:extLst>
                </p:cNvPr>
                <p:cNvSpPr/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A517B76F-30F0-E745-9050-E2DEF62FD6FA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4353D3D4-CAEC-104B-8CBE-58FBAF652DC0}"/>
                </a:ext>
              </a:extLst>
            </p:cNvPr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A9EA72B1-D563-9645-B293-E0345D17AD32}"/>
                </a:ext>
              </a:extLst>
            </p:cNvPr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58EBA0D-BA93-3448-A510-E0CF66DF91EC}"/>
                </a:ext>
              </a:extLst>
            </p:cNvPr>
            <p:cNvCxnSpPr>
              <a:stCxn id="120" idx="2"/>
              <a:endCxn id="119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94D81BA6-DD92-8149-AC37-F7AD9D2AF98C}"/>
                </a:ext>
              </a:extLst>
            </p:cNvPr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18D8797-720D-E247-8CAA-A7AFEA4A9894}"/>
                </a:ext>
              </a:extLst>
            </p:cNvPr>
            <p:cNvCxnSpPr>
              <a:stCxn id="120" idx="2"/>
              <a:endCxn id="122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584087E-1480-CF4B-B447-7F350F8DEEB8}"/>
              </a:ext>
            </a:extLst>
          </p:cNvPr>
          <p:cNvSpPr txBox="1"/>
          <p:nvPr/>
        </p:nvSpPr>
        <p:spPr>
          <a:xfrm>
            <a:off x="6172200" y="4475322"/>
            <a:ext cx="10663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&gt;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06FDE8-0F9B-7340-A0B9-324BDEA1E9E2}"/>
              </a:ext>
            </a:extLst>
          </p:cNvPr>
          <p:cNvSpPr txBox="1"/>
          <p:nvPr/>
        </p:nvSpPr>
        <p:spPr>
          <a:xfrm>
            <a:off x="6169170" y="2667000"/>
            <a:ext cx="10663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6566D-509C-6E40-913B-0FCE318413EB}"/>
              </a:ext>
            </a:extLst>
          </p:cNvPr>
          <p:cNvSpPr txBox="1"/>
          <p:nvPr/>
        </p:nvSpPr>
        <p:spPr>
          <a:xfrm>
            <a:off x="5684256" y="2955196"/>
            <a:ext cx="228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Contradiction!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AABA4-5891-C44F-8771-D3046B0CEA15}"/>
              </a:ext>
            </a:extLst>
          </p:cNvPr>
          <p:cNvSpPr txBox="1"/>
          <p:nvPr/>
        </p:nvSpPr>
        <p:spPr>
          <a:xfrm>
            <a:off x="2810423" y="2824872"/>
            <a:ext cx="9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B475D44-9137-C242-B3A4-5F4C53B327AC}"/>
              </a:ext>
            </a:extLst>
          </p:cNvPr>
          <p:cNvSpPr txBox="1"/>
          <p:nvPr/>
        </p:nvSpPr>
        <p:spPr>
          <a:xfrm>
            <a:off x="3832570" y="4537572"/>
            <a:ext cx="12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not-optimal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4007A9D-C7EB-A449-BB32-60DCC8818392}"/>
              </a:ext>
            </a:extLst>
          </p:cNvPr>
          <p:cNvSpPr txBox="1"/>
          <p:nvPr/>
        </p:nvSpPr>
        <p:spPr>
          <a:xfrm>
            <a:off x="8192224" y="4560564"/>
            <a:ext cx="9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0991E32-8EDE-1543-8248-5B8708483373}"/>
              </a:ext>
            </a:extLst>
          </p:cNvPr>
          <p:cNvSpPr txBox="1"/>
          <p:nvPr/>
        </p:nvSpPr>
        <p:spPr>
          <a:xfrm>
            <a:off x="10088238" y="279462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?!?!</a:t>
            </a:r>
          </a:p>
        </p:txBody>
      </p:sp>
    </p:spTree>
    <p:extLst>
      <p:ext uri="{BB962C8B-B14F-4D97-AF65-F5344CB8AC3E}">
        <p14:creationId xmlns:p14="http://schemas.microsoft.com/office/powerpoint/2010/main" val="519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4" grpId="0"/>
      <p:bldP spid="7" grpId="0"/>
      <p:bldP spid="8" grpId="0"/>
      <p:bldP spid="125" grpId="0"/>
      <p:bldP spid="126" grpId="0"/>
      <p:bldP spid="1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using too much memory a bad thing?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for John von Neumann</a:t>
            </a:r>
          </a:p>
          <a:p>
            <a:r>
              <a:rPr lang="en-US" dirty="0"/>
              <a:t>Inventor of modern computer architecture</a:t>
            </a:r>
          </a:p>
          <a:p>
            <a:r>
              <a:rPr lang="en-US" dirty="0"/>
              <a:t>Other notable influences include:</a:t>
            </a:r>
          </a:p>
          <a:p>
            <a:pPr lvl="1"/>
            <a:r>
              <a:rPr lang="en-US" dirty="0"/>
              <a:t>Mathematics </a:t>
            </a:r>
          </a:p>
          <a:p>
            <a:pPr lvl="1"/>
            <a:r>
              <a:rPr lang="en-US" dirty="0"/>
              <a:t>Physics</a:t>
            </a:r>
          </a:p>
          <a:p>
            <a:pPr lvl="1"/>
            <a:r>
              <a:rPr lang="en-US" dirty="0"/>
              <a:t>Economics 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 descr="Image result for john von neu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26985"/>
            <a:ext cx="2590800" cy="337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Reading from memory is VERY slow</a:t>
            </a:r>
          </a:p>
          <a:p>
            <a:r>
              <a:rPr lang="en-US" dirty="0"/>
              <a:t>Big memory = slow memory</a:t>
            </a:r>
          </a:p>
          <a:p>
            <a:r>
              <a:rPr lang="en-US" dirty="0"/>
              <a:t>Solution: hierarchical memory</a:t>
            </a:r>
          </a:p>
          <a:p>
            <a:r>
              <a:rPr lang="en-US" dirty="0"/>
              <a:t>Takeaway for Algorithms: Memory is time, more memory is a lot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41728" y="5355735"/>
            <a:ext cx="11634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CPU, registers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2624" y="4728780"/>
            <a:ext cx="1600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86600" y="3962400"/>
            <a:ext cx="28194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2832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look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466993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Hopefully your data in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3578" y="4006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Hope it’s not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9064" y="62878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time: </a:t>
            </a:r>
          </a:p>
          <a:p>
            <a:r>
              <a:rPr lang="en-US" dirty="0"/>
              <a:t>1 cycle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0308" y="62878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time: </a:t>
            </a:r>
          </a:p>
          <a:p>
            <a:r>
              <a:rPr lang="en-US" dirty="0"/>
              <a:t>10 cycles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81900" y="6045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 time: </a:t>
            </a:r>
          </a:p>
          <a:p>
            <a:r>
              <a:rPr lang="en-US" dirty="0">
                <a:solidFill>
                  <a:schemeClr val="bg1"/>
                </a:solidFill>
              </a:rPr>
              <a:t>1,000,000 cycles</a:t>
            </a:r>
          </a:p>
        </p:txBody>
      </p:sp>
    </p:spTree>
    <p:extLst>
      <p:ext uri="{BB962C8B-B14F-4D97-AF65-F5344CB8AC3E}">
        <p14:creationId xmlns:p14="http://schemas.microsoft.com/office/powerpoint/2010/main" val="395767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lots of memory is “bad”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Von Neumann bottleneck</a:t>
            </a:r>
          </a:p>
          <a:p>
            <a:r>
              <a:rPr lang="en-US" dirty="0"/>
              <a:t>Don’t have enough memory</a:t>
            </a:r>
          </a:p>
          <a:p>
            <a:r>
              <a:rPr lang="en-US" dirty="0"/>
              <a:t>Cache coherency</a:t>
            </a:r>
          </a:p>
          <a:p>
            <a:r>
              <a:rPr lang="en-US" dirty="0"/>
              <a:t>Time &gt;= space</a:t>
            </a:r>
          </a:p>
          <a:p>
            <a:r>
              <a:rPr lang="en-US" dirty="0"/>
              <a:t>Fast memory is expensive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misses are very expensive</a:t>
            </a:r>
          </a:p>
          <a:p>
            <a:r>
              <a:rPr lang="en-US" dirty="0"/>
              <a:t>When we load something new into cache, we must eliminate something already there</a:t>
            </a:r>
          </a:p>
          <a:p>
            <a:r>
              <a:rPr lang="en-US" dirty="0"/>
              <a:t>We want the best cache “schedule” to minimize the number of misses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𝑘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size of the cache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memory access pattern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“schedule” for the cache (list of items in the cache at each time) which minimizes cache fetches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66175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56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3" name="Rectangle 1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968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8" name="Rectangle 1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51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845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>
          <a:xfrm>
            <a:off x="3962400" y="41529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55994" y="2399307"/>
            <a:ext cx="2590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must evict something to make room for 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5" name="Rectangle 14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9" name="Rectangle 1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3" name="Rectangle 2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74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95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>
          <a:xfrm>
            <a:off x="3962400" y="41529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4522805" y="4114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57800" y="2399307"/>
            <a:ext cx="1752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 we evict 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7" name="Rectangle 1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1" name="Rectangle 20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845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9" name="Rectangle 2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984590" y="2504968"/>
            <a:ext cx="435011" cy="435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20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95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>
          <a:xfrm>
            <a:off x="3962400" y="41529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57801" y="2399307"/>
            <a:ext cx="171165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 we evict C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8" name="Rectangle 1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2" name="Rectangle 21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6" name="Rectangle 2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45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0" name="Rectangle 2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3984590" y="3374990"/>
            <a:ext cx="435011" cy="435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52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Our Problem vs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338"/>
            <a:ext cx="11887200" cy="23737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Assuming we know the entire access pattern</a:t>
            </a:r>
          </a:p>
          <a:p>
            <a:r>
              <a:rPr lang="en-US" dirty="0"/>
              <a:t>Cache is Fully Associative</a:t>
            </a:r>
          </a:p>
          <a:p>
            <a:r>
              <a:rPr lang="en-US" dirty="0"/>
              <a:t>Counting # of fetches (not necessarily misses)</a:t>
            </a:r>
          </a:p>
          <a:p>
            <a:r>
              <a:rPr lang="en-US" dirty="0"/>
              <a:t>“Reduced” Schedule: Address only loaded on the cycle it’s required</a:t>
            </a:r>
          </a:p>
          <a:p>
            <a:pPr lvl="1"/>
            <a:r>
              <a:rPr lang="en-US" dirty="0"/>
              <a:t>Reduced == Unreduced (by number of fetches)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4790" y="4673026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98590" y="6349426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323262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9" name="Rectangle 2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89862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0473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77073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1" name="Rectangle 40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323262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5" name="Rectangle 44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89862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9" name="Rectangle 4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10473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3" name="Rectangle 5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777073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7" name="Rectangle 5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37659" y="3977170"/>
            <a:ext cx="2030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Unreduced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67200" y="5641981"/>
            <a:ext cx="162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/>
              <a:t>educed</a:t>
            </a:r>
            <a:endParaRPr lang="en-US" sz="3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10475" y="3810000"/>
            <a:ext cx="334337" cy="33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23262" y="5486400"/>
            <a:ext cx="334338" cy="33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553200" y="5334001"/>
            <a:ext cx="37338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Leaving A in longer does not save fetches</a:t>
            </a:r>
          </a:p>
        </p:txBody>
      </p:sp>
    </p:spTree>
    <p:extLst>
      <p:ext uri="{BB962C8B-B14F-4D97-AF65-F5344CB8AC3E}">
        <p14:creationId xmlns:p14="http://schemas.microsoft.com/office/powerpoint/2010/main" val="4927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60" grpId="0"/>
      <p:bldP spid="61" grpId="0"/>
      <p:bldP spid="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89E5-669A-9D4B-B6F6-A15D050EA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B9081-E236-9745-9F0E-60CB2449D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90D06-92B2-F648-8BDD-FA66078D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7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</a:t>
            </a:r>
            <a:r>
              <a:rPr lang="en-US" sz="3200" dirty="0">
                <a:solidFill>
                  <a:srgbClr val="FF33CC"/>
                </a:solidFill>
              </a:rPr>
              <a:t>A</a:t>
            </a:r>
            <a:r>
              <a:rPr lang="en-US" sz="3200" dirty="0"/>
              <a:t>   D   E   A   D   </a:t>
            </a:r>
            <a:r>
              <a:rPr lang="en-US" sz="3200" dirty="0">
                <a:solidFill>
                  <a:srgbClr val="FF33CC"/>
                </a:solidFill>
              </a:rPr>
              <a:t>B</a:t>
            </a:r>
            <a:r>
              <a:rPr lang="en-US" sz="3200" dirty="0"/>
              <a:t>   A   E   </a:t>
            </a:r>
            <a:r>
              <a:rPr lang="en-US" sz="3200" dirty="0">
                <a:solidFill>
                  <a:srgbClr val="FF33CC"/>
                </a:solidFill>
              </a:rPr>
              <a:t>C</a:t>
            </a:r>
            <a:r>
              <a:rPr lang="en-US" sz="3200" dirty="0"/>
              <a:t>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05800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590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</a:t>
            </a:r>
            <a:r>
              <a:rPr lang="en-US" sz="3200" dirty="0">
                <a:solidFill>
                  <a:srgbClr val="FF33CC"/>
                </a:solidFill>
              </a:rPr>
              <a:t>A</a:t>
            </a:r>
            <a:r>
              <a:rPr lang="en-US" sz="3200" dirty="0"/>
              <a:t>   </a:t>
            </a:r>
            <a:r>
              <a:rPr lang="en-US" sz="3200" dirty="0">
                <a:solidFill>
                  <a:srgbClr val="FF33CC"/>
                </a:solidFill>
              </a:rPr>
              <a:t>D</a:t>
            </a:r>
            <a:r>
              <a:rPr lang="en-US" sz="3200" dirty="0"/>
              <a:t>   </a:t>
            </a:r>
            <a:r>
              <a:rPr lang="en-US" sz="3200" dirty="0">
                <a:solidFill>
                  <a:srgbClr val="FF33CC"/>
                </a:solidFill>
              </a:rPr>
              <a:t>B</a:t>
            </a:r>
            <a:r>
              <a:rPr lang="en-US" sz="3200" dirty="0"/>
              <a:t>   A   E   C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77334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B</a:t>
            </a:r>
          </a:p>
        </p:txBody>
      </p:sp>
    </p:spTree>
    <p:extLst>
      <p:ext uri="{BB962C8B-B14F-4D97-AF65-F5344CB8AC3E}">
        <p14:creationId xmlns:p14="http://schemas.microsoft.com/office/powerpoint/2010/main" val="612514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</a:t>
            </a:r>
            <a:r>
              <a:rPr lang="en-US" sz="3200" dirty="0">
                <a:solidFill>
                  <a:srgbClr val="FF33CC"/>
                </a:solidFill>
              </a:rPr>
              <a:t>A   E</a:t>
            </a:r>
            <a:r>
              <a:rPr lang="en-US" sz="3200" dirty="0"/>
              <a:t>   C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041990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53201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8" name="Rectangle 4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5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032590" y="322505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4" name="Rectangle 5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57" name="Multiply 56"/>
          <p:cNvSpPr/>
          <p:nvPr/>
        </p:nvSpPr>
        <p:spPr>
          <a:xfrm>
            <a:off x="7010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772934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D</a:t>
            </a:r>
          </a:p>
        </p:txBody>
      </p:sp>
    </p:spTree>
    <p:extLst>
      <p:ext uri="{BB962C8B-B14F-4D97-AF65-F5344CB8AC3E}">
        <p14:creationId xmlns:p14="http://schemas.microsoft.com/office/powerpoint/2010/main" val="2073224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</a:t>
            </a:r>
            <a:r>
              <a:rPr lang="en-US" sz="3200" dirty="0">
                <a:solidFill>
                  <a:srgbClr val="FF33CC"/>
                </a:solidFill>
              </a:rPr>
              <a:t>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041990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53201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8" name="Rectangle 4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5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032590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4" name="Rectangle 5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7" name="Multiply 56"/>
          <p:cNvSpPr/>
          <p:nvPr/>
        </p:nvSpPr>
        <p:spPr>
          <a:xfrm>
            <a:off x="7010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565990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0" name="Rectangle 5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77201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4" name="Rectangle 6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56590" y="3229039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8" name="Rectangle 6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pic>
        <p:nvPicPr>
          <p:cNvPr id="7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990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Multiply 72"/>
          <p:cNvSpPr/>
          <p:nvPr/>
        </p:nvSpPr>
        <p:spPr>
          <a:xfrm>
            <a:off x="8571943" y="48387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772934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B</a:t>
            </a:r>
          </a:p>
        </p:txBody>
      </p:sp>
    </p:spTree>
    <p:extLst>
      <p:ext uri="{BB962C8B-B14F-4D97-AF65-F5344CB8AC3E}">
        <p14:creationId xmlns:p14="http://schemas.microsoft.com/office/powerpoint/2010/main" val="939121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041990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53201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8" name="Rectangle 4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5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032590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4" name="Rectangle 5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7" name="Multiply 56"/>
          <p:cNvSpPr/>
          <p:nvPr/>
        </p:nvSpPr>
        <p:spPr>
          <a:xfrm>
            <a:off x="7010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565990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0" name="Rectangle 5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77201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4" name="Rectangle 6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56590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8" name="Rectangle 6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7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990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Multiply 72"/>
          <p:cNvSpPr/>
          <p:nvPr/>
        </p:nvSpPr>
        <p:spPr>
          <a:xfrm>
            <a:off x="8571943" y="48387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9089990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6" name="Rectangle 7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01201" y="3244100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80" name="Rectangle 7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83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99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311" y="48387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988178" y="5791200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 Cache Misses</a:t>
            </a:r>
          </a:p>
        </p:txBody>
      </p:sp>
    </p:spTree>
    <p:extLst>
      <p:ext uri="{BB962C8B-B14F-4D97-AF65-F5344CB8AC3E}">
        <p14:creationId xmlns:p14="http://schemas.microsoft.com/office/powerpoint/2010/main" val="130361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Greedy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𝑐𝑎𝑐h𝑒</m:t>
                    </m:r>
                  </m:oMath>
                </a14:m>
                <a:r>
                  <a:rPr lang="en-US" dirty="0"/>
                  <a:t>= first k accesses</a:t>
                </a:r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𝑐𝑎𝑐h𝑒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print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𝑐𝑎𝑐h𝑒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else: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furthest-in-future from cache</a:t>
                </a:r>
              </a:p>
              <a:p>
                <a:pPr marL="0" indent="0">
                  <a:buNone/>
                </a:pPr>
                <a:r>
                  <a:rPr lang="en-US" dirty="0"/>
                  <a:t>		evict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print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𝑐𝑎𝑐h𝑒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93786" y="1737937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786" y="1737937"/>
                <a:ext cx="904928" cy="461665"/>
              </a:xfrm>
              <a:prstGeom prst="rect">
                <a:avLst/>
              </a:prstGeom>
              <a:blipFill>
                <a:blip r:embed="rId3"/>
                <a:stretch>
                  <a:fillRect r="-138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0" y="2254817"/>
                <a:ext cx="1127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times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54817"/>
                <a:ext cx="1127681" cy="461665"/>
              </a:xfrm>
              <a:prstGeom prst="rect">
                <a:avLst/>
              </a:prstGeom>
              <a:blipFill>
                <a:blip r:embed="rId4"/>
                <a:stretch>
                  <a:fillRect t="-8108" r="-674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0" y="2819400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819400"/>
                <a:ext cx="904928" cy="461665"/>
              </a:xfrm>
              <a:prstGeom prst="rect">
                <a:avLst/>
              </a:prstGeom>
              <a:blipFill>
                <a:blip r:embed="rId5"/>
                <a:stretch>
                  <a:fillRect r="-138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5217" y="3346332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17" y="3346332"/>
                <a:ext cx="904928" cy="461665"/>
              </a:xfrm>
              <a:prstGeom prst="rect">
                <a:avLst/>
              </a:prstGeom>
              <a:blipFill>
                <a:blip r:embed="rId6"/>
                <a:stretch>
                  <a:fillRect r="-138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28133" y="4419600"/>
                <a:ext cx="1077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133" y="4419600"/>
                <a:ext cx="1077474" cy="461665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48242" y="4953000"/>
                <a:ext cx="895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242" y="4953000"/>
                <a:ext cx="895886" cy="461665"/>
              </a:xfrm>
              <a:prstGeom prst="rect">
                <a:avLst/>
              </a:prstGeom>
              <a:blipFill>
                <a:blip r:embed="rId8"/>
                <a:stretch>
                  <a:fillRect r="-140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54103" y="5486400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103" y="5486400"/>
                <a:ext cx="904928" cy="461665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283510" y="5624899"/>
                <a:ext cx="17529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510" y="5624899"/>
                <a:ext cx="1752980" cy="646331"/>
              </a:xfrm>
              <a:prstGeom prst="rect">
                <a:avLst/>
              </a:prstGeom>
              <a:blipFill>
                <a:blip r:embed="rId10"/>
                <a:stretch>
                  <a:fillRect r="-287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8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Shows correctness of a greedy algorithm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Show exchanging an item from an arbitrary optimal solution with your greedy choice makes the new solution no worse</a:t>
            </a:r>
          </a:p>
          <a:p>
            <a:pPr lvl="1"/>
            <a:r>
              <a:rPr lang="en-US" dirty="0"/>
              <a:t>How to show my sandwich is at least as good as yours:</a:t>
            </a:r>
          </a:p>
          <a:p>
            <a:pPr lvl="2"/>
            <a:r>
              <a:rPr lang="en-US" dirty="0"/>
              <a:t>Show: “I can remove any item from your sandwich, and it would be no worse by replacing it with the same item from my sandwich”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pic>
        <p:nvPicPr>
          <p:cNvPr id="15362" name="Picture 2" descr="Image result for peanut butter and jelly sandwi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495" y="5253318"/>
            <a:ext cx="2883777" cy="160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98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2D050"/>
                </a:solidFill>
              </a:rPr>
              <a:t>Belady</a:t>
            </a:r>
            <a:r>
              <a:rPr lang="en-US" dirty="0">
                <a:solidFill>
                  <a:srgbClr val="92D050"/>
                </a:solidFill>
              </a:rPr>
              <a:t> Exchange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4529" y="1487190"/>
                <a:ext cx="11201400" cy="344895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800" dirty="0"/>
                  <a:t> be the schedule chosen by our greedy algorithm</a:t>
                </a:r>
              </a:p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a schedule which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800" dirty="0"/>
                  <a:t> for the first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/>
                  <a:t> memory accesses.</a:t>
                </a:r>
              </a:p>
              <a:p>
                <a:pPr marL="0" indent="0">
                  <a:buNone/>
                </a:pPr>
                <a:r>
                  <a:rPr lang="en-US" sz="2800" dirty="0"/>
                  <a:t>We will show: there is a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/>
                  <a:t> which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800" dirty="0"/>
                  <a:t> for the first </a:t>
                </a:r>
                <a:br>
                  <a:rPr lang="en-US" sz="2800" i="1" dirty="0">
                    <a:latin typeface="Cambria Math"/>
                  </a:rPr>
                </a:br>
                <a:r>
                  <a:rPr lang="en-US" sz="28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memory accesses, and has no more misses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(i.e.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latin typeface="Cambria Math"/>
                      </a:rPr>
                      <m:t>≤</m:t>
                    </m:r>
                    <m:r>
                      <a:rPr lang="en-US" sz="2800" i="1" dirty="0">
                        <a:latin typeface="Cambria Math"/>
                      </a:rPr>
                      <m:t>𝑚𝑖𝑠𝑠𝑒𝑠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529" y="1487190"/>
                <a:ext cx="11201400" cy="3448957"/>
              </a:xfrm>
              <a:blipFill>
                <a:blip r:embed="rId2"/>
                <a:stretch>
                  <a:fillRect l="-1019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5150420"/>
                <a:ext cx="838200" cy="838200"/>
              </a:xfrm>
              <a:prstGeom prst="roundRect">
                <a:avLst/>
              </a:prstGeom>
              <a:solidFill>
                <a:srgbClr val="FF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50420"/>
                <a:ext cx="838200" cy="838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5988620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0 accesses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988620"/>
                <a:ext cx="1524000" cy="945580"/>
              </a:xfrm>
              <a:prstGeom prst="rect">
                <a:avLst/>
              </a:prstGeom>
              <a:blipFill>
                <a:blip r:embed="rId4"/>
                <a:stretch>
                  <a:fillRect l="-3306"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0623" y="5139047"/>
                <a:ext cx="838200" cy="838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23" y="5139047"/>
                <a:ext cx="838200" cy="838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829300" y="5139047"/>
                <a:ext cx="838200" cy="838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5139047"/>
                <a:ext cx="838200" cy="838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5977247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 access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977247"/>
                <a:ext cx="1524000" cy="945580"/>
              </a:xfrm>
              <a:prstGeom prst="rect">
                <a:avLst/>
              </a:prstGeom>
              <a:blipFill>
                <a:blip r:embed="rId7"/>
                <a:stretch>
                  <a:fillRect l="-3306"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38800" y="5958385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2  accesses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958385"/>
                <a:ext cx="1524000" cy="945580"/>
              </a:xfrm>
              <a:prstGeom prst="rect">
                <a:avLst/>
              </a:prstGeom>
              <a:blipFill>
                <a:blip r:embed="rId8"/>
                <a:stretch>
                  <a:fillRect l="-333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431206" y="5113690"/>
            <a:ext cx="41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9029700" y="5139047"/>
                <a:ext cx="838200" cy="8382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700" y="5139047"/>
                <a:ext cx="838200" cy="838200"/>
              </a:xfrm>
              <a:prstGeom prst="roundRect">
                <a:avLst/>
              </a:prstGeom>
              <a:blipFill>
                <a:blip r:embed="rId9"/>
                <a:stretch>
                  <a:fillRect l="-8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39200" y="5958385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 accesses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5958385"/>
                <a:ext cx="1524000" cy="945580"/>
              </a:xfrm>
              <a:prstGeom prst="rect">
                <a:avLst/>
              </a:prstGeom>
              <a:blipFill>
                <a:blip r:embed="rId10"/>
                <a:stretch>
                  <a:fillRect l="-333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2895600" y="5436854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852348" y="5427671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725503" y="5396564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993039" y="5398186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9919" y="50675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400" y="50675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822" y="50675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97358" y="50675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4812268"/>
            <a:ext cx="97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Optimal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1600" y="4812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 </a:t>
            </a:r>
          </a:p>
        </p:txBody>
      </p:sp>
    </p:spTree>
    <p:extLst>
      <p:ext uri="{BB962C8B-B14F-4D97-AF65-F5344CB8AC3E}">
        <p14:creationId xmlns:p14="http://schemas.microsoft.com/office/powerpoint/2010/main" val="194082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Belady</a:t>
            </a:r>
            <a:r>
              <a:rPr lang="en-US" dirty="0"/>
              <a:t> Exchange Proof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99379" y="34290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826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5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Must agree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blipFill>
                <a:blip r:embed="rId6"/>
                <a:stretch>
                  <a:fillRect l="-279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4" idx="0"/>
            <a:endCxn id="19" idx="2"/>
          </p:cNvCxnSpPr>
          <p:nvPr/>
        </p:nvCxnSpPr>
        <p:spPr>
          <a:xfrm flipH="1" flipV="1">
            <a:off x="4927980" y="3886200"/>
            <a:ext cx="1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Need to fill in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the rest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to have no more misses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blipFill>
                <a:blip r:embed="rId7"/>
                <a:stretch>
                  <a:fillRect l="-1717" t="-4167" r="-386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7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DA0CD6-4DB4-8A42-B05D-76DD8B18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dirty="0">
                <a:ln w="3175"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Spring 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u="sng" dirty="0"/>
              <a:t>Warm up</a:t>
            </a:r>
            <a:br>
              <a:rPr lang="en-US" sz="2800" b="1" u="sng" dirty="0"/>
            </a:br>
            <a:endParaRPr lang="en-US" sz="2800" b="1" u="sng" dirty="0"/>
          </a:p>
          <a:p>
            <a:pPr marL="0" indent="0" algn="ctr">
              <a:buNone/>
            </a:pPr>
            <a:r>
              <a:rPr lang="en-US" sz="2800" dirty="0"/>
              <a:t>Why is an algorithm’s space complexity (how much memory it uses) important?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Why might a memory-intensive algorithm be a “bad” one?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68372" y="3048000"/>
            <a:ext cx="3518029" cy="571500"/>
            <a:chOff x="368171" y="4305300"/>
            <a:chExt cx="3518029" cy="571500"/>
          </a:xfrm>
        </p:grpSpPr>
        <p:sp>
          <p:nvSpPr>
            <p:cNvPr id="8" name="Rectangle 7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>
                <a:solidFill>
                  <a:srgbClr val="92D050"/>
                </a:solidFill>
              </a:rPr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for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accesses, the state of the cache at access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will be the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92772" y="3048000"/>
            <a:ext cx="3518029" cy="593750"/>
            <a:chOff x="368171" y="4305300"/>
            <a:chExt cx="3518029" cy="593750"/>
          </a:xfrm>
        </p:grpSpPr>
        <p:sp>
          <p:nvSpPr>
            <p:cNvPr id="19" name="Rectangle 1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  <a:blipFill>
                <a:blip r:embed="rId6"/>
                <a:stretch>
                  <a:fillRect l="-169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1981200" y="4267200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1: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 in the cache, then neither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evict from the cache, use the same cache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267200"/>
                <a:ext cx="8229600" cy="1295400"/>
              </a:xfrm>
              <a:prstGeom prst="rect">
                <a:avLst/>
              </a:prstGeom>
              <a:blipFill>
                <a:blip r:embed="rId7"/>
                <a:stretch>
                  <a:fillRect l="-1852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3886201" y="5593644"/>
            <a:ext cx="3518029" cy="571500"/>
            <a:chOff x="368171" y="4305300"/>
            <a:chExt cx="3518029" cy="571500"/>
          </a:xfrm>
          <a:solidFill>
            <a:srgbClr val="00B0F0"/>
          </a:solidFill>
        </p:grpSpPr>
        <p:sp>
          <p:nvSpPr>
            <p:cNvPr id="30" name="Rectangle 29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803C8A-46C5-6A40-827D-27CFBFFE0684}"/>
                  </a:ext>
                </a:extLst>
              </p:cNvPr>
              <p:cNvSpPr/>
              <p:nvPr/>
            </p:nvSpPr>
            <p:spPr>
              <a:xfrm>
                <a:off x="3886200" y="304800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803C8A-46C5-6A40-827D-27CFBFFE0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048000"/>
                <a:ext cx="533400" cy="5701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FA8A1D7-57E6-7045-9B7F-669D1241D157}"/>
                  </a:ext>
                </a:extLst>
              </p:cNvPr>
              <p:cNvSpPr/>
              <p:nvPr/>
            </p:nvSpPr>
            <p:spPr>
              <a:xfrm>
                <a:off x="8610600" y="304800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FA8A1D7-57E6-7045-9B7F-669D1241D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048000"/>
                <a:ext cx="533400" cy="5701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7FC6725-78AE-924C-8CA5-3FD4D5B9BCF6}"/>
                  </a:ext>
                </a:extLst>
              </p:cNvPr>
              <p:cNvSpPr/>
              <p:nvPr/>
            </p:nvSpPr>
            <p:spPr>
              <a:xfrm>
                <a:off x="5804028" y="5593643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7FC6725-78AE-924C-8CA5-3FD4D5B9B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28" y="5593643"/>
                <a:ext cx="533400" cy="5701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48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68372" y="3048000"/>
            <a:ext cx="3518029" cy="571500"/>
            <a:chOff x="368171" y="4305300"/>
            <a:chExt cx="3518029" cy="571500"/>
          </a:xfrm>
        </p:grpSpPr>
        <p:sp>
          <p:nvSpPr>
            <p:cNvPr id="8" name="Rectangle 7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>
                <a:solidFill>
                  <a:srgbClr val="92D050"/>
                </a:solidFill>
              </a:rPr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for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accesses, the state of the cache at access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will be the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92772" y="3048000"/>
            <a:ext cx="3518029" cy="593750"/>
            <a:chOff x="368171" y="4305300"/>
            <a:chExt cx="3518029" cy="593750"/>
          </a:xfrm>
        </p:grpSpPr>
        <p:sp>
          <p:nvSpPr>
            <p:cNvPr id="19" name="Rectangle 1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  <a:blipFill>
                <a:blip r:embed="rId6"/>
                <a:stretch>
                  <a:fillRect l="-169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2: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isn’t in the cache, and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evict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from the cache, evict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  <a:blipFill>
                <a:blip r:embed="rId9"/>
                <a:stretch>
                  <a:fillRect l="-1695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3886201" y="5593644"/>
            <a:ext cx="3518029" cy="571500"/>
            <a:chOff x="368171" y="4305300"/>
            <a:chExt cx="3518029" cy="571500"/>
          </a:xfrm>
          <a:solidFill>
            <a:srgbClr val="00B0F0"/>
          </a:solidFill>
        </p:grpSpPr>
        <p:sp>
          <p:nvSpPr>
            <p:cNvPr id="33" name="Rectangle 32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633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68372" y="3048000"/>
            <a:ext cx="3518029" cy="571500"/>
            <a:chOff x="368171" y="4305300"/>
            <a:chExt cx="3518029" cy="571500"/>
          </a:xfrm>
        </p:grpSpPr>
        <p:sp>
          <p:nvSpPr>
            <p:cNvPr id="8" name="Rectangle 7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>
                <a:solidFill>
                  <a:srgbClr val="92D050"/>
                </a:solidFill>
              </a:rPr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for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accesses, the state of the cache at access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will be the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92772" y="3048000"/>
            <a:ext cx="3518029" cy="593750"/>
            <a:chOff x="368171" y="4305300"/>
            <a:chExt cx="3518029" cy="593750"/>
          </a:xfrm>
        </p:grpSpPr>
        <p:sp>
          <p:nvSpPr>
            <p:cNvPr id="19" name="Rectangle 1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  <a:blipFill>
                <a:blip r:embed="rId6"/>
                <a:stretch>
                  <a:fillRect l="-169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3: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isn’t in the cache,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evicts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evicts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from the cache</a:t>
                </a:r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  <a:blipFill>
                <a:blip r:embed="rId9"/>
                <a:stretch>
                  <a:fillRect l="-1695" t="-5882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044572" y="5703627"/>
            <a:ext cx="3518029" cy="571500"/>
            <a:chOff x="368171" y="4305300"/>
            <a:chExt cx="3518029" cy="571500"/>
          </a:xfrm>
        </p:grpSpPr>
        <p:sp>
          <p:nvSpPr>
            <p:cNvPr id="29" name="Rectangle 2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68171" y="4507468"/>
                  <a:ext cx="2033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03357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6768972" y="5703627"/>
            <a:ext cx="3518029" cy="593750"/>
            <a:chOff x="368171" y="4305300"/>
            <a:chExt cx="3518029" cy="593750"/>
          </a:xfrm>
        </p:grpSpPr>
        <p:sp>
          <p:nvSpPr>
            <p:cNvPr id="37" name="Rectangle 36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68171" y="4507468"/>
                  <a:ext cx="2161041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161041" cy="39158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54572" y="5627428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72" y="5627428"/>
                <a:ext cx="633507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029200" y="5703628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703628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495800" y="5704997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704997"/>
                <a:ext cx="533400" cy="5701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53600" y="5703628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5703628"/>
                <a:ext cx="533400" cy="5701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220200" y="5704997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5704997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049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99379" y="34290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826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5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Must agree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blipFill>
                <a:blip r:embed="rId6"/>
                <a:stretch>
                  <a:fillRect l="-279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4" idx="0"/>
            <a:endCxn id="19" idx="2"/>
          </p:cNvCxnSpPr>
          <p:nvPr/>
        </p:nvCxnSpPr>
        <p:spPr>
          <a:xfrm flipH="1" flipV="1">
            <a:off x="4927980" y="3886200"/>
            <a:ext cx="1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Need to fill in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the rest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to have no more misses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blipFill>
                <a:blip r:embed="rId7"/>
                <a:stretch>
                  <a:fillRect l="-1717" t="-4167" r="-386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5"/>
                <a:stretch>
                  <a:fillRect l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6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82233" y="4256619"/>
                <a:ext cx="3658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involves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33" y="4256619"/>
                <a:ext cx="3658117" cy="461665"/>
              </a:xfrm>
              <a:prstGeom prst="rect">
                <a:avLst/>
              </a:prstGeom>
              <a:blipFill>
                <a:blip r:embed="rId7"/>
                <a:stretch>
                  <a:fillRect l="-2083" t="-5263" r="-6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7" y="3886200"/>
            <a:ext cx="5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8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0" y="5725181"/>
                <a:ext cx="937259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7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7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7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/>
                      </a:rPr>
                      <m:t>𝑖</m:t>
                    </m:r>
                    <m:r>
                      <a:rPr lang="en-US" sz="27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7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7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700" dirty="0"/>
                  <a:t> deals with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700" dirty="0"/>
                  <a:t> or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𝑓</m:t>
                    </m:r>
                  </m:oMath>
                </a14:m>
                <a:endParaRPr lang="en-US" sz="27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25181"/>
                <a:ext cx="9372599" cy="507831"/>
              </a:xfrm>
              <a:prstGeom prst="rect">
                <a:avLst/>
              </a:prstGeom>
              <a:blipFill>
                <a:blip r:embed="rId9"/>
                <a:stretch>
                  <a:fillRect t="-9756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04445" y="6231687"/>
                <a:ext cx="71756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3 options: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800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≠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45" y="6231687"/>
                <a:ext cx="7175682" cy="523220"/>
              </a:xfrm>
              <a:prstGeom prst="rect">
                <a:avLst/>
              </a:prstGeom>
              <a:blipFill>
                <a:blip r:embed="rId10"/>
                <a:stretch>
                  <a:fillRect l="-1947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5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7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8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9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deals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blipFill>
                <a:blip r:embed="rId10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4CE136-176B-9B47-A4E5-650D00B80BB0}"/>
                  </a:ext>
                </a:extLst>
              </p:cNvPr>
              <p:cNvSpPr txBox="1"/>
              <p:nvPr/>
            </p:nvSpPr>
            <p:spPr>
              <a:xfrm>
                <a:off x="3504445" y="6231687"/>
                <a:ext cx="71756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3 options: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≠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𝒆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4CE136-176B-9B47-A4E5-650D00B8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45" y="6231687"/>
                <a:ext cx="7175682" cy="523220"/>
              </a:xfrm>
              <a:prstGeom prst="rect">
                <a:avLst/>
              </a:prstGeom>
              <a:blipFill>
                <a:blip r:embed="rId11"/>
                <a:stretch>
                  <a:fillRect l="-1947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06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905000" y="2073250"/>
            <a:ext cx="3657600" cy="571500"/>
            <a:chOff x="228600" y="4305300"/>
            <a:chExt cx="3657600" cy="571500"/>
          </a:xfrm>
        </p:grpSpPr>
        <p:sp>
          <p:nvSpPr>
            <p:cNvPr id="29" name="Rectangle 28"/>
            <p:cNvSpPr/>
            <p:nvPr/>
          </p:nvSpPr>
          <p:spPr>
            <a:xfrm>
              <a:off x="228600" y="4305300"/>
              <a:ext cx="36576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28600" y="4507468"/>
                  <a:ext cx="2049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507468"/>
                  <a:ext cx="20495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6477000" y="2073250"/>
            <a:ext cx="3810000" cy="571500"/>
            <a:chOff x="76200" y="4305300"/>
            <a:chExt cx="3810000" cy="571500"/>
          </a:xfrm>
        </p:grpSpPr>
        <p:sp>
          <p:nvSpPr>
            <p:cNvPr id="37" name="Rectangle 36"/>
            <p:cNvSpPr/>
            <p:nvPr/>
          </p:nvSpPr>
          <p:spPr>
            <a:xfrm>
              <a:off x="152400" y="4305300"/>
              <a:ext cx="3733800" cy="5715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200" y="4507468"/>
                  <a:ext cx="22691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4507468"/>
                  <a:ext cx="226914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load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into the cache, assume it evicts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  <a:blipFill>
                <a:blip r:embed="rId11"/>
                <a:stretch>
                  <a:fillRect l="-4167" t="-3448" r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6705600" y="3048002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will load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into the cache, evicting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048002"/>
                <a:ext cx="3657600" cy="1828799"/>
              </a:xfrm>
              <a:prstGeom prst="rect">
                <a:avLst/>
              </a:prstGeom>
              <a:blipFill>
                <a:blip r:embed="rId12"/>
                <a:stretch>
                  <a:fillRect l="-4167" t="-4861" r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2057400" y="5257802"/>
                <a:ext cx="74295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behaved exactly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and has the same cache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therefore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57802"/>
                <a:ext cx="7429500" cy="1828799"/>
              </a:xfrm>
              <a:prstGeom prst="rect">
                <a:avLst/>
              </a:prstGeom>
              <a:blipFill>
                <a:blip r:embed="rId13"/>
                <a:stretch>
                  <a:fillRect l="-1706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2"/>
          <p:cNvSpPr txBox="1">
            <a:spLocks/>
          </p:cNvSpPr>
          <p:nvPr/>
        </p:nvSpPr>
        <p:spPr>
          <a:xfrm>
            <a:off x="4259228" y="4267201"/>
            <a:ext cx="44577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caches now match!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962400" y="207325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073250"/>
                <a:ext cx="533400" cy="5701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686800" y="2073249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073249"/>
                <a:ext cx="533400" cy="5701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962400" y="2514601"/>
                <a:ext cx="533400" cy="570131"/>
              </a:xfrm>
              <a:prstGeom prst="rect">
                <a:avLst/>
              </a:prstGeom>
              <a:solidFill>
                <a:srgbClr val="FF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514601"/>
                <a:ext cx="533400" cy="5701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686800" y="2514601"/>
                <a:ext cx="533400" cy="57013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514601"/>
                <a:ext cx="533400" cy="5701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62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5" grpId="0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 l="-2564" b="-12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7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8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9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deals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blipFill>
                <a:blip r:embed="rId10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DA6A4E-A46A-C44A-8302-16818F1D91BB}"/>
                  </a:ext>
                </a:extLst>
              </p:cNvPr>
              <p:cNvSpPr txBox="1"/>
              <p:nvPr/>
            </p:nvSpPr>
            <p:spPr>
              <a:xfrm>
                <a:off x="3504445" y="6231687"/>
                <a:ext cx="71756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3 options: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≠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𝒆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DA6A4E-A46A-C44A-8302-16818F1D9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45" y="6231687"/>
                <a:ext cx="7175682" cy="523220"/>
              </a:xfrm>
              <a:prstGeom prst="rect">
                <a:avLst/>
              </a:prstGeom>
              <a:blipFill>
                <a:blip r:embed="rId11"/>
                <a:stretch>
                  <a:fillRect l="-1947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707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2"/>
            <a:ext cx="9220200" cy="18287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Cannot Happen!</a:t>
            </a:r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 l="-2564" b="-12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7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60" idx="0"/>
            <a:endCxn id="49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266997" y="2631744"/>
                <a:ext cx="1321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“Evict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"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97" y="2631744"/>
                <a:ext cx="1321965" cy="461665"/>
              </a:xfrm>
              <a:prstGeom prst="rect">
                <a:avLst/>
              </a:prstGeom>
              <a:blipFill>
                <a:blip r:embed="rId8"/>
                <a:stretch>
                  <a:fillRect l="-769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  <a:endCxn id="59" idx="0"/>
          </p:cNvCxnSpPr>
          <p:nvPr/>
        </p:nvCxnSpPr>
        <p:spPr>
          <a:xfrm>
            <a:off x="4927980" y="3093408"/>
            <a:ext cx="1" cy="3355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266998" y="6015336"/>
                <a:ext cx="1321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“Evict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"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98" y="6015336"/>
                <a:ext cx="1321965" cy="461665"/>
              </a:xfrm>
              <a:prstGeom prst="rect">
                <a:avLst/>
              </a:prstGeom>
              <a:blipFill>
                <a:blip r:embed="rId9"/>
                <a:stretch>
                  <a:fillRect l="-769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66" idx="0"/>
            <a:endCxn id="54" idx="2"/>
          </p:cNvCxnSpPr>
          <p:nvPr/>
        </p:nvCxnSpPr>
        <p:spPr>
          <a:xfrm flipH="1" flipV="1">
            <a:off x="4927980" y="5486401"/>
            <a:ext cx="1" cy="5289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486336" y="4579616"/>
                <a:ext cx="4642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Means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 not farthest future access!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36" y="4579616"/>
                <a:ext cx="4642938" cy="461665"/>
              </a:xfrm>
              <a:prstGeom prst="rect">
                <a:avLst/>
              </a:prstGeom>
              <a:blipFill>
                <a:blip r:embed="rId10"/>
                <a:stretch>
                  <a:fillRect l="-1362" t="-8108" r="-136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875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7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8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9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deals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blipFill>
                <a:blip r:embed="rId10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8F1FDF-F86C-BA43-BA6C-FA2C3AF7DEBB}"/>
                  </a:ext>
                </a:extLst>
              </p:cNvPr>
              <p:cNvSpPr txBox="1"/>
              <p:nvPr/>
            </p:nvSpPr>
            <p:spPr>
              <a:xfrm>
                <a:off x="3504445" y="6231687"/>
                <a:ext cx="71756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3 options: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≠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8F1FDF-F86C-BA43-BA6C-FA2C3AF7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45" y="6231687"/>
                <a:ext cx="7175682" cy="523220"/>
              </a:xfrm>
              <a:prstGeom prst="rect">
                <a:avLst/>
              </a:prstGeom>
              <a:blipFill>
                <a:blip r:embed="rId11"/>
                <a:stretch>
                  <a:fillRect l="-1947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7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518D-9612-6A4E-BC73-09C27DBF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lots of memory is “bad”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54EB-88FA-E14D-8044-715D9066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B2FAF-4CA1-CC47-9B01-7FABEA9E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4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≠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4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044572" y="2073250"/>
            <a:ext cx="3518029" cy="571500"/>
            <a:chOff x="368171" y="4305300"/>
            <a:chExt cx="3518029" cy="571500"/>
          </a:xfrm>
        </p:grpSpPr>
        <p:sp>
          <p:nvSpPr>
            <p:cNvPr id="29" name="Rectangle 2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68171" y="4507468"/>
                  <a:ext cx="2049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04953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6768972" y="2073250"/>
            <a:ext cx="3518029" cy="571500"/>
            <a:chOff x="368171" y="4305300"/>
            <a:chExt cx="3518029" cy="571500"/>
          </a:xfrm>
        </p:grpSpPr>
        <p:sp>
          <p:nvSpPr>
            <p:cNvPr id="37" name="Rectangle 36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68171" y="4507468"/>
                  <a:ext cx="22691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26914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loads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into the cache, it must be evicting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  <a:blipFill>
                <a:blip r:embed="rId12"/>
                <a:stretch>
                  <a:fillRect l="-416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6705600" y="2971801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will load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into the cache, evicting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971801"/>
                <a:ext cx="3657600" cy="1828799"/>
              </a:xfrm>
              <a:prstGeom prst="rect">
                <a:avLst/>
              </a:prstGeom>
              <a:blipFill>
                <a:blip r:embed="rId13"/>
                <a:stretch>
                  <a:fillRect l="-4167" t="-3448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2057400" y="5181602"/>
                <a:ext cx="74295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behaved exactly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and has the same cache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therefore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81602"/>
                <a:ext cx="7429500" cy="1828799"/>
              </a:xfrm>
              <a:prstGeom prst="rect">
                <a:avLst/>
              </a:prstGeom>
              <a:blipFill>
                <a:blip r:embed="rId14"/>
                <a:stretch>
                  <a:fillRect l="-1706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029200" y="2514601"/>
                <a:ext cx="533400" cy="570131"/>
              </a:xfrm>
              <a:prstGeom prst="rect">
                <a:avLst/>
              </a:prstGeom>
              <a:solidFill>
                <a:srgbClr val="FF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14601"/>
                <a:ext cx="533400" cy="5701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220200" y="2514938"/>
                <a:ext cx="533400" cy="57013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2514938"/>
                <a:ext cx="533400" cy="5701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 txBox="1">
            <a:spLocks/>
          </p:cNvSpPr>
          <p:nvPr/>
        </p:nvSpPr>
        <p:spPr>
          <a:xfrm>
            <a:off x="4259228" y="4343400"/>
            <a:ext cx="44577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caches now match!</a:t>
            </a:r>
          </a:p>
        </p:txBody>
      </p:sp>
    </p:spTree>
    <p:extLst>
      <p:ext uri="{BB962C8B-B14F-4D97-AF65-F5344CB8AC3E}">
        <p14:creationId xmlns:p14="http://schemas.microsoft.com/office/powerpoint/2010/main" val="282882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9" grpId="0" animBg="1"/>
      <p:bldP spid="20" grpId="0" animBg="1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Lemma to show Optimality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2057400"/>
                <a:ext cx="838200" cy="838200"/>
              </a:xfrm>
              <a:prstGeom prst="roundRect">
                <a:avLst/>
              </a:prstGeom>
              <a:solidFill>
                <a:srgbClr val="FF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57400"/>
                <a:ext cx="838200" cy="838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2895600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0 accesses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95600"/>
                <a:ext cx="1524000" cy="945580"/>
              </a:xfrm>
              <a:prstGeom prst="rect">
                <a:avLst/>
              </a:prstGeom>
              <a:blipFill>
                <a:blip r:embed="rId3"/>
                <a:stretch>
                  <a:fillRect l="-3333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0623" y="2046027"/>
                <a:ext cx="838200" cy="838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23" y="2046027"/>
                <a:ext cx="838200" cy="838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829300" y="2046027"/>
                <a:ext cx="838200" cy="838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2046027"/>
                <a:ext cx="838200" cy="838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7600" y="2884227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 access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884227"/>
                <a:ext cx="1524000" cy="945580"/>
              </a:xfrm>
              <a:prstGeom prst="rect">
                <a:avLst/>
              </a:prstGeom>
              <a:blipFill>
                <a:blip r:embed="rId6"/>
                <a:stretch>
                  <a:fillRect l="-333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38800" y="2865365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2  accesses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865365"/>
                <a:ext cx="1524000" cy="945580"/>
              </a:xfrm>
              <a:prstGeom prst="rect">
                <a:avLst/>
              </a:prstGeom>
              <a:blipFill>
                <a:blip r:embed="rId7"/>
                <a:stretch>
                  <a:fillRect l="-3333"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431206" y="2020670"/>
            <a:ext cx="41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9029700" y="2046027"/>
                <a:ext cx="838200" cy="8382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700" y="2046027"/>
                <a:ext cx="838200" cy="838200"/>
              </a:xfrm>
              <a:prstGeom prst="roundRect">
                <a:avLst/>
              </a:prstGeom>
              <a:blipFill>
                <a:blip r:embed="rId8"/>
                <a:stretch>
                  <a:fillRect l="-8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39200" y="2865365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 accesses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2865365"/>
                <a:ext cx="1524000" cy="945580"/>
              </a:xfrm>
              <a:prstGeom prst="rect">
                <a:avLst/>
              </a:prstGeom>
              <a:blipFill>
                <a:blip r:embed="rId9"/>
                <a:stretch>
                  <a:fillRect l="-3333"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2895600" y="2343834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52348" y="2334651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5503" y="2303544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993039" y="2305166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99919" y="19745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4400" y="19745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9822" y="19745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97358" y="19745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</p:spTree>
    <p:extLst>
      <p:ext uri="{BB962C8B-B14F-4D97-AF65-F5344CB8AC3E}">
        <p14:creationId xmlns:p14="http://schemas.microsoft.com/office/powerpoint/2010/main" val="2588918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531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9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756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55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198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544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928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093493" y="2374710"/>
            <a:ext cx="5813946" cy="1951630"/>
          </a:xfrm>
          <a:custGeom>
            <a:avLst/>
            <a:gdLst>
              <a:gd name="connsiteX0" fmla="*/ 0 w 5813946"/>
              <a:gd name="connsiteY0" fmla="*/ 818866 h 1951630"/>
              <a:gd name="connsiteX1" fmla="*/ 341194 w 5813946"/>
              <a:gd name="connsiteY1" fmla="*/ 1665027 h 1951630"/>
              <a:gd name="connsiteX2" fmla="*/ 4299044 w 5813946"/>
              <a:gd name="connsiteY2" fmla="*/ 1951630 h 1951630"/>
              <a:gd name="connsiteX3" fmla="*/ 5813946 w 5813946"/>
              <a:gd name="connsiteY3" fmla="*/ 1624084 h 1951630"/>
              <a:gd name="connsiteX4" fmla="*/ 4135271 w 5813946"/>
              <a:gd name="connsiteY4" fmla="*/ 232012 h 1951630"/>
              <a:gd name="connsiteX5" fmla="*/ 2961564 w 5813946"/>
              <a:gd name="connsiteY5" fmla="*/ 900753 h 1951630"/>
              <a:gd name="connsiteX6" fmla="*/ 1746913 w 5813946"/>
              <a:gd name="connsiteY6" fmla="*/ 0 h 1951630"/>
              <a:gd name="connsiteX7" fmla="*/ 0 w 5813946"/>
              <a:gd name="connsiteY7" fmla="*/ 818866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3946" h="1951630">
                <a:moveTo>
                  <a:pt x="0" y="818866"/>
                </a:moveTo>
                <a:lnTo>
                  <a:pt x="341194" y="1665027"/>
                </a:lnTo>
                <a:lnTo>
                  <a:pt x="4299044" y="1951630"/>
                </a:lnTo>
                <a:lnTo>
                  <a:pt x="5813946" y="1624084"/>
                </a:lnTo>
                <a:lnTo>
                  <a:pt x="4135271" y="232012"/>
                </a:lnTo>
                <a:lnTo>
                  <a:pt x="2961564" y="900753"/>
                </a:lnTo>
                <a:lnTo>
                  <a:pt x="1746913" y="0"/>
                </a:lnTo>
                <a:lnTo>
                  <a:pt x="0" y="818866"/>
                </a:lnTo>
                <a:close/>
              </a:path>
            </a:pathLst>
          </a:custGeom>
          <a:solidFill>
            <a:srgbClr val="00B0F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54178" y="1378425"/>
                <a:ext cx="707506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Cut of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>
                        <a:latin typeface="Cambria Math"/>
                      </a:rPr>
                      <m:t>=(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a partition of the nodes into two sets,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and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954107"/>
              </a:xfrm>
              <a:prstGeom prst="rect">
                <a:avLst/>
              </a:prstGeom>
              <a:blipFill>
                <a:blip r:embed="rId2"/>
                <a:stretch>
                  <a:fillRect l="-1613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532127" y="2450286"/>
            <a:ext cx="4600060" cy="2787240"/>
            <a:chOff x="0" y="2862182"/>
            <a:chExt cx="7044346" cy="4268266"/>
          </a:xfrm>
        </p:grpSpPr>
        <p:cxnSp>
          <p:nvCxnSpPr>
            <p:cNvPr id="45" name="Straight Connector 44"/>
            <p:cNvCxnSpPr>
              <a:stCxn id="111" idx="7"/>
              <a:endCxn id="11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2" idx="6"/>
              <a:endCxn id="11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11" idx="4"/>
              <a:endCxn id="11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14" idx="3"/>
              <a:endCxn id="11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116" idx="2"/>
              <a:endCxn id="11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14" idx="5"/>
              <a:endCxn id="11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14" idx="7"/>
              <a:endCxn id="11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16" idx="6"/>
              <a:endCxn id="11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17" idx="1"/>
              <a:endCxn id="11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19" idx="2"/>
              <a:endCxn id="11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17" idx="0"/>
              <a:endCxn id="11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8" idx="1"/>
              <a:endCxn id="11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18" idx="3"/>
              <a:endCxn id="11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109" name="Straight Connector 108"/>
            <p:cNvCxnSpPr>
              <a:stCxn id="112" idx="4"/>
              <a:endCxn id="11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12" name="Oval 11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05872" y="3657601"/>
                <a:ext cx="4231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72" y="3657601"/>
                <a:ext cx="42312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219200" y="5244406"/>
                <a:ext cx="438781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accent6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chemeClr val="accent6"/>
                        </a:solidFill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crosses </a:t>
                </a:r>
                <a:r>
                  <a:rPr lang="en-US" sz="2800" dirty="0"/>
                  <a:t>a cut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(or opposite), e.g.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𝐶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244406"/>
                <a:ext cx="4387812" cy="1384995"/>
              </a:xfrm>
              <a:prstGeom prst="rect">
                <a:avLst/>
              </a:prstGeom>
              <a:blipFill>
                <a:blip r:embed="rId4"/>
                <a:stretch>
                  <a:fillRect l="-3188" t="-3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229065" y="5257800"/>
                <a:ext cx="48199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set of edges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009900"/>
                    </a:solidFill>
                  </a:rPr>
                  <a:t> Respects a cut</a:t>
                </a:r>
                <a:r>
                  <a:rPr lang="en-US" sz="2800" dirty="0"/>
                  <a:t> if no edges cross the cut</a:t>
                </a:r>
              </a:p>
              <a:p>
                <a:r>
                  <a:rPr lang="en-US" sz="2800" dirty="0"/>
                  <a:t>e.g.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𝑅</m:t>
                    </m:r>
                    <m:r>
                      <a:rPr lang="en-US" sz="2800" i="1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𝐹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65" y="5257800"/>
                <a:ext cx="4819935" cy="1384995"/>
              </a:xfrm>
              <a:prstGeom prst="rect">
                <a:avLst/>
              </a:prstGeom>
              <a:blipFill>
                <a:blip r:embed="rId5"/>
                <a:stretch>
                  <a:fillRect l="-2362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7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Algorithms</a:t>
            </a:r>
          </a:p>
          <a:p>
            <a:r>
              <a:rPr lang="en-US" dirty="0"/>
              <a:t>Choice Function</a:t>
            </a:r>
          </a:p>
          <a:p>
            <a:r>
              <a:rPr lang="en-US" dirty="0"/>
              <a:t>Cache Replacement</a:t>
            </a:r>
          </a:p>
          <a:p>
            <a:r>
              <a:rPr lang="en-US" dirty="0"/>
              <a:t>Hardware &amp; Algorithms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CLRS Chapter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Shows correctness of a greedy algorithm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Show exchanging an item from an arbitrary optimal solution with your greedy choice makes the new solution no worse</a:t>
            </a:r>
          </a:p>
          <a:p>
            <a:pPr lvl="1"/>
            <a:r>
              <a:rPr lang="en-US" dirty="0"/>
              <a:t>How to show my sandwich is at least as good as yours:</a:t>
            </a:r>
          </a:p>
          <a:p>
            <a:pPr lvl="2"/>
            <a:r>
              <a:rPr lang="en-US" dirty="0"/>
              <a:t>Show: “I can remove any item from your sandwich, and it would be no worse by replacing it with the same item from my sandwich”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60</a:t>
            </a:fld>
            <a:endParaRPr lang="en-US"/>
          </a:p>
        </p:txBody>
      </p:sp>
      <p:pic>
        <p:nvPicPr>
          <p:cNvPr id="15362" name="Picture 2" descr="Image result for peanut butter and jelly sandwi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373" y="5183327"/>
            <a:ext cx="3009557" cy="16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234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>
                  <a:buNone/>
                </a:pPr>
                <a:r>
                  <a:rPr lang="en-US" dirty="0"/>
                  <a:t>If a set 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a minimum spanning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be any cut which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respects.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be the least-weight edge which crosses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∪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{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is also a subset of a minimum spanning tree.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11391" y="3810000"/>
            <a:ext cx="4600060" cy="2787240"/>
            <a:chOff x="0" y="2862182"/>
            <a:chExt cx="7044346" cy="4268266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4" name="Freeform 43"/>
          <p:cNvSpPr/>
          <p:nvPr/>
        </p:nvSpPr>
        <p:spPr>
          <a:xfrm>
            <a:off x="3604146" y="3811960"/>
            <a:ext cx="5158854" cy="2593075"/>
          </a:xfrm>
          <a:custGeom>
            <a:avLst/>
            <a:gdLst>
              <a:gd name="connsiteX0" fmla="*/ 245660 w 5158854"/>
              <a:gd name="connsiteY0" fmla="*/ 1924335 h 2593075"/>
              <a:gd name="connsiteX1" fmla="*/ 2019869 w 5158854"/>
              <a:gd name="connsiteY1" fmla="*/ 750627 h 2593075"/>
              <a:gd name="connsiteX2" fmla="*/ 2961564 w 5158854"/>
              <a:gd name="connsiteY2" fmla="*/ 1869744 h 2593075"/>
              <a:gd name="connsiteX3" fmla="*/ 3548418 w 5158854"/>
              <a:gd name="connsiteY3" fmla="*/ 2593075 h 2593075"/>
              <a:gd name="connsiteX4" fmla="*/ 4872251 w 5158854"/>
              <a:gd name="connsiteY4" fmla="*/ 2511188 h 2593075"/>
              <a:gd name="connsiteX5" fmla="*/ 5158854 w 5158854"/>
              <a:gd name="connsiteY5" fmla="*/ 1351129 h 2593075"/>
              <a:gd name="connsiteX6" fmla="*/ 3603009 w 5158854"/>
              <a:gd name="connsiteY6" fmla="*/ 54591 h 2593075"/>
              <a:gd name="connsiteX7" fmla="*/ 1583140 w 5158854"/>
              <a:gd name="connsiteY7" fmla="*/ 0 h 2593075"/>
              <a:gd name="connsiteX8" fmla="*/ 0 w 5158854"/>
              <a:gd name="connsiteY8" fmla="*/ 491320 h 2593075"/>
              <a:gd name="connsiteX9" fmla="*/ 245660 w 5158854"/>
              <a:gd name="connsiteY9" fmla="*/ 192433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8854" h="2593075">
                <a:moveTo>
                  <a:pt x="245660" y="1924335"/>
                </a:moveTo>
                <a:lnTo>
                  <a:pt x="2019869" y="750627"/>
                </a:lnTo>
                <a:lnTo>
                  <a:pt x="2961564" y="1869744"/>
                </a:lnTo>
                <a:lnTo>
                  <a:pt x="3548418" y="2593075"/>
                </a:lnTo>
                <a:lnTo>
                  <a:pt x="4872251" y="2511188"/>
                </a:lnTo>
                <a:lnTo>
                  <a:pt x="5158854" y="1351129"/>
                </a:lnTo>
                <a:lnTo>
                  <a:pt x="3603009" y="54591"/>
                </a:lnTo>
                <a:lnTo>
                  <a:pt x="1583140" y="0"/>
                </a:lnTo>
                <a:lnTo>
                  <a:pt x="0" y="491320"/>
                </a:lnTo>
                <a:lnTo>
                  <a:pt x="245660" y="1924335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0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2438400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Cut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a MST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is the least-weight edge which crosses cut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(which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respects)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{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is also a subset of a MST.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  <a:blipFill>
                <a:blip r:embed="rId2"/>
                <a:stretch>
                  <a:fillRect l="-1541" t="-3597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35" idx="7"/>
            <a:endCxn id="36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6" idx="6"/>
            <a:endCxn id="39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5" idx="4"/>
            <a:endCxn id="37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8" idx="3"/>
            <a:endCxn id="37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" idx="2"/>
            <a:endCxn id="37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8" idx="5"/>
            <a:endCxn id="40" idx="0"/>
          </p:cNvCxnSpPr>
          <p:nvPr/>
        </p:nvCxnSpPr>
        <p:spPr>
          <a:xfrm>
            <a:off x="3734120" y="5284463"/>
            <a:ext cx="59468" cy="9564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8" idx="7"/>
            <a:endCxn id="39" idx="3"/>
          </p:cNvCxnSpPr>
          <p:nvPr/>
        </p:nvCxnSpPr>
        <p:spPr>
          <a:xfrm flipV="1">
            <a:off x="3734120" y="4357162"/>
            <a:ext cx="664258" cy="6902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0" idx="6"/>
            <a:endCxn id="41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1" idx="1"/>
            <a:endCxn id="39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3" idx="2"/>
            <a:endCxn id="39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1" idx="0"/>
            <a:endCxn id="43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2" idx="1"/>
            <a:endCxn id="43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2" idx="3"/>
            <a:endCxn id="41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6" idx="4"/>
            <a:endCxn id="37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448034" y="4998376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349294" y="407107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26003" y="624092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32784" y="607333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1020535" y="3124200"/>
            <a:ext cx="91439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007087" y="3870593"/>
            <a:ext cx="92784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99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⊆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914400" y="28194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8335" y="34290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562601" y="5791201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5791201"/>
                <a:ext cx="41261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823046" y="2878499"/>
                <a:ext cx="48449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Case 1: (the easy case)</a:t>
                </a:r>
              </a:p>
              <a:p>
                <a:r>
                  <a:rPr lang="en-US" sz="2800" dirty="0"/>
                  <a:t>	If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Then claim holds 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46" y="2878499"/>
                <a:ext cx="4844955" cy="1384995"/>
              </a:xfrm>
              <a:prstGeom prst="rect">
                <a:avLst/>
              </a:prstGeom>
              <a:blipFill>
                <a:blip r:embed="rId8"/>
                <a:stretch>
                  <a:fillRect l="-2618" t="-4545" r="-15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1020534" y="3276600"/>
            <a:ext cx="96066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434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Cut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a MST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is the least-weight edge which crosses cut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(which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respects)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{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is also a subset of a MST.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  <a:blipFill>
                <a:blip r:embed="rId2"/>
                <a:stretch>
                  <a:fillRect l="-1541" t="-3597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1020535" y="3124200"/>
            <a:ext cx="91439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007087" y="3870593"/>
            <a:ext cx="92784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99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⊆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914400" y="28194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8335" y="34290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20534" y="3276600"/>
            <a:ext cx="96066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1F4367-0059-5E44-BBA3-4DE143563933}"/>
                  </a:ext>
                </a:extLst>
              </p:cNvPr>
              <p:cNvSpPr txBox="1"/>
              <p:nvPr/>
            </p:nvSpPr>
            <p:spPr>
              <a:xfrm>
                <a:off x="5827063" y="2604701"/>
                <a:ext cx="5149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r>
                  <a:rPr lang="en-US" sz="2400" dirty="0"/>
                  <a:t>Case 2:</a:t>
                </a:r>
              </a:p>
              <a:p>
                <a:r>
                  <a:rPr lang="en-US" sz="2400" dirty="0"/>
                  <a:t>	Consider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accent6"/>
                        </a:solidFill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∉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1F4367-0059-5E44-BBA3-4DE14356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63" y="2604701"/>
                <a:ext cx="5149680" cy="1200329"/>
              </a:xfrm>
              <a:prstGeom prst="rect">
                <a:avLst/>
              </a:prstGeom>
              <a:blipFill>
                <a:blip r:embed="rId5"/>
                <a:stretch>
                  <a:fillRect l="-1724" t="-208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5F086E-765F-1C46-AAA7-88368CBAFEAF}"/>
                  </a:ext>
                </a:extLst>
              </p:cNvPr>
              <p:cNvSpPr txBox="1"/>
              <p:nvPr/>
            </p:nvSpPr>
            <p:spPr>
              <a:xfrm>
                <a:off x="7166742" y="3805029"/>
                <a:ext cx="3886200" cy="3046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is a MST, there is some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𝑒</m:t>
                    </m:r>
                    <m:r>
                      <a:rPr lang="en-US" sz="24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dirty="0"/>
                  <a:t> be the first edge on this path which crosses the cut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Build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by exchanging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𝑒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5F086E-765F-1C46-AAA7-88368CBA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742" y="3805029"/>
                <a:ext cx="3886200" cy="3046988"/>
              </a:xfrm>
              <a:prstGeom prst="rect">
                <a:avLst/>
              </a:prstGeom>
              <a:blipFill>
                <a:blip r:embed="rId6"/>
                <a:stretch>
                  <a:fillRect l="-2614" t="-1667" r="-3268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DEAEA556-3C91-1B42-8C57-A4E23F365D86}"/>
              </a:ext>
            </a:extLst>
          </p:cNvPr>
          <p:cNvSpPr/>
          <p:nvPr/>
        </p:nvSpPr>
        <p:spPr>
          <a:xfrm>
            <a:off x="2438400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F9A5759-B8E4-344A-9D57-B78E4C4F497B}"/>
              </a:ext>
            </a:extLst>
          </p:cNvPr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EEA4BE-C23F-2E46-904E-D0CCA0D57506}"/>
              </a:ext>
            </a:extLst>
          </p:cNvPr>
          <p:cNvCxnSpPr>
            <a:stCxn id="75" idx="7"/>
            <a:endCxn id="76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3E1F97-BBBF-1B48-A225-DF647C34B30A}"/>
              </a:ext>
            </a:extLst>
          </p:cNvPr>
          <p:cNvCxnSpPr>
            <a:stCxn id="76" idx="6"/>
            <a:endCxn id="79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2848B4-4F4F-DE44-9287-547DFA7AA80E}"/>
              </a:ext>
            </a:extLst>
          </p:cNvPr>
          <p:cNvCxnSpPr>
            <a:stCxn id="75" idx="4"/>
            <a:endCxn id="77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B1AEF6-94AB-1143-B76A-ED8CB8BA8996}"/>
              </a:ext>
            </a:extLst>
          </p:cNvPr>
          <p:cNvCxnSpPr>
            <a:stCxn id="78" idx="3"/>
            <a:endCxn id="77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2EC3055-CB81-AF40-A1BB-9F40DBB19177}"/>
              </a:ext>
            </a:extLst>
          </p:cNvPr>
          <p:cNvCxnSpPr>
            <a:stCxn id="80" idx="2"/>
            <a:endCxn id="77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938D2B-3898-6740-8AE4-46BC03BF9021}"/>
              </a:ext>
            </a:extLst>
          </p:cNvPr>
          <p:cNvCxnSpPr>
            <a:stCxn id="78" idx="5"/>
            <a:endCxn id="80" idx="0"/>
          </p:cNvCxnSpPr>
          <p:nvPr/>
        </p:nvCxnSpPr>
        <p:spPr>
          <a:xfrm>
            <a:off x="3734120" y="5284463"/>
            <a:ext cx="59468" cy="9564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C58FF0-09C4-5D40-977C-562538F16B23}"/>
              </a:ext>
            </a:extLst>
          </p:cNvPr>
          <p:cNvCxnSpPr>
            <a:stCxn id="78" idx="7"/>
            <a:endCxn id="79" idx="3"/>
          </p:cNvCxnSpPr>
          <p:nvPr/>
        </p:nvCxnSpPr>
        <p:spPr>
          <a:xfrm flipV="1">
            <a:off x="3734120" y="4357162"/>
            <a:ext cx="664258" cy="690299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24C365-1E3B-C347-B523-83A5B9EF7236}"/>
              </a:ext>
            </a:extLst>
          </p:cNvPr>
          <p:cNvCxnSpPr>
            <a:stCxn id="80" idx="6"/>
            <a:endCxn id="81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16B49A-6D06-3F4B-8AA4-48F36C458152}"/>
              </a:ext>
            </a:extLst>
          </p:cNvPr>
          <p:cNvCxnSpPr>
            <a:stCxn id="81" idx="1"/>
            <a:endCxn id="79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CB4EB1-6B3B-1846-A69D-FA398F2526E5}"/>
              </a:ext>
            </a:extLst>
          </p:cNvPr>
          <p:cNvCxnSpPr>
            <a:stCxn id="83" idx="2"/>
            <a:endCxn id="79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E3C520-6499-2343-8FC1-58CCC3919393}"/>
              </a:ext>
            </a:extLst>
          </p:cNvPr>
          <p:cNvCxnSpPr>
            <a:stCxn id="81" idx="0"/>
            <a:endCxn id="83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C116AF-A990-2A44-BDA1-26E2E98B9E06}"/>
              </a:ext>
            </a:extLst>
          </p:cNvPr>
          <p:cNvCxnSpPr>
            <a:stCxn id="82" idx="1"/>
            <a:endCxn id="83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9387E4-C743-FA44-8DE8-C1236604CCF8}"/>
              </a:ext>
            </a:extLst>
          </p:cNvPr>
          <p:cNvCxnSpPr>
            <a:stCxn id="82" idx="3"/>
            <a:endCxn id="81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9CFFB39-70C1-1943-9CD6-D4A098CFC116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7C5314DF-2702-C64B-9EEC-2D8F7E73E3E4}"/>
              </a:ext>
            </a:extLst>
          </p:cNvPr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010C1CD-FDA7-6A4C-BBD0-32956D41D532}"/>
              </a:ext>
            </a:extLst>
          </p:cNvPr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5C550A-F91C-444A-9577-C4ED6EF3D51C}"/>
              </a:ext>
            </a:extLst>
          </p:cNvPr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B75ABCE-4123-D347-844A-BF7A4B9BE257}"/>
                  </a:ext>
                </a:extLst>
              </p:cNvPr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B75ABCE-4123-D347-844A-BF7A4B9BE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7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5EC6BD-B07C-7E4F-88D4-2C77DEDE6AE9}"/>
                  </a:ext>
                </a:extLst>
              </p:cNvPr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5EC6BD-B07C-7E4F-88D4-2C77DEDE6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EC8EA7FB-4EF1-E84F-A084-CA449B1E96CF}"/>
              </a:ext>
            </a:extLst>
          </p:cNvPr>
          <p:cNvSpPr/>
          <p:nvPr/>
        </p:nvSpPr>
        <p:spPr>
          <a:xfrm>
            <a:off x="3626003" y="624092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13A40D3-C27F-D54D-8CF2-DC55A403328D}"/>
              </a:ext>
            </a:extLst>
          </p:cNvPr>
          <p:cNvSpPr/>
          <p:nvPr/>
        </p:nvSpPr>
        <p:spPr>
          <a:xfrm>
            <a:off x="5032784" y="607333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6436C8-CFF8-734A-9FEB-1CE41C14118D}"/>
              </a:ext>
            </a:extLst>
          </p:cNvPr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87A9AFD-281A-4042-B641-5E624DF77054}"/>
              </a:ext>
            </a:extLst>
          </p:cNvPr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ABB129-C179-9C46-B0EF-D3C6CD80C5F0}"/>
                  </a:ext>
                </a:extLst>
              </p:cNvPr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ABB129-C179-9C46-B0EF-D3C6CD80C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8DE6F3-26A7-9F4A-9D52-8E4C96EDB28A}"/>
                  </a:ext>
                </a:extLst>
              </p:cNvPr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8DE6F3-26A7-9F4A-9D52-8E4C96EDB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A154F2C-5726-BD4C-B803-C767BBE14BCA}"/>
                  </a:ext>
                </a:extLst>
              </p:cNvPr>
              <p:cNvSpPr/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A154F2C-5726-BD4C-B803-C767BBE14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645F5C-BC4F-3042-A89A-199E1D302FBB}"/>
                  </a:ext>
                </a:extLst>
              </p:cNvPr>
              <p:cNvSpPr/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645F5C-BC4F-3042-A89A-199E1D302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955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Cut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a MST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is the least-weight edge which crosses cut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(which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respects)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{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is also a subset of a MST.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  <a:blipFill>
                <a:blip r:embed="rId2"/>
                <a:stretch>
                  <a:fillRect l="-1541" t="-3597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1020535" y="3124200"/>
            <a:ext cx="91439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007087" y="3870593"/>
            <a:ext cx="92784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99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⊆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914400" y="28194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8335" y="34290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20534" y="3276600"/>
            <a:ext cx="96066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1F4367-0059-5E44-BBA3-4DE143563933}"/>
                  </a:ext>
                </a:extLst>
              </p:cNvPr>
              <p:cNvSpPr txBox="1"/>
              <p:nvPr/>
            </p:nvSpPr>
            <p:spPr>
              <a:xfrm>
                <a:off x="5827063" y="2604701"/>
                <a:ext cx="5149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r>
                  <a:rPr lang="en-US" sz="2400" dirty="0"/>
                  <a:t>Case 2:</a:t>
                </a:r>
              </a:p>
              <a:p>
                <a:r>
                  <a:rPr lang="en-US" sz="2400" dirty="0"/>
                  <a:t>	Consider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accent6"/>
                        </a:solidFill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∉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1F4367-0059-5E44-BBA3-4DE14356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63" y="2604701"/>
                <a:ext cx="5149680" cy="1200329"/>
              </a:xfrm>
              <a:prstGeom prst="rect">
                <a:avLst/>
              </a:prstGeom>
              <a:blipFill>
                <a:blip r:embed="rId5"/>
                <a:stretch>
                  <a:fillRect l="-1724" t="-208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DEAEA556-3C91-1B42-8C57-A4E23F365D86}"/>
              </a:ext>
            </a:extLst>
          </p:cNvPr>
          <p:cNvSpPr/>
          <p:nvPr/>
        </p:nvSpPr>
        <p:spPr>
          <a:xfrm>
            <a:off x="2438400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F9A5759-B8E4-344A-9D57-B78E4C4F497B}"/>
              </a:ext>
            </a:extLst>
          </p:cNvPr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EEA4BE-C23F-2E46-904E-D0CCA0D57506}"/>
              </a:ext>
            </a:extLst>
          </p:cNvPr>
          <p:cNvCxnSpPr>
            <a:stCxn id="75" idx="7"/>
            <a:endCxn id="76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3E1F97-BBBF-1B48-A225-DF647C34B30A}"/>
              </a:ext>
            </a:extLst>
          </p:cNvPr>
          <p:cNvCxnSpPr>
            <a:stCxn id="76" idx="6"/>
            <a:endCxn id="79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2848B4-4F4F-DE44-9287-547DFA7AA80E}"/>
              </a:ext>
            </a:extLst>
          </p:cNvPr>
          <p:cNvCxnSpPr>
            <a:stCxn id="75" idx="4"/>
            <a:endCxn id="77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B1AEF6-94AB-1143-B76A-ED8CB8BA8996}"/>
              </a:ext>
            </a:extLst>
          </p:cNvPr>
          <p:cNvCxnSpPr>
            <a:stCxn id="78" idx="3"/>
            <a:endCxn id="77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2EC3055-CB81-AF40-A1BB-9F40DBB19177}"/>
              </a:ext>
            </a:extLst>
          </p:cNvPr>
          <p:cNvCxnSpPr>
            <a:stCxn id="80" idx="2"/>
            <a:endCxn id="77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938D2B-3898-6740-8AE4-46BC03BF9021}"/>
              </a:ext>
            </a:extLst>
          </p:cNvPr>
          <p:cNvCxnSpPr>
            <a:stCxn id="78" idx="5"/>
            <a:endCxn id="80" idx="0"/>
          </p:cNvCxnSpPr>
          <p:nvPr/>
        </p:nvCxnSpPr>
        <p:spPr>
          <a:xfrm>
            <a:off x="3734120" y="5284463"/>
            <a:ext cx="59468" cy="9564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C58FF0-09C4-5D40-977C-562538F16B23}"/>
              </a:ext>
            </a:extLst>
          </p:cNvPr>
          <p:cNvCxnSpPr>
            <a:stCxn id="78" idx="7"/>
            <a:endCxn id="79" idx="3"/>
          </p:cNvCxnSpPr>
          <p:nvPr/>
        </p:nvCxnSpPr>
        <p:spPr>
          <a:xfrm flipV="1">
            <a:off x="3734120" y="4357162"/>
            <a:ext cx="664258" cy="690299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24C365-1E3B-C347-B523-83A5B9EF7236}"/>
              </a:ext>
            </a:extLst>
          </p:cNvPr>
          <p:cNvCxnSpPr>
            <a:stCxn id="80" idx="6"/>
            <a:endCxn id="81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16B49A-6D06-3F4B-8AA4-48F36C458152}"/>
              </a:ext>
            </a:extLst>
          </p:cNvPr>
          <p:cNvCxnSpPr>
            <a:stCxn id="81" idx="1"/>
            <a:endCxn id="79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CB4EB1-6B3B-1846-A69D-FA398F2526E5}"/>
              </a:ext>
            </a:extLst>
          </p:cNvPr>
          <p:cNvCxnSpPr>
            <a:stCxn id="83" idx="2"/>
            <a:endCxn id="79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E3C520-6499-2343-8FC1-58CCC3919393}"/>
              </a:ext>
            </a:extLst>
          </p:cNvPr>
          <p:cNvCxnSpPr>
            <a:stCxn id="81" idx="0"/>
            <a:endCxn id="83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C116AF-A990-2A44-BDA1-26E2E98B9E06}"/>
              </a:ext>
            </a:extLst>
          </p:cNvPr>
          <p:cNvCxnSpPr>
            <a:stCxn id="82" idx="1"/>
            <a:endCxn id="83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9387E4-C743-FA44-8DE8-C1236604CCF8}"/>
              </a:ext>
            </a:extLst>
          </p:cNvPr>
          <p:cNvCxnSpPr>
            <a:stCxn id="82" idx="3"/>
            <a:endCxn id="81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9CFFB39-70C1-1943-9CD6-D4A098CFC116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7C5314DF-2702-C64B-9EEC-2D8F7E73E3E4}"/>
              </a:ext>
            </a:extLst>
          </p:cNvPr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010C1CD-FDA7-6A4C-BBD0-32956D41D532}"/>
              </a:ext>
            </a:extLst>
          </p:cNvPr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5C550A-F91C-444A-9577-C4ED6EF3D51C}"/>
              </a:ext>
            </a:extLst>
          </p:cNvPr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B75ABCE-4123-D347-844A-BF7A4B9BE257}"/>
                  </a:ext>
                </a:extLst>
              </p:cNvPr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B75ABCE-4123-D347-844A-BF7A4B9BE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6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5EC6BD-B07C-7E4F-88D4-2C77DEDE6AE9}"/>
                  </a:ext>
                </a:extLst>
              </p:cNvPr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5EC6BD-B07C-7E4F-88D4-2C77DEDE6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EC8EA7FB-4EF1-E84F-A084-CA449B1E96CF}"/>
              </a:ext>
            </a:extLst>
          </p:cNvPr>
          <p:cNvSpPr/>
          <p:nvPr/>
        </p:nvSpPr>
        <p:spPr>
          <a:xfrm>
            <a:off x="3626003" y="624092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13A40D3-C27F-D54D-8CF2-DC55A403328D}"/>
              </a:ext>
            </a:extLst>
          </p:cNvPr>
          <p:cNvSpPr/>
          <p:nvPr/>
        </p:nvSpPr>
        <p:spPr>
          <a:xfrm>
            <a:off x="5032784" y="607333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6436C8-CFF8-734A-9FEB-1CE41C14118D}"/>
              </a:ext>
            </a:extLst>
          </p:cNvPr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87A9AFD-281A-4042-B641-5E624DF77054}"/>
              </a:ext>
            </a:extLst>
          </p:cNvPr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ABB129-C179-9C46-B0EF-D3C6CD80C5F0}"/>
                  </a:ext>
                </a:extLst>
              </p:cNvPr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ABB129-C179-9C46-B0EF-D3C6CD80C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8DE6F3-26A7-9F4A-9D52-8E4C96EDB28A}"/>
                  </a:ext>
                </a:extLst>
              </p:cNvPr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8DE6F3-26A7-9F4A-9D52-8E4C96EDB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A154F2C-5726-BD4C-B803-C767BBE14BCA}"/>
                  </a:ext>
                </a:extLst>
              </p:cNvPr>
              <p:cNvSpPr/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A154F2C-5726-BD4C-B803-C767BBE14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645F5C-BC4F-3042-A89A-199E1D302FBB}"/>
                  </a:ext>
                </a:extLst>
              </p:cNvPr>
              <p:cNvSpPr/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645F5C-BC4F-3042-A89A-199E1D302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BDFDEC-3F18-A549-B835-90CDF1EB2C58}"/>
                  </a:ext>
                </a:extLst>
              </p:cNvPr>
              <p:cNvSpPr txBox="1"/>
              <p:nvPr/>
            </p:nvSpPr>
            <p:spPr>
              <a:xfrm>
                <a:off x="7137555" y="4266695"/>
                <a:ext cx="4191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assumed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𝑤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(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is also a MST!</a:t>
                </a:r>
              </a:p>
              <a:p>
                <a:r>
                  <a:rPr lang="en-US" sz="2400" dirty="0"/>
                  <a:t>Thus the claim holds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BDFDEC-3F18-A549-B835-90CDF1EB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555" y="4266695"/>
                <a:ext cx="4191000" cy="1938992"/>
              </a:xfrm>
              <a:prstGeom prst="rect">
                <a:avLst/>
              </a:prstGeom>
              <a:blipFill>
                <a:blip r:embed="rId12"/>
                <a:stretch>
                  <a:fillRect l="-2115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5FBEF16-E353-7B43-AAA6-56D8A95B67A6}"/>
                  </a:ext>
                </a:extLst>
              </p:cNvPr>
              <p:cNvSpPr txBox="1"/>
              <p:nvPr/>
            </p:nvSpPr>
            <p:spPr>
              <a:xfrm>
                <a:off x="7136457" y="3805030"/>
                <a:ext cx="4241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with edge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400" dirty="0"/>
                  <a:t>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5FBEF16-E353-7B43-AAA6-56D8A95B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57" y="3805030"/>
                <a:ext cx="4241813" cy="461665"/>
              </a:xfrm>
              <a:prstGeom prst="rect">
                <a:avLst/>
              </a:prstGeom>
              <a:blipFill>
                <a:blip r:embed="rId13"/>
                <a:stretch>
                  <a:fillRect t="-1111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74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6150592" y="3237932"/>
            <a:ext cx="2906973" cy="2934268"/>
          </a:xfrm>
          <a:custGeom>
            <a:avLst/>
            <a:gdLst>
              <a:gd name="connsiteX0" fmla="*/ 0 w 2906973"/>
              <a:gd name="connsiteY0" fmla="*/ 0 h 2934268"/>
              <a:gd name="connsiteX1" fmla="*/ 614149 w 2906973"/>
              <a:gd name="connsiteY1" fmla="*/ 2934268 h 2934268"/>
              <a:gd name="connsiteX2" fmla="*/ 1937982 w 2906973"/>
              <a:gd name="connsiteY2" fmla="*/ 2825086 h 2934268"/>
              <a:gd name="connsiteX3" fmla="*/ 2906973 w 2906973"/>
              <a:gd name="connsiteY3" fmla="*/ 1596788 h 2934268"/>
              <a:gd name="connsiteX4" fmla="*/ 1405719 w 2906973"/>
              <a:gd name="connsiteY4" fmla="*/ 68238 h 2934268"/>
              <a:gd name="connsiteX5" fmla="*/ 0 w 2906973"/>
              <a:gd name="connsiteY5" fmla="*/ 0 h 293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6973" h="2934268">
                <a:moveTo>
                  <a:pt x="0" y="0"/>
                </a:moveTo>
                <a:lnTo>
                  <a:pt x="614149" y="2934268"/>
                </a:lnTo>
                <a:lnTo>
                  <a:pt x="1937982" y="2825086"/>
                </a:lnTo>
                <a:lnTo>
                  <a:pt x="2906973" y="1596788"/>
                </a:lnTo>
                <a:lnTo>
                  <a:pt x="1405719" y="68238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3292553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52601" y="1446663"/>
                <a:ext cx="70750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that doesn’t 		cause a cycle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1446663"/>
                <a:ext cx="7075065" cy="1815882"/>
              </a:xfrm>
              <a:prstGeom prst="rect">
                <a:avLst/>
              </a:prstGeom>
              <a:blipFill>
                <a:blip r:embed="rId2"/>
                <a:stretch>
                  <a:fillRect l="-1613" t="-347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84043" y="5708240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043" y="5708240"/>
                <a:ext cx="363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4683" y="5332864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83" y="5332864"/>
                <a:ext cx="4126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7266" y="1201161"/>
                <a:ext cx="39602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Keep edges in a Disjoint-set data structure (very fancy)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/>
                            </a:rPr>
                            <m:t>log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266" y="1201161"/>
                <a:ext cx="3960291" cy="1200329"/>
              </a:xfrm>
              <a:prstGeom prst="rect">
                <a:avLst/>
              </a:prstGeom>
              <a:blipFill>
                <a:blip r:embed="rId5"/>
                <a:stretch>
                  <a:fillRect l="-2236" t="-4211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05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505201" y="3513084"/>
            <a:ext cx="2191407" cy="2049517"/>
          </a:xfrm>
          <a:custGeom>
            <a:avLst/>
            <a:gdLst>
              <a:gd name="connsiteX0" fmla="*/ 220717 w 2191407"/>
              <a:gd name="connsiteY0" fmla="*/ 2049517 h 2049517"/>
              <a:gd name="connsiteX1" fmla="*/ 1734207 w 2191407"/>
              <a:gd name="connsiteY1" fmla="*/ 1103586 h 2049517"/>
              <a:gd name="connsiteX2" fmla="*/ 2191407 w 2191407"/>
              <a:gd name="connsiteY2" fmla="*/ 268014 h 2049517"/>
              <a:gd name="connsiteX3" fmla="*/ 1939158 w 2191407"/>
              <a:gd name="connsiteY3" fmla="*/ 0 h 2049517"/>
              <a:gd name="connsiteX4" fmla="*/ 1387365 w 2191407"/>
              <a:gd name="connsiteY4" fmla="*/ 0 h 2049517"/>
              <a:gd name="connsiteX5" fmla="*/ 362607 w 2191407"/>
              <a:gd name="connsiteY5" fmla="*/ 756745 h 2049517"/>
              <a:gd name="connsiteX6" fmla="*/ 0 w 2191407"/>
              <a:gd name="connsiteY6" fmla="*/ 1340069 h 2049517"/>
              <a:gd name="connsiteX7" fmla="*/ 31531 w 2191407"/>
              <a:gd name="connsiteY7" fmla="*/ 1781504 h 2049517"/>
              <a:gd name="connsiteX8" fmla="*/ 220717 w 2191407"/>
              <a:gd name="connsiteY8" fmla="*/ 2049517 h 204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407" h="2049517">
                <a:moveTo>
                  <a:pt x="220717" y="2049517"/>
                </a:moveTo>
                <a:lnTo>
                  <a:pt x="1734207" y="1103586"/>
                </a:lnTo>
                <a:lnTo>
                  <a:pt x="2191407" y="268014"/>
                </a:lnTo>
                <a:lnTo>
                  <a:pt x="1939158" y="0"/>
                </a:lnTo>
                <a:lnTo>
                  <a:pt x="1387365" y="0"/>
                </a:lnTo>
                <a:lnTo>
                  <a:pt x="362607" y="756745"/>
                </a:lnTo>
                <a:lnTo>
                  <a:pt x="0" y="1340069"/>
                </a:lnTo>
                <a:lnTo>
                  <a:pt x="31531" y="1781504"/>
                </a:lnTo>
                <a:lnTo>
                  <a:pt x="220717" y="2049517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35373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05001" y="1378424"/>
                <a:ext cx="86868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Pick a cut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which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respects</a:t>
                </a:r>
              </a:p>
              <a:p>
                <a:r>
                  <a:rPr lang="en-US" sz="2800" dirty="0"/>
                  <a:t>	Add the </a:t>
                </a:r>
                <a:r>
                  <a:rPr lang="en-US" sz="2800" dirty="0">
                    <a:solidFill>
                      <a:schemeClr val="accent6"/>
                    </a:solidFill>
                  </a:rPr>
                  <a:t>min-weight edge which crosses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378424"/>
                <a:ext cx="8686800" cy="1815882"/>
              </a:xfrm>
              <a:prstGeom prst="rect">
                <a:avLst/>
              </a:prstGeom>
              <a:blipFill>
                <a:blip r:embed="rId2"/>
                <a:stretch>
                  <a:fillRect l="-1314" t="-347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298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Pick a cut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which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respects</a:t>
                </a:r>
              </a:p>
              <a:p>
                <a:r>
                  <a:rPr lang="en-US" sz="2800" dirty="0"/>
                  <a:t>	Add the min-weight edge which crosses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all endpoint of edges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is the min-weight edge that grows the </a:t>
                </a:r>
                <a:r>
                  <a:rPr lang="en-US" sz="2800" dirty="0">
                    <a:solidFill>
                      <a:srgbClr val="7030A0"/>
                    </a:solidFill>
                  </a:rPr>
                  <a:t>tree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3108543"/>
              </a:xfrm>
              <a:prstGeom prst="rect">
                <a:avLst/>
              </a:prstGeom>
              <a:blipFill>
                <a:blip r:embed="rId2"/>
                <a:stretch>
                  <a:fillRect l="-1314" t="-2033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789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636579" y="4776952"/>
            <a:ext cx="851338" cy="898634"/>
          </a:xfrm>
          <a:custGeom>
            <a:avLst/>
            <a:gdLst>
              <a:gd name="connsiteX0" fmla="*/ 78828 w 851338"/>
              <a:gd name="connsiteY0" fmla="*/ 31531 h 898634"/>
              <a:gd name="connsiteX1" fmla="*/ 0 w 851338"/>
              <a:gd name="connsiteY1" fmla="*/ 583324 h 898634"/>
              <a:gd name="connsiteX2" fmla="*/ 236483 w 851338"/>
              <a:gd name="connsiteY2" fmla="*/ 898634 h 898634"/>
              <a:gd name="connsiteX3" fmla="*/ 740980 w 851338"/>
              <a:gd name="connsiteY3" fmla="*/ 725214 h 898634"/>
              <a:gd name="connsiteX4" fmla="*/ 851338 w 851338"/>
              <a:gd name="connsiteY4" fmla="*/ 268014 h 898634"/>
              <a:gd name="connsiteX5" fmla="*/ 630621 w 851338"/>
              <a:gd name="connsiteY5" fmla="*/ 0 h 898634"/>
              <a:gd name="connsiteX6" fmla="*/ 78828 w 851338"/>
              <a:gd name="connsiteY6" fmla="*/ 31531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338" h="898634">
                <a:moveTo>
                  <a:pt x="78828" y="31531"/>
                </a:moveTo>
                <a:lnTo>
                  <a:pt x="0" y="583324"/>
                </a:lnTo>
                <a:lnTo>
                  <a:pt x="236483" y="898634"/>
                </a:lnTo>
                <a:lnTo>
                  <a:pt x="740980" y="725214"/>
                </a:lnTo>
                <a:lnTo>
                  <a:pt x="851338" y="268014"/>
                </a:lnTo>
                <a:lnTo>
                  <a:pt x="630621" y="0"/>
                </a:lnTo>
                <a:lnTo>
                  <a:pt x="78828" y="31531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314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772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510456" y="3831021"/>
            <a:ext cx="2112579" cy="1813034"/>
          </a:xfrm>
          <a:custGeom>
            <a:avLst/>
            <a:gdLst>
              <a:gd name="connsiteX0" fmla="*/ 0 w 2112579"/>
              <a:gd name="connsiteY0" fmla="*/ 1103586 h 1813034"/>
              <a:gd name="connsiteX1" fmla="*/ 47297 w 2112579"/>
              <a:gd name="connsiteY1" fmla="*/ 1592317 h 1813034"/>
              <a:gd name="connsiteX2" fmla="*/ 362607 w 2112579"/>
              <a:gd name="connsiteY2" fmla="*/ 1813034 h 1813034"/>
              <a:gd name="connsiteX3" fmla="*/ 1213945 w 2112579"/>
              <a:gd name="connsiteY3" fmla="*/ 1292772 h 1813034"/>
              <a:gd name="connsiteX4" fmla="*/ 1986455 w 2112579"/>
              <a:gd name="connsiteY4" fmla="*/ 914400 h 1813034"/>
              <a:gd name="connsiteX5" fmla="*/ 2112579 w 2112579"/>
              <a:gd name="connsiteY5" fmla="*/ 488731 h 1813034"/>
              <a:gd name="connsiteX6" fmla="*/ 2017986 w 2112579"/>
              <a:gd name="connsiteY6" fmla="*/ 0 h 1813034"/>
              <a:gd name="connsiteX7" fmla="*/ 1608083 w 2112579"/>
              <a:gd name="connsiteY7" fmla="*/ 173420 h 1813034"/>
              <a:gd name="connsiteX8" fmla="*/ 0 w 2112579"/>
              <a:gd name="connsiteY8" fmla="*/ 1103586 h 181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2579" h="1813034">
                <a:moveTo>
                  <a:pt x="0" y="1103586"/>
                </a:moveTo>
                <a:lnTo>
                  <a:pt x="47297" y="1592317"/>
                </a:lnTo>
                <a:lnTo>
                  <a:pt x="362607" y="1813034"/>
                </a:lnTo>
                <a:lnTo>
                  <a:pt x="1213945" y="1292772"/>
                </a:lnTo>
                <a:lnTo>
                  <a:pt x="1986455" y="914400"/>
                </a:lnTo>
                <a:lnTo>
                  <a:pt x="2112579" y="488731"/>
                </a:lnTo>
                <a:lnTo>
                  <a:pt x="2017986" y="0"/>
                </a:lnTo>
                <a:lnTo>
                  <a:pt x="1608083" y="173420"/>
                </a:lnTo>
                <a:lnTo>
                  <a:pt x="0" y="1103586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314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52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B</a:t>
            </a:r>
          </a:p>
          <a:p>
            <a:pPr lvl="1"/>
            <a:r>
              <a:rPr lang="en-US" dirty="0"/>
              <a:t>Programming due Friday, 4/15, 11:30pm</a:t>
            </a:r>
          </a:p>
          <a:p>
            <a:r>
              <a:rPr lang="en-US" dirty="0"/>
              <a:t>Unit C</a:t>
            </a:r>
          </a:p>
          <a:p>
            <a:pPr lvl="1"/>
            <a:r>
              <a:rPr lang="en-US" dirty="0"/>
              <a:t>Basic 1 + 2 due Friday, 4/15, 11:30pm</a:t>
            </a:r>
          </a:p>
          <a:p>
            <a:pPr lvl="1"/>
            <a:r>
              <a:rPr lang="en-US" dirty="0"/>
              <a:t>Advanced due Friday, 4/22</a:t>
            </a:r>
          </a:p>
          <a:p>
            <a:pPr lvl="1"/>
            <a:r>
              <a:rPr lang="en-US" dirty="0"/>
              <a:t>Programming due Friday 4/22 – Seam carving!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77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447394" y="3783724"/>
            <a:ext cx="3578773" cy="1765738"/>
          </a:xfrm>
          <a:custGeom>
            <a:avLst/>
            <a:gdLst>
              <a:gd name="connsiteX0" fmla="*/ 94593 w 3578773"/>
              <a:gd name="connsiteY0" fmla="*/ 1135117 h 1765738"/>
              <a:gd name="connsiteX1" fmla="*/ 0 w 3578773"/>
              <a:gd name="connsiteY1" fmla="*/ 1592317 h 1765738"/>
              <a:gd name="connsiteX2" fmla="*/ 346841 w 3578773"/>
              <a:gd name="connsiteY2" fmla="*/ 1734207 h 1765738"/>
              <a:gd name="connsiteX3" fmla="*/ 756745 w 3578773"/>
              <a:gd name="connsiteY3" fmla="*/ 1765738 h 1765738"/>
              <a:gd name="connsiteX4" fmla="*/ 1545021 w 3578773"/>
              <a:gd name="connsiteY4" fmla="*/ 945931 h 1765738"/>
              <a:gd name="connsiteX5" fmla="*/ 2443655 w 3578773"/>
              <a:gd name="connsiteY5" fmla="*/ 898635 h 1765738"/>
              <a:gd name="connsiteX6" fmla="*/ 3184635 w 3578773"/>
              <a:gd name="connsiteY6" fmla="*/ 1087821 h 1765738"/>
              <a:gd name="connsiteX7" fmla="*/ 3578773 w 3578773"/>
              <a:gd name="connsiteY7" fmla="*/ 520262 h 1765738"/>
              <a:gd name="connsiteX8" fmla="*/ 3247697 w 3578773"/>
              <a:gd name="connsiteY8" fmla="*/ 173421 h 1765738"/>
              <a:gd name="connsiteX9" fmla="*/ 1891862 w 3578773"/>
              <a:gd name="connsiteY9" fmla="*/ 0 h 1765738"/>
              <a:gd name="connsiteX10" fmla="*/ 756745 w 3578773"/>
              <a:gd name="connsiteY10" fmla="*/ 441435 h 1765738"/>
              <a:gd name="connsiteX11" fmla="*/ 94593 w 3578773"/>
              <a:gd name="connsiteY11" fmla="*/ 1135117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78773" h="1765738">
                <a:moveTo>
                  <a:pt x="94593" y="1135117"/>
                </a:moveTo>
                <a:lnTo>
                  <a:pt x="0" y="1592317"/>
                </a:lnTo>
                <a:lnTo>
                  <a:pt x="346841" y="1734207"/>
                </a:lnTo>
                <a:lnTo>
                  <a:pt x="756745" y="1765738"/>
                </a:lnTo>
                <a:lnTo>
                  <a:pt x="1545021" y="945931"/>
                </a:lnTo>
                <a:lnTo>
                  <a:pt x="2443655" y="898635"/>
                </a:lnTo>
                <a:lnTo>
                  <a:pt x="3184635" y="1087821"/>
                </a:lnTo>
                <a:lnTo>
                  <a:pt x="3578773" y="520262"/>
                </a:lnTo>
                <a:lnTo>
                  <a:pt x="3247697" y="173421"/>
                </a:lnTo>
                <a:lnTo>
                  <a:pt x="1891862" y="0"/>
                </a:lnTo>
                <a:lnTo>
                  <a:pt x="756745" y="441435"/>
                </a:lnTo>
                <a:lnTo>
                  <a:pt x="94593" y="1135117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314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5380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589284" y="3997189"/>
            <a:ext cx="4256689" cy="2822027"/>
          </a:xfrm>
          <a:custGeom>
            <a:avLst/>
            <a:gdLst>
              <a:gd name="connsiteX0" fmla="*/ 0 w 4256689"/>
              <a:gd name="connsiteY0" fmla="*/ 945931 h 2822027"/>
              <a:gd name="connsiteX1" fmla="*/ 0 w 4256689"/>
              <a:gd name="connsiteY1" fmla="*/ 1371600 h 2822027"/>
              <a:gd name="connsiteX2" fmla="*/ 315310 w 4256689"/>
              <a:gd name="connsiteY2" fmla="*/ 1576551 h 2822027"/>
              <a:gd name="connsiteX3" fmla="*/ 725214 w 4256689"/>
              <a:gd name="connsiteY3" fmla="*/ 1387365 h 2822027"/>
              <a:gd name="connsiteX4" fmla="*/ 1466193 w 4256689"/>
              <a:gd name="connsiteY4" fmla="*/ 804041 h 2822027"/>
              <a:gd name="connsiteX5" fmla="*/ 2364827 w 4256689"/>
              <a:gd name="connsiteY5" fmla="*/ 646386 h 2822027"/>
              <a:gd name="connsiteX6" fmla="*/ 2743200 w 4256689"/>
              <a:gd name="connsiteY6" fmla="*/ 772510 h 2822027"/>
              <a:gd name="connsiteX7" fmla="*/ 2932386 w 4256689"/>
              <a:gd name="connsiteY7" fmla="*/ 1434662 h 2822027"/>
              <a:gd name="connsiteX8" fmla="*/ 3515710 w 4256689"/>
              <a:gd name="connsiteY8" fmla="*/ 2743200 h 2822027"/>
              <a:gd name="connsiteX9" fmla="*/ 3862551 w 4256689"/>
              <a:gd name="connsiteY9" fmla="*/ 2822027 h 2822027"/>
              <a:gd name="connsiteX10" fmla="*/ 4256689 w 4256689"/>
              <a:gd name="connsiteY10" fmla="*/ 2506717 h 2822027"/>
              <a:gd name="connsiteX11" fmla="*/ 3909848 w 4256689"/>
              <a:gd name="connsiteY11" fmla="*/ 1765738 h 2822027"/>
              <a:gd name="connsiteX12" fmla="*/ 3310758 w 4256689"/>
              <a:gd name="connsiteY12" fmla="*/ 189186 h 2822027"/>
              <a:gd name="connsiteX13" fmla="*/ 2569779 w 4256689"/>
              <a:gd name="connsiteY13" fmla="*/ 0 h 2822027"/>
              <a:gd name="connsiteX14" fmla="*/ 1340069 w 4256689"/>
              <a:gd name="connsiteY14" fmla="*/ 31531 h 2822027"/>
              <a:gd name="connsiteX15" fmla="*/ 457200 w 4256689"/>
              <a:gd name="connsiteY15" fmla="*/ 315310 h 2822027"/>
              <a:gd name="connsiteX16" fmla="*/ 78827 w 4256689"/>
              <a:gd name="connsiteY16" fmla="*/ 898634 h 2822027"/>
              <a:gd name="connsiteX17" fmla="*/ 0 w 4256689"/>
              <a:gd name="connsiteY17" fmla="*/ 945931 h 282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56689" h="2822027">
                <a:moveTo>
                  <a:pt x="0" y="945931"/>
                </a:moveTo>
                <a:lnTo>
                  <a:pt x="0" y="1371600"/>
                </a:lnTo>
                <a:lnTo>
                  <a:pt x="315310" y="1576551"/>
                </a:lnTo>
                <a:lnTo>
                  <a:pt x="725214" y="1387365"/>
                </a:lnTo>
                <a:lnTo>
                  <a:pt x="1466193" y="804041"/>
                </a:lnTo>
                <a:lnTo>
                  <a:pt x="2364827" y="646386"/>
                </a:lnTo>
                <a:lnTo>
                  <a:pt x="2743200" y="772510"/>
                </a:lnTo>
                <a:lnTo>
                  <a:pt x="2932386" y="1434662"/>
                </a:lnTo>
                <a:lnTo>
                  <a:pt x="3515710" y="2743200"/>
                </a:lnTo>
                <a:lnTo>
                  <a:pt x="3862551" y="2822027"/>
                </a:lnTo>
                <a:lnTo>
                  <a:pt x="4256689" y="2506717"/>
                </a:lnTo>
                <a:lnTo>
                  <a:pt x="3909848" y="1765738"/>
                </a:lnTo>
                <a:lnTo>
                  <a:pt x="3310758" y="189186"/>
                </a:lnTo>
                <a:lnTo>
                  <a:pt x="2569779" y="0"/>
                </a:lnTo>
                <a:lnTo>
                  <a:pt x="1340069" y="31531"/>
                </a:lnTo>
                <a:lnTo>
                  <a:pt x="457200" y="315310"/>
                </a:lnTo>
                <a:lnTo>
                  <a:pt x="78827" y="898634"/>
                </a:lnTo>
                <a:lnTo>
                  <a:pt x="0" y="945931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0707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80382" y="334680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314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979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57752" y="4038600"/>
            <a:ext cx="4303986" cy="2822028"/>
          </a:xfrm>
          <a:custGeom>
            <a:avLst/>
            <a:gdLst>
              <a:gd name="connsiteX0" fmla="*/ 0 w 4303986"/>
              <a:gd name="connsiteY0" fmla="*/ 898635 h 2822028"/>
              <a:gd name="connsiteX1" fmla="*/ 15765 w 4303986"/>
              <a:gd name="connsiteY1" fmla="*/ 1434662 h 2822028"/>
              <a:gd name="connsiteX2" fmla="*/ 204951 w 4303986"/>
              <a:gd name="connsiteY2" fmla="*/ 1576552 h 2822028"/>
              <a:gd name="connsiteX3" fmla="*/ 756745 w 4303986"/>
              <a:gd name="connsiteY3" fmla="*/ 1403131 h 2822028"/>
              <a:gd name="connsiteX4" fmla="*/ 1576551 w 4303986"/>
              <a:gd name="connsiteY4" fmla="*/ 804041 h 2822028"/>
              <a:gd name="connsiteX5" fmla="*/ 2380593 w 4303986"/>
              <a:gd name="connsiteY5" fmla="*/ 614855 h 2822028"/>
              <a:gd name="connsiteX6" fmla="*/ 2885089 w 4303986"/>
              <a:gd name="connsiteY6" fmla="*/ 867104 h 2822028"/>
              <a:gd name="connsiteX7" fmla="*/ 3042745 w 4303986"/>
              <a:gd name="connsiteY7" fmla="*/ 1592317 h 2822028"/>
              <a:gd name="connsiteX8" fmla="*/ 3452648 w 4303986"/>
              <a:gd name="connsiteY8" fmla="*/ 2680138 h 2822028"/>
              <a:gd name="connsiteX9" fmla="*/ 3909848 w 4303986"/>
              <a:gd name="connsiteY9" fmla="*/ 2822028 h 2822028"/>
              <a:gd name="connsiteX10" fmla="*/ 4146331 w 4303986"/>
              <a:gd name="connsiteY10" fmla="*/ 2412124 h 2822028"/>
              <a:gd name="connsiteX11" fmla="*/ 4303986 w 4303986"/>
              <a:gd name="connsiteY11" fmla="*/ 709448 h 2822028"/>
              <a:gd name="connsiteX12" fmla="*/ 3216165 w 4303986"/>
              <a:gd name="connsiteY12" fmla="*/ 78828 h 2822028"/>
              <a:gd name="connsiteX13" fmla="*/ 1655379 w 4303986"/>
              <a:gd name="connsiteY13" fmla="*/ 0 h 2822028"/>
              <a:gd name="connsiteX14" fmla="*/ 630620 w 4303986"/>
              <a:gd name="connsiteY14" fmla="*/ 362607 h 2822028"/>
              <a:gd name="connsiteX15" fmla="*/ 0 w 4303986"/>
              <a:gd name="connsiteY15" fmla="*/ 898635 h 282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03986" h="2822028">
                <a:moveTo>
                  <a:pt x="0" y="898635"/>
                </a:moveTo>
                <a:lnTo>
                  <a:pt x="15765" y="1434662"/>
                </a:lnTo>
                <a:lnTo>
                  <a:pt x="204951" y="1576552"/>
                </a:lnTo>
                <a:lnTo>
                  <a:pt x="756745" y="1403131"/>
                </a:lnTo>
                <a:lnTo>
                  <a:pt x="1576551" y="804041"/>
                </a:lnTo>
                <a:lnTo>
                  <a:pt x="2380593" y="614855"/>
                </a:lnTo>
                <a:lnTo>
                  <a:pt x="2885089" y="867104"/>
                </a:lnTo>
                <a:lnTo>
                  <a:pt x="3042745" y="1592317"/>
                </a:lnTo>
                <a:lnTo>
                  <a:pt x="3452648" y="2680138"/>
                </a:lnTo>
                <a:lnTo>
                  <a:pt x="3909848" y="2822028"/>
                </a:lnTo>
                <a:lnTo>
                  <a:pt x="4146331" y="2412124"/>
                </a:lnTo>
                <a:lnTo>
                  <a:pt x="4303986" y="709448"/>
                </a:lnTo>
                <a:lnTo>
                  <a:pt x="3216165" y="78828"/>
                </a:lnTo>
                <a:lnTo>
                  <a:pt x="1655379" y="0"/>
                </a:lnTo>
                <a:lnTo>
                  <a:pt x="630620" y="362607"/>
                </a:lnTo>
                <a:lnTo>
                  <a:pt x="0" y="898635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72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096407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80382" y="334680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314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608618" y="1295401"/>
                <a:ext cx="28519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Keep edges in a Heap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/>
                            </a:rPr>
                            <m:t>log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618" y="1295401"/>
                <a:ext cx="2851935" cy="830997"/>
              </a:xfrm>
              <a:prstGeom prst="rect">
                <a:avLst/>
              </a:prstGeom>
              <a:blipFill>
                <a:blip r:embed="rId3"/>
                <a:stretch>
                  <a:fillRect l="-3097" t="-6061" r="-177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6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Showing Huffman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9372600" cy="4038600"/>
          </a:xfrm>
        </p:spPr>
        <p:txBody>
          <a:bodyPr>
            <a:normAutofit/>
          </a:bodyPr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Show that there is an optimal tree in which the least frequent characters are siblings</a:t>
            </a:r>
          </a:p>
          <a:p>
            <a:pPr lvl="2"/>
            <a:r>
              <a:rPr lang="en-US" dirty="0"/>
              <a:t>Exchange argument</a:t>
            </a:r>
          </a:p>
          <a:p>
            <a:pPr lvl="1"/>
            <a:r>
              <a:rPr lang="en-US" dirty="0"/>
              <a:t>Show that making them siblings and solving the new smaller sub-problem results in an optimal solution</a:t>
            </a:r>
          </a:p>
          <a:p>
            <a:pPr lvl="2"/>
            <a:r>
              <a:rPr lang="en-US" dirty="0"/>
              <a:t>Proof by contradiction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3FC6C-76A5-7F41-BA6E-0AB0038A8E2C}"/>
              </a:ext>
            </a:extLst>
          </p:cNvPr>
          <p:cNvSpPr txBox="1"/>
          <p:nvPr/>
        </p:nvSpPr>
        <p:spPr>
          <a:xfrm>
            <a:off x="7756264" y="298935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Greedy Choice Property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51B7C-DFAC-6440-9C7D-5916D1A47ADD}"/>
              </a:ext>
            </a:extLst>
          </p:cNvPr>
          <p:cNvSpPr txBox="1"/>
          <p:nvPr/>
        </p:nvSpPr>
        <p:spPr>
          <a:xfrm>
            <a:off x="7772400" y="473458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Optimal Substructure works</a:t>
            </a:r>
          </a:p>
        </p:txBody>
      </p:sp>
    </p:spTree>
    <p:extLst>
      <p:ext uri="{BB962C8B-B14F-4D97-AF65-F5344CB8AC3E}">
        <p14:creationId xmlns:p14="http://schemas.microsoft.com/office/powerpoint/2010/main" val="17098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Exchange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66800"/>
                <a:ext cx="10972800" cy="45259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least-frequent characters, then there is an optimal prefix-free code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siblings</a:t>
                </a:r>
              </a:p>
              <a:p>
                <a:pPr lvl="1"/>
                <a:r>
                  <a:rPr lang="en-US" dirty="0"/>
                  <a:t>i.e. codes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same length and differ only by their last bit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66800"/>
                <a:ext cx="10972800" cy="4525963"/>
              </a:xfrm>
              <a:blipFill>
                <a:blip r:embed="rId2"/>
                <a:stretch>
                  <a:fillRect l="-1389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49266"/>
            <a:ext cx="2117108" cy="2908735"/>
            <a:chOff x="76200" y="3949265"/>
            <a:chExt cx="2117108" cy="2908735"/>
          </a:xfrm>
        </p:grpSpPr>
        <p:sp>
          <p:nvSpPr>
            <p:cNvPr id="6" name="Rounded Rectangle 5"/>
            <p:cNvSpPr/>
            <p:nvPr/>
          </p:nvSpPr>
          <p:spPr>
            <a:xfrm>
              <a:off x="1583708" y="4724400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ounded Rectangle 17"/>
            <p:cNvSpPr/>
            <p:nvPr/>
          </p:nvSpPr>
          <p:spPr>
            <a:xfrm>
              <a:off x="76200" y="55626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6755" y="3124201"/>
                <a:ext cx="8771246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Case 1: Consider some optimal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2400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siblings in this tree, then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2400" dirty="0"/>
                  <a:t> holds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755" y="3124201"/>
                <a:ext cx="8771246" cy="859531"/>
              </a:xfrm>
              <a:prstGeom prst="rect">
                <a:avLst/>
              </a:prstGeom>
              <a:blipFill>
                <a:blip r:embed="rId6"/>
                <a:stretch>
                  <a:fillRect l="-1012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24412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22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22c" id="{C8328E30-EFBB-B944-849F-FCD4FB2B5187}" vid="{1441D9C9-191F-7147-8296-B7DB0E5F7C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CS4102-S22c</Template>
  <TotalTime>21744</TotalTime>
  <Words>4271</Words>
  <Application>Microsoft Macintosh PowerPoint</Application>
  <PresentationFormat>Widescreen</PresentationFormat>
  <Paragraphs>1269</Paragraphs>
  <Slides>72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Helvetica Neue</vt:lpstr>
      <vt:lpstr>Calibri</vt:lpstr>
      <vt:lpstr>Cambria Math</vt:lpstr>
      <vt:lpstr>Helvetica Neue Thin</vt:lpstr>
      <vt:lpstr>Arial</vt:lpstr>
      <vt:lpstr>CS4102-S22c</vt:lpstr>
      <vt:lpstr>Why lots of memory is “bad”</vt:lpstr>
      <vt:lpstr>Why lots of memory is “bad”</vt:lpstr>
      <vt:lpstr>PowerPoint Presentation</vt:lpstr>
      <vt:lpstr>CS4102 Algorithms Spring 2022</vt:lpstr>
      <vt:lpstr>Why lots of memory is “bad”</vt:lpstr>
      <vt:lpstr>Today’s Keywords</vt:lpstr>
      <vt:lpstr>Announcements</vt:lpstr>
      <vt:lpstr>REVIEW: Showing Huffman is Optimal</vt:lpstr>
      <vt:lpstr>Huffman Exchange Argument</vt:lpstr>
      <vt:lpstr>Huffman Exchange Argument</vt:lpstr>
      <vt:lpstr>Finishing the Proof</vt:lpstr>
      <vt:lpstr>Optimal Substructure</vt:lpstr>
      <vt:lpstr>Optimal Substructure</vt:lpstr>
      <vt:lpstr>Optimal Substructure</vt:lpstr>
      <vt:lpstr>Optimal Substructure</vt:lpstr>
      <vt:lpstr>Optimal Substructure</vt:lpstr>
      <vt:lpstr>Caching Problem</vt:lpstr>
      <vt:lpstr>Von Neumann Bottleneck</vt:lpstr>
      <vt:lpstr>Von Neumann Bottleneck</vt:lpstr>
      <vt:lpstr>Caching Problem</vt:lpstr>
      <vt:lpstr>Caching Problem Definition</vt:lpstr>
      <vt:lpstr>Example</vt:lpstr>
      <vt:lpstr>Example</vt:lpstr>
      <vt:lpstr>Example</vt:lpstr>
      <vt:lpstr>Example</vt:lpstr>
      <vt:lpstr>Example</vt:lpstr>
      <vt:lpstr>Example</vt:lpstr>
      <vt:lpstr>Our Problem vs Reality</vt:lpstr>
      <vt:lpstr>Greedy Algorithms</vt:lpstr>
      <vt:lpstr>Greedy choice property</vt:lpstr>
      <vt:lpstr>Greedy choice property</vt:lpstr>
      <vt:lpstr>Greedy choice property</vt:lpstr>
      <vt:lpstr>Greedy choice property</vt:lpstr>
      <vt:lpstr>Greedy choice property</vt:lpstr>
      <vt:lpstr>Greedy Algorithms</vt:lpstr>
      <vt:lpstr>Caching Greedy Algorithm</vt:lpstr>
      <vt:lpstr>Exchange argument</vt:lpstr>
      <vt:lpstr>Belady Exchange Lemma</vt:lpstr>
      <vt:lpstr>Belady Exchange Proof Idea</vt:lpstr>
      <vt:lpstr>Proof of Lemma</vt:lpstr>
      <vt:lpstr>Proof of Lemma</vt:lpstr>
      <vt:lpstr>Proof of Lemma</vt:lpstr>
      <vt:lpstr>Case 3</vt:lpstr>
      <vt:lpstr>Case 3</vt:lpstr>
      <vt:lpstr>Case 3, m_t=e</vt:lpstr>
      <vt:lpstr>Case 3, m_t=e</vt:lpstr>
      <vt:lpstr>Case 3, m_t=f</vt:lpstr>
      <vt:lpstr>Case 3, m_t=f</vt:lpstr>
      <vt:lpstr>Case 3, m_t=x≠e,f</vt:lpstr>
      <vt:lpstr>Case 3, m_t=x≠e,f</vt:lpstr>
      <vt:lpstr>Use Lemma to show Optimality</vt:lpstr>
      <vt:lpstr>Kruskal’s Algorithm</vt:lpstr>
      <vt:lpstr>Greedy Algorithms</vt:lpstr>
      <vt:lpstr>Kruskal’s Algorithm</vt:lpstr>
      <vt:lpstr>Kruskal’s Algorithm</vt:lpstr>
      <vt:lpstr>Kruskal’s Algorithm</vt:lpstr>
      <vt:lpstr>Kruskal’s Algorithm</vt:lpstr>
      <vt:lpstr>Kruskal’s Algorithm</vt:lpstr>
      <vt:lpstr>Definition: Cut</vt:lpstr>
      <vt:lpstr>Exchange argument</vt:lpstr>
      <vt:lpstr>Cut Theorem</vt:lpstr>
      <vt:lpstr>Proof of Cut Theorem</vt:lpstr>
      <vt:lpstr>Proof of Cut Theorem</vt:lpstr>
      <vt:lpstr>Proof of Cut Theorem</vt:lpstr>
      <vt:lpstr>Kruskal’s Algorithm</vt:lpstr>
      <vt:lpstr>General MST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Robbie (jh2jf)</cp:lastModifiedBy>
  <cp:revision>2009</cp:revision>
  <dcterms:created xsi:type="dcterms:W3CDTF">2017-08-21T20:54:06Z</dcterms:created>
  <dcterms:modified xsi:type="dcterms:W3CDTF">2022-04-10T19:10:29Z</dcterms:modified>
</cp:coreProperties>
</file>