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4"/>
  </p:notesMasterIdLst>
  <p:sldIdLst>
    <p:sldId id="676" r:id="rId2"/>
    <p:sldId id="482" r:id="rId3"/>
    <p:sldId id="648" r:id="rId4"/>
    <p:sldId id="647" r:id="rId5"/>
    <p:sldId id="649" r:id="rId6"/>
    <p:sldId id="650" r:id="rId7"/>
    <p:sldId id="651" r:id="rId8"/>
    <p:sldId id="652" r:id="rId9"/>
    <p:sldId id="575" r:id="rId10"/>
    <p:sldId id="653" r:id="rId11"/>
    <p:sldId id="654" r:id="rId12"/>
    <p:sldId id="655" r:id="rId13"/>
    <p:sldId id="656" r:id="rId14"/>
    <p:sldId id="657" r:id="rId15"/>
    <p:sldId id="658" r:id="rId16"/>
    <p:sldId id="582" r:id="rId17"/>
    <p:sldId id="583" r:id="rId18"/>
    <p:sldId id="584" r:id="rId19"/>
    <p:sldId id="585" r:id="rId20"/>
    <p:sldId id="586" r:id="rId21"/>
    <p:sldId id="587" r:id="rId22"/>
    <p:sldId id="598" r:id="rId23"/>
    <p:sldId id="600" r:id="rId24"/>
    <p:sldId id="677" r:id="rId25"/>
    <p:sldId id="679" r:id="rId26"/>
    <p:sldId id="681" r:id="rId27"/>
    <p:sldId id="682" r:id="rId28"/>
    <p:sldId id="957" r:id="rId29"/>
    <p:sldId id="909" r:id="rId30"/>
    <p:sldId id="910" r:id="rId31"/>
    <p:sldId id="913" r:id="rId32"/>
    <p:sldId id="958" r:id="rId33"/>
    <p:sldId id="686" r:id="rId34"/>
    <p:sldId id="911" r:id="rId35"/>
    <p:sldId id="960" r:id="rId36"/>
    <p:sldId id="915" r:id="rId37"/>
    <p:sldId id="959" r:id="rId38"/>
    <p:sldId id="961" r:id="rId39"/>
    <p:sldId id="921" r:id="rId40"/>
    <p:sldId id="922" r:id="rId41"/>
    <p:sldId id="924" r:id="rId42"/>
    <p:sldId id="925" r:id="rId43"/>
    <p:sldId id="926" r:id="rId44"/>
    <p:sldId id="927" r:id="rId45"/>
    <p:sldId id="928" r:id="rId46"/>
    <p:sldId id="929" r:id="rId47"/>
    <p:sldId id="930" r:id="rId48"/>
    <p:sldId id="931" r:id="rId49"/>
    <p:sldId id="932" r:id="rId50"/>
    <p:sldId id="936" r:id="rId51"/>
    <p:sldId id="937" r:id="rId52"/>
    <p:sldId id="938" r:id="rId53"/>
    <p:sldId id="933" r:id="rId54"/>
    <p:sldId id="962" r:id="rId55"/>
    <p:sldId id="963" r:id="rId56"/>
    <p:sldId id="934" r:id="rId57"/>
    <p:sldId id="935" r:id="rId58"/>
    <p:sldId id="693" r:id="rId59"/>
    <p:sldId id="939" r:id="rId60"/>
    <p:sldId id="940" r:id="rId61"/>
    <p:sldId id="941" r:id="rId62"/>
    <p:sldId id="942" r:id="rId63"/>
    <p:sldId id="943" r:id="rId64"/>
    <p:sldId id="944" r:id="rId65"/>
    <p:sldId id="945" r:id="rId66"/>
    <p:sldId id="699" r:id="rId67"/>
    <p:sldId id="700" r:id="rId68"/>
    <p:sldId id="701" r:id="rId69"/>
    <p:sldId id="702" r:id="rId70"/>
    <p:sldId id="964" r:id="rId71"/>
    <p:sldId id="947" r:id="rId72"/>
    <p:sldId id="948" r:id="rId73"/>
    <p:sldId id="949" r:id="rId74"/>
    <p:sldId id="950" r:id="rId75"/>
    <p:sldId id="952" r:id="rId76"/>
    <p:sldId id="951" r:id="rId77"/>
    <p:sldId id="966" r:id="rId78"/>
    <p:sldId id="965" r:id="rId79"/>
    <p:sldId id="953" r:id="rId80"/>
    <p:sldId id="954" r:id="rId81"/>
    <p:sldId id="698" r:id="rId82"/>
    <p:sldId id="956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, David J (djw3w)" initials="WDJ(" lastIdx="1" clrIdx="0">
    <p:extLst>
      <p:ext uri="{19B8F6BF-5375-455C-9EA6-DF929625EA0E}">
        <p15:presenceInfo xmlns:p15="http://schemas.microsoft.com/office/powerpoint/2012/main" userId="Wu, David J (djw3w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33CC"/>
    <a:srgbClr val="ED7D31"/>
    <a:srgbClr val="232D4B"/>
    <a:srgbClr val="33CC33"/>
    <a:srgbClr val="4DD24D"/>
    <a:srgbClr val="D9D9D9"/>
    <a:srgbClr val="2F528F"/>
    <a:srgbClr val="44546A"/>
    <a:srgbClr val="FF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339CC-ABAC-5B42-97BC-79B60BF1B976}" v="10" dt="2022-04-14T02:52:14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5884"/>
  </p:normalViewPr>
  <p:slideViewPr>
    <p:cSldViewPr snapToGrid="0">
      <p:cViewPr varScale="1">
        <p:scale>
          <a:sx n="86" d="100"/>
          <a:sy n="86" d="100"/>
        </p:scale>
        <p:origin x="22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DE584-5737-4337-92DB-3702DC7D8D55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9A78-308A-43CD-A56B-0A697488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464C-F197-41DA-A2B4-A6586B752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9371"/>
            <a:ext cx="12192000" cy="2002440"/>
          </a:xfrm>
          <a:prstGeom prst="rect">
            <a:avLst/>
          </a:prstGeom>
          <a:solidFill>
            <a:srgbClr val="E57200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4E30F-933F-4704-82EE-90EA43906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098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A62A-32DD-4730-ACA5-3ECD5619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5782-C48B-4424-B4DD-FA504984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39A0-EBAB-4F98-BA1D-3C8D02DA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0230-68BA-4147-B5B5-960B3205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573BC-D4EA-4365-AAC2-57364811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09A0F-5E96-46A7-AEAC-B376B948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1498-9E07-4635-BB07-930B7E11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7069-8DDB-4A90-8E26-D6141C44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504D2-AEED-4FD5-9C77-012AD1DB7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3CBFF-DFED-4A61-B21E-D9DFFBE0D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6048-BCD2-425A-8A31-A54246AF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FC62F-DC24-4989-A44D-CC5DF2C4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08EE-FF83-4E46-BEB2-A4A50852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8684-BC43-45D6-AC1A-DCF4F0E0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solidFill>
            <a:srgbClr val="232D4B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D54B-1B82-4ED9-968D-C85E9DE7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00"/>
            <a:ext cx="10515600" cy="4609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1BA90-4067-4496-AFE8-D4F75F62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92661-1407-48FA-A2FD-41BF094D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3888A-32D0-44AC-A255-D457AFB3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5715-884F-4C6A-B01B-D9663D29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4476"/>
            <a:ext cx="12192000" cy="1778086"/>
          </a:xfrm>
          <a:prstGeom prst="rect">
            <a:avLst/>
          </a:prstGeom>
          <a:solidFill>
            <a:srgbClr val="E57200"/>
          </a:solidFill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8D8E-38C4-44EE-B5F4-7AB6DC23B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9178"/>
            <a:ext cx="10515600" cy="113047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B6A9-D585-4854-AA97-87B7EAA6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EEB4-A0A4-453A-8A9E-EA2C6402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E1C2-CED2-4349-9BCD-2A2329FA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0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872-D2B3-4259-853E-91721529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FFCC-2484-48AA-B9CC-6851BFAB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36441-0C09-4C60-8C18-D588B8172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BE522-FD33-4A0B-A809-F85F54BF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E8DDE-F08B-464F-B5C2-BF79991B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BC7E-B237-468E-9B91-07C26B23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81D5-8AA7-45B9-B7CE-C00E670F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8DA6-A5D7-4197-A3F5-FBCFE1DA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5EDDC-26EA-4BE0-B470-A49AEA99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CD6D8-6A28-41F6-A387-E5FEF5FE5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740EC-C68A-42D2-9FD4-718039220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BCCC9-589A-49BD-A564-284FE81D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2F418-6D7D-4F57-A927-6688E42F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1CE9C-9DB1-464B-B9AA-1E3E4564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6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CA2D-6457-46C3-9614-17FFF8B5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E6EAA-B395-417F-B3BB-43A5B77E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FE201-900A-4B56-A553-03F74F7C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65710-12EF-4D06-A1CF-50912650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84995-ED36-4C87-A479-CB53560C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74445-47E1-4632-A06B-B90CE54E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CFA77-6A6B-48A1-B658-9E4F71CF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4D5-814E-4457-BB16-4CE2B779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EFD3-5817-4649-A463-2C1430EB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64329-1AD7-4B2A-8480-083A1D5BB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F9349-13AA-4AB4-A644-652E1459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59764-22E8-491F-98E8-66E83B9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E2139-89B1-49BA-9B24-A035F33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78F-B3AB-4C4C-8C63-B970B253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12DFE-73DC-4E6A-B763-95B834AE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7C0C5-0633-4A78-A4DA-8252C65E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3D9A-8E20-445A-A9BB-C40897E6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B312-3EEE-4C07-B4A0-9900AE15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9C50-4665-4108-92D3-F1A20C7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38D22-06CF-4959-860A-F7C13E54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683B-576A-4344-B6CD-F73AF6873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650D-7BED-4E32-B25C-76F9CAC59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2170-54E5-4508-940E-EB8AD8759B1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F520-B7BF-4E6E-ADAF-6F6A64B64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84FC-F8A2-4069-996D-124F9ACFF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C796-0F4A-41FD-BF77-2CDF942F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3" Type="http://schemas.openxmlformats.org/officeDocument/2006/relationships/image" Target="../media/image470.png"/><Relationship Id="rId7" Type="http://schemas.openxmlformats.org/officeDocument/2006/relationships/image" Target="../media/image5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60.png"/><Relationship Id="rId4" Type="http://schemas.openxmlformats.org/officeDocument/2006/relationships/image" Target="../media/image4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46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580.png"/><Relationship Id="rId5" Type="http://schemas.openxmlformats.org/officeDocument/2006/relationships/image" Target="../media/image5.png"/><Relationship Id="rId10" Type="http://schemas.openxmlformats.org/officeDocument/2006/relationships/image" Target="../media/image570.png"/><Relationship Id="rId4" Type="http://schemas.openxmlformats.org/officeDocument/2006/relationships/image" Target="../media/image490.png"/><Relationship Id="rId9" Type="http://schemas.openxmlformats.org/officeDocument/2006/relationships/image" Target="../media/image5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10.png"/><Relationship Id="rId3" Type="http://schemas.openxmlformats.org/officeDocument/2006/relationships/image" Target="../media/image460.png"/><Relationship Id="rId7" Type="http://schemas.openxmlformats.org/officeDocument/2006/relationships/image" Target="../media/image550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8.png"/><Relationship Id="rId10" Type="http://schemas.openxmlformats.org/officeDocument/2006/relationships/image" Target="../media/image580.png"/><Relationship Id="rId4" Type="http://schemas.openxmlformats.org/officeDocument/2006/relationships/image" Target="../media/image490.png"/><Relationship Id="rId9" Type="http://schemas.openxmlformats.org/officeDocument/2006/relationships/image" Target="../media/image5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0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0" Type="http://schemas.openxmlformats.org/officeDocument/2006/relationships/image" Target="../media/image510.png"/><Relationship Id="rId4" Type="http://schemas.openxmlformats.org/officeDocument/2006/relationships/image" Target="../media/image17.png"/><Relationship Id="rId9" Type="http://schemas.openxmlformats.org/officeDocument/2006/relationships/image" Target="../media/image2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9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9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0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0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3.png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12" Type="http://schemas.openxmlformats.org/officeDocument/2006/relationships/image" Target="../media/image7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16.png"/><Relationship Id="rId10" Type="http://schemas.openxmlformats.org/officeDocument/2006/relationships/image" Target="../media/image57.png"/><Relationship Id="rId4" Type="http://schemas.openxmlformats.org/officeDocument/2006/relationships/image" Target="../media/image67.png"/><Relationship Id="rId9" Type="http://schemas.openxmlformats.org/officeDocument/2006/relationships/image" Target="../media/image5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image" Target="../media/image7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16.png"/><Relationship Id="rId10" Type="http://schemas.openxmlformats.org/officeDocument/2006/relationships/image" Target="../media/image57.png"/><Relationship Id="rId4" Type="http://schemas.openxmlformats.org/officeDocument/2006/relationships/image" Target="../media/image72.png"/><Relationship Id="rId9" Type="http://schemas.openxmlformats.org/officeDocument/2006/relationships/image" Target="../media/image5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6.png"/><Relationship Id="rId7" Type="http://schemas.openxmlformats.org/officeDocument/2006/relationships/image" Target="../media/image7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58.png"/><Relationship Id="rId10" Type="http://schemas.openxmlformats.org/officeDocument/2006/relationships/image" Target="../media/image80.png"/><Relationship Id="rId4" Type="http://schemas.openxmlformats.org/officeDocument/2006/relationships/image" Target="../media/image57.png"/><Relationship Id="rId9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5" y="1468546"/>
            <a:ext cx="69056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2101" y="6457889"/>
            <a:ext cx="395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Railway map of Western USSR, 1955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76899-891C-4DC3-99B5-E12D5948FA98}"/>
              </a:ext>
            </a:extLst>
          </p:cNvPr>
          <p:cNvSpPr txBox="1"/>
          <p:nvPr/>
        </p:nvSpPr>
        <p:spPr>
          <a:xfrm>
            <a:off x="7521059" y="2318823"/>
            <a:ext cx="4519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Question:</a:t>
            </a:r>
            <a:r>
              <a:rPr lang="en-US" sz="2800" dirty="0"/>
              <a:t> What is the maximum throughput of the railroad network?</a:t>
            </a:r>
          </a:p>
        </p:txBody>
      </p:sp>
    </p:spTree>
    <p:extLst>
      <p:ext uri="{BB962C8B-B14F-4D97-AF65-F5344CB8AC3E}">
        <p14:creationId xmlns:p14="http://schemas.microsoft.com/office/powerpoint/2010/main" val="355709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093493" y="2374710"/>
            <a:ext cx="5813946" cy="1951630"/>
          </a:xfrm>
          <a:custGeom>
            <a:avLst/>
            <a:gdLst>
              <a:gd name="connsiteX0" fmla="*/ 0 w 5813946"/>
              <a:gd name="connsiteY0" fmla="*/ 818866 h 1951630"/>
              <a:gd name="connsiteX1" fmla="*/ 341194 w 5813946"/>
              <a:gd name="connsiteY1" fmla="*/ 1665027 h 1951630"/>
              <a:gd name="connsiteX2" fmla="*/ 4299044 w 5813946"/>
              <a:gd name="connsiteY2" fmla="*/ 1951630 h 1951630"/>
              <a:gd name="connsiteX3" fmla="*/ 5813946 w 5813946"/>
              <a:gd name="connsiteY3" fmla="*/ 1624084 h 1951630"/>
              <a:gd name="connsiteX4" fmla="*/ 4135271 w 5813946"/>
              <a:gd name="connsiteY4" fmla="*/ 232012 h 1951630"/>
              <a:gd name="connsiteX5" fmla="*/ 2961564 w 5813946"/>
              <a:gd name="connsiteY5" fmla="*/ 900753 h 1951630"/>
              <a:gd name="connsiteX6" fmla="*/ 1746913 w 5813946"/>
              <a:gd name="connsiteY6" fmla="*/ 0 h 1951630"/>
              <a:gd name="connsiteX7" fmla="*/ 0 w 5813946"/>
              <a:gd name="connsiteY7" fmla="*/ 818866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3946" h="1951630">
                <a:moveTo>
                  <a:pt x="0" y="818866"/>
                </a:moveTo>
                <a:lnTo>
                  <a:pt x="341194" y="1665027"/>
                </a:lnTo>
                <a:lnTo>
                  <a:pt x="4299044" y="1951630"/>
                </a:lnTo>
                <a:lnTo>
                  <a:pt x="5813946" y="1624084"/>
                </a:lnTo>
                <a:lnTo>
                  <a:pt x="4135271" y="232012"/>
                </a:lnTo>
                <a:lnTo>
                  <a:pt x="2961564" y="900753"/>
                </a:lnTo>
                <a:lnTo>
                  <a:pt x="1746913" y="0"/>
                </a:lnTo>
                <a:lnTo>
                  <a:pt x="0" y="818866"/>
                </a:lnTo>
                <a:close/>
              </a:path>
            </a:pathLst>
          </a:custGeom>
          <a:solidFill>
            <a:srgbClr val="00B0F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54178" y="1378425"/>
                <a:ext cx="707506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Cut of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latin typeface="Cambria Math"/>
                      </a:rPr>
                      <m:t>=(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a partition of the nodes into two sets,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and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954107"/>
              </a:xfrm>
              <a:prstGeom prst="rect">
                <a:avLst/>
              </a:prstGeom>
              <a:blipFill>
                <a:blip r:embed="rId2"/>
                <a:stretch>
                  <a:fillRect l="-1613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532127" y="2450286"/>
            <a:ext cx="4600060" cy="2787240"/>
            <a:chOff x="0" y="2862182"/>
            <a:chExt cx="7044346" cy="4268266"/>
          </a:xfrm>
        </p:grpSpPr>
        <p:cxnSp>
          <p:nvCxnSpPr>
            <p:cNvPr id="45" name="Straight Connector 44"/>
            <p:cNvCxnSpPr>
              <a:stCxn id="111" idx="7"/>
              <a:endCxn id="11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2" idx="6"/>
              <a:endCxn id="11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11" idx="4"/>
              <a:endCxn id="11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14" idx="3"/>
              <a:endCxn id="11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116" idx="2"/>
              <a:endCxn id="11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14" idx="5"/>
              <a:endCxn id="11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14" idx="7"/>
              <a:endCxn id="11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16" idx="6"/>
              <a:endCxn id="11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17" idx="1"/>
              <a:endCxn id="11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19" idx="2"/>
              <a:endCxn id="11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17" idx="0"/>
              <a:endCxn id="11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8" idx="1"/>
              <a:endCxn id="11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18" idx="3"/>
              <a:endCxn id="11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109" name="Straight Connector 108"/>
            <p:cNvCxnSpPr>
              <a:stCxn id="112" idx="4"/>
              <a:endCxn id="11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2" name="Oval 11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05872" y="3657601"/>
                <a:ext cx="4231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72" y="3657601"/>
                <a:ext cx="4231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219200" y="5244406"/>
                <a:ext cx="43878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accent6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chemeClr val="accent6"/>
                        </a:solidFill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crosses </a:t>
                </a:r>
                <a:r>
                  <a:rPr lang="en-US" sz="2800" dirty="0"/>
                  <a:t>a cut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(or opposite), e.g.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𝐶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244406"/>
                <a:ext cx="4387812" cy="1384995"/>
              </a:xfrm>
              <a:prstGeom prst="rect">
                <a:avLst/>
              </a:prstGeom>
              <a:blipFill>
                <a:blip r:embed="rId4"/>
                <a:stretch>
                  <a:fillRect l="-3188" t="-3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229065" y="5257800"/>
                <a:ext cx="48199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set of edges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</a:rPr>
                  <a:t> Respects a cut</a:t>
                </a:r>
                <a:r>
                  <a:rPr lang="en-US" sz="2800" dirty="0"/>
                  <a:t> if no edges cross the cut</a:t>
                </a:r>
              </a:p>
              <a:p>
                <a:r>
                  <a:rPr lang="en-US" sz="2800" dirty="0"/>
                  <a:t>e.g.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𝑅</m:t>
                    </m:r>
                    <m:r>
                      <a:rPr lang="en-US" sz="2800" i="1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𝐹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65" y="5257800"/>
                <a:ext cx="4819935" cy="1384995"/>
              </a:xfrm>
              <a:prstGeom prst="rect">
                <a:avLst/>
              </a:prstGeom>
              <a:blipFill>
                <a:blip r:embed="rId5"/>
                <a:stretch>
                  <a:fillRect l="-2362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Shows correctness of a greedy algorithm</a:t>
            </a:r>
          </a:p>
          <a:p>
            <a:r>
              <a:rPr lang="en-US" sz="3200" dirty="0"/>
              <a:t>Idea:</a:t>
            </a:r>
          </a:p>
          <a:p>
            <a:pPr lvl="1"/>
            <a:r>
              <a:rPr lang="en-US" sz="2800" dirty="0"/>
              <a:t>Show exchanging an item from an arbitrary optimal solution with your greedy choice makes the new solution no worse</a:t>
            </a:r>
          </a:p>
          <a:p>
            <a:pPr lvl="1"/>
            <a:r>
              <a:rPr lang="en-US" sz="2800" dirty="0"/>
              <a:t>How to show my sandwich is at least as good as yours:</a:t>
            </a:r>
          </a:p>
          <a:p>
            <a:pPr lvl="2"/>
            <a:r>
              <a:rPr lang="en-US" sz="2400" dirty="0"/>
              <a:t>Show: “I can remove any item from your sandwich, and it would be no worse by replacing it with the same item from my sandwich”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15362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373" y="5183327"/>
            <a:ext cx="3009557" cy="16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2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If a set of edges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is a subset of a minimum spanning tree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be any cut which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respects.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3200" dirty="0"/>
                  <a:t> be the least-weight edge which crosses </a:t>
                </a:r>
                <a14:m>
                  <m:oMath xmlns:m="http://schemas.openxmlformats.org/officeDocument/2006/math">
                    <m:r>
                      <a:rPr lang="en-US" sz="320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.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sz="3200" b="0" i="1" dirty="0" smtClean="0">
                        <a:latin typeface="Cambria Math"/>
                      </a:rPr>
                      <m:t>∪</m:t>
                    </m:r>
                    <m:r>
                      <a:rPr lang="en-US" sz="3200" b="0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{</m:t>
                    </m:r>
                    <m:r>
                      <a:rPr lang="en-US" sz="3200" b="0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sz="3200" b="0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is also a subset of a minimum spanning tree.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2747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11391" y="3810000"/>
            <a:ext cx="4600060" cy="2787240"/>
            <a:chOff x="0" y="2862182"/>
            <a:chExt cx="7044346" cy="4268266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4" name="Freeform 43"/>
          <p:cNvSpPr/>
          <p:nvPr/>
        </p:nvSpPr>
        <p:spPr>
          <a:xfrm>
            <a:off x="3604146" y="3811960"/>
            <a:ext cx="5158854" cy="2593075"/>
          </a:xfrm>
          <a:custGeom>
            <a:avLst/>
            <a:gdLst>
              <a:gd name="connsiteX0" fmla="*/ 245660 w 5158854"/>
              <a:gd name="connsiteY0" fmla="*/ 1924335 h 2593075"/>
              <a:gd name="connsiteX1" fmla="*/ 2019869 w 5158854"/>
              <a:gd name="connsiteY1" fmla="*/ 750627 h 2593075"/>
              <a:gd name="connsiteX2" fmla="*/ 2961564 w 5158854"/>
              <a:gd name="connsiteY2" fmla="*/ 1869744 h 2593075"/>
              <a:gd name="connsiteX3" fmla="*/ 3548418 w 5158854"/>
              <a:gd name="connsiteY3" fmla="*/ 2593075 h 2593075"/>
              <a:gd name="connsiteX4" fmla="*/ 4872251 w 5158854"/>
              <a:gd name="connsiteY4" fmla="*/ 2511188 h 2593075"/>
              <a:gd name="connsiteX5" fmla="*/ 5158854 w 5158854"/>
              <a:gd name="connsiteY5" fmla="*/ 1351129 h 2593075"/>
              <a:gd name="connsiteX6" fmla="*/ 3603009 w 5158854"/>
              <a:gd name="connsiteY6" fmla="*/ 54591 h 2593075"/>
              <a:gd name="connsiteX7" fmla="*/ 1583140 w 5158854"/>
              <a:gd name="connsiteY7" fmla="*/ 0 h 2593075"/>
              <a:gd name="connsiteX8" fmla="*/ 0 w 5158854"/>
              <a:gd name="connsiteY8" fmla="*/ 491320 h 2593075"/>
              <a:gd name="connsiteX9" fmla="*/ 245660 w 5158854"/>
              <a:gd name="connsiteY9" fmla="*/ 192433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8854" h="2593075">
                <a:moveTo>
                  <a:pt x="245660" y="1924335"/>
                </a:moveTo>
                <a:lnTo>
                  <a:pt x="2019869" y="750627"/>
                </a:lnTo>
                <a:lnTo>
                  <a:pt x="2961564" y="1869744"/>
                </a:lnTo>
                <a:lnTo>
                  <a:pt x="3548418" y="2593075"/>
                </a:lnTo>
                <a:lnTo>
                  <a:pt x="4872251" y="2511188"/>
                </a:lnTo>
                <a:lnTo>
                  <a:pt x="5158854" y="1351129"/>
                </a:lnTo>
                <a:lnTo>
                  <a:pt x="3603009" y="54591"/>
                </a:lnTo>
                <a:lnTo>
                  <a:pt x="1583140" y="0"/>
                </a:lnTo>
                <a:lnTo>
                  <a:pt x="0" y="491320"/>
                </a:lnTo>
                <a:lnTo>
                  <a:pt x="245660" y="1924335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Cut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1264921"/>
                <a:ext cx="8229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the least-weight edge which crosses cut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respects)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{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is also a subset of a MST.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64921"/>
                <a:ext cx="8229600" cy="1752600"/>
              </a:xfrm>
              <a:prstGeom prst="rect">
                <a:avLst/>
              </a:prstGeom>
              <a:blipFill>
                <a:blip r:embed="rId2"/>
                <a:stretch>
                  <a:fillRect l="-1695" t="-359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35" idx="7"/>
            <a:endCxn id="36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6" idx="6"/>
            <a:endCxn id="39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5" idx="4"/>
            <a:endCxn id="37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8" idx="3"/>
            <a:endCxn id="37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" idx="2"/>
            <a:endCxn id="37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8" idx="5"/>
            <a:endCxn id="40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8" idx="7"/>
            <a:endCxn id="39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0" idx="6"/>
            <a:endCxn id="41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1" idx="1"/>
            <a:endCxn id="39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3" idx="2"/>
            <a:endCxn id="39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1" idx="0"/>
            <a:endCxn id="43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2" idx="1"/>
            <a:endCxn id="43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2" idx="3"/>
            <a:endCxn id="41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6" idx="4"/>
            <a:endCxn id="37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448034" y="4998376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349294" y="407107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26003" y="624092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32784" y="607333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1020535" y="3124200"/>
            <a:ext cx="91439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007087" y="3870593"/>
            <a:ext cx="92784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99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⊆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914400" y="28194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8335" y="34290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562601" y="5791201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5791201"/>
                <a:ext cx="41261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823046" y="2878499"/>
                <a:ext cx="48449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Case 1: (the easy case)</a:t>
                </a:r>
              </a:p>
              <a:p>
                <a:r>
                  <a:rPr lang="en-US" sz="2800" dirty="0"/>
                  <a:t>	If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Then claim holds 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46" y="2878499"/>
                <a:ext cx="4844955" cy="1384995"/>
              </a:xfrm>
              <a:prstGeom prst="rect">
                <a:avLst/>
              </a:prstGeom>
              <a:blipFill>
                <a:blip r:embed="rId8"/>
                <a:stretch>
                  <a:fillRect l="-2618" t="-4545" r="-15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1020534" y="3276600"/>
            <a:ext cx="96066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4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Cut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1264921"/>
                <a:ext cx="8229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the least-weight edge which crosses cut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respects)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{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is also a subset of a MST.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64921"/>
                <a:ext cx="8229600" cy="1752600"/>
              </a:xfrm>
              <a:prstGeom prst="rect">
                <a:avLst/>
              </a:prstGeom>
              <a:blipFill>
                <a:blip r:embed="rId2"/>
                <a:stretch>
                  <a:fillRect l="-1695" t="-359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1020535" y="3124200"/>
            <a:ext cx="91439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007087" y="3870593"/>
            <a:ext cx="92784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99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⊆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914400" y="28194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8335" y="34290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20534" y="3276600"/>
            <a:ext cx="96066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1F4367-0059-5E44-BBA3-4DE143563933}"/>
                  </a:ext>
                </a:extLst>
              </p:cNvPr>
              <p:cNvSpPr txBox="1"/>
              <p:nvPr/>
            </p:nvSpPr>
            <p:spPr>
              <a:xfrm>
                <a:off x="5827063" y="2690045"/>
                <a:ext cx="5149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r>
                  <a:rPr lang="en-US" sz="2400" dirty="0"/>
                  <a:t>Case 2:</a:t>
                </a:r>
              </a:p>
              <a:p>
                <a:r>
                  <a:rPr lang="en-US" sz="2400" dirty="0"/>
                  <a:t>	Consider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∉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1F4367-0059-5E44-BBA3-4DE14356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63" y="2690045"/>
                <a:ext cx="5149680" cy="1200329"/>
              </a:xfrm>
              <a:prstGeom prst="rect">
                <a:avLst/>
              </a:prstGeom>
              <a:blipFill>
                <a:blip r:embed="rId5"/>
                <a:stretch>
                  <a:fillRect l="-1720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5F086E-765F-1C46-AAA7-88368CBAFEAF}"/>
                  </a:ext>
                </a:extLst>
              </p:cNvPr>
              <p:cNvSpPr txBox="1"/>
              <p:nvPr/>
            </p:nvSpPr>
            <p:spPr>
              <a:xfrm>
                <a:off x="7166742" y="3805029"/>
                <a:ext cx="4854570" cy="267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is a MST, there is some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𝑒</m:t>
                    </m:r>
                    <m:r>
                      <a:rPr lang="en-US" sz="24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/>
                  <a:t> be the first edge on this path which crosses the cut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Build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by exchanging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𝑒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5F086E-765F-1C46-AAA7-88368CBA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742" y="3805029"/>
                <a:ext cx="4854570" cy="2677656"/>
              </a:xfrm>
              <a:prstGeom prst="rect">
                <a:avLst/>
              </a:prstGeom>
              <a:blipFill>
                <a:blip r:embed="rId6"/>
                <a:stretch>
                  <a:fillRect l="-2089" t="-1415"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DEAEA556-3C91-1B42-8C57-A4E23F365D86}"/>
              </a:ext>
            </a:extLst>
          </p:cNvPr>
          <p:cNvSpPr/>
          <p:nvPr/>
        </p:nvSpPr>
        <p:spPr>
          <a:xfrm>
            <a:off x="2438400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F9A5759-B8E4-344A-9D57-B78E4C4F497B}"/>
              </a:ext>
            </a:extLst>
          </p:cNvPr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EEA4BE-C23F-2E46-904E-D0CCA0D57506}"/>
              </a:ext>
            </a:extLst>
          </p:cNvPr>
          <p:cNvCxnSpPr>
            <a:stCxn id="75" idx="7"/>
            <a:endCxn id="76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3E1F97-BBBF-1B48-A225-DF647C34B30A}"/>
              </a:ext>
            </a:extLst>
          </p:cNvPr>
          <p:cNvCxnSpPr>
            <a:stCxn id="76" idx="6"/>
            <a:endCxn id="79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2848B4-4F4F-DE44-9287-547DFA7AA80E}"/>
              </a:ext>
            </a:extLst>
          </p:cNvPr>
          <p:cNvCxnSpPr>
            <a:stCxn id="75" idx="4"/>
            <a:endCxn id="77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B1AEF6-94AB-1143-B76A-ED8CB8BA8996}"/>
              </a:ext>
            </a:extLst>
          </p:cNvPr>
          <p:cNvCxnSpPr>
            <a:stCxn id="78" idx="3"/>
            <a:endCxn id="77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2EC3055-CB81-AF40-A1BB-9F40DBB19177}"/>
              </a:ext>
            </a:extLst>
          </p:cNvPr>
          <p:cNvCxnSpPr>
            <a:stCxn id="80" idx="2"/>
            <a:endCxn id="77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938D2B-3898-6740-8AE4-46BC03BF9021}"/>
              </a:ext>
            </a:extLst>
          </p:cNvPr>
          <p:cNvCxnSpPr>
            <a:stCxn id="78" idx="5"/>
            <a:endCxn id="80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C58FF0-09C4-5D40-977C-562538F16B23}"/>
              </a:ext>
            </a:extLst>
          </p:cNvPr>
          <p:cNvCxnSpPr>
            <a:stCxn id="78" idx="7"/>
            <a:endCxn id="79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24C365-1E3B-C347-B523-83A5B9EF7236}"/>
              </a:ext>
            </a:extLst>
          </p:cNvPr>
          <p:cNvCxnSpPr>
            <a:stCxn id="80" idx="6"/>
            <a:endCxn id="81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16B49A-6D06-3F4B-8AA4-48F36C458152}"/>
              </a:ext>
            </a:extLst>
          </p:cNvPr>
          <p:cNvCxnSpPr>
            <a:stCxn id="81" idx="1"/>
            <a:endCxn id="79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CB4EB1-6B3B-1846-A69D-FA398F2526E5}"/>
              </a:ext>
            </a:extLst>
          </p:cNvPr>
          <p:cNvCxnSpPr>
            <a:stCxn id="83" idx="2"/>
            <a:endCxn id="79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E3C520-6499-2343-8FC1-58CCC3919393}"/>
              </a:ext>
            </a:extLst>
          </p:cNvPr>
          <p:cNvCxnSpPr>
            <a:stCxn id="81" idx="0"/>
            <a:endCxn id="83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C116AF-A990-2A44-BDA1-26E2E98B9E06}"/>
              </a:ext>
            </a:extLst>
          </p:cNvPr>
          <p:cNvCxnSpPr>
            <a:stCxn id="82" idx="1"/>
            <a:endCxn id="83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9387E4-C743-FA44-8DE8-C1236604CCF8}"/>
              </a:ext>
            </a:extLst>
          </p:cNvPr>
          <p:cNvCxnSpPr>
            <a:stCxn id="82" idx="3"/>
            <a:endCxn id="81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9CFFB39-70C1-1943-9CD6-D4A098CFC116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C5314DF-2702-C64B-9EEC-2D8F7E73E3E4}"/>
              </a:ext>
            </a:extLst>
          </p:cNvPr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010C1CD-FDA7-6A4C-BBD0-32956D41D532}"/>
              </a:ext>
            </a:extLst>
          </p:cNvPr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5C550A-F91C-444A-9577-C4ED6EF3D51C}"/>
              </a:ext>
            </a:extLst>
          </p:cNvPr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B75ABCE-4123-D347-844A-BF7A4B9BE257}"/>
                  </a:ext>
                </a:extLst>
              </p:cNvPr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B75ABCE-4123-D347-844A-BF7A4B9BE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7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5EC6BD-B07C-7E4F-88D4-2C77DEDE6AE9}"/>
                  </a:ext>
                </a:extLst>
              </p:cNvPr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5EC6BD-B07C-7E4F-88D4-2C77DEDE6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EC8EA7FB-4EF1-E84F-A084-CA449B1E96CF}"/>
              </a:ext>
            </a:extLst>
          </p:cNvPr>
          <p:cNvSpPr/>
          <p:nvPr/>
        </p:nvSpPr>
        <p:spPr>
          <a:xfrm>
            <a:off x="3626003" y="624092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3A40D3-C27F-D54D-8CF2-DC55A403328D}"/>
              </a:ext>
            </a:extLst>
          </p:cNvPr>
          <p:cNvSpPr/>
          <p:nvPr/>
        </p:nvSpPr>
        <p:spPr>
          <a:xfrm>
            <a:off x="5032784" y="607333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6436C8-CFF8-734A-9FEB-1CE41C14118D}"/>
              </a:ext>
            </a:extLst>
          </p:cNvPr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87A9AFD-281A-4042-B641-5E624DF77054}"/>
              </a:ext>
            </a:extLst>
          </p:cNvPr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ABB129-C179-9C46-B0EF-D3C6CD80C5F0}"/>
                  </a:ext>
                </a:extLst>
              </p:cNvPr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ABB129-C179-9C46-B0EF-D3C6CD80C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8DE6F3-26A7-9F4A-9D52-8E4C96EDB28A}"/>
                  </a:ext>
                </a:extLst>
              </p:cNvPr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8DE6F3-26A7-9F4A-9D52-8E4C96EDB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A154F2C-5726-BD4C-B803-C767BBE14BCA}"/>
                  </a:ext>
                </a:extLst>
              </p:cNvPr>
              <p:cNvSpPr/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A154F2C-5726-BD4C-B803-C767BBE14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645F5C-BC4F-3042-A89A-199E1D302FBB}"/>
                  </a:ext>
                </a:extLst>
              </p:cNvPr>
              <p:cNvSpPr/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645F5C-BC4F-3042-A89A-199E1D302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95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Cut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1277113"/>
                <a:ext cx="8229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the least-weight edge which crosses cut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respects)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{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is also a subset of a MST.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77113"/>
                <a:ext cx="8229600" cy="1752600"/>
              </a:xfrm>
              <a:prstGeom prst="rect">
                <a:avLst/>
              </a:prstGeom>
              <a:blipFill>
                <a:blip r:embed="rId2"/>
                <a:stretch>
                  <a:fillRect l="-1695" t="-359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1020535" y="3124200"/>
            <a:ext cx="91439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43201"/>
                <a:ext cx="44307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007087" y="3870593"/>
            <a:ext cx="92784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99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⊆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6" y="3429001"/>
                <a:ext cx="10418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914400" y="28194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8335" y="34290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20534" y="3276600"/>
            <a:ext cx="96066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1F4367-0059-5E44-BBA3-4DE143563933}"/>
                  </a:ext>
                </a:extLst>
              </p:cNvPr>
              <p:cNvSpPr txBox="1"/>
              <p:nvPr/>
            </p:nvSpPr>
            <p:spPr>
              <a:xfrm>
                <a:off x="5827063" y="2738813"/>
                <a:ext cx="5149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r>
                  <a:rPr lang="en-US" sz="2400" dirty="0"/>
                  <a:t>Case 2:</a:t>
                </a:r>
              </a:p>
              <a:p>
                <a:r>
                  <a:rPr lang="en-US" sz="2400" dirty="0"/>
                  <a:t>	Consider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∉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1F4367-0059-5E44-BBA3-4DE14356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63" y="2738813"/>
                <a:ext cx="5149680" cy="1200329"/>
              </a:xfrm>
              <a:prstGeom prst="rect">
                <a:avLst/>
              </a:prstGeom>
              <a:blipFill>
                <a:blip r:embed="rId5"/>
                <a:stretch>
                  <a:fillRect l="-1720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DEAEA556-3C91-1B42-8C57-A4E23F365D86}"/>
              </a:ext>
            </a:extLst>
          </p:cNvPr>
          <p:cNvSpPr/>
          <p:nvPr/>
        </p:nvSpPr>
        <p:spPr>
          <a:xfrm>
            <a:off x="2438400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F9A5759-B8E4-344A-9D57-B78E4C4F497B}"/>
              </a:ext>
            </a:extLst>
          </p:cNvPr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EEA4BE-C23F-2E46-904E-D0CCA0D57506}"/>
              </a:ext>
            </a:extLst>
          </p:cNvPr>
          <p:cNvCxnSpPr>
            <a:stCxn id="75" idx="7"/>
            <a:endCxn id="76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3E1F97-BBBF-1B48-A225-DF647C34B30A}"/>
              </a:ext>
            </a:extLst>
          </p:cNvPr>
          <p:cNvCxnSpPr>
            <a:stCxn id="76" idx="6"/>
            <a:endCxn id="79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2848B4-4F4F-DE44-9287-547DFA7AA80E}"/>
              </a:ext>
            </a:extLst>
          </p:cNvPr>
          <p:cNvCxnSpPr>
            <a:stCxn id="75" idx="4"/>
            <a:endCxn id="77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B1AEF6-94AB-1143-B76A-ED8CB8BA8996}"/>
              </a:ext>
            </a:extLst>
          </p:cNvPr>
          <p:cNvCxnSpPr>
            <a:stCxn id="78" idx="3"/>
            <a:endCxn id="77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2EC3055-CB81-AF40-A1BB-9F40DBB19177}"/>
              </a:ext>
            </a:extLst>
          </p:cNvPr>
          <p:cNvCxnSpPr>
            <a:stCxn id="80" idx="2"/>
            <a:endCxn id="77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938D2B-3898-6740-8AE4-46BC03BF9021}"/>
              </a:ext>
            </a:extLst>
          </p:cNvPr>
          <p:cNvCxnSpPr>
            <a:stCxn id="78" idx="5"/>
            <a:endCxn id="80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C58FF0-09C4-5D40-977C-562538F16B23}"/>
              </a:ext>
            </a:extLst>
          </p:cNvPr>
          <p:cNvCxnSpPr>
            <a:stCxn id="78" idx="7"/>
            <a:endCxn id="79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24C365-1E3B-C347-B523-83A5B9EF7236}"/>
              </a:ext>
            </a:extLst>
          </p:cNvPr>
          <p:cNvCxnSpPr>
            <a:stCxn id="80" idx="6"/>
            <a:endCxn id="81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16B49A-6D06-3F4B-8AA4-48F36C458152}"/>
              </a:ext>
            </a:extLst>
          </p:cNvPr>
          <p:cNvCxnSpPr>
            <a:stCxn id="81" idx="1"/>
            <a:endCxn id="79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CB4EB1-6B3B-1846-A69D-FA398F2526E5}"/>
              </a:ext>
            </a:extLst>
          </p:cNvPr>
          <p:cNvCxnSpPr>
            <a:stCxn id="83" idx="2"/>
            <a:endCxn id="79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E3C520-6499-2343-8FC1-58CCC3919393}"/>
              </a:ext>
            </a:extLst>
          </p:cNvPr>
          <p:cNvCxnSpPr>
            <a:stCxn id="81" idx="0"/>
            <a:endCxn id="83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C116AF-A990-2A44-BDA1-26E2E98B9E06}"/>
              </a:ext>
            </a:extLst>
          </p:cNvPr>
          <p:cNvCxnSpPr>
            <a:stCxn id="82" idx="1"/>
            <a:endCxn id="83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9387E4-C743-FA44-8DE8-C1236604CCF8}"/>
              </a:ext>
            </a:extLst>
          </p:cNvPr>
          <p:cNvCxnSpPr>
            <a:stCxn id="82" idx="3"/>
            <a:endCxn id="81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9CFFB39-70C1-1943-9CD6-D4A098CFC116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C5314DF-2702-C64B-9EEC-2D8F7E73E3E4}"/>
              </a:ext>
            </a:extLst>
          </p:cNvPr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010C1CD-FDA7-6A4C-BBD0-32956D41D532}"/>
              </a:ext>
            </a:extLst>
          </p:cNvPr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5C550A-F91C-444A-9577-C4ED6EF3D51C}"/>
              </a:ext>
            </a:extLst>
          </p:cNvPr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B75ABCE-4123-D347-844A-BF7A4B9BE257}"/>
                  </a:ext>
                </a:extLst>
              </p:cNvPr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B75ABCE-4123-D347-844A-BF7A4B9BE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6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5EC6BD-B07C-7E4F-88D4-2C77DEDE6AE9}"/>
                  </a:ext>
                </a:extLst>
              </p:cNvPr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5EC6BD-B07C-7E4F-88D4-2C77DEDE6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EC8EA7FB-4EF1-E84F-A084-CA449B1E96CF}"/>
              </a:ext>
            </a:extLst>
          </p:cNvPr>
          <p:cNvSpPr/>
          <p:nvPr/>
        </p:nvSpPr>
        <p:spPr>
          <a:xfrm>
            <a:off x="3626003" y="624092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3A40D3-C27F-D54D-8CF2-DC55A403328D}"/>
              </a:ext>
            </a:extLst>
          </p:cNvPr>
          <p:cNvSpPr/>
          <p:nvPr/>
        </p:nvSpPr>
        <p:spPr>
          <a:xfrm>
            <a:off x="5032784" y="607333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6436C8-CFF8-734A-9FEB-1CE41C14118D}"/>
              </a:ext>
            </a:extLst>
          </p:cNvPr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87A9AFD-281A-4042-B641-5E624DF77054}"/>
              </a:ext>
            </a:extLst>
          </p:cNvPr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ABB129-C179-9C46-B0EF-D3C6CD80C5F0}"/>
                  </a:ext>
                </a:extLst>
              </p:cNvPr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ABB129-C179-9C46-B0EF-D3C6CD80C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8DE6F3-26A7-9F4A-9D52-8E4C96EDB28A}"/>
                  </a:ext>
                </a:extLst>
              </p:cNvPr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38DE6F3-26A7-9F4A-9D52-8E4C96EDB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A154F2C-5726-BD4C-B803-C767BBE14BCA}"/>
                  </a:ext>
                </a:extLst>
              </p:cNvPr>
              <p:cNvSpPr/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A154F2C-5726-BD4C-B803-C767BBE14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645F5C-BC4F-3042-A89A-199E1D302FBB}"/>
                  </a:ext>
                </a:extLst>
              </p:cNvPr>
              <p:cNvSpPr/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645F5C-BC4F-3042-A89A-199E1D302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BDFDEC-3F18-A549-B835-90CDF1EB2C58}"/>
                  </a:ext>
                </a:extLst>
              </p:cNvPr>
              <p:cNvSpPr txBox="1"/>
              <p:nvPr/>
            </p:nvSpPr>
            <p:spPr>
              <a:xfrm>
                <a:off x="7137555" y="4400807"/>
                <a:ext cx="4191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assumed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𝑤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(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is also a MST!</a:t>
                </a:r>
              </a:p>
              <a:p>
                <a:r>
                  <a:rPr lang="en-US" sz="2400" dirty="0"/>
                  <a:t>Thus the claim holds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BDFDEC-3F18-A549-B835-90CDF1EB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555" y="4400807"/>
                <a:ext cx="4191000" cy="1938992"/>
              </a:xfrm>
              <a:prstGeom prst="rect">
                <a:avLst/>
              </a:prstGeom>
              <a:blipFill>
                <a:blip r:embed="rId12"/>
                <a:stretch>
                  <a:fillRect l="-2424" t="-1948" r="-303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FBEF16-E353-7B43-AAA6-56D8A95B67A6}"/>
                  </a:ext>
                </a:extLst>
              </p:cNvPr>
              <p:cNvSpPr txBox="1"/>
              <p:nvPr/>
            </p:nvSpPr>
            <p:spPr>
              <a:xfrm>
                <a:off x="7136457" y="3939142"/>
                <a:ext cx="4241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with edge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400" dirty="0"/>
                  <a:t>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FBEF16-E353-7B43-AAA6-56D8A95B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57" y="3939142"/>
                <a:ext cx="4241813" cy="461665"/>
              </a:xfrm>
              <a:prstGeom prst="rect">
                <a:avLst/>
              </a:prstGeom>
              <a:blipFill>
                <a:blip r:embed="rId13"/>
                <a:stretch>
                  <a:fillRect l="-29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7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6150592" y="3237932"/>
            <a:ext cx="2906973" cy="2934268"/>
          </a:xfrm>
          <a:custGeom>
            <a:avLst/>
            <a:gdLst>
              <a:gd name="connsiteX0" fmla="*/ 0 w 2906973"/>
              <a:gd name="connsiteY0" fmla="*/ 0 h 2934268"/>
              <a:gd name="connsiteX1" fmla="*/ 614149 w 2906973"/>
              <a:gd name="connsiteY1" fmla="*/ 2934268 h 2934268"/>
              <a:gd name="connsiteX2" fmla="*/ 1937982 w 2906973"/>
              <a:gd name="connsiteY2" fmla="*/ 2825086 h 2934268"/>
              <a:gd name="connsiteX3" fmla="*/ 2906973 w 2906973"/>
              <a:gd name="connsiteY3" fmla="*/ 1596788 h 2934268"/>
              <a:gd name="connsiteX4" fmla="*/ 1405719 w 2906973"/>
              <a:gd name="connsiteY4" fmla="*/ 68238 h 2934268"/>
              <a:gd name="connsiteX5" fmla="*/ 0 w 2906973"/>
              <a:gd name="connsiteY5" fmla="*/ 0 h 293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6973" h="2934268">
                <a:moveTo>
                  <a:pt x="0" y="0"/>
                </a:moveTo>
                <a:lnTo>
                  <a:pt x="614149" y="2934268"/>
                </a:lnTo>
                <a:lnTo>
                  <a:pt x="1937982" y="2825086"/>
                </a:lnTo>
                <a:lnTo>
                  <a:pt x="2906973" y="1596788"/>
                </a:lnTo>
                <a:lnTo>
                  <a:pt x="1405719" y="68238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3292553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52601" y="1446663"/>
                <a:ext cx="70750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that doesn’t 		cause a cycle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1446663"/>
                <a:ext cx="7075065" cy="1815882"/>
              </a:xfrm>
              <a:prstGeom prst="rect">
                <a:avLst/>
              </a:prstGeom>
              <a:blipFill>
                <a:blip r:embed="rId2"/>
                <a:stretch>
                  <a:fillRect l="-1613" t="-347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84043" y="5708240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043" y="5708240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4683" y="5332864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83" y="5332864"/>
                <a:ext cx="4126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59253" y="1477056"/>
                <a:ext cx="39602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Keep edges in a Disjoint-set data structure (very fancy)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/>
                            </a:rPr>
                            <m:t>log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253" y="1477056"/>
                <a:ext cx="3960291" cy="1200329"/>
              </a:xfrm>
              <a:prstGeom prst="rect">
                <a:avLst/>
              </a:prstGeom>
              <a:blipFill>
                <a:blip r:embed="rId5"/>
                <a:stretch>
                  <a:fillRect l="-2564" t="-421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0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505201" y="3513084"/>
            <a:ext cx="2191407" cy="2049517"/>
          </a:xfrm>
          <a:custGeom>
            <a:avLst/>
            <a:gdLst>
              <a:gd name="connsiteX0" fmla="*/ 220717 w 2191407"/>
              <a:gd name="connsiteY0" fmla="*/ 2049517 h 2049517"/>
              <a:gd name="connsiteX1" fmla="*/ 1734207 w 2191407"/>
              <a:gd name="connsiteY1" fmla="*/ 1103586 h 2049517"/>
              <a:gd name="connsiteX2" fmla="*/ 2191407 w 2191407"/>
              <a:gd name="connsiteY2" fmla="*/ 268014 h 2049517"/>
              <a:gd name="connsiteX3" fmla="*/ 1939158 w 2191407"/>
              <a:gd name="connsiteY3" fmla="*/ 0 h 2049517"/>
              <a:gd name="connsiteX4" fmla="*/ 1387365 w 2191407"/>
              <a:gd name="connsiteY4" fmla="*/ 0 h 2049517"/>
              <a:gd name="connsiteX5" fmla="*/ 362607 w 2191407"/>
              <a:gd name="connsiteY5" fmla="*/ 756745 h 2049517"/>
              <a:gd name="connsiteX6" fmla="*/ 0 w 2191407"/>
              <a:gd name="connsiteY6" fmla="*/ 1340069 h 2049517"/>
              <a:gd name="connsiteX7" fmla="*/ 31531 w 2191407"/>
              <a:gd name="connsiteY7" fmla="*/ 1781504 h 2049517"/>
              <a:gd name="connsiteX8" fmla="*/ 220717 w 2191407"/>
              <a:gd name="connsiteY8" fmla="*/ 2049517 h 204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407" h="2049517">
                <a:moveTo>
                  <a:pt x="220717" y="2049517"/>
                </a:moveTo>
                <a:lnTo>
                  <a:pt x="1734207" y="1103586"/>
                </a:lnTo>
                <a:lnTo>
                  <a:pt x="2191407" y="268014"/>
                </a:lnTo>
                <a:lnTo>
                  <a:pt x="1939158" y="0"/>
                </a:lnTo>
                <a:lnTo>
                  <a:pt x="1387365" y="0"/>
                </a:lnTo>
                <a:lnTo>
                  <a:pt x="362607" y="756745"/>
                </a:lnTo>
                <a:lnTo>
                  <a:pt x="0" y="1340069"/>
                </a:lnTo>
                <a:lnTo>
                  <a:pt x="31531" y="1781504"/>
                </a:lnTo>
                <a:lnTo>
                  <a:pt x="220717" y="2049517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35373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05001" y="1378424"/>
                <a:ext cx="86868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Pick a cut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which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respects</a:t>
                </a:r>
              </a:p>
              <a:p>
                <a:r>
                  <a:rPr lang="en-US" sz="2800" dirty="0"/>
                  <a:t>	Add the </a:t>
                </a:r>
                <a:r>
                  <a:rPr lang="en-US" sz="2800" dirty="0">
                    <a:solidFill>
                      <a:schemeClr val="accent6"/>
                    </a:solidFill>
                  </a:rPr>
                  <a:t>min-weight edge which crosses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378424"/>
                <a:ext cx="8686800" cy="1815882"/>
              </a:xfrm>
              <a:prstGeom prst="rect">
                <a:avLst/>
              </a:prstGeom>
              <a:blipFill>
                <a:blip r:embed="rId2"/>
                <a:stretch>
                  <a:fillRect l="-1314" t="-347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2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252729"/>
                <a:ext cx="86868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Pick a cut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which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respects</a:t>
                </a:r>
              </a:p>
              <a:p>
                <a:r>
                  <a:rPr lang="en-US" sz="2800" dirty="0"/>
                  <a:t>	Add the min-weight edge which crosses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all endpoint of edges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is the min-weight edge that grows the </a:t>
                </a:r>
                <a:r>
                  <a:rPr lang="en-US" sz="2800" dirty="0">
                    <a:solidFill>
                      <a:srgbClr val="7030A0"/>
                    </a:solidFill>
                  </a:rPr>
                  <a:t>tree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252729"/>
                <a:ext cx="8686800" cy="3108543"/>
              </a:xfrm>
              <a:prstGeom prst="rect">
                <a:avLst/>
              </a:prstGeom>
              <a:blipFill>
                <a:blip r:embed="rId2"/>
                <a:stretch>
                  <a:fillRect l="-1460" t="-2033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78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636579" y="4776952"/>
            <a:ext cx="851338" cy="898634"/>
          </a:xfrm>
          <a:custGeom>
            <a:avLst/>
            <a:gdLst>
              <a:gd name="connsiteX0" fmla="*/ 78828 w 851338"/>
              <a:gd name="connsiteY0" fmla="*/ 31531 h 898634"/>
              <a:gd name="connsiteX1" fmla="*/ 0 w 851338"/>
              <a:gd name="connsiteY1" fmla="*/ 583324 h 898634"/>
              <a:gd name="connsiteX2" fmla="*/ 236483 w 851338"/>
              <a:gd name="connsiteY2" fmla="*/ 898634 h 898634"/>
              <a:gd name="connsiteX3" fmla="*/ 740980 w 851338"/>
              <a:gd name="connsiteY3" fmla="*/ 725214 h 898634"/>
              <a:gd name="connsiteX4" fmla="*/ 851338 w 851338"/>
              <a:gd name="connsiteY4" fmla="*/ 268014 h 898634"/>
              <a:gd name="connsiteX5" fmla="*/ 630621 w 851338"/>
              <a:gd name="connsiteY5" fmla="*/ 0 h 898634"/>
              <a:gd name="connsiteX6" fmla="*/ 78828 w 851338"/>
              <a:gd name="connsiteY6" fmla="*/ 31531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338" h="898634">
                <a:moveTo>
                  <a:pt x="78828" y="31531"/>
                </a:moveTo>
                <a:lnTo>
                  <a:pt x="0" y="583324"/>
                </a:lnTo>
                <a:lnTo>
                  <a:pt x="236483" y="898634"/>
                </a:lnTo>
                <a:lnTo>
                  <a:pt x="740980" y="725214"/>
                </a:lnTo>
                <a:lnTo>
                  <a:pt x="851338" y="268014"/>
                </a:lnTo>
                <a:lnTo>
                  <a:pt x="630621" y="0"/>
                </a:lnTo>
                <a:lnTo>
                  <a:pt x="78828" y="31531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301497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301497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460"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77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B</a:t>
            </a:r>
          </a:p>
          <a:p>
            <a:pPr lvl="1"/>
            <a:r>
              <a:rPr lang="en-US" dirty="0"/>
              <a:t>Programming due Friday, 4/15, 11:30pm</a:t>
            </a:r>
          </a:p>
          <a:p>
            <a:r>
              <a:rPr lang="en-US" dirty="0"/>
              <a:t>Unit C</a:t>
            </a:r>
          </a:p>
          <a:p>
            <a:pPr lvl="1"/>
            <a:r>
              <a:rPr lang="en-US" dirty="0"/>
              <a:t>Basic 1 + 2 due Friday, 4/15, 11:30pm</a:t>
            </a:r>
          </a:p>
          <a:p>
            <a:pPr lvl="1"/>
            <a:r>
              <a:rPr lang="en-US" dirty="0"/>
              <a:t>Advanced due Friday, 4/22</a:t>
            </a:r>
          </a:p>
          <a:p>
            <a:pPr lvl="1"/>
            <a:r>
              <a:rPr lang="en-US" dirty="0"/>
              <a:t>Programming due Friday 4/22 – Seam carving!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510456" y="3831021"/>
            <a:ext cx="2112579" cy="1813034"/>
          </a:xfrm>
          <a:custGeom>
            <a:avLst/>
            <a:gdLst>
              <a:gd name="connsiteX0" fmla="*/ 0 w 2112579"/>
              <a:gd name="connsiteY0" fmla="*/ 1103586 h 1813034"/>
              <a:gd name="connsiteX1" fmla="*/ 47297 w 2112579"/>
              <a:gd name="connsiteY1" fmla="*/ 1592317 h 1813034"/>
              <a:gd name="connsiteX2" fmla="*/ 362607 w 2112579"/>
              <a:gd name="connsiteY2" fmla="*/ 1813034 h 1813034"/>
              <a:gd name="connsiteX3" fmla="*/ 1213945 w 2112579"/>
              <a:gd name="connsiteY3" fmla="*/ 1292772 h 1813034"/>
              <a:gd name="connsiteX4" fmla="*/ 1986455 w 2112579"/>
              <a:gd name="connsiteY4" fmla="*/ 914400 h 1813034"/>
              <a:gd name="connsiteX5" fmla="*/ 2112579 w 2112579"/>
              <a:gd name="connsiteY5" fmla="*/ 488731 h 1813034"/>
              <a:gd name="connsiteX6" fmla="*/ 2017986 w 2112579"/>
              <a:gd name="connsiteY6" fmla="*/ 0 h 1813034"/>
              <a:gd name="connsiteX7" fmla="*/ 1608083 w 2112579"/>
              <a:gd name="connsiteY7" fmla="*/ 173420 h 1813034"/>
              <a:gd name="connsiteX8" fmla="*/ 0 w 2112579"/>
              <a:gd name="connsiteY8" fmla="*/ 1103586 h 181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2579" h="1813034">
                <a:moveTo>
                  <a:pt x="0" y="1103586"/>
                </a:moveTo>
                <a:lnTo>
                  <a:pt x="47297" y="1592317"/>
                </a:lnTo>
                <a:lnTo>
                  <a:pt x="362607" y="1813034"/>
                </a:lnTo>
                <a:lnTo>
                  <a:pt x="1213945" y="1292772"/>
                </a:lnTo>
                <a:lnTo>
                  <a:pt x="1986455" y="914400"/>
                </a:lnTo>
                <a:lnTo>
                  <a:pt x="2112579" y="488731"/>
                </a:lnTo>
                <a:lnTo>
                  <a:pt x="2017986" y="0"/>
                </a:lnTo>
                <a:lnTo>
                  <a:pt x="1608083" y="173420"/>
                </a:lnTo>
                <a:lnTo>
                  <a:pt x="0" y="1103586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277113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277113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460"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21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447394" y="3783724"/>
            <a:ext cx="3578773" cy="1765738"/>
          </a:xfrm>
          <a:custGeom>
            <a:avLst/>
            <a:gdLst>
              <a:gd name="connsiteX0" fmla="*/ 94593 w 3578773"/>
              <a:gd name="connsiteY0" fmla="*/ 1135117 h 1765738"/>
              <a:gd name="connsiteX1" fmla="*/ 0 w 3578773"/>
              <a:gd name="connsiteY1" fmla="*/ 1592317 h 1765738"/>
              <a:gd name="connsiteX2" fmla="*/ 346841 w 3578773"/>
              <a:gd name="connsiteY2" fmla="*/ 1734207 h 1765738"/>
              <a:gd name="connsiteX3" fmla="*/ 756745 w 3578773"/>
              <a:gd name="connsiteY3" fmla="*/ 1765738 h 1765738"/>
              <a:gd name="connsiteX4" fmla="*/ 1545021 w 3578773"/>
              <a:gd name="connsiteY4" fmla="*/ 945931 h 1765738"/>
              <a:gd name="connsiteX5" fmla="*/ 2443655 w 3578773"/>
              <a:gd name="connsiteY5" fmla="*/ 898635 h 1765738"/>
              <a:gd name="connsiteX6" fmla="*/ 3184635 w 3578773"/>
              <a:gd name="connsiteY6" fmla="*/ 1087821 h 1765738"/>
              <a:gd name="connsiteX7" fmla="*/ 3578773 w 3578773"/>
              <a:gd name="connsiteY7" fmla="*/ 520262 h 1765738"/>
              <a:gd name="connsiteX8" fmla="*/ 3247697 w 3578773"/>
              <a:gd name="connsiteY8" fmla="*/ 173421 h 1765738"/>
              <a:gd name="connsiteX9" fmla="*/ 1891862 w 3578773"/>
              <a:gd name="connsiteY9" fmla="*/ 0 h 1765738"/>
              <a:gd name="connsiteX10" fmla="*/ 756745 w 3578773"/>
              <a:gd name="connsiteY10" fmla="*/ 441435 h 1765738"/>
              <a:gd name="connsiteX11" fmla="*/ 94593 w 3578773"/>
              <a:gd name="connsiteY11" fmla="*/ 1135117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78773" h="1765738">
                <a:moveTo>
                  <a:pt x="94593" y="1135117"/>
                </a:moveTo>
                <a:lnTo>
                  <a:pt x="0" y="1592317"/>
                </a:lnTo>
                <a:lnTo>
                  <a:pt x="346841" y="1734207"/>
                </a:lnTo>
                <a:lnTo>
                  <a:pt x="756745" y="1765738"/>
                </a:lnTo>
                <a:lnTo>
                  <a:pt x="1545021" y="945931"/>
                </a:lnTo>
                <a:lnTo>
                  <a:pt x="2443655" y="898635"/>
                </a:lnTo>
                <a:lnTo>
                  <a:pt x="3184635" y="1087821"/>
                </a:lnTo>
                <a:lnTo>
                  <a:pt x="3578773" y="520262"/>
                </a:lnTo>
                <a:lnTo>
                  <a:pt x="3247697" y="173421"/>
                </a:lnTo>
                <a:lnTo>
                  <a:pt x="1891862" y="0"/>
                </a:lnTo>
                <a:lnTo>
                  <a:pt x="756745" y="441435"/>
                </a:lnTo>
                <a:lnTo>
                  <a:pt x="94593" y="1135117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277113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277113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460"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3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589284" y="3997189"/>
            <a:ext cx="4256689" cy="2822027"/>
          </a:xfrm>
          <a:custGeom>
            <a:avLst/>
            <a:gdLst>
              <a:gd name="connsiteX0" fmla="*/ 0 w 4256689"/>
              <a:gd name="connsiteY0" fmla="*/ 945931 h 2822027"/>
              <a:gd name="connsiteX1" fmla="*/ 0 w 4256689"/>
              <a:gd name="connsiteY1" fmla="*/ 1371600 h 2822027"/>
              <a:gd name="connsiteX2" fmla="*/ 315310 w 4256689"/>
              <a:gd name="connsiteY2" fmla="*/ 1576551 h 2822027"/>
              <a:gd name="connsiteX3" fmla="*/ 725214 w 4256689"/>
              <a:gd name="connsiteY3" fmla="*/ 1387365 h 2822027"/>
              <a:gd name="connsiteX4" fmla="*/ 1466193 w 4256689"/>
              <a:gd name="connsiteY4" fmla="*/ 804041 h 2822027"/>
              <a:gd name="connsiteX5" fmla="*/ 2364827 w 4256689"/>
              <a:gd name="connsiteY5" fmla="*/ 646386 h 2822027"/>
              <a:gd name="connsiteX6" fmla="*/ 2743200 w 4256689"/>
              <a:gd name="connsiteY6" fmla="*/ 772510 h 2822027"/>
              <a:gd name="connsiteX7" fmla="*/ 2932386 w 4256689"/>
              <a:gd name="connsiteY7" fmla="*/ 1434662 h 2822027"/>
              <a:gd name="connsiteX8" fmla="*/ 3515710 w 4256689"/>
              <a:gd name="connsiteY8" fmla="*/ 2743200 h 2822027"/>
              <a:gd name="connsiteX9" fmla="*/ 3862551 w 4256689"/>
              <a:gd name="connsiteY9" fmla="*/ 2822027 h 2822027"/>
              <a:gd name="connsiteX10" fmla="*/ 4256689 w 4256689"/>
              <a:gd name="connsiteY10" fmla="*/ 2506717 h 2822027"/>
              <a:gd name="connsiteX11" fmla="*/ 3909848 w 4256689"/>
              <a:gd name="connsiteY11" fmla="*/ 1765738 h 2822027"/>
              <a:gd name="connsiteX12" fmla="*/ 3310758 w 4256689"/>
              <a:gd name="connsiteY12" fmla="*/ 189186 h 2822027"/>
              <a:gd name="connsiteX13" fmla="*/ 2569779 w 4256689"/>
              <a:gd name="connsiteY13" fmla="*/ 0 h 2822027"/>
              <a:gd name="connsiteX14" fmla="*/ 1340069 w 4256689"/>
              <a:gd name="connsiteY14" fmla="*/ 31531 h 2822027"/>
              <a:gd name="connsiteX15" fmla="*/ 457200 w 4256689"/>
              <a:gd name="connsiteY15" fmla="*/ 315310 h 2822027"/>
              <a:gd name="connsiteX16" fmla="*/ 78827 w 4256689"/>
              <a:gd name="connsiteY16" fmla="*/ 898634 h 2822027"/>
              <a:gd name="connsiteX17" fmla="*/ 0 w 4256689"/>
              <a:gd name="connsiteY17" fmla="*/ 945931 h 282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56689" h="2822027">
                <a:moveTo>
                  <a:pt x="0" y="945931"/>
                </a:moveTo>
                <a:lnTo>
                  <a:pt x="0" y="1371600"/>
                </a:lnTo>
                <a:lnTo>
                  <a:pt x="315310" y="1576551"/>
                </a:lnTo>
                <a:lnTo>
                  <a:pt x="725214" y="1387365"/>
                </a:lnTo>
                <a:lnTo>
                  <a:pt x="1466193" y="804041"/>
                </a:lnTo>
                <a:lnTo>
                  <a:pt x="2364827" y="646386"/>
                </a:lnTo>
                <a:lnTo>
                  <a:pt x="2743200" y="772510"/>
                </a:lnTo>
                <a:lnTo>
                  <a:pt x="2932386" y="1434662"/>
                </a:lnTo>
                <a:lnTo>
                  <a:pt x="3515710" y="2743200"/>
                </a:lnTo>
                <a:lnTo>
                  <a:pt x="3862551" y="2822027"/>
                </a:lnTo>
                <a:lnTo>
                  <a:pt x="4256689" y="2506717"/>
                </a:lnTo>
                <a:lnTo>
                  <a:pt x="3909848" y="1765738"/>
                </a:lnTo>
                <a:lnTo>
                  <a:pt x="3310758" y="189186"/>
                </a:lnTo>
                <a:lnTo>
                  <a:pt x="2569779" y="0"/>
                </a:lnTo>
                <a:lnTo>
                  <a:pt x="1340069" y="31531"/>
                </a:lnTo>
                <a:lnTo>
                  <a:pt x="457200" y="315310"/>
                </a:lnTo>
                <a:lnTo>
                  <a:pt x="78827" y="898634"/>
                </a:lnTo>
                <a:lnTo>
                  <a:pt x="0" y="945931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0707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80382" y="334680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277113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277113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460"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979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57752" y="4038600"/>
            <a:ext cx="4303986" cy="2822028"/>
          </a:xfrm>
          <a:custGeom>
            <a:avLst/>
            <a:gdLst>
              <a:gd name="connsiteX0" fmla="*/ 0 w 4303986"/>
              <a:gd name="connsiteY0" fmla="*/ 898635 h 2822028"/>
              <a:gd name="connsiteX1" fmla="*/ 15765 w 4303986"/>
              <a:gd name="connsiteY1" fmla="*/ 1434662 h 2822028"/>
              <a:gd name="connsiteX2" fmla="*/ 204951 w 4303986"/>
              <a:gd name="connsiteY2" fmla="*/ 1576552 h 2822028"/>
              <a:gd name="connsiteX3" fmla="*/ 756745 w 4303986"/>
              <a:gd name="connsiteY3" fmla="*/ 1403131 h 2822028"/>
              <a:gd name="connsiteX4" fmla="*/ 1576551 w 4303986"/>
              <a:gd name="connsiteY4" fmla="*/ 804041 h 2822028"/>
              <a:gd name="connsiteX5" fmla="*/ 2380593 w 4303986"/>
              <a:gd name="connsiteY5" fmla="*/ 614855 h 2822028"/>
              <a:gd name="connsiteX6" fmla="*/ 2885089 w 4303986"/>
              <a:gd name="connsiteY6" fmla="*/ 867104 h 2822028"/>
              <a:gd name="connsiteX7" fmla="*/ 3042745 w 4303986"/>
              <a:gd name="connsiteY7" fmla="*/ 1592317 h 2822028"/>
              <a:gd name="connsiteX8" fmla="*/ 3452648 w 4303986"/>
              <a:gd name="connsiteY8" fmla="*/ 2680138 h 2822028"/>
              <a:gd name="connsiteX9" fmla="*/ 3909848 w 4303986"/>
              <a:gd name="connsiteY9" fmla="*/ 2822028 h 2822028"/>
              <a:gd name="connsiteX10" fmla="*/ 4146331 w 4303986"/>
              <a:gd name="connsiteY10" fmla="*/ 2412124 h 2822028"/>
              <a:gd name="connsiteX11" fmla="*/ 4303986 w 4303986"/>
              <a:gd name="connsiteY11" fmla="*/ 709448 h 2822028"/>
              <a:gd name="connsiteX12" fmla="*/ 3216165 w 4303986"/>
              <a:gd name="connsiteY12" fmla="*/ 78828 h 2822028"/>
              <a:gd name="connsiteX13" fmla="*/ 1655379 w 4303986"/>
              <a:gd name="connsiteY13" fmla="*/ 0 h 2822028"/>
              <a:gd name="connsiteX14" fmla="*/ 630620 w 4303986"/>
              <a:gd name="connsiteY14" fmla="*/ 362607 h 2822028"/>
              <a:gd name="connsiteX15" fmla="*/ 0 w 4303986"/>
              <a:gd name="connsiteY15" fmla="*/ 898635 h 282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03986" h="2822028">
                <a:moveTo>
                  <a:pt x="0" y="898635"/>
                </a:moveTo>
                <a:lnTo>
                  <a:pt x="15765" y="1434662"/>
                </a:lnTo>
                <a:lnTo>
                  <a:pt x="204951" y="1576552"/>
                </a:lnTo>
                <a:lnTo>
                  <a:pt x="756745" y="1403131"/>
                </a:lnTo>
                <a:lnTo>
                  <a:pt x="1576551" y="804041"/>
                </a:lnTo>
                <a:lnTo>
                  <a:pt x="2380593" y="614855"/>
                </a:lnTo>
                <a:lnTo>
                  <a:pt x="2885089" y="867104"/>
                </a:lnTo>
                <a:lnTo>
                  <a:pt x="3042745" y="1592317"/>
                </a:lnTo>
                <a:lnTo>
                  <a:pt x="3452648" y="2680138"/>
                </a:lnTo>
                <a:lnTo>
                  <a:pt x="3909848" y="2822028"/>
                </a:lnTo>
                <a:lnTo>
                  <a:pt x="4146331" y="2412124"/>
                </a:lnTo>
                <a:lnTo>
                  <a:pt x="4303986" y="709448"/>
                </a:lnTo>
                <a:lnTo>
                  <a:pt x="3216165" y="78828"/>
                </a:lnTo>
                <a:lnTo>
                  <a:pt x="1655379" y="0"/>
                </a:lnTo>
                <a:lnTo>
                  <a:pt x="630620" y="362607"/>
                </a:lnTo>
                <a:lnTo>
                  <a:pt x="0" y="898635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096407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80382" y="334680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277113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277113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460"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165833" y="1438386"/>
                <a:ext cx="28519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Keep edges in a Heap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/>
                            </a:rPr>
                            <m:t>log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833" y="1438386"/>
                <a:ext cx="2851935" cy="830997"/>
              </a:xfrm>
              <a:prstGeom prst="rect">
                <a:avLst/>
              </a:prstGeom>
              <a:blipFill>
                <a:blip r:embed="rId3"/>
                <a:stretch>
                  <a:fillRect l="-3097" t="-6061" r="-2212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6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400"/>
                <a:ext cx="10975148" cy="46090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44546A"/>
                    </a:solidFill>
                  </a:rPr>
                  <a:t>Sink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4546A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Edge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Max flow intuition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a faucet,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4546A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drain,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connects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4546A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through a network of pipes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with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EC37B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3EC37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3EC37B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3EC37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what is the </a:t>
                </a:r>
                <a:r>
                  <a:rPr lang="en-US" u="sng" dirty="0"/>
                  <a:t>maximum</a:t>
                </a:r>
                <a:r>
                  <a:rPr lang="en-US" dirty="0"/>
                  <a:t> amount of water which can flow from the faucet to the drain?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400"/>
                <a:ext cx="10975148" cy="4609044"/>
              </a:xfrm>
              <a:blipFill>
                <a:blip r:embed="rId2"/>
                <a:stretch>
                  <a:fillRect l="-1167" t="-2116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91282" y="1419561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 b="-20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7509" y="4728868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7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Assignment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to edges</a:t>
                </a:r>
              </a:p>
              <a:p>
                <a:pPr lvl="1"/>
                <a:r>
                  <a:rPr lang="en-US" dirty="0"/>
                  <a:t>“Amount of water going through that pipe”</a:t>
                </a:r>
              </a:p>
              <a:p>
                <a:r>
                  <a:rPr lang="en-US" dirty="0"/>
                  <a:t>Capacity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“Flow cannot exceed capacity”</a:t>
                </a:r>
              </a:p>
              <a:p>
                <a:r>
                  <a:rPr lang="en-US" dirty="0"/>
                  <a:t>Flow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inflow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outflow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inflow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out</m:t>
                    </m:r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flow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Water going in must match water coming out</a:t>
                </a:r>
              </a:p>
              <a:p>
                <a:r>
                  <a:rPr lang="en-US" dirty="0"/>
                  <a:t>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outflow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inflow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Net outflow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  <a:blipFill>
                <a:blip r:embed="rId3"/>
                <a:stretch>
                  <a:fillRect l="-1556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560752" y="4693568"/>
            <a:ext cx="232031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flow </a:t>
            </a:r>
            <a:r>
              <a:rPr lang="en-US" sz="2800" dirty="0"/>
              <a:t>/ </a:t>
            </a:r>
            <a:r>
              <a:rPr lang="en-US" sz="2800" dirty="0">
                <a:solidFill>
                  <a:srgbClr val="00B050"/>
                </a:solidFill>
              </a:rPr>
              <a:t>capacity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95669" y="5892422"/>
            <a:ext cx="22903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in this example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F8AAB585-6CAB-4506-82D7-FB8382F8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1E892C-25AC-4E23-AD6C-66B9F2E33BC4}"/>
              </a:ext>
            </a:extLst>
          </p:cNvPr>
          <p:cNvGrpSpPr/>
          <p:nvPr/>
        </p:nvGrpSpPr>
        <p:grpSpPr>
          <a:xfrm>
            <a:off x="6315441" y="1640954"/>
            <a:ext cx="5696406" cy="2932996"/>
            <a:chOff x="990600" y="3017500"/>
            <a:chExt cx="4785705" cy="246408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E54D17-5F5F-4E43-8CFB-68040CF602E5}"/>
                </a:ext>
              </a:extLst>
            </p:cNvPr>
            <p:cNvCxnSpPr>
              <a:stCxn id="52" idx="2"/>
              <a:endCxn id="51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DF2063-BE8B-4B79-8AF4-A5CF36B6B225}"/>
                </a:ext>
              </a:extLst>
            </p:cNvPr>
            <p:cNvCxnSpPr>
              <a:stCxn id="54" idx="2"/>
              <a:endCxn id="52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8E3DCE7-1488-4AAB-A665-C408004E1610}"/>
                </a:ext>
              </a:extLst>
            </p:cNvPr>
            <p:cNvCxnSpPr>
              <a:stCxn id="53" idx="2"/>
              <a:endCxn id="51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BF1AC-C4DF-421E-82EA-FB53C602918E}"/>
                </a:ext>
              </a:extLst>
            </p:cNvPr>
            <p:cNvCxnSpPr>
              <a:stCxn id="53" idx="7"/>
              <a:endCxn id="54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AE64BB-67DA-4240-A6FA-56C8BDF324C2}"/>
                </a:ext>
              </a:extLst>
            </p:cNvPr>
            <p:cNvCxnSpPr>
              <a:stCxn id="53" idx="6"/>
              <a:endCxn id="56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A8CAE8-7B43-49DA-8A39-F4FFA98B6816}"/>
                </a:ext>
              </a:extLst>
            </p:cNvPr>
            <p:cNvCxnSpPr>
              <a:stCxn id="54" idx="5"/>
              <a:endCxn id="55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D449D6-C897-4FF1-845B-477E53285EAB}"/>
                </a:ext>
              </a:extLst>
            </p:cNvPr>
            <p:cNvCxnSpPr>
              <a:stCxn id="55" idx="3"/>
              <a:endCxn id="56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BED9CFB-CED3-455A-A5D4-D96FDD728A70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3461B8-A86C-4512-A807-9FA2B12FF2F8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0B6161-B40C-4771-8979-B539EA9DB31E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D02C0D-4E42-4B37-A224-E1746FC949A0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70A95E-887A-4A50-8D75-B12E2B2BBBD9}"/>
                </a:ext>
              </a:extLst>
            </p:cNvPr>
            <p:cNvCxnSpPr>
              <a:stCxn id="53" idx="0"/>
              <a:endCxn id="52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E02572B-B41A-4141-8CFC-9ADCFDEDAB6E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E02572B-B41A-4141-8CFC-9ADCFDEDA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3703682-9175-4C6A-8E0C-446221F2829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085B0CE-22E8-48AF-99F4-ECC98E76A574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791B92D-6146-4CAB-9413-17E14C44B323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A05513-1CC8-45F6-B3F1-9AC1475B9969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A05513-1CC8-45F6-B3F1-9AC1475B99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E5293E6-6EFA-49E4-9B26-2545504B745C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71AFF3A-0A11-4C8D-831A-86A01C7EC849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8EE55999-6732-46E9-A827-A8B67AA99486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36157B1-847D-4C04-9D0F-9A26D8556620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66F374F-3565-4E76-82A2-624F94EF1648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FAF83C-C23A-4068-B084-5F0DD46E30D0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958623-0440-4A8B-99E8-52B3986E89E1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3662D5-C89D-4053-8BFB-981A95FE0BBB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D34CFF5-7680-48E0-8BC2-1BB5189BC16B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B2BF11-07BE-477C-932C-A6CE3FD9F8B1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C452AD-F833-4B2E-BC95-91ED82A24B0D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1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400"/>
                <a:ext cx="10515600" cy="1631424"/>
              </a:xfrm>
            </p:spPr>
            <p:txBody>
              <a:bodyPr/>
              <a:lstStyle/>
              <a:p>
                <a:r>
                  <a:rPr lang="en-US" dirty="0"/>
                  <a:t>Of all valid flows through the graph, find the one that maximizes: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outflow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inflow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400"/>
                <a:ext cx="10515600" cy="1631424"/>
              </a:xfrm>
              <a:blipFill>
                <a:blip r:embed="rId2"/>
                <a:stretch>
                  <a:fillRect l="-1217"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D2ECDD-8842-4392-88C4-914FE81638F6}"/>
              </a:ext>
            </a:extLst>
          </p:cNvPr>
          <p:cNvGrpSpPr/>
          <p:nvPr/>
        </p:nvGrpSpPr>
        <p:grpSpPr>
          <a:xfrm>
            <a:off x="297187" y="3467460"/>
            <a:ext cx="5696406" cy="2932996"/>
            <a:chOff x="990600" y="3017500"/>
            <a:chExt cx="4785705" cy="246408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9F4A0C-4A1B-49F3-8C4C-A04ACF487E8F}"/>
                </a:ext>
              </a:extLst>
            </p:cNvPr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CBF433-9335-4AEF-BB4A-A38DC0C4A060}"/>
                </a:ext>
              </a:extLst>
            </p:cNvPr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FBE7C7-A7B4-41E7-ABB2-EEED73D3CE0B}"/>
                </a:ext>
              </a:extLst>
            </p:cNvPr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03D626-455C-4645-BA0A-228F9ECAC9D4}"/>
                </a:ext>
              </a:extLst>
            </p:cNvPr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64E19AE-670D-4E8E-8A2A-3ADF7BD61886}"/>
                </a:ext>
              </a:extLst>
            </p:cNvPr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E69F8F-4EAC-4C28-ABC0-09D9FACE8F54}"/>
                </a:ext>
              </a:extLst>
            </p:cNvPr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02A76D-7B68-41EF-87A6-7AE8F0F4DD6A}"/>
                </a:ext>
              </a:extLst>
            </p:cNvPr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248465-328A-4960-8E36-094652D1083B}"/>
                </a:ext>
              </a:extLst>
            </p:cNvPr>
            <p:cNvSpPr txBox="1"/>
            <p:nvPr/>
          </p:nvSpPr>
          <p:spPr>
            <a:xfrm>
              <a:off x="2393559" y="3846737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AAD13B-E911-446E-AA93-01CA4A2B8ACF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E98AE2-FCA1-4506-88C1-E2FF3C13DC5E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8A535E-DDAE-4858-A466-235B523DBD8F}"/>
                </a:ext>
              </a:extLst>
            </p:cNvPr>
            <p:cNvSpPr txBox="1"/>
            <p:nvPr/>
          </p:nvSpPr>
          <p:spPr>
            <a:xfrm>
              <a:off x="1805796" y="4187987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78C655-0895-4508-8BAB-06CF37D1265D}"/>
                </a:ext>
              </a:extLst>
            </p:cNvPr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504ADA3-92C7-4D10-B38E-2CAF1D59F037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504ADA3-92C7-4D10-B38E-2CAF1D59F0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CBF4F6-35CB-45B4-A817-7EDBF41FBA00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C2D05F-D84B-4C70-B8D7-A3EC56EB79C7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55C7B8-73AC-4485-825E-12042A007B59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0292630-F136-4C0C-A541-4E6F74D50E41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0292630-F136-4C0C-A541-4E6F74D50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12BF00-EA1B-4BA3-9264-80A80A607F4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96639E-C8FB-48B7-B09C-BD9085012C95}"/>
                </a:ext>
              </a:extLst>
            </p:cNvPr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AFC2FA7-2758-4574-843B-1A2B382D5615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53D699E-25E4-44F1-B0BF-9FB293D49B73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F9A392-61C4-43C5-977F-248570FDD664}"/>
                </a:ext>
              </a:extLst>
            </p:cNvPr>
            <p:cNvSpPr txBox="1"/>
            <p:nvPr/>
          </p:nvSpPr>
          <p:spPr>
            <a:xfrm>
              <a:off x="1168576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7B1D68-1C61-4274-B3D6-F5C45659DE54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DF7CA1-13E3-45C0-BBF3-AE2832FE7B5A}"/>
                </a:ext>
              </a:extLst>
            </p:cNvPr>
            <p:cNvSpPr txBox="1"/>
            <p:nvPr/>
          </p:nvSpPr>
          <p:spPr>
            <a:xfrm>
              <a:off x="3152554" y="392543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E24ADF-AEB2-4A9F-A7EA-0001ABD4B2C8}"/>
                </a:ext>
              </a:extLst>
            </p:cNvPr>
            <p:cNvSpPr txBox="1"/>
            <p:nvPr/>
          </p:nvSpPr>
          <p:spPr>
            <a:xfrm>
              <a:off x="3999755" y="4334681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85037B-E073-4312-A610-34511C665B2C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0DBED3-312D-4A2F-B12B-7A00D88D522C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F2DD20-1054-4E93-9031-CE87B05EE3B6}"/>
                </a:ext>
              </a:extLst>
            </p:cNvPr>
            <p:cNvSpPr txBox="1"/>
            <p:nvPr/>
          </p:nvSpPr>
          <p:spPr>
            <a:xfrm>
              <a:off x="4777541" y="343857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FF7419-6FCE-4F5A-B80B-0D6388C50EEB}"/>
              </a:ext>
            </a:extLst>
          </p:cNvPr>
          <p:cNvGrpSpPr/>
          <p:nvPr/>
        </p:nvGrpSpPr>
        <p:grpSpPr>
          <a:xfrm>
            <a:off x="6390139" y="3449665"/>
            <a:ext cx="5696406" cy="2932996"/>
            <a:chOff x="990600" y="3017500"/>
            <a:chExt cx="4785705" cy="246408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BD0BDC-123A-41ED-978D-86DEB97FF825}"/>
                </a:ext>
              </a:extLst>
            </p:cNvPr>
            <p:cNvCxnSpPr>
              <a:cxnSpLocks/>
              <a:stCxn id="48" idx="2"/>
              <a:endCxn id="47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5DC2A7-FFCA-40F2-B677-731BAA98B6EA}"/>
                </a:ext>
              </a:extLst>
            </p:cNvPr>
            <p:cNvCxnSpPr>
              <a:cxnSpLocks/>
              <a:stCxn id="50" idx="2"/>
              <a:endCxn id="48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C4DC4B-691F-4DCE-A2F8-94F71765911C}"/>
                </a:ext>
              </a:extLst>
            </p:cNvPr>
            <p:cNvCxnSpPr>
              <a:cxnSpLocks/>
              <a:stCxn id="49" idx="2"/>
              <a:endCxn id="47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AA59A8-9D59-45EE-8B9E-8C5F3668932D}"/>
                </a:ext>
              </a:extLst>
            </p:cNvPr>
            <p:cNvCxnSpPr>
              <a:cxnSpLocks/>
              <a:stCxn id="49" idx="7"/>
              <a:endCxn id="50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97286D-1E17-418C-B790-A0E8A827A70D}"/>
                </a:ext>
              </a:extLst>
            </p:cNvPr>
            <p:cNvCxnSpPr>
              <a:cxnSpLocks/>
              <a:stCxn id="49" idx="6"/>
              <a:endCxn id="52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D95844-B0B4-471B-A64B-78939000704D}"/>
                </a:ext>
              </a:extLst>
            </p:cNvPr>
            <p:cNvCxnSpPr>
              <a:cxnSpLocks/>
              <a:stCxn id="50" idx="5"/>
              <a:endCxn id="51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1F031C-E78F-4C99-8C37-A93FF601603D}"/>
                </a:ext>
              </a:extLst>
            </p:cNvPr>
            <p:cNvCxnSpPr>
              <a:cxnSpLocks/>
              <a:stCxn id="51" idx="3"/>
              <a:endCxn id="52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30A4F6-2F21-43C9-A8B8-67D7BE8183F5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FBC1-DB3B-48E7-B3CB-B037863C044A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C7E06D-DFBE-49B5-9CD7-0A85234A5F63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78E328-33C3-47C3-9CBE-0A88507E21BF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DC0CCA-ADB5-4E22-BBAF-38BC4F40C8C9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792EF94-9330-4688-BF00-0DC166C104DD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792EF94-9330-4688-BF00-0DC166C104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3ECE2F-08B5-44DB-905C-98C63AA83A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36403F-EAA7-49AC-8272-2D6DB786389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10960C1-F136-4D2A-9D95-B549C1E27C99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9DF229-A0FC-41AA-8EF2-8891C4015E98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9DF229-A0FC-41AA-8EF2-8891C4015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8CF2FC8-85B7-4371-8BCE-24A3491BD660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C93D7C-D8F8-404A-9003-3E0344FDEF47}"/>
                </a:ext>
              </a:extLst>
            </p:cNvPr>
            <p:cNvCxnSpPr>
              <a:cxnSpLocks/>
              <a:stCxn id="52" idx="0"/>
              <a:endCxn id="50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DB3A300F-30E3-4057-AFC7-45084C8495AE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3AF2D494-D3C0-4DA5-9ABD-B9E7BA42C690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63964A-4F6B-4F39-BA94-DC099881A269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237AC7-FA55-434A-BA5F-D540FA0A1C47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DCD48E-D847-4535-894B-41DBC7D360C6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01EA0BC-CD9C-45CD-B60F-0185B65CAD4A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4999A9-C607-4CBB-B9FA-656D0A1A17A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877CF8-57B6-4BC8-8024-2BE91653B179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9EDFAA-C60F-4BC2-864A-480A4AD40040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cxnSp>
        <p:nvCxnSpPr>
          <p:cNvPr id="6" name="Straight Connector 5"/>
          <p:cNvCxnSpPr>
            <a:cxnSpLocks/>
            <a:stCxn id="19" idx="2"/>
            <a:endCxn id="18" idx="7"/>
          </p:cNvCxnSpPr>
          <p:nvPr/>
        </p:nvCxnSpPr>
        <p:spPr>
          <a:xfrm flipH="1">
            <a:off x="3579485" y="2621888"/>
            <a:ext cx="1881022" cy="123121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stCxn id="20" idx="2"/>
            <a:endCxn id="18" idx="5"/>
          </p:cNvCxnSpPr>
          <p:nvPr/>
        </p:nvCxnSpPr>
        <p:spPr>
          <a:xfrm flipH="1" flipV="1">
            <a:off x="3579485" y="4220355"/>
            <a:ext cx="1864089" cy="125968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stCxn id="19" idx="6"/>
            <a:endCxn id="22" idx="1"/>
          </p:cNvCxnSpPr>
          <p:nvPr/>
        </p:nvCxnSpPr>
        <p:spPr>
          <a:xfrm>
            <a:off x="5993907" y="2621888"/>
            <a:ext cx="2161408" cy="118715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22" idx="3"/>
            <a:endCxn id="20" idx="6"/>
          </p:cNvCxnSpPr>
          <p:nvPr/>
        </p:nvCxnSpPr>
        <p:spPr>
          <a:xfrm flipH="1">
            <a:off x="5976974" y="4176299"/>
            <a:ext cx="2178341" cy="1303745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6928" y="37280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cxnSpLocks/>
            <a:stCxn id="19" idx="4"/>
            <a:endCxn id="20" idx="0"/>
          </p:cNvCxnSpPr>
          <p:nvPr/>
        </p:nvCxnSpPr>
        <p:spPr>
          <a:xfrm flipH="1">
            <a:off x="5710274" y="2881576"/>
            <a:ext cx="16933" cy="23387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533400" cy="51937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533400" cy="51937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533400" cy="519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533400" cy="519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533400" cy="519376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533400" cy="51937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35109" y="47034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9838" y="48237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86179" y="27307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97972" y="1540222"/>
            <a:ext cx="760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Greedy choice: </a:t>
            </a:r>
            <a:r>
              <a:rPr lang="en-US" sz="2800" dirty="0"/>
              <a:t>saturate </a:t>
            </a:r>
            <a:r>
              <a:rPr lang="en-US" sz="2800" u="sng" dirty="0"/>
              <a:t>highest</a:t>
            </a:r>
            <a:r>
              <a:rPr lang="en-US" sz="2800" dirty="0"/>
              <a:t>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41246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Connector 5"/>
          <p:cNvCxnSpPr>
            <a:cxnSpLocks/>
            <a:stCxn id="19" idx="2"/>
            <a:endCxn id="18" idx="7"/>
          </p:cNvCxnSpPr>
          <p:nvPr/>
        </p:nvCxnSpPr>
        <p:spPr>
          <a:xfrm flipH="1">
            <a:off x="3579485" y="2621888"/>
            <a:ext cx="1881022" cy="123121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stCxn id="20" idx="2"/>
            <a:endCxn id="18" idx="5"/>
          </p:cNvCxnSpPr>
          <p:nvPr/>
        </p:nvCxnSpPr>
        <p:spPr>
          <a:xfrm flipH="1" flipV="1">
            <a:off x="3579485" y="4220355"/>
            <a:ext cx="1864089" cy="125968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stCxn id="19" idx="6"/>
            <a:endCxn id="22" idx="1"/>
          </p:cNvCxnSpPr>
          <p:nvPr/>
        </p:nvCxnSpPr>
        <p:spPr>
          <a:xfrm>
            <a:off x="5993907" y="2621888"/>
            <a:ext cx="2161408" cy="118715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22" idx="3"/>
            <a:endCxn id="20" idx="6"/>
          </p:cNvCxnSpPr>
          <p:nvPr/>
        </p:nvCxnSpPr>
        <p:spPr>
          <a:xfrm flipH="1">
            <a:off x="5976974" y="4176299"/>
            <a:ext cx="2178341" cy="1303745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6928" y="37280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cxnSpLocks/>
            <a:stCxn id="19" idx="4"/>
            <a:endCxn id="20" idx="0"/>
          </p:cNvCxnSpPr>
          <p:nvPr/>
        </p:nvCxnSpPr>
        <p:spPr>
          <a:xfrm flipH="1">
            <a:off x="5710274" y="2881576"/>
            <a:ext cx="16933" cy="233878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533400" cy="51937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533400" cy="51937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533400" cy="519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533400" cy="519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533400" cy="519376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533400" cy="51937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35109" y="47034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9838" y="48237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86179" y="27307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97972" y="1540222"/>
            <a:ext cx="760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Greedy choice: </a:t>
            </a:r>
            <a:r>
              <a:rPr lang="en-US" sz="2800" dirty="0"/>
              <a:t>saturate </a:t>
            </a:r>
            <a:r>
              <a:rPr lang="en-US" sz="2800" u="sng" dirty="0"/>
              <a:t>highest</a:t>
            </a:r>
            <a:r>
              <a:rPr lang="en-US" sz="2800" dirty="0"/>
              <a:t>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1285963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cxnSp>
        <p:nvCxnSpPr>
          <p:cNvPr id="6" name="Straight Connector 5"/>
          <p:cNvCxnSpPr>
            <a:cxnSpLocks/>
            <a:stCxn id="19" idx="2"/>
            <a:endCxn id="18" idx="7"/>
          </p:cNvCxnSpPr>
          <p:nvPr/>
        </p:nvCxnSpPr>
        <p:spPr>
          <a:xfrm flipH="1">
            <a:off x="3579485" y="2621888"/>
            <a:ext cx="1881022" cy="1231213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stCxn id="20" idx="2"/>
            <a:endCxn id="18" idx="5"/>
          </p:cNvCxnSpPr>
          <p:nvPr/>
        </p:nvCxnSpPr>
        <p:spPr>
          <a:xfrm flipH="1" flipV="1">
            <a:off x="3579485" y="4220355"/>
            <a:ext cx="1864089" cy="125968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stCxn id="19" idx="6"/>
            <a:endCxn id="22" idx="1"/>
          </p:cNvCxnSpPr>
          <p:nvPr/>
        </p:nvCxnSpPr>
        <p:spPr>
          <a:xfrm>
            <a:off x="5993907" y="2621888"/>
            <a:ext cx="2161408" cy="118715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22" idx="3"/>
            <a:endCxn id="20" idx="6"/>
          </p:cNvCxnSpPr>
          <p:nvPr/>
        </p:nvCxnSpPr>
        <p:spPr>
          <a:xfrm flipH="1">
            <a:off x="5976974" y="4176299"/>
            <a:ext cx="2178341" cy="1303745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5640" y="371463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20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1767" y="273079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20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cxnSpLocks/>
            <a:stCxn id="19" idx="4"/>
            <a:endCxn id="20" idx="0"/>
          </p:cNvCxnSpPr>
          <p:nvPr/>
        </p:nvCxnSpPr>
        <p:spPr>
          <a:xfrm flipH="1">
            <a:off x="5710274" y="2881576"/>
            <a:ext cx="16933" cy="233878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533400" cy="51937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533400" cy="51937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533400" cy="519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533400" cy="519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533400" cy="519376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533400" cy="51937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35109" y="47034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9838" y="4823746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20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86179" y="27307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97972" y="1540222"/>
            <a:ext cx="760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Greedy choice: </a:t>
            </a:r>
            <a:r>
              <a:rPr lang="en-US" sz="2800" dirty="0"/>
              <a:t>saturate </a:t>
            </a:r>
            <a:r>
              <a:rPr lang="en-US" sz="2800" u="sng" dirty="0"/>
              <a:t>highest</a:t>
            </a:r>
            <a:r>
              <a:rPr lang="en-US" sz="2800" dirty="0"/>
              <a:t> capacity path first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5A8F0-BF40-4993-A6D2-3FA26CB8929D}"/>
              </a:ext>
            </a:extLst>
          </p:cNvPr>
          <p:cNvSpPr txBox="1"/>
          <p:nvPr/>
        </p:nvSpPr>
        <p:spPr>
          <a:xfrm>
            <a:off x="8610600" y="5447344"/>
            <a:ext cx="1624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Flow:</a:t>
            </a:r>
            <a:r>
              <a:rPr lang="en-US" sz="3200" dirty="0">
                <a:solidFill>
                  <a:srgbClr val="FF0000"/>
                </a:solidFill>
              </a:rPr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37652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53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cxnSp>
        <p:nvCxnSpPr>
          <p:cNvPr id="6" name="Straight Connector 5"/>
          <p:cNvCxnSpPr>
            <a:cxnSpLocks/>
            <a:stCxn id="19" idx="2"/>
            <a:endCxn id="18" idx="7"/>
          </p:cNvCxnSpPr>
          <p:nvPr/>
        </p:nvCxnSpPr>
        <p:spPr>
          <a:xfrm flipH="1">
            <a:off x="3579485" y="2621888"/>
            <a:ext cx="1881022" cy="1231213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stCxn id="20" idx="2"/>
            <a:endCxn id="18" idx="5"/>
          </p:cNvCxnSpPr>
          <p:nvPr/>
        </p:nvCxnSpPr>
        <p:spPr>
          <a:xfrm flipH="1" flipV="1">
            <a:off x="3579485" y="4220355"/>
            <a:ext cx="1864089" cy="1259689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stCxn id="19" idx="6"/>
            <a:endCxn id="22" idx="1"/>
          </p:cNvCxnSpPr>
          <p:nvPr/>
        </p:nvCxnSpPr>
        <p:spPr>
          <a:xfrm>
            <a:off x="5993907" y="2621888"/>
            <a:ext cx="2161408" cy="118715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22" idx="3"/>
            <a:endCxn id="20" idx="6"/>
          </p:cNvCxnSpPr>
          <p:nvPr/>
        </p:nvCxnSpPr>
        <p:spPr>
          <a:xfrm flipH="1">
            <a:off x="5976974" y="4176299"/>
            <a:ext cx="2178341" cy="1303745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5640" y="371463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1767" y="273079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20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cxnSpLocks/>
            <a:stCxn id="19" idx="4"/>
            <a:endCxn id="20" idx="0"/>
          </p:cNvCxnSpPr>
          <p:nvPr/>
        </p:nvCxnSpPr>
        <p:spPr>
          <a:xfrm flipH="1">
            <a:off x="5710274" y="2881576"/>
            <a:ext cx="16933" cy="233878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533400" cy="51937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533400" cy="51937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533400" cy="519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533400" cy="519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533400" cy="519376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533400" cy="51937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579485" y="475869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9838" y="4823746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20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312" y="273079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97972" y="1540222"/>
            <a:ext cx="760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Greedy choice: </a:t>
            </a:r>
            <a:r>
              <a:rPr lang="en-US" sz="2800" dirty="0"/>
              <a:t>saturate </a:t>
            </a:r>
            <a:r>
              <a:rPr lang="en-US" sz="2800" u="sng" dirty="0"/>
              <a:t>highest</a:t>
            </a:r>
            <a:r>
              <a:rPr lang="en-US" sz="2800" dirty="0"/>
              <a:t> capacity path first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5A8F0-BF40-4993-A6D2-3FA26CB8929D}"/>
              </a:ext>
            </a:extLst>
          </p:cNvPr>
          <p:cNvSpPr txBox="1"/>
          <p:nvPr/>
        </p:nvSpPr>
        <p:spPr>
          <a:xfrm>
            <a:off x="7672263" y="5447344"/>
            <a:ext cx="345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Maximum Flow:</a:t>
            </a:r>
            <a:r>
              <a:rPr lang="en-US" sz="3200" dirty="0">
                <a:solidFill>
                  <a:srgbClr val="FF0000"/>
                </a:solidFill>
              </a:rPr>
              <a:t>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FDA95-06DC-42F1-B0C4-ADE386BD889B}"/>
              </a:ext>
            </a:extLst>
          </p:cNvPr>
          <p:cNvSpPr txBox="1"/>
          <p:nvPr/>
        </p:nvSpPr>
        <p:spPr>
          <a:xfrm>
            <a:off x="1197972" y="6306475"/>
            <a:ext cx="8470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Observe:</a:t>
            </a:r>
            <a:r>
              <a:rPr lang="en-US" sz="2400" dirty="0"/>
              <a:t> highest capacity path is not </a:t>
            </a:r>
            <a:r>
              <a:rPr lang="en-US" sz="2400" u="sng" dirty="0"/>
              <a:t>saturated</a:t>
            </a:r>
            <a:r>
              <a:rPr lang="en-US" sz="2400" dirty="0"/>
              <a:t> in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9558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62F530-C4CC-4F8B-A49F-3173BDC115AD}"/>
              </a:ext>
            </a:extLst>
          </p:cNvPr>
          <p:cNvGrpSpPr/>
          <p:nvPr/>
        </p:nvGrpSpPr>
        <p:grpSpPr>
          <a:xfrm>
            <a:off x="333539" y="3562753"/>
            <a:ext cx="5696406" cy="2932996"/>
            <a:chOff x="990600" y="3017500"/>
            <a:chExt cx="4785705" cy="24640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51AF9-3303-4D89-85C4-E353D342A0C5}"/>
                </a:ext>
              </a:extLst>
            </p:cNvPr>
            <p:cNvCxnSpPr>
              <a:stCxn id="39" idx="2"/>
              <a:endCxn id="3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EDF455-AE5B-443E-A040-AE85616FC1B4}"/>
                </a:ext>
              </a:extLst>
            </p:cNvPr>
            <p:cNvCxnSpPr>
              <a:stCxn id="41" idx="2"/>
              <a:endCxn id="3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A89050-B0D6-4D4C-99D9-99E8253D2050}"/>
                </a:ext>
              </a:extLst>
            </p:cNvPr>
            <p:cNvCxnSpPr>
              <a:stCxn id="40" idx="2"/>
              <a:endCxn id="3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88E47B-D19C-41AE-9E5D-1F1801FF9B59}"/>
                </a:ext>
              </a:extLst>
            </p:cNvPr>
            <p:cNvCxnSpPr>
              <a:stCxn id="40" idx="7"/>
              <a:endCxn id="4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826B03-513E-4BD0-95B7-5563ACD58FD5}"/>
                </a:ext>
              </a:extLst>
            </p:cNvPr>
            <p:cNvCxnSpPr>
              <a:stCxn id="40" idx="6"/>
              <a:endCxn id="4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D2AF28-CAA2-475D-A03E-541682B66E49}"/>
                </a:ext>
              </a:extLst>
            </p:cNvPr>
            <p:cNvCxnSpPr>
              <a:stCxn id="41" idx="5"/>
              <a:endCxn id="4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97E6CA-10F4-476F-ABE6-0EAB44F87DAD}"/>
                </a:ext>
              </a:extLst>
            </p:cNvPr>
            <p:cNvCxnSpPr>
              <a:stCxn id="42" idx="3"/>
              <a:endCxn id="4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161422-752C-4D09-80AC-85A6218CF18B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20DD68-8C39-4209-BE6E-87AA28950729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6770-0C95-4378-AA3F-0D70CF32D28A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2FC17D-337E-46B4-9281-EE9453EAB173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0F7D45-C1A8-4B4A-A31F-28CDCED429FA}"/>
                </a:ext>
              </a:extLst>
            </p:cNvPr>
            <p:cNvCxnSpPr>
              <a:stCxn id="40" idx="0"/>
              <a:endCxn id="3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7F4E9D-F889-4310-B0CF-17B92441B5C0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A8652A7-8BC3-4004-9DF9-801E685D877B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DA2AFF7-DEF3-4685-8F8A-5DF70A88CE3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3E04C79-BB8B-43AB-80F4-8E2979505E4C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4FB5A67-54C8-46CF-AB81-FC873A0555C3}"/>
                </a:ext>
              </a:extLst>
            </p:cNvPr>
            <p:cNvCxnSpPr>
              <a:stCxn id="43" idx="0"/>
              <a:endCxn id="4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2DD35BDC-6382-49D6-8257-6AA913B073ED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966B528-1323-44FE-81D9-23451CA60E42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9E6455-D0BF-4B62-8CD1-9984DF4A2AC2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3AF196-3749-4371-8BAC-2843BB46BDFE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E4DCCC-E089-4D74-AC6A-25879CD70866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D4849F-B756-4B16-99C7-86B86192A8C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9B2A1-754C-4385-B645-0F49F2D37493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A92923-ED3B-4807-B615-677D43DE09E1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B76CAF-7E3E-4D50-A4CA-43242C83AB68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B634A-F059-4BD3-8B2E-DDA10B37C902}"/>
                  </a:ext>
                </a:extLst>
              </p:cNvPr>
              <p:cNvSpPr txBox="1"/>
              <p:nvPr/>
            </p:nvSpPr>
            <p:spPr>
              <a:xfrm>
                <a:off x="2299126" y="6396334"/>
                <a:ext cx="1602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B634A-F059-4BD3-8B2E-DDA10B37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126" y="6396334"/>
                <a:ext cx="1602233" cy="461665"/>
              </a:xfrm>
              <a:prstGeom prst="rect">
                <a:avLst/>
              </a:prstGeom>
              <a:blipFill>
                <a:blip r:embed="rId4"/>
                <a:stretch>
                  <a:fillRect l="-570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models </a:t>
                </a:r>
                <a:r>
                  <a:rPr lang="en-US" sz="2400" u="sng" dirty="0"/>
                  <a:t>additional</a:t>
                </a:r>
                <a:r>
                  <a:rPr lang="en-US" sz="2400" dirty="0"/>
                  <a:t> flow that is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u="sng" dirty="0">
                    <a:solidFill>
                      <a:schemeClr val="accent2"/>
                    </a:solidFill>
                  </a:rPr>
                  <a:t>Forward edge</a:t>
                </a:r>
                <a:r>
                  <a:rPr lang="en-US" sz="2400" dirty="0"/>
                  <a:t> for each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with weight set to remaining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Models </a:t>
                </a:r>
                <a:r>
                  <a:rPr lang="en-US" sz="2400" u="sng" dirty="0"/>
                  <a:t>additional</a:t>
                </a:r>
                <a:r>
                  <a:rPr lang="en-US" sz="2400" dirty="0"/>
                  <a:t> flow that can be sent along the edge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1229952"/>
              </a:xfrm>
              <a:prstGeom prst="rect">
                <a:avLst/>
              </a:prstGeom>
              <a:blipFill>
                <a:blip r:embed="rId5"/>
                <a:stretch>
                  <a:fillRect l="-858" t="-3465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/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blipFill>
                <a:blip r:embed="rId6"/>
                <a:stretch>
                  <a:fillRect l="-379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EEE7E91-B3AE-427C-AC48-C12CF67CDFE5}"/>
              </a:ext>
            </a:extLst>
          </p:cNvPr>
          <p:cNvGrpSpPr/>
          <p:nvPr/>
        </p:nvGrpSpPr>
        <p:grpSpPr>
          <a:xfrm>
            <a:off x="6356071" y="3685902"/>
            <a:ext cx="5696406" cy="2715992"/>
            <a:chOff x="6356071" y="3581574"/>
            <a:chExt cx="5696406" cy="27159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3B3370A-D2F1-416A-BFEF-F815C7ADA713}"/>
                </a:ext>
              </a:extLst>
            </p:cNvPr>
            <p:cNvGrpSpPr/>
            <p:nvPr/>
          </p:nvGrpSpPr>
          <p:grpSpPr>
            <a:xfrm>
              <a:off x="6356071" y="3581574"/>
              <a:ext cx="5696406" cy="2511374"/>
              <a:chOff x="990600" y="3150425"/>
              <a:chExt cx="4785705" cy="210987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FF9420F-702A-458A-AE83-083E9AC4D9A6}"/>
                  </a:ext>
                </a:extLst>
              </p:cNvPr>
              <p:cNvCxnSpPr>
                <a:cxnSpLocks/>
                <a:stCxn id="69" idx="2"/>
                <a:endCxn id="68" idx="7"/>
              </p:cNvCxnSpPr>
              <p:nvPr/>
            </p:nvCxnSpPr>
            <p:spPr>
              <a:xfrm flipH="1">
                <a:off x="1284342" y="3317971"/>
                <a:ext cx="1344595" cy="455510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57A961E-4150-4F40-9E38-BDC546D1E4A8}"/>
                  </a:ext>
                </a:extLst>
              </p:cNvPr>
              <p:cNvCxnSpPr>
                <a:cxnSpLocks/>
                <a:stCxn id="70" idx="6"/>
                <a:endCxn id="73" idx="2"/>
              </p:cNvCxnSpPr>
              <p:nvPr/>
            </p:nvCxnSpPr>
            <p:spPr>
              <a:xfrm>
                <a:off x="2801007" y="5044346"/>
                <a:ext cx="1329638" cy="48406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BA4B0C0-CCEC-4E26-907C-04E5DC52F0E6}"/>
                  </a:ext>
                </a:extLst>
              </p:cNvPr>
              <p:cNvCxnSpPr>
                <a:cxnSpLocks/>
                <a:stCxn id="71" idx="5"/>
                <a:endCxn id="72" idx="1"/>
              </p:cNvCxnSpPr>
              <p:nvPr/>
            </p:nvCxnSpPr>
            <p:spPr>
              <a:xfrm>
                <a:off x="4374206" y="3574167"/>
                <a:ext cx="1108357" cy="495347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AF012D3-2989-4854-9096-6B3AFCEAB087}"/>
                  </a:ext>
                </a:extLst>
              </p:cNvPr>
              <p:cNvCxnSpPr>
                <a:cxnSpLocks/>
                <a:stCxn id="72" idx="3"/>
                <a:endCxn id="73" idx="6"/>
              </p:cNvCxnSpPr>
              <p:nvPr/>
            </p:nvCxnSpPr>
            <p:spPr>
              <a:xfrm flipH="1">
                <a:off x="4474785" y="4306460"/>
                <a:ext cx="1007778" cy="786292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BF49093-664A-4EAA-B58C-9141500C6C5D}"/>
                  </a:ext>
                </a:extLst>
              </p:cNvPr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2628937" y="3485517"/>
                <a:ext cx="172070" cy="1391283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9BEEF38D-016E-45B6-B640-586FD0436142}"/>
                      </a:ext>
                    </a:extLst>
                  </p:cNvPr>
                  <p:cNvSpPr/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9BEEF38D-016E-45B6-B640-586FD0436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3724408"/>
                    <a:ext cx="344140" cy="33509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DA1A84B-E99C-42F5-8C7B-F04D1157E673}"/>
                  </a:ext>
                </a:extLst>
              </p:cNvPr>
              <p:cNvSpPr/>
              <p:nvPr/>
            </p:nvSpPr>
            <p:spPr>
              <a:xfrm>
                <a:off x="2628937" y="3150425"/>
                <a:ext cx="344140" cy="3350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DF29A08-C97D-4F72-A814-E500BF9DF5BB}"/>
                  </a:ext>
                </a:extLst>
              </p:cNvPr>
              <p:cNvSpPr/>
              <p:nvPr/>
            </p:nvSpPr>
            <p:spPr>
              <a:xfrm>
                <a:off x="2456867" y="4876800"/>
                <a:ext cx="344140" cy="3350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60B8C48-7401-4ABC-9E79-C60E7D248DE1}"/>
                  </a:ext>
                </a:extLst>
              </p:cNvPr>
              <p:cNvSpPr/>
              <p:nvPr/>
            </p:nvSpPr>
            <p:spPr>
              <a:xfrm>
                <a:off x="4080464" y="3288148"/>
                <a:ext cx="344140" cy="3350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C13482C-4546-4A5B-B09F-076A4703293A}"/>
                      </a:ext>
                    </a:extLst>
                  </p:cNvPr>
                  <p:cNvSpPr/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C13482C-4546-4A5B-B09F-076A470329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165" y="4020441"/>
                    <a:ext cx="344140" cy="33509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F85240E-8AAB-4A29-A3E1-0CB0535D98CB}"/>
                  </a:ext>
                </a:extLst>
              </p:cNvPr>
              <p:cNvSpPr/>
              <p:nvPr/>
            </p:nvSpPr>
            <p:spPr>
              <a:xfrm>
                <a:off x="4130645" y="4925206"/>
                <a:ext cx="344140" cy="3350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CECD156-6827-4FB9-B7CA-C181A7E7B4DD}"/>
                  </a:ext>
                </a:extLst>
              </p:cNvPr>
              <p:cNvCxnSpPr>
                <a:cxnSpLocks/>
                <a:stCxn id="73" idx="0"/>
                <a:endCxn id="71" idx="4"/>
              </p:cNvCxnSpPr>
              <p:nvPr/>
            </p:nvCxnSpPr>
            <p:spPr>
              <a:xfrm flipH="1" flipV="1">
                <a:off x="4252534" y="3623240"/>
                <a:ext cx="50181" cy="1301966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 24">
                <a:extLst>
                  <a:ext uri="{FF2B5EF4-FFF2-40B4-BE49-F238E27FC236}">
                    <a16:creationId xmlns:a16="http://schemas.microsoft.com/office/drawing/2014/main" id="{249F285C-1E08-48DC-9771-9CAF0440FEB8}"/>
                  </a:ext>
                </a:extLst>
              </p:cNvPr>
              <p:cNvSpPr/>
              <p:nvPr/>
            </p:nvSpPr>
            <p:spPr>
              <a:xfrm>
                <a:off x="4370266" y="3581400"/>
                <a:ext cx="201734" cy="1364776"/>
              </a:xfrm>
              <a:custGeom>
                <a:avLst/>
                <a:gdLst>
                  <a:gd name="connsiteX0" fmla="*/ 77638 w 201734"/>
                  <a:gd name="connsiteY0" fmla="*/ 1364776 h 1364776"/>
                  <a:gd name="connsiteX1" fmla="*/ 200467 w 201734"/>
                  <a:gd name="connsiteY1" fmla="*/ 655093 h 1364776"/>
                  <a:gd name="connsiteX2" fmla="*/ 9399 w 201734"/>
                  <a:gd name="connsiteY2" fmla="*/ 0 h 136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734" h="1364776">
                    <a:moveTo>
                      <a:pt x="77638" y="1364776"/>
                    </a:moveTo>
                    <a:cubicBezTo>
                      <a:pt x="144739" y="1123666"/>
                      <a:pt x="211840" y="882556"/>
                      <a:pt x="200467" y="655093"/>
                    </a:cubicBezTo>
                    <a:cubicBezTo>
                      <a:pt x="189094" y="427630"/>
                      <a:pt x="-49741" y="9098"/>
                      <a:pt x="9399" y="0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25">
                <a:extLst>
                  <a:ext uri="{FF2B5EF4-FFF2-40B4-BE49-F238E27FC236}">
                    <a16:creationId xmlns:a16="http://schemas.microsoft.com/office/drawing/2014/main" id="{D44EC982-5EE6-49A9-B5B9-0D34BBA64808}"/>
                  </a:ext>
                </a:extLst>
              </p:cNvPr>
              <p:cNvSpPr/>
              <p:nvPr/>
            </p:nvSpPr>
            <p:spPr>
              <a:xfrm>
                <a:off x="1190445" y="4093962"/>
                <a:ext cx="1293963" cy="1064634"/>
              </a:xfrm>
              <a:custGeom>
                <a:avLst/>
                <a:gdLst>
                  <a:gd name="connsiteX0" fmla="*/ 1293963 w 1293963"/>
                  <a:gd name="connsiteY0" fmla="*/ 1064634 h 1064634"/>
                  <a:gd name="connsiteX1" fmla="*/ 362310 w 1293963"/>
                  <a:gd name="connsiteY1" fmla="*/ 710951 h 1064634"/>
                  <a:gd name="connsiteX2" fmla="*/ 0 w 1293963"/>
                  <a:gd name="connsiteY2" fmla="*/ 3585 h 10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3963" h="1064634">
                    <a:moveTo>
                      <a:pt x="1293963" y="1064634"/>
                    </a:moveTo>
                    <a:cubicBezTo>
                      <a:pt x="935966" y="976213"/>
                      <a:pt x="577970" y="887792"/>
                      <a:pt x="362310" y="710951"/>
                    </a:cubicBezTo>
                    <a:cubicBezTo>
                      <a:pt x="146650" y="534110"/>
                      <a:pt x="24441" y="-51049"/>
                      <a:pt x="0" y="3585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A766A9-56EF-4B50-8784-616F3F8062B3}"/>
                </a:ext>
              </a:extLst>
            </p:cNvPr>
            <p:cNvSpPr txBox="1"/>
            <p:nvPr/>
          </p:nvSpPr>
          <p:spPr>
            <a:xfrm>
              <a:off x="7259512" y="362428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2D3BB8B-4494-449A-8A86-52B5D38037B4}"/>
                </a:ext>
              </a:extLst>
            </p:cNvPr>
            <p:cNvSpPr txBox="1"/>
            <p:nvPr/>
          </p:nvSpPr>
          <p:spPr>
            <a:xfrm>
              <a:off x="11042447" y="394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7A05974-2011-4B3D-8EE0-DC14AE807D5B}"/>
                </a:ext>
              </a:extLst>
            </p:cNvPr>
            <p:cNvSpPr txBox="1"/>
            <p:nvPr/>
          </p:nvSpPr>
          <p:spPr>
            <a:xfrm>
              <a:off x="11103060" y="542085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5FB79EB-4164-48EA-AA0F-A63BF8B0E017}"/>
                </a:ext>
              </a:extLst>
            </p:cNvPr>
            <p:cNvSpPr txBox="1"/>
            <p:nvPr/>
          </p:nvSpPr>
          <p:spPr>
            <a:xfrm>
              <a:off x="10587215" y="468839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52A3C25-51A8-498E-9090-022C9AA351F9}"/>
                </a:ext>
              </a:extLst>
            </p:cNvPr>
            <p:cNvSpPr txBox="1"/>
            <p:nvPr/>
          </p:nvSpPr>
          <p:spPr>
            <a:xfrm>
              <a:off x="10263405" y="47087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B4A87E-F419-4D8E-8DE3-7ADC146B0CA5}"/>
                </a:ext>
              </a:extLst>
            </p:cNvPr>
            <p:cNvSpPr txBox="1"/>
            <p:nvPr/>
          </p:nvSpPr>
          <p:spPr>
            <a:xfrm>
              <a:off x="8026008" y="446895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58D2979-B719-4366-9F62-4DE4998933AD}"/>
                </a:ext>
              </a:extLst>
            </p:cNvPr>
            <p:cNvSpPr txBox="1"/>
            <p:nvPr/>
          </p:nvSpPr>
          <p:spPr>
            <a:xfrm>
              <a:off x="6925458" y="56364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0C3196-225B-4C8A-9C42-F54C403E9F5C}"/>
                </a:ext>
              </a:extLst>
            </p:cNvPr>
            <p:cNvSpPr txBox="1"/>
            <p:nvPr/>
          </p:nvSpPr>
          <p:spPr>
            <a:xfrm>
              <a:off x="9047786" y="583590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35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62F530-C4CC-4F8B-A49F-3173BDC115AD}"/>
              </a:ext>
            </a:extLst>
          </p:cNvPr>
          <p:cNvGrpSpPr/>
          <p:nvPr/>
        </p:nvGrpSpPr>
        <p:grpSpPr>
          <a:xfrm>
            <a:off x="333539" y="3562753"/>
            <a:ext cx="5696406" cy="2932996"/>
            <a:chOff x="990600" y="3017500"/>
            <a:chExt cx="4785705" cy="24640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51AF9-3303-4D89-85C4-E353D342A0C5}"/>
                </a:ext>
              </a:extLst>
            </p:cNvPr>
            <p:cNvCxnSpPr>
              <a:stCxn id="39" idx="2"/>
              <a:endCxn id="3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EDF455-AE5B-443E-A040-AE85616FC1B4}"/>
                </a:ext>
              </a:extLst>
            </p:cNvPr>
            <p:cNvCxnSpPr>
              <a:stCxn id="41" idx="2"/>
              <a:endCxn id="3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A89050-B0D6-4D4C-99D9-99E8253D2050}"/>
                </a:ext>
              </a:extLst>
            </p:cNvPr>
            <p:cNvCxnSpPr>
              <a:stCxn id="40" idx="2"/>
              <a:endCxn id="3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88E47B-D19C-41AE-9E5D-1F1801FF9B59}"/>
                </a:ext>
              </a:extLst>
            </p:cNvPr>
            <p:cNvCxnSpPr>
              <a:stCxn id="40" idx="7"/>
              <a:endCxn id="4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826B03-513E-4BD0-95B7-5563ACD58FD5}"/>
                </a:ext>
              </a:extLst>
            </p:cNvPr>
            <p:cNvCxnSpPr>
              <a:stCxn id="40" idx="6"/>
              <a:endCxn id="4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D2AF28-CAA2-475D-A03E-541682B66E49}"/>
                </a:ext>
              </a:extLst>
            </p:cNvPr>
            <p:cNvCxnSpPr>
              <a:stCxn id="41" idx="5"/>
              <a:endCxn id="4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97E6CA-10F4-476F-ABE6-0EAB44F87DAD}"/>
                </a:ext>
              </a:extLst>
            </p:cNvPr>
            <p:cNvCxnSpPr>
              <a:stCxn id="42" idx="3"/>
              <a:endCxn id="4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161422-752C-4D09-80AC-85A6218CF18B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20DD68-8C39-4209-BE6E-87AA28950729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6770-0C95-4378-AA3F-0D70CF32D28A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2FC17D-337E-46B4-9281-EE9453EAB173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0F7D45-C1A8-4B4A-A31F-28CDCED429FA}"/>
                </a:ext>
              </a:extLst>
            </p:cNvPr>
            <p:cNvCxnSpPr>
              <a:stCxn id="40" idx="0"/>
              <a:endCxn id="3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7F4E9D-F889-4310-B0CF-17B92441B5C0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A8652A7-8BC3-4004-9DF9-801E685D877B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DA2AFF7-DEF3-4685-8F8A-5DF70A88CE3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3E04C79-BB8B-43AB-80F4-8E2979505E4C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4FB5A67-54C8-46CF-AB81-FC873A0555C3}"/>
                </a:ext>
              </a:extLst>
            </p:cNvPr>
            <p:cNvCxnSpPr>
              <a:stCxn id="43" idx="0"/>
              <a:endCxn id="4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2DD35BDC-6382-49D6-8257-6AA913B073ED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966B528-1323-44FE-81D9-23451CA60E42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9E6455-D0BF-4B62-8CD1-9984DF4A2AC2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3AF196-3749-4371-8BAC-2843BB46BDFE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E4DCCC-E089-4D74-AC6A-25879CD70866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D4849F-B756-4B16-99C7-86B86192A8C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9B2A1-754C-4385-B645-0F49F2D37493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A92923-ED3B-4807-B615-677D43DE09E1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B76CAF-7E3E-4D50-A4CA-43242C83AB68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B634A-F059-4BD3-8B2E-DDA10B37C902}"/>
                  </a:ext>
                </a:extLst>
              </p:cNvPr>
              <p:cNvSpPr txBox="1"/>
              <p:nvPr/>
            </p:nvSpPr>
            <p:spPr>
              <a:xfrm>
                <a:off x="2299126" y="6396334"/>
                <a:ext cx="1602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B634A-F059-4BD3-8B2E-DDA10B37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126" y="6396334"/>
                <a:ext cx="1602233" cy="461665"/>
              </a:xfrm>
              <a:prstGeom prst="rect">
                <a:avLst/>
              </a:prstGeom>
              <a:blipFill>
                <a:blip r:embed="rId4"/>
                <a:stretch>
                  <a:fillRect l="-570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/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blipFill>
                <a:blip r:embed="rId5"/>
                <a:stretch>
                  <a:fillRect l="-379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F9420F-702A-458A-AE83-083E9AC4D9A6}"/>
              </a:ext>
            </a:extLst>
          </p:cNvPr>
          <p:cNvCxnSpPr>
            <a:cxnSpLocks/>
            <a:stCxn id="69" idx="2"/>
            <a:endCxn id="68" idx="7"/>
          </p:cNvCxnSpPr>
          <p:nvPr/>
        </p:nvCxnSpPr>
        <p:spPr>
          <a:xfrm flipH="1">
            <a:off x="6705711" y="3885331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7A961E-4150-4F40-9E38-BDC546D1E4A8}"/>
              </a:ext>
            </a:extLst>
          </p:cNvPr>
          <p:cNvCxnSpPr>
            <a:cxnSpLocks/>
            <a:stCxn id="70" idx="6"/>
            <a:endCxn id="73" idx="2"/>
          </p:cNvCxnSpPr>
          <p:nvPr/>
        </p:nvCxnSpPr>
        <p:spPr>
          <a:xfrm>
            <a:off x="8510991" y="5940229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A4B0C0-CCEC-4E26-907C-04E5DC52F0E6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10383564" y="4190281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F012D3-2989-4854-9096-6B3AFCEAB087}"/>
              </a:ext>
            </a:extLst>
          </p:cNvPr>
          <p:cNvCxnSpPr>
            <a:cxnSpLocks/>
            <a:stCxn id="72" idx="3"/>
            <a:endCxn id="73" idx="6"/>
          </p:cNvCxnSpPr>
          <p:nvPr/>
        </p:nvCxnSpPr>
        <p:spPr>
          <a:xfrm flipH="1">
            <a:off x="10503283" y="5061926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F49093-664A-4EAA-B58C-9141500C6C5D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8306177" y="4084761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/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2DA1A84B-E99C-42F5-8C7B-F04D1157E673}"/>
              </a:ext>
            </a:extLst>
          </p:cNvPr>
          <p:cNvSpPr/>
          <p:nvPr/>
        </p:nvSpPr>
        <p:spPr>
          <a:xfrm>
            <a:off x="8306177" y="3685902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F29A08-C97D-4F72-A814-E500BF9DF5BB}"/>
              </a:ext>
            </a:extLst>
          </p:cNvPr>
          <p:cNvSpPr/>
          <p:nvPr/>
        </p:nvSpPr>
        <p:spPr>
          <a:xfrm>
            <a:off x="8101363" y="5740800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60B8C48-7401-4ABC-9E79-C60E7D248DE1}"/>
              </a:ext>
            </a:extLst>
          </p:cNvPr>
          <p:cNvSpPr/>
          <p:nvPr/>
        </p:nvSpPr>
        <p:spPr>
          <a:xfrm>
            <a:off x="10033924" y="3849833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/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AF85240E-8AAB-4A29-A3E1-0CB0535D98CB}"/>
              </a:ext>
            </a:extLst>
          </p:cNvPr>
          <p:cNvSpPr/>
          <p:nvPr/>
        </p:nvSpPr>
        <p:spPr>
          <a:xfrm>
            <a:off x="10093654" y="579841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ECD156-6827-4FB9-B7CA-C181A7E7B4DD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10238738" y="4248692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24">
            <a:extLst>
              <a:ext uri="{FF2B5EF4-FFF2-40B4-BE49-F238E27FC236}">
                <a16:creationId xmlns:a16="http://schemas.microsoft.com/office/drawing/2014/main" id="{249F285C-1E08-48DC-9771-9CAF0440FEB8}"/>
              </a:ext>
            </a:extLst>
          </p:cNvPr>
          <p:cNvSpPr/>
          <p:nvPr/>
        </p:nvSpPr>
        <p:spPr>
          <a:xfrm>
            <a:off x="10378874" y="419889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25">
            <a:extLst>
              <a:ext uri="{FF2B5EF4-FFF2-40B4-BE49-F238E27FC236}">
                <a16:creationId xmlns:a16="http://schemas.microsoft.com/office/drawing/2014/main" id="{D44EC982-5EE6-49A9-B5B9-0D34BBA64808}"/>
              </a:ext>
            </a:extLst>
          </p:cNvPr>
          <p:cNvSpPr/>
          <p:nvPr/>
        </p:nvSpPr>
        <p:spPr>
          <a:xfrm>
            <a:off x="6593946" y="4808991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766A9-56EF-4B50-8784-616F3F8062B3}"/>
              </a:ext>
            </a:extLst>
          </p:cNvPr>
          <p:cNvSpPr txBox="1"/>
          <p:nvPr/>
        </p:nvSpPr>
        <p:spPr>
          <a:xfrm>
            <a:off x="7259512" y="37286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D3BB8B-4494-449A-8A86-52B5D38037B4}"/>
              </a:ext>
            </a:extLst>
          </p:cNvPr>
          <p:cNvSpPr txBox="1"/>
          <p:nvPr/>
        </p:nvSpPr>
        <p:spPr>
          <a:xfrm>
            <a:off x="11042447" y="40492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A05974-2011-4B3D-8EE0-DC14AE807D5B}"/>
              </a:ext>
            </a:extLst>
          </p:cNvPr>
          <p:cNvSpPr txBox="1"/>
          <p:nvPr/>
        </p:nvSpPr>
        <p:spPr>
          <a:xfrm>
            <a:off x="11103060" y="55251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FB79EB-4164-48EA-AA0F-A63BF8B0E017}"/>
              </a:ext>
            </a:extLst>
          </p:cNvPr>
          <p:cNvSpPr txBox="1"/>
          <p:nvPr/>
        </p:nvSpPr>
        <p:spPr>
          <a:xfrm>
            <a:off x="10587215" y="47927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2A3C25-51A8-498E-9090-022C9AA351F9}"/>
              </a:ext>
            </a:extLst>
          </p:cNvPr>
          <p:cNvSpPr txBox="1"/>
          <p:nvPr/>
        </p:nvSpPr>
        <p:spPr>
          <a:xfrm>
            <a:off x="10263405" y="4813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B4A87E-F419-4D8E-8DE3-7ADC146B0CA5}"/>
              </a:ext>
            </a:extLst>
          </p:cNvPr>
          <p:cNvSpPr txBox="1"/>
          <p:nvPr/>
        </p:nvSpPr>
        <p:spPr>
          <a:xfrm>
            <a:off x="8026008" y="45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8D2979-B719-4366-9F62-4DE4998933AD}"/>
              </a:ext>
            </a:extLst>
          </p:cNvPr>
          <p:cNvSpPr txBox="1"/>
          <p:nvPr/>
        </p:nvSpPr>
        <p:spPr>
          <a:xfrm>
            <a:off x="6925458" y="574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0C3196-225B-4C8A-9C42-F54C403E9F5C}"/>
              </a:ext>
            </a:extLst>
          </p:cNvPr>
          <p:cNvSpPr txBox="1"/>
          <p:nvPr/>
        </p:nvSpPr>
        <p:spPr>
          <a:xfrm>
            <a:off x="9047786" y="59402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4F2259-A110-4CB2-BD00-C75269838899}"/>
              </a:ext>
            </a:extLst>
          </p:cNvPr>
          <p:cNvSpPr txBox="1"/>
          <p:nvPr/>
        </p:nvSpPr>
        <p:spPr>
          <a:xfrm>
            <a:off x="7527421" y="4233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CDA5E-64FC-4D25-9E18-EAFA0FF68065}"/>
              </a:ext>
            </a:extLst>
          </p:cNvPr>
          <p:cNvSpPr txBox="1"/>
          <p:nvPr/>
        </p:nvSpPr>
        <p:spPr>
          <a:xfrm>
            <a:off x="7405450" y="4999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C51019-B8E4-404C-BA29-6FC867CBF8E3}"/>
              </a:ext>
            </a:extLst>
          </p:cNvPr>
          <p:cNvSpPr txBox="1"/>
          <p:nvPr/>
        </p:nvSpPr>
        <p:spPr>
          <a:xfrm>
            <a:off x="8564064" y="46036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6C4B26F-2F38-45D0-B8DE-27757B343398}"/>
              </a:ext>
            </a:extLst>
          </p:cNvPr>
          <p:cNvSpPr txBox="1"/>
          <p:nvPr/>
        </p:nvSpPr>
        <p:spPr>
          <a:xfrm>
            <a:off x="9344126" y="3549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2D7DE8B-AEF2-4686-B197-5CBB9FB6D3AB}"/>
              </a:ext>
            </a:extLst>
          </p:cNvPr>
          <p:cNvSpPr txBox="1"/>
          <p:nvPr/>
        </p:nvSpPr>
        <p:spPr>
          <a:xfrm>
            <a:off x="9090381" y="44647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D437C5-D668-47F8-BEA8-FAF407EB8D98}"/>
              </a:ext>
            </a:extLst>
          </p:cNvPr>
          <p:cNvSpPr txBox="1"/>
          <p:nvPr/>
        </p:nvSpPr>
        <p:spPr>
          <a:xfrm>
            <a:off x="9240531" y="54273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7EDF7C5-F76A-412D-8AEC-A136A5076B91}"/>
              </a:ext>
            </a:extLst>
          </p:cNvPr>
          <p:cNvSpPr txBox="1"/>
          <p:nvPr/>
        </p:nvSpPr>
        <p:spPr>
          <a:xfrm>
            <a:off x="9858665" y="4767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EBE335-754C-44A4-8BCF-0921111ECE44}"/>
              </a:ext>
            </a:extLst>
          </p:cNvPr>
          <p:cNvSpPr txBox="1"/>
          <p:nvPr/>
        </p:nvSpPr>
        <p:spPr>
          <a:xfrm>
            <a:off x="9574646" y="4897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965B8DE-FA0A-41B6-8D24-AFAFA0EB7CCC}"/>
              </a:ext>
            </a:extLst>
          </p:cNvPr>
          <p:cNvSpPr txBox="1"/>
          <p:nvPr/>
        </p:nvSpPr>
        <p:spPr>
          <a:xfrm>
            <a:off x="10715813" y="44901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924341-8241-4569-90C2-380EED0FF566}"/>
              </a:ext>
            </a:extLst>
          </p:cNvPr>
          <p:cNvSpPr txBox="1"/>
          <p:nvPr/>
        </p:nvSpPr>
        <p:spPr>
          <a:xfrm>
            <a:off x="10945715" y="48924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5B28A1-D6E0-42F0-B46A-C6859373E0A4}"/>
              </a:ext>
            </a:extLst>
          </p:cNvPr>
          <p:cNvCxnSpPr>
            <a:stCxn id="71" idx="2"/>
            <a:endCxn id="69" idx="6"/>
          </p:cNvCxnSpPr>
          <p:nvPr/>
        </p:nvCxnSpPr>
        <p:spPr>
          <a:xfrm flipH="1" flipV="1">
            <a:off x="8715806" y="3885332"/>
            <a:ext cx="1318118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A99CC8-D978-4967-B36D-5B13502630A7}"/>
              </a:ext>
            </a:extLst>
          </p:cNvPr>
          <p:cNvCxnSpPr>
            <a:cxnSpLocks/>
            <a:stCxn id="69" idx="3"/>
            <a:endCxn id="68" idx="6"/>
          </p:cNvCxnSpPr>
          <p:nvPr/>
        </p:nvCxnSpPr>
        <p:spPr>
          <a:xfrm flipH="1">
            <a:off x="6765700" y="4026349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97627C-1CD8-47D7-A684-E4B42503B59B}"/>
              </a:ext>
            </a:extLst>
          </p:cNvPr>
          <p:cNvCxnSpPr>
            <a:cxnSpLocks/>
            <a:stCxn id="69" idx="5"/>
            <a:endCxn id="70" idx="7"/>
          </p:cNvCxnSpPr>
          <p:nvPr/>
        </p:nvCxnSpPr>
        <p:spPr>
          <a:xfrm flipH="1">
            <a:off x="8451003" y="4026349"/>
            <a:ext cx="204814" cy="1772863"/>
          </a:xfrm>
          <a:prstGeom prst="straightConnector1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13F1EC-DC40-4A54-8D96-BDF873FFE859}"/>
              </a:ext>
            </a:extLst>
          </p:cNvPr>
          <p:cNvCxnSpPr>
            <a:cxnSpLocks/>
            <a:stCxn id="70" idx="2"/>
            <a:endCxn id="68" idx="5"/>
          </p:cNvCxnSpPr>
          <p:nvPr/>
        </p:nvCxnSpPr>
        <p:spPr>
          <a:xfrm flipH="1" flipV="1">
            <a:off x="6705711" y="4709559"/>
            <a:ext cx="1395652" cy="123067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B3ACFE-C8D3-4A0E-B16C-E69B727695DE}"/>
              </a:ext>
            </a:extLst>
          </p:cNvPr>
          <p:cNvCxnSpPr>
            <a:cxnSpLocks/>
            <a:stCxn id="70" idx="7"/>
            <a:endCxn id="71" idx="3"/>
          </p:cNvCxnSpPr>
          <p:nvPr/>
        </p:nvCxnSpPr>
        <p:spPr>
          <a:xfrm flipV="1">
            <a:off x="8451003" y="4190280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BF780F-CFB8-4681-A02A-ABF41B7FCE93}"/>
              </a:ext>
            </a:extLst>
          </p:cNvPr>
          <p:cNvCxnSpPr>
            <a:cxnSpLocks/>
            <a:stCxn id="73" idx="1"/>
            <a:endCxn id="70" idx="7"/>
          </p:cNvCxnSpPr>
          <p:nvPr/>
        </p:nvCxnSpPr>
        <p:spPr>
          <a:xfrm flipH="1" flipV="1">
            <a:off x="8451003" y="5799212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35366F-523E-4B6B-8A27-B34928EBB1BA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10093913" y="4190280"/>
            <a:ext cx="59730" cy="166654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004D8F7-27B0-48AC-9DDF-BB36D2BD2752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 flipH="1" flipV="1">
            <a:off x="10238739" y="4248692"/>
            <a:ext cx="1404109" cy="6722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24F3A4-7411-4F07-90DD-87F248D7E71E}"/>
              </a:ext>
            </a:extLst>
          </p:cNvPr>
          <p:cNvCxnSpPr>
            <a:cxnSpLocks/>
            <a:stCxn id="72" idx="2"/>
            <a:endCxn id="73" idx="7"/>
          </p:cNvCxnSpPr>
          <p:nvPr/>
        </p:nvCxnSpPr>
        <p:spPr>
          <a:xfrm flipH="1">
            <a:off x="10443294" y="4920909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reeform 24">
            <a:extLst>
              <a:ext uri="{FF2B5EF4-FFF2-40B4-BE49-F238E27FC236}">
                <a16:creationId xmlns:a16="http://schemas.microsoft.com/office/drawing/2014/main" id="{D9CDBE68-5B91-4E91-AD20-F6E8C63EC4D5}"/>
              </a:ext>
            </a:extLst>
          </p:cNvPr>
          <p:cNvSpPr/>
          <p:nvPr/>
        </p:nvSpPr>
        <p:spPr>
          <a:xfrm flipH="1" flipV="1">
            <a:off x="9936276" y="420900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1CDA0B7-D3CA-4804-9E58-5A662DA82A15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1968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models </a:t>
                </a:r>
                <a:r>
                  <a:rPr lang="en-US" sz="2400" u="sng" dirty="0"/>
                  <a:t>additional</a:t>
                </a:r>
                <a:r>
                  <a:rPr lang="en-US" sz="2400" dirty="0"/>
                  <a:t> flow that is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u="sng" dirty="0">
                    <a:solidFill>
                      <a:schemeClr val="accent2"/>
                    </a:solidFill>
                  </a:rPr>
                  <a:t>Forward edge</a:t>
                </a:r>
                <a:r>
                  <a:rPr lang="en-US" sz="2400" dirty="0"/>
                  <a:t> for each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with weight set to remaining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Models </a:t>
                </a:r>
                <a:r>
                  <a:rPr lang="en-US" sz="2400" u="sng" dirty="0"/>
                  <a:t>additional</a:t>
                </a:r>
                <a:r>
                  <a:rPr lang="en-US" sz="2400" dirty="0"/>
                  <a:t> flow that can be sent along the edge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u="sng" dirty="0">
                    <a:solidFill>
                      <a:srgbClr val="FF33CC"/>
                    </a:solidFill>
                  </a:rPr>
                  <a:t>Backward edge</a:t>
                </a:r>
                <a:r>
                  <a:rPr lang="en-US" sz="2400" dirty="0"/>
                  <a:t> by flipping each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with weight set to 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Models amount of flow that can be </a:t>
                </a:r>
                <a:r>
                  <a:rPr lang="en-US" sz="2400" u="sng" dirty="0"/>
                  <a:t>removed</a:t>
                </a:r>
                <a:r>
                  <a:rPr lang="en-US" sz="2400" dirty="0"/>
                  <a:t> from the edge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1CDA0B7-D3CA-4804-9E58-5A662DA82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1968616"/>
              </a:xfrm>
              <a:prstGeom prst="rect">
                <a:avLst/>
              </a:prstGeom>
              <a:blipFill>
                <a:blip r:embed="rId8"/>
                <a:stretch>
                  <a:fillRect l="-858" t="-2167" b="-6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567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/>
          <p:cNvSpPr/>
          <p:nvPr/>
        </p:nvSpPr>
        <p:spPr>
          <a:xfrm rot="7618014">
            <a:off x="6200219" y="4539869"/>
            <a:ext cx="1878599" cy="7315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95954"/>
            <a:ext cx="4114800" cy="2480504"/>
            <a:chOff x="1600200" y="2362200"/>
            <a:chExt cx="5297140" cy="3193248"/>
          </a:xfrm>
        </p:grpSpPr>
        <p:cxnSp>
          <p:nvCxnSpPr>
            <p:cNvPr id="5" name="Straight Connector 4"/>
            <p:cNvCxnSpPr>
              <a:stCxn id="13" idx="2"/>
              <a:endCxn id="12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4" idx="2"/>
              <a:endCxn id="12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15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5" idx="3"/>
              <a:endCxn id="14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11" name="Straight Connector 10"/>
            <p:cNvCxnSpPr>
              <a:stCxn id="13" idx="4"/>
              <a:endCxn id="14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2286866" y="4724400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0632" y="2802807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26515" y="1310640"/>
            <a:ext cx="127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u="sng" dirty="0"/>
              <a:t>Flow Graph</a:t>
            </a:r>
          </a:p>
        </p:txBody>
      </p:sp>
      <p:cxnSp>
        <p:nvCxnSpPr>
          <p:cNvPr id="22" name="Straight Connector 21"/>
          <p:cNvCxnSpPr>
            <a:stCxn id="30" idx="2"/>
            <a:endCxn id="29" idx="7"/>
          </p:cNvCxnSpPr>
          <p:nvPr/>
        </p:nvCxnSpPr>
        <p:spPr>
          <a:xfrm flipH="1">
            <a:off x="6400379" y="1883579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1" idx="2"/>
            <a:endCxn id="29" idx="5"/>
          </p:cNvCxnSpPr>
          <p:nvPr/>
        </p:nvCxnSpPr>
        <p:spPr>
          <a:xfrm flipH="1" flipV="1">
            <a:off x="6400378" y="3074651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0" idx="6"/>
            <a:endCxn id="32" idx="1"/>
          </p:cNvCxnSpPr>
          <p:nvPr/>
        </p:nvCxnSpPr>
        <p:spPr>
          <a:xfrm>
            <a:off x="8254362" y="1883579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2" idx="3"/>
          </p:cNvCxnSpPr>
          <p:nvPr/>
        </p:nvCxnSpPr>
        <p:spPr>
          <a:xfrm flipH="1">
            <a:off x="8241208" y="3040428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0" idx="4"/>
            <a:endCxn id="31" idx="0"/>
          </p:cNvCxnSpPr>
          <p:nvPr/>
        </p:nvCxnSpPr>
        <p:spPr>
          <a:xfrm flipH="1">
            <a:off x="8107546" y="2013728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172201" y="2852472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2852472"/>
                <a:ext cx="267327" cy="2602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7987036" y="1753429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73883" y="3973635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10019674" y="2818249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2818249"/>
                <a:ext cx="267327" cy="260298"/>
              </a:xfrm>
              <a:prstGeom prst="ellipse">
                <a:avLst/>
              </a:prstGeom>
              <a:blipFill>
                <a:blip r:embed="rId5"/>
                <a:stretch>
                  <a:fillRect l="-434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426947" y="1310640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Residual Graph</a:t>
            </a:r>
          </a:p>
        </p:txBody>
      </p:sp>
      <p:sp>
        <p:nvSpPr>
          <p:cNvPr id="38" name="Freeform 37"/>
          <p:cNvSpPr/>
          <p:nvPr/>
        </p:nvSpPr>
        <p:spPr>
          <a:xfrm rot="7272219">
            <a:off x="6283135" y="1894022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305864" y="3206978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8571059">
            <a:off x="8156477" y="3251675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1245529">
            <a:off x="8181153" y="1905344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14446090">
            <a:off x="7367595" y="2522012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864623">
            <a:off x="6346238" y="3315637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17240">
            <a:off x="8288789" y="2134470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6200000">
            <a:off x="7466535" y="2809834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24800" y="3022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7938" y="2155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1600" y="333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5400" y="2120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964" y="341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1743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2020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3780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3680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29209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96553" y="4377496"/>
            <a:ext cx="4114800" cy="2480504"/>
            <a:chOff x="1600200" y="2362200"/>
            <a:chExt cx="5297140" cy="3193248"/>
          </a:xfrm>
        </p:grpSpPr>
        <p:cxnSp>
          <p:nvCxnSpPr>
            <p:cNvPr id="52" name="Straight Connector 51"/>
            <p:cNvCxnSpPr>
              <a:stCxn id="60" idx="2"/>
              <a:endCxn id="59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1" idx="2"/>
              <a:endCxn id="59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0" idx="6"/>
              <a:endCxn id="62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2" idx="3"/>
              <a:endCxn id="61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58" name="Straight Connector 57"/>
            <p:cNvCxnSpPr>
              <a:stCxn id="60" idx="4"/>
              <a:endCxn id="61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212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cxnSp>
        <p:nvCxnSpPr>
          <p:cNvPr id="66" name="Straight Connector 65"/>
          <p:cNvCxnSpPr>
            <a:stCxn id="72" idx="2"/>
            <a:endCxn id="71" idx="7"/>
          </p:cNvCxnSpPr>
          <p:nvPr/>
        </p:nvCxnSpPr>
        <p:spPr>
          <a:xfrm flipH="1">
            <a:off x="6400379" y="4483940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3" idx="2"/>
            <a:endCxn id="71" idx="5"/>
          </p:cNvCxnSpPr>
          <p:nvPr/>
        </p:nvCxnSpPr>
        <p:spPr>
          <a:xfrm flipH="1" flipV="1">
            <a:off x="6400378" y="5675012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2" idx="6"/>
            <a:endCxn id="74" idx="1"/>
          </p:cNvCxnSpPr>
          <p:nvPr/>
        </p:nvCxnSpPr>
        <p:spPr>
          <a:xfrm>
            <a:off x="8254362" y="4483940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4" idx="3"/>
            <a:endCxn id="73" idx="6"/>
          </p:cNvCxnSpPr>
          <p:nvPr/>
        </p:nvCxnSpPr>
        <p:spPr>
          <a:xfrm flipH="1">
            <a:off x="8241208" y="5640789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2" idx="4"/>
            <a:endCxn id="73" idx="0"/>
          </p:cNvCxnSpPr>
          <p:nvPr/>
        </p:nvCxnSpPr>
        <p:spPr>
          <a:xfrm flipH="1">
            <a:off x="8107546" y="4614089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987036" y="4353790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973883" y="6573996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>
          <a:xfrm>
            <a:off x="6305864" y="5807339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8571059">
            <a:off x="8156477" y="5872231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1245529">
            <a:off x="8181153" y="4505705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rot="14446090">
            <a:off x="7367595" y="5122373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057938" y="4756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91600" y="5940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15400" y="4720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89964" y="601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41884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92630" y="4621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44886" y="6380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77297" y="6281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43504" y="55212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7806" y="5485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576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8" grpId="0" animBg="1"/>
      <p:bldP spid="49" grpId="0" animBg="1"/>
      <p:bldP spid="5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62F530-C4CC-4F8B-A49F-3173BDC115AD}"/>
              </a:ext>
            </a:extLst>
          </p:cNvPr>
          <p:cNvGrpSpPr/>
          <p:nvPr/>
        </p:nvGrpSpPr>
        <p:grpSpPr>
          <a:xfrm>
            <a:off x="333539" y="3562753"/>
            <a:ext cx="5696406" cy="2932996"/>
            <a:chOff x="990600" y="3017500"/>
            <a:chExt cx="4785705" cy="24640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51AF9-3303-4D89-85C4-E353D342A0C5}"/>
                </a:ext>
              </a:extLst>
            </p:cNvPr>
            <p:cNvCxnSpPr>
              <a:stCxn id="39" idx="2"/>
              <a:endCxn id="3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EDF455-AE5B-443E-A040-AE85616FC1B4}"/>
                </a:ext>
              </a:extLst>
            </p:cNvPr>
            <p:cNvCxnSpPr>
              <a:stCxn id="41" idx="2"/>
              <a:endCxn id="3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A89050-B0D6-4D4C-99D9-99E8253D2050}"/>
                </a:ext>
              </a:extLst>
            </p:cNvPr>
            <p:cNvCxnSpPr>
              <a:stCxn id="40" idx="2"/>
              <a:endCxn id="3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88E47B-D19C-41AE-9E5D-1F1801FF9B59}"/>
                </a:ext>
              </a:extLst>
            </p:cNvPr>
            <p:cNvCxnSpPr>
              <a:stCxn id="40" idx="7"/>
              <a:endCxn id="4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826B03-513E-4BD0-95B7-5563ACD58FD5}"/>
                </a:ext>
              </a:extLst>
            </p:cNvPr>
            <p:cNvCxnSpPr>
              <a:stCxn id="40" idx="6"/>
              <a:endCxn id="4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D2AF28-CAA2-475D-A03E-541682B66E49}"/>
                </a:ext>
              </a:extLst>
            </p:cNvPr>
            <p:cNvCxnSpPr>
              <a:stCxn id="41" idx="5"/>
              <a:endCxn id="4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97E6CA-10F4-476F-ABE6-0EAB44F87DAD}"/>
                </a:ext>
              </a:extLst>
            </p:cNvPr>
            <p:cNvCxnSpPr>
              <a:stCxn id="42" idx="3"/>
              <a:endCxn id="4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161422-752C-4D09-80AC-85A6218CF18B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20DD68-8C39-4209-BE6E-87AA28950729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6770-0C95-4378-AA3F-0D70CF32D28A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2FC17D-337E-46B4-9281-EE9453EAB173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0F7D45-C1A8-4B4A-A31F-28CDCED429FA}"/>
                </a:ext>
              </a:extLst>
            </p:cNvPr>
            <p:cNvCxnSpPr>
              <a:stCxn id="40" idx="0"/>
              <a:endCxn id="3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7F4E9D-F889-4310-B0CF-17B92441B5C0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A8652A7-8BC3-4004-9DF9-801E685D877B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DA2AFF7-DEF3-4685-8F8A-5DF70A88CE3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3E04C79-BB8B-43AB-80F4-8E2979505E4C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4FB5A67-54C8-46CF-AB81-FC873A0555C3}"/>
                </a:ext>
              </a:extLst>
            </p:cNvPr>
            <p:cNvCxnSpPr>
              <a:stCxn id="43" idx="0"/>
              <a:endCxn id="4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2DD35BDC-6382-49D6-8257-6AA913B073ED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966B528-1323-44FE-81D9-23451CA60E42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9E6455-D0BF-4B62-8CD1-9984DF4A2AC2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3AF196-3749-4371-8BAC-2843BB46BDFE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E4DCCC-E089-4D74-AC6A-25879CD70866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D4849F-B756-4B16-99C7-86B86192A8C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9B2A1-754C-4385-B645-0F49F2D37493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A92923-ED3B-4807-B615-677D43DE09E1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B76CAF-7E3E-4D50-A4CA-43242C83AB68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B634A-F059-4BD3-8B2E-DDA10B37C902}"/>
                  </a:ext>
                </a:extLst>
              </p:cNvPr>
              <p:cNvSpPr txBox="1"/>
              <p:nvPr/>
            </p:nvSpPr>
            <p:spPr>
              <a:xfrm>
                <a:off x="2299126" y="6396334"/>
                <a:ext cx="1602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B634A-F059-4BD3-8B2E-DDA10B37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126" y="6396334"/>
                <a:ext cx="1602233" cy="461665"/>
              </a:xfrm>
              <a:prstGeom prst="rect">
                <a:avLst/>
              </a:prstGeom>
              <a:blipFill>
                <a:blip r:embed="rId4"/>
                <a:stretch>
                  <a:fillRect l="-570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a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using only edges with positive (non-zero) weight</a:t>
                </a:r>
              </a:p>
              <a:p>
                <a:r>
                  <a:rPr lang="en-US" sz="2400" dirty="0"/>
                  <a:t>Consider the minimum-weight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along the path: we can increase the flow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flow along all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forward</a:t>
                </a:r>
                <a:r>
                  <a:rPr lang="en-US" sz="2400" dirty="0"/>
                  <a:t> edges (these have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capacity)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1229952"/>
              </a:xfrm>
              <a:prstGeom prst="rect">
                <a:avLst/>
              </a:prstGeom>
              <a:blipFill>
                <a:blip r:embed="rId5"/>
                <a:stretch>
                  <a:fillRect l="-858" t="-3465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/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blipFill>
                <a:blip r:embed="rId6"/>
                <a:stretch>
                  <a:fillRect l="-379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F9420F-702A-458A-AE83-083E9AC4D9A6}"/>
              </a:ext>
            </a:extLst>
          </p:cNvPr>
          <p:cNvCxnSpPr>
            <a:cxnSpLocks/>
            <a:stCxn id="69" idx="2"/>
            <a:endCxn id="68" idx="7"/>
          </p:cNvCxnSpPr>
          <p:nvPr/>
        </p:nvCxnSpPr>
        <p:spPr>
          <a:xfrm flipH="1">
            <a:off x="6705711" y="3885331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7A961E-4150-4F40-9E38-BDC546D1E4A8}"/>
              </a:ext>
            </a:extLst>
          </p:cNvPr>
          <p:cNvCxnSpPr>
            <a:cxnSpLocks/>
            <a:stCxn id="70" idx="6"/>
            <a:endCxn id="73" idx="2"/>
          </p:cNvCxnSpPr>
          <p:nvPr/>
        </p:nvCxnSpPr>
        <p:spPr>
          <a:xfrm>
            <a:off x="8510991" y="5940229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A4B0C0-CCEC-4E26-907C-04E5DC52F0E6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10383564" y="4190281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F012D3-2989-4854-9096-6B3AFCEAB087}"/>
              </a:ext>
            </a:extLst>
          </p:cNvPr>
          <p:cNvCxnSpPr>
            <a:cxnSpLocks/>
            <a:stCxn id="72" idx="3"/>
            <a:endCxn id="73" idx="6"/>
          </p:cNvCxnSpPr>
          <p:nvPr/>
        </p:nvCxnSpPr>
        <p:spPr>
          <a:xfrm flipH="1">
            <a:off x="10503283" y="5061926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F49093-664A-4EAA-B58C-9141500C6C5D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8306177" y="4084761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/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2DA1A84B-E99C-42F5-8C7B-F04D1157E673}"/>
              </a:ext>
            </a:extLst>
          </p:cNvPr>
          <p:cNvSpPr/>
          <p:nvPr/>
        </p:nvSpPr>
        <p:spPr>
          <a:xfrm>
            <a:off x="8306177" y="3685902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F29A08-C97D-4F72-A814-E500BF9DF5BB}"/>
              </a:ext>
            </a:extLst>
          </p:cNvPr>
          <p:cNvSpPr/>
          <p:nvPr/>
        </p:nvSpPr>
        <p:spPr>
          <a:xfrm>
            <a:off x="8101363" y="5740800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60B8C48-7401-4ABC-9E79-C60E7D248DE1}"/>
              </a:ext>
            </a:extLst>
          </p:cNvPr>
          <p:cNvSpPr/>
          <p:nvPr/>
        </p:nvSpPr>
        <p:spPr>
          <a:xfrm>
            <a:off x="10033924" y="3849833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/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AF85240E-8AAB-4A29-A3E1-0CB0535D98CB}"/>
              </a:ext>
            </a:extLst>
          </p:cNvPr>
          <p:cNvSpPr/>
          <p:nvPr/>
        </p:nvSpPr>
        <p:spPr>
          <a:xfrm>
            <a:off x="10093654" y="579841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ECD156-6827-4FB9-B7CA-C181A7E7B4DD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10238738" y="4248692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24">
            <a:extLst>
              <a:ext uri="{FF2B5EF4-FFF2-40B4-BE49-F238E27FC236}">
                <a16:creationId xmlns:a16="http://schemas.microsoft.com/office/drawing/2014/main" id="{249F285C-1E08-48DC-9771-9CAF0440FEB8}"/>
              </a:ext>
            </a:extLst>
          </p:cNvPr>
          <p:cNvSpPr/>
          <p:nvPr/>
        </p:nvSpPr>
        <p:spPr>
          <a:xfrm>
            <a:off x="10378874" y="419889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25">
            <a:extLst>
              <a:ext uri="{FF2B5EF4-FFF2-40B4-BE49-F238E27FC236}">
                <a16:creationId xmlns:a16="http://schemas.microsoft.com/office/drawing/2014/main" id="{D44EC982-5EE6-49A9-B5B9-0D34BBA64808}"/>
              </a:ext>
            </a:extLst>
          </p:cNvPr>
          <p:cNvSpPr/>
          <p:nvPr/>
        </p:nvSpPr>
        <p:spPr>
          <a:xfrm>
            <a:off x="6593946" y="4808991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766A9-56EF-4B50-8784-616F3F8062B3}"/>
              </a:ext>
            </a:extLst>
          </p:cNvPr>
          <p:cNvSpPr txBox="1"/>
          <p:nvPr/>
        </p:nvSpPr>
        <p:spPr>
          <a:xfrm>
            <a:off x="7259512" y="37286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D3BB8B-4494-449A-8A86-52B5D38037B4}"/>
              </a:ext>
            </a:extLst>
          </p:cNvPr>
          <p:cNvSpPr txBox="1"/>
          <p:nvPr/>
        </p:nvSpPr>
        <p:spPr>
          <a:xfrm>
            <a:off x="11042447" y="40492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A05974-2011-4B3D-8EE0-DC14AE807D5B}"/>
              </a:ext>
            </a:extLst>
          </p:cNvPr>
          <p:cNvSpPr txBox="1"/>
          <p:nvPr/>
        </p:nvSpPr>
        <p:spPr>
          <a:xfrm>
            <a:off x="11103060" y="55251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FB79EB-4164-48EA-AA0F-A63BF8B0E017}"/>
              </a:ext>
            </a:extLst>
          </p:cNvPr>
          <p:cNvSpPr txBox="1"/>
          <p:nvPr/>
        </p:nvSpPr>
        <p:spPr>
          <a:xfrm>
            <a:off x="10587215" y="47927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2A3C25-51A8-498E-9090-022C9AA351F9}"/>
              </a:ext>
            </a:extLst>
          </p:cNvPr>
          <p:cNvSpPr txBox="1"/>
          <p:nvPr/>
        </p:nvSpPr>
        <p:spPr>
          <a:xfrm>
            <a:off x="10263405" y="4813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B4A87E-F419-4D8E-8DE3-7ADC146B0CA5}"/>
              </a:ext>
            </a:extLst>
          </p:cNvPr>
          <p:cNvSpPr txBox="1"/>
          <p:nvPr/>
        </p:nvSpPr>
        <p:spPr>
          <a:xfrm>
            <a:off x="8026008" y="45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8D2979-B719-4366-9F62-4DE4998933AD}"/>
              </a:ext>
            </a:extLst>
          </p:cNvPr>
          <p:cNvSpPr txBox="1"/>
          <p:nvPr/>
        </p:nvSpPr>
        <p:spPr>
          <a:xfrm>
            <a:off x="6925458" y="574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0C3196-225B-4C8A-9C42-F54C403E9F5C}"/>
              </a:ext>
            </a:extLst>
          </p:cNvPr>
          <p:cNvSpPr txBox="1"/>
          <p:nvPr/>
        </p:nvSpPr>
        <p:spPr>
          <a:xfrm>
            <a:off x="9047786" y="59402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4F2259-A110-4CB2-BD00-C75269838899}"/>
              </a:ext>
            </a:extLst>
          </p:cNvPr>
          <p:cNvSpPr txBox="1"/>
          <p:nvPr/>
        </p:nvSpPr>
        <p:spPr>
          <a:xfrm>
            <a:off x="7527421" y="4233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CDA5E-64FC-4D25-9E18-EAFA0FF68065}"/>
              </a:ext>
            </a:extLst>
          </p:cNvPr>
          <p:cNvSpPr txBox="1"/>
          <p:nvPr/>
        </p:nvSpPr>
        <p:spPr>
          <a:xfrm>
            <a:off x="7405450" y="4999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C51019-B8E4-404C-BA29-6FC867CBF8E3}"/>
              </a:ext>
            </a:extLst>
          </p:cNvPr>
          <p:cNvSpPr txBox="1"/>
          <p:nvPr/>
        </p:nvSpPr>
        <p:spPr>
          <a:xfrm>
            <a:off x="8564064" y="46036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6C4B26F-2F38-45D0-B8DE-27757B343398}"/>
              </a:ext>
            </a:extLst>
          </p:cNvPr>
          <p:cNvSpPr txBox="1"/>
          <p:nvPr/>
        </p:nvSpPr>
        <p:spPr>
          <a:xfrm>
            <a:off x="9344126" y="3549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2D7DE8B-AEF2-4686-B197-5CBB9FB6D3AB}"/>
              </a:ext>
            </a:extLst>
          </p:cNvPr>
          <p:cNvSpPr txBox="1"/>
          <p:nvPr/>
        </p:nvSpPr>
        <p:spPr>
          <a:xfrm>
            <a:off x="9090381" y="44647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D437C5-D668-47F8-BEA8-FAF407EB8D98}"/>
              </a:ext>
            </a:extLst>
          </p:cNvPr>
          <p:cNvSpPr txBox="1"/>
          <p:nvPr/>
        </p:nvSpPr>
        <p:spPr>
          <a:xfrm>
            <a:off x="9240531" y="54273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7EDF7C5-F76A-412D-8AEC-A136A5076B91}"/>
              </a:ext>
            </a:extLst>
          </p:cNvPr>
          <p:cNvSpPr txBox="1"/>
          <p:nvPr/>
        </p:nvSpPr>
        <p:spPr>
          <a:xfrm>
            <a:off x="9858665" y="4767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EBE335-754C-44A4-8BCF-0921111ECE44}"/>
              </a:ext>
            </a:extLst>
          </p:cNvPr>
          <p:cNvSpPr txBox="1"/>
          <p:nvPr/>
        </p:nvSpPr>
        <p:spPr>
          <a:xfrm>
            <a:off x="9574646" y="4897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965B8DE-FA0A-41B6-8D24-AFAFA0EB7CCC}"/>
              </a:ext>
            </a:extLst>
          </p:cNvPr>
          <p:cNvSpPr txBox="1"/>
          <p:nvPr/>
        </p:nvSpPr>
        <p:spPr>
          <a:xfrm>
            <a:off x="10715813" y="44901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924341-8241-4569-90C2-380EED0FF566}"/>
              </a:ext>
            </a:extLst>
          </p:cNvPr>
          <p:cNvSpPr txBox="1"/>
          <p:nvPr/>
        </p:nvSpPr>
        <p:spPr>
          <a:xfrm>
            <a:off x="10945715" y="48924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5B28A1-D6E0-42F0-B46A-C6859373E0A4}"/>
              </a:ext>
            </a:extLst>
          </p:cNvPr>
          <p:cNvCxnSpPr>
            <a:stCxn id="71" idx="2"/>
            <a:endCxn id="69" idx="6"/>
          </p:cNvCxnSpPr>
          <p:nvPr/>
        </p:nvCxnSpPr>
        <p:spPr>
          <a:xfrm flipH="1" flipV="1">
            <a:off x="8715806" y="3885332"/>
            <a:ext cx="1318118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A99CC8-D978-4967-B36D-5B13502630A7}"/>
              </a:ext>
            </a:extLst>
          </p:cNvPr>
          <p:cNvCxnSpPr>
            <a:cxnSpLocks/>
            <a:stCxn id="69" idx="3"/>
            <a:endCxn id="68" idx="6"/>
          </p:cNvCxnSpPr>
          <p:nvPr/>
        </p:nvCxnSpPr>
        <p:spPr>
          <a:xfrm flipH="1">
            <a:off x="6765700" y="4026349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97627C-1CD8-47D7-A684-E4B42503B59B}"/>
              </a:ext>
            </a:extLst>
          </p:cNvPr>
          <p:cNvCxnSpPr>
            <a:cxnSpLocks/>
            <a:stCxn id="69" idx="5"/>
            <a:endCxn id="70" idx="7"/>
          </p:cNvCxnSpPr>
          <p:nvPr/>
        </p:nvCxnSpPr>
        <p:spPr>
          <a:xfrm flipH="1">
            <a:off x="8451003" y="4026349"/>
            <a:ext cx="204814" cy="1772863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13F1EC-DC40-4A54-8D96-BDF873FFE859}"/>
              </a:ext>
            </a:extLst>
          </p:cNvPr>
          <p:cNvCxnSpPr>
            <a:cxnSpLocks/>
            <a:stCxn id="70" idx="2"/>
            <a:endCxn id="68" idx="5"/>
          </p:cNvCxnSpPr>
          <p:nvPr/>
        </p:nvCxnSpPr>
        <p:spPr>
          <a:xfrm flipH="1" flipV="1">
            <a:off x="6705711" y="4709559"/>
            <a:ext cx="1395652" cy="123067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B3ACFE-C8D3-4A0E-B16C-E69B727695DE}"/>
              </a:ext>
            </a:extLst>
          </p:cNvPr>
          <p:cNvCxnSpPr>
            <a:cxnSpLocks/>
            <a:stCxn id="70" idx="7"/>
            <a:endCxn id="71" idx="3"/>
          </p:cNvCxnSpPr>
          <p:nvPr/>
        </p:nvCxnSpPr>
        <p:spPr>
          <a:xfrm flipV="1">
            <a:off x="8451003" y="4190280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BF780F-CFB8-4681-A02A-ABF41B7FCE93}"/>
              </a:ext>
            </a:extLst>
          </p:cNvPr>
          <p:cNvCxnSpPr>
            <a:cxnSpLocks/>
            <a:stCxn id="73" idx="1"/>
            <a:endCxn id="70" idx="7"/>
          </p:cNvCxnSpPr>
          <p:nvPr/>
        </p:nvCxnSpPr>
        <p:spPr>
          <a:xfrm flipH="1" flipV="1">
            <a:off x="8451003" y="5799212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35366F-523E-4B6B-8A27-B34928EBB1BA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10093913" y="4190280"/>
            <a:ext cx="59730" cy="166654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004D8F7-27B0-48AC-9DDF-BB36D2BD2752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 flipH="1" flipV="1">
            <a:off x="10238739" y="4248692"/>
            <a:ext cx="1404109" cy="6722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24F3A4-7411-4F07-90DD-87F248D7E71E}"/>
              </a:ext>
            </a:extLst>
          </p:cNvPr>
          <p:cNvCxnSpPr>
            <a:cxnSpLocks/>
            <a:stCxn id="72" idx="2"/>
            <a:endCxn id="73" idx="7"/>
          </p:cNvCxnSpPr>
          <p:nvPr/>
        </p:nvCxnSpPr>
        <p:spPr>
          <a:xfrm flipH="1">
            <a:off x="10443294" y="4920909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reeform 24">
            <a:extLst>
              <a:ext uri="{FF2B5EF4-FFF2-40B4-BE49-F238E27FC236}">
                <a16:creationId xmlns:a16="http://schemas.microsoft.com/office/drawing/2014/main" id="{D9CDBE68-5B91-4E91-AD20-F6E8C63EC4D5}"/>
              </a:ext>
            </a:extLst>
          </p:cNvPr>
          <p:cNvSpPr/>
          <p:nvPr/>
        </p:nvSpPr>
        <p:spPr>
          <a:xfrm flipH="1" flipV="1">
            <a:off x="9936276" y="420900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2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62F530-C4CC-4F8B-A49F-3173BDC115AD}"/>
              </a:ext>
            </a:extLst>
          </p:cNvPr>
          <p:cNvGrpSpPr/>
          <p:nvPr/>
        </p:nvGrpSpPr>
        <p:grpSpPr>
          <a:xfrm>
            <a:off x="333539" y="3562753"/>
            <a:ext cx="5696406" cy="2932996"/>
            <a:chOff x="990600" y="3017500"/>
            <a:chExt cx="4785705" cy="24640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51AF9-3303-4D89-85C4-E353D342A0C5}"/>
                </a:ext>
              </a:extLst>
            </p:cNvPr>
            <p:cNvCxnSpPr>
              <a:cxnSpLocks/>
              <a:stCxn id="39" idx="2"/>
              <a:endCxn id="3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EDF455-AE5B-443E-A040-AE85616FC1B4}"/>
                </a:ext>
              </a:extLst>
            </p:cNvPr>
            <p:cNvCxnSpPr>
              <a:cxnSpLocks/>
              <a:stCxn id="41" idx="2"/>
              <a:endCxn id="3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A89050-B0D6-4D4C-99D9-99E8253D2050}"/>
                </a:ext>
              </a:extLst>
            </p:cNvPr>
            <p:cNvCxnSpPr>
              <a:cxnSpLocks/>
              <a:stCxn id="40" idx="2"/>
              <a:endCxn id="3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88E47B-D19C-41AE-9E5D-1F1801FF9B59}"/>
                </a:ext>
              </a:extLst>
            </p:cNvPr>
            <p:cNvCxnSpPr>
              <a:cxnSpLocks/>
              <a:stCxn id="40" idx="7"/>
              <a:endCxn id="4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826B03-513E-4BD0-95B7-5563ACD58FD5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D2AF28-CAA2-475D-A03E-541682B66E49}"/>
                </a:ext>
              </a:extLst>
            </p:cNvPr>
            <p:cNvCxnSpPr>
              <a:cxnSpLocks/>
              <a:stCxn id="41" idx="5"/>
              <a:endCxn id="4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97E6CA-10F4-476F-ABE6-0EAB44F87DAD}"/>
                </a:ext>
              </a:extLst>
            </p:cNvPr>
            <p:cNvCxnSpPr>
              <a:cxnSpLocks/>
              <a:stCxn id="42" idx="3"/>
              <a:endCxn id="4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161422-752C-4D09-80AC-85A6218CF18B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20DD68-8C39-4209-BE6E-87AA28950729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6770-0C95-4378-AA3F-0D70CF32D28A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2FC17D-337E-46B4-9281-EE9453EAB173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0F7D45-C1A8-4B4A-A31F-28CDCED429FA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7F4E9D-F889-4310-B0CF-17B92441B5C0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A8652A7-8BC3-4004-9DF9-801E685D877B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DA2AFF7-DEF3-4685-8F8A-5DF70A88CE3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3E04C79-BB8B-43AB-80F4-8E2979505E4C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4FB5A67-54C8-46CF-AB81-FC873A0555C3}"/>
                </a:ext>
              </a:extLst>
            </p:cNvPr>
            <p:cNvCxnSpPr>
              <a:cxnSpLocks/>
              <a:stCxn id="43" idx="0"/>
              <a:endCxn id="4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2DD35BDC-6382-49D6-8257-6AA913B073ED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966B528-1323-44FE-81D9-23451CA60E42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9E6455-D0BF-4B62-8CD1-9984DF4A2AC2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3AF196-3749-4371-8BAC-2843BB46BDFE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E4DCCC-E089-4D74-AC6A-25879CD70866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D4849F-B756-4B16-99C7-86B86192A8C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9B2A1-754C-4385-B645-0F49F2D37493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A92923-ED3B-4807-B615-677D43DE09E1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B76CAF-7E3E-4D50-A4CA-43242C83AB68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B634A-F059-4BD3-8B2E-DDA10B37C902}"/>
                  </a:ext>
                </a:extLst>
              </p:cNvPr>
              <p:cNvSpPr txBox="1"/>
              <p:nvPr/>
            </p:nvSpPr>
            <p:spPr>
              <a:xfrm>
                <a:off x="2299126" y="6396334"/>
                <a:ext cx="1602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B634A-F059-4BD3-8B2E-DDA10B37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126" y="6396334"/>
                <a:ext cx="1602233" cy="461665"/>
              </a:xfrm>
              <a:prstGeom prst="rect">
                <a:avLst/>
              </a:prstGeom>
              <a:blipFill>
                <a:blip r:embed="rId4"/>
                <a:stretch>
                  <a:fillRect l="-570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705278" cy="159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a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using only edges with positive (non-zero) weight</a:t>
                </a:r>
              </a:p>
              <a:p>
                <a:r>
                  <a:rPr lang="en-US" sz="2400" dirty="0"/>
                  <a:t>Consider the minimum-weight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along the path: we can increase the flow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flow along all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forward</a:t>
                </a:r>
                <a:r>
                  <a:rPr lang="en-US" sz="2400" dirty="0"/>
                  <a:t> edges (these have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capacity)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flow along all </a:t>
                </a:r>
                <a:r>
                  <a:rPr lang="en-US" sz="2400" dirty="0">
                    <a:solidFill>
                      <a:srgbClr val="FF33CC"/>
                    </a:solidFill>
                  </a:rPr>
                  <a:t>backward</a:t>
                </a:r>
                <a:r>
                  <a:rPr lang="en-US" sz="2400" dirty="0"/>
                  <a:t> edges (these contain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units of flow)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705278" cy="1599284"/>
              </a:xfrm>
              <a:prstGeom prst="rect">
                <a:avLst/>
              </a:prstGeom>
              <a:blipFill>
                <a:blip r:embed="rId5"/>
                <a:stretch>
                  <a:fillRect l="-867" t="-1563" r="-542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/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blipFill>
                <a:blip r:embed="rId6"/>
                <a:stretch>
                  <a:fillRect l="-379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F9420F-702A-458A-AE83-083E9AC4D9A6}"/>
              </a:ext>
            </a:extLst>
          </p:cNvPr>
          <p:cNvCxnSpPr>
            <a:cxnSpLocks/>
            <a:stCxn id="69" idx="2"/>
            <a:endCxn id="68" idx="7"/>
          </p:cNvCxnSpPr>
          <p:nvPr/>
        </p:nvCxnSpPr>
        <p:spPr>
          <a:xfrm flipH="1">
            <a:off x="6705711" y="3885331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7A961E-4150-4F40-9E38-BDC546D1E4A8}"/>
              </a:ext>
            </a:extLst>
          </p:cNvPr>
          <p:cNvCxnSpPr>
            <a:cxnSpLocks/>
            <a:stCxn id="70" idx="6"/>
            <a:endCxn id="73" idx="2"/>
          </p:cNvCxnSpPr>
          <p:nvPr/>
        </p:nvCxnSpPr>
        <p:spPr>
          <a:xfrm>
            <a:off x="8510991" y="5940229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A4B0C0-CCEC-4E26-907C-04E5DC52F0E6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10383564" y="4190281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F012D3-2989-4854-9096-6B3AFCEAB087}"/>
              </a:ext>
            </a:extLst>
          </p:cNvPr>
          <p:cNvCxnSpPr>
            <a:cxnSpLocks/>
            <a:stCxn id="72" idx="3"/>
            <a:endCxn id="73" idx="6"/>
          </p:cNvCxnSpPr>
          <p:nvPr/>
        </p:nvCxnSpPr>
        <p:spPr>
          <a:xfrm flipH="1">
            <a:off x="10503283" y="5061926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F49093-664A-4EAA-B58C-9141500C6C5D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8306177" y="4084761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/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2DA1A84B-E99C-42F5-8C7B-F04D1157E673}"/>
              </a:ext>
            </a:extLst>
          </p:cNvPr>
          <p:cNvSpPr/>
          <p:nvPr/>
        </p:nvSpPr>
        <p:spPr>
          <a:xfrm>
            <a:off x="8306177" y="3685902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F29A08-C97D-4F72-A814-E500BF9DF5BB}"/>
              </a:ext>
            </a:extLst>
          </p:cNvPr>
          <p:cNvSpPr/>
          <p:nvPr/>
        </p:nvSpPr>
        <p:spPr>
          <a:xfrm>
            <a:off x="8101363" y="5740800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60B8C48-7401-4ABC-9E79-C60E7D248DE1}"/>
              </a:ext>
            </a:extLst>
          </p:cNvPr>
          <p:cNvSpPr/>
          <p:nvPr/>
        </p:nvSpPr>
        <p:spPr>
          <a:xfrm>
            <a:off x="10033924" y="3849833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/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AF85240E-8AAB-4A29-A3E1-0CB0535D98CB}"/>
              </a:ext>
            </a:extLst>
          </p:cNvPr>
          <p:cNvSpPr/>
          <p:nvPr/>
        </p:nvSpPr>
        <p:spPr>
          <a:xfrm>
            <a:off x="10093654" y="579841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ECD156-6827-4FB9-B7CA-C181A7E7B4DD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10238738" y="4248692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24">
            <a:extLst>
              <a:ext uri="{FF2B5EF4-FFF2-40B4-BE49-F238E27FC236}">
                <a16:creationId xmlns:a16="http://schemas.microsoft.com/office/drawing/2014/main" id="{249F285C-1E08-48DC-9771-9CAF0440FEB8}"/>
              </a:ext>
            </a:extLst>
          </p:cNvPr>
          <p:cNvSpPr/>
          <p:nvPr/>
        </p:nvSpPr>
        <p:spPr>
          <a:xfrm>
            <a:off x="10378874" y="419889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25">
            <a:extLst>
              <a:ext uri="{FF2B5EF4-FFF2-40B4-BE49-F238E27FC236}">
                <a16:creationId xmlns:a16="http://schemas.microsoft.com/office/drawing/2014/main" id="{D44EC982-5EE6-49A9-B5B9-0D34BBA64808}"/>
              </a:ext>
            </a:extLst>
          </p:cNvPr>
          <p:cNvSpPr/>
          <p:nvPr/>
        </p:nvSpPr>
        <p:spPr>
          <a:xfrm>
            <a:off x="6593946" y="4808991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766A9-56EF-4B50-8784-616F3F8062B3}"/>
              </a:ext>
            </a:extLst>
          </p:cNvPr>
          <p:cNvSpPr txBox="1"/>
          <p:nvPr/>
        </p:nvSpPr>
        <p:spPr>
          <a:xfrm>
            <a:off x="7259512" y="37286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D3BB8B-4494-449A-8A86-52B5D38037B4}"/>
              </a:ext>
            </a:extLst>
          </p:cNvPr>
          <p:cNvSpPr txBox="1"/>
          <p:nvPr/>
        </p:nvSpPr>
        <p:spPr>
          <a:xfrm>
            <a:off x="11042447" y="40492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A05974-2011-4B3D-8EE0-DC14AE807D5B}"/>
              </a:ext>
            </a:extLst>
          </p:cNvPr>
          <p:cNvSpPr txBox="1"/>
          <p:nvPr/>
        </p:nvSpPr>
        <p:spPr>
          <a:xfrm>
            <a:off x="11103060" y="55251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FB79EB-4164-48EA-AA0F-A63BF8B0E017}"/>
              </a:ext>
            </a:extLst>
          </p:cNvPr>
          <p:cNvSpPr txBox="1"/>
          <p:nvPr/>
        </p:nvSpPr>
        <p:spPr>
          <a:xfrm>
            <a:off x="10587215" y="47927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2A3C25-51A8-498E-9090-022C9AA351F9}"/>
              </a:ext>
            </a:extLst>
          </p:cNvPr>
          <p:cNvSpPr txBox="1"/>
          <p:nvPr/>
        </p:nvSpPr>
        <p:spPr>
          <a:xfrm>
            <a:off x="10263405" y="4813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B4A87E-F419-4D8E-8DE3-7ADC146B0CA5}"/>
              </a:ext>
            </a:extLst>
          </p:cNvPr>
          <p:cNvSpPr txBox="1"/>
          <p:nvPr/>
        </p:nvSpPr>
        <p:spPr>
          <a:xfrm>
            <a:off x="8026008" y="45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8D2979-B719-4366-9F62-4DE4998933AD}"/>
              </a:ext>
            </a:extLst>
          </p:cNvPr>
          <p:cNvSpPr txBox="1"/>
          <p:nvPr/>
        </p:nvSpPr>
        <p:spPr>
          <a:xfrm>
            <a:off x="6925458" y="574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0C3196-225B-4C8A-9C42-F54C403E9F5C}"/>
              </a:ext>
            </a:extLst>
          </p:cNvPr>
          <p:cNvSpPr txBox="1"/>
          <p:nvPr/>
        </p:nvSpPr>
        <p:spPr>
          <a:xfrm>
            <a:off x="9047786" y="59402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4F2259-A110-4CB2-BD00-C75269838899}"/>
              </a:ext>
            </a:extLst>
          </p:cNvPr>
          <p:cNvSpPr txBox="1"/>
          <p:nvPr/>
        </p:nvSpPr>
        <p:spPr>
          <a:xfrm>
            <a:off x="7527421" y="4233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CDA5E-64FC-4D25-9E18-EAFA0FF68065}"/>
              </a:ext>
            </a:extLst>
          </p:cNvPr>
          <p:cNvSpPr txBox="1"/>
          <p:nvPr/>
        </p:nvSpPr>
        <p:spPr>
          <a:xfrm>
            <a:off x="7405450" y="4999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C51019-B8E4-404C-BA29-6FC867CBF8E3}"/>
              </a:ext>
            </a:extLst>
          </p:cNvPr>
          <p:cNvSpPr txBox="1"/>
          <p:nvPr/>
        </p:nvSpPr>
        <p:spPr>
          <a:xfrm>
            <a:off x="8564064" y="46036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6C4B26F-2F38-45D0-B8DE-27757B343398}"/>
              </a:ext>
            </a:extLst>
          </p:cNvPr>
          <p:cNvSpPr txBox="1"/>
          <p:nvPr/>
        </p:nvSpPr>
        <p:spPr>
          <a:xfrm>
            <a:off x="9344126" y="3549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2D7DE8B-AEF2-4686-B197-5CBB9FB6D3AB}"/>
              </a:ext>
            </a:extLst>
          </p:cNvPr>
          <p:cNvSpPr txBox="1"/>
          <p:nvPr/>
        </p:nvSpPr>
        <p:spPr>
          <a:xfrm>
            <a:off x="9090381" y="44647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D437C5-D668-47F8-BEA8-FAF407EB8D98}"/>
              </a:ext>
            </a:extLst>
          </p:cNvPr>
          <p:cNvSpPr txBox="1"/>
          <p:nvPr/>
        </p:nvSpPr>
        <p:spPr>
          <a:xfrm>
            <a:off x="9240531" y="54273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7EDF7C5-F76A-412D-8AEC-A136A5076B91}"/>
              </a:ext>
            </a:extLst>
          </p:cNvPr>
          <p:cNvSpPr txBox="1"/>
          <p:nvPr/>
        </p:nvSpPr>
        <p:spPr>
          <a:xfrm>
            <a:off x="9858665" y="4767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EBE335-754C-44A4-8BCF-0921111ECE44}"/>
              </a:ext>
            </a:extLst>
          </p:cNvPr>
          <p:cNvSpPr txBox="1"/>
          <p:nvPr/>
        </p:nvSpPr>
        <p:spPr>
          <a:xfrm>
            <a:off x="9574646" y="4897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965B8DE-FA0A-41B6-8D24-AFAFA0EB7CCC}"/>
              </a:ext>
            </a:extLst>
          </p:cNvPr>
          <p:cNvSpPr txBox="1"/>
          <p:nvPr/>
        </p:nvSpPr>
        <p:spPr>
          <a:xfrm>
            <a:off x="10715813" y="44901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924341-8241-4569-90C2-380EED0FF566}"/>
              </a:ext>
            </a:extLst>
          </p:cNvPr>
          <p:cNvSpPr txBox="1"/>
          <p:nvPr/>
        </p:nvSpPr>
        <p:spPr>
          <a:xfrm>
            <a:off x="10945715" y="48924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5B28A1-D6E0-42F0-B46A-C6859373E0A4}"/>
              </a:ext>
            </a:extLst>
          </p:cNvPr>
          <p:cNvCxnSpPr>
            <a:stCxn id="71" idx="2"/>
            <a:endCxn id="69" idx="6"/>
          </p:cNvCxnSpPr>
          <p:nvPr/>
        </p:nvCxnSpPr>
        <p:spPr>
          <a:xfrm flipH="1" flipV="1">
            <a:off x="8715806" y="3885332"/>
            <a:ext cx="1318118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A99CC8-D978-4967-B36D-5B13502630A7}"/>
              </a:ext>
            </a:extLst>
          </p:cNvPr>
          <p:cNvCxnSpPr>
            <a:cxnSpLocks/>
            <a:stCxn id="69" idx="3"/>
            <a:endCxn id="68" idx="6"/>
          </p:cNvCxnSpPr>
          <p:nvPr/>
        </p:nvCxnSpPr>
        <p:spPr>
          <a:xfrm flipH="1">
            <a:off x="6765700" y="4026349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97627C-1CD8-47D7-A684-E4B42503B59B}"/>
              </a:ext>
            </a:extLst>
          </p:cNvPr>
          <p:cNvCxnSpPr>
            <a:cxnSpLocks/>
            <a:stCxn id="69" idx="5"/>
            <a:endCxn id="70" idx="7"/>
          </p:cNvCxnSpPr>
          <p:nvPr/>
        </p:nvCxnSpPr>
        <p:spPr>
          <a:xfrm flipH="1">
            <a:off x="8451003" y="4026349"/>
            <a:ext cx="204814" cy="1772863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13F1EC-DC40-4A54-8D96-BDF873FFE859}"/>
              </a:ext>
            </a:extLst>
          </p:cNvPr>
          <p:cNvCxnSpPr>
            <a:cxnSpLocks/>
            <a:stCxn id="70" idx="2"/>
            <a:endCxn id="68" idx="5"/>
          </p:cNvCxnSpPr>
          <p:nvPr/>
        </p:nvCxnSpPr>
        <p:spPr>
          <a:xfrm flipH="1" flipV="1">
            <a:off x="6705711" y="4709559"/>
            <a:ext cx="1395652" cy="123067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B3ACFE-C8D3-4A0E-B16C-E69B727695DE}"/>
              </a:ext>
            </a:extLst>
          </p:cNvPr>
          <p:cNvCxnSpPr>
            <a:cxnSpLocks/>
            <a:stCxn id="70" idx="7"/>
            <a:endCxn id="71" idx="3"/>
          </p:cNvCxnSpPr>
          <p:nvPr/>
        </p:nvCxnSpPr>
        <p:spPr>
          <a:xfrm flipV="1">
            <a:off x="8451003" y="4190280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BF780F-CFB8-4681-A02A-ABF41B7FCE93}"/>
              </a:ext>
            </a:extLst>
          </p:cNvPr>
          <p:cNvCxnSpPr>
            <a:cxnSpLocks/>
            <a:stCxn id="73" idx="1"/>
            <a:endCxn id="70" idx="7"/>
          </p:cNvCxnSpPr>
          <p:nvPr/>
        </p:nvCxnSpPr>
        <p:spPr>
          <a:xfrm flipH="1" flipV="1">
            <a:off x="8451003" y="5799212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35366F-523E-4B6B-8A27-B34928EBB1BA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10093913" y="4190280"/>
            <a:ext cx="59730" cy="166654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004D8F7-27B0-48AC-9DDF-BB36D2BD2752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 flipH="1" flipV="1">
            <a:off x="10238739" y="4248692"/>
            <a:ext cx="1404109" cy="6722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24F3A4-7411-4F07-90DD-87F248D7E71E}"/>
              </a:ext>
            </a:extLst>
          </p:cNvPr>
          <p:cNvCxnSpPr>
            <a:cxnSpLocks/>
            <a:stCxn id="72" idx="2"/>
            <a:endCxn id="73" idx="7"/>
          </p:cNvCxnSpPr>
          <p:nvPr/>
        </p:nvCxnSpPr>
        <p:spPr>
          <a:xfrm flipH="1">
            <a:off x="10443294" y="4920909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reeform 24">
            <a:extLst>
              <a:ext uri="{FF2B5EF4-FFF2-40B4-BE49-F238E27FC236}">
                <a16:creationId xmlns:a16="http://schemas.microsoft.com/office/drawing/2014/main" id="{D9CDBE68-5B91-4E91-AD20-F6E8C63EC4D5}"/>
              </a:ext>
            </a:extLst>
          </p:cNvPr>
          <p:cNvSpPr/>
          <p:nvPr/>
        </p:nvSpPr>
        <p:spPr>
          <a:xfrm flipH="1" flipV="1">
            <a:off x="9936276" y="420900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7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62F530-C4CC-4F8B-A49F-3173BDC115AD}"/>
              </a:ext>
            </a:extLst>
          </p:cNvPr>
          <p:cNvGrpSpPr/>
          <p:nvPr/>
        </p:nvGrpSpPr>
        <p:grpSpPr>
          <a:xfrm>
            <a:off x="333539" y="3562753"/>
            <a:ext cx="5696406" cy="2932996"/>
            <a:chOff x="990600" y="3017500"/>
            <a:chExt cx="4785705" cy="24640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51AF9-3303-4D89-85C4-E353D342A0C5}"/>
                </a:ext>
              </a:extLst>
            </p:cNvPr>
            <p:cNvCxnSpPr>
              <a:cxnSpLocks/>
              <a:stCxn id="39" idx="2"/>
              <a:endCxn id="3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EDF455-AE5B-443E-A040-AE85616FC1B4}"/>
                </a:ext>
              </a:extLst>
            </p:cNvPr>
            <p:cNvCxnSpPr>
              <a:cxnSpLocks/>
              <a:stCxn id="41" idx="2"/>
              <a:endCxn id="3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A89050-B0D6-4D4C-99D9-99E8253D2050}"/>
                </a:ext>
              </a:extLst>
            </p:cNvPr>
            <p:cNvCxnSpPr>
              <a:cxnSpLocks/>
              <a:stCxn id="40" idx="2"/>
              <a:endCxn id="3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88E47B-D19C-41AE-9E5D-1F1801FF9B59}"/>
                </a:ext>
              </a:extLst>
            </p:cNvPr>
            <p:cNvCxnSpPr>
              <a:cxnSpLocks/>
              <a:stCxn id="40" idx="7"/>
              <a:endCxn id="4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826B03-513E-4BD0-95B7-5563ACD58FD5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D2AF28-CAA2-475D-A03E-541682B66E49}"/>
                </a:ext>
              </a:extLst>
            </p:cNvPr>
            <p:cNvCxnSpPr>
              <a:cxnSpLocks/>
              <a:stCxn id="41" idx="5"/>
              <a:endCxn id="4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97E6CA-10F4-476F-ABE6-0EAB44F87DAD}"/>
                </a:ext>
              </a:extLst>
            </p:cNvPr>
            <p:cNvCxnSpPr>
              <a:cxnSpLocks/>
              <a:stCxn id="42" idx="3"/>
              <a:endCxn id="4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161422-752C-4D09-80AC-85A6218CF18B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20DD68-8C39-4209-BE6E-87AA28950729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6770-0C95-4378-AA3F-0D70CF32D28A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2FC17D-337E-46B4-9281-EE9453EAB173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0F7D45-C1A8-4B4A-A31F-28CDCED429FA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7F4E9D-F889-4310-B0CF-17B92441B5C0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A8652A7-8BC3-4004-9DF9-801E685D877B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DA2AFF7-DEF3-4685-8F8A-5DF70A88CE3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3E04C79-BB8B-43AB-80F4-8E2979505E4C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4FB5A67-54C8-46CF-AB81-FC873A0555C3}"/>
                </a:ext>
              </a:extLst>
            </p:cNvPr>
            <p:cNvCxnSpPr>
              <a:cxnSpLocks/>
              <a:stCxn id="43" idx="0"/>
              <a:endCxn id="4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2DD35BDC-6382-49D6-8257-6AA913B073ED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966B528-1323-44FE-81D9-23451CA60E42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9E6455-D0BF-4B62-8CD1-9984DF4A2AC2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3AF196-3749-4371-8BAC-2843BB46BDFE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E4DCCC-E089-4D74-AC6A-25879CD70866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D4849F-B756-4B16-99C7-86B86192A8C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9B2A1-754C-4385-B645-0F49F2D37493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A92923-ED3B-4807-B615-677D43DE09E1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B76CAF-7E3E-4D50-A4CA-43242C83AB68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B634A-F059-4BD3-8B2E-DDA10B37C902}"/>
                  </a:ext>
                </a:extLst>
              </p:cNvPr>
              <p:cNvSpPr txBox="1"/>
              <p:nvPr/>
            </p:nvSpPr>
            <p:spPr>
              <a:xfrm>
                <a:off x="2299126" y="6396334"/>
                <a:ext cx="1602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B634A-F059-4BD3-8B2E-DDA10B37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126" y="6396334"/>
                <a:ext cx="1602233" cy="461665"/>
              </a:xfrm>
              <a:prstGeom prst="rect">
                <a:avLst/>
              </a:prstGeom>
              <a:blipFill>
                <a:blip r:embed="rId4"/>
                <a:stretch>
                  <a:fillRect l="-570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/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blipFill>
                <a:blip r:embed="rId6"/>
                <a:stretch>
                  <a:fillRect l="-379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F9420F-702A-458A-AE83-083E9AC4D9A6}"/>
              </a:ext>
            </a:extLst>
          </p:cNvPr>
          <p:cNvCxnSpPr>
            <a:cxnSpLocks/>
            <a:stCxn id="69" idx="2"/>
            <a:endCxn id="68" idx="7"/>
          </p:cNvCxnSpPr>
          <p:nvPr/>
        </p:nvCxnSpPr>
        <p:spPr>
          <a:xfrm flipH="1">
            <a:off x="6705711" y="3885331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7A961E-4150-4F40-9E38-BDC546D1E4A8}"/>
              </a:ext>
            </a:extLst>
          </p:cNvPr>
          <p:cNvCxnSpPr>
            <a:cxnSpLocks/>
            <a:stCxn id="70" idx="6"/>
            <a:endCxn id="73" idx="2"/>
          </p:cNvCxnSpPr>
          <p:nvPr/>
        </p:nvCxnSpPr>
        <p:spPr>
          <a:xfrm>
            <a:off x="8510991" y="5940229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A4B0C0-CCEC-4E26-907C-04E5DC52F0E6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10383564" y="4190281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F012D3-2989-4854-9096-6B3AFCEAB087}"/>
              </a:ext>
            </a:extLst>
          </p:cNvPr>
          <p:cNvCxnSpPr>
            <a:cxnSpLocks/>
            <a:stCxn id="72" idx="3"/>
            <a:endCxn id="73" idx="6"/>
          </p:cNvCxnSpPr>
          <p:nvPr/>
        </p:nvCxnSpPr>
        <p:spPr>
          <a:xfrm flipH="1">
            <a:off x="10503283" y="5061926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F49093-664A-4EAA-B58C-9141500C6C5D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8306177" y="4084761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/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2DA1A84B-E99C-42F5-8C7B-F04D1157E673}"/>
              </a:ext>
            </a:extLst>
          </p:cNvPr>
          <p:cNvSpPr/>
          <p:nvPr/>
        </p:nvSpPr>
        <p:spPr>
          <a:xfrm>
            <a:off x="8306177" y="3685902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F29A08-C97D-4F72-A814-E500BF9DF5BB}"/>
              </a:ext>
            </a:extLst>
          </p:cNvPr>
          <p:cNvSpPr/>
          <p:nvPr/>
        </p:nvSpPr>
        <p:spPr>
          <a:xfrm>
            <a:off x="8101363" y="5740800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60B8C48-7401-4ABC-9E79-C60E7D248DE1}"/>
              </a:ext>
            </a:extLst>
          </p:cNvPr>
          <p:cNvSpPr/>
          <p:nvPr/>
        </p:nvSpPr>
        <p:spPr>
          <a:xfrm>
            <a:off x="10033924" y="3849833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/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AF85240E-8AAB-4A29-A3E1-0CB0535D98CB}"/>
              </a:ext>
            </a:extLst>
          </p:cNvPr>
          <p:cNvSpPr/>
          <p:nvPr/>
        </p:nvSpPr>
        <p:spPr>
          <a:xfrm>
            <a:off x="10093654" y="579841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ECD156-6827-4FB9-B7CA-C181A7E7B4DD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10238738" y="4248692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24">
            <a:extLst>
              <a:ext uri="{FF2B5EF4-FFF2-40B4-BE49-F238E27FC236}">
                <a16:creationId xmlns:a16="http://schemas.microsoft.com/office/drawing/2014/main" id="{249F285C-1E08-48DC-9771-9CAF0440FEB8}"/>
              </a:ext>
            </a:extLst>
          </p:cNvPr>
          <p:cNvSpPr/>
          <p:nvPr/>
        </p:nvSpPr>
        <p:spPr>
          <a:xfrm>
            <a:off x="10378874" y="419889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25">
            <a:extLst>
              <a:ext uri="{FF2B5EF4-FFF2-40B4-BE49-F238E27FC236}">
                <a16:creationId xmlns:a16="http://schemas.microsoft.com/office/drawing/2014/main" id="{D44EC982-5EE6-49A9-B5B9-0D34BBA64808}"/>
              </a:ext>
            </a:extLst>
          </p:cNvPr>
          <p:cNvSpPr/>
          <p:nvPr/>
        </p:nvSpPr>
        <p:spPr>
          <a:xfrm>
            <a:off x="6593946" y="4808991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766A9-56EF-4B50-8784-616F3F8062B3}"/>
              </a:ext>
            </a:extLst>
          </p:cNvPr>
          <p:cNvSpPr txBox="1"/>
          <p:nvPr/>
        </p:nvSpPr>
        <p:spPr>
          <a:xfrm>
            <a:off x="7259512" y="37286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D3BB8B-4494-449A-8A86-52B5D38037B4}"/>
              </a:ext>
            </a:extLst>
          </p:cNvPr>
          <p:cNvSpPr txBox="1"/>
          <p:nvPr/>
        </p:nvSpPr>
        <p:spPr>
          <a:xfrm>
            <a:off x="11042447" y="40492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A05974-2011-4B3D-8EE0-DC14AE807D5B}"/>
              </a:ext>
            </a:extLst>
          </p:cNvPr>
          <p:cNvSpPr txBox="1"/>
          <p:nvPr/>
        </p:nvSpPr>
        <p:spPr>
          <a:xfrm>
            <a:off x="11103060" y="55251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FB79EB-4164-48EA-AA0F-A63BF8B0E017}"/>
              </a:ext>
            </a:extLst>
          </p:cNvPr>
          <p:cNvSpPr txBox="1"/>
          <p:nvPr/>
        </p:nvSpPr>
        <p:spPr>
          <a:xfrm>
            <a:off x="10587215" y="47927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2A3C25-51A8-498E-9090-022C9AA351F9}"/>
              </a:ext>
            </a:extLst>
          </p:cNvPr>
          <p:cNvSpPr txBox="1"/>
          <p:nvPr/>
        </p:nvSpPr>
        <p:spPr>
          <a:xfrm>
            <a:off x="10263405" y="4813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B4A87E-F419-4D8E-8DE3-7ADC146B0CA5}"/>
              </a:ext>
            </a:extLst>
          </p:cNvPr>
          <p:cNvSpPr txBox="1"/>
          <p:nvPr/>
        </p:nvSpPr>
        <p:spPr>
          <a:xfrm>
            <a:off x="8026008" y="45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8D2979-B719-4366-9F62-4DE4998933AD}"/>
              </a:ext>
            </a:extLst>
          </p:cNvPr>
          <p:cNvSpPr txBox="1"/>
          <p:nvPr/>
        </p:nvSpPr>
        <p:spPr>
          <a:xfrm>
            <a:off x="6925458" y="574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0C3196-225B-4C8A-9C42-F54C403E9F5C}"/>
              </a:ext>
            </a:extLst>
          </p:cNvPr>
          <p:cNvSpPr txBox="1"/>
          <p:nvPr/>
        </p:nvSpPr>
        <p:spPr>
          <a:xfrm>
            <a:off x="9047786" y="59402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4F2259-A110-4CB2-BD00-C75269838899}"/>
              </a:ext>
            </a:extLst>
          </p:cNvPr>
          <p:cNvSpPr txBox="1"/>
          <p:nvPr/>
        </p:nvSpPr>
        <p:spPr>
          <a:xfrm>
            <a:off x="7527421" y="4233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CDA5E-64FC-4D25-9E18-EAFA0FF68065}"/>
              </a:ext>
            </a:extLst>
          </p:cNvPr>
          <p:cNvSpPr txBox="1"/>
          <p:nvPr/>
        </p:nvSpPr>
        <p:spPr>
          <a:xfrm>
            <a:off x="7405450" y="4999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C51019-B8E4-404C-BA29-6FC867CBF8E3}"/>
              </a:ext>
            </a:extLst>
          </p:cNvPr>
          <p:cNvSpPr txBox="1"/>
          <p:nvPr/>
        </p:nvSpPr>
        <p:spPr>
          <a:xfrm>
            <a:off x="8564064" y="46036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6C4B26F-2F38-45D0-B8DE-27757B343398}"/>
              </a:ext>
            </a:extLst>
          </p:cNvPr>
          <p:cNvSpPr txBox="1"/>
          <p:nvPr/>
        </p:nvSpPr>
        <p:spPr>
          <a:xfrm>
            <a:off x="9344126" y="3549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2D7DE8B-AEF2-4686-B197-5CBB9FB6D3AB}"/>
              </a:ext>
            </a:extLst>
          </p:cNvPr>
          <p:cNvSpPr txBox="1"/>
          <p:nvPr/>
        </p:nvSpPr>
        <p:spPr>
          <a:xfrm>
            <a:off x="9090381" y="44647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D437C5-D668-47F8-BEA8-FAF407EB8D98}"/>
              </a:ext>
            </a:extLst>
          </p:cNvPr>
          <p:cNvSpPr txBox="1"/>
          <p:nvPr/>
        </p:nvSpPr>
        <p:spPr>
          <a:xfrm>
            <a:off x="9240531" y="54273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7EDF7C5-F76A-412D-8AEC-A136A5076B91}"/>
              </a:ext>
            </a:extLst>
          </p:cNvPr>
          <p:cNvSpPr txBox="1"/>
          <p:nvPr/>
        </p:nvSpPr>
        <p:spPr>
          <a:xfrm>
            <a:off x="9858665" y="4767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EBE335-754C-44A4-8BCF-0921111ECE44}"/>
              </a:ext>
            </a:extLst>
          </p:cNvPr>
          <p:cNvSpPr txBox="1"/>
          <p:nvPr/>
        </p:nvSpPr>
        <p:spPr>
          <a:xfrm>
            <a:off x="9574646" y="4897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965B8DE-FA0A-41B6-8D24-AFAFA0EB7CCC}"/>
              </a:ext>
            </a:extLst>
          </p:cNvPr>
          <p:cNvSpPr txBox="1"/>
          <p:nvPr/>
        </p:nvSpPr>
        <p:spPr>
          <a:xfrm>
            <a:off x="10715813" y="44901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924341-8241-4569-90C2-380EED0FF566}"/>
              </a:ext>
            </a:extLst>
          </p:cNvPr>
          <p:cNvSpPr txBox="1"/>
          <p:nvPr/>
        </p:nvSpPr>
        <p:spPr>
          <a:xfrm>
            <a:off x="10945715" y="48924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5B28A1-D6E0-42F0-B46A-C6859373E0A4}"/>
              </a:ext>
            </a:extLst>
          </p:cNvPr>
          <p:cNvCxnSpPr>
            <a:stCxn id="71" idx="2"/>
            <a:endCxn id="69" idx="6"/>
          </p:cNvCxnSpPr>
          <p:nvPr/>
        </p:nvCxnSpPr>
        <p:spPr>
          <a:xfrm flipH="1" flipV="1">
            <a:off x="8715806" y="3885332"/>
            <a:ext cx="1318118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A99CC8-D978-4967-B36D-5B13502630A7}"/>
              </a:ext>
            </a:extLst>
          </p:cNvPr>
          <p:cNvCxnSpPr>
            <a:cxnSpLocks/>
            <a:stCxn id="69" idx="3"/>
            <a:endCxn id="68" idx="6"/>
          </p:cNvCxnSpPr>
          <p:nvPr/>
        </p:nvCxnSpPr>
        <p:spPr>
          <a:xfrm flipH="1">
            <a:off x="6765700" y="4026349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97627C-1CD8-47D7-A684-E4B42503B59B}"/>
              </a:ext>
            </a:extLst>
          </p:cNvPr>
          <p:cNvCxnSpPr>
            <a:cxnSpLocks/>
            <a:stCxn id="69" idx="5"/>
            <a:endCxn id="70" idx="7"/>
          </p:cNvCxnSpPr>
          <p:nvPr/>
        </p:nvCxnSpPr>
        <p:spPr>
          <a:xfrm flipH="1">
            <a:off x="8451003" y="4026349"/>
            <a:ext cx="204814" cy="1772863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13F1EC-DC40-4A54-8D96-BDF873FFE859}"/>
              </a:ext>
            </a:extLst>
          </p:cNvPr>
          <p:cNvCxnSpPr>
            <a:cxnSpLocks/>
            <a:stCxn id="70" idx="2"/>
            <a:endCxn id="68" idx="5"/>
          </p:cNvCxnSpPr>
          <p:nvPr/>
        </p:nvCxnSpPr>
        <p:spPr>
          <a:xfrm flipH="1" flipV="1">
            <a:off x="6705711" y="4709559"/>
            <a:ext cx="1395652" cy="123067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B3ACFE-C8D3-4A0E-B16C-E69B727695DE}"/>
              </a:ext>
            </a:extLst>
          </p:cNvPr>
          <p:cNvCxnSpPr>
            <a:cxnSpLocks/>
            <a:stCxn id="70" idx="7"/>
            <a:endCxn id="71" idx="3"/>
          </p:cNvCxnSpPr>
          <p:nvPr/>
        </p:nvCxnSpPr>
        <p:spPr>
          <a:xfrm flipV="1">
            <a:off x="8451003" y="4190280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BF780F-CFB8-4681-A02A-ABF41B7FCE93}"/>
              </a:ext>
            </a:extLst>
          </p:cNvPr>
          <p:cNvCxnSpPr>
            <a:cxnSpLocks/>
            <a:stCxn id="73" idx="1"/>
            <a:endCxn id="70" idx="7"/>
          </p:cNvCxnSpPr>
          <p:nvPr/>
        </p:nvCxnSpPr>
        <p:spPr>
          <a:xfrm flipH="1" flipV="1">
            <a:off x="8451003" y="5799212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35366F-523E-4B6B-8A27-B34928EBB1BA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10093913" y="4190280"/>
            <a:ext cx="59730" cy="166654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004D8F7-27B0-48AC-9DDF-BB36D2BD2752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 flipH="1" flipV="1">
            <a:off x="10238739" y="4248692"/>
            <a:ext cx="1404109" cy="6722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24F3A4-7411-4F07-90DD-87F248D7E71E}"/>
              </a:ext>
            </a:extLst>
          </p:cNvPr>
          <p:cNvCxnSpPr>
            <a:cxnSpLocks/>
            <a:stCxn id="72" idx="2"/>
            <a:endCxn id="73" idx="7"/>
          </p:cNvCxnSpPr>
          <p:nvPr/>
        </p:nvCxnSpPr>
        <p:spPr>
          <a:xfrm flipH="1">
            <a:off x="10443294" y="4920909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reeform 24">
            <a:extLst>
              <a:ext uri="{FF2B5EF4-FFF2-40B4-BE49-F238E27FC236}">
                <a16:creationId xmlns:a16="http://schemas.microsoft.com/office/drawing/2014/main" id="{D9CDBE68-5B91-4E91-AD20-F6E8C63EC4D5}"/>
              </a:ext>
            </a:extLst>
          </p:cNvPr>
          <p:cNvSpPr/>
          <p:nvPr/>
        </p:nvSpPr>
        <p:spPr>
          <a:xfrm flipH="1" flipV="1">
            <a:off x="9936276" y="420900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6935067-05A0-4E2E-BEE8-488732AD3424}"/>
                  </a:ext>
                </a:extLst>
              </p:cNvPr>
              <p:cNvSpPr txBox="1"/>
              <p:nvPr/>
            </p:nvSpPr>
            <p:spPr>
              <a:xfrm>
                <a:off x="376934" y="3060392"/>
                <a:ext cx="5620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Observe: </a:t>
                </a:r>
                <a:r>
                  <a:rPr lang="en-US" sz="2400" dirty="0"/>
                  <a:t>Flow has </a:t>
                </a:r>
                <a:r>
                  <a:rPr lang="en-US" sz="2400" u="sng" dirty="0"/>
                  <a:t>increased</a:t>
                </a:r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6935067-05A0-4E2E-BEE8-488732AD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4" y="3060392"/>
                <a:ext cx="5620448" cy="461665"/>
              </a:xfrm>
              <a:prstGeom prst="rect">
                <a:avLst/>
              </a:prstGeom>
              <a:blipFill>
                <a:blip r:embed="rId9"/>
                <a:stretch>
                  <a:fillRect l="-17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B101D68-B776-4416-B388-63B32503329A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705278" cy="159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a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using only edges with positive (non-zero) weight</a:t>
                </a:r>
              </a:p>
              <a:p>
                <a:r>
                  <a:rPr lang="en-US" sz="2400" dirty="0"/>
                  <a:t>Consider the minimum-weight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along the path: we can increase the flow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400" dirty="0"/>
                  <a:t> flow along all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forward</a:t>
                </a:r>
                <a:r>
                  <a:rPr lang="en-US" sz="2400" dirty="0"/>
                  <a:t> edges (these have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capacity)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flow along all </a:t>
                </a:r>
                <a:r>
                  <a:rPr lang="en-US" sz="2400" dirty="0">
                    <a:solidFill>
                      <a:srgbClr val="FF33CC"/>
                    </a:solidFill>
                  </a:rPr>
                  <a:t>backward</a:t>
                </a:r>
                <a:r>
                  <a:rPr lang="en-US" sz="2400" dirty="0"/>
                  <a:t> edges (these contain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units of flow)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B101D68-B776-4416-B388-63B325033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705278" cy="1599284"/>
              </a:xfrm>
              <a:prstGeom prst="rect">
                <a:avLst/>
              </a:prstGeom>
              <a:blipFill>
                <a:blip r:embed="rId10"/>
                <a:stretch>
                  <a:fillRect l="-867" t="-1563" r="-542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017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765919" cy="159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a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using only edges with positive (non-zero) weight</a:t>
                </a:r>
              </a:p>
              <a:p>
                <a:r>
                  <a:rPr lang="en-US" sz="2400" dirty="0"/>
                  <a:t>Consider the minimum-weight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along the path: we can increase the flow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flow along all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forward</a:t>
                </a:r>
                <a:r>
                  <a:rPr lang="en-US" sz="2400" dirty="0"/>
                  <a:t> edges (these have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capacity)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flow along all </a:t>
                </a:r>
                <a:r>
                  <a:rPr lang="en-US" sz="2400" dirty="0">
                    <a:solidFill>
                      <a:srgbClr val="FF33CC"/>
                    </a:solidFill>
                  </a:rPr>
                  <a:t>backward</a:t>
                </a:r>
                <a:r>
                  <a:rPr lang="en-US" sz="2400" dirty="0"/>
                  <a:t> edges (these contain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units of flow)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765919" cy="1599284"/>
              </a:xfrm>
              <a:prstGeom prst="rect">
                <a:avLst/>
              </a:prstGeom>
              <a:blipFill>
                <a:blip r:embed="rId2"/>
                <a:stretch>
                  <a:fillRect l="-829" t="-2662" b="-7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/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blipFill>
                <a:blip r:embed="rId6"/>
                <a:stretch>
                  <a:fillRect l="-379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F9420F-702A-458A-AE83-083E9AC4D9A6}"/>
              </a:ext>
            </a:extLst>
          </p:cNvPr>
          <p:cNvCxnSpPr>
            <a:cxnSpLocks/>
            <a:stCxn id="69" idx="2"/>
            <a:endCxn id="68" idx="7"/>
          </p:cNvCxnSpPr>
          <p:nvPr/>
        </p:nvCxnSpPr>
        <p:spPr>
          <a:xfrm flipH="1">
            <a:off x="6705711" y="3885331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7A961E-4150-4F40-9E38-BDC546D1E4A8}"/>
              </a:ext>
            </a:extLst>
          </p:cNvPr>
          <p:cNvCxnSpPr>
            <a:cxnSpLocks/>
            <a:stCxn id="70" idx="6"/>
            <a:endCxn id="73" idx="2"/>
          </p:cNvCxnSpPr>
          <p:nvPr/>
        </p:nvCxnSpPr>
        <p:spPr>
          <a:xfrm>
            <a:off x="8510991" y="5940229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A4B0C0-CCEC-4E26-907C-04E5DC52F0E6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10383564" y="4190281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F012D3-2989-4854-9096-6B3AFCEAB087}"/>
              </a:ext>
            </a:extLst>
          </p:cNvPr>
          <p:cNvCxnSpPr>
            <a:cxnSpLocks/>
            <a:stCxn id="72" idx="3"/>
            <a:endCxn id="73" idx="6"/>
          </p:cNvCxnSpPr>
          <p:nvPr/>
        </p:nvCxnSpPr>
        <p:spPr>
          <a:xfrm flipH="1">
            <a:off x="10503283" y="5061926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F49093-664A-4EAA-B58C-9141500C6C5D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8306177" y="4084761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/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2DA1A84B-E99C-42F5-8C7B-F04D1157E673}"/>
              </a:ext>
            </a:extLst>
          </p:cNvPr>
          <p:cNvSpPr/>
          <p:nvPr/>
        </p:nvSpPr>
        <p:spPr>
          <a:xfrm>
            <a:off x="8306177" y="3685902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F29A08-C97D-4F72-A814-E500BF9DF5BB}"/>
              </a:ext>
            </a:extLst>
          </p:cNvPr>
          <p:cNvSpPr/>
          <p:nvPr/>
        </p:nvSpPr>
        <p:spPr>
          <a:xfrm>
            <a:off x="8101363" y="5740800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60B8C48-7401-4ABC-9E79-C60E7D248DE1}"/>
              </a:ext>
            </a:extLst>
          </p:cNvPr>
          <p:cNvSpPr/>
          <p:nvPr/>
        </p:nvSpPr>
        <p:spPr>
          <a:xfrm>
            <a:off x="10033924" y="3849833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/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AF85240E-8AAB-4A29-A3E1-0CB0535D98CB}"/>
              </a:ext>
            </a:extLst>
          </p:cNvPr>
          <p:cNvSpPr/>
          <p:nvPr/>
        </p:nvSpPr>
        <p:spPr>
          <a:xfrm>
            <a:off x="10093654" y="579841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ECD156-6827-4FB9-B7CA-C181A7E7B4DD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10238738" y="4248692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24">
            <a:extLst>
              <a:ext uri="{FF2B5EF4-FFF2-40B4-BE49-F238E27FC236}">
                <a16:creationId xmlns:a16="http://schemas.microsoft.com/office/drawing/2014/main" id="{249F285C-1E08-48DC-9771-9CAF0440FEB8}"/>
              </a:ext>
            </a:extLst>
          </p:cNvPr>
          <p:cNvSpPr/>
          <p:nvPr/>
        </p:nvSpPr>
        <p:spPr>
          <a:xfrm>
            <a:off x="10378874" y="419889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25">
            <a:extLst>
              <a:ext uri="{FF2B5EF4-FFF2-40B4-BE49-F238E27FC236}">
                <a16:creationId xmlns:a16="http://schemas.microsoft.com/office/drawing/2014/main" id="{D44EC982-5EE6-49A9-B5B9-0D34BBA64808}"/>
              </a:ext>
            </a:extLst>
          </p:cNvPr>
          <p:cNvSpPr/>
          <p:nvPr/>
        </p:nvSpPr>
        <p:spPr>
          <a:xfrm>
            <a:off x="6593946" y="4808991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766A9-56EF-4B50-8784-616F3F8062B3}"/>
              </a:ext>
            </a:extLst>
          </p:cNvPr>
          <p:cNvSpPr txBox="1"/>
          <p:nvPr/>
        </p:nvSpPr>
        <p:spPr>
          <a:xfrm>
            <a:off x="7259512" y="37286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D3BB8B-4494-449A-8A86-52B5D38037B4}"/>
              </a:ext>
            </a:extLst>
          </p:cNvPr>
          <p:cNvSpPr txBox="1"/>
          <p:nvPr/>
        </p:nvSpPr>
        <p:spPr>
          <a:xfrm>
            <a:off x="11042447" y="40492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A05974-2011-4B3D-8EE0-DC14AE807D5B}"/>
              </a:ext>
            </a:extLst>
          </p:cNvPr>
          <p:cNvSpPr txBox="1"/>
          <p:nvPr/>
        </p:nvSpPr>
        <p:spPr>
          <a:xfrm>
            <a:off x="11103060" y="55251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FB79EB-4164-48EA-AA0F-A63BF8B0E017}"/>
              </a:ext>
            </a:extLst>
          </p:cNvPr>
          <p:cNvSpPr txBox="1"/>
          <p:nvPr/>
        </p:nvSpPr>
        <p:spPr>
          <a:xfrm>
            <a:off x="10587215" y="47927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2A3C25-51A8-498E-9090-022C9AA351F9}"/>
              </a:ext>
            </a:extLst>
          </p:cNvPr>
          <p:cNvSpPr txBox="1"/>
          <p:nvPr/>
        </p:nvSpPr>
        <p:spPr>
          <a:xfrm>
            <a:off x="10263405" y="4813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B4A87E-F419-4D8E-8DE3-7ADC146B0CA5}"/>
              </a:ext>
            </a:extLst>
          </p:cNvPr>
          <p:cNvSpPr txBox="1"/>
          <p:nvPr/>
        </p:nvSpPr>
        <p:spPr>
          <a:xfrm>
            <a:off x="8026008" y="45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8D2979-B719-4366-9F62-4DE4998933AD}"/>
              </a:ext>
            </a:extLst>
          </p:cNvPr>
          <p:cNvSpPr txBox="1"/>
          <p:nvPr/>
        </p:nvSpPr>
        <p:spPr>
          <a:xfrm>
            <a:off x="6925458" y="574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0C3196-225B-4C8A-9C42-F54C403E9F5C}"/>
              </a:ext>
            </a:extLst>
          </p:cNvPr>
          <p:cNvSpPr txBox="1"/>
          <p:nvPr/>
        </p:nvSpPr>
        <p:spPr>
          <a:xfrm>
            <a:off x="9047786" y="59402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4F2259-A110-4CB2-BD00-C75269838899}"/>
              </a:ext>
            </a:extLst>
          </p:cNvPr>
          <p:cNvSpPr txBox="1"/>
          <p:nvPr/>
        </p:nvSpPr>
        <p:spPr>
          <a:xfrm>
            <a:off x="7527421" y="4233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CDA5E-64FC-4D25-9E18-EAFA0FF68065}"/>
              </a:ext>
            </a:extLst>
          </p:cNvPr>
          <p:cNvSpPr txBox="1"/>
          <p:nvPr/>
        </p:nvSpPr>
        <p:spPr>
          <a:xfrm>
            <a:off x="7405450" y="4999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C51019-B8E4-404C-BA29-6FC867CBF8E3}"/>
              </a:ext>
            </a:extLst>
          </p:cNvPr>
          <p:cNvSpPr txBox="1"/>
          <p:nvPr/>
        </p:nvSpPr>
        <p:spPr>
          <a:xfrm>
            <a:off x="8564064" y="46036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6C4B26F-2F38-45D0-B8DE-27757B343398}"/>
              </a:ext>
            </a:extLst>
          </p:cNvPr>
          <p:cNvSpPr txBox="1"/>
          <p:nvPr/>
        </p:nvSpPr>
        <p:spPr>
          <a:xfrm>
            <a:off x="9344126" y="3549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2D7DE8B-AEF2-4686-B197-5CBB9FB6D3AB}"/>
              </a:ext>
            </a:extLst>
          </p:cNvPr>
          <p:cNvSpPr txBox="1"/>
          <p:nvPr/>
        </p:nvSpPr>
        <p:spPr>
          <a:xfrm>
            <a:off x="9090381" y="44647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D437C5-D668-47F8-BEA8-FAF407EB8D98}"/>
              </a:ext>
            </a:extLst>
          </p:cNvPr>
          <p:cNvSpPr txBox="1"/>
          <p:nvPr/>
        </p:nvSpPr>
        <p:spPr>
          <a:xfrm>
            <a:off x="9240531" y="54273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7EDF7C5-F76A-412D-8AEC-A136A5076B91}"/>
              </a:ext>
            </a:extLst>
          </p:cNvPr>
          <p:cNvSpPr txBox="1"/>
          <p:nvPr/>
        </p:nvSpPr>
        <p:spPr>
          <a:xfrm>
            <a:off x="9858665" y="4767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EBE335-754C-44A4-8BCF-0921111ECE44}"/>
              </a:ext>
            </a:extLst>
          </p:cNvPr>
          <p:cNvSpPr txBox="1"/>
          <p:nvPr/>
        </p:nvSpPr>
        <p:spPr>
          <a:xfrm>
            <a:off x="9574646" y="4897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965B8DE-FA0A-41B6-8D24-AFAFA0EB7CCC}"/>
              </a:ext>
            </a:extLst>
          </p:cNvPr>
          <p:cNvSpPr txBox="1"/>
          <p:nvPr/>
        </p:nvSpPr>
        <p:spPr>
          <a:xfrm>
            <a:off x="10715813" y="44901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924341-8241-4569-90C2-380EED0FF566}"/>
              </a:ext>
            </a:extLst>
          </p:cNvPr>
          <p:cNvSpPr txBox="1"/>
          <p:nvPr/>
        </p:nvSpPr>
        <p:spPr>
          <a:xfrm>
            <a:off x="10945715" y="48924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5B28A1-D6E0-42F0-B46A-C6859373E0A4}"/>
              </a:ext>
            </a:extLst>
          </p:cNvPr>
          <p:cNvCxnSpPr>
            <a:stCxn id="71" idx="2"/>
            <a:endCxn id="69" idx="6"/>
          </p:cNvCxnSpPr>
          <p:nvPr/>
        </p:nvCxnSpPr>
        <p:spPr>
          <a:xfrm flipH="1" flipV="1">
            <a:off x="8715806" y="3885332"/>
            <a:ext cx="1318118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A99CC8-D978-4967-B36D-5B13502630A7}"/>
              </a:ext>
            </a:extLst>
          </p:cNvPr>
          <p:cNvCxnSpPr>
            <a:cxnSpLocks/>
            <a:stCxn id="69" idx="3"/>
            <a:endCxn id="68" idx="6"/>
          </p:cNvCxnSpPr>
          <p:nvPr/>
        </p:nvCxnSpPr>
        <p:spPr>
          <a:xfrm flipH="1">
            <a:off x="6765700" y="4026349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97627C-1CD8-47D7-A684-E4B42503B59B}"/>
              </a:ext>
            </a:extLst>
          </p:cNvPr>
          <p:cNvCxnSpPr>
            <a:cxnSpLocks/>
            <a:stCxn id="69" idx="5"/>
            <a:endCxn id="70" idx="7"/>
          </p:cNvCxnSpPr>
          <p:nvPr/>
        </p:nvCxnSpPr>
        <p:spPr>
          <a:xfrm flipH="1">
            <a:off x="8451003" y="4026349"/>
            <a:ext cx="204814" cy="1772863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13F1EC-DC40-4A54-8D96-BDF873FFE859}"/>
              </a:ext>
            </a:extLst>
          </p:cNvPr>
          <p:cNvCxnSpPr>
            <a:cxnSpLocks/>
            <a:stCxn id="70" idx="2"/>
            <a:endCxn id="68" idx="5"/>
          </p:cNvCxnSpPr>
          <p:nvPr/>
        </p:nvCxnSpPr>
        <p:spPr>
          <a:xfrm flipH="1" flipV="1">
            <a:off x="6705711" y="4709559"/>
            <a:ext cx="1395652" cy="123067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B3ACFE-C8D3-4A0E-B16C-E69B727695DE}"/>
              </a:ext>
            </a:extLst>
          </p:cNvPr>
          <p:cNvCxnSpPr>
            <a:cxnSpLocks/>
            <a:stCxn id="70" idx="7"/>
            <a:endCxn id="71" idx="3"/>
          </p:cNvCxnSpPr>
          <p:nvPr/>
        </p:nvCxnSpPr>
        <p:spPr>
          <a:xfrm flipV="1">
            <a:off x="8451003" y="4190280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BF780F-CFB8-4681-A02A-ABF41B7FCE93}"/>
              </a:ext>
            </a:extLst>
          </p:cNvPr>
          <p:cNvCxnSpPr>
            <a:cxnSpLocks/>
            <a:stCxn id="73" idx="1"/>
            <a:endCxn id="70" idx="7"/>
          </p:cNvCxnSpPr>
          <p:nvPr/>
        </p:nvCxnSpPr>
        <p:spPr>
          <a:xfrm flipH="1" flipV="1">
            <a:off x="8451003" y="5799212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35366F-523E-4B6B-8A27-B34928EBB1BA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10093913" y="4190280"/>
            <a:ext cx="59730" cy="166654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004D8F7-27B0-48AC-9DDF-BB36D2BD2752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 flipH="1" flipV="1">
            <a:off x="10238739" y="4248692"/>
            <a:ext cx="1404109" cy="6722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24F3A4-7411-4F07-90DD-87F248D7E71E}"/>
              </a:ext>
            </a:extLst>
          </p:cNvPr>
          <p:cNvCxnSpPr>
            <a:cxnSpLocks/>
            <a:stCxn id="72" idx="2"/>
            <a:endCxn id="73" idx="7"/>
          </p:cNvCxnSpPr>
          <p:nvPr/>
        </p:nvCxnSpPr>
        <p:spPr>
          <a:xfrm flipH="1">
            <a:off x="10443294" y="4920909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reeform 24">
            <a:extLst>
              <a:ext uri="{FF2B5EF4-FFF2-40B4-BE49-F238E27FC236}">
                <a16:creationId xmlns:a16="http://schemas.microsoft.com/office/drawing/2014/main" id="{D9CDBE68-5B91-4E91-AD20-F6E8C63EC4D5}"/>
              </a:ext>
            </a:extLst>
          </p:cNvPr>
          <p:cNvSpPr/>
          <p:nvPr/>
        </p:nvSpPr>
        <p:spPr>
          <a:xfrm flipH="1" flipV="1">
            <a:off x="9936276" y="420900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D981616-31B5-4ED6-BCA6-A50083D80790}"/>
                  </a:ext>
                </a:extLst>
              </p:cNvPr>
              <p:cNvSpPr txBox="1"/>
              <p:nvPr/>
            </p:nvSpPr>
            <p:spPr>
              <a:xfrm>
                <a:off x="376934" y="3060392"/>
                <a:ext cx="5620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Observe: </a:t>
                </a:r>
                <a:r>
                  <a:rPr lang="en-US" sz="2400" dirty="0"/>
                  <a:t>Flow has </a:t>
                </a:r>
                <a:r>
                  <a:rPr lang="en-US" sz="2400" u="sng" dirty="0"/>
                  <a:t>increased</a:t>
                </a:r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D981616-31B5-4ED6-BCA6-A50083D80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4" y="3060392"/>
                <a:ext cx="5620448" cy="461665"/>
              </a:xfrm>
              <a:prstGeom prst="rect">
                <a:avLst/>
              </a:prstGeom>
              <a:blipFill>
                <a:blip r:embed="rId9"/>
                <a:stretch>
                  <a:fillRect l="-17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665A1E05-BA8E-4445-8234-55D5F0ADD74D}"/>
              </a:ext>
            </a:extLst>
          </p:cNvPr>
          <p:cNvSpPr txBox="1"/>
          <p:nvPr/>
        </p:nvSpPr>
        <p:spPr>
          <a:xfrm>
            <a:off x="376933" y="3682416"/>
            <a:ext cx="581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this respect flow constraints?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Incoming edge to a node always corresponds to increased flow to the node (more incoming flow from </a:t>
            </a:r>
            <a:r>
              <a:rPr lang="en-US" sz="2400" dirty="0">
                <a:solidFill>
                  <a:schemeClr val="accent2"/>
                </a:solidFill>
              </a:rPr>
              <a:t>forward</a:t>
            </a:r>
            <a:r>
              <a:rPr lang="en-US" sz="2400" dirty="0"/>
              <a:t> edge or less outgoing flow from </a:t>
            </a:r>
            <a:r>
              <a:rPr lang="en-US" sz="2400" dirty="0">
                <a:solidFill>
                  <a:srgbClr val="FF33CC"/>
                </a:solidFill>
              </a:rPr>
              <a:t>backward</a:t>
            </a:r>
            <a:r>
              <a:rPr lang="en-US" sz="2400" dirty="0"/>
              <a:t> edge)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Outgoing edge to a node always corresponds to decreased flow to the node</a:t>
            </a:r>
          </a:p>
        </p:txBody>
      </p:sp>
    </p:spTree>
    <p:extLst>
      <p:ext uri="{BB962C8B-B14F-4D97-AF65-F5344CB8AC3E}">
        <p14:creationId xmlns:p14="http://schemas.microsoft.com/office/powerpoint/2010/main" val="1894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765919" cy="159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a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using only edges with positive (non-zero) weight</a:t>
                </a:r>
              </a:p>
              <a:p>
                <a:r>
                  <a:rPr lang="en-US" sz="2400" dirty="0"/>
                  <a:t>Consider the minimum-weight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along the path: we can increase the flow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flow along all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forward</a:t>
                </a:r>
                <a:r>
                  <a:rPr lang="en-US" sz="2400" dirty="0"/>
                  <a:t> edges (these have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capacity)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flow along all </a:t>
                </a:r>
                <a:r>
                  <a:rPr lang="en-US" sz="2400" dirty="0">
                    <a:solidFill>
                      <a:srgbClr val="FF33CC"/>
                    </a:solidFill>
                  </a:rPr>
                  <a:t>backward</a:t>
                </a:r>
                <a:r>
                  <a:rPr lang="en-US" sz="2400" dirty="0"/>
                  <a:t> edges (these contain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units of flow)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765919" cy="1599284"/>
              </a:xfrm>
              <a:prstGeom prst="rect">
                <a:avLst/>
              </a:prstGeom>
              <a:blipFill>
                <a:blip r:embed="rId2"/>
                <a:stretch>
                  <a:fillRect l="-829" t="-2662" b="-7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/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7D62D4-C808-46C2-820E-E37BD1AC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23" y="6396334"/>
                <a:ext cx="2406684" cy="491288"/>
              </a:xfrm>
              <a:prstGeom prst="rect">
                <a:avLst/>
              </a:prstGeom>
              <a:blipFill>
                <a:blip r:embed="rId6"/>
                <a:stretch>
                  <a:fillRect l="-379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F9420F-702A-458A-AE83-083E9AC4D9A6}"/>
              </a:ext>
            </a:extLst>
          </p:cNvPr>
          <p:cNvCxnSpPr>
            <a:cxnSpLocks/>
            <a:stCxn id="69" idx="2"/>
            <a:endCxn id="68" idx="7"/>
          </p:cNvCxnSpPr>
          <p:nvPr/>
        </p:nvCxnSpPr>
        <p:spPr>
          <a:xfrm flipH="1">
            <a:off x="6705711" y="3885331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7A961E-4150-4F40-9E38-BDC546D1E4A8}"/>
              </a:ext>
            </a:extLst>
          </p:cNvPr>
          <p:cNvCxnSpPr>
            <a:cxnSpLocks/>
            <a:stCxn id="70" idx="6"/>
            <a:endCxn id="73" idx="2"/>
          </p:cNvCxnSpPr>
          <p:nvPr/>
        </p:nvCxnSpPr>
        <p:spPr>
          <a:xfrm>
            <a:off x="8510991" y="5940229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A4B0C0-CCEC-4E26-907C-04E5DC52F0E6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10383564" y="4190281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F012D3-2989-4854-9096-6B3AFCEAB087}"/>
              </a:ext>
            </a:extLst>
          </p:cNvPr>
          <p:cNvCxnSpPr>
            <a:cxnSpLocks/>
            <a:stCxn id="72" idx="3"/>
            <a:endCxn id="73" idx="6"/>
          </p:cNvCxnSpPr>
          <p:nvPr/>
        </p:nvCxnSpPr>
        <p:spPr>
          <a:xfrm flipH="1">
            <a:off x="10503283" y="5061926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F49093-664A-4EAA-B58C-9141500C6C5D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8306177" y="4084761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/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BEEF38D-016E-45B6-B640-586FD0436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71" y="4369112"/>
                <a:ext cx="409629" cy="3988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2DA1A84B-E99C-42F5-8C7B-F04D1157E673}"/>
              </a:ext>
            </a:extLst>
          </p:cNvPr>
          <p:cNvSpPr/>
          <p:nvPr/>
        </p:nvSpPr>
        <p:spPr>
          <a:xfrm>
            <a:off x="8306177" y="3685902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F29A08-C97D-4F72-A814-E500BF9DF5BB}"/>
              </a:ext>
            </a:extLst>
          </p:cNvPr>
          <p:cNvSpPr/>
          <p:nvPr/>
        </p:nvSpPr>
        <p:spPr>
          <a:xfrm>
            <a:off x="8101363" y="5740800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60B8C48-7401-4ABC-9E79-C60E7D248DE1}"/>
              </a:ext>
            </a:extLst>
          </p:cNvPr>
          <p:cNvSpPr/>
          <p:nvPr/>
        </p:nvSpPr>
        <p:spPr>
          <a:xfrm>
            <a:off x="10033924" y="3849833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/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13482C-4546-4A5B-B09F-076A47032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848" y="4721479"/>
                <a:ext cx="409629" cy="3988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AF85240E-8AAB-4A29-A3E1-0CB0535D98CB}"/>
              </a:ext>
            </a:extLst>
          </p:cNvPr>
          <p:cNvSpPr/>
          <p:nvPr/>
        </p:nvSpPr>
        <p:spPr>
          <a:xfrm>
            <a:off x="10093654" y="579841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ECD156-6827-4FB9-B7CA-C181A7E7B4DD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10238738" y="4248692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24">
            <a:extLst>
              <a:ext uri="{FF2B5EF4-FFF2-40B4-BE49-F238E27FC236}">
                <a16:creationId xmlns:a16="http://schemas.microsoft.com/office/drawing/2014/main" id="{249F285C-1E08-48DC-9771-9CAF0440FEB8}"/>
              </a:ext>
            </a:extLst>
          </p:cNvPr>
          <p:cNvSpPr/>
          <p:nvPr/>
        </p:nvSpPr>
        <p:spPr>
          <a:xfrm>
            <a:off x="10378874" y="419889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25">
            <a:extLst>
              <a:ext uri="{FF2B5EF4-FFF2-40B4-BE49-F238E27FC236}">
                <a16:creationId xmlns:a16="http://schemas.microsoft.com/office/drawing/2014/main" id="{D44EC982-5EE6-49A9-B5B9-0D34BBA64808}"/>
              </a:ext>
            </a:extLst>
          </p:cNvPr>
          <p:cNvSpPr/>
          <p:nvPr/>
        </p:nvSpPr>
        <p:spPr>
          <a:xfrm>
            <a:off x="6593946" y="4808991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766A9-56EF-4B50-8784-616F3F8062B3}"/>
              </a:ext>
            </a:extLst>
          </p:cNvPr>
          <p:cNvSpPr txBox="1"/>
          <p:nvPr/>
        </p:nvSpPr>
        <p:spPr>
          <a:xfrm>
            <a:off x="7259512" y="37286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D3BB8B-4494-449A-8A86-52B5D38037B4}"/>
              </a:ext>
            </a:extLst>
          </p:cNvPr>
          <p:cNvSpPr txBox="1"/>
          <p:nvPr/>
        </p:nvSpPr>
        <p:spPr>
          <a:xfrm>
            <a:off x="11042447" y="40492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A05974-2011-4B3D-8EE0-DC14AE807D5B}"/>
              </a:ext>
            </a:extLst>
          </p:cNvPr>
          <p:cNvSpPr txBox="1"/>
          <p:nvPr/>
        </p:nvSpPr>
        <p:spPr>
          <a:xfrm>
            <a:off x="11103060" y="55251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FB79EB-4164-48EA-AA0F-A63BF8B0E017}"/>
              </a:ext>
            </a:extLst>
          </p:cNvPr>
          <p:cNvSpPr txBox="1"/>
          <p:nvPr/>
        </p:nvSpPr>
        <p:spPr>
          <a:xfrm>
            <a:off x="10587215" y="47927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2A3C25-51A8-498E-9090-022C9AA351F9}"/>
              </a:ext>
            </a:extLst>
          </p:cNvPr>
          <p:cNvSpPr txBox="1"/>
          <p:nvPr/>
        </p:nvSpPr>
        <p:spPr>
          <a:xfrm>
            <a:off x="10263405" y="4813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B4A87E-F419-4D8E-8DE3-7ADC146B0CA5}"/>
              </a:ext>
            </a:extLst>
          </p:cNvPr>
          <p:cNvSpPr txBox="1"/>
          <p:nvPr/>
        </p:nvSpPr>
        <p:spPr>
          <a:xfrm>
            <a:off x="8026008" y="45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8D2979-B719-4366-9F62-4DE4998933AD}"/>
              </a:ext>
            </a:extLst>
          </p:cNvPr>
          <p:cNvSpPr txBox="1"/>
          <p:nvPr/>
        </p:nvSpPr>
        <p:spPr>
          <a:xfrm>
            <a:off x="6925458" y="574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0C3196-225B-4C8A-9C42-F54C403E9F5C}"/>
              </a:ext>
            </a:extLst>
          </p:cNvPr>
          <p:cNvSpPr txBox="1"/>
          <p:nvPr/>
        </p:nvSpPr>
        <p:spPr>
          <a:xfrm>
            <a:off x="9047786" y="59402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4F2259-A110-4CB2-BD00-C75269838899}"/>
              </a:ext>
            </a:extLst>
          </p:cNvPr>
          <p:cNvSpPr txBox="1"/>
          <p:nvPr/>
        </p:nvSpPr>
        <p:spPr>
          <a:xfrm>
            <a:off x="7527421" y="4233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CDA5E-64FC-4D25-9E18-EAFA0FF68065}"/>
              </a:ext>
            </a:extLst>
          </p:cNvPr>
          <p:cNvSpPr txBox="1"/>
          <p:nvPr/>
        </p:nvSpPr>
        <p:spPr>
          <a:xfrm>
            <a:off x="7405450" y="4999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C51019-B8E4-404C-BA29-6FC867CBF8E3}"/>
              </a:ext>
            </a:extLst>
          </p:cNvPr>
          <p:cNvSpPr txBox="1"/>
          <p:nvPr/>
        </p:nvSpPr>
        <p:spPr>
          <a:xfrm>
            <a:off x="8564064" y="46036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6C4B26F-2F38-45D0-B8DE-27757B343398}"/>
              </a:ext>
            </a:extLst>
          </p:cNvPr>
          <p:cNvSpPr txBox="1"/>
          <p:nvPr/>
        </p:nvSpPr>
        <p:spPr>
          <a:xfrm>
            <a:off x="9344126" y="3549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2D7DE8B-AEF2-4686-B197-5CBB9FB6D3AB}"/>
              </a:ext>
            </a:extLst>
          </p:cNvPr>
          <p:cNvSpPr txBox="1"/>
          <p:nvPr/>
        </p:nvSpPr>
        <p:spPr>
          <a:xfrm>
            <a:off x="9090381" y="44647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D437C5-D668-47F8-BEA8-FAF407EB8D98}"/>
              </a:ext>
            </a:extLst>
          </p:cNvPr>
          <p:cNvSpPr txBox="1"/>
          <p:nvPr/>
        </p:nvSpPr>
        <p:spPr>
          <a:xfrm>
            <a:off x="9240531" y="54273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7EDF7C5-F76A-412D-8AEC-A136A5076B91}"/>
              </a:ext>
            </a:extLst>
          </p:cNvPr>
          <p:cNvSpPr txBox="1"/>
          <p:nvPr/>
        </p:nvSpPr>
        <p:spPr>
          <a:xfrm>
            <a:off x="9858665" y="4767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EBE335-754C-44A4-8BCF-0921111ECE44}"/>
              </a:ext>
            </a:extLst>
          </p:cNvPr>
          <p:cNvSpPr txBox="1"/>
          <p:nvPr/>
        </p:nvSpPr>
        <p:spPr>
          <a:xfrm>
            <a:off x="9574646" y="4897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965B8DE-FA0A-41B6-8D24-AFAFA0EB7CCC}"/>
              </a:ext>
            </a:extLst>
          </p:cNvPr>
          <p:cNvSpPr txBox="1"/>
          <p:nvPr/>
        </p:nvSpPr>
        <p:spPr>
          <a:xfrm>
            <a:off x="10715813" y="44901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924341-8241-4569-90C2-380EED0FF566}"/>
              </a:ext>
            </a:extLst>
          </p:cNvPr>
          <p:cNvSpPr txBox="1"/>
          <p:nvPr/>
        </p:nvSpPr>
        <p:spPr>
          <a:xfrm>
            <a:off x="10945715" y="48924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5B28A1-D6E0-42F0-B46A-C6859373E0A4}"/>
              </a:ext>
            </a:extLst>
          </p:cNvPr>
          <p:cNvCxnSpPr>
            <a:stCxn id="71" idx="2"/>
            <a:endCxn id="69" idx="6"/>
          </p:cNvCxnSpPr>
          <p:nvPr/>
        </p:nvCxnSpPr>
        <p:spPr>
          <a:xfrm flipH="1" flipV="1">
            <a:off x="8715806" y="3885332"/>
            <a:ext cx="1318118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A99CC8-D978-4967-B36D-5B13502630A7}"/>
              </a:ext>
            </a:extLst>
          </p:cNvPr>
          <p:cNvCxnSpPr>
            <a:cxnSpLocks/>
            <a:stCxn id="69" idx="3"/>
            <a:endCxn id="68" idx="6"/>
          </p:cNvCxnSpPr>
          <p:nvPr/>
        </p:nvCxnSpPr>
        <p:spPr>
          <a:xfrm flipH="1">
            <a:off x="6765700" y="4026349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97627C-1CD8-47D7-A684-E4B42503B59B}"/>
              </a:ext>
            </a:extLst>
          </p:cNvPr>
          <p:cNvCxnSpPr>
            <a:cxnSpLocks/>
            <a:stCxn id="69" idx="5"/>
            <a:endCxn id="70" idx="7"/>
          </p:cNvCxnSpPr>
          <p:nvPr/>
        </p:nvCxnSpPr>
        <p:spPr>
          <a:xfrm flipH="1">
            <a:off x="8451003" y="4026349"/>
            <a:ext cx="204814" cy="1772863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13F1EC-DC40-4A54-8D96-BDF873FFE859}"/>
              </a:ext>
            </a:extLst>
          </p:cNvPr>
          <p:cNvCxnSpPr>
            <a:cxnSpLocks/>
            <a:stCxn id="70" idx="2"/>
            <a:endCxn id="68" idx="5"/>
          </p:cNvCxnSpPr>
          <p:nvPr/>
        </p:nvCxnSpPr>
        <p:spPr>
          <a:xfrm flipH="1" flipV="1">
            <a:off x="6705711" y="4709559"/>
            <a:ext cx="1395652" cy="123067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B3ACFE-C8D3-4A0E-B16C-E69B727695DE}"/>
              </a:ext>
            </a:extLst>
          </p:cNvPr>
          <p:cNvCxnSpPr>
            <a:cxnSpLocks/>
            <a:stCxn id="70" idx="7"/>
            <a:endCxn id="71" idx="3"/>
          </p:cNvCxnSpPr>
          <p:nvPr/>
        </p:nvCxnSpPr>
        <p:spPr>
          <a:xfrm flipV="1">
            <a:off x="8451003" y="4190280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BF780F-CFB8-4681-A02A-ABF41B7FCE93}"/>
              </a:ext>
            </a:extLst>
          </p:cNvPr>
          <p:cNvCxnSpPr>
            <a:cxnSpLocks/>
            <a:stCxn id="73" idx="1"/>
            <a:endCxn id="70" idx="7"/>
          </p:cNvCxnSpPr>
          <p:nvPr/>
        </p:nvCxnSpPr>
        <p:spPr>
          <a:xfrm flipH="1" flipV="1">
            <a:off x="8451003" y="5799212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35366F-523E-4B6B-8A27-B34928EBB1BA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10093913" y="4190280"/>
            <a:ext cx="59730" cy="1666549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004D8F7-27B0-48AC-9DDF-BB36D2BD2752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 flipH="1" flipV="1">
            <a:off x="10238739" y="4248692"/>
            <a:ext cx="1404109" cy="6722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24F3A4-7411-4F07-90DD-87F248D7E71E}"/>
              </a:ext>
            </a:extLst>
          </p:cNvPr>
          <p:cNvCxnSpPr>
            <a:cxnSpLocks/>
            <a:stCxn id="72" idx="2"/>
            <a:endCxn id="73" idx="7"/>
          </p:cNvCxnSpPr>
          <p:nvPr/>
        </p:nvCxnSpPr>
        <p:spPr>
          <a:xfrm flipH="1">
            <a:off x="10443294" y="4920909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reeform 24">
            <a:extLst>
              <a:ext uri="{FF2B5EF4-FFF2-40B4-BE49-F238E27FC236}">
                <a16:creationId xmlns:a16="http://schemas.microsoft.com/office/drawing/2014/main" id="{D9CDBE68-5B91-4E91-AD20-F6E8C63EC4D5}"/>
              </a:ext>
            </a:extLst>
          </p:cNvPr>
          <p:cNvSpPr/>
          <p:nvPr/>
        </p:nvSpPr>
        <p:spPr>
          <a:xfrm flipH="1" flipV="1">
            <a:off x="9936276" y="4209000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D981616-31B5-4ED6-BCA6-A50083D80790}"/>
                  </a:ext>
                </a:extLst>
              </p:cNvPr>
              <p:cNvSpPr txBox="1"/>
              <p:nvPr/>
            </p:nvSpPr>
            <p:spPr>
              <a:xfrm>
                <a:off x="376934" y="3060392"/>
                <a:ext cx="5620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Observe: </a:t>
                </a:r>
                <a:r>
                  <a:rPr lang="en-US" sz="2400" dirty="0"/>
                  <a:t>Flow has </a:t>
                </a:r>
                <a:r>
                  <a:rPr lang="en-US" sz="2400" u="sng" dirty="0"/>
                  <a:t>increased</a:t>
                </a:r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D981616-31B5-4ED6-BCA6-A50083D80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4" y="3060392"/>
                <a:ext cx="5620448" cy="461665"/>
              </a:xfrm>
              <a:prstGeom prst="rect">
                <a:avLst/>
              </a:prstGeom>
              <a:blipFill>
                <a:blip r:embed="rId9"/>
                <a:stretch>
                  <a:fillRect l="-17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665A1E05-BA8E-4445-8234-55D5F0ADD74D}"/>
              </a:ext>
            </a:extLst>
          </p:cNvPr>
          <p:cNvSpPr txBox="1"/>
          <p:nvPr/>
        </p:nvSpPr>
        <p:spPr>
          <a:xfrm>
            <a:off x="376933" y="3682416"/>
            <a:ext cx="581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this respect flow constraints?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Incoming edge to a node always corresponds to increased flow to the node (more incoming flow from </a:t>
            </a:r>
            <a:r>
              <a:rPr lang="en-US" sz="2400" dirty="0">
                <a:solidFill>
                  <a:schemeClr val="accent2"/>
                </a:solidFill>
              </a:rPr>
              <a:t>forward</a:t>
            </a:r>
            <a:r>
              <a:rPr lang="en-US" sz="2400" dirty="0"/>
              <a:t> edge or less outgoing flow from </a:t>
            </a:r>
            <a:r>
              <a:rPr lang="en-US" sz="2400" dirty="0">
                <a:solidFill>
                  <a:srgbClr val="FF33CC"/>
                </a:solidFill>
              </a:rPr>
              <a:t>backward</a:t>
            </a:r>
            <a:r>
              <a:rPr lang="en-US" sz="2400" dirty="0"/>
              <a:t> edge)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Outgoing edge to a node always corresponds to decreased flow to the node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2B021A82-DAEE-4565-8DDB-7A6C6319E933}"/>
              </a:ext>
            </a:extLst>
          </p:cNvPr>
          <p:cNvSpPr/>
          <p:nvPr/>
        </p:nvSpPr>
        <p:spPr>
          <a:xfrm>
            <a:off x="6203419" y="3057076"/>
            <a:ext cx="5092110" cy="980848"/>
          </a:xfrm>
          <a:prstGeom prst="wedgeRoundRectCallout">
            <a:avLst>
              <a:gd name="adj1" fmla="val -29387"/>
              <a:gd name="adj2" fmla="val -61192"/>
              <a:gd name="adj3" fmla="val 16667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/>
              <a:t>Capacity constraints satisfied by construction of the residual network</a:t>
            </a:r>
          </a:p>
        </p:txBody>
      </p:sp>
    </p:spTree>
    <p:extLst>
      <p:ext uri="{BB962C8B-B14F-4D97-AF65-F5344CB8AC3E}">
        <p14:creationId xmlns:p14="http://schemas.microsoft.com/office/powerpoint/2010/main" val="1016840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401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</a:t>
                </a:r>
                <a:r>
                  <a:rPr lang="en-US" sz="2400" u="sng" dirty="0"/>
                  <a:t>augmenting path</a:t>
                </a:r>
                <a:r>
                  <a:rPr lang="en-US" sz="2400" dirty="0"/>
                  <a:t>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4015586"/>
              </a:xfrm>
              <a:prstGeom prst="rect">
                <a:avLst/>
              </a:prstGeom>
              <a:blipFill>
                <a:blip r:embed="rId2"/>
                <a:stretch>
                  <a:fillRect l="-858" t="-1062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EBB379F-FDBB-4B3B-A562-A33FE8360FA9}"/>
              </a:ext>
            </a:extLst>
          </p:cNvPr>
          <p:cNvSpPr/>
          <p:nvPr/>
        </p:nvSpPr>
        <p:spPr>
          <a:xfrm>
            <a:off x="5759284" y="2303924"/>
            <a:ext cx="3695899" cy="1266934"/>
          </a:xfrm>
          <a:prstGeom prst="wedgeRoundRectCallout">
            <a:avLst>
              <a:gd name="adj1" fmla="val -33527"/>
              <a:gd name="adj2" fmla="val 61366"/>
              <a:gd name="adj3" fmla="val 16667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3218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9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/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Initially: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blipFill>
                <a:blip r:embed="rId4"/>
                <a:stretch>
                  <a:fillRect l="-26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7F206B-218A-48CF-AFC0-522E51ECAD18}"/>
                </a:ext>
              </a:extLst>
            </p:cNvPr>
            <p:cNvSpPr txBox="1"/>
            <p:nvPr/>
          </p:nvSpPr>
          <p:spPr>
            <a:xfrm>
              <a:off x="2437466" y="3764175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5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447D420D-2F41-43CD-AF33-93E0CE7675CA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B1E25C-7018-4766-B84B-FF15C3D34433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102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414F14-7003-4297-BF87-E07EB03BD665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17DFD-B8DB-442D-B95C-694009954CCD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896EE2-1A82-468A-B8CB-BE498DB68AEC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2956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F862C0-974A-49D2-8194-52AA3ADC128F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B8C8A4-A746-40E0-8E2D-E130D15BCF03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2F4299-BA67-40AA-A8D9-5E17C1F70B0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8766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8A5B0-D244-4A1F-B873-9EE02405F998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AB4415-8553-4E91-817E-98ADD947DC9E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9C88B-0E6A-47C0-808D-1E20452BDD6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7199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BDACBC-01B6-4C55-81B0-4F5B3C8BC77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EDECF3-B53F-4FCE-B7D9-C4714B39DEA7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0AD911-55C1-4E24-A6E0-BB1DA9690AF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0029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777541" y="3438574"/>
              <a:ext cx="155198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ADB7C3-15F6-4E22-905B-3E60C1992A0E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49B354-9E15-427D-AC9C-37263F3F81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C5140-83BD-4A23-9361-1BC20AF1A14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795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990600" y="3133349"/>
            <a:chExt cx="4785705" cy="2348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1312957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606696" y="371293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4928276" y="339908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D6DD124-9BAE-4307-ADE8-DF9C5426B23B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10BF48-61AD-40D9-B102-46AAD19ACD0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058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3E1BE17C-0E5B-48CE-B66A-DD59CB75740C}"/>
              </a:ext>
            </a:extLst>
          </p:cNvPr>
          <p:cNvSpPr/>
          <p:nvPr/>
        </p:nvSpPr>
        <p:spPr>
          <a:xfrm>
            <a:off x="6616928" y="3670318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A8729C-2B8A-43A3-B5F6-DD08B3A6EA15}"/>
              </a:ext>
            </a:extLst>
          </p:cNvPr>
          <p:cNvSpPr txBox="1"/>
          <p:nvPr/>
        </p:nvSpPr>
        <p:spPr>
          <a:xfrm>
            <a:off x="6762753" y="4475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C780682-E7C3-48E0-A87F-AB54DB6FAFE6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E064F7-8E60-4017-8022-11FC9B8B9478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6053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3E1BE17C-0E5B-48CE-B66A-DD59CB75740C}"/>
              </a:ext>
            </a:extLst>
          </p:cNvPr>
          <p:cNvSpPr/>
          <p:nvPr/>
        </p:nvSpPr>
        <p:spPr>
          <a:xfrm>
            <a:off x="6616928" y="3670318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A8729C-2B8A-43A3-B5F6-DD08B3A6EA15}"/>
              </a:ext>
            </a:extLst>
          </p:cNvPr>
          <p:cNvSpPr txBox="1"/>
          <p:nvPr/>
        </p:nvSpPr>
        <p:spPr>
          <a:xfrm>
            <a:off x="6762753" y="4475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F652B6-6CD7-4101-9DF6-3B99DE0EF16F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2823D-BB4D-4DF7-A30A-CD7F4739E9C2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431D48-E9D5-4BF2-90A2-42F9DD8423D0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2030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3E1BE17C-0E5B-48CE-B66A-DD59CB75740C}"/>
              </a:ext>
            </a:extLst>
          </p:cNvPr>
          <p:cNvSpPr/>
          <p:nvPr/>
        </p:nvSpPr>
        <p:spPr>
          <a:xfrm>
            <a:off x="6616928" y="3670318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A8729C-2B8A-43A3-B5F6-DD08B3A6EA15}"/>
              </a:ext>
            </a:extLst>
          </p:cNvPr>
          <p:cNvSpPr txBox="1"/>
          <p:nvPr/>
        </p:nvSpPr>
        <p:spPr>
          <a:xfrm>
            <a:off x="6762753" y="4475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FB8A0A4-6A59-4C12-92E1-5833D72F654D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65AC57F-115E-4989-BAE3-2F681DB3F0F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995A96-9C26-43ED-B65C-6537F5407D15}"/>
              </a:ext>
            </a:extLst>
          </p:cNvPr>
          <p:cNvCxnSpPr>
            <a:cxnSpLocks/>
            <a:stCxn id="80" idx="1"/>
            <a:endCxn id="78" idx="6"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23D9F35-87FD-4B07-93CC-F3DFC2B7DA5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2699B2-2DD9-457D-ABFA-0782D621EB6E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055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756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3E1BE17C-0E5B-48CE-B66A-DD59CB75740C}"/>
              </a:ext>
            </a:extLst>
          </p:cNvPr>
          <p:cNvSpPr/>
          <p:nvPr/>
        </p:nvSpPr>
        <p:spPr>
          <a:xfrm>
            <a:off x="6616928" y="3670318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A8729C-2B8A-43A3-B5F6-DD08B3A6EA15}"/>
              </a:ext>
            </a:extLst>
          </p:cNvPr>
          <p:cNvSpPr txBox="1"/>
          <p:nvPr/>
        </p:nvSpPr>
        <p:spPr>
          <a:xfrm>
            <a:off x="6762753" y="4475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2A90789-A7D2-4432-9AE9-C099905EEB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CEC703-8083-46FF-8961-E499E81E89A3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8D6323-5815-4E3E-A3F0-CC2237702E9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C22BF4-2D86-4D48-96AE-E76F59995F80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0462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3E1BE17C-0E5B-48CE-B66A-DD59CB75740C}"/>
              </a:ext>
            </a:extLst>
          </p:cNvPr>
          <p:cNvSpPr/>
          <p:nvPr/>
        </p:nvSpPr>
        <p:spPr>
          <a:xfrm>
            <a:off x="6616928" y="3670318"/>
            <a:ext cx="1540199" cy="12672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A8729C-2B8A-43A3-B5F6-DD08B3A6EA15}"/>
              </a:ext>
            </a:extLst>
          </p:cNvPr>
          <p:cNvSpPr txBox="1"/>
          <p:nvPr/>
        </p:nvSpPr>
        <p:spPr>
          <a:xfrm>
            <a:off x="6762753" y="4475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DB049D-EF06-4EFF-B73F-381CCA4ECE74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FB032B-32A7-42E3-AC49-0D635EB71CF9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F0657F-B7CC-4D79-AA07-528927D12E5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DF907F3-A1E7-4111-84AF-7E17F3355CAB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336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BD890C91-4F9F-4E14-B097-AEDF02F3A01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D1B42-93B2-4AD8-8BBB-89703F5E3215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525870" y="1607711"/>
            <a:ext cx="359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more augmenting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3E1BE17C-0E5B-48CE-B66A-DD59CB75740C}"/>
                </a:ext>
              </a:extLst>
            </p:cNvPr>
            <p:cNvSpPr/>
            <p:nvPr/>
          </p:nvSpPr>
          <p:spPr>
            <a:xfrm>
              <a:off x="6616928" y="3670318"/>
              <a:ext cx="1540199" cy="1267230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A8729C-2B8A-43A3-B5F6-DD08B3A6EA15}"/>
                </a:ext>
              </a:extLst>
            </p:cNvPr>
            <p:cNvSpPr txBox="1"/>
            <p:nvPr/>
          </p:nvSpPr>
          <p:spPr>
            <a:xfrm>
              <a:off x="6762753" y="44750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C5D93C-A0FE-4D1A-9457-89C315F9275D}"/>
              </a:ext>
            </a:extLst>
          </p:cNvPr>
          <p:cNvSpPr txBox="1"/>
          <p:nvPr/>
        </p:nvSpPr>
        <p:spPr>
          <a:xfrm>
            <a:off x="399594" y="6133806"/>
            <a:ext cx="280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Maximum flow:</a:t>
            </a:r>
            <a:r>
              <a:rPr lang="en-US" sz="2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56449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augmenting path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blipFill>
                <a:blip r:embed="rId2"/>
                <a:stretch>
                  <a:fillRect l="-858" t="-109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/>
              <p:nvPr/>
            </p:nvSpPr>
            <p:spPr>
              <a:xfrm>
                <a:off x="426081" y="5301201"/>
                <a:ext cx="113605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Initialization: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5301201"/>
                <a:ext cx="11360583" cy="523220"/>
              </a:xfrm>
              <a:prstGeom prst="rect">
                <a:avLst/>
              </a:prstGeom>
              <a:blipFill>
                <a:blip r:embed="rId3"/>
                <a:stretch>
                  <a:fillRect l="-1127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5B5CC0D-D443-46B5-8925-4BEC5DAB2BD4}"/>
              </a:ext>
            </a:extLst>
          </p:cNvPr>
          <p:cNvSpPr/>
          <p:nvPr/>
        </p:nvSpPr>
        <p:spPr>
          <a:xfrm>
            <a:off x="1266468" y="2933902"/>
            <a:ext cx="10087332" cy="39118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1493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augmenting path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blipFill>
                <a:blip r:embed="rId2"/>
                <a:stretch>
                  <a:fillRect l="-858" t="-109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/>
              <p:nvPr/>
            </p:nvSpPr>
            <p:spPr>
              <a:xfrm>
                <a:off x="426081" y="5301201"/>
                <a:ext cx="113605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Initialization: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1" dirty="0"/>
                  <a:t>Construct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5301201"/>
                <a:ext cx="11360583" cy="954107"/>
              </a:xfrm>
              <a:prstGeom prst="rect">
                <a:avLst/>
              </a:prstGeom>
              <a:blipFill>
                <a:blip r:embed="rId3"/>
                <a:stretch>
                  <a:fillRect l="-1127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B320799-3250-43C6-9699-21E3AA1BD2BF}"/>
              </a:ext>
            </a:extLst>
          </p:cNvPr>
          <p:cNvSpPr/>
          <p:nvPr/>
        </p:nvSpPr>
        <p:spPr>
          <a:xfrm>
            <a:off x="1320256" y="3281080"/>
            <a:ext cx="10087332" cy="39118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6481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augmenting path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blipFill>
                <a:blip r:embed="rId2"/>
                <a:stretch>
                  <a:fillRect l="-858" t="-109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/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Initialization: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1" dirty="0"/>
                  <a:t>Construct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b="1" dirty="0"/>
                  <a:t>Finding augmenting path in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using BFS/DFS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blipFill>
                <a:blip r:embed="rId3"/>
                <a:stretch>
                  <a:fillRect l="-1127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BD03B64-EC9B-47E2-AC2F-6C5FE55ED790}"/>
                  </a:ext>
                </a:extLst>
              </p:cNvPr>
              <p:cNvSpPr/>
              <p:nvPr/>
            </p:nvSpPr>
            <p:spPr>
              <a:xfrm>
                <a:off x="7274560" y="4626343"/>
                <a:ext cx="4653280" cy="1384995"/>
              </a:xfrm>
              <a:prstGeom prst="wedgeRoundRectCallou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/>
                  <a:t>We only care about nodes reachable from the source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b="0" dirty="0"/>
                  <a:t> (so the number of nodes that are “relevant” is at most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b="0" dirty="0"/>
                  <a:t>)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BD03B64-EC9B-47E2-AC2F-6C5FE55ED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560" y="4626343"/>
                <a:ext cx="4653280" cy="1384995"/>
              </a:xfrm>
              <a:prstGeom prst="wedgeRoundRectCallout">
                <a:avLst/>
              </a:prstGeom>
              <a:blipFill>
                <a:blip r:embed="rId4"/>
                <a:stretch>
                  <a:fillRect r="-9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E31E144-B123-401F-980B-7B339C6F526A}"/>
              </a:ext>
            </a:extLst>
          </p:cNvPr>
          <p:cNvSpPr/>
          <p:nvPr/>
        </p:nvSpPr>
        <p:spPr>
          <a:xfrm>
            <a:off x="1266468" y="3702131"/>
            <a:ext cx="10087332" cy="39118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369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augmenting path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blipFill>
                <a:blip r:embed="rId2"/>
                <a:stretch>
                  <a:fillRect l="-858" t="-109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/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Initialization: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1" dirty="0"/>
                  <a:t>Construct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b="1" dirty="0"/>
                  <a:t>Finding augmenting path in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using BFS/DFS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blipFill>
                <a:blip r:embed="rId3"/>
                <a:stretch>
                  <a:fillRect l="-1127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14419BC-37D4-41CA-A60C-27E59D9E3578}"/>
                  </a:ext>
                </a:extLst>
              </p:cNvPr>
              <p:cNvSpPr/>
              <p:nvPr/>
            </p:nvSpPr>
            <p:spPr>
              <a:xfrm>
                <a:off x="426081" y="2519680"/>
                <a:ext cx="11360583" cy="2823909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How many iterations are needed?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For integer-valued capacities, min-weight of each augmenting path is 1, so number of iterations is bounded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max-flow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For rational-valued capacities, can scale to make capacities integer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For irrational-valued capacities, algorithm may never terminate!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14419BC-37D4-41CA-A60C-27E59D9E3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2519680"/>
                <a:ext cx="11360583" cy="282390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6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an augmenting path to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 (using edges of non-zero weight)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34FA1-852C-4E8A-B545-B3A73D6B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3904146"/>
              </a:xfrm>
              <a:prstGeom prst="rect">
                <a:avLst/>
              </a:prstGeom>
              <a:blipFill>
                <a:blip r:embed="rId2"/>
                <a:stretch>
                  <a:fillRect l="-858" t="-109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/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Initialization: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1" dirty="0"/>
                  <a:t>Construct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b="1" dirty="0"/>
                  <a:t>Finding augmenting path in residual network: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using BFS/DFS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AC4958-EE26-468C-A901-1664768C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5301201"/>
                <a:ext cx="11360583" cy="1384995"/>
              </a:xfrm>
              <a:prstGeom prst="rect">
                <a:avLst/>
              </a:prstGeom>
              <a:blipFill>
                <a:blip r:embed="rId3"/>
                <a:stretch>
                  <a:fillRect l="-1127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B2B43594-83AE-4B1C-93A9-865E3690D1B2}"/>
                  </a:ext>
                </a:extLst>
              </p:cNvPr>
              <p:cNvSpPr/>
              <p:nvPr/>
            </p:nvSpPr>
            <p:spPr>
              <a:xfrm>
                <a:off x="4480560" y="2409816"/>
                <a:ext cx="7585934" cy="3686184"/>
              </a:xfrm>
              <a:prstGeom prst="flowChartAlternateProcess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0" dirty="0"/>
                  <a:t>For graphs with integer capacities, running time of Ford-Fulkerson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800" b="0" dirty="0"/>
                  <a:t>Highly undesirable </a:t>
                </a:r>
                <a:r>
                  <a:rPr lang="en-US" sz="2800" dirty="0"/>
                  <a:t>if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≫|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0" dirty="0"/>
                  <a:t> (e.g., graph is small, but capacities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2800" b="0" dirty="0"/>
                  <a:t>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As described, algorithm is </a:t>
                </a:r>
                <a:r>
                  <a:rPr lang="en-US" sz="2800" u="sng" dirty="0"/>
                  <a:t>not</a:t>
                </a:r>
                <a:r>
                  <a:rPr lang="en-US" sz="2800" dirty="0"/>
                  <a:t> polynomial-time!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B2B43594-83AE-4B1C-93A9-865E3690D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2409816"/>
                <a:ext cx="7585934" cy="3686184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0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5" y="3468285"/>
              <a:ext cx="790775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0" y="2422033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118185-7FB7-475D-B2A2-722D566DB791}"/>
              </a:ext>
            </a:extLst>
          </p:cNvPr>
          <p:cNvGrpSpPr/>
          <p:nvPr/>
        </p:nvGrpSpPr>
        <p:grpSpPr>
          <a:xfrm>
            <a:off x="6729924" y="2298837"/>
            <a:ext cx="4285718" cy="2793387"/>
            <a:chOff x="1600200" y="2150043"/>
            <a:chExt cx="5224699" cy="340540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408FA9-ACF8-4987-A90C-004A1174B715}"/>
                </a:ext>
              </a:extLst>
            </p:cNvPr>
            <p:cNvCxnSpPr>
              <a:cxnSpLocks/>
              <a:stCxn id="62" idx="2"/>
              <a:endCxn id="61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rgbClr val="ED7D3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7E9CB3-B2CE-4B2D-9168-8695A24DD456}"/>
                </a:ext>
              </a:extLst>
            </p:cNvPr>
            <p:cNvCxnSpPr>
              <a:cxnSpLocks/>
              <a:stCxn id="63" idx="2"/>
              <a:endCxn id="61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rgbClr val="ED7D3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CD36D8-3847-4747-B78F-0B5436011E43}"/>
                </a:ext>
              </a:extLst>
            </p:cNvPr>
            <p:cNvCxnSpPr>
              <a:cxnSpLocks/>
              <a:stCxn id="62" idx="6"/>
              <a:endCxn id="64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rgbClr val="ED7D3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26814A4-9F1C-479C-B3F5-727E76E61F46}"/>
                </a:ext>
              </a:extLst>
            </p:cNvPr>
            <p:cNvCxnSpPr>
              <a:cxnSpLocks/>
              <a:stCxn id="64" idx="3"/>
              <a:endCxn id="63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rgbClr val="ED7D3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9417A6-B2D1-40F0-8315-9B3161309F89}"/>
                </a:ext>
              </a:extLst>
            </p:cNvPr>
            <p:cNvSpPr txBox="1"/>
            <p:nvPr/>
          </p:nvSpPr>
          <p:spPr>
            <a:xfrm>
              <a:off x="3735999" y="3464658"/>
              <a:ext cx="41468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CAFCAB-8D78-463F-A70A-A9E4186504D3}"/>
                </a:ext>
              </a:extLst>
            </p:cNvPr>
            <p:cNvSpPr txBox="1"/>
            <p:nvPr/>
          </p:nvSpPr>
          <p:spPr>
            <a:xfrm>
              <a:off x="2241516" y="2415658"/>
              <a:ext cx="79380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FC926BC-D93B-430B-839A-4F5BF1AC5F59}"/>
                </a:ext>
              </a:extLst>
            </p:cNvPr>
            <p:cNvCxnSpPr>
              <a:cxnSpLocks/>
              <a:stCxn id="62" idx="4"/>
              <a:endCxn id="63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rgbClr val="ED7D3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2B0BCF5-D9BF-4C59-8CD9-3AA5697345E6}"/>
                    </a:ext>
                  </a:extLst>
                </p:cNvPr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2B0BCF5-D9BF-4C59-8CD9-3AA5697345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DC5250-D834-42BC-B5C9-736FBE4CA86B}"/>
                </a:ext>
              </a:extLst>
            </p:cNvPr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6F4FB6B-86FB-4B10-AD1E-7028D23965B1}"/>
                </a:ext>
              </a:extLst>
            </p:cNvPr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F320598-8366-4361-B7D1-D2C2A374EEF1}"/>
                    </a:ext>
                  </a:extLst>
                </p:cNvPr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F320598-8366-4361-B7D1-D2C2A374E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257A7BD-D8D1-45BD-98B8-C78D139DA935}"/>
                </a:ext>
              </a:extLst>
            </p:cNvPr>
            <p:cNvSpPr txBox="1"/>
            <p:nvPr/>
          </p:nvSpPr>
          <p:spPr>
            <a:xfrm>
              <a:off x="2282174" y="4666404"/>
              <a:ext cx="79380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100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48EFE4-294E-4EB0-A89C-36C890954731}"/>
                </a:ext>
              </a:extLst>
            </p:cNvPr>
            <p:cNvSpPr txBox="1"/>
            <p:nvPr/>
          </p:nvSpPr>
          <p:spPr>
            <a:xfrm>
              <a:off x="5248183" y="4666404"/>
              <a:ext cx="79380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100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FAE3AAE-FAA2-4263-A7A0-F549B1D7554F}"/>
                </a:ext>
              </a:extLst>
            </p:cNvPr>
            <p:cNvSpPr txBox="1"/>
            <p:nvPr/>
          </p:nvSpPr>
          <p:spPr>
            <a:xfrm>
              <a:off x="5567021" y="2422033"/>
              <a:ext cx="79380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5403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5" y="3468285"/>
              <a:ext cx="790775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0" y="2422033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50D05A-25F1-4F60-AD60-8ECED447E0F0}"/>
              </a:ext>
            </a:extLst>
          </p:cNvPr>
          <p:cNvSpPr txBox="1"/>
          <p:nvPr/>
        </p:nvSpPr>
        <p:spPr>
          <a:xfrm>
            <a:off x="7360154" y="1579116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</p:spTree>
    <p:extLst>
      <p:ext uri="{BB962C8B-B14F-4D97-AF65-F5344CB8AC3E}">
        <p14:creationId xmlns:p14="http://schemas.microsoft.com/office/powerpoint/2010/main" val="177741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55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0" y="2422033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38697-A0C1-4B6D-A71B-3704E40EAD74}"/>
              </a:ext>
            </a:extLst>
          </p:cNvPr>
          <p:cNvSpPr txBox="1"/>
          <p:nvPr/>
        </p:nvSpPr>
        <p:spPr>
          <a:xfrm>
            <a:off x="7360154" y="1579116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</p:spTree>
    <p:extLst>
      <p:ext uri="{BB962C8B-B14F-4D97-AF65-F5344CB8AC3E}">
        <p14:creationId xmlns:p14="http://schemas.microsoft.com/office/powerpoint/2010/main" val="35377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0" y="2422033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</p:cNvCxnSpPr>
          <p:nvPr/>
        </p:nvCxnSpPr>
        <p:spPr>
          <a:xfrm flipH="1" flipV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B078D-71CA-4656-AE81-0B4CED63DA4C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7190943" y="2681995"/>
            <a:ext cx="1522923" cy="1001857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99AA1-02EE-4C59-95E4-D1AE6D8D972B}"/>
              </a:ext>
            </a:extLst>
          </p:cNvPr>
          <p:cNvCxnSpPr>
            <a:cxnSpLocks/>
            <a:stCxn id="63" idx="7"/>
            <a:endCxn id="64" idx="2"/>
          </p:cNvCxnSpPr>
          <p:nvPr/>
        </p:nvCxnSpPr>
        <p:spPr>
          <a:xfrm flipV="1">
            <a:off x="9025965" y="3647713"/>
            <a:ext cx="1528658" cy="1061353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EC6868-E1DA-43CC-8BB0-9121F304BBBA}"/>
              </a:ext>
            </a:extLst>
          </p:cNvPr>
          <p:cNvSpPr txBox="1"/>
          <p:nvPr/>
        </p:nvSpPr>
        <p:spPr>
          <a:xfrm>
            <a:off x="7751687" y="31924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BFF78-CC95-4287-B7D4-84ACF74F63D5}"/>
              </a:ext>
            </a:extLst>
          </p:cNvPr>
          <p:cNvSpPr txBox="1"/>
          <p:nvPr/>
        </p:nvSpPr>
        <p:spPr>
          <a:xfrm>
            <a:off x="9623922" y="36246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2102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0" y="2422033"/>
              <a:ext cx="1191114" cy="594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</p:cNvCxnSpPr>
          <p:nvPr/>
        </p:nvCxnSpPr>
        <p:spPr>
          <a:xfrm flipH="1" flipV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B078D-71CA-4656-AE81-0B4CED63DA4C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7190943" y="2681995"/>
            <a:ext cx="1522923" cy="1001857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99AA1-02EE-4C59-95E4-D1AE6D8D972B}"/>
              </a:ext>
            </a:extLst>
          </p:cNvPr>
          <p:cNvCxnSpPr>
            <a:cxnSpLocks/>
            <a:stCxn id="63" idx="7"/>
            <a:endCxn id="64" idx="2"/>
          </p:cNvCxnSpPr>
          <p:nvPr/>
        </p:nvCxnSpPr>
        <p:spPr>
          <a:xfrm flipV="1">
            <a:off x="9025965" y="3647713"/>
            <a:ext cx="1528658" cy="1061353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EC6868-E1DA-43CC-8BB0-9121F304BBBA}"/>
              </a:ext>
            </a:extLst>
          </p:cNvPr>
          <p:cNvSpPr txBox="1"/>
          <p:nvPr/>
        </p:nvSpPr>
        <p:spPr>
          <a:xfrm>
            <a:off x="7751687" y="31924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BFF78-CC95-4287-B7D4-84ACF74F63D5}"/>
              </a:ext>
            </a:extLst>
          </p:cNvPr>
          <p:cNvSpPr txBox="1"/>
          <p:nvPr/>
        </p:nvSpPr>
        <p:spPr>
          <a:xfrm>
            <a:off x="9623922" y="36246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A46BC-409A-41C5-8BDA-B730B0F0B5E0}"/>
              </a:ext>
            </a:extLst>
          </p:cNvPr>
          <p:cNvSpPr txBox="1"/>
          <p:nvPr/>
        </p:nvSpPr>
        <p:spPr>
          <a:xfrm>
            <a:off x="7360154" y="1579116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</p:spTree>
    <p:extLst>
      <p:ext uri="{BB962C8B-B14F-4D97-AF65-F5344CB8AC3E}">
        <p14:creationId xmlns:p14="http://schemas.microsoft.com/office/powerpoint/2010/main" val="34658428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1" y="2422033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</p:cNvCxnSpPr>
          <p:nvPr/>
        </p:nvCxnSpPr>
        <p:spPr>
          <a:xfrm flipH="1" flipV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B078D-71CA-4656-AE81-0B4CED63DA4C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7190943" y="2681995"/>
            <a:ext cx="1522923" cy="1001857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99AA1-02EE-4C59-95E4-D1AE6D8D972B}"/>
              </a:ext>
            </a:extLst>
          </p:cNvPr>
          <p:cNvCxnSpPr>
            <a:cxnSpLocks/>
            <a:stCxn id="63" idx="7"/>
            <a:endCxn id="64" idx="2"/>
          </p:cNvCxnSpPr>
          <p:nvPr/>
        </p:nvCxnSpPr>
        <p:spPr>
          <a:xfrm flipV="1">
            <a:off x="9025965" y="3647713"/>
            <a:ext cx="1528658" cy="1061353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EC6868-E1DA-43CC-8BB0-9121F304BBBA}"/>
              </a:ext>
            </a:extLst>
          </p:cNvPr>
          <p:cNvSpPr txBox="1"/>
          <p:nvPr/>
        </p:nvSpPr>
        <p:spPr>
          <a:xfrm>
            <a:off x="7751687" y="31924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BFF78-CC95-4287-B7D4-84ACF74F63D5}"/>
              </a:ext>
            </a:extLst>
          </p:cNvPr>
          <p:cNvSpPr txBox="1"/>
          <p:nvPr/>
        </p:nvSpPr>
        <p:spPr>
          <a:xfrm>
            <a:off x="9623922" y="36246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80A79-D79C-4F05-BA07-9C155E6AE25E}"/>
              </a:ext>
            </a:extLst>
          </p:cNvPr>
          <p:cNvSpPr txBox="1"/>
          <p:nvPr/>
        </p:nvSpPr>
        <p:spPr>
          <a:xfrm>
            <a:off x="7360154" y="1579116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</p:spTree>
    <p:extLst>
      <p:ext uri="{BB962C8B-B14F-4D97-AF65-F5344CB8AC3E}">
        <p14:creationId xmlns:p14="http://schemas.microsoft.com/office/powerpoint/2010/main" val="1705220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1" y="2422033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</p:cNvCxnSpPr>
          <p:nvPr/>
        </p:nvCxnSpPr>
        <p:spPr>
          <a:xfrm flipH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B078D-71CA-4656-AE81-0B4CED63DA4C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7190943" y="2681995"/>
            <a:ext cx="1522923" cy="1001857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99AA1-02EE-4C59-95E4-D1AE6D8D972B}"/>
              </a:ext>
            </a:extLst>
          </p:cNvPr>
          <p:cNvCxnSpPr>
            <a:cxnSpLocks/>
            <a:stCxn id="63" idx="7"/>
            <a:endCxn id="64" idx="2"/>
          </p:cNvCxnSpPr>
          <p:nvPr/>
        </p:nvCxnSpPr>
        <p:spPr>
          <a:xfrm flipV="1">
            <a:off x="9025965" y="3647713"/>
            <a:ext cx="1528658" cy="1061353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EC6868-E1DA-43CC-8BB0-9121F304BBBA}"/>
              </a:ext>
            </a:extLst>
          </p:cNvPr>
          <p:cNvSpPr txBox="1"/>
          <p:nvPr/>
        </p:nvSpPr>
        <p:spPr>
          <a:xfrm>
            <a:off x="7751687" y="31924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BFF78-CC95-4287-B7D4-84ACF74F63D5}"/>
              </a:ext>
            </a:extLst>
          </p:cNvPr>
          <p:cNvSpPr txBox="1"/>
          <p:nvPr/>
        </p:nvSpPr>
        <p:spPr>
          <a:xfrm>
            <a:off x="9623922" y="36246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C8D016-8C69-4A02-94AC-81FB0B4AABC7}"/>
              </a:ext>
            </a:extLst>
          </p:cNvPr>
          <p:cNvCxnSpPr>
            <a:cxnSpLocks/>
            <a:stCxn id="63" idx="1"/>
            <a:endCxn id="61" idx="6"/>
          </p:cNvCxnSpPr>
          <p:nvPr/>
        </p:nvCxnSpPr>
        <p:spPr>
          <a:xfrm flipH="1" flipV="1">
            <a:off x="7190943" y="3683852"/>
            <a:ext cx="1509033" cy="1025214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E71367-4C3F-4D89-A8C1-55235DAFD7F7}"/>
              </a:ext>
            </a:extLst>
          </p:cNvPr>
          <p:cNvCxnSpPr>
            <a:cxnSpLocks/>
            <a:stCxn id="64" idx="2"/>
            <a:endCxn id="62" idx="5"/>
          </p:cNvCxnSpPr>
          <p:nvPr/>
        </p:nvCxnSpPr>
        <p:spPr>
          <a:xfrm flipH="1" flipV="1">
            <a:off x="9039855" y="2681995"/>
            <a:ext cx="1514768" cy="965718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018852-89E8-4B6D-AB2E-CF1F49D6503C}"/>
              </a:ext>
            </a:extLst>
          </p:cNvPr>
          <p:cNvSpPr txBox="1"/>
          <p:nvPr/>
        </p:nvSpPr>
        <p:spPr>
          <a:xfrm>
            <a:off x="7888332" y="38388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FDAB4-E668-48ED-A835-DC0B2DBB2AE4}"/>
              </a:ext>
            </a:extLst>
          </p:cNvPr>
          <p:cNvSpPr txBox="1"/>
          <p:nvPr/>
        </p:nvSpPr>
        <p:spPr>
          <a:xfrm>
            <a:off x="9552214" y="3095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30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Worst-Case Ford-Fulkerson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66925" y="2298837"/>
            <a:ext cx="4285718" cy="2793387"/>
            <a:chOff x="1600200" y="2150043"/>
            <a:chExt cx="5224699" cy="3405405"/>
          </a:xfrm>
        </p:grpSpPr>
        <p:cxnSp>
          <p:nvCxnSpPr>
            <p:cNvPr id="6" name="Straight Connector 5"/>
            <p:cNvCxnSpPr>
              <a:cxnSpLocks/>
              <a:stCxn id="14" idx="2"/>
              <a:endCxn id="13" idx="7"/>
            </p:cNvCxnSpPr>
            <p:nvPr/>
          </p:nvCxnSpPr>
          <p:spPr>
            <a:xfrm flipH="1">
              <a:off x="2079919" y="2423668"/>
              <a:ext cx="1856588" cy="122135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15" idx="2"/>
              <a:endCxn id="13" idx="5"/>
            </p:cNvCxnSpPr>
            <p:nvPr/>
          </p:nvCxnSpPr>
          <p:spPr>
            <a:xfrm flipH="1" flipV="1">
              <a:off x="2079919" y="4031989"/>
              <a:ext cx="1839655" cy="124983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4498533" y="2423668"/>
              <a:ext cx="1846647" cy="117730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4481601" y="3987932"/>
              <a:ext cx="1863579" cy="12938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9966" y="3468285"/>
              <a:ext cx="748855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330" y="241565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200587" y="2697292"/>
              <a:ext cx="16932" cy="231090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64883"/>
                  <a:ext cx="562026" cy="5472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150043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008199"/>
              <a:ext cx="562026" cy="54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solidFill>
                  <a:srgbClr val="4454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73" y="3520827"/>
                  <a:ext cx="562026" cy="5472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051755" y="4667038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0746" y="4666404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7021" y="2422033"/>
              <a:ext cx="1127972" cy="56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1/</a:t>
              </a:r>
              <a:r>
                <a:rPr lang="en-US" sz="2400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8FA9-ACF8-4987-A90C-004A1174B715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123428" y="2523286"/>
            <a:ext cx="1522923" cy="1001856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7E9CB3-B2CE-4B2D-9168-8695A24DD456}"/>
              </a:ext>
            </a:extLst>
          </p:cNvPr>
          <p:cNvCxnSpPr>
            <a:cxnSpLocks/>
            <a:stCxn id="63" idx="2"/>
            <a:endCxn id="61" idx="5"/>
          </p:cNvCxnSpPr>
          <p:nvPr/>
        </p:nvCxnSpPr>
        <p:spPr>
          <a:xfrm flipH="1" flipV="1">
            <a:off x="7123428" y="3842560"/>
            <a:ext cx="1509033" cy="1025216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D36D8-3847-4747-B78F-0B5436011E43}"/>
              </a:ext>
            </a:extLst>
          </p:cNvPr>
          <p:cNvCxnSpPr>
            <a:cxnSpLocks/>
            <a:stCxn id="62" idx="6"/>
            <a:endCxn id="64" idx="1"/>
          </p:cNvCxnSpPr>
          <p:nvPr/>
        </p:nvCxnSpPr>
        <p:spPr>
          <a:xfrm>
            <a:off x="9107370" y="2523286"/>
            <a:ext cx="1514768" cy="965718"/>
          </a:xfrm>
          <a:prstGeom prst="line">
            <a:avLst/>
          </a:prstGeom>
          <a:ln w="57150">
            <a:solidFill>
              <a:srgbClr val="ED7D31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6814A4-9F1C-479C-B3F5-727E76E61F46}"/>
              </a:ext>
            </a:extLst>
          </p:cNvPr>
          <p:cNvCxnSpPr>
            <a:cxnSpLocks/>
            <a:stCxn id="64" idx="3"/>
            <a:endCxn id="63" idx="6"/>
          </p:cNvCxnSpPr>
          <p:nvPr/>
        </p:nvCxnSpPr>
        <p:spPr>
          <a:xfrm flipH="1">
            <a:off x="9093481" y="3806421"/>
            <a:ext cx="1528657" cy="1061354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triangl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9417A6-B2D1-40F0-8315-9B3161309F89}"/>
              </a:ext>
            </a:extLst>
          </p:cNvPr>
          <p:cNvSpPr txBox="1"/>
          <p:nvPr/>
        </p:nvSpPr>
        <p:spPr>
          <a:xfrm>
            <a:off x="8481878" y="3377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CAFCAB-8D78-463F-A70A-A9E4186504D3}"/>
              </a:ext>
            </a:extLst>
          </p:cNvPr>
          <p:cNvSpPr txBox="1"/>
          <p:nvPr/>
        </p:nvSpPr>
        <p:spPr>
          <a:xfrm>
            <a:off x="7255983" y="25167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C926BC-D93B-430B-839A-4F5BF1AC5F59}"/>
              </a:ext>
            </a:extLst>
          </p:cNvPr>
          <p:cNvCxnSpPr>
            <a:cxnSpLocks/>
          </p:cNvCxnSpPr>
          <p:nvPr/>
        </p:nvCxnSpPr>
        <p:spPr>
          <a:xfrm flipH="1">
            <a:off x="8862970" y="2747735"/>
            <a:ext cx="13889" cy="1895592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triangl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/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2B0BCF5-D9BF-4C59-8CD9-3AA569734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4" y="3459403"/>
                <a:ext cx="461019" cy="4488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FDC5250-D834-42BC-B5C9-736FBE4CA86B}"/>
              </a:ext>
            </a:extLst>
          </p:cNvPr>
          <p:cNvSpPr/>
          <p:nvPr/>
        </p:nvSpPr>
        <p:spPr>
          <a:xfrm>
            <a:off x="8646351" y="2298837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F4FB6B-86FB-4B10-AD1E-7028D23965B1}"/>
              </a:ext>
            </a:extLst>
          </p:cNvPr>
          <p:cNvSpPr/>
          <p:nvPr/>
        </p:nvSpPr>
        <p:spPr>
          <a:xfrm>
            <a:off x="8632461" y="4643326"/>
            <a:ext cx="461019" cy="4488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/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F320598-8366-4361-B7D1-D2C2A374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623" y="3423264"/>
                <a:ext cx="461019" cy="4488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257A7BD-D8D1-45BD-98B8-C78D139DA935}"/>
              </a:ext>
            </a:extLst>
          </p:cNvPr>
          <p:cNvSpPr txBox="1"/>
          <p:nvPr/>
        </p:nvSpPr>
        <p:spPr>
          <a:xfrm>
            <a:off x="7289334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48EFE4-294E-4EB0-A89C-36C890954731}"/>
              </a:ext>
            </a:extLst>
          </p:cNvPr>
          <p:cNvSpPr txBox="1"/>
          <p:nvPr/>
        </p:nvSpPr>
        <p:spPr>
          <a:xfrm>
            <a:off x="9722293" y="43629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AE3AAE-FAA2-4263-A7A0-F549B1D7554F}"/>
              </a:ext>
            </a:extLst>
          </p:cNvPr>
          <p:cNvSpPr txBox="1"/>
          <p:nvPr/>
        </p:nvSpPr>
        <p:spPr>
          <a:xfrm>
            <a:off x="9983829" y="252194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99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B078D-71CA-4656-AE81-0B4CED63DA4C}"/>
              </a:ext>
            </a:extLst>
          </p:cNvPr>
          <p:cNvCxnSpPr>
            <a:cxnSpLocks/>
            <a:stCxn id="61" idx="6"/>
            <a:endCxn id="62" idx="3"/>
          </p:cNvCxnSpPr>
          <p:nvPr/>
        </p:nvCxnSpPr>
        <p:spPr>
          <a:xfrm flipV="1">
            <a:off x="7190943" y="2681995"/>
            <a:ext cx="1522923" cy="1001857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99AA1-02EE-4C59-95E4-D1AE6D8D972B}"/>
              </a:ext>
            </a:extLst>
          </p:cNvPr>
          <p:cNvCxnSpPr>
            <a:cxnSpLocks/>
            <a:stCxn id="63" idx="7"/>
            <a:endCxn id="64" idx="2"/>
          </p:cNvCxnSpPr>
          <p:nvPr/>
        </p:nvCxnSpPr>
        <p:spPr>
          <a:xfrm flipV="1">
            <a:off x="9025965" y="3647713"/>
            <a:ext cx="1528658" cy="1061353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EC6868-E1DA-43CC-8BB0-9121F304BBBA}"/>
              </a:ext>
            </a:extLst>
          </p:cNvPr>
          <p:cNvSpPr txBox="1"/>
          <p:nvPr/>
        </p:nvSpPr>
        <p:spPr>
          <a:xfrm>
            <a:off x="7751687" y="31924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BFF78-CC95-4287-B7D4-84ACF74F63D5}"/>
              </a:ext>
            </a:extLst>
          </p:cNvPr>
          <p:cNvSpPr txBox="1"/>
          <p:nvPr/>
        </p:nvSpPr>
        <p:spPr>
          <a:xfrm>
            <a:off x="9623922" y="36246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C8D016-8C69-4A02-94AC-81FB0B4AABC7}"/>
              </a:ext>
            </a:extLst>
          </p:cNvPr>
          <p:cNvCxnSpPr>
            <a:cxnSpLocks/>
            <a:stCxn id="63" idx="1"/>
            <a:endCxn id="61" idx="6"/>
          </p:cNvCxnSpPr>
          <p:nvPr/>
        </p:nvCxnSpPr>
        <p:spPr>
          <a:xfrm flipH="1" flipV="1">
            <a:off x="7190943" y="3683852"/>
            <a:ext cx="1509033" cy="1025214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E71367-4C3F-4D89-A8C1-55235DAFD7F7}"/>
              </a:ext>
            </a:extLst>
          </p:cNvPr>
          <p:cNvCxnSpPr>
            <a:cxnSpLocks/>
            <a:stCxn id="64" idx="2"/>
            <a:endCxn id="62" idx="5"/>
          </p:cNvCxnSpPr>
          <p:nvPr/>
        </p:nvCxnSpPr>
        <p:spPr>
          <a:xfrm flipH="1" flipV="1">
            <a:off x="9039855" y="2681995"/>
            <a:ext cx="1514768" cy="965718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018852-89E8-4B6D-AB2E-CF1F49D6503C}"/>
              </a:ext>
            </a:extLst>
          </p:cNvPr>
          <p:cNvSpPr txBox="1"/>
          <p:nvPr/>
        </p:nvSpPr>
        <p:spPr>
          <a:xfrm>
            <a:off x="7888332" y="38388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4FDAB4-E668-48ED-A835-DC0B2DBB2AE4}"/>
              </a:ext>
            </a:extLst>
          </p:cNvPr>
          <p:cNvSpPr txBox="1"/>
          <p:nvPr/>
        </p:nvSpPr>
        <p:spPr>
          <a:xfrm>
            <a:off x="9552214" y="3095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0A099-462A-4681-839E-C37D7C42A6A0}"/>
                  </a:ext>
                </a:extLst>
              </p:cNvPr>
              <p:cNvSpPr txBox="1"/>
              <p:nvPr/>
            </p:nvSpPr>
            <p:spPr>
              <a:xfrm>
                <a:off x="553933" y="5735499"/>
                <a:ext cx="66370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Observation: </a:t>
                </a:r>
                <a:r>
                  <a:rPr lang="en-US" sz="2400" dirty="0"/>
                  <a:t>each iteration increases flow by 1 unit</a:t>
                </a:r>
              </a:p>
              <a:p>
                <a:r>
                  <a:rPr lang="en-US" sz="2400" b="1" dirty="0"/>
                  <a:t>Total number of iterations: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0A099-462A-4681-839E-C37D7C42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3" y="5735499"/>
                <a:ext cx="6637010" cy="830997"/>
              </a:xfrm>
              <a:prstGeom prst="rect">
                <a:avLst/>
              </a:prstGeom>
              <a:blipFill>
                <a:blip r:embed="rId6"/>
                <a:stretch>
                  <a:fillRect l="-1469" t="-5882" r="-27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8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Avoid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Edmonds-Karp Algorithm: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choose augmenting path with fewest hops</a:t>
                </a:r>
              </a:p>
              <a:p>
                <a:r>
                  <a:rPr lang="en-US" b="1" dirty="0"/>
                  <a:t>Running time: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/>
              <p:nvPr/>
            </p:nvSpPr>
            <p:spPr>
              <a:xfrm>
                <a:off x="838200" y="3274477"/>
                <a:ext cx="10916948" cy="2877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be the path with fewest hops</a:t>
                </a:r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weight of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4477"/>
                <a:ext cx="10916948" cy="2877967"/>
              </a:xfrm>
              <a:prstGeom prst="rect">
                <a:avLst/>
              </a:prstGeom>
              <a:blipFill>
                <a:blip r:embed="rId3"/>
                <a:stretch>
                  <a:fillRect l="-894" t="-1695" b="-2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6B8DC2E-B7F6-4875-B9F1-F2FD290CE78D}"/>
              </a:ext>
            </a:extLst>
          </p:cNvPr>
          <p:cNvSpPr/>
          <p:nvPr/>
        </p:nvSpPr>
        <p:spPr>
          <a:xfrm>
            <a:off x="7551782" y="2590003"/>
            <a:ext cx="4203366" cy="1731804"/>
          </a:xfrm>
          <a:prstGeom prst="wedgeRoundRectCallout">
            <a:avLst>
              <a:gd name="adj1" fmla="val -17872"/>
              <a:gd name="adj2" fmla="val 60012"/>
              <a:gd name="adj3" fmla="val 16667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/>
              <a:t>How to find this? </a:t>
            </a:r>
          </a:p>
          <a:p>
            <a:pPr algn="ctr"/>
            <a:r>
              <a:rPr lang="en-US" sz="2000" b="0" dirty="0"/>
              <a:t>Use breadth-first search (BFS)!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0" dirty="0"/>
              <a:t>Edmonds-Karp = Ford-Fulkerson using BFS to find augmenting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6CB50-A965-4FC2-874E-DC16291AA816}"/>
              </a:ext>
            </a:extLst>
          </p:cNvPr>
          <p:cNvSpPr txBox="1"/>
          <p:nvPr/>
        </p:nvSpPr>
        <p:spPr>
          <a:xfrm>
            <a:off x="838200" y="6365924"/>
            <a:ext cx="401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Proof:</a:t>
            </a:r>
            <a:r>
              <a:rPr lang="en-US" sz="2400" dirty="0"/>
              <a:t> See CLRS (Chapter 26.2)</a:t>
            </a:r>
          </a:p>
        </p:txBody>
      </p:sp>
    </p:spTree>
    <p:extLst>
      <p:ext uri="{BB962C8B-B14F-4D97-AF65-F5344CB8AC3E}">
        <p14:creationId xmlns:p14="http://schemas.microsoft.com/office/powerpoint/2010/main" val="32751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of Ford-Fulkerson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cuts which separate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and</a:t>
                </a:r>
                <a:r>
                  <a:rPr lang="en-US" dirty="0">
                    <a:solidFill>
                      <a:srgbClr val="00CC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4546A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4546A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2F528F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solidFill>
                          <a:srgbClr val="2F528F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Cost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2F528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2F528F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: sum of the </a:t>
                </a:r>
                <a:r>
                  <a:rPr lang="en-US" b="1" dirty="0"/>
                  <a:t>capacities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33CC33"/>
                    </a:solidFill>
                  </a:rPr>
                  <a:t>edges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528F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67</a:t>
            </a:fld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1C9D28-0551-4201-B9C4-AC257EE720BB}"/>
              </a:ext>
            </a:extLst>
          </p:cNvPr>
          <p:cNvGrpSpPr/>
          <p:nvPr/>
        </p:nvGrpSpPr>
        <p:grpSpPr>
          <a:xfrm>
            <a:off x="3280488" y="3874559"/>
            <a:ext cx="6091058" cy="3074617"/>
            <a:chOff x="3280488" y="3266560"/>
            <a:chExt cx="6091058" cy="3074617"/>
          </a:xfrm>
        </p:grpSpPr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61FCF96B-64F3-40B5-A3BB-A53FE48F195F}"/>
                </a:ext>
              </a:extLst>
            </p:cNvPr>
            <p:cNvSpPr/>
            <p:nvPr/>
          </p:nvSpPr>
          <p:spPr>
            <a:xfrm>
              <a:off x="6814965" y="3266560"/>
              <a:ext cx="2556581" cy="2802047"/>
            </a:xfrm>
            <a:custGeom>
              <a:avLst/>
              <a:gdLst>
                <a:gd name="connsiteX0" fmla="*/ 1876097 w 1876097"/>
                <a:gd name="connsiteY0" fmla="*/ 1056289 h 2112579"/>
                <a:gd name="connsiteX1" fmla="*/ 1749972 w 1876097"/>
                <a:gd name="connsiteY1" fmla="*/ 677917 h 2112579"/>
                <a:gd name="connsiteX2" fmla="*/ 1040524 w 1876097"/>
                <a:gd name="connsiteY2" fmla="*/ 236482 h 2112579"/>
                <a:gd name="connsiteX3" fmla="*/ 220717 w 1876097"/>
                <a:gd name="connsiteY3" fmla="*/ 0 h 2112579"/>
                <a:gd name="connsiteX4" fmla="*/ 63062 w 1876097"/>
                <a:gd name="connsiteY4" fmla="*/ 173420 h 2112579"/>
                <a:gd name="connsiteX5" fmla="*/ 0 w 1876097"/>
                <a:gd name="connsiteY5" fmla="*/ 2017986 h 2112579"/>
                <a:gd name="connsiteX6" fmla="*/ 268014 w 1876097"/>
                <a:gd name="connsiteY6" fmla="*/ 2112579 h 2112579"/>
                <a:gd name="connsiteX7" fmla="*/ 819807 w 1876097"/>
                <a:gd name="connsiteY7" fmla="*/ 2081048 h 2112579"/>
                <a:gd name="connsiteX8" fmla="*/ 1876097 w 1876097"/>
                <a:gd name="connsiteY8" fmla="*/ 1056289 h 2112579"/>
                <a:gd name="connsiteX0" fmla="*/ 1993572 w 1993572"/>
                <a:gd name="connsiteY0" fmla="*/ 1056289 h 3387141"/>
                <a:gd name="connsiteX1" fmla="*/ 1867447 w 1993572"/>
                <a:gd name="connsiteY1" fmla="*/ 677917 h 3387141"/>
                <a:gd name="connsiteX2" fmla="*/ 1157999 w 1993572"/>
                <a:gd name="connsiteY2" fmla="*/ 236482 h 3387141"/>
                <a:gd name="connsiteX3" fmla="*/ 338192 w 1993572"/>
                <a:gd name="connsiteY3" fmla="*/ 0 h 3387141"/>
                <a:gd name="connsiteX4" fmla="*/ 180537 w 1993572"/>
                <a:gd name="connsiteY4" fmla="*/ 173420 h 3387141"/>
                <a:gd name="connsiteX5" fmla="*/ 0 w 1993572"/>
                <a:gd name="connsiteY5" fmla="*/ 3387141 h 3387141"/>
                <a:gd name="connsiteX6" fmla="*/ 385489 w 1993572"/>
                <a:gd name="connsiteY6" fmla="*/ 2112579 h 3387141"/>
                <a:gd name="connsiteX7" fmla="*/ 937282 w 1993572"/>
                <a:gd name="connsiteY7" fmla="*/ 2081048 h 3387141"/>
                <a:gd name="connsiteX8" fmla="*/ 1993572 w 1993572"/>
                <a:gd name="connsiteY8" fmla="*/ 1056289 h 3387141"/>
                <a:gd name="connsiteX0" fmla="*/ 1993572 w 1993572"/>
                <a:gd name="connsiteY0" fmla="*/ 1056289 h 3387141"/>
                <a:gd name="connsiteX1" fmla="*/ 1867447 w 1993572"/>
                <a:gd name="connsiteY1" fmla="*/ 677917 h 3387141"/>
                <a:gd name="connsiteX2" fmla="*/ 1157999 w 1993572"/>
                <a:gd name="connsiteY2" fmla="*/ 236482 h 3387141"/>
                <a:gd name="connsiteX3" fmla="*/ 338192 w 1993572"/>
                <a:gd name="connsiteY3" fmla="*/ 0 h 3387141"/>
                <a:gd name="connsiteX4" fmla="*/ 180537 w 1993572"/>
                <a:gd name="connsiteY4" fmla="*/ 173420 h 3387141"/>
                <a:gd name="connsiteX5" fmla="*/ 0 w 1993572"/>
                <a:gd name="connsiteY5" fmla="*/ 3387141 h 3387141"/>
                <a:gd name="connsiteX6" fmla="*/ 1109133 w 1993572"/>
                <a:gd name="connsiteY6" fmla="*/ 3217683 h 3387141"/>
                <a:gd name="connsiteX7" fmla="*/ 937282 w 1993572"/>
                <a:gd name="connsiteY7" fmla="*/ 2081048 h 3387141"/>
                <a:gd name="connsiteX8" fmla="*/ 1993572 w 1993572"/>
                <a:gd name="connsiteY8" fmla="*/ 1056289 h 3387141"/>
                <a:gd name="connsiteX0" fmla="*/ 1993572 w 2130824"/>
                <a:gd name="connsiteY0" fmla="*/ 1056289 h 3387141"/>
                <a:gd name="connsiteX1" fmla="*/ 1867447 w 2130824"/>
                <a:gd name="connsiteY1" fmla="*/ 677917 h 3387141"/>
                <a:gd name="connsiteX2" fmla="*/ 1157999 w 2130824"/>
                <a:gd name="connsiteY2" fmla="*/ 236482 h 3387141"/>
                <a:gd name="connsiteX3" fmla="*/ 338192 w 2130824"/>
                <a:gd name="connsiteY3" fmla="*/ 0 h 3387141"/>
                <a:gd name="connsiteX4" fmla="*/ 180537 w 2130824"/>
                <a:gd name="connsiteY4" fmla="*/ 173420 h 3387141"/>
                <a:gd name="connsiteX5" fmla="*/ 0 w 2130824"/>
                <a:gd name="connsiteY5" fmla="*/ 3387141 h 3387141"/>
                <a:gd name="connsiteX6" fmla="*/ 1109133 w 2130824"/>
                <a:gd name="connsiteY6" fmla="*/ 3217683 h 3387141"/>
                <a:gd name="connsiteX7" fmla="*/ 2130824 w 2130824"/>
                <a:gd name="connsiteY7" fmla="*/ 2384218 h 3387141"/>
                <a:gd name="connsiteX8" fmla="*/ 1993572 w 2130824"/>
                <a:gd name="connsiteY8" fmla="*/ 1056289 h 3387141"/>
                <a:gd name="connsiteX0" fmla="*/ 2637333 w 2637333"/>
                <a:gd name="connsiteY0" fmla="*/ 1325230 h 3387141"/>
                <a:gd name="connsiteX1" fmla="*/ 1867447 w 2637333"/>
                <a:gd name="connsiteY1" fmla="*/ 677917 h 3387141"/>
                <a:gd name="connsiteX2" fmla="*/ 1157999 w 2637333"/>
                <a:gd name="connsiteY2" fmla="*/ 236482 h 3387141"/>
                <a:gd name="connsiteX3" fmla="*/ 338192 w 2637333"/>
                <a:gd name="connsiteY3" fmla="*/ 0 h 3387141"/>
                <a:gd name="connsiteX4" fmla="*/ 180537 w 2637333"/>
                <a:gd name="connsiteY4" fmla="*/ 173420 h 3387141"/>
                <a:gd name="connsiteX5" fmla="*/ 0 w 2637333"/>
                <a:gd name="connsiteY5" fmla="*/ 3387141 h 3387141"/>
                <a:gd name="connsiteX6" fmla="*/ 1109133 w 2637333"/>
                <a:gd name="connsiteY6" fmla="*/ 3217683 h 3387141"/>
                <a:gd name="connsiteX7" fmla="*/ 2130824 w 2637333"/>
                <a:gd name="connsiteY7" fmla="*/ 2384218 h 3387141"/>
                <a:gd name="connsiteX8" fmla="*/ 2637333 w 2637333"/>
                <a:gd name="connsiteY8" fmla="*/ 1325230 h 3387141"/>
                <a:gd name="connsiteX0" fmla="*/ 2456796 w 2456796"/>
                <a:gd name="connsiteY0" fmla="*/ 1325230 h 3217683"/>
                <a:gd name="connsiteX1" fmla="*/ 1686910 w 2456796"/>
                <a:gd name="connsiteY1" fmla="*/ 677917 h 3217683"/>
                <a:gd name="connsiteX2" fmla="*/ 977462 w 2456796"/>
                <a:gd name="connsiteY2" fmla="*/ 236482 h 3217683"/>
                <a:gd name="connsiteX3" fmla="*/ 157655 w 2456796"/>
                <a:gd name="connsiteY3" fmla="*/ 0 h 3217683"/>
                <a:gd name="connsiteX4" fmla="*/ 0 w 2456796"/>
                <a:gd name="connsiteY4" fmla="*/ 173420 h 3217683"/>
                <a:gd name="connsiteX5" fmla="*/ 92004 w 2456796"/>
                <a:gd name="connsiteY5" fmla="*/ 2746572 h 3217683"/>
                <a:gd name="connsiteX6" fmla="*/ 928596 w 2456796"/>
                <a:gd name="connsiteY6" fmla="*/ 3217683 h 3217683"/>
                <a:gd name="connsiteX7" fmla="*/ 1950287 w 2456796"/>
                <a:gd name="connsiteY7" fmla="*/ 2384218 h 3217683"/>
                <a:gd name="connsiteX8" fmla="*/ 2456796 w 2456796"/>
                <a:gd name="connsiteY8" fmla="*/ 1325230 h 3217683"/>
                <a:gd name="connsiteX0" fmla="*/ 2456796 w 2456796"/>
                <a:gd name="connsiteY0" fmla="*/ 1325230 h 2802047"/>
                <a:gd name="connsiteX1" fmla="*/ 1686910 w 2456796"/>
                <a:gd name="connsiteY1" fmla="*/ 677917 h 2802047"/>
                <a:gd name="connsiteX2" fmla="*/ 977462 w 2456796"/>
                <a:gd name="connsiteY2" fmla="*/ 236482 h 2802047"/>
                <a:gd name="connsiteX3" fmla="*/ 157655 w 2456796"/>
                <a:gd name="connsiteY3" fmla="*/ 0 h 2802047"/>
                <a:gd name="connsiteX4" fmla="*/ 0 w 2456796"/>
                <a:gd name="connsiteY4" fmla="*/ 173420 h 2802047"/>
                <a:gd name="connsiteX5" fmla="*/ 92004 w 2456796"/>
                <a:gd name="connsiteY5" fmla="*/ 2746572 h 2802047"/>
                <a:gd name="connsiteX6" fmla="*/ 999081 w 2456796"/>
                <a:gd name="connsiteY6" fmla="*/ 2802047 h 2802047"/>
                <a:gd name="connsiteX7" fmla="*/ 1950287 w 2456796"/>
                <a:gd name="connsiteY7" fmla="*/ 2384218 h 2802047"/>
                <a:gd name="connsiteX8" fmla="*/ 2456796 w 2456796"/>
                <a:gd name="connsiteY8" fmla="*/ 1325230 h 2802047"/>
                <a:gd name="connsiteX0" fmla="*/ 2456796 w 2456796"/>
                <a:gd name="connsiteY0" fmla="*/ 1325230 h 2802047"/>
                <a:gd name="connsiteX1" fmla="*/ 1686910 w 2456796"/>
                <a:gd name="connsiteY1" fmla="*/ 677917 h 2802047"/>
                <a:gd name="connsiteX2" fmla="*/ 977462 w 2456796"/>
                <a:gd name="connsiteY2" fmla="*/ 236482 h 2802047"/>
                <a:gd name="connsiteX3" fmla="*/ 157655 w 2456796"/>
                <a:gd name="connsiteY3" fmla="*/ 0 h 2802047"/>
                <a:gd name="connsiteX4" fmla="*/ 0 w 2456796"/>
                <a:gd name="connsiteY4" fmla="*/ 173420 h 2802047"/>
                <a:gd name="connsiteX5" fmla="*/ 92004 w 2456796"/>
                <a:gd name="connsiteY5" fmla="*/ 2746572 h 2802047"/>
                <a:gd name="connsiteX6" fmla="*/ 999081 w 2456796"/>
                <a:gd name="connsiteY6" fmla="*/ 2802047 h 2802047"/>
                <a:gd name="connsiteX7" fmla="*/ 1696542 w 2456796"/>
                <a:gd name="connsiteY7" fmla="*/ 2384218 h 2802047"/>
                <a:gd name="connsiteX8" fmla="*/ 2456796 w 2456796"/>
                <a:gd name="connsiteY8" fmla="*/ 1325230 h 280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6796" h="2802047">
                  <a:moveTo>
                    <a:pt x="2456796" y="1325230"/>
                  </a:moveTo>
                  <a:lnTo>
                    <a:pt x="1686910" y="677917"/>
                  </a:lnTo>
                  <a:lnTo>
                    <a:pt x="977462" y="236482"/>
                  </a:lnTo>
                  <a:lnTo>
                    <a:pt x="157655" y="0"/>
                  </a:lnTo>
                  <a:lnTo>
                    <a:pt x="0" y="173420"/>
                  </a:lnTo>
                  <a:lnTo>
                    <a:pt x="92004" y="2746572"/>
                  </a:lnTo>
                  <a:lnTo>
                    <a:pt x="999081" y="2802047"/>
                  </a:lnTo>
                  <a:lnTo>
                    <a:pt x="1696542" y="2384218"/>
                  </a:lnTo>
                  <a:lnTo>
                    <a:pt x="2456796" y="1325230"/>
                  </a:lnTo>
                  <a:close/>
                </a:path>
              </a:pathLst>
            </a:custGeom>
            <a:solidFill>
              <a:srgbClr val="00CCFF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3C4983F-7ECA-4AC4-A15A-7F42ED98780E}"/>
                </a:ext>
              </a:extLst>
            </p:cNvPr>
            <p:cNvGrpSpPr/>
            <p:nvPr/>
          </p:nvGrpSpPr>
          <p:grpSpPr>
            <a:xfrm>
              <a:off x="3280488" y="3266560"/>
              <a:ext cx="5954844" cy="3074617"/>
              <a:chOff x="3280488" y="3266560"/>
              <a:chExt cx="5954844" cy="3074617"/>
            </a:xfrm>
          </p:grpSpPr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221AFCEB-E688-4AD0-B4A7-A9A781CA8597}"/>
                  </a:ext>
                </a:extLst>
              </p:cNvPr>
              <p:cNvSpPr/>
              <p:nvPr/>
            </p:nvSpPr>
            <p:spPr>
              <a:xfrm>
                <a:off x="3323245" y="3266560"/>
                <a:ext cx="2836805" cy="2855830"/>
              </a:xfrm>
              <a:custGeom>
                <a:avLst/>
                <a:gdLst>
                  <a:gd name="connsiteX0" fmla="*/ 0 w 2238703"/>
                  <a:gd name="connsiteY0" fmla="*/ 677917 h 2144110"/>
                  <a:gd name="connsiteX1" fmla="*/ 520262 w 2238703"/>
                  <a:gd name="connsiteY1" fmla="*/ 1891862 h 2144110"/>
                  <a:gd name="connsiteX2" fmla="*/ 1387365 w 2238703"/>
                  <a:gd name="connsiteY2" fmla="*/ 2144110 h 2144110"/>
                  <a:gd name="connsiteX3" fmla="*/ 2096813 w 2238703"/>
                  <a:gd name="connsiteY3" fmla="*/ 2065283 h 2144110"/>
                  <a:gd name="connsiteX4" fmla="*/ 2175641 w 2238703"/>
                  <a:gd name="connsiteY4" fmla="*/ 1150883 h 2144110"/>
                  <a:gd name="connsiteX5" fmla="*/ 2175641 w 2238703"/>
                  <a:gd name="connsiteY5" fmla="*/ 1008993 h 2144110"/>
                  <a:gd name="connsiteX6" fmla="*/ 2238703 w 2238703"/>
                  <a:gd name="connsiteY6" fmla="*/ 63062 h 2144110"/>
                  <a:gd name="connsiteX7" fmla="*/ 1702675 w 2238703"/>
                  <a:gd name="connsiteY7" fmla="*/ 0 h 2144110"/>
                  <a:gd name="connsiteX8" fmla="*/ 788275 w 2238703"/>
                  <a:gd name="connsiteY8" fmla="*/ 94593 h 2144110"/>
                  <a:gd name="connsiteX9" fmla="*/ 236482 w 2238703"/>
                  <a:gd name="connsiteY9" fmla="*/ 378372 h 2144110"/>
                  <a:gd name="connsiteX10" fmla="*/ 0 w 2238703"/>
                  <a:gd name="connsiteY10" fmla="*/ 677917 h 2144110"/>
                  <a:gd name="connsiteX0" fmla="*/ 0 w 2238703"/>
                  <a:gd name="connsiteY0" fmla="*/ 677917 h 2144110"/>
                  <a:gd name="connsiteX1" fmla="*/ 342323 w 2238703"/>
                  <a:gd name="connsiteY1" fmla="*/ 1862492 h 2144110"/>
                  <a:gd name="connsiteX2" fmla="*/ 1387365 w 2238703"/>
                  <a:gd name="connsiteY2" fmla="*/ 2144110 h 2144110"/>
                  <a:gd name="connsiteX3" fmla="*/ 2096813 w 2238703"/>
                  <a:gd name="connsiteY3" fmla="*/ 2065283 h 2144110"/>
                  <a:gd name="connsiteX4" fmla="*/ 2175641 w 2238703"/>
                  <a:gd name="connsiteY4" fmla="*/ 1150883 h 2144110"/>
                  <a:gd name="connsiteX5" fmla="*/ 2175641 w 2238703"/>
                  <a:gd name="connsiteY5" fmla="*/ 1008993 h 2144110"/>
                  <a:gd name="connsiteX6" fmla="*/ 2238703 w 2238703"/>
                  <a:gd name="connsiteY6" fmla="*/ 63062 h 2144110"/>
                  <a:gd name="connsiteX7" fmla="*/ 1702675 w 2238703"/>
                  <a:gd name="connsiteY7" fmla="*/ 0 h 2144110"/>
                  <a:gd name="connsiteX8" fmla="*/ 788275 w 2238703"/>
                  <a:gd name="connsiteY8" fmla="*/ 94593 h 2144110"/>
                  <a:gd name="connsiteX9" fmla="*/ 236482 w 2238703"/>
                  <a:gd name="connsiteY9" fmla="*/ 378372 h 2144110"/>
                  <a:gd name="connsiteX10" fmla="*/ 0 w 2238703"/>
                  <a:gd name="connsiteY10" fmla="*/ 677917 h 214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8703" h="2144110">
                    <a:moveTo>
                      <a:pt x="0" y="677917"/>
                    </a:moveTo>
                    <a:lnTo>
                      <a:pt x="342323" y="1862492"/>
                    </a:lnTo>
                    <a:lnTo>
                      <a:pt x="1387365" y="2144110"/>
                    </a:lnTo>
                    <a:lnTo>
                      <a:pt x="2096813" y="2065283"/>
                    </a:lnTo>
                    <a:lnTo>
                      <a:pt x="2175641" y="1150883"/>
                    </a:lnTo>
                    <a:lnTo>
                      <a:pt x="2175641" y="1008993"/>
                    </a:lnTo>
                    <a:lnTo>
                      <a:pt x="2238703" y="63062"/>
                    </a:lnTo>
                    <a:lnTo>
                      <a:pt x="1702675" y="0"/>
                    </a:lnTo>
                    <a:lnTo>
                      <a:pt x="788275" y="94593"/>
                    </a:lnTo>
                    <a:lnTo>
                      <a:pt x="236482" y="378372"/>
                    </a:lnTo>
                    <a:lnTo>
                      <a:pt x="0" y="677917"/>
                    </a:lnTo>
                    <a:close/>
                  </a:path>
                </a:pathLst>
              </a:custGeom>
              <a:solidFill>
                <a:srgbClr val="FFA7FF">
                  <a:alpha val="30000"/>
                </a:srgbClr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0FCB374-F301-4141-9EC9-9A364C3D4904}"/>
                  </a:ext>
                </a:extLst>
              </p:cNvPr>
              <p:cNvGrpSpPr/>
              <p:nvPr/>
            </p:nvGrpSpPr>
            <p:grpSpPr>
              <a:xfrm>
                <a:off x="3538926" y="3266560"/>
                <a:ext cx="5696406" cy="2932996"/>
                <a:chOff x="990600" y="3017500"/>
                <a:chExt cx="4785705" cy="2464089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C76DB06-35F5-45C8-82AE-AD022F0A4446}"/>
                    </a:ext>
                  </a:extLst>
                </p:cNvPr>
                <p:cNvCxnSpPr>
                  <a:stCxn id="52" idx="2"/>
                  <a:endCxn id="51" idx="7"/>
                </p:cNvCxnSpPr>
                <p:nvPr/>
              </p:nvCxnSpPr>
              <p:spPr>
                <a:xfrm flipH="1">
                  <a:off x="1284342" y="3317971"/>
                  <a:ext cx="1344595" cy="45551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D00D904-AAC1-4B11-B215-EB2F24F1DB74}"/>
                    </a:ext>
                  </a:extLst>
                </p:cNvPr>
                <p:cNvCxnSpPr>
                  <a:stCxn id="54" idx="2"/>
                  <a:endCxn id="52" idx="6"/>
                </p:cNvCxnSpPr>
                <p:nvPr/>
              </p:nvCxnSpPr>
              <p:spPr>
                <a:xfrm flipH="1" flipV="1">
                  <a:off x="2973077" y="3317971"/>
                  <a:ext cx="1107387" cy="137723"/>
                </a:xfrm>
                <a:prstGeom prst="line">
                  <a:avLst/>
                </a:prstGeom>
                <a:ln w="57150">
                  <a:solidFill>
                    <a:srgbClr val="33CC33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1FE98E1-4E7A-4F09-BECB-BFF4CC192AB5}"/>
                    </a:ext>
                  </a:extLst>
                </p:cNvPr>
                <p:cNvCxnSpPr>
                  <a:stCxn id="53" idx="2"/>
                  <a:endCxn id="51" idx="5"/>
                </p:cNvCxnSpPr>
                <p:nvPr/>
              </p:nvCxnSpPr>
              <p:spPr>
                <a:xfrm flipH="1" flipV="1">
                  <a:off x="1284342" y="4010427"/>
                  <a:ext cx="1172525" cy="103391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CB0255-C823-4E31-A685-51E9DCE514D1}"/>
                    </a:ext>
                  </a:extLst>
                </p:cNvPr>
                <p:cNvCxnSpPr>
                  <a:stCxn id="53" idx="7"/>
                  <a:endCxn id="54" idx="3"/>
                </p:cNvCxnSpPr>
                <p:nvPr/>
              </p:nvCxnSpPr>
              <p:spPr>
                <a:xfrm flipV="1">
                  <a:off x="2750609" y="3574167"/>
                  <a:ext cx="1380253" cy="13517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17394EA-FCCE-44E8-B19D-0B0B7A65CBEF}"/>
                    </a:ext>
                  </a:extLst>
                </p:cNvPr>
                <p:cNvCxnSpPr>
                  <a:stCxn id="53" idx="6"/>
                  <a:endCxn id="56" idx="2"/>
                </p:cNvCxnSpPr>
                <p:nvPr/>
              </p:nvCxnSpPr>
              <p:spPr>
                <a:xfrm>
                  <a:off x="2801007" y="5044346"/>
                  <a:ext cx="1329638" cy="48406"/>
                </a:xfrm>
                <a:prstGeom prst="line">
                  <a:avLst/>
                </a:prstGeom>
                <a:ln w="57150">
                  <a:solidFill>
                    <a:srgbClr val="33CC3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DE76573-2D77-4F0D-8C49-4CA3B7113F36}"/>
                    </a:ext>
                  </a:extLst>
                </p:cNvPr>
                <p:cNvCxnSpPr>
                  <a:stCxn id="54" idx="5"/>
                  <a:endCxn id="55" idx="1"/>
                </p:cNvCxnSpPr>
                <p:nvPr/>
              </p:nvCxnSpPr>
              <p:spPr>
                <a:xfrm>
                  <a:off x="4374206" y="3574167"/>
                  <a:ext cx="1108357" cy="49534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7FC632B-0343-4D7A-908D-89E365F87268}"/>
                    </a:ext>
                  </a:extLst>
                </p:cNvPr>
                <p:cNvCxnSpPr>
                  <a:stCxn id="55" idx="3"/>
                  <a:endCxn id="56" idx="6"/>
                </p:cNvCxnSpPr>
                <p:nvPr/>
              </p:nvCxnSpPr>
              <p:spPr>
                <a:xfrm flipH="1">
                  <a:off x="4474785" y="4306460"/>
                  <a:ext cx="1007778" cy="78629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672CF7C-4ECE-417B-A5CA-F62AAA06F4F8}"/>
                    </a:ext>
                  </a:extLst>
                </p:cNvPr>
                <p:cNvSpPr txBox="1"/>
                <p:nvPr/>
              </p:nvSpPr>
              <p:spPr>
                <a:xfrm>
                  <a:off x="2393559" y="3846737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A2D9160-9363-4E7E-A9D4-3EC3DCA5B2DC}"/>
                    </a:ext>
                  </a:extLst>
                </p:cNvPr>
                <p:cNvSpPr txBox="1"/>
                <p:nvPr/>
              </p:nvSpPr>
              <p:spPr>
                <a:xfrm>
                  <a:off x="1672079" y="3133349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DFDEF83-D2B8-4FBA-81DB-5D6F06C1F481}"/>
                    </a:ext>
                  </a:extLst>
                </p:cNvPr>
                <p:cNvSpPr txBox="1"/>
                <p:nvPr/>
              </p:nvSpPr>
              <p:spPr>
                <a:xfrm>
                  <a:off x="3289892" y="5093732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B508D10-3679-43E9-84FB-C12547316A31}"/>
                    </a:ext>
                  </a:extLst>
                </p:cNvPr>
                <p:cNvSpPr txBox="1"/>
                <p:nvPr/>
              </p:nvSpPr>
              <p:spPr>
                <a:xfrm>
                  <a:off x="1805796" y="4187987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962623A-697E-4402-8F18-F96D5202B6FD}"/>
                    </a:ext>
                  </a:extLst>
                </p:cNvPr>
                <p:cNvCxnSpPr>
                  <a:stCxn id="53" idx="0"/>
                  <a:endCxn id="52" idx="4"/>
                </p:cNvCxnSpPr>
                <p:nvPr/>
              </p:nvCxnSpPr>
              <p:spPr>
                <a:xfrm flipV="1">
                  <a:off x="2628937" y="3485517"/>
                  <a:ext cx="172070" cy="139128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C99BB79D-2F9F-4132-8F5B-F421A37C5B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0600" y="3724408"/>
                      <a:ext cx="344140" cy="335092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8504ADA3-92C7-4D10-B38E-2CAF1D59F03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0600" y="3724408"/>
                      <a:ext cx="344140" cy="335092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E0DCEAE-22F7-4998-A3BB-6E5BFB01D13B}"/>
                    </a:ext>
                  </a:extLst>
                </p:cNvPr>
                <p:cNvSpPr/>
                <p:nvPr/>
              </p:nvSpPr>
              <p:spPr>
                <a:xfrm>
                  <a:off x="2628937" y="3150425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4F97C8B-86AB-44C0-B217-320C2D5FE8A8}"/>
                    </a:ext>
                  </a:extLst>
                </p:cNvPr>
                <p:cNvSpPr/>
                <p:nvPr/>
              </p:nvSpPr>
              <p:spPr>
                <a:xfrm>
                  <a:off x="2456867" y="4876800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EACC7B0-9342-4DE2-AF09-57955296CD2B}"/>
                    </a:ext>
                  </a:extLst>
                </p:cNvPr>
                <p:cNvSpPr/>
                <p:nvPr/>
              </p:nvSpPr>
              <p:spPr>
                <a:xfrm>
                  <a:off x="4080464" y="3288148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37DB908A-57C0-4596-847F-4F13A51C87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2165" y="4020441"/>
                      <a:ext cx="344140" cy="335092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A0292630-F136-4C0C-A541-4E6F74D50E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2165" y="4020441"/>
                      <a:ext cx="344140" cy="335092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5546B15-8A53-434B-AECA-FF8176B5A786}"/>
                    </a:ext>
                  </a:extLst>
                </p:cNvPr>
                <p:cNvSpPr/>
                <p:nvPr/>
              </p:nvSpPr>
              <p:spPr>
                <a:xfrm>
                  <a:off x="4130645" y="4925206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39D8F9D-8E3D-4408-96B1-19CBC7C019A5}"/>
                    </a:ext>
                  </a:extLst>
                </p:cNvPr>
                <p:cNvCxnSpPr>
                  <a:stCxn id="56" idx="0"/>
                  <a:endCxn id="54" idx="4"/>
                </p:cNvCxnSpPr>
                <p:nvPr/>
              </p:nvCxnSpPr>
              <p:spPr>
                <a:xfrm flipH="1" flipV="1">
                  <a:off x="4252534" y="3623240"/>
                  <a:ext cx="50181" cy="130196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Freeform 24">
                  <a:extLst>
                    <a:ext uri="{FF2B5EF4-FFF2-40B4-BE49-F238E27FC236}">
                      <a16:creationId xmlns:a16="http://schemas.microsoft.com/office/drawing/2014/main" id="{5287B4AB-9F19-4809-9D2F-AB38B368288B}"/>
                    </a:ext>
                  </a:extLst>
                </p:cNvPr>
                <p:cNvSpPr/>
                <p:nvPr/>
              </p:nvSpPr>
              <p:spPr>
                <a:xfrm>
                  <a:off x="4370266" y="3581400"/>
                  <a:ext cx="201734" cy="1364776"/>
                </a:xfrm>
                <a:custGeom>
                  <a:avLst/>
                  <a:gdLst>
                    <a:gd name="connsiteX0" fmla="*/ 77638 w 201734"/>
                    <a:gd name="connsiteY0" fmla="*/ 1364776 h 1364776"/>
                    <a:gd name="connsiteX1" fmla="*/ 200467 w 201734"/>
                    <a:gd name="connsiteY1" fmla="*/ 655093 h 1364776"/>
                    <a:gd name="connsiteX2" fmla="*/ 9399 w 201734"/>
                    <a:gd name="connsiteY2" fmla="*/ 0 h 1364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1734" h="1364776">
                      <a:moveTo>
                        <a:pt x="77638" y="1364776"/>
                      </a:moveTo>
                      <a:cubicBezTo>
                        <a:pt x="144739" y="1123666"/>
                        <a:pt x="211840" y="882556"/>
                        <a:pt x="200467" y="655093"/>
                      </a:cubicBezTo>
                      <a:cubicBezTo>
                        <a:pt x="189094" y="427630"/>
                        <a:pt x="-49741" y="9098"/>
                        <a:pt x="9399" y="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25">
                  <a:extLst>
                    <a:ext uri="{FF2B5EF4-FFF2-40B4-BE49-F238E27FC236}">
                      <a16:creationId xmlns:a16="http://schemas.microsoft.com/office/drawing/2014/main" id="{F01F829C-B001-4B52-B5B4-5344E7B83DA2}"/>
                    </a:ext>
                  </a:extLst>
                </p:cNvPr>
                <p:cNvSpPr/>
                <p:nvPr/>
              </p:nvSpPr>
              <p:spPr>
                <a:xfrm>
                  <a:off x="1190445" y="4093962"/>
                  <a:ext cx="1293963" cy="1064634"/>
                </a:xfrm>
                <a:custGeom>
                  <a:avLst/>
                  <a:gdLst>
                    <a:gd name="connsiteX0" fmla="*/ 1293963 w 1293963"/>
                    <a:gd name="connsiteY0" fmla="*/ 1064634 h 1064634"/>
                    <a:gd name="connsiteX1" fmla="*/ 362310 w 1293963"/>
                    <a:gd name="connsiteY1" fmla="*/ 710951 h 1064634"/>
                    <a:gd name="connsiteX2" fmla="*/ 0 w 1293963"/>
                    <a:gd name="connsiteY2" fmla="*/ 3585 h 106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3963" h="1064634">
                      <a:moveTo>
                        <a:pt x="1293963" y="1064634"/>
                      </a:moveTo>
                      <a:cubicBezTo>
                        <a:pt x="935966" y="976213"/>
                        <a:pt x="577970" y="887792"/>
                        <a:pt x="362310" y="710951"/>
                      </a:cubicBezTo>
                      <a:cubicBezTo>
                        <a:pt x="146650" y="534110"/>
                        <a:pt x="24441" y="-51049"/>
                        <a:pt x="0" y="358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A5B0065-54F6-4E83-A335-5DBBB4250294}"/>
                    </a:ext>
                  </a:extLst>
                </p:cNvPr>
                <p:cNvSpPr txBox="1"/>
                <p:nvPr/>
              </p:nvSpPr>
              <p:spPr>
                <a:xfrm>
                  <a:off x="1168576" y="4770063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1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E4C9DD2-F4C6-4D96-86E0-48D9212296E1}"/>
                    </a:ext>
                  </a:extLst>
                </p:cNvPr>
                <p:cNvSpPr txBox="1"/>
                <p:nvPr/>
              </p:nvSpPr>
              <p:spPr>
                <a:xfrm>
                  <a:off x="3314983" y="3017500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4BF4E42-7026-439E-BA3D-71C971D2E375}"/>
                    </a:ext>
                  </a:extLst>
                </p:cNvPr>
                <p:cNvSpPr txBox="1"/>
                <p:nvPr/>
              </p:nvSpPr>
              <p:spPr>
                <a:xfrm>
                  <a:off x="3152554" y="3925434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1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5818FEE-2E20-49F0-A1C2-3E571E7BE071}"/>
                    </a:ext>
                  </a:extLst>
                </p:cNvPr>
                <p:cNvSpPr txBox="1"/>
                <p:nvPr/>
              </p:nvSpPr>
              <p:spPr>
                <a:xfrm>
                  <a:off x="3999755" y="4334681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035C194-24C5-45FB-A946-02ECE64BF97F}"/>
                    </a:ext>
                  </a:extLst>
                </p:cNvPr>
                <p:cNvSpPr txBox="1"/>
                <p:nvPr/>
              </p:nvSpPr>
              <p:spPr>
                <a:xfrm>
                  <a:off x="4572000" y="4069514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AAD3CEF-76AB-40B3-83AE-E3D166488109}"/>
                    </a:ext>
                  </a:extLst>
                </p:cNvPr>
                <p:cNvSpPr txBox="1"/>
                <p:nvPr/>
              </p:nvSpPr>
              <p:spPr>
                <a:xfrm>
                  <a:off x="4827831" y="4761509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14B8858-67EE-4C7F-9715-6789010FD16C}"/>
                    </a:ext>
                  </a:extLst>
                </p:cNvPr>
                <p:cNvSpPr txBox="1"/>
                <p:nvPr/>
              </p:nvSpPr>
              <p:spPr>
                <a:xfrm>
                  <a:off x="4777541" y="3438574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ED960919-3FD4-4DC8-9835-02E2A63C2FA6}"/>
                      </a:ext>
                    </a:extLst>
                  </p:cNvPr>
                  <p:cNvSpPr txBox="1"/>
                  <p:nvPr/>
                </p:nvSpPr>
                <p:spPr>
                  <a:xfrm>
                    <a:off x="3280488" y="5441232"/>
                    <a:ext cx="54155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ED960919-3FD4-4DC8-9835-02E2A63C2F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0488" y="5441232"/>
                    <a:ext cx="541559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8B1A2E-B649-43E3-95CF-4CCEEA9E1D71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010" y="5694846"/>
                    <a:ext cx="57310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solidFill>
                                <a:srgbClr val="2F528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3600" dirty="0">
                      <a:solidFill>
                        <a:srgbClr val="2F528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8B1A2E-B649-43E3-95CF-4CCEEA9E1D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2010" y="5694846"/>
                    <a:ext cx="573106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2D75647-FA9E-47D0-9323-1842CC08D09D}"/>
                  </a:ext>
                </a:extLst>
              </p:cNvPr>
              <p:cNvSpPr/>
              <p:nvPr/>
            </p:nvSpPr>
            <p:spPr>
              <a:xfrm>
                <a:off x="1002943" y="6311717"/>
                <a:ext cx="21055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2D75647-FA9E-47D0-9323-1842CC08D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43" y="6311717"/>
                <a:ext cx="210551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Max-Flow / 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8965" y="1371601"/>
                <a:ext cx="10508419" cy="3202631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Claim:</a:t>
                </a:r>
                <a:r>
                  <a:rPr lang="en-US" sz="2400" dirty="0"/>
                  <a:t> Maximum flow in a flow network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always upper-bounded by the cost any cut that separates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44546A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Proof:</a:t>
                </a:r>
                <a:r>
                  <a:rPr lang="en-US" sz="2400" dirty="0"/>
                  <a:t> “Conservation of flow”</a:t>
                </a:r>
              </a:p>
              <a:p>
                <a:pPr lvl="1"/>
                <a:r>
                  <a:rPr lang="en-US" sz="2000" dirty="0"/>
                  <a:t>All flow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/>
                  <a:t> must eventually get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2F528F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To get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2F528F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, all flow must cross the cut somewhere</a:t>
                </a:r>
              </a:p>
              <a:p>
                <a:r>
                  <a:rPr lang="en-US" sz="2400" b="1" dirty="0"/>
                  <a:t>Conclusion:</a:t>
                </a:r>
                <a:r>
                  <a:rPr lang="en-US" sz="2400" dirty="0"/>
                  <a:t> Max-flow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at most</a:t>
                </a:r>
                <a:r>
                  <a:rPr lang="en-US" sz="2400" dirty="0"/>
                  <a:t> the cost of the min-cut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965" y="1371601"/>
                <a:ext cx="10508419" cy="3202631"/>
              </a:xfrm>
              <a:blipFill>
                <a:blip r:embed="rId2"/>
                <a:stretch>
                  <a:fillRect l="-929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68</a:t>
            </a:fld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63DAF8-0465-4813-8714-B3BA5964CD72}"/>
              </a:ext>
            </a:extLst>
          </p:cNvPr>
          <p:cNvGrpSpPr/>
          <p:nvPr/>
        </p:nvGrpSpPr>
        <p:grpSpPr>
          <a:xfrm>
            <a:off x="3280488" y="3874559"/>
            <a:ext cx="6091058" cy="3074617"/>
            <a:chOff x="3280488" y="3266560"/>
            <a:chExt cx="6091058" cy="3074617"/>
          </a:xfrm>
        </p:grpSpPr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2B29CC94-8435-46B5-B0C8-36D007889659}"/>
                </a:ext>
              </a:extLst>
            </p:cNvPr>
            <p:cNvSpPr/>
            <p:nvPr/>
          </p:nvSpPr>
          <p:spPr>
            <a:xfrm>
              <a:off x="6814965" y="3266560"/>
              <a:ext cx="2556581" cy="2802047"/>
            </a:xfrm>
            <a:custGeom>
              <a:avLst/>
              <a:gdLst>
                <a:gd name="connsiteX0" fmla="*/ 1876097 w 1876097"/>
                <a:gd name="connsiteY0" fmla="*/ 1056289 h 2112579"/>
                <a:gd name="connsiteX1" fmla="*/ 1749972 w 1876097"/>
                <a:gd name="connsiteY1" fmla="*/ 677917 h 2112579"/>
                <a:gd name="connsiteX2" fmla="*/ 1040524 w 1876097"/>
                <a:gd name="connsiteY2" fmla="*/ 236482 h 2112579"/>
                <a:gd name="connsiteX3" fmla="*/ 220717 w 1876097"/>
                <a:gd name="connsiteY3" fmla="*/ 0 h 2112579"/>
                <a:gd name="connsiteX4" fmla="*/ 63062 w 1876097"/>
                <a:gd name="connsiteY4" fmla="*/ 173420 h 2112579"/>
                <a:gd name="connsiteX5" fmla="*/ 0 w 1876097"/>
                <a:gd name="connsiteY5" fmla="*/ 2017986 h 2112579"/>
                <a:gd name="connsiteX6" fmla="*/ 268014 w 1876097"/>
                <a:gd name="connsiteY6" fmla="*/ 2112579 h 2112579"/>
                <a:gd name="connsiteX7" fmla="*/ 819807 w 1876097"/>
                <a:gd name="connsiteY7" fmla="*/ 2081048 h 2112579"/>
                <a:gd name="connsiteX8" fmla="*/ 1876097 w 1876097"/>
                <a:gd name="connsiteY8" fmla="*/ 1056289 h 2112579"/>
                <a:gd name="connsiteX0" fmla="*/ 1993572 w 1993572"/>
                <a:gd name="connsiteY0" fmla="*/ 1056289 h 3387141"/>
                <a:gd name="connsiteX1" fmla="*/ 1867447 w 1993572"/>
                <a:gd name="connsiteY1" fmla="*/ 677917 h 3387141"/>
                <a:gd name="connsiteX2" fmla="*/ 1157999 w 1993572"/>
                <a:gd name="connsiteY2" fmla="*/ 236482 h 3387141"/>
                <a:gd name="connsiteX3" fmla="*/ 338192 w 1993572"/>
                <a:gd name="connsiteY3" fmla="*/ 0 h 3387141"/>
                <a:gd name="connsiteX4" fmla="*/ 180537 w 1993572"/>
                <a:gd name="connsiteY4" fmla="*/ 173420 h 3387141"/>
                <a:gd name="connsiteX5" fmla="*/ 0 w 1993572"/>
                <a:gd name="connsiteY5" fmla="*/ 3387141 h 3387141"/>
                <a:gd name="connsiteX6" fmla="*/ 385489 w 1993572"/>
                <a:gd name="connsiteY6" fmla="*/ 2112579 h 3387141"/>
                <a:gd name="connsiteX7" fmla="*/ 937282 w 1993572"/>
                <a:gd name="connsiteY7" fmla="*/ 2081048 h 3387141"/>
                <a:gd name="connsiteX8" fmla="*/ 1993572 w 1993572"/>
                <a:gd name="connsiteY8" fmla="*/ 1056289 h 3387141"/>
                <a:gd name="connsiteX0" fmla="*/ 1993572 w 1993572"/>
                <a:gd name="connsiteY0" fmla="*/ 1056289 h 3387141"/>
                <a:gd name="connsiteX1" fmla="*/ 1867447 w 1993572"/>
                <a:gd name="connsiteY1" fmla="*/ 677917 h 3387141"/>
                <a:gd name="connsiteX2" fmla="*/ 1157999 w 1993572"/>
                <a:gd name="connsiteY2" fmla="*/ 236482 h 3387141"/>
                <a:gd name="connsiteX3" fmla="*/ 338192 w 1993572"/>
                <a:gd name="connsiteY3" fmla="*/ 0 h 3387141"/>
                <a:gd name="connsiteX4" fmla="*/ 180537 w 1993572"/>
                <a:gd name="connsiteY4" fmla="*/ 173420 h 3387141"/>
                <a:gd name="connsiteX5" fmla="*/ 0 w 1993572"/>
                <a:gd name="connsiteY5" fmla="*/ 3387141 h 3387141"/>
                <a:gd name="connsiteX6" fmla="*/ 1109133 w 1993572"/>
                <a:gd name="connsiteY6" fmla="*/ 3217683 h 3387141"/>
                <a:gd name="connsiteX7" fmla="*/ 937282 w 1993572"/>
                <a:gd name="connsiteY7" fmla="*/ 2081048 h 3387141"/>
                <a:gd name="connsiteX8" fmla="*/ 1993572 w 1993572"/>
                <a:gd name="connsiteY8" fmla="*/ 1056289 h 3387141"/>
                <a:gd name="connsiteX0" fmla="*/ 1993572 w 2130824"/>
                <a:gd name="connsiteY0" fmla="*/ 1056289 h 3387141"/>
                <a:gd name="connsiteX1" fmla="*/ 1867447 w 2130824"/>
                <a:gd name="connsiteY1" fmla="*/ 677917 h 3387141"/>
                <a:gd name="connsiteX2" fmla="*/ 1157999 w 2130824"/>
                <a:gd name="connsiteY2" fmla="*/ 236482 h 3387141"/>
                <a:gd name="connsiteX3" fmla="*/ 338192 w 2130824"/>
                <a:gd name="connsiteY3" fmla="*/ 0 h 3387141"/>
                <a:gd name="connsiteX4" fmla="*/ 180537 w 2130824"/>
                <a:gd name="connsiteY4" fmla="*/ 173420 h 3387141"/>
                <a:gd name="connsiteX5" fmla="*/ 0 w 2130824"/>
                <a:gd name="connsiteY5" fmla="*/ 3387141 h 3387141"/>
                <a:gd name="connsiteX6" fmla="*/ 1109133 w 2130824"/>
                <a:gd name="connsiteY6" fmla="*/ 3217683 h 3387141"/>
                <a:gd name="connsiteX7" fmla="*/ 2130824 w 2130824"/>
                <a:gd name="connsiteY7" fmla="*/ 2384218 h 3387141"/>
                <a:gd name="connsiteX8" fmla="*/ 1993572 w 2130824"/>
                <a:gd name="connsiteY8" fmla="*/ 1056289 h 3387141"/>
                <a:gd name="connsiteX0" fmla="*/ 2637333 w 2637333"/>
                <a:gd name="connsiteY0" fmla="*/ 1325230 h 3387141"/>
                <a:gd name="connsiteX1" fmla="*/ 1867447 w 2637333"/>
                <a:gd name="connsiteY1" fmla="*/ 677917 h 3387141"/>
                <a:gd name="connsiteX2" fmla="*/ 1157999 w 2637333"/>
                <a:gd name="connsiteY2" fmla="*/ 236482 h 3387141"/>
                <a:gd name="connsiteX3" fmla="*/ 338192 w 2637333"/>
                <a:gd name="connsiteY3" fmla="*/ 0 h 3387141"/>
                <a:gd name="connsiteX4" fmla="*/ 180537 w 2637333"/>
                <a:gd name="connsiteY4" fmla="*/ 173420 h 3387141"/>
                <a:gd name="connsiteX5" fmla="*/ 0 w 2637333"/>
                <a:gd name="connsiteY5" fmla="*/ 3387141 h 3387141"/>
                <a:gd name="connsiteX6" fmla="*/ 1109133 w 2637333"/>
                <a:gd name="connsiteY6" fmla="*/ 3217683 h 3387141"/>
                <a:gd name="connsiteX7" fmla="*/ 2130824 w 2637333"/>
                <a:gd name="connsiteY7" fmla="*/ 2384218 h 3387141"/>
                <a:gd name="connsiteX8" fmla="*/ 2637333 w 2637333"/>
                <a:gd name="connsiteY8" fmla="*/ 1325230 h 3387141"/>
                <a:gd name="connsiteX0" fmla="*/ 2456796 w 2456796"/>
                <a:gd name="connsiteY0" fmla="*/ 1325230 h 3217683"/>
                <a:gd name="connsiteX1" fmla="*/ 1686910 w 2456796"/>
                <a:gd name="connsiteY1" fmla="*/ 677917 h 3217683"/>
                <a:gd name="connsiteX2" fmla="*/ 977462 w 2456796"/>
                <a:gd name="connsiteY2" fmla="*/ 236482 h 3217683"/>
                <a:gd name="connsiteX3" fmla="*/ 157655 w 2456796"/>
                <a:gd name="connsiteY3" fmla="*/ 0 h 3217683"/>
                <a:gd name="connsiteX4" fmla="*/ 0 w 2456796"/>
                <a:gd name="connsiteY4" fmla="*/ 173420 h 3217683"/>
                <a:gd name="connsiteX5" fmla="*/ 92004 w 2456796"/>
                <a:gd name="connsiteY5" fmla="*/ 2746572 h 3217683"/>
                <a:gd name="connsiteX6" fmla="*/ 928596 w 2456796"/>
                <a:gd name="connsiteY6" fmla="*/ 3217683 h 3217683"/>
                <a:gd name="connsiteX7" fmla="*/ 1950287 w 2456796"/>
                <a:gd name="connsiteY7" fmla="*/ 2384218 h 3217683"/>
                <a:gd name="connsiteX8" fmla="*/ 2456796 w 2456796"/>
                <a:gd name="connsiteY8" fmla="*/ 1325230 h 3217683"/>
                <a:gd name="connsiteX0" fmla="*/ 2456796 w 2456796"/>
                <a:gd name="connsiteY0" fmla="*/ 1325230 h 2802047"/>
                <a:gd name="connsiteX1" fmla="*/ 1686910 w 2456796"/>
                <a:gd name="connsiteY1" fmla="*/ 677917 h 2802047"/>
                <a:gd name="connsiteX2" fmla="*/ 977462 w 2456796"/>
                <a:gd name="connsiteY2" fmla="*/ 236482 h 2802047"/>
                <a:gd name="connsiteX3" fmla="*/ 157655 w 2456796"/>
                <a:gd name="connsiteY3" fmla="*/ 0 h 2802047"/>
                <a:gd name="connsiteX4" fmla="*/ 0 w 2456796"/>
                <a:gd name="connsiteY4" fmla="*/ 173420 h 2802047"/>
                <a:gd name="connsiteX5" fmla="*/ 92004 w 2456796"/>
                <a:gd name="connsiteY5" fmla="*/ 2746572 h 2802047"/>
                <a:gd name="connsiteX6" fmla="*/ 999081 w 2456796"/>
                <a:gd name="connsiteY6" fmla="*/ 2802047 h 2802047"/>
                <a:gd name="connsiteX7" fmla="*/ 1950287 w 2456796"/>
                <a:gd name="connsiteY7" fmla="*/ 2384218 h 2802047"/>
                <a:gd name="connsiteX8" fmla="*/ 2456796 w 2456796"/>
                <a:gd name="connsiteY8" fmla="*/ 1325230 h 2802047"/>
                <a:gd name="connsiteX0" fmla="*/ 2456796 w 2456796"/>
                <a:gd name="connsiteY0" fmla="*/ 1325230 h 2802047"/>
                <a:gd name="connsiteX1" fmla="*/ 1686910 w 2456796"/>
                <a:gd name="connsiteY1" fmla="*/ 677917 h 2802047"/>
                <a:gd name="connsiteX2" fmla="*/ 977462 w 2456796"/>
                <a:gd name="connsiteY2" fmla="*/ 236482 h 2802047"/>
                <a:gd name="connsiteX3" fmla="*/ 157655 w 2456796"/>
                <a:gd name="connsiteY3" fmla="*/ 0 h 2802047"/>
                <a:gd name="connsiteX4" fmla="*/ 0 w 2456796"/>
                <a:gd name="connsiteY4" fmla="*/ 173420 h 2802047"/>
                <a:gd name="connsiteX5" fmla="*/ 92004 w 2456796"/>
                <a:gd name="connsiteY5" fmla="*/ 2746572 h 2802047"/>
                <a:gd name="connsiteX6" fmla="*/ 999081 w 2456796"/>
                <a:gd name="connsiteY6" fmla="*/ 2802047 h 2802047"/>
                <a:gd name="connsiteX7" fmla="*/ 1696542 w 2456796"/>
                <a:gd name="connsiteY7" fmla="*/ 2384218 h 2802047"/>
                <a:gd name="connsiteX8" fmla="*/ 2456796 w 2456796"/>
                <a:gd name="connsiteY8" fmla="*/ 1325230 h 280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6796" h="2802047">
                  <a:moveTo>
                    <a:pt x="2456796" y="1325230"/>
                  </a:moveTo>
                  <a:lnTo>
                    <a:pt x="1686910" y="677917"/>
                  </a:lnTo>
                  <a:lnTo>
                    <a:pt x="977462" y="236482"/>
                  </a:lnTo>
                  <a:lnTo>
                    <a:pt x="157655" y="0"/>
                  </a:lnTo>
                  <a:lnTo>
                    <a:pt x="0" y="173420"/>
                  </a:lnTo>
                  <a:lnTo>
                    <a:pt x="92004" y="2746572"/>
                  </a:lnTo>
                  <a:lnTo>
                    <a:pt x="999081" y="2802047"/>
                  </a:lnTo>
                  <a:lnTo>
                    <a:pt x="1696542" y="2384218"/>
                  </a:lnTo>
                  <a:lnTo>
                    <a:pt x="2456796" y="1325230"/>
                  </a:lnTo>
                  <a:close/>
                </a:path>
              </a:pathLst>
            </a:custGeom>
            <a:solidFill>
              <a:srgbClr val="00CCFF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E21E964-F319-4EAD-BEFE-7A5BB485E3D5}"/>
                </a:ext>
              </a:extLst>
            </p:cNvPr>
            <p:cNvGrpSpPr/>
            <p:nvPr/>
          </p:nvGrpSpPr>
          <p:grpSpPr>
            <a:xfrm>
              <a:off x="3280488" y="3266560"/>
              <a:ext cx="5954844" cy="3074617"/>
              <a:chOff x="3280488" y="3266560"/>
              <a:chExt cx="5954844" cy="3074617"/>
            </a:xfrm>
          </p:grpSpPr>
          <p:sp>
            <p:nvSpPr>
              <p:cNvPr id="75" name="Freeform 33">
                <a:extLst>
                  <a:ext uri="{FF2B5EF4-FFF2-40B4-BE49-F238E27FC236}">
                    <a16:creationId xmlns:a16="http://schemas.microsoft.com/office/drawing/2014/main" id="{7E6536DD-BB5F-4F44-BA67-CAEA0A5A1AEC}"/>
                  </a:ext>
                </a:extLst>
              </p:cNvPr>
              <p:cNvSpPr/>
              <p:nvPr/>
            </p:nvSpPr>
            <p:spPr>
              <a:xfrm>
                <a:off x="3323245" y="3266560"/>
                <a:ext cx="2836805" cy="2855830"/>
              </a:xfrm>
              <a:custGeom>
                <a:avLst/>
                <a:gdLst>
                  <a:gd name="connsiteX0" fmla="*/ 0 w 2238703"/>
                  <a:gd name="connsiteY0" fmla="*/ 677917 h 2144110"/>
                  <a:gd name="connsiteX1" fmla="*/ 520262 w 2238703"/>
                  <a:gd name="connsiteY1" fmla="*/ 1891862 h 2144110"/>
                  <a:gd name="connsiteX2" fmla="*/ 1387365 w 2238703"/>
                  <a:gd name="connsiteY2" fmla="*/ 2144110 h 2144110"/>
                  <a:gd name="connsiteX3" fmla="*/ 2096813 w 2238703"/>
                  <a:gd name="connsiteY3" fmla="*/ 2065283 h 2144110"/>
                  <a:gd name="connsiteX4" fmla="*/ 2175641 w 2238703"/>
                  <a:gd name="connsiteY4" fmla="*/ 1150883 h 2144110"/>
                  <a:gd name="connsiteX5" fmla="*/ 2175641 w 2238703"/>
                  <a:gd name="connsiteY5" fmla="*/ 1008993 h 2144110"/>
                  <a:gd name="connsiteX6" fmla="*/ 2238703 w 2238703"/>
                  <a:gd name="connsiteY6" fmla="*/ 63062 h 2144110"/>
                  <a:gd name="connsiteX7" fmla="*/ 1702675 w 2238703"/>
                  <a:gd name="connsiteY7" fmla="*/ 0 h 2144110"/>
                  <a:gd name="connsiteX8" fmla="*/ 788275 w 2238703"/>
                  <a:gd name="connsiteY8" fmla="*/ 94593 h 2144110"/>
                  <a:gd name="connsiteX9" fmla="*/ 236482 w 2238703"/>
                  <a:gd name="connsiteY9" fmla="*/ 378372 h 2144110"/>
                  <a:gd name="connsiteX10" fmla="*/ 0 w 2238703"/>
                  <a:gd name="connsiteY10" fmla="*/ 677917 h 2144110"/>
                  <a:gd name="connsiteX0" fmla="*/ 0 w 2238703"/>
                  <a:gd name="connsiteY0" fmla="*/ 677917 h 2144110"/>
                  <a:gd name="connsiteX1" fmla="*/ 342323 w 2238703"/>
                  <a:gd name="connsiteY1" fmla="*/ 1862492 h 2144110"/>
                  <a:gd name="connsiteX2" fmla="*/ 1387365 w 2238703"/>
                  <a:gd name="connsiteY2" fmla="*/ 2144110 h 2144110"/>
                  <a:gd name="connsiteX3" fmla="*/ 2096813 w 2238703"/>
                  <a:gd name="connsiteY3" fmla="*/ 2065283 h 2144110"/>
                  <a:gd name="connsiteX4" fmla="*/ 2175641 w 2238703"/>
                  <a:gd name="connsiteY4" fmla="*/ 1150883 h 2144110"/>
                  <a:gd name="connsiteX5" fmla="*/ 2175641 w 2238703"/>
                  <a:gd name="connsiteY5" fmla="*/ 1008993 h 2144110"/>
                  <a:gd name="connsiteX6" fmla="*/ 2238703 w 2238703"/>
                  <a:gd name="connsiteY6" fmla="*/ 63062 h 2144110"/>
                  <a:gd name="connsiteX7" fmla="*/ 1702675 w 2238703"/>
                  <a:gd name="connsiteY7" fmla="*/ 0 h 2144110"/>
                  <a:gd name="connsiteX8" fmla="*/ 788275 w 2238703"/>
                  <a:gd name="connsiteY8" fmla="*/ 94593 h 2144110"/>
                  <a:gd name="connsiteX9" fmla="*/ 236482 w 2238703"/>
                  <a:gd name="connsiteY9" fmla="*/ 378372 h 2144110"/>
                  <a:gd name="connsiteX10" fmla="*/ 0 w 2238703"/>
                  <a:gd name="connsiteY10" fmla="*/ 677917 h 214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8703" h="2144110">
                    <a:moveTo>
                      <a:pt x="0" y="677917"/>
                    </a:moveTo>
                    <a:lnTo>
                      <a:pt x="342323" y="1862492"/>
                    </a:lnTo>
                    <a:lnTo>
                      <a:pt x="1387365" y="2144110"/>
                    </a:lnTo>
                    <a:lnTo>
                      <a:pt x="2096813" y="2065283"/>
                    </a:lnTo>
                    <a:lnTo>
                      <a:pt x="2175641" y="1150883"/>
                    </a:lnTo>
                    <a:lnTo>
                      <a:pt x="2175641" y="1008993"/>
                    </a:lnTo>
                    <a:lnTo>
                      <a:pt x="2238703" y="63062"/>
                    </a:lnTo>
                    <a:lnTo>
                      <a:pt x="1702675" y="0"/>
                    </a:lnTo>
                    <a:lnTo>
                      <a:pt x="788275" y="94593"/>
                    </a:lnTo>
                    <a:lnTo>
                      <a:pt x="236482" y="378372"/>
                    </a:lnTo>
                    <a:lnTo>
                      <a:pt x="0" y="677917"/>
                    </a:lnTo>
                    <a:close/>
                  </a:path>
                </a:pathLst>
              </a:custGeom>
              <a:solidFill>
                <a:srgbClr val="FFA7FF">
                  <a:alpha val="30000"/>
                </a:srgbClr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2DC746C-38B2-450F-8A86-D2512242474C}"/>
                  </a:ext>
                </a:extLst>
              </p:cNvPr>
              <p:cNvGrpSpPr/>
              <p:nvPr/>
            </p:nvGrpSpPr>
            <p:grpSpPr>
              <a:xfrm>
                <a:off x="3538926" y="3266560"/>
                <a:ext cx="5696406" cy="2932996"/>
                <a:chOff x="990600" y="3017500"/>
                <a:chExt cx="4785705" cy="2464089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8611E8B-2499-4760-8314-51F38636146D}"/>
                    </a:ext>
                  </a:extLst>
                </p:cNvPr>
                <p:cNvCxnSpPr>
                  <a:stCxn id="92" idx="2"/>
                  <a:endCxn id="91" idx="7"/>
                </p:cNvCxnSpPr>
                <p:nvPr/>
              </p:nvCxnSpPr>
              <p:spPr>
                <a:xfrm flipH="1">
                  <a:off x="1284342" y="3317971"/>
                  <a:ext cx="1344595" cy="45551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49CDD6D-56E8-49B3-AB0A-60FC46900A06}"/>
                    </a:ext>
                  </a:extLst>
                </p:cNvPr>
                <p:cNvCxnSpPr>
                  <a:stCxn id="94" idx="2"/>
                  <a:endCxn id="92" idx="6"/>
                </p:cNvCxnSpPr>
                <p:nvPr/>
              </p:nvCxnSpPr>
              <p:spPr>
                <a:xfrm flipH="1" flipV="1">
                  <a:off x="2973077" y="3317971"/>
                  <a:ext cx="1107387" cy="137723"/>
                </a:xfrm>
                <a:prstGeom prst="line">
                  <a:avLst/>
                </a:prstGeom>
                <a:ln w="57150">
                  <a:solidFill>
                    <a:srgbClr val="33CC33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11087B1-38BD-49B3-A570-DEA2C1F84EA1}"/>
                    </a:ext>
                  </a:extLst>
                </p:cNvPr>
                <p:cNvCxnSpPr>
                  <a:stCxn id="93" idx="2"/>
                  <a:endCxn id="91" idx="5"/>
                </p:cNvCxnSpPr>
                <p:nvPr/>
              </p:nvCxnSpPr>
              <p:spPr>
                <a:xfrm flipH="1" flipV="1">
                  <a:off x="1284342" y="4010427"/>
                  <a:ext cx="1172525" cy="103391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E19A4746-C35B-4905-994F-A52F12CC0220}"/>
                    </a:ext>
                  </a:extLst>
                </p:cNvPr>
                <p:cNvCxnSpPr>
                  <a:stCxn id="93" idx="7"/>
                  <a:endCxn id="94" idx="3"/>
                </p:cNvCxnSpPr>
                <p:nvPr/>
              </p:nvCxnSpPr>
              <p:spPr>
                <a:xfrm flipV="1">
                  <a:off x="2750609" y="3574167"/>
                  <a:ext cx="1380253" cy="13517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3E38FAD-EBC0-424A-A47C-305EA67A9210}"/>
                    </a:ext>
                  </a:extLst>
                </p:cNvPr>
                <p:cNvCxnSpPr>
                  <a:stCxn id="93" idx="6"/>
                  <a:endCxn id="96" idx="2"/>
                </p:cNvCxnSpPr>
                <p:nvPr/>
              </p:nvCxnSpPr>
              <p:spPr>
                <a:xfrm>
                  <a:off x="2801007" y="5044346"/>
                  <a:ext cx="1329638" cy="48406"/>
                </a:xfrm>
                <a:prstGeom prst="line">
                  <a:avLst/>
                </a:prstGeom>
                <a:ln w="57150">
                  <a:solidFill>
                    <a:srgbClr val="33CC3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209F67A-0023-4938-BA1B-F633A7B23243}"/>
                    </a:ext>
                  </a:extLst>
                </p:cNvPr>
                <p:cNvCxnSpPr>
                  <a:stCxn id="94" idx="5"/>
                  <a:endCxn id="95" idx="1"/>
                </p:cNvCxnSpPr>
                <p:nvPr/>
              </p:nvCxnSpPr>
              <p:spPr>
                <a:xfrm>
                  <a:off x="4374206" y="3574167"/>
                  <a:ext cx="1108357" cy="49534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7A28E05-B2F3-4DD0-B064-0826AF711C8A}"/>
                    </a:ext>
                  </a:extLst>
                </p:cNvPr>
                <p:cNvCxnSpPr>
                  <a:stCxn id="95" idx="3"/>
                  <a:endCxn id="96" idx="6"/>
                </p:cNvCxnSpPr>
                <p:nvPr/>
              </p:nvCxnSpPr>
              <p:spPr>
                <a:xfrm flipH="1">
                  <a:off x="4474785" y="4306460"/>
                  <a:ext cx="1007778" cy="78629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1931227-71FC-4EFF-BA30-087D1B626776}"/>
                    </a:ext>
                  </a:extLst>
                </p:cNvPr>
                <p:cNvSpPr txBox="1"/>
                <p:nvPr/>
              </p:nvSpPr>
              <p:spPr>
                <a:xfrm>
                  <a:off x="2393559" y="3846737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AADA157-6BA1-4AD9-A40C-D6F70B4F4599}"/>
                    </a:ext>
                  </a:extLst>
                </p:cNvPr>
                <p:cNvSpPr txBox="1"/>
                <p:nvPr/>
              </p:nvSpPr>
              <p:spPr>
                <a:xfrm>
                  <a:off x="1672079" y="3133349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0F570E2-132E-480E-8679-4377D294A94A}"/>
                    </a:ext>
                  </a:extLst>
                </p:cNvPr>
                <p:cNvSpPr txBox="1"/>
                <p:nvPr/>
              </p:nvSpPr>
              <p:spPr>
                <a:xfrm>
                  <a:off x="3289892" y="5093732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6B6A5E3-8A21-4314-8E16-A3EBF23F1091}"/>
                    </a:ext>
                  </a:extLst>
                </p:cNvPr>
                <p:cNvSpPr txBox="1"/>
                <p:nvPr/>
              </p:nvSpPr>
              <p:spPr>
                <a:xfrm>
                  <a:off x="1805796" y="4187987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C1261386-7B25-4F2B-8D5A-B067CA0B5A75}"/>
                    </a:ext>
                  </a:extLst>
                </p:cNvPr>
                <p:cNvCxnSpPr>
                  <a:stCxn id="93" idx="0"/>
                  <a:endCxn id="92" idx="4"/>
                </p:cNvCxnSpPr>
                <p:nvPr/>
              </p:nvCxnSpPr>
              <p:spPr>
                <a:xfrm flipV="1">
                  <a:off x="2628937" y="3485517"/>
                  <a:ext cx="172070" cy="139128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F6B529AB-AFF5-4D64-BBC4-42C3B0B6C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0600" y="3724408"/>
                      <a:ext cx="344140" cy="335092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8504ADA3-92C7-4D10-B38E-2CAF1D59F03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0600" y="3724408"/>
                      <a:ext cx="344140" cy="335092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FFFD10AF-42D0-4245-B9D8-42A7E2893B5D}"/>
                    </a:ext>
                  </a:extLst>
                </p:cNvPr>
                <p:cNvSpPr/>
                <p:nvPr/>
              </p:nvSpPr>
              <p:spPr>
                <a:xfrm>
                  <a:off x="2628937" y="3150425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89B1516-ECA0-4C00-A783-0FEFDF8E4A99}"/>
                    </a:ext>
                  </a:extLst>
                </p:cNvPr>
                <p:cNvSpPr/>
                <p:nvPr/>
              </p:nvSpPr>
              <p:spPr>
                <a:xfrm>
                  <a:off x="2456867" y="4876800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F0DEEA5-BD54-4901-9169-E9CFF7D9385F}"/>
                    </a:ext>
                  </a:extLst>
                </p:cNvPr>
                <p:cNvSpPr/>
                <p:nvPr/>
              </p:nvSpPr>
              <p:spPr>
                <a:xfrm>
                  <a:off x="4080464" y="3288148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FA85F97A-387A-44F0-81AC-52192E548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2165" y="4020441"/>
                      <a:ext cx="344140" cy="335092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A0292630-F136-4C0C-A541-4E6F74D50E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2165" y="4020441"/>
                      <a:ext cx="344140" cy="335092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289614F-2CD6-41C5-AEC2-D5F217E2280E}"/>
                    </a:ext>
                  </a:extLst>
                </p:cNvPr>
                <p:cNvSpPr/>
                <p:nvPr/>
              </p:nvSpPr>
              <p:spPr>
                <a:xfrm>
                  <a:off x="4130645" y="4925206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BBED96A-D990-47F2-AEBC-23A7DF5B3CF4}"/>
                    </a:ext>
                  </a:extLst>
                </p:cNvPr>
                <p:cNvCxnSpPr>
                  <a:stCxn id="96" idx="0"/>
                  <a:endCxn id="94" idx="4"/>
                </p:cNvCxnSpPr>
                <p:nvPr/>
              </p:nvCxnSpPr>
              <p:spPr>
                <a:xfrm flipH="1" flipV="1">
                  <a:off x="4252534" y="3623240"/>
                  <a:ext cx="50181" cy="130196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24">
                  <a:extLst>
                    <a:ext uri="{FF2B5EF4-FFF2-40B4-BE49-F238E27FC236}">
                      <a16:creationId xmlns:a16="http://schemas.microsoft.com/office/drawing/2014/main" id="{8EBAFE81-D60B-4235-AE2F-83D2BC21A1D8}"/>
                    </a:ext>
                  </a:extLst>
                </p:cNvPr>
                <p:cNvSpPr/>
                <p:nvPr/>
              </p:nvSpPr>
              <p:spPr>
                <a:xfrm>
                  <a:off x="4370266" y="3581400"/>
                  <a:ext cx="201734" cy="1364776"/>
                </a:xfrm>
                <a:custGeom>
                  <a:avLst/>
                  <a:gdLst>
                    <a:gd name="connsiteX0" fmla="*/ 77638 w 201734"/>
                    <a:gd name="connsiteY0" fmla="*/ 1364776 h 1364776"/>
                    <a:gd name="connsiteX1" fmla="*/ 200467 w 201734"/>
                    <a:gd name="connsiteY1" fmla="*/ 655093 h 1364776"/>
                    <a:gd name="connsiteX2" fmla="*/ 9399 w 201734"/>
                    <a:gd name="connsiteY2" fmla="*/ 0 h 1364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1734" h="1364776">
                      <a:moveTo>
                        <a:pt x="77638" y="1364776"/>
                      </a:moveTo>
                      <a:cubicBezTo>
                        <a:pt x="144739" y="1123666"/>
                        <a:pt x="211840" y="882556"/>
                        <a:pt x="200467" y="655093"/>
                      </a:cubicBezTo>
                      <a:cubicBezTo>
                        <a:pt x="189094" y="427630"/>
                        <a:pt x="-49741" y="9098"/>
                        <a:pt x="9399" y="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 25">
                  <a:extLst>
                    <a:ext uri="{FF2B5EF4-FFF2-40B4-BE49-F238E27FC236}">
                      <a16:creationId xmlns:a16="http://schemas.microsoft.com/office/drawing/2014/main" id="{86055D16-B652-4ADD-BE4F-E4DB6C82FFAA}"/>
                    </a:ext>
                  </a:extLst>
                </p:cNvPr>
                <p:cNvSpPr/>
                <p:nvPr/>
              </p:nvSpPr>
              <p:spPr>
                <a:xfrm>
                  <a:off x="1190445" y="4093962"/>
                  <a:ext cx="1293963" cy="1064634"/>
                </a:xfrm>
                <a:custGeom>
                  <a:avLst/>
                  <a:gdLst>
                    <a:gd name="connsiteX0" fmla="*/ 1293963 w 1293963"/>
                    <a:gd name="connsiteY0" fmla="*/ 1064634 h 1064634"/>
                    <a:gd name="connsiteX1" fmla="*/ 362310 w 1293963"/>
                    <a:gd name="connsiteY1" fmla="*/ 710951 h 1064634"/>
                    <a:gd name="connsiteX2" fmla="*/ 0 w 1293963"/>
                    <a:gd name="connsiteY2" fmla="*/ 3585 h 106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3963" h="1064634">
                      <a:moveTo>
                        <a:pt x="1293963" y="1064634"/>
                      </a:moveTo>
                      <a:cubicBezTo>
                        <a:pt x="935966" y="976213"/>
                        <a:pt x="577970" y="887792"/>
                        <a:pt x="362310" y="710951"/>
                      </a:cubicBezTo>
                      <a:cubicBezTo>
                        <a:pt x="146650" y="534110"/>
                        <a:pt x="24441" y="-51049"/>
                        <a:pt x="0" y="358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F5DFD5E-1F4D-46C9-9D4F-22ACB25D5E28}"/>
                    </a:ext>
                  </a:extLst>
                </p:cNvPr>
                <p:cNvSpPr txBox="1"/>
                <p:nvPr/>
              </p:nvSpPr>
              <p:spPr>
                <a:xfrm>
                  <a:off x="1168576" y="4770063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1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78D9FC8-7C80-4999-A96D-63334E918CEA}"/>
                    </a:ext>
                  </a:extLst>
                </p:cNvPr>
                <p:cNvSpPr txBox="1"/>
                <p:nvPr/>
              </p:nvSpPr>
              <p:spPr>
                <a:xfrm>
                  <a:off x="3314983" y="3017500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F81D619-A064-4C20-87AE-3C4BD552E06F}"/>
                    </a:ext>
                  </a:extLst>
                </p:cNvPr>
                <p:cNvSpPr txBox="1"/>
                <p:nvPr/>
              </p:nvSpPr>
              <p:spPr>
                <a:xfrm>
                  <a:off x="3152554" y="3925434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1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FDC10C6-904E-4080-8B51-CEB66F772206}"/>
                    </a:ext>
                  </a:extLst>
                </p:cNvPr>
                <p:cNvSpPr txBox="1"/>
                <p:nvPr/>
              </p:nvSpPr>
              <p:spPr>
                <a:xfrm>
                  <a:off x="3999755" y="4334681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5CA73F-A480-4102-BB7E-C5A31E908C25}"/>
                    </a:ext>
                  </a:extLst>
                </p:cNvPr>
                <p:cNvSpPr txBox="1"/>
                <p:nvPr/>
              </p:nvSpPr>
              <p:spPr>
                <a:xfrm>
                  <a:off x="4572000" y="4069514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9AF1514-AC1D-443E-9513-942CF4CD8626}"/>
                    </a:ext>
                  </a:extLst>
                </p:cNvPr>
                <p:cNvSpPr txBox="1"/>
                <p:nvPr/>
              </p:nvSpPr>
              <p:spPr>
                <a:xfrm>
                  <a:off x="4827831" y="4761509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9EDCD42-F060-41FD-82FC-CD87272551F5}"/>
                    </a:ext>
                  </a:extLst>
                </p:cNvPr>
                <p:cNvSpPr txBox="1"/>
                <p:nvPr/>
              </p:nvSpPr>
              <p:spPr>
                <a:xfrm>
                  <a:off x="4777541" y="3438574"/>
                  <a:ext cx="285776" cy="38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A7F818E-5427-4670-8124-B5482701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280488" y="5441232"/>
                    <a:ext cx="54155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A7F818E-5427-4670-8124-B54827015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0488" y="5441232"/>
                    <a:ext cx="541559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9C219BE0-9970-40AE-9868-1868A1005A4F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010" y="5694846"/>
                    <a:ext cx="57310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solidFill>
                                <a:srgbClr val="2F528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3600" dirty="0">
                      <a:solidFill>
                        <a:srgbClr val="2F528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9C219BE0-9970-40AE-9868-1868A1005A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2010" y="5694846"/>
                    <a:ext cx="573106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22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727" y="1591140"/>
                <a:ext cx="9675405" cy="7121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a flow 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727" y="1591140"/>
                <a:ext cx="9675405" cy="712131"/>
              </a:xfrm>
              <a:blipFill>
                <a:blip r:embed="rId2"/>
                <a:stretch>
                  <a:fillRect l="-1259" t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080573-AAF8-4948-89C2-EB993795084D}"/>
                  </a:ext>
                </a:extLst>
              </p:cNvPr>
              <p:cNvSpPr/>
              <p:nvPr/>
            </p:nvSpPr>
            <p:spPr>
              <a:xfrm>
                <a:off x="636727" y="2303269"/>
                <a:ext cx="2364994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 is a maximum 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080573-AAF8-4948-89C2-EB9937950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7" y="2303269"/>
                <a:ext cx="2364994" cy="1278245"/>
              </a:xfrm>
              <a:prstGeom prst="roundRect">
                <a:avLst/>
              </a:prstGeom>
              <a:blipFill>
                <a:blip r:embed="rId3"/>
                <a:stretch>
                  <a:fillRect r="-1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C6FCF06A-BD92-45E2-816E-2B685E83C022}"/>
              </a:ext>
            </a:extLst>
          </p:cNvPr>
          <p:cNvSpPr/>
          <p:nvPr/>
        </p:nvSpPr>
        <p:spPr>
          <a:xfrm>
            <a:off x="3166888" y="2645572"/>
            <a:ext cx="1072385" cy="593641"/>
          </a:xfrm>
          <a:prstGeom prst="rightArrow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C729F9B-6FD1-4590-AB7F-7AB75A89AE88}"/>
                  </a:ext>
                </a:extLst>
              </p:cNvPr>
              <p:cNvSpPr/>
              <p:nvPr/>
            </p:nvSpPr>
            <p:spPr>
              <a:xfrm>
                <a:off x="4404440" y="2303269"/>
                <a:ext cx="3336842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there are no augmenting paths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C729F9B-6FD1-4590-AB7F-7AB75A89A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40" y="2303269"/>
                <a:ext cx="3336842" cy="1278245"/>
              </a:xfrm>
              <a:prstGeom prst="roundRect">
                <a:avLst/>
              </a:prstGeom>
              <a:blipFill>
                <a:blip r:embed="rId4"/>
                <a:stretch>
                  <a:fillRect l="-914" t="-1429" r="-255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AE966B4A-F985-4F01-B5A3-489D33D98F7F}"/>
              </a:ext>
            </a:extLst>
          </p:cNvPr>
          <p:cNvSpPr/>
          <p:nvPr/>
        </p:nvSpPr>
        <p:spPr>
          <a:xfrm>
            <a:off x="7906449" y="2645572"/>
            <a:ext cx="1072385" cy="593641"/>
          </a:xfrm>
          <a:prstGeom prst="rightArrow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CB54EB-45CE-4C09-B3CE-107AB4ECB036}"/>
                  </a:ext>
                </a:extLst>
              </p:cNvPr>
              <p:cNvSpPr/>
              <p:nvPr/>
            </p:nvSpPr>
            <p:spPr>
              <a:xfrm>
                <a:off x="9144001" y="2303269"/>
                <a:ext cx="2877248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there exists a cut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CB54EB-45CE-4C09-B3CE-107AB4ECB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2303269"/>
                <a:ext cx="2877248" cy="1278245"/>
              </a:xfrm>
              <a:prstGeom prst="roundRect">
                <a:avLst/>
              </a:prstGeom>
              <a:blipFill>
                <a:blip r:embed="rId5"/>
                <a:stretch>
                  <a:fillRect t="-476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U-Turn 9">
            <a:extLst>
              <a:ext uri="{FF2B5EF4-FFF2-40B4-BE49-F238E27FC236}">
                <a16:creationId xmlns:a16="http://schemas.microsoft.com/office/drawing/2014/main" id="{FB8F9C38-9A5B-4E8C-93C6-3B9FB910B78D}"/>
              </a:ext>
            </a:extLst>
          </p:cNvPr>
          <p:cNvSpPr/>
          <p:nvPr/>
        </p:nvSpPr>
        <p:spPr>
          <a:xfrm rot="10800000">
            <a:off x="1339683" y="3669096"/>
            <a:ext cx="9512633" cy="660714"/>
          </a:xfrm>
          <a:prstGeom prst="uturnArrow">
            <a:avLst>
              <a:gd name="adj1" fmla="val 30697"/>
              <a:gd name="adj2" fmla="val 25000"/>
              <a:gd name="adj3" fmla="val 30080"/>
              <a:gd name="adj4" fmla="val 0"/>
              <a:gd name="adj5" fmla="val 100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45CBA-5510-4B23-A559-EDED3CF3F16E}"/>
              </a:ext>
            </a:extLst>
          </p:cNvPr>
          <p:cNvSpPr txBox="1"/>
          <p:nvPr/>
        </p:nvSpPr>
        <p:spPr>
          <a:xfrm>
            <a:off x="4034858" y="3633481"/>
            <a:ext cx="412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Statements are equivalent!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EFCEDA-FA85-4DE6-8FF5-9B9C66378CD8}"/>
                  </a:ext>
                </a:extLst>
              </p:cNvPr>
              <p:cNvSpPr txBox="1"/>
              <p:nvPr/>
            </p:nvSpPr>
            <p:spPr>
              <a:xfrm>
                <a:off x="636728" y="4384112"/>
                <a:ext cx="10431822" cy="2524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Implications: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Correctness of Ford-Fulkerson:</a:t>
                </a:r>
                <a:r>
                  <a:rPr lang="en-US" sz="2000" dirty="0"/>
                  <a:t> Ford-Fulkerson terminates when there are no more augmenting paths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, which means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a maximum flow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Max-flow min-cut duality:</a:t>
                </a:r>
                <a:r>
                  <a:rPr lang="en-US" sz="2000" dirty="0"/>
                  <a:t> the maximum flow in a network coincides with the minimum cut of the graph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Finding either the minimum cut or the maximum flow yields solution to the other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Special case of more general principle (duality in </a:t>
                </a:r>
                <a:r>
                  <a:rPr lang="en-US" sz="2000" u="sng" dirty="0"/>
                  <a:t>linear programming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EFCEDA-FA85-4DE6-8FF5-9B9C66378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8" y="4384112"/>
                <a:ext cx="10431822" cy="2524153"/>
              </a:xfrm>
              <a:prstGeom prst="rect">
                <a:avLst/>
              </a:prstGeom>
              <a:blipFill>
                <a:blip r:embed="rId6"/>
                <a:stretch>
                  <a:fillRect l="-876" t="-1932" r="-643" b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5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1987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33">
            <a:extLst>
              <a:ext uri="{FF2B5EF4-FFF2-40B4-BE49-F238E27FC236}">
                <a16:creationId xmlns:a16="http://schemas.microsoft.com/office/drawing/2014/main" id="{18DB8D8E-972A-4287-AC4D-D5F75116E138}"/>
              </a:ext>
            </a:extLst>
          </p:cNvPr>
          <p:cNvSpPr/>
          <p:nvPr/>
        </p:nvSpPr>
        <p:spPr>
          <a:xfrm>
            <a:off x="233363" y="1741530"/>
            <a:ext cx="2728122" cy="163797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3249" h="3018061">
                <a:moveTo>
                  <a:pt x="0" y="994350"/>
                </a:moveTo>
                <a:lnTo>
                  <a:pt x="119823" y="3018061"/>
                </a:lnTo>
                <a:lnTo>
                  <a:pt x="1095587" y="1826548"/>
                </a:lnTo>
                <a:lnTo>
                  <a:pt x="2032115" y="1386054"/>
                </a:lnTo>
                <a:lnTo>
                  <a:pt x="2193249" y="63062"/>
                </a:lnTo>
                <a:lnTo>
                  <a:pt x="1657221" y="0"/>
                </a:lnTo>
                <a:lnTo>
                  <a:pt x="0" y="994350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34">
            <a:extLst>
              <a:ext uri="{FF2B5EF4-FFF2-40B4-BE49-F238E27FC236}">
                <a16:creationId xmlns:a16="http://schemas.microsoft.com/office/drawing/2014/main" id="{2C7F5E1D-5336-4DEB-AC2F-83831610DE1A}"/>
              </a:ext>
            </a:extLst>
          </p:cNvPr>
          <p:cNvSpPr/>
          <p:nvPr/>
        </p:nvSpPr>
        <p:spPr>
          <a:xfrm>
            <a:off x="1491014" y="1823691"/>
            <a:ext cx="4744446" cy="2863211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385489 w 1993572"/>
              <a:gd name="connsiteY6" fmla="*/ 2112579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1109133 w 1993572"/>
              <a:gd name="connsiteY6" fmla="*/ 3217683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2130824"/>
              <a:gd name="connsiteY0" fmla="*/ 1056289 h 3387141"/>
              <a:gd name="connsiteX1" fmla="*/ 1867447 w 2130824"/>
              <a:gd name="connsiteY1" fmla="*/ 677917 h 3387141"/>
              <a:gd name="connsiteX2" fmla="*/ 1157999 w 2130824"/>
              <a:gd name="connsiteY2" fmla="*/ 236482 h 3387141"/>
              <a:gd name="connsiteX3" fmla="*/ 338192 w 2130824"/>
              <a:gd name="connsiteY3" fmla="*/ 0 h 3387141"/>
              <a:gd name="connsiteX4" fmla="*/ 180537 w 2130824"/>
              <a:gd name="connsiteY4" fmla="*/ 173420 h 3387141"/>
              <a:gd name="connsiteX5" fmla="*/ 0 w 2130824"/>
              <a:gd name="connsiteY5" fmla="*/ 3387141 h 3387141"/>
              <a:gd name="connsiteX6" fmla="*/ 1109133 w 2130824"/>
              <a:gd name="connsiteY6" fmla="*/ 3217683 h 3387141"/>
              <a:gd name="connsiteX7" fmla="*/ 2130824 w 2130824"/>
              <a:gd name="connsiteY7" fmla="*/ 2384218 h 3387141"/>
              <a:gd name="connsiteX8" fmla="*/ 1993572 w 2130824"/>
              <a:gd name="connsiteY8" fmla="*/ 1056289 h 3387141"/>
              <a:gd name="connsiteX0" fmla="*/ 2637333 w 2637333"/>
              <a:gd name="connsiteY0" fmla="*/ 1325230 h 3387141"/>
              <a:gd name="connsiteX1" fmla="*/ 1867447 w 2637333"/>
              <a:gd name="connsiteY1" fmla="*/ 677917 h 3387141"/>
              <a:gd name="connsiteX2" fmla="*/ 1157999 w 2637333"/>
              <a:gd name="connsiteY2" fmla="*/ 236482 h 3387141"/>
              <a:gd name="connsiteX3" fmla="*/ 338192 w 2637333"/>
              <a:gd name="connsiteY3" fmla="*/ 0 h 3387141"/>
              <a:gd name="connsiteX4" fmla="*/ 180537 w 2637333"/>
              <a:gd name="connsiteY4" fmla="*/ 173420 h 3387141"/>
              <a:gd name="connsiteX5" fmla="*/ 0 w 2637333"/>
              <a:gd name="connsiteY5" fmla="*/ 3387141 h 3387141"/>
              <a:gd name="connsiteX6" fmla="*/ 1109133 w 2637333"/>
              <a:gd name="connsiteY6" fmla="*/ 3217683 h 3387141"/>
              <a:gd name="connsiteX7" fmla="*/ 2130824 w 2637333"/>
              <a:gd name="connsiteY7" fmla="*/ 2384218 h 3387141"/>
              <a:gd name="connsiteX8" fmla="*/ 2637333 w 2637333"/>
              <a:gd name="connsiteY8" fmla="*/ 1325230 h 3387141"/>
              <a:gd name="connsiteX0" fmla="*/ 2456796 w 2456796"/>
              <a:gd name="connsiteY0" fmla="*/ 1325230 h 3217683"/>
              <a:gd name="connsiteX1" fmla="*/ 1686910 w 2456796"/>
              <a:gd name="connsiteY1" fmla="*/ 677917 h 3217683"/>
              <a:gd name="connsiteX2" fmla="*/ 977462 w 2456796"/>
              <a:gd name="connsiteY2" fmla="*/ 236482 h 3217683"/>
              <a:gd name="connsiteX3" fmla="*/ 157655 w 2456796"/>
              <a:gd name="connsiteY3" fmla="*/ 0 h 3217683"/>
              <a:gd name="connsiteX4" fmla="*/ 0 w 2456796"/>
              <a:gd name="connsiteY4" fmla="*/ 173420 h 3217683"/>
              <a:gd name="connsiteX5" fmla="*/ 92004 w 2456796"/>
              <a:gd name="connsiteY5" fmla="*/ 2746572 h 3217683"/>
              <a:gd name="connsiteX6" fmla="*/ 928596 w 2456796"/>
              <a:gd name="connsiteY6" fmla="*/ 3217683 h 3217683"/>
              <a:gd name="connsiteX7" fmla="*/ 1950287 w 2456796"/>
              <a:gd name="connsiteY7" fmla="*/ 2384218 h 3217683"/>
              <a:gd name="connsiteX8" fmla="*/ 2456796 w 2456796"/>
              <a:gd name="connsiteY8" fmla="*/ 1325230 h 3217683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950287 w 2456796"/>
              <a:gd name="connsiteY7" fmla="*/ 2384218 h 2802047"/>
              <a:gd name="connsiteX8" fmla="*/ 2456796 w 2456796"/>
              <a:gd name="connsiteY8" fmla="*/ 1325230 h 2802047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696542 w 2456796"/>
              <a:gd name="connsiteY7" fmla="*/ 2384218 h 2802047"/>
              <a:gd name="connsiteX8" fmla="*/ 2456796 w 2456796"/>
              <a:gd name="connsiteY8" fmla="*/ 1325230 h 2802047"/>
              <a:gd name="connsiteX0" fmla="*/ 4839903 w 4839903"/>
              <a:gd name="connsiteY0" fmla="*/ 1325230 h 2804022"/>
              <a:gd name="connsiteX1" fmla="*/ 4070017 w 4839903"/>
              <a:gd name="connsiteY1" fmla="*/ 677917 h 2804022"/>
              <a:gd name="connsiteX2" fmla="*/ 3360569 w 4839903"/>
              <a:gd name="connsiteY2" fmla="*/ 236482 h 2804022"/>
              <a:gd name="connsiteX3" fmla="*/ 2540762 w 4839903"/>
              <a:gd name="connsiteY3" fmla="*/ 0 h 2804022"/>
              <a:gd name="connsiteX4" fmla="*/ 2383107 w 4839903"/>
              <a:gd name="connsiteY4" fmla="*/ 173420 h 2804022"/>
              <a:gd name="connsiteX5" fmla="*/ 0 w 4839903"/>
              <a:gd name="connsiteY5" fmla="*/ 2804022 h 2804022"/>
              <a:gd name="connsiteX6" fmla="*/ 3382188 w 4839903"/>
              <a:gd name="connsiteY6" fmla="*/ 2802047 h 2804022"/>
              <a:gd name="connsiteX7" fmla="*/ 4079649 w 4839903"/>
              <a:gd name="connsiteY7" fmla="*/ 2384218 h 2804022"/>
              <a:gd name="connsiteX8" fmla="*/ 4839903 w 4839903"/>
              <a:gd name="connsiteY8" fmla="*/ 1325230 h 2804022"/>
              <a:gd name="connsiteX0" fmla="*/ 4839903 w 4839903"/>
              <a:gd name="connsiteY0" fmla="*/ 1151810 h 2630602"/>
              <a:gd name="connsiteX1" fmla="*/ 4070017 w 4839903"/>
              <a:gd name="connsiteY1" fmla="*/ 504497 h 2630602"/>
              <a:gd name="connsiteX2" fmla="*/ 3360569 w 4839903"/>
              <a:gd name="connsiteY2" fmla="*/ 63062 h 2630602"/>
              <a:gd name="connsiteX3" fmla="*/ 2383107 w 4839903"/>
              <a:gd name="connsiteY3" fmla="*/ 0 h 2630602"/>
              <a:gd name="connsiteX4" fmla="*/ 0 w 4839903"/>
              <a:gd name="connsiteY4" fmla="*/ 2630602 h 2630602"/>
              <a:gd name="connsiteX5" fmla="*/ 3382188 w 4839903"/>
              <a:gd name="connsiteY5" fmla="*/ 2628627 h 2630602"/>
              <a:gd name="connsiteX6" fmla="*/ 4079649 w 4839903"/>
              <a:gd name="connsiteY6" fmla="*/ 2210798 h 2630602"/>
              <a:gd name="connsiteX7" fmla="*/ 4839903 w 4839903"/>
              <a:gd name="connsiteY7" fmla="*/ 1151810 h 2630602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60569 w 4839903"/>
              <a:gd name="connsiteY2" fmla="*/ 77424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09963 w 4839903"/>
              <a:gd name="connsiteY2" fmla="*/ 254559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225160 h 2644964"/>
              <a:gd name="connsiteX7" fmla="*/ 4559267 w 4559267"/>
              <a:gd name="connsiteY7" fmla="*/ 1348094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435807 h 2644964"/>
              <a:gd name="connsiteX7" fmla="*/ 4559267 w 4559267"/>
              <a:gd name="connsiteY7" fmla="*/ 1348094 h 2644964"/>
              <a:gd name="connsiteX0" fmla="*/ 4559267 w 4559267"/>
              <a:gd name="connsiteY0" fmla="*/ 1348094 h 2863211"/>
              <a:gd name="connsiteX1" fmla="*/ 4070017 w 4559267"/>
              <a:gd name="connsiteY1" fmla="*/ 518859 h 2863211"/>
              <a:gd name="connsiteX2" fmla="*/ 3309963 w 4559267"/>
              <a:gd name="connsiteY2" fmla="*/ 254559 h 2863211"/>
              <a:gd name="connsiteX3" fmla="*/ 2396908 w 4559267"/>
              <a:gd name="connsiteY3" fmla="*/ 0 h 2863211"/>
              <a:gd name="connsiteX4" fmla="*/ 0 w 4559267"/>
              <a:gd name="connsiteY4" fmla="*/ 2644964 h 2863211"/>
              <a:gd name="connsiteX5" fmla="*/ 1781186 w 4559267"/>
              <a:gd name="connsiteY5" fmla="*/ 2863211 h 2863211"/>
              <a:gd name="connsiteX6" fmla="*/ 4079649 w 4559267"/>
              <a:gd name="connsiteY6" fmla="*/ 2435807 h 2863211"/>
              <a:gd name="connsiteX7" fmla="*/ 4559267 w 4559267"/>
              <a:gd name="connsiteY7" fmla="*/ 1348094 h 286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267" h="2863211">
                <a:moveTo>
                  <a:pt x="4559267" y="1348094"/>
                </a:moveTo>
                <a:lnTo>
                  <a:pt x="4070017" y="518859"/>
                </a:lnTo>
                <a:lnTo>
                  <a:pt x="3309963" y="254559"/>
                </a:lnTo>
                <a:lnTo>
                  <a:pt x="2396908" y="0"/>
                </a:lnTo>
                <a:lnTo>
                  <a:pt x="0" y="2644964"/>
                </a:lnTo>
                <a:lnTo>
                  <a:pt x="1781186" y="2863211"/>
                </a:lnTo>
                <a:lnTo>
                  <a:pt x="4079649" y="2435807"/>
                </a:lnTo>
                <a:lnTo>
                  <a:pt x="4559267" y="1348094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Duality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70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B727DF-1E36-4C45-AC20-82153904A95F}"/>
              </a:ext>
            </a:extLst>
          </p:cNvPr>
          <p:cNvGrpSpPr/>
          <p:nvPr/>
        </p:nvGrpSpPr>
        <p:grpSpPr>
          <a:xfrm>
            <a:off x="399594" y="1776219"/>
            <a:ext cx="5696406" cy="2932996"/>
            <a:chOff x="990600" y="3017500"/>
            <a:chExt cx="4785705" cy="246408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3E1933-31F9-430A-A96F-A19CEF1C55F0}"/>
                </a:ext>
              </a:extLst>
            </p:cNvPr>
            <p:cNvCxnSpPr>
              <a:stCxn id="29" idx="2"/>
              <a:endCxn id="2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2C6AD4-F2B0-4D7C-8274-A0B5126DBDC8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200E40-352F-4F91-9D27-39D0259E061E}"/>
                </a:ext>
              </a:extLst>
            </p:cNvPr>
            <p:cNvCxnSpPr>
              <a:stCxn id="30" idx="2"/>
              <a:endCxn id="2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C0A744-56D4-4811-94F6-7521B7482799}"/>
                </a:ext>
              </a:extLst>
            </p:cNvPr>
            <p:cNvCxnSpPr>
              <a:stCxn id="30" idx="7"/>
              <a:endCxn id="3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471E7D-0188-4BA6-BFCF-436C042C3B6D}"/>
                </a:ext>
              </a:extLst>
            </p:cNvPr>
            <p:cNvCxnSpPr>
              <a:stCxn id="30" idx="6"/>
              <a:endCxn id="3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AD0B6B-DC23-4AAF-82E9-8DAD9CFDE3AA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3F2D824-E78A-4B22-9972-0571EA67B730}"/>
                </a:ext>
              </a:extLst>
            </p:cNvPr>
            <p:cNvCxnSpPr>
              <a:stCxn id="32" idx="3"/>
              <a:endCxn id="3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5970B0-1F61-4FCE-8EED-C25F3FE740DA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AD50D0-0002-4400-B4C4-FF880DC869C6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C6BB3F-7F92-4C03-BEFA-B90DFF703FD8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3DCF84-3C2E-4D3D-BDC3-75562B3E746A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BE53BE-5A2F-4A30-8789-C36688246610}"/>
                </a:ext>
              </a:extLst>
            </p:cNvPr>
            <p:cNvCxnSpPr>
              <a:stCxn id="30" idx="0"/>
              <a:endCxn id="2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4DF13A7-5EA1-4646-BE0F-D82B0EFF6D9F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3B15973-2249-4665-8FEA-57556C40448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EA73373-6C92-4F7C-8E60-E7DB43B97665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5817AD-125F-4B9F-B47A-01EEBEC15901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F7E7324-B0A1-4714-A16B-01436DB2A93B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8F719D4-1FDC-42A4-8473-27CFC935C65D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35D8AC-D04A-48BD-99AF-2A22DAAB7A97}"/>
                </a:ext>
              </a:extLst>
            </p:cNvPr>
            <p:cNvCxnSpPr>
              <a:stCxn id="33" idx="0"/>
              <a:endCxn id="3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31DDC6C-D0E0-4FEA-9EA1-EB5375E6B06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A1F88DF5-3BB3-4943-A3F4-6063995A66A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9E0844-3762-4983-819E-1D1B5EA95AEA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35A31E-6446-4AA7-8E7C-FF9E022036F8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E839F9-E8CC-4F86-A2B3-D541E2B0E492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902814-2B10-4DC3-A23C-8FFCEA4E9B66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109E68-1574-47CB-AD44-9680037C80AF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A7E572-56AD-4538-9270-4EC5F40098F3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71DEB5-0C7A-48CD-A35D-46743C007AFD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C40982-FD0B-4F0D-84E4-C8163A271E82}"/>
              </a:ext>
            </a:extLst>
          </p:cNvPr>
          <p:cNvGrpSpPr/>
          <p:nvPr/>
        </p:nvGrpSpPr>
        <p:grpSpPr>
          <a:xfrm>
            <a:off x="6379053" y="1914113"/>
            <a:ext cx="5696406" cy="2795101"/>
            <a:chOff x="6379053" y="2526904"/>
            <a:chExt cx="5696406" cy="279510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5B16D37-0EF5-4171-A7BB-5BBDD379A195}"/>
                </a:ext>
              </a:extLst>
            </p:cNvPr>
            <p:cNvCxnSpPr>
              <a:cxnSpLocks/>
              <a:stCxn id="57" idx="3"/>
              <a:endCxn id="56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C222C54-5241-4B65-977D-432BE7CF97B0}"/>
                </a:ext>
              </a:extLst>
            </p:cNvPr>
            <p:cNvCxnSpPr>
              <a:cxnSpLocks/>
              <a:stCxn id="61" idx="1"/>
              <a:endCxn id="58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F0F34E9-7C30-40DB-9188-F5830DD0033A}"/>
                </a:ext>
              </a:extLst>
            </p:cNvPr>
            <p:cNvCxnSpPr>
              <a:cxnSpLocks/>
              <a:stCxn id="60" idx="2"/>
              <a:endCxn id="61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965CD9-B6AC-4A83-BA4C-8F837DD55685}"/>
                </a:ext>
              </a:extLst>
            </p:cNvPr>
            <p:cNvCxnSpPr>
              <a:cxnSpLocks/>
              <a:stCxn id="59" idx="3"/>
              <a:endCxn id="57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EF3FBD8-3847-400E-9078-772E1DC62BD5}"/>
                </a:ext>
              </a:extLst>
            </p:cNvPr>
            <p:cNvCxnSpPr>
              <a:cxnSpLocks/>
              <a:stCxn id="60" idx="0"/>
              <a:endCxn id="59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9733A29-C9CA-45BB-8E0F-635D2366A2F4}"/>
                </a:ext>
              </a:extLst>
            </p:cNvPr>
            <p:cNvCxnSpPr>
              <a:stCxn id="57" idx="2"/>
              <a:endCxn id="56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4315D2-6C1A-4E80-B0B8-12884153F045}"/>
                </a:ext>
              </a:extLst>
            </p:cNvPr>
            <p:cNvCxnSpPr>
              <a:stCxn id="58" idx="6"/>
              <a:endCxn id="61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8831BD-5A04-4287-8565-D38D8947711B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1986CD-FECD-4D4F-B63E-748CB4A73C74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EDDEFB-570C-420B-9F80-BE05C5B0E2AA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FCC8A8-6B7B-4A7C-9E8D-E286FA40A550}"/>
                </a:ext>
              </a:extLst>
            </p:cNvPr>
            <p:cNvCxnSpPr>
              <a:stCxn id="58" idx="0"/>
              <a:endCxn id="57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872DB172-DDD4-4A6B-9594-D3FC0004D846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872DB172-DDD4-4A6B-9594-D3FC0004D8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D2C21C6-606F-49BB-A4E7-968515A68EFA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619D15-91E1-4C31-941C-5672B73EBE72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9BD5C9A-F2D8-4449-9563-E718E21190EF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E9FEE46-D7EA-4566-BB06-297DFCBE0451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E9FEE46-D7EA-4566-BB06-297DFCBE0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9F0D25-07F9-438A-A52F-8DE55764A5A9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4716DD6-EEA4-498D-A032-8C050E5ED41F}"/>
                </a:ext>
              </a:extLst>
            </p:cNvPr>
            <p:cNvCxnSpPr>
              <a:stCxn id="61" idx="0"/>
              <a:endCxn id="59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B3B140A-B1C6-4EC9-A9BB-6CAE45D391F4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CAD43B3E-1E17-4A6D-B70C-6F936F15FFAE}"/>
                </a:ext>
              </a:extLst>
            </p:cNvPr>
            <p:cNvSpPr/>
            <p:nvPr/>
          </p:nvSpPr>
          <p:spPr>
            <a:xfrm>
              <a:off x="6616928" y="3670318"/>
              <a:ext cx="1540199" cy="1267230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0A07885-6C4B-4D36-9454-33F87FEADF5F}"/>
                </a:ext>
              </a:extLst>
            </p:cNvPr>
            <p:cNvSpPr txBox="1"/>
            <p:nvPr/>
          </p:nvSpPr>
          <p:spPr>
            <a:xfrm>
              <a:off x="6762753" y="44750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49FAB8-EB2D-4712-BCC5-80CA77AAC2C4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4E7D83-B772-46CF-93FF-6DF15956489E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B17AE2-243A-4618-A463-C5E4EBA39C5A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14DFDB-4E7C-4219-BA7A-A4034F7267EE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E8356A-7C0D-4F71-ADA6-35FCF7965AC6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9BECEFA-C574-4D1B-81F1-EC739AC7E5E2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DF4819A-FAD5-4FC7-BCCF-6376941D8515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DA25AA-27C4-49CA-9F57-E70071F2E8FA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E9EA53-ADE3-452A-84E1-B85431A5DC2C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14FDBD-DB7D-43DE-B160-26017151E6FA}"/>
                </a:ext>
              </a:extLst>
            </p:cNvPr>
            <p:cNvCxnSpPr>
              <a:cxnSpLocks/>
              <a:stCxn id="59" idx="3"/>
              <a:endCxn id="58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445D8AE-88C4-4D60-91E6-C08CFE7104BE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498A589-37C4-4BE9-BFEB-57892C154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6F585F9-BB6B-454A-9006-76A3660075E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7DDFC30-98B7-47CC-A10D-475C48D76EAF}"/>
              </a:ext>
            </a:extLst>
          </p:cNvPr>
          <p:cNvSpPr txBox="1"/>
          <p:nvPr/>
        </p:nvSpPr>
        <p:spPr>
          <a:xfrm>
            <a:off x="2269642" y="4964784"/>
            <a:ext cx="179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Flow graph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F5EB44-339B-4DA7-983C-F0A97AEFCF5A}"/>
              </a:ext>
            </a:extLst>
          </p:cNvPr>
          <p:cNvSpPr txBox="1"/>
          <p:nvPr/>
        </p:nvSpPr>
        <p:spPr>
          <a:xfrm>
            <a:off x="8235926" y="5019117"/>
            <a:ext cx="23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Residual graph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DFF5F4-E07A-4388-A13A-F4974409A75D}"/>
              </a:ext>
            </a:extLst>
          </p:cNvPr>
          <p:cNvSpPr txBox="1"/>
          <p:nvPr/>
        </p:nvSpPr>
        <p:spPr>
          <a:xfrm>
            <a:off x="7544303" y="1419910"/>
            <a:ext cx="356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more augmenting paths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974E5E-08EF-4EA4-A2A1-F39F21C2B79F}"/>
              </a:ext>
            </a:extLst>
          </p:cNvPr>
          <p:cNvSpPr txBox="1"/>
          <p:nvPr/>
        </p:nvSpPr>
        <p:spPr>
          <a:xfrm>
            <a:off x="262885" y="5769183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Max flow:	</a:t>
            </a:r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DC9C06-8245-4289-BA2A-B3CADB2AB631}"/>
                  </a:ext>
                </a:extLst>
              </p:cNvPr>
              <p:cNvSpPr txBox="1"/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DC9C06-8245-4289-BA2A-B3CADB2AB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C77F2A0-14A7-4135-A597-646C7EA39F8B}"/>
                  </a:ext>
                </a:extLst>
              </p:cNvPr>
              <p:cNvSpPr txBox="1"/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2F528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600" dirty="0">
                  <a:solidFill>
                    <a:srgbClr val="2F528F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C77F2A0-14A7-4135-A597-646C7EA39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/>
      <p:bldP spid="9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33">
            <a:extLst>
              <a:ext uri="{FF2B5EF4-FFF2-40B4-BE49-F238E27FC236}">
                <a16:creationId xmlns:a16="http://schemas.microsoft.com/office/drawing/2014/main" id="{CB7CA76A-1A7E-456A-8452-7EC8D5476F82}"/>
              </a:ext>
            </a:extLst>
          </p:cNvPr>
          <p:cNvSpPr/>
          <p:nvPr/>
        </p:nvSpPr>
        <p:spPr>
          <a:xfrm>
            <a:off x="233363" y="1741530"/>
            <a:ext cx="2728122" cy="163797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3249" h="3018061">
                <a:moveTo>
                  <a:pt x="0" y="994350"/>
                </a:moveTo>
                <a:lnTo>
                  <a:pt x="119823" y="3018061"/>
                </a:lnTo>
                <a:lnTo>
                  <a:pt x="1095587" y="1826548"/>
                </a:lnTo>
                <a:lnTo>
                  <a:pt x="2032115" y="1386054"/>
                </a:lnTo>
                <a:lnTo>
                  <a:pt x="2193249" y="63062"/>
                </a:lnTo>
                <a:lnTo>
                  <a:pt x="1657221" y="0"/>
                </a:lnTo>
                <a:lnTo>
                  <a:pt x="0" y="994350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34">
            <a:extLst>
              <a:ext uri="{FF2B5EF4-FFF2-40B4-BE49-F238E27FC236}">
                <a16:creationId xmlns:a16="http://schemas.microsoft.com/office/drawing/2014/main" id="{485B18C7-4D49-4B59-972B-2367180DF873}"/>
              </a:ext>
            </a:extLst>
          </p:cNvPr>
          <p:cNvSpPr/>
          <p:nvPr/>
        </p:nvSpPr>
        <p:spPr>
          <a:xfrm>
            <a:off x="1491014" y="1823691"/>
            <a:ext cx="4744446" cy="2863211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385489 w 1993572"/>
              <a:gd name="connsiteY6" fmla="*/ 2112579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1109133 w 1993572"/>
              <a:gd name="connsiteY6" fmla="*/ 3217683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2130824"/>
              <a:gd name="connsiteY0" fmla="*/ 1056289 h 3387141"/>
              <a:gd name="connsiteX1" fmla="*/ 1867447 w 2130824"/>
              <a:gd name="connsiteY1" fmla="*/ 677917 h 3387141"/>
              <a:gd name="connsiteX2" fmla="*/ 1157999 w 2130824"/>
              <a:gd name="connsiteY2" fmla="*/ 236482 h 3387141"/>
              <a:gd name="connsiteX3" fmla="*/ 338192 w 2130824"/>
              <a:gd name="connsiteY3" fmla="*/ 0 h 3387141"/>
              <a:gd name="connsiteX4" fmla="*/ 180537 w 2130824"/>
              <a:gd name="connsiteY4" fmla="*/ 173420 h 3387141"/>
              <a:gd name="connsiteX5" fmla="*/ 0 w 2130824"/>
              <a:gd name="connsiteY5" fmla="*/ 3387141 h 3387141"/>
              <a:gd name="connsiteX6" fmla="*/ 1109133 w 2130824"/>
              <a:gd name="connsiteY6" fmla="*/ 3217683 h 3387141"/>
              <a:gd name="connsiteX7" fmla="*/ 2130824 w 2130824"/>
              <a:gd name="connsiteY7" fmla="*/ 2384218 h 3387141"/>
              <a:gd name="connsiteX8" fmla="*/ 1993572 w 2130824"/>
              <a:gd name="connsiteY8" fmla="*/ 1056289 h 3387141"/>
              <a:gd name="connsiteX0" fmla="*/ 2637333 w 2637333"/>
              <a:gd name="connsiteY0" fmla="*/ 1325230 h 3387141"/>
              <a:gd name="connsiteX1" fmla="*/ 1867447 w 2637333"/>
              <a:gd name="connsiteY1" fmla="*/ 677917 h 3387141"/>
              <a:gd name="connsiteX2" fmla="*/ 1157999 w 2637333"/>
              <a:gd name="connsiteY2" fmla="*/ 236482 h 3387141"/>
              <a:gd name="connsiteX3" fmla="*/ 338192 w 2637333"/>
              <a:gd name="connsiteY3" fmla="*/ 0 h 3387141"/>
              <a:gd name="connsiteX4" fmla="*/ 180537 w 2637333"/>
              <a:gd name="connsiteY4" fmla="*/ 173420 h 3387141"/>
              <a:gd name="connsiteX5" fmla="*/ 0 w 2637333"/>
              <a:gd name="connsiteY5" fmla="*/ 3387141 h 3387141"/>
              <a:gd name="connsiteX6" fmla="*/ 1109133 w 2637333"/>
              <a:gd name="connsiteY6" fmla="*/ 3217683 h 3387141"/>
              <a:gd name="connsiteX7" fmla="*/ 2130824 w 2637333"/>
              <a:gd name="connsiteY7" fmla="*/ 2384218 h 3387141"/>
              <a:gd name="connsiteX8" fmla="*/ 2637333 w 2637333"/>
              <a:gd name="connsiteY8" fmla="*/ 1325230 h 3387141"/>
              <a:gd name="connsiteX0" fmla="*/ 2456796 w 2456796"/>
              <a:gd name="connsiteY0" fmla="*/ 1325230 h 3217683"/>
              <a:gd name="connsiteX1" fmla="*/ 1686910 w 2456796"/>
              <a:gd name="connsiteY1" fmla="*/ 677917 h 3217683"/>
              <a:gd name="connsiteX2" fmla="*/ 977462 w 2456796"/>
              <a:gd name="connsiteY2" fmla="*/ 236482 h 3217683"/>
              <a:gd name="connsiteX3" fmla="*/ 157655 w 2456796"/>
              <a:gd name="connsiteY3" fmla="*/ 0 h 3217683"/>
              <a:gd name="connsiteX4" fmla="*/ 0 w 2456796"/>
              <a:gd name="connsiteY4" fmla="*/ 173420 h 3217683"/>
              <a:gd name="connsiteX5" fmla="*/ 92004 w 2456796"/>
              <a:gd name="connsiteY5" fmla="*/ 2746572 h 3217683"/>
              <a:gd name="connsiteX6" fmla="*/ 928596 w 2456796"/>
              <a:gd name="connsiteY6" fmla="*/ 3217683 h 3217683"/>
              <a:gd name="connsiteX7" fmla="*/ 1950287 w 2456796"/>
              <a:gd name="connsiteY7" fmla="*/ 2384218 h 3217683"/>
              <a:gd name="connsiteX8" fmla="*/ 2456796 w 2456796"/>
              <a:gd name="connsiteY8" fmla="*/ 1325230 h 3217683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950287 w 2456796"/>
              <a:gd name="connsiteY7" fmla="*/ 2384218 h 2802047"/>
              <a:gd name="connsiteX8" fmla="*/ 2456796 w 2456796"/>
              <a:gd name="connsiteY8" fmla="*/ 1325230 h 2802047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696542 w 2456796"/>
              <a:gd name="connsiteY7" fmla="*/ 2384218 h 2802047"/>
              <a:gd name="connsiteX8" fmla="*/ 2456796 w 2456796"/>
              <a:gd name="connsiteY8" fmla="*/ 1325230 h 2802047"/>
              <a:gd name="connsiteX0" fmla="*/ 4839903 w 4839903"/>
              <a:gd name="connsiteY0" fmla="*/ 1325230 h 2804022"/>
              <a:gd name="connsiteX1" fmla="*/ 4070017 w 4839903"/>
              <a:gd name="connsiteY1" fmla="*/ 677917 h 2804022"/>
              <a:gd name="connsiteX2" fmla="*/ 3360569 w 4839903"/>
              <a:gd name="connsiteY2" fmla="*/ 236482 h 2804022"/>
              <a:gd name="connsiteX3" fmla="*/ 2540762 w 4839903"/>
              <a:gd name="connsiteY3" fmla="*/ 0 h 2804022"/>
              <a:gd name="connsiteX4" fmla="*/ 2383107 w 4839903"/>
              <a:gd name="connsiteY4" fmla="*/ 173420 h 2804022"/>
              <a:gd name="connsiteX5" fmla="*/ 0 w 4839903"/>
              <a:gd name="connsiteY5" fmla="*/ 2804022 h 2804022"/>
              <a:gd name="connsiteX6" fmla="*/ 3382188 w 4839903"/>
              <a:gd name="connsiteY6" fmla="*/ 2802047 h 2804022"/>
              <a:gd name="connsiteX7" fmla="*/ 4079649 w 4839903"/>
              <a:gd name="connsiteY7" fmla="*/ 2384218 h 2804022"/>
              <a:gd name="connsiteX8" fmla="*/ 4839903 w 4839903"/>
              <a:gd name="connsiteY8" fmla="*/ 1325230 h 2804022"/>
              <a:gd name="connsiteX0" fmla="*/ 4839903 w 4839903"/>
              <a:gd name="connsiteY0" fmla="*/ 1151810 h 2630602"/>
              <a:gd name="connsiteX1" fmla="*/ 4070017 w 4839903"/>
              <a:gd name="connsiteY1" fmla="*/ 504497 h 2630602"/>
              <a:gd name="connsiteX2" fmla="*/ 3360569 w 4839903"/>
              <a:gd name="connsiteY2" fmla="*/ 63062 h 2630602"/>
              <a:gd name="connsiteX3" fmla="*/ 2383107 w 4839903"/>
              <a:gd name="connsiteY3" fmla="*/ 0 h 2630602"/>
              <a:gd name="connsiteX4" fmla="*/ 0 w 4839903"/>
              <a:gd name="connsiteY4" fmla="*/ 2630602 h 2630602"/>
              <a:gd name="connsiteX5" fmla="*/ 3382188 w 4839903"/>
              <a:gd name="connsiteY5" fmla="*/ 2628627 h 2630602"/>
              <a:gd name="connsiteX6" fmla="*/ 4079649 w 4839903"/>
              <a:gd name="connsiteY6" fmla="*/ 2210798 h 2630602"/>
              <a:gd name="connsiteX7" fmla="*/ 4839903 w 4839903"/>
              <a:gd name="connsiteY7" fmla="*/ 1151810 h 2630602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60569 w 4839903"/>
              <a:gd name="connsiteY2" fmla="*/ 77424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09963 w 4839903"/>
              <a:gd name="connsiteY2" fmla="*/ 254559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225160 h 2644964"/>
              <a:gd name="connsiteX7" fmla="*/ 4559267 w 4559267"/>
              <a:gd name="connsiteY7" fmla="*/ 1348094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435807 h 2644964"/>
              <a:gd name="connsiteX7" fmla="*/ 4559267 w 4559267"/>
              <a:gd name="connsiteY7" fmla="*/ 1348094 h 2644964"/>
              <a:gd name="connsiteX0" fmla="*/ 4559267 w 4559267"/>
              <a:gd name="connsiteY0" fmla="*/ 1348094 h 2863211"/>
              <a:gd name="connsiteX1" fmla="*/ 4070017 w 4559267"/>
              <a:gd name="connsiteY1" fmla="*/ 518859 h 2863211"/>
              <a:gd name="connsiteX2" fmla="*/ 3309963 w 4559267"/>
              <a:gd name="connsiteY2" fmla="*/ 254559 h 2863211"/>
              <a:gd name="connsiteX3" fmla="*/ 2396908 w 4559267"/>
              <a:gd name="connsiteY3" fmla="*/ 0 h 2863211"/>
              <a:gd name="connsiteX4" fmla="*/ 0 w 4559267"/>
              <a:gd name="connsiteY4" fmla="*/ 2644964 h 2863211"/>
              <a:gd name="connsiteX5" fmla="*/ 1781186 w 4559267"/>
              <a:gd name="connsiteY5" fmla="*/ 2863211 h 2863211"/>
              <a:gd name="connsiteX6" fmla="*/ 4079649 w 4559267"/>
              <a:gd name="connsiteY6" fmla="*/ 2435807 h 2863211"/>
              <a:gd name="connsiteX7" fmla="*/ 4559267 w 4559267"/>
              <a:gd name="connsiteY7" fmla="*/ 1348094 h 286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267" h="2863211">
                <a:moveTo>
                  <a:pt x="4559267" y="1348094"/>
                </a:moveTo>
                <a:lnTo>
                  <a:pt x="4070017" y="518859"/>
                </a:lnTo>
                <a:lnTo>
                  <a:pt x="3309963" y="254559"/>
                </a:lnTo>
                <a:lnTo>
                  <a:pt x="2396908" y="0"/>
                </a:lnTo>
                <a:lnTo>
                  <a:pt x="0" y="2644964"/>
                </a:lnTo>
                <a:lnTo>
                  <a:pt x="1781186" y="2863211"/>
                </a:lnTo>
                <a:lnTo>
                  <a:pt x="4079649" y="2435807"/>
                </a:lnTo>
                <a:lnTo>
                  <a:pt x="4559267" y="1348094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Duality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71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B727DF-1E36-4C45-AC20-82153904A95F}"/>
              </a:ext>
            </a:extLst>
          </p:cNvPr>
          <p:cNvGrpSpPr/>
          <p:nvPr/>
        </p:nvGrpSpPr>
        <p:grpSpPr>
          <a:xfrm>
            <a:off x="399594" y="1776219"/>
            <a:ext cx="5696406" cy="2932996"/>
            <a:chOff x="990600" y="3017500"/>
            <a:chExt cx="4785705" cy="246408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3E1933-31F9-430A-A96F-A19CEF1C55F0}"/>
                </a:ext>
              </a:extLst>
            </p:cNvPr>
            <p:cNvCxnSpPr>
              <a:stCxn id="29" idx="2"/>
              <a:endCxn id="2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2C6AD4-F2B0-4D7C-8274-A0B5126DBDC8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200E40-352F-4F91-9D27-39D0259E061E}"/>
                </a:ext>
              </a:extLst>
            </p:cNvPr>
            <p:cNvCxnSpPr>
              <a:stCxn id="30" idx="2"/>
              <a:endCxn id="2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C0A744-56D4-4811-94F6-7521B7482799}"/>
                </a:ext>
              </a:extLst>
            </p:cNvPr>
            <p:cNvCxnSpPr>
              <a:stCxn id="30" idx="7"/>
              <a:endCxn id="3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471E7D-0188-4BA6-BFCF-436C042C3B6D}"/>
                </a:ext>
              </a:extLst>
            </p:cNvPr>
            <p:cNvCxnSpPr>
              <a:stCxn id="30" idx="6"/>
              <a:endCxn id="3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AD0B6B-DC23-4AAF-82E9-8DAD9CFDE3AA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3F2D824-E78A-4B22-9972-0571EA67B730}"/>
                </a:ext>
              </a:extLst>
            </p:cNvPr>
            <p:cNvCxnSpPr>
              <a:stCxn id="32" idx="3"/>
              <a:endCxn id="3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5970B0-1F61-4FCE-8EED-C25F3FE740DA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AD50D0-0002-4400-B4C4-FF880DC869C6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C6BB3F-7F92-4C03-BEFA-B90DFF703FD8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3DCF84-3C2E-4D3D-BDC3-75562B3E746A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BE53BE-5A2F-4A30-8789-C36688246610}"/>
                </a:ext>
              </a:extLst>
            </p:cNvPr>
            <p:cNvCxnSpPr>
              <a:stCxn id="30" idx="0"/>
              <a:endCxn id="2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4DF13A7-5EA1-4646-BE0F-D82B0EFF6D9F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3B15973-2249-4665-8FEA-57556C40448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EA73373-6C92-4F7C-8E60-E7DB43B97665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5817AD-125F-4B9F-B47A-01EEBEC15901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F7E7324-B0A1-4714-A16B-01436DB2A93B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8F719D4-1FDC-42A4-8473-27CFC935C65D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35D8AC-D04A-48BD-99AF-2A22DAAB7A97}"/>
                </a:ext>
              </a:extLst>
            </p:cNvPr>
            <p:cNvCxnSpPr>
              <a:stCxn id="33" idx="0"/>
              <a:endCxn id="3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31DDC6C-D0E0-4FEA-9EA1-EB5375E6B06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A1F88DF5-3BB3-4943-A3F4-6063995A66AF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9E0844-3762-4983-819E-1D1B5EA95AEA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35A31E-6446-4AA7-8E7C-FF9E022036F8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E839F9-E8CC-4F86-A2B3-D541E2B0E492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902814-2B10-4DC3-A23C-8FFCEA4E9B66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109E68-1574-47CB-AD44-9680037C80AF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A7E572-56AD-4538-9270-4EC5F40098F3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71DEB5-0C7A-48CD-A35D-46743C007AFD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C40982-FD0B-4F0D-84E4-C8163A271E82}"/>
              </a:ext>
            </a:extLst>
          </p:cNvPr>
          <p:cNvGrpSpPr/>
          <p:nvPr/>
        </p:nvGrpSpPr>
        <p:grpSpPr>
          <a:xfrm>
            <a:off x="6379053" y="1914113"/>
            <a:ext cx="5696406" cy="2795101"/>
            <a:chOff x="6379053" y="2526904"/>
            <a:chExt cx="5696406" cy="279510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5B16D37-0EF5-4171-A7BB-5BBDD379A195}"/>
                </a:ext>
              </a:extLst>
            </p:cNvPr>
            <p:cNvCxnSpPr>
              <a:cxnSpLocks/>
              <a:stCxn id="57" idx="3"/>
              <a:endCxn id="56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C222C54-5241-4B65-977D-432BE7CF97B0}"/>
                </a:ext>
              </a:extLst>
            </p:cNvPr>
            <p:cNvCxnSpPr>
              <a:cxnSpLocks/>
              <a:stCxn id="61" idx="1"/>
              <a:endCxn id="58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F0F34E9-7C30-40DB-9188-F5830DD0033A}"/>
                </a:ext>
              </a:extLst>
            </p:cNvPr>
            <p:cNvCxnSpPr>
              <a:cxnSpLocks/>
              <a:stCxn id="60" idx="2"/>
              <a:endCxn id="61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965CD9-B6AC-4A83-BA4C-8F837DD55685}"/>
                </a:ext>
              </a:extLst>
            </p:cNvPr>
            <p:cNvCxnSpPr>
              <a:cxnSpLocks/>
              <a:stCxn id="59" idx="3"/>
              <a:endCxn id="57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EF3FBD8-3847-400E-9078-772E1DC62BD5}"/>
                </a:ext>
              </a:extLst>
            </p:cNvPr>
            <p:cNvCxnSpPr>
              <a:cxnSpLocks/>
              <a:stCxn id="60" idx="0"/>
              <a:endCxn id="59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9733A29-C9CA-45BB-8E0F-635D2366A2F4}"/>
                </a:ext>
              </a:extLst>
            </p:cNvPr>
            <p:cNvCxnSpPr>
              <a:stCxn id="57" idx="2"/>
              <a:endCxn id="56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4315D2-6C1A-4E80-B0B8-12884153F045}"/>
                </a:ext>
              </a:extLst>
            </p:cNvPr>
            <p:cNvCxnSpPr>
              <a:stCxn id="58" idx="6"/>
              <a:endCxn id="61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8831BD-5A04-4287-8565-D38D8947711B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1986CD-FECD-4D4F-B63E-748CB4A73C74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EDDEFB-570C-420B-9F80-BE05C5B0E2AA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FCC8A8-6B7B-4A7C-9E8D-E286FA40A550}"/>
                </a:ext>
              </a:extLst>
            </p:cNvPr>
            <p:cNvCxnSpPr>
              <a:stCxn id="58" idx="0"/>
              <a:endCxn id="57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872DB172-DDD4-4A6B-9594-D3FC0004D846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872DB172-DDD4-4A6B-9594-D3FC0004D8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D2C21C6-606F-49BB-A4E7-968515A68EFA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619D15-91E1-4C31-941C-5672B73EBE72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9BD5C9A-F2D8-4449-9563-E718E21190EF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E9FEE46-D7EA-4566-BB06-297DFCBE0451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E9FEE46-D7EA-4566-BB06-297DFCBE0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9F0D25-07F9-438A-A52F-8DE55764A5A9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4716DD6-EEA4-498D-A032-8C050E5ED41F}"/>
                </a:ext>
              </a:extLst>
            </p:cNvPr>
            <p:cNvCxnSpPr>
              <a:stCxn id="61" idx="0"/>
              <a:endCxn id="59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B3B140A-B1C6-4EC9-A9BB-6CAE45D391F4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CAD43B3E-1E17-4A6D-B70C-6F936F15FFAE}"/>
                </a:ext>
              </a:extLst>
            </p:cNvPr>
            <p:cNvSpPr/>
            <p:nvPr/>
          </p:nvSpPr>
          <p:spPr>
            <a:xfrm>
              <a:off x="6616928" y="3670318"/>
              <a:ext cx="1540199" cy="1267230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0A07885-6C4B-4D36-9454-33F87FEADF5F}"/>
                </a:ext>
              </a:extLst>
            </p:cNvPr>
            <p:cNvSpPr txBox="1"/>
            <p:nvPr/>
          </p:nvSpPr>
          <p:spPr>
            <a:xfrm>
              <a:off x="6762753" y="44750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49FAB8-EB2D-4712-BCC5-80CA77AAC2C4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4E7D83-B772-46CF-93FF-6DF15956489E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B17AE2-243A-4618-A463-C5E4EBA39C5A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14DFDB-4E7C-4219-BA7A-A4034F7267EE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E8356A-7C0D-4F71-ADA6-35FCF7965AC6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9BECEFA-C574-4D1B-81F1-EC739AC7E5E2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DF4819A-FAD5-4FC7-BCCF-6376941D8515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DA25AA-27C4-49CA-9F57-E70071F2E8FA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E9EA53-ADE3-452A-84E1-B85431A5DC2C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14FDBD-DB7D-43DE-B160-26017151E6FA}"/>
                </a:ext>
              </a:extLst>
            </p:cNvPr>
            <p:cNvCxnSpPr>
              <a:cxnSpLocks/>
              <a:stCxn id="59" idx="3"/>
              <a:endCxn id="58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445D8AE-88C4-4D60-91E6-C08CFE7104BE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498A589-37C4-4BE9-BFEB-57892C154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6F585F9-BB6B-454A-9006-76A3660075E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7DDFC30-98B7-47CC-A10D-475C48D76EAF}"/>
              </a:ext>
            </a:extLst>
          </p:cNvPr>
          <p:cNvSpPr txBox="1"/>
          <p:nvPr/>
        </p:nvSpPr>
        <p:spPr>
          <a:xfrm>
            <a:off x="2269642" y="4964784"/>
            <a:ext cx="179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Flow graph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F5EB44-339B-4DA7-983C-F0A97AEFCF5A}"/>
              </a:ext>
            </a:extLst>
          </p:cNvPr>
          <p:cNvSpPr txBox="1"/>
          <p:nvPr/>
        </p:nvSpPr>
        <p:spPr>
          <a:xfrm>
            <a:off x="8235926" y="5019117"/>
            <a:ext cx="23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Residual graph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DFF5F4-E07A-4388-A13A-F4974409A75D}"/>
              </a:ext>
            </a:extLst>
          </p:cNvPr>
          <p:cNvSpPr txBox="1"/>
          <p:nvPr/>
        </p:nvSpPr>
        <p:spPr>
          <a:xfrm>
            <a:off x="7544303" y="1419910"/>
            <a:ext cx="356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more 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F94BF6-A33D-4118-87ED-B024CD73C45C}"/>
                  </a:ext>
                </a:extLst>
              </p:cNvPr>
              <p:cNvSpPr txBox="1"/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F94BF6-A33D-4118-87ED-B024CD73C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D41DB9A-CD6F-467E-8429-D4AB725CC017}"/>
                  </a:ext>
                </a:extLst>
              </p:cNvPr>
              <p:cNvSpPr txBox="1"/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2F528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600" dirty="0">
                  <a:solidFill>
                    <a:srgbClr val="2F528F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D41DB9A-CD6F-467E-8429-D4AB725CC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DE974E5E-08EF-4EA4-A2A1-F39F21C2B79F}"/>
              </a:ext>
            </a:extLst>
          </p:cNvPr>
          <p:cNvSpPr txBox="1"/>
          <p:nvPr/>
        </p:nvSpPr>
        <p:spPr>
          <a:xfrm>
            <a:off x="262885" y="5769183"/>
            <a:ext cx="2214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Max flow:	</a:t>
            </a:r>
            <a:r>
              <a:rPr lang="en-US" sz="2800" dirty="0">
                <a:solidFill>
                  <a:srgbClr val="FF0000"/>
                </a:solidFill>
              </a:rPr>
              <a:t>4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Min cut:	</a:t>
            </a:r>
            <a:r>
              <a:rPr lang="en-US" sz="28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3B33FE-0714-4633-85F1-557EBC3E91CA}"/>
              </a:ext>
            </a:extLst>
          </p:cNvPr>
          <p:cNvSpPr txBox="1"/>
          <p:nvPr/>
        </p:nvSpPr>
        <p:spPr>
          <a:xfrm>
            <a:off x="3037841" y="5833227"/>
            <a:ext cx="752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there are no more augmenting paths in the graph, there is a </a:t>
            </a:r>
            <a:r>
              <a:rPr lang="en-US" sz="2400" dirty="0">
                <a:solidFill>
                  <a:srgbClr val="00B050"/>
                </a:solidFill>
              </a:rPr>
              <a:t>cut</a:t>
            </a:r>
            <a:r>
              <a:rPr lang="en-US" sz="2400" dirty="0"/>
              <a:t> whose cost matches the </a:t>
            </a:r>
            <a:r>
              <a:rPr lang="en-US" sz="2400" dirty="0">
                <a:solidFill>
                  <a:srgbClr val="FF0000"/>
                </a:solidFill>
              </a:rPr>
              <a:t>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3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Theorem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727" y="1591140"/>
                <a:ext cx="9675405" cy="7121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a flow 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727" y="1591140"/>
                <a:ext cx="9675405" cy="712131"/>
              </a:xfrm>
              <a:blipFill>
                <a:blip r:embed="rId2"/>
                <a:stretch>
                  <a:fillRect l="-1259" t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080573-AAF8-4948-89C2-EB993795084D}"/>
                  </a:ext>
                </a:extLst>
              </p:cNvPr>
              <p:cNvSpPr/>
              <p:nvPr/>
            </p:nvSpPr>
            <p:spPr>
              <a:xfrm>
                <a:off x="636727" y="2303269"/>
                <a:ext cx="2364994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 is a maximum 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080573-AAF8-4948-89C2-EB9937950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7" y="2303269"/>
                <a:ext cx="2364994" cy="1278245"/>
              </a:xfrm>
              <a:prstGeom prst="roundRect">
                <a:avLst/>
              </a:prstGeom>
              <a:blipFill>
                <a:blip r:embed="rId3"/>
                <a:stretch>
                  <a:fillRect r="-1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C6FCF06A-BD92-45E2-816E-2B685E83C022}"/>
              </a:ext>
            </a:extLst>
          </p:cNvPr>
          <p:cNvSpPr/>
          <p:nvPr/>
        </p:nvSpPr>
        <p:spPr>
          <a:xfrm>
            <a:off x="3166888" y="2645572"/>
            <a:ext cx="1072385" cy="593641"/>
          </a:xfrm>
          <a:prstGeom prst="rightArrow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C729F9B-6FD1-4590-AB7F-7AB75A89AE88}"/>
                  </a:ext>
                </a:extLst>
              </p:cNvPr>
              <p:cNvSpPr/>
              <p:nvPr/>
            </p:nvSpPr>
            <p:spPr>
              <a:xfrm>
                <a:off x="4404440" y="2303269"/>
                <a:ext cx="3336842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there are no augmenting paths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C729F9B-6FD1-4590-AB7F-7AB75A89A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40" y="2303269"/>
                <a:ext cx="3336842" cy="1278245"/>
              </a:xfrm>
              <a:prstGeom prst="roundRect">
                <a:avLst/>
              </a:prstGeom>
              <a:blipFill>
                <a:blip r:embed="rId4"/>
                <a:stretch>
                  <a:fillRect l="-914" t="-1429" r="-255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AE966B4A-F985-4F01-B5A3-489D33D98F7F}"/>
              </a:ext>
            </a:extLst>
          </p:cNvPr>
          <p:cNvSpPr/>
          <p:nvPr/>
        </p:nvSpPr>
        <p:spPr>
          <a:xfrm>
            <a:off x="7906449" y="2645572"/>
            <a:ext cx="1072385" cy="59364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CB54EB-45CE-4C09-B3CE-107AB4ECB036}"/>
                  </a:ext>
                </a:extLst>
              </p:cNvPr>
              <p:cNvSpPr/>
              <p:nvPr/>
            </p:nvSpPr>
            <p:spPr>
              <a:xfrm>
                <a:off x="9144001" y="2303269"/>
                <a:ext cx="2877248" cy="12782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there exists a cut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CB54EB-45CE-4C09-B3CE-107AB4ECB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2303269"/>
                <a:ext cx="2877248" cy="1278245"/>
              </a:xfrm>
              <a:prstGeom prst="roundRect">
                <a:avLst/>
              </a:prstGeom>
              <a:blipFill>
                <a:blip r:embed="rId5"/>
                <a:stretch>
                  <a:fillRect t="-476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U-Turn 9">
            <a:extLst>
              <a:ext uri="{FF2B5EF4-FFF2-40B4-BE49-F238E27FC236}">
                <a16:creationId xmlns:a16="http://schemas.microsoft.com/office/drawing/2014/main" id="{FB8F9C38-9A5B-4E8C-93C6-3B9FB910B78D}"/>
              </a:ext>
            </a:extLst>
          </p:cNvPr>
          <p:cNvSpPr/>
          <p:nvPr/>
        </p:nvSpPr>
        <p:spPr>
          <a:xfrm rot="10800000">
            <a:off x="1339683" y="3669096"/>
            <a:ext cx="9512633" cy="660714"/>
          </a:xfrm>
          <a:prstGeom prst="uturnArrow">
            <a:avLst>
              <a:gd name="adj1" fmla="val 30697"/>
              <a:gd name="adj2" fmla="val 25000"/>
              <a:gd name="adj3" fmla="val 30080"/>
              <a:gd name="adj4" fmla="val 0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19E016-F965-4287-BEFB-2AB3D95BC9E6}"/>
                  </a:ext>
                </a:extLst>
              </p:cNvPr>
              <p:cNvSpPr txBox="1"/>
              <p:nvPr/>
            </p:nvSpPr>
            <p:spPr>
              <a:xfrm>
                <a:off x="636727" y="4712816"/>
                <a:ext cx="11307922" cy="199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Proof: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max 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and there is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there is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then we can send additional units of flow though the network along the augmenting path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contradicts optimality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19E016-F965-4287-BEFB-2AB3D95BC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7" y="4712816"/>
                <a:ext cx="11307922" cy="1998239"/>
              </a:xfrm>
              <a:prstGeom prst="rect">
                <a:avLst/>
              </a:prstGeom>
              <a:blipFill>
                <a:blip r:embed="rId6"/>
                <a:stretch>
                  <a:fillRect l="-809" t="-2439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8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Theorem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727" y="1591140"/>
                <a:ext cx="9675405" cy="7121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a flow 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727" y="1591140"/>
                <a:ext cx="9675405" cy="712131"/>
              </a:xfrm>
              <a:blipFill>
                <a:blip r:embed="rId2"/>
                <a:stretch>
                  <a:fillRect l="-1259" t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080573-AAF8-4948-89C2-EB993795084D}"/>
                  </a:ext>
                </a:extLst>
              </p:cNvPr>
              <p:cNvSpPr/>
              <p:nvPr/>
            </p:nvSpPr>
            <p:spPr>
              <a:xfrm>
                <a:off x="636727" y="2303269"/>
                <a:ext cx="2364994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 is a maximum 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080573-AAF8-4948-89C2-EB9937950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7" y="2303269"/>
                <a:ext cx="2364994" cy="1278245"/>
              </a:xfrm>
              <a:prstGeom prst="roundRect">
                <a:avLst/>
              </a:prstGeom>
              <a:blipFill>
                <a:blip r:embed="rId3"/>
                <a:stretch>
                  <a:fillRect r="-1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C6FCF06A-BD92-45E2-816E-2B685E83C022}"/>
              </a:ext>
            </a:extLst>
          </p:cNvPr>
          <p:cNvSpPr/>
          <p:nvPr/>
        </p:nvSpPr>
        <p:spPr>
          <a:xfrm>
            <a:off x="3166888" y="2645572"/>
            <a:ext cx="1072385" cy="59364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C729F9B-6FD1-4590-AB7F-7AB75A89AE88}"/>
                  </a:ext>
                </a:extLst>
              </p:cNvPr>
              <p:cNvSpPr/>
              <p:nvPr/>
            </p:nvSpPr>
            <p:spPr>
              <a:xfrm>
                <a:off x="4404440" y="2303269"/>
                <a:ext cx="3336842" cy="12782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there are no augmenting paths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C729F9B-6FD1-4590-AB7F-7AB75A89A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40" y="2303269"/>
                <a:ext cx="3336842" cy="1278245"/>
              </a:xfrm>
              <a:prstGeom prst="roundRect">
                <a:avLst/>
              </a:prstGeom>
              <a:blipFill>
                <a:blip r:embed="rId4"/>
                <a:stretch>
                  <a:fillRect l="-914" t="-1429" r="-255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AE966B4A-F985-4F01-B5A3-489D33D98F7F}"/>
              </a:ext>
            </a:extLst>
          </p:cNvPr>
          <p:cNvSpPr/>
          <p:nvPr/>
        </p:nvSpPr>
        <p:spPr>
          <a:xfrm>
            <a:off x="7906449" y="2645572"/>
            <a:ext cx="1072385" cy="59364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CB54EB-45CE-4C09-B3CE-107AB4ECB036}"/>
                  </a:ext>
                </a:extLst>
              </p:cNvPr>
              <p:cNvSpPr/>
              <p:nvPr/>
            </p:nvSpPr>
            <p:spPr>
              <a:xfrm>
                <a:off x="9144001" y="2303269"/>
                <a:ext cx="2877248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there exists a cut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CB54EB-45CE-4C09-B3CE-107AB4ECB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2303269"/>
                <a:ext cx="2877248" cy="1278245"/>
              </a:xfrm>
              <a:prstGeom prst="roundRect">
                <a:avLst/>
              </a:prstGeom>
              <a:blipFill>
                <a:blip r:embed="rId5"/>
                <a:stretch>
                  <a:fillRect t="-476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U-Turn 9">
            <a:extLst>
              <a:ext uri="{FF2B5EF4-FFF2-40B4-BE49-F238E27FC236}">
                <a16:creationId xmlns:a16="http://schemas.microsoft.com/office/drawing/2014/main" id="{FB8F9C38-9A5B-4E8C-93C6-3B9FB910B78D}"/>
              </a:ext>
            </a:extLst>
          </p:cNvPr>
          <p:cNvSpPr/>
          <p:nvPr/>
        </p:nvSpPr>
        <p:spPr>
          <a:xfrm rot="10800000">
            <a:off x="1339683" y="3669096"/>
            <a:ext cx="9512633" cy="660714"/>
          </a:xfrm>
          <a:prstGeom prst="uturnArrow">
            <a:avLst>
              <a:gd name="adj1" fmla="val 30697"/>
              <a:gd name="adj2" fmla="val 25000"/>
              <a:gd name="adj3" fmla="val 30080"/>
              <a:gd name="adj4" fmla="val 0"/>
              <a:gd name="adj5" fmla="val 100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19E016-F965-4287-BEFB-2AB3D95BC9E6}"/>
                  </a:ext>
                </a:extLst>
              </p:cNvPr>
              <p:cNvSpPr txBox="1"/>
              <p:nvPr/>
            </p:nvSpPr>
            <p:spPr>
              <a:xfrm>
                <a:off x="636727" y="4712816"/>
                <a:ext cx="1130792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Proof: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any flow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; then,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Thus,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must be a maximum flow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19E016-F965-4287-BEFB-2AB3D95BC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7" y="4712816"/>
                <a:ext cx="11307922" cy="1569660"/>
              </a:xfrm>
              <a:prstGeom prst="rect">
                <a:avLst/>
              </a:prstGeom>
              <a:blipFill>
                <a:blip r:embed="rId6"/>
                <a:stretch>
                  <a:fillRect l="-809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94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Theorem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727" y="1591140"/>
                <a:ext cx="9675405" cy="7121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a flow 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727" y="1591140"/>
                <a:ext cx="9675405" cy="712131"/>
              </a:xfrm>
              <a:blipFill>
                <a:blip r:embed="rId2"/>
                <a:stretch>
                  <a:fillRect l="-1259" t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080573-AAF8-4948-89C2-EB993795084D}"/>
                  </a:ext>
                </a:extLst>
              </p:cNvPr>
              <p:cNvSpPr/>
              <p:nvPr/>
            </p:nvSpPr>
            <p:spPr>
              <a:xfrm>
                <a:off x="636727" y="2303269"/>
                <a:ext cx="2364994" cy="1278245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 is a maximum 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080573-AAF8-4948-89C2-EB9937950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7" y="2303269"/>
                <a:ext cx="2364994" cy="1278245"/>
              </a:xfrm>
              <a:prstGeom prst="roundRect">
                <a:avLst/>
              </a:prstGeom>
              <a:blipFill>
                <a:blip r:embed="rId3"/>
                <a:stretch>
                  <a:fillRect r="-1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C6FCF06A-BD92-45E2-816E-2B685E83C022}"/>
              </a:ext>
            </a:extLst>
          </p:cNvPr>
          <p:cNvSpPr/>
          <p:nvPr/>
        </p:nvSpPr>
        <p:spPr>
          <a:xfrm>
            <a:off x="3166888" y="2645572"/>
            <a:ext cx="1072385" cy="59364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C729F9B-6FD1-4590-AB7F-7AB75A89AE88}"/>
                  </a:ext>
                </a:extLst>
              </p:cNvPr>
              <p:cNvSpPr/>
              <p:nvPr/>
            </p:nvSpPr>
            <p:spPr>
              <a:xfrm>
                <a:off x="4404440" y="2303269"/>
                <a:ext cx="3336842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there are no augmenting paths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C729F9B-6FD1-4590-AB7F-7AB75A89A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40" y="2303269"/>
                <a:ext cx="3336842" cy="1278245"/>
              </a:xfrm>
              <a:prstGeom prst="roundRect">
                <a:avLst/>
              </a:prstGeom>
              <a:blipFill>
                <a:blip r:embed="rId4"/>
                <a:stretch>
                  <a:fillRect l="-914" t="-1429" r="-255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AE966B4A-F985-4F01-B5A3-489D33D98F7F}"/>
              </a:ext>
            </a:extLst>
          </p:cNvPr>
          <p:cNvSpPr/>
          <p:nvPr/>
        </p:nvSpPr>
        <p:spPr>
          <a:xfrm>
            <a:off x="7906449" y="2645572"/>
            <a:ext cx="1072385" cy="593641"/>
          </a:xfrm>
          <a:prstGeom prst="rightArrow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CB54EB-45CE-4C09-B3CE-107AB4ECB036}"/>
                  </a:ext>
                </a:extLst>
              </p:cNvPr>
              <p:cNvSpPr/>
              <p:nvPr/>
            </p:nvSpPr>
            <p:spPr>
              <a:xfrm>
                <a:off x="9144001" y="2303269"/>
                <a:ext cx="2877248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there exists a cut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CB54EB-45CE-4C09-B3CE-107AB4ECB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2303269"/>
                <a:ext cx="2877248" cy="1278245"/>
              </a:xfrm>
              <a:prstGeom prst="roundRect">
                <a:avLst/>
              </a:prstGeom>
              <a:blipFill>
                <a:blip r:embed="rId5"/>
                <a:stretch>
                  <a:fillRect t="-476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U-Turn 9">
            <a:extLst>
              <a:ext uri="{FF2B5EF4-FFF2-40B4-BE49-F238E27FC236}">
                <a16:creationId xmlns:a16="http://schemas.microsoft.com/office/drawing/2014/main" id="{FB8F9C38-9A5B-4E8C-93C6-3B9FB910B78D}"/>
              </a:ext>
            </a:extLst>
          </p:cNvPr>
          <p:cNvSpPr/>
          <p:nvPr/>
        </p:nvSpPr>
        <p:spPr>
          <a:xfrm rot="10800000">
            <a:off x="1339683" y="3669096"/>
            <a:ext cx="9512633" cy="660714"/>
          </a:xfrm>
          <a:prstGeom prst="uturnArrow">
            <a:avLst>
              <a:gd name="adj1" fmla="val 30697"/>
              <a:gd name="adj2" fmla="val 25000"/>
              <a:gd name="adj3" fmla="val 30080"/>
              <a:gd name="adj4" fmla="val 0"/>
              <a:gd name="adj5" fmla="val 10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70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33">
            <a:extLst>
              <a:ext uri="{FF2B5EF4-FFF2-40B4-BE49-F238E27FC236}">
                <a16:creationId xmlns:a16="http://schemas.microsoft.com/office/drawing/2014/main" id="{C12FFAE1-31D7-4066-8E70-08688EB9EF96}"/>
              </a:ext>
            </a:extLst>
          </p:cNvPr>
          <p:cNvSpPr/>
          <p:nvPr/>
        </p:nvSpPr>
        <p:spPr>
          <a:xfrm>
            <a:off x="6217050" y="1869428"/>
            <a:ext cx="2713760" cy="1479984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  <a:gd name="connsiteX0" fmla="*/ 0 w 2193249"/>
              <a:gd name="connsiteY0" fmla="*/ 931288 h 2954999"/>
              <a:gd name="connsiteX1" fmla="*/ 119823 w 2193249"/>
              <a:gd name="connsiteY1" fmla="*/ 2954999 h 2954999"/>
              <a:gd name="connsiteX2" fmla="*/ 1095587 w 2193249"/>
              <a:gd name="connsiteY2" fmla="*/ 1763486 h 2954999"/>
              <a:gd name="connsiteX3" fmla="*/ 2032115 w 2193249"/>
              <a:gd name="connsiteY3" fmla="*/ 1322992 h 2954999"/>
              <a:gd name="connsiteX4" fmla="*/ 2193249 w 2193249"/>
              <a:gd name="connsiteY4" fmla="*/ 0 h 2954999"/>
              <a:gd name="connsiteX5" fmla="*/ 1657221 w 2193249"/>
              <a:gd name="connsiteY5" fmla="*/ 228037 h 2954999"/>
              <a:gd name="connsiteX6" fmla="*/ 0 w 2193249"/>
              <a:gd name="connsiteY6" fmla="*/ 931288 h 2954999"/>
              <a:gd name="connsiteX0" fmla="*/ 0 w 2181703"/>
              <a:gd name="connsiteY0" fmla="*/ 703251 h 2726962"/>
              <a:gd name="connsiteX1" fmla="*/ 119823 w 2181703"/>
              <a:gd name="connsiteY1" fmla="*/ 2726962 h 2726962"/>
              <a:gd name="connsiteX2" fmla="*/ 1095587 w 2181703"/>
              <a:gd name="connsiteY2" fmla="*/ 1535449 h 2726962"/>
              <a:gd name="connsiteX3" fmla="*/ 2032115 w 2181703"/>
              <a:gd name="connsiteY3" fmla="*/ 1094955 h 2726962"/>
              <a:gd name="connsiteX4" fmla="*/ 2181703 w 2181703"/>
              <a:gd name="connsiteY4" fmla="*/ 98347 h 2726962"/>
              <a:gd name="connsiteX5" fmla="*/ 1657221 w 2181703"/>
              <a:gd name="connsiteY5" fmla="*/ 0 h 2726962"/>
              <a:gd name="connsiteX6" fmla="*/ 0 w 2181703"/>
              <a:gd name="connsiteY6" fmla="*/ 703251 h 272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1703" h="2726962">
                <a:moveTo>
                  <a:pt x="0" y="703251"/>
                </a:moveTo>
                <a:lnTo>
                  <a:pt x="119823" y="2726962"/>
                </a:lnTo>
                <a:lnTo>
                  <a:pt x="1095587" y="1535449"/>
                </a:lnTo>
                <a:lnTo>
                  <a:pt x="2032115" y="1094955"/>
                </a:lnTo>
                <a:lnTo>
                  <a:pt x="2181703" y="98347"/>
                </a:lnTo>
                <a:lnTo>
                  <a:pt x="1657221" y="0"/>
                </a:lnTo>
                <a:lnTo>
                  <a:pt x="0" y="703251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Theorem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75</a:t>
            </a:fld>
            <a:endParaRPr lang="en-US"/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A1908578-6691-4584-88DF-594479EFD71A}"/>
              </a:ext>
            </a:extLst>
          </p:cNvPr>
          <p:cNvSpPr/>
          <p:nvPr/>
        </p:nvSpPr>
        <p:spPr>
          <a:xfrm>
            <a:off x="233363" y="1741530"/>
            <a:ext cx="2728122" cy="163797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3249" h="3018061">
                <a:moveTo>
                  <a:pt x="0" y="994350"/>
                </a:moveTo>
                <a:lnTo>
                  <a:pt x="119823" y="3018061"/>
                </a:lnTo>
                <a:lnTo>
                  <a:pt x="1095587" y="1826548"/>
                </a:lnTo>
                <a:lnTo>
                  <a:pt x="2032115" y="1386054"/>
                </a:lnTo>
                <a:lnTo>
                  <a:pt x="2193249" y="63062"/>
                </a:lnTo>
                <a:lnTo>
                  <a:pt x="1657221" y="0"/>
                </a:lnTo>
                <a:lnTo>
                  <a:pt x="0" y="994350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6D8837BE-7114-4F9F-B036-FCDC7F7D50F6}"/>
              </a:ext>
            </a:extLst>
          </p:cNvPr>
          <p:cNvSpPr/>
          <p:nvPr/>
        </p:nvSpPr>
        <p:spPr>
          <a:xfrm>
            <a:off x="1491014" y="1823691"/>
            <a:ext cx="4744446" cy="2863211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385489 w 1993572"/>
              <a:gd name="connsiteY6" fmla="*/ 2112579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1109133 w 1993572"/>
              <a:gd name="connsiteY6" fmla="*/ 3217683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2130824"/>
              <a:gd name="connsiteY0" fmla="*/ 1056289 h 3387141"/>
              <a:gd name="connsiteX1" fmla="*/ 1867447 w 2130824"/>
              <a:gd name="connsiteY1" fmla="*/ 677917 h 3387141"/>
              <a:gd name="connsiteX2" fmla="*/ 1157999 w 2130824"/>
              <a:gd name="connsiteY2" fmla="*/ 236482 h 3387141"/>
              <a:gd name="connsiteX3" fmla="*/ 338192 w 2130824"/>
              <a:gd name="connsiteY3" fmla="*/ 0 h 3387141"/>
              <a:gd name="connsiteX4" fmla="*/ 180537 w 2130824"/>
              <a:gd name="connsiteY4" fmla="*/ 173420 h 3387141"/>
              <a:gd name="connsiteX5" fmla="*/ 0 w 2130824"/>
              <a:gd name="connsiteY5" fmla="*/ 3387141 h 3387141"/>
              <a:gd name="connsiteX6" fmla="*/ 1109133 w 2130824"/>
              <a:gd name="connsiteY6" fmla="*/ 3217683 h 3387141"/>
              <a:gd name="connsiteX7" fmla="*/ 2130824 w 2130824"/>
              <a:gd name="connsiteY7" fmla="*/ 2384218 h 3387141"/>
              <a:gd name="connsiteX8" fmla="*/ 1993572 w 2130824"/>
              <a:gd name="connsiteY8" fmla="*/ 1056289 h 3387141"/>
              <a:gd name="connsiteX0" fmla="*/ 2637333 w 2637333"/>
              <a:gd name="connsiteY0" fmla="*/ 1325230 h 3387141"/>
              <a:gd name="connsiteX1" fmla="*/ 1867447 w 2637333"/>
              <a:gd name="connsiteY1" fmla="*/ 677917 h 3387141"/>
              <a:gd name="connsiteX2" fmla="*/ 1157999 w 2637333"/>
              <a:gd name="connsiteY2" fmla="*/ 236482 h 3387141"/>
              <a:gd name="connsiteX3" fmla="*/ 338192 w 2637333"/>
              <a:gd name="connsiteY3" fmla="*/ 0 h 3387141"/>
              <a:gd name="connsiteX4" fmla="*/ 180537 w 2637333"/>
              <a:gd name="connsiteY4" fmla="*/ 173420 h 3387141"/>
              <a:gd name="connsiteX5" fmla="*/ 0 w 2637333"/>
              <a:gd name="connsiteY5" fmla="*/ 3387141 h 3387141"/>
              <a:gd name="connsiteX6" fmla="*/ 1109133 w 2637333"/>
              <a:gd name="connsiteY6" fmla="*/ 3217683 h 3387141"/>
              <a:gd name="connsiteX7" fmla="*/ 2130824 w 2637333"/>
              <a:gd name="connsiteY7" fmla="*/ 2384218 h 3387141"/>
              <a:gd name="connsiteX8" fmla="*/ 2637333 w 2637333"/>
              <a:gd name="connsiteY8" fmla="*/ 1325230 h 3387141"/>
              <a:gd name="connsiteX0" fmla="*/ 2456796 w 2456796"/>
              <a:gd name="connsiteY0" fmla="*/ 1325230 h 3217683"/>
              <a:gd name="connsiteX1" fmla="*/ 1686910 w 2456796"/>
              <a:gd name="connsiteY1" fmla="*/ 677917 h 3217683"/>
              <a:gd name="connsiteX2" fmla="*/ 977462 w 2456796"/>
              <a:gd name="connsiteY2" fmla="*/ 236482 h 3217683"/>
              <a:gd name="connsiteX3" fmla="*/ 157655 w 2456796"/>
              <a:gd name="connsiteY3" fmla="*/ 0 h 3217683"/>
              <a:gd name="connsiteX4" fmla="*/ 0 w 2456796"/>
              <a:gd name="connsiteY4" fmla="*/ 173420 h 3217683"/>
              <a:gd name="connsiteX5" fmla="*/ 92004 w 2456796"/>
              <a:gd name="connsiteY5" fmla="*/ 2746572 h 3217683"/>
              <a:gd name="connsiteX6" fmla="*/ 928596 w 2456796"/>
              <a:gd name="connsiteY6" fmla="*/ 3217683 h 3217683"/>
              <a:gd name="connsiteX7" fmla="*/ 1950287 w 2456796"/>
              <a:gd name="connsiteY7" fmla="*/ 2384218 h 3217683"/>
              <a:gd name="connsiteX8" fmla="*/ 2456796 w 2456796"/>
              <a:gd name="connsiteY8" fmla="*/ 1325230 h 3217683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950287 w 2456796"/>
              <a:gd name="connsiteY7" fmla="*/ 2384218 h 2802047"/>
              <a:gd name="connsiteX8" fmla="*/ 2456796 w 2456796"/>
              <a:gd name="connsiteY8" fmla="*/ 1325230 h 2802047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696542 w 2456796"/>
              <a:gd name="connsiteY7" fmla="*/ 2384218 h 2802047"/>
              <a:gd name="connsiteX8" fmla="*/ 2456796 w 2456796"/>
              <a:gd name="connsiteY8" fmla="*/ 1325230 h 2802047"/>
              <a:gd name="connsiteX0" fmla="*/ 4839903 w 4839903"/>
              <a:gd name="connsiteY0" fmla="*/ 1325230 h 2804022"/>
              <a:gd name="connsiteX1" fmla="*/ 4070017 w 4839903"/>
              <a:gd name="connsiteY1" fmla="*/ 677917 h 2804022"/>
              <a:gd name="connsiteX2" fmla="*/ 3360569 w 4839903"/>
              <a:gd name="connsiteY2" fmla="*/ 236482 h 2804022"/>
              <a:gd name="connsiteX3" fmla="*/ 2540762 w 4839903"/>
              <a:gd name="connsiteY3" fmla="*/ 0 h 2804022"/>
              <a:gd name="connsiteX4" fmla="*/ 2383107 w 4839903"/>
              <a:gd name="connsiteY4" fmla="*/ 173420 h 2804022"/>
              <a:gd name="connsiteX5" fmla="*/ 0 w 4839903"/>
              <a:gd name="connsiteY5" fmla="*/ 2804022 h 2804022"/>
              <a:gd name="connsiteX6" fmla="*/ 3382188 w 4839903"/>
              <a:gd name="connsiteY6" fmla="*/ 2802047 h 2804022"/>
              <a:gd name="connsiteX7" fmla="*/ 4079649 w 4839903"/>
              <a:gd name="connsiteY7" fmla="*/ 2384218 h 2804022"/>
              <a:gd name="connsiteX8" fmla="*/ 4839903 w 4839903"/>
              <a:gd name="connsiteY8" fmla="*/ 1325230 h 2804022"/>
              <a:gd name="connsiteX0" fmla="*/ 4839903 w 4839903"/>
              <a:gd name="connsiteY0" fmla="*/ 1151810 h 2630602"/>
              <a:gd name="connsiteX1" fmla="*/ 4070017 w 4839903"/>
              <a:gd name="connsiteY1" fmla="*/ 504497 h 2630602"/>
              <a:gd name="connsiteX2" fmla="*/ 3360569 w 4839903"/>
              <a:gd name="connsiteY2" fmla="*/ 63062 h 2630602"/>
              <a:gd name="connsiteX3" fmla="*/ 2383107 w 4839903"/>
              <a:gd name="connsiteY3" fmla="*/ 0 h 2630602"/>
              <a:gd name="connsiteX4" fmla="*/ 0 w 4839903"/>
              <a:gd name="connsiteY4" fmla="*/ 2630602 h 2630602"/>
              <a:gd name="connsiteX5" fmla="*/ 3382188 w 4839903"/>
              <a:gd name="connsiteY5" fmla="*/ 2628627 h 2630602"/>
              <a:gd name="connsiteX6" fmla="*/ 4079649 w 4839903"/>
              <a:gd name="connsiteY6" fmla="*/ 2210798 h 2630602"/>
              <a:gd name="connsiteX7" fmla="*/ 4839903 w 4839903"/>
              <a:gd name="connsiteY7" fmla="*/ 1151810 h 2630602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60569 w 4839903"/>
              <a:gd name="connsiteY2" fmla="*/ 77424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09963 w 4839903"/>
              <a:gd name="connsiteY2" fmla="*/ 254559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225160 h 2644964"/>
              <a:gd name="connsiteX7" fmla="*/ 4559267 w 4559267"/>
              <a:gd name="connsiteY7" fmla="*/ 1348094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435807 h 2644964"/>
              <a:gd name="connsiteX7" fmla="*/ 4559267 w 4559267"/>
              <a:gd name="connsiteY7" fmla="*/ 1348094 h 2644964"/>
              <a:gd name="connsiteX0" fmla="*/ 4559267 w 4559267"/>
              <a:gd name="connsiteY0" fmla="*/ 1348094 h 2863211"/>
              <a:gd name="connsiteX1" fmla="*/ 4070017 w 4559267"/>
              <a:gd name="connsiteY1" fmla="*/ 518859 h 2863211"/>
              <a:gd name="connsiteX2" fmla="*/ 3309963 w 4559267"/>
              <a:gd name="connsiteY2" fmla="*/ 254559 h 2863211"/>
              <a:gd name="connsiteX3" fmla="*/ 2396908 w 4559267"/>
              <a:gd name="connsiteY3" fmla="*/ 0 h 2863211"/>
              <a:gd name="connsiteX4" fmla="*/ 0 w 4559267"/>
              <a:gd name="connsiteY4" fmla="*/ 2644964 h 2863211"/>
              <a:gd name="connsiteX5" fmla="*/ 1781186 w 4559267"/>
              <a:gd name="connsiteY5" fmla="*/ 2863211 h 2863211"/>
              <a:gd name="connsiteX6" fmla="*/ 4079649 w 4559267"/>
              <a:gd name="connsiteY6" fmla="*/ 2435807 h 2863211"/>
              <a:gd name="connsiteX7" fmla="*/ 4559267 w 4559267"/>
              <a:gd name="connsiteY7" fmla="*/ 1348094 h 286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267" h="2863211">
                <a:moveTo>
                  <a:pt x="4559267" y="1348094"/>
                </a:moveTo>
                <a:lnTo>
                  <a:pt x="4070017" y="518859"/>
                </a:lnTo>
                <a:lnTo>
                  <a:pt x="3309963" y="254559"/>
                </a:lnTo>
                <a:lnTo>
                  <a:pt x="2396908" y="0"/>
                </a:lnTo>
                <a:lnTo>
                  <a:pt x="0" y="2644964"/>
                </a:lnTo>
                <a:lnTo>
                  <a:pt x="1781186" y="2863211"/>
                </a:lnTo>
                <a:lnTo>
                  <a:pt x="4079649" y="2435807"/>
                </a:lnTo>
                <a:lnTo>
                  <a:pt x="4559267" y="1348094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3B112A-4C72-407A-BEF7-596E9B3DD2E0}"/>
              </a:ext>
            </a:extLst>
          </p:cNvPr>
          <p:cNvGrpSpPr/>
          <p:nvPr/>
        </p:nvGrpSpPr>
        <p:grpSpPr>
          <a:xfrm>
            <a:off x="399594" y="1776219"/>
            <a:ext cx="5696406" cy="2932996"/>
            <a:chOff x="990600" y="3017500"/>
            <a:chExt cx="4785705" cy="246408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4BDFEA-4F25-44C0-8BF3-E39680C97916}"/>
                </a:ext>
              </a:extLst>
            </p:cNvPr>
            <p:cNvCxnSpPr>
              <a:stCxn id="29" idx="2"/>
              <a:endCxn id="2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9C7211-3FF6-49F9-BF18-4CB90EFE5EFB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567A7A-0FC6-4728-B7FA-CFA136864C3D}"/>
                </a:ext>
              </a:extLst>
            </p:cNvPr>
            <p:cNvCxnSpPr>
              <a:stCxn id="30" idx="2"/>
              <a:endCxn id="2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FE1C1B-8BBA-4CB3-A4F6-4F4683FE82CC}"/>
                </a:ext>
              </a:extLst>
            </p:cNvPr>
            <p:cNvCxnSpPr>
              <a:stCxn id="30" idx="7"/>
              <a:endCxn id="3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DEF8AD-DDBB-45D2-A153-167EA0C90E19}"/>
                </a:ext>
              </a:extLst>
            </p:cNvPr>
            <p:cNvCxnSpPr>
              <a:stCxn id="30" idx="6"/>
              <a:endCxn id="3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9B9DBC-70E4-4F58-859C-7E80BBF4FA6B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26F738-3C0B-4560-AFD1-B6B2B68501D9}"/>
                </a:ext>
              </a:extLst>
            </p:cNvPr>
            <p:cNvCxnSpPr>
              <a:stCxn id="32" idx="3"/>
              <a:endCxn id="3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404920-3773-4A6B-B472-3C0DA3B6ADA6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CF9287-5F71-42E9-8229-79A267D2B4D3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B6FD02-48FD-4BC9-B811-41B1AB7B677A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703516-A4B6-4CB3-954D-DCBA58183941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FC5347-B9E9-499B-A4DC-352A7021DDCF}"/>
                </a:ext>
              </a:extLst>
            </p:cNvPr>
            <p:cNvCxnSpPr>
              <a:stCxn id="30" idx="0"/>
              <a:endCxn id="2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D451C59-9095-4767-AB96-4654863DF07C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62F680-DED5-487D-8B1D-DE2EEA98B9C3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5F3858D-C8BB-443A-BEF7-9FC4318B3F9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724763-6A58-494F-A88D-F1FB650BEE4F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9ACD94B-D827-42AB-AB2C-3E6C0C315635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275A4B-573C-4DEA-96CC-F968C181EE35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5C74EC-D133-4A84-90BE-780AAD08AF2A}"/>
                </a:ext>
              </a:extLst>
            </p:cNvPr>
            <p:cNvCxnSpPr>
              <a:stCxn id="33" idx="0"/>
              <a:endCxn id="3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9FCF323-434C-4333-9F44-316D82AF63F1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16BBB58-AB8B-4068-8D09-22444F7ADAAA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7962BD-D750-4BA3-AB32-F7572B61A35E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8BEF5C-6F09-4822-92AB-77C2D3298383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EDC04A-B67C-4A14-BF5C-DF12484ACF09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FF6EBC-7F0D-4297-A274-92EDB21EC8E5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65E678-D05E-4E02-8F11-B8838174ADB3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D77263-24CA-467C-A67E-17E96D001598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75B31C-86BC-495B-87A0-44E29B72D465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C3DAE5-5088-434F-A4B0-B0166B6368A6}"/>
              </a:ext>
            </a:extLst>
          </p:cNvPr>
          <p:cNvGrpSpPr/>
          <p:nvPr/>
        </p:nvGrpSpPr>
        <p:grpSpPr>
          <a:xfrm>
            <a:off x="6379053" y="1914113"/>
            <a:ext cx="5696406" cy="2795101"/>
            <a:chOff x="6379053" y="2526904"/>
            <a:chExt cx="5696406" cy="279510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4C24AB0-59DF-4A1F-A031-AF3933EBC81C}"/>
                </a:ext>
              </a:extLst>
            </p:cNvPr>
            <p:cNvCxnSpPr>
              <a:cxnSpLocks/>
              <a:stCxn id="57" idx="3"/>
              <a:endCxn id="56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2D3049B-C4D6-4D14-8853-CFE229E38B08}"/>
                </a:ext>
              </a:extLst>
            </p:cNvPr>
            <p:cNvCxnSpPr>
              <a:cxnSpLocks/>
              <a:stCxn id="61" idx="1"/>
              <a:endCxn id="58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2B32773-6C33-489E-8789-42F61271E38F}"/>
                </a:ext>
              </a:extLst>
            </p:cNvPr>
            <p:cNvCxnSpPr>
              <a:cxnSpLocks/>
              <a:stCxn id="60" idx="2"/>
              <a:endCxn id="61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FABEE54-011E-4A86-AE01-46A3F4C267EA}"/>
                </a:ext>
              </a:extLst>
            </p:cNvPr>
            <p:cNvCxnSpPr>
              <a:cxnSpLocks/>
              <a:stCxn id="59" idx="3"/>
              <a:endCxn id="57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E668AE-11C1-4907-9504-AA3CD5000A8C}"/>
                </a:ext>
              </a:extLst>
            </p:cNvPr>
            <p:cNvCxnSpPr>
              <a:cxnSpLocks/>
              <a:stCxn id="60" idx="0"/>
              <a:endCxn id="59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7C79B1-DE09-425D-A5C2-0106EE2A538F}"/>
                </a:ext>
              </a:extLst>
            </p:cNvPr>
            <p:cNvCxnSpPr>
              <a:stCxn id="57" idx="2"/>
              <a:endCxn id="56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823BA6-E856-4CD1-A8D4-559B8277C5D2}"/>
                </a:ext>
              </a:extLst>
            </p:cNvPr>
            <p:cNvCxnSpPr>
              <a:stCxn id="58" idx="6"/>
              <a:endCxn id="61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A71012-B9B1-4D8C-A096-48E51DF13640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D83AEC-5642-47BC-9484-BF813CB78E05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D7423C-18AC-4898-B406-827114DAD8C5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9B968E8-F3AB-4B30-8066-9F8684994D48}"/>
                </a:ext>
              </a:extLst>
            </p:cNvPr>
            <p:cNvCxnSpPr>
              <a:stCxn id="58" idx="0"/>
              <a:endCxn id="57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1445D5A-9BDC-40AF-8B29-AC9F484ED511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1445D5A-9BDC-40AF-8B29-AC9F484ED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8DE9D96-1511-40B0-9474-05011E370263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0B8B4C-1BEC-4279-8D3A-BA9A46764849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D84EF39-5106-4D94-955A-A908BAE2CC69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5D7B016-1187-4B82-AB42-26A4D273F0FB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5D7B016-1187-4B82-AB42-26A4D273F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577120-F77B-4221-AD94-6F621045125B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EA15E4-D2B3-4924-9C56-2D46488B5B2C}"/>
                </a:ext>
              </a:extLst>
            </p:cNvPr>
            <p:cNvCxnSpPr>
              <a:stCxn id="61" idx="0"/>
              <a:endCxn id="59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92A04B0B-6D3A-4310-B084-0B4833A5F5B6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B07A029-B9BC-4F83-AE2D-F5AF5AC2DDD8}"/>
                </a:ext>
              </a:extLst>
            </p:cNvPr>
            <p:cNvSpPr/>
            <p:nvPr/>
          </p:nvSpPr>
          <p:spPr>
            <a:xfrm>
              <a:off x="6616928" y="3670318"/>
              <a:ext cx="1540199" cy="1267230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31C2D6-9CE6-4FBA-A158-FDEE0F2629D4}"/>
                </a:ext>
              </a:extLst>
            </p:cNvPr>
            <p:cNvSpPr txBox="1"/>
            <p:nvPr/>
          </p:nvSpPr>
          <p:spPr>
            <a:xfrm>
              <a:off x="6762753" y="44750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C27199-6399-483A-9806-E63534A406B5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A3BB37-21DD-4FEF-8ECB-42DFA773245C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E520C2-201E-447F-8E7A-6A9D6C1C92B3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84AA39-DC45-46FA-A94B-C0BB38E2B5E9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C9E692-1EAA-4973-929E-DABF212CC1E2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56B8CF3-CB02-428B-9ABC-05C2A480127E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75A69F4-E95A-4C25-98FD-A16F3CFE1840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C6CCB0-9F27-4038-91C5-28CA9FB717C5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807C04-6394-4898-AE2D-5AB566D6FAF0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2CA3FB7-7620-450D-BBA3-E8CBFB4B9522}"/>
                </a:ext>
              </a:extLst>
            </p:cNvPr>
            <p:cNvCxnSpPr>
              <a:cxnSpLocks/>
              <a:stCxn id="59" idx="3"/>
              <a:endCxn id="58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A248D7-8899-40B4-A79B-EFCEEB45989A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5075C4-7561-46EB-9CCF-DD243415A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6946B1-AFA9-4206-A6C1-F8865A82F858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F9F29A7-D6F4-40BE-BAE4-AD219EC67898}"/>
              </a:ext>
            </a:extLst>
          </p:cNvPr>
          <p:cNvSpPr txBox="1"/>
          <p:nvPr/>
        </p:nvSpPr>
        <p:spPr>
          <a:xfrm>
            <a:off x="7544303" y="1419910"/>
            <a:ext cx="356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more 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C10C-971F-4F97-9736-85D9F34D8BE7}"/>
                  </a:ext>
                </a:extLst>
              </p:cNvPr>
              <p:cNvSpPr txBox="1"/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C10C-971F-4F97-9736-85D9F34D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68667D-9D87-4C6D-B1C3-1CBD6EB6E78E}"/>
                  </a:ext>
                </a:extLst>
              </p:cNvPr>
              <p:cNvSpPr txBox="1"/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2F528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600" dirty="0">
                  <a:solidFill>
                    <a:srgbClr val="2F528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68667D-9D87-4C6D-B1C3-1CBD6EB6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6AAFFDBA-FB3D-4EF0-958F-2179659F81D6}"/>
              </a:ext>
            </a:extLst>
          </p:cNvPr>
          <p:cNvSpPr txBox="1"/>
          <p:nvPr/>
        </p:nvSpPr>
        <p:spPr>
          <a:xfrm>
            <a:off x="2269642" y="4964784"/>
            <a:ext cx="179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Flow graph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330B0BD-577A-4979-9DA5-46BBC58CF818}"/>
              </a:ext>
            </a:extLst>
          </p:cNvPr>
          <p:cNvSpPr txBox="1"/>
          <p:nvPr/>
        </p:nvSpPr>
        <p:spPr>
          <a:xfrm>
            <a:off x="8235926" y="5019117"/>
            <a:ext cx="23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Residual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B5C460-D7ED-4A49-A12C-5B6DD6779553}"/>
                  </a:ext>
                </a:extLst>
              </p:cNvPr>
              <p:cNvSpPr txBox="1"/>
              <p:nvPr/>
            </p:nvSpPr>
            <p:spPr>
              <a:xfrm>
                <a:off x="326005" y="5557029"/>
                <a:ext cx="7909794" cy="1259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No augmenting paths means there is </a:t>
                </a:r>
                <a:r>
                  <a:rPr lang="en-US" sz="2400" u="sng" dirty="0"/>
                  <a:t>no</a:t>
                </a:r>
                <a:r>
                  <a:rPr lang="en-US" sz="2400" dirty="0"/>
                  <a:t>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set of nodes reachable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B5C460-D7ED-4A49-A12C-5B6DD67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" y="5557029"/>
                <a:ext cx="7909794" cy="1259576"/>
              </a:xfrm>
              <a:prstGeom prst="rect">
                <a:avLst/>
              </a:prstGeom>
              <a:blipFill>
                <a:blip r:embed="rId8"/>
                <a:stretch>
                  <a:fillRect l="-1156" t="-3398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8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3" grpId="0" animBg="1"/>
      <p:bldP spid="14" grpId="0" animBg="1"/>
      <p:bldP spid="80" grpId="0"/>
      <p:bldP spid="8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33">
            <a:extLst>
              <a:ext uri="{FF2B5EF4-FFF2-40B4-BE49-F238E27FC236}">
                <a16:creationId xmlns:a16="http://schemas.microsoft.com/office/drawing/2014/main" id="{C12FFAE1-31D7-4066-8E70-08688EB9EF96}"/>
              </a:ext>
            </a:extLst>
          </p:cNvPr>
          <p:cNvSpPr/>
          <p:nvPr/>
        </p:nvSpPr>
        <p:spPr>
          <a:xfrm>
            <a:off x="6217050" y="1869428"/>
            <a:ext cx="2713760" cy="1479984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  <a:gd name="connsiteX0" fmla="*/ 0 w 2193249"/>
              <a:gd name="connsiteY0" fmla="*/ 931288 h 2954999"/>
              <a:gd name="connsiteX1" fmla="*/ 119823 w 2193249"/>
              <a:gd name="connsiteY1" fmla="*/ 2954999 h 2954999"/>
              <a:gd name="connsiteX2" fmla="*/ 1095587 w 2193249"/>
              <a:gd name="connsiteY2" fmla="*/ 1763486 h 2954999"/>
              <a:gd name="connsiteX3" fmla="*/ 2032115 w 2193249"/>
              <a:gd name="connsiteY3" fmla="*/ 1322992 h 2954999"/>
              <a:gd name="connsiteX4" fmla="*/ 2193249 w 2193249"/>
              <a:gd name="connsiteY4" fmla="*/ 0 h 2954999"/>
              <a:gd name="connsiteX5" fmla="*/ 1657221 w 2193249"/>
              <a:gd name="connsiteY5" fmla="*/ 228037 h 2954999"/>
              <a:gd name="connsiteX6" fmla="*/ 0 w 2193249"/>
              <a:gd name="connsiteY6" fmla="*/ 931288 h 2954999"/>
              <a:gd name="connsiteX0" fmla="*/ 0 w 2181703"/>
              <a:gd name="connsiteY0" fmla="*/ 703251 h 2726962"/>
              <a:gd name="connsiteX1" fmla="*/ 119823 w 2181703"/>
              <a:gd name="connsiteY1" fmla="*/ 2726962 h 2726962"/>
              <a:gd name="connsiteX2" fmla="*/ 1095587 w 2181703"/>
              <a:gd name="connsiteY2" fmla="*/ 1535449 h 2726962"/>
              <a:gd name="connsiteX3" fmla="*/ 2032115 w 2181703"/>
              <a:gd name="connsiteY3" fmla="*/ 1094955 h 2726962"/>
              <a:gd name="connsiteX4" fmla="*/ 2181703 w 2181703"/>
              <a:gd name="connsiteY4" fmla="*/ 98347 h 2726962"/>
              <a:gd name="connsiteX5" fmla="*/ 1657221 w 2181703"/>
              <a:gd name="connsiteY5" fmla="*/ 0 h 2726962"/>
              <a:gd name="connsiteX6" fmla="*/ 0 w 2181703"/>
              <a:gd name="connsiteY6" fmla="*/ 703251 h 272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1703" h="2726962">
                <a:moveTo>
                  <a:pt x="0" y="703251"/>
                </a:moveTo>
                <a:lnTo>
                  <a:pt x="119823" y="2726962"/>
                </a:lnTo>
                <a:lnTo>
                  <a:pt x="1095587" y="1535449"/>
                </a:lnTo>
                <a:lnTo>
                  <a:pt x="2032115" y="1094955"/>
                </a:lnTo>
                <a:lnTo>
                  <a:pt x="2181703" y="98347"/>
                </a:lnTo>
                <a:lnTo>
                  <a:pt x="1657221" y="0"/>
                </a:lnTo>
                <a:lnTo>
                  <a:pt x="0" y="703251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Theorem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76</a:t>
            </a:fld>
            <a:endParaRPr lang="en-US"/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A1908578-6691-4584-88DF-594479EFD71A}"/>
              </a:ext>
            </a:extLst>
          </p:cNvPr>
          <p:cNvSpPr/>
          <p:nvPr/>
        </p:nvSpPr>
        <p:spPr>
          <a:xfrm>
            <a:off x="233363" y="1741530"/>
            <a:ext cx="2728122" cy="163797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3249" h="3018061">
                <a:moveTo>
                  <a:pt x="0" y="994350"/>
                </a:moveTo>
                <a:lnTo>
                  <a:pt x="119823" y="3018061"/>
                </a:lnTo>
                <a:lnTo>
                  <a:pt x="1095587" y="1826548"/>
                </a:lnTo>
                <a:lnTo>
                  <a:pt x="2032115" y="1386054"/>
                </a:lnTo>
                <a:lnTo>
                  <a:pt x="2193249" y="63062"/>
                </a:lnTo>
                <a:lnTo>
                  <a:pt x="1657221" y="0"/>
                </a:lnTo>
                <a:lnTo>
                  <a:pt x="0" y="994350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6D8837BE-7114-4F9F-B036-FCDC7F7D50F6}"/>
              </a:ext>
            </a:extLst>
          </p:cNvPr>
          <p:cNvSpPr/>
          <p:nvPr/>
        </p:nvSpPr>
        <p:spPr>
          <a:xfrm>
            <a:off x="1491014" y="1823691"/>
            <a:ext cx="4744446" cy="2863211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385489 w 1993572"/>
              <a:gd name="connsiteY6" fmla="*/ 2112579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1109133 w 1993572"/>
              <a:gd name="connsiteY6" fmla="*/ 3217683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2130824"/>
              <a:gd name="connsiteY0" fmla="*/ 1056289 h 3387141"/>
              <a:gd name="connsiteX1" fmla="*/ 1867447 w 2130824"/>
              <a:gd name="connsiteY1" fmla="*/ 677917 h 3387141"/>
              <a:gd name="connsiteX2" fmla="*/ 1157999 w 2130824"/>
              <a:gd name="connsiteY2" fmla="*/ 236482 h 3387141"/>
              <a:gd name="connsiteX3" fmla="*/ 338192 w 2130824"/>
              <a:gd name="connsiteY3" fmla="*/ 0 h 3387141"/>
              <a:gd name="connsiteX4" fmla="*/ 180537 w 2130824"/>
              <a:gd name="connsiteY4" fmla="*/ 173420 h 3387141"/>
              <a:gd name="connsiteX5" fmla="*/ 0 w 2130824"/>
              <a:gd name="connsiteY5" fmla="*/ 3387141 h 3387141"/>
              <a:gd name="connsiteX6" fmla="*/ 1109133 w 2130824"/>
              <a:gd name="connsiteY6" fmla="*/ 3217683 h 3387141"/>
              <a:gd name="connsiteX7" fmla="*/ 2130824 w 2130824"/>
              <a:gd name="connsiteY7" fmla="*/ 2384218 h 3387141"/>
              <a:gd name="connsiteX8" fmla="*/ 1993572 w 2130824"/>
              <a:gd name="connsiteY8" fmla="*/ 1056289 h 3387141"/>
              <a:gd name="connsiteX0" fmla="*/ 2637333 w 2637333"/>
              <a:gd name="connsiteY0" fmla="*/ 1325230 h 3387141"/>
              <a:gd name="connsiteX1" fmla="*/ 1867447 w 2637333"/>
              <a:gd name="connsiteY1" fmla="*/ 677917 h 3387141"/>
              <a:gd name="connsiteX2" fmla="*/ 1157999 w 2637333"/>
              <a:gd name="connsiteY2" fmla="*/ 236482 h 3387141"/>
              <a:gd name="connsiteX3" fmla="*/ 338192 w 2637333"/>
              <a:gd name="connsiteY3" fmla="*/ 0 h 3387141"/>
              <a:gd name="connsiteX4" fmla="*/ 180537 w 2637333"/>
              <a:gd name="connsiteY4" fmla="*/ 173420 h 3387141"/>
              <a:gd name="connsiteX5" fmla="*/ 0 w 2637333"/>
              <a:gd name="connsiteY5" fmla="*/ 3387141 h 3387141"/>
              <a:gd name="connsiteX6" fmla="*/ 1109133 w 2637333"/>
              <a:gd name="connsiteY6" fmla="*/ 3217683 h 3387141"/>
              <a:gd name="connsiteX7" fmla="*/ 2130824 w 2637333"/>
              <a:gd name="connsiteY7" fmla="*/ 2384218 h 3387141"/>
              <a:gd name="connsiteX8" fmla="*/ 2637333 w 2637333"/>
              <a:gd name="connsiteY8" fmla="*/ 1325230 h 3387141"/>
              <a:gd name="connsiteX0" fmla="*/ 2456796 w 2456796"/>
              <a:gd name="connsiteY0" fmla="*/ 1325230 h 3217683"/>
              <a:gd name="connsiteX1" fmla="*/ 1686910 w 2456796"/>
              <a:gd name="connsiteY1" fmla="*/ 677917 h 3217683"/>
              <a:gd name="connsiteX2" fmla="*/ 977462 w 2456796"/>
              <a:gd name="connsiteY2" fmla="*/ 236482 h 3217683"/>
              <a:gd name="connsiteX3" fmla="*/ 157655 w 2456796"/>
              <a:gd name="connsiteY3" fmla="*/ 0 h 3217683"/>
              <a:gd name="connsiteX4" fmla="*/ 0 w 2456796"/>
              <a:gd name="connsiteY4" fmla="*/ 173420 h 3217683"/>
              <a:gd name="connsiteX5" fmla="*/ 92004 w 2456796"/>
              <a:gd name="connsiteY5" fmla="*/ 2746572 h 3217683"/>
              <a:gd name="connsiteX6" fmla="*/ 928596 w 2456796"/>
              <a:gd name="connsiteY6" fmla="*/ 3217683 h 3217683"/>
              <a:gd name="connsiteX7" fmla="*/ 1950287 w 2456796"/>
              <a:gd name="connsiteY7" fmla="*/ 2384218 h 3217683"/>
              <a:gd name="connsiteX8" fmla="*/ 2456796 w 2456796"/>
              <a:gd name="connsiteY8" fmla="*/ 1325230 h 3217683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950287 w 2456796"/>
              <a:gd name="connsiteY7" fmla="*/ 2384218 h 2802047"/>
              <a:gd name="connsiteX8" fmla="*/ 2456796 w 2456796"/>
              <a:gd name="connsiteY8" fmla="*/ 1325230 h 2802047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696542 w 2456796"/>
              <a:gd name="connsiteY7" fmla="*/ 2384218 h 2802047"/>
              <a:gd name="connsiteX8" fmla="*/ 2456796 w 2456796"/>
              <a:gd name="connsiteY8" fmla="*/ 1325230 h 2802047"/>
              <a:gd name="connsiteX0" fmla="*/ 4839903 w 4839903"/>
              <a:gd name="connsiteY0" fmla="*/ 1325230 h 2804022"/>
              <a:gd name="connsiteX1" fmla="*/ 4070017 w 4839903"/>
              <a:gd name="connsiteY1" fmla="*/ 677917 h 2804022"/>
              <a:gd name="connsiteX2" fmla="*/ 3360569 w 4839903"/>
              <a:gd name="connsiteY2" fmla="*/ 236482 h 2804022"/>
              <a:gd name="connsiteX3" fmla="*/ 2540762 w 4839903"/>
              <a:gd name="connsiteY3" fmla="*/ 0 h 2804022"/>
              <a:gd name="connsiteX4" fmla="*/ 2383107 w 4839903"/>
              <a:gd name="connsiteY4" fmla="*/ 173420 h 2804022"/>
              <a:gd name="connsiteX5" fmla="*/ 0 w 4839903"/>
              <a:gd name="connsiteY5" fmla="*/ 2804022 h 2804022"/>
              <a:gd name="connsiteX6" fmla="*/ 3382188 w 4839903"/>
              <a:gd name="connsiteY6" fmla="*/ 2802047 h 2804022"/>
              <a:gd name="connsiteX7" fmla="*/ 4079649 w 4839903"/>
              <a:gd name="connsiteY7" fmla="*/ 2384218 h 2804022"/>
              <a:gd name="connsiteX8" fmla="*/ 4839903 w 4839903"/>
              <a:gd name="connsiteY8" fmla="*/ 1325230 h 2804022"/>
              <a:gd name="connsiteX0" fmla="*/ 4839903 w 4839903"/>
              <a:gd name="connsiteY0" fmla="*/ 1151810 h 2630602"/>
              <a:gd name="connsiteX1" fmla="*/ 4070017 w 4839903"/>
              <a:gd name="connsiteY1" fmla="*/ 504497 h 2630602"/>
              <a:gd name="connsiteX2" fmla="*/ 3360569 w 4839903"/>
              <a:gd name="connsiteY2" fmla="*/ 63062 h 2630602"/>
              <a:gd name="connsiteX3" fmla="*/ 2383107 w 4839903"/>
              <a:gd name="connsiteY3" fmla="*/ 0 h 2630602"/>
              <a:gd name="connsiteX4" fmla="*/ 0 w 4839903"/>
              <a:gd name="connsiteY4" fmla="*/ 2630602 h 2630602"/>
              <a:gd name="connsiteX5" fmla="*/ 3382188 w 4839903"/>
              <a:gd name="connsiteY5" fmla="*/ 2628627 h 2630602"/>
              <a:gd name="connsiteX6" fmla="*/ 4079649 w 4839903"/>
              <a:gd name="connsiteY6" fmla="*/ 2210798 h 2630602"/>
              <a:gd name="connsiteX7" fmla="*/ 4839903 w 4839903"/>
              <a:gd name="connsiteY7" fmla="*/ 1151810 h 2630602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60569 w 4839903"/>
              <a:gd name="connsiteY2" fmla="*/ 77424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09963 w 4839903"/>
              <a:gd name="connsiteY2" fmla="*/ 254559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225160 h 2644964"/>
              <a:gd name="connsiteX7" fmla="*/ 4559267 w 4559267"/>
              <a:gd name="connsiteY7" fmla="*/ 1348094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435807 h 2644964"/>
              <a:gd name="connsiteX7" fmla="*/ 4559267 w 4559267"/>
              <a:gd name="connsiteY7" fmla="*/ 1348094 h 2644964"/>
              <a:gd name="connsiteX0" fmla="*/ 4559267 w 4559267"/>
              <a:gd name="connsiteY0" fmla="*/ 1348094 h 2863211"/>
              <a:gd name="connsiteX1" fmla="*/ 4070017 w 4559267"/>
              <a:gd name="connsiteY1" fmla="*/ 518859 h 2863211"/>
              <a:gd name="connsiteX2" fmla="*/ 3309963 w 4559267"/>
              <a:gd name="connsiteY2" fmla="*/ 254559 h 2863211"/>
              <a:gd name="connsiteX3" fmla="*/ 2396908 w 4559267"/>
              <a:gd name="connsiteY3" fmla="*/ 0 h 2863211"/>
              <a:gd name="connsiteX4" fmla="*/ 0 w 4559267"/>
              <a:gd name="connsiteY4" fmla="*/ 2644964 h 2863211"/>
              <a:gd name="connsiteX5" fmla="*/ 1781186 w 4559267"/>
              <a:gd name="connsiteY5" fmla="*/ 2863211 h 2863211"/>
              <a:gd name="connsiteX6" fmla="*/ 4079649 w 4559267"/>
              <a:gd name="connsiteY6" fmla="*/ 2435807 h 2863211"/>
              <a:gd name="connsiteX7" fmla="*/ 4559267 w 4559267"/>
              <a:gd name="connsiteY7" fmla="*/ 1348094 h 286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267" h="2863211">
                <a:moveTo>
                  <a:pt x="4559267" y="1348094"/>
                </a:moveTo>
                <a:lnTo>
                  <a:pt x="4070017" y="518859"/>
                </a:lnTo>
                <a:lnTo>
                  <a:pt x="3309963" y="254559"/>
                </a:lnTo>
                <a:lnTo>
                  <a:pt x="2396908" y="0"/>
                </a:lnTo>
                <a:lnTo>
                  <a:pt x="0" y="2644964"/>
                </a:lnTo>
                <a:lnTo>
                  <a:pt x="1781186" y="2863211"/>
                </a:lnTo>
                <a:lnTo>
                  <a:pt x="4079649" y="2435807"/>
                </a:lnTo>
                <a:lnTo>
                  <a:pt x="4559267" y="1348094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3B112A-4C72-407A-BEF7-596E9B3DD2E0}"/>
              </a:ext>
            </a:extLst>
          </p:cNvPr>
          <p:cNvGrpSpPr/>
          <p:nvPr/>
        </p:nvGrpSpPr>
        <p:grpSpPr>
          <a:xfrm>
            <a:off x="399594" y="1776219"/>
            <a:ext cx="5696406" cy="2932996"/>
            <a:chOff x="990600" y="3017500"/>
            <a:chExt cx="4785705" cy="246408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4BDFEA-4F25-44C0-8BF3-E39680C97916}"/>
                </a:ext>
              </a:extLst>
            </p:cNvPr>
            <p:cNvCxnSpPr>
              <a:stCxn id="29" idx="2"/>
              <a:endCxn id="2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9C7211-3FF6-49F9-BF18-4CB90EFE5EFB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567A7A-0FC6-4728-B7FA-CFA136864C3D}"/>
                </a:ext>
              </a:extLst>
            </p:cNvPr>
            <p:cNvCxnSpPr>
              <a:stCxn id="30" idx="2"/>
              <a:endCxn id="2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FE1C1B-8BBA-4CB3-A4F6-4F4683FE82CC}"/>
                </a:ext>
              </a:extLst>
            </p:cNvPr>
            <p:cNvCxnSpPr>
              <a:stCxn id="30" idx="7"/>
              <a:endCxn id="3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DEF8AD-DDBB-45D2-A153-167EA0C90E19}"/>
                </a:ext>
              </a:extLst>
            </p:cNvPr>
            <p:cNvCxnSpPr>
              <a:stCxn id="30" idx="6"/>
              <a:endCxn id="3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9B9DBC-70E4-4F58-859C-7E80BBF4FA6B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26F738-3C0B-4560-AFD1-B6B2B68501D9}"/>
                </a:ext>
              </a:extLst>
            </p:cNvPr>
            <p:cNvCxnSpPr>
              <a:stCxn id="32" idx="3"/>
              <a:endCxn id="3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404920-3773-4A6B-B472-3C0DA3B6ADA6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CF9287-5F71-42E9-8229-79A267D2B4D3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B6FD02-48FD-4BC9-B811-41B1AB7B677A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703516-A4B6-4CB3-954D-DCBA58183941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FC5347-B9E9-499B-A4DC-352A7021DDCF}"/>
                </a:ext>
              </a:extLst>
            </p:cNvPr>
            <p:cNvCxnSpPr>
              <a:stCxn id="30" idx="0"/>
              <a:endCxn id="2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D451C59-9095-4767-AB96-4654863DF07C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62F680-DED5-487D-8B1D-DE2EEA98B9C3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5F3858D-C8BB-443A-BEF7-9FC4318B3F9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724763-6A58-494F-A88D-F1FB650BEE4F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9ACD94B-D827-42AB-AB2C-3E6C0C315635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275A4B-573C-4DEA-96CC-F968C181EE35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5C74EC-D133-4A84-90BE-780AAD08AF2A}"/>
                </a:ext>
              </a:extLst>
            </p:cNvPr>
            <p:cNvCxnSpPr>
              <a:stCxn id="33" idx="0"/>
              <a:endCxn id="3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9FCF323-434C-4333-9F44-316D82AF63F1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16BBB58-AB8B-4068-8D09-22444F7ADAAA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7962BD-D750-4BA3-AB32-F7572B61A35E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8BEF5C-6F09-4822-92AB-77C2D3298383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EDC04A-B67C-4A14-BF5C-DF12484ACF09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FF6EBC-7F0D-4297-A274-92EDB21EC8E5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65E678-D05E-4E02-8F11-B8838174ADB3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D77263-24CA-467C-A67E-17E96D001598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75B31C-86BC-495B-87A0-44E29B72D465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C3DAE5-5088-434F-A4B0-B0166B6368A6}"/>
              </a:ext>
            </a:extLst>
          </p:cNvPr>
          <p:cNvGrpSpPr/>
          <p:nvPr/>
        </p:nvGrpSpPr>
        <p:grpSpPr>
          <a:xfrm>
            <a:off x="6379053" y="1914113"/>
            <a:ext cx="5696406" cy="2795101"/>
            <a:chOff x="6379053" y="2526904"/>
            <a:chExt cx="5696406" cy="279510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4C24AB0-59DF-4A1F-A031-AF3933EBC81C}"/>
                </a:ext>
              </a:extLst>
            </p:cNvPr>
            <p:cNvCxnSpPr>
              <a:cxnSpLocks/>
              <a:stCxn id="57" idx="3"/>
              <a:endCxn id="56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2D3049B-C4D6-4D14-8853-CFE229E38B08}"/>
                </a:ext>
              </a:extLst>
            </p:cNvPr>
            <p:cNvCxnSpPr>
              <a:cxnSpLocks/>
              <a:stCxn id="61" idx="1"/>
              <a:endCxn id="58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2B32773-6C33-489E-8789-42F61271E38F}"/>
                </a:ext>
              </a:extLst>
            </p:cNvPr>
            <p:cNvCxnSpPr>
              <a:cxnSpLocks/>
              <a:stCxn id="60" idx="2"/>
              <a:endCxn id="61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FABEE54-011E-4A86-AE01-46A3F4C267EA}"/>
                </a:ext>
              </a:extLst>
            </p:cNvPr>
            <p:cNvCxnSpPr>
              <a:cxnSpLocks/>
              <a:stCxn id="59" idx="3"/>
              <a:endCxn id="57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E668AE-11C1-4907-9504-AA3CD5000A8C}"/>
                </a:ext>
              </a:extLst>
            </p:cNvPr>
            <p:cNvCxnSpPr>
              <a:cxnSpLocks/>
              <a:stCxn id="60" idx="0"/>
              <a:endCxn id="59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7C79B1-DE09-425D-A5C2-0106EE2A538F}"/>
                </a:ext>
              </a:extLst>
            </p:cNvPr>
            <p:cNvCxnSpPr>
              <a:stCxn id="57" idx="2"/>
              <a:endCxn id="56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823BA6-E856-4CD1-A8D4-559B8277C5D2}"/>
                </a:ext>
              </a:extLst>
            </p:cNvPr>
            <p:cNvCxnSpPr>
              <a:stCxn id="58" idx="6"/>
              <a:endCxn id="61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A71012-B9B1-4D8C-A096-48E51DF13640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D83AEC-5642-47BC-9484-BF813CB78E05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D7423C-18AC-4898-B406-827114DAD8C5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9B968E8-F3AB-4B30-8066-9F8684994D48}"/>
                </a:ext>
              </a:extLst>
            </p:cNvPr>
            <p:cNvCxnSpPr>
              <a:stCxn id="58" idx="0"/>
              <a:endCxn id="57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1445D5A-9BDC-40AF-8B29-AC9F484ED511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1445D5A-9BDC-40AF-8B29-AC9F484ED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8DE9D96-1511-40B0-9474-05011E370263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0B8B4C-1BEC-4279-8D3A-BA9A46764849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D84EF39-5106-4D94-955A-A908BAE2CC69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5D7B016-1187-4B82-AB42-26A4D273F0FB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5D7B016-1187-4B82-AB42-26A4D273F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577120-F77B-4221-AD94-6F621045125B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EA15E4-D2B3-4924-9C56-2D46488B5B2C}"/>
                </a:ext>
              </a:extLst>
            </p:cNvPr>
            <p:cNvCxnSpPr>
              <a:stCxn id="61" idx="0"/>
              <a:endCxn id="59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92A04B0B-6D3A-4310-B084-0B4833A5F5B6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B07A029-B9BC-4F83-AE2D-F5AF5AC2DDD8}"/>
                </a:ext>
              </a:extLst>
            </p:cNvPr>
            <p:cNvSpPr/>
            <p:nvPr/>
          </p:nvSpPr>
          <p:spPr>
            <a:xfrm>
              <a:off x="6616928" y="3670318"/>
              <a:ext cx="1540199" cy="1267230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31C2D6-9CE6-4FBA-A158-FDEE0F2629D4}"/>
                </a:ext>
              </a:extLst>
            </p:cNvPr>
            <p:cNvSpPr txBox="1"/>
            <p:nvPr/>
          </p:nvSpPr>
          <p:spPr>
            <a:xfrm>
              <a:off x="6762753" y="44750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C27199-6399-483A-9806-E63534A406B5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A3BB37-21DD-4FEF-8ECB-42DFA773245C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E520C2-201E-447F-8E7A-6A9D6C1C92B3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84AA39-DC45-46FA-A94B-C0BB38E2B5E9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C9E692-1EAA-4973-929E-DABF212CC1E2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56B8CF3-CB02-428B-9ABC-05C2A480127E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75A69F4-E95A-4C25-98FD-A16F3CFE1840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C6CCB0-9F27-4038-91C5-28CA9FB717C5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807C04-6394-4898-AE2D-5AB566D6FAF0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2CA3FB7-7620-450D-BBA3-E8CBFB4B9522}"/>
                </a:ext>
              </a:extLst>
            </p:cNvPr>
            <p:cNvCxnSpPr>
              <a:cxnSpLocks/>
              <a:stCxn id="59" idx="3"/>
              <a:endCxn id="58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A248D7-8899-40B4-A79B-EFCEEB45989A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5075C4-7561-46EB-9CCF-DD243415A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6946B1-AFA9-4206-A6C1-F8865A82F858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F9F29A7-D6F4-40BE-BAE4-AD219EC67898}"/>
              </a:ext>
            </a:extLst>
          </p:cNvPr>
          <p:cNvSpPr txBox="1"/>
          <p:nvPr/>
        </p:nvSpPr>
        <p:spPr>
          <a:xfrm>
            <a:off x="7544303" y="1419910"/>
            <a:ext cx="356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more 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C10C-971F-4F97-9736-85D9F34D8BE7}"/>
                  </a:ext>
                </a:extLst>
              </p:cNvPr>
              <p:cNvSpPr txBox="1"/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C10C-971F-4F97-9736-85D9F34D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68667D-9D87-4C6D-B1C3-1CBD6EB6E78E}"/>
                  </a:ext>
                </a:extLst>
              </p:cNvPr>
              <p:cNvSpPr txBox="1"/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2F528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600" dirty="0">
                  <a:solidFill>
                    <a:srgbClr val="2F528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68667D-9D87-4C6D-B1C3-1CBD6EB6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B5C460-D7ED-4A49-A12C-5B6DD6779553}"/>
                  </a:ext>
                </a:extLst>
              </p:cNvPr>
              <p:cNvSpPr txBox="1"/>
              <p:nvPr/>
            </p:nvSpPr>
            <p:spPr>
              <a:xfrm>
                <a:off x="274540" y="4932263"/>
                <a:ext cx="116468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Claim: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42900" lvl="1" indent="-230188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 is amount of </a:t>
                </a:r>
                <a:r>
                  <a:rPr lang="en-US" sz="2000" dirty="0">
                    <a:solidFill>
                      <a:srgbClr val="00B050"/>
                    </a:solidFill>
                  </a:rPr>
                  <a:t>outgoing flow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minus the amount of 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incoming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B5C460-D7ED-4A49-A12C-5B6DD67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40" y="4932263"/>
                <a:ext cx="11646889" cy="707886"/>
              </a:xfrm>
              <a:prstGeom prst="rect">
                <a:avLst/>
              </a:prstGeom>
              <a:blipFill>
                <a:blip r:embed="rId8"/>
                <a:stretch>
                  <a:fillRect l="-52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43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33">
            <a:extLst>
              <a:ext uri="{FF2B5EF4-FFF2-40B4-BE49-F238E27FC236}">
                <a16:creationId xmlns:a16="http://schemas.microsoft.com/office/drawing/2014/main" id="{C12FFAE1-31D7-4066-8E70-08688EB9EF96}"/>
              </a:ext>
            </a:extLst>
          </p:cNvPr>
          <p:cNvSpPr/>
          <p:nvPr/>
        </p:nvSpPr>
        <p:spPr>
          <a:xfrm>
            <a:off x="6217050" y="1869428"/>
            <a:ext cx="2713760" cy="1479984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  <a:gd name="connsiteX0" fmla="*/ 0 w 2193249"/>
              <a:gd name="connsiteY0" fmla="*/ 931288 h 2954999"/>
              <a:gd name="connsiteX1" fmla="*/ 119823 w 2193249"/>
              <a:gd name="connsiteY1" fmla="*/ 2954999 h 2954999"/>
              <a:gd name="connsiteX2" fmla="*/ 1095587 w 2193249"/>
              <a:gd name="connsiteY2" fmla="*/ 1763486 h 2954999"/>
              <a:gd name="connsiteX3" fmla="*/ 2032115 w 2193249"/>
              <a:gd name="connsiteY3" fmla="*/ 1322992 h 2954999"/>
              <a:gd name="connsiteX4" fmla="*/ 2193249 w 2193249"/>
              <a:gd name="connsiteY4" fmla="*/ 0 h 2954999"/>
              <a:gd name="connsiteX5" fmla="*/ 1657221 w 2193249"/>
              <a:gd name="connsiteY5" fmla="*/ 228037 h 2954999"/>
              <a:gd name="connsiteX6" fmla="*/ 0 w 2193249"/>
              <a:gd name="connsiteY6" fmla="*/ 931288 h 2954999"/>
              <a:gd name="connsiteX0" fmla="*/ 0 w 2181703"/>
              <a:gd name="connsiteY0" fmla="*/ 703251 h 2726962"/>
              <a:gd name="connsiteX1" fmla="*/ 119823 w 2181703"/>
              <a:gd name="connsiteY1" fmla="*/ 2726962 h 2726962"/>
              <a:gd name="connsiteX2" fmla="*/ 1095587 w 2181703"/>
              <a:gd name="connsiteY2" fmla="*/ 1535449 h 2726962"/>
              <a:gd name="connsiteX3" fmla="*/ 2032115 w 2181703"/>
              <a:gd name="connsiteY3" fmla="*/ 1094955 h 2726962"/>
              <a:gd name="connsiteX4" fmla="*/ 2181703 w 2181703"/>
              <a:gd name="connsiteY4" fmla="*/ 98347 h 2726962"/>
              <a:gd name="connsiteX5" fmla="*/ 1657221 w 2181703"/>
              <a:gd name="connsiteY5" fmla="*/ 0 h 2726962"/>
              <a:gd name="connsiteX6" fmla="*/ 0 w 2181703"/>
              <a:gd name="connsiteY6" fmla="*/ 703251 h 272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1703" h="2726962">
                <a:moveTo>
                  <a:pt x="0" y="703251"/>
                </a:moveTo>
                <a:lnTo>
                  <a:pt x="119823" y="2726962"/>
                </a:lnTo>
                <a:lnTo>
                  <a:pt x="1095587" y="1535449"/>
                </a:lnTo>
                <a:lnTo>
                  <a:pt x="2032115" y="1094955"/>
                </a:lnTo>
                <a:lnTo>
                  <a:pt x="2181703" y="98347"/>
                </a:lnTo>
                <a:lnTo>
                  <a:pt x="1657221" y="0"/>
                </a:lnTo>
                <a:lnTo>
                  <a:pt x="0" y="703251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Theorem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77</a:t>
            </a:fld>
            <a:endParaRPr lang="en-US"/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A1908578-6691-4584-88DF-594479EFD71A}"/>
              </a:ext>
            </a:extLst>
          </p:cNvPr>
          <p:cNvSpPr/>
          <p:nvPr/>
        </p:nvSpPr>
        <p:spPr>
          <a:xfrm>
            <a:off x="233363" y="1741530"/>
            <a:ext cx="2728122" cy="163797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3249" h="3018061">
                <a:moveTo>
                  <a:pt x="0" y="994350"/>
                </a:moveTo>
                <a:lnTo>
                  <a:pt x="119823" y="3018061"/>
                </a:lnTo>
                <a:lnTo>
                  <a:pt x="1095587" y="1826548"/>
                </a:lnTo>
                <a:lnTo>
                  <a:pt x="2032115" y="1386054"/>
                </a:lnTo>
                <a:lnTo>
                  <a:pt x="2193249" y="63062"/>
                </a:lnTo>
                <a:lnTo>
                  <a:pt x="1657221" y="0"/>
                </a:lnTo>
                <a:lnTo>
                  <a:pt x="0" y="994350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6D8837BE-7114-4F9F-B036-FCDC7F7D50F6}"/>
              </a:ext>
            </a:extLst>
          </p:cNvPr>
          <p:cNvSpPr/>
          <p:nvPr/>
        </p:nvSpPr>
        <p:spPr>
          <a:xfrm>
            <a:off x="1491014" y="1823691"/>
            <a:ext cx="4744446" cy="2863211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385489 w 1993572"/>
              <a:gd name="connsiteY6" fmla="*/ 2112579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1109133 w 1993572"/>
              <a:gd name="connsiteY6" fmla="*/ 3217683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2130824"/>
              <a:gd name="connsiteY0" fmla="*/ 1056289 h 3387141"/>
              <a:gd name="connsiteX1" fmla="*/ 1867447 w 2130824"/>
              <a:gd name="connsiteY1" fmla="*/ 677917 h 3387141"/>
              <a:gd name="connsiteX2" fmla="*/ 1157999 w 2130824"/>
              <a:gd name="connsiteY2" fmla="*/ 236482 h 3387141"/>
              <a:gd name="connsiteX3" fmla="*/ 338192 w 2130824"/>
              <a:gd name="connsiteY3" fmla="*/ 0 h 3387141"/>
              <a:gd name="connsiteX4" fmla="*/ 180537 w 2130824"/>
              <a:gd name="connsiteY4" fmla="*/ 173420 h 3387141"/>
              <a:gd name="connsiteX5" fmla="*/ 0 w 2130824"/>
              <a:gd name="connsiteY5" fmla="*/ 3387141 h 3387141"/>
              <a:gd name="connsiteX6" fmla="*/ 1109133 w 2130824"/>
              <a:gd name="connsiteY6" fmla="*/ 3217683 h 3387141"/>
              <a:gd name="connsiteX7" fmla="*/ 2130824 w 2130824"/>
              <a:gd name="connsiteY7" fmla="*/ 2384218 h 3387141"/>
              <a:gd name="connsiteX8" fmla="*/ 1993572 w 2130824"/>
              <a:gd name="connsiteY8" fmla="*/ 1056289 h 3387141"/>
              <a:gd name="connsiteX0" fmla="*/ 2637333 w 2637333"/>
              <a:gd name="connsiteY0" fmla="*/ 1325230 h 3387141"/>
              <a:gd name="connsiteX1" fmla="*/ 1867447 w 2637333"/>
              <a:gd name="connsiteY1" fmla="*/ 677917 h 3387141"/>
              <a:gd name="connsiteX2" fmla="*/ 1157999 w 2637333"/>
              <a:gd name="connsiteY2" fmla="*/ 236482 h 3387141"/>
              <a:gd name="connsiteX3" fmla="*/ 338192 w 2637333"/>
              <a:gd name="connsiteY3" fmla="*/ 0 h 3387141"/>
              <a:gd name="connsiteX4" fmla="*/ 180537 w 2637333"/>
              <a:gd name="connsiteY4" fmla="*/ 173420 h 3387141"/>
              <a:gd name="connsiteX5" fmla="*/ 0 w 2637333"/>
              <a:gd name="connsiteY5" fmla="*/ 3387141 h 3387141"/>
              <a:gd name="connsiteX6" fmla="*/ 1109133 w 2637333"/>
              <a:gd name="connsiteY6" fmla="*/ 3217683 h 3387141"/>
              <a:gd name="connsiteX7" fmla="*/ 2130824 w 2637333"/>
              <a:gd name="connsiteY7" fmla="*/ 2384218 h 3387141"/>
              <a:gd name="connsiteX8" fmla="*/ 2637333 w 2637333"/>
              <a:gd name="connsiteY8" fmla="*/ 1325230 h 3387141"/>
              <a:gd name="connsiteX0" fmla="*/ 2456796 w 2456796"/>
              <a:gd name="connsiteY0" fmla="*/ 1325230 h 3217683"/>
              <a:gd name="connsiteX1" fmla="*/ 1686910 w 2456796"/>
              <a:gd name="connsiteY1" fmla="*/ 677917 h 3217683"/>
              <a:gd name="connsiteX2" fmla="*/ 977462 w 2456796"/>
              <a:gd name="connsiteY2" fmla="*/ 236482 h 3217683"/>
              <a:gd name="connsiteX3" fmla="*/ 157655 w 2456796"/>
              <a:gd name="connsiteY3" fmla="*/ 0 h 3217683"/>
              <a:gd name="connsiteX4" fmla="*/ 0 w 2456796"/>
              <a:gd name="connsiteY4" fmla="*/ 173420 h 3217683"/>
              <a:gd name="connsiteX5" fmla="*/ 92004 w 2456796"/>
              <a:gd name="connsiteY5" fmla="*/ 2746572 h 3217683"/>
              <a:gd name="connsiteX6" fmla="*/ 928596 w 2456796"/>
              <a:gd name="connsiteY6" fmla="*/ 3217683 h 3217683"/>
              <a:gd name="connsiteX7" fmla="*/ 1950287 w 2456796"/>
              <a:gd name="connsiteY7" fmla="*/ 2384218 h 3217683"/>
              <a:gd name="connsiteX8" fmla="*/ 2456796 w 2456796"/>
              <a:gd name="connsiteY8" fmla="*/ 1325230 h 3217683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950287 w 2456796"/>
              <a:gd name="connsiteY7" fmla="*/ 2384218 h 2802047"/>
              <a:gd name="connsiteX8" fmla="*/ 2456796 w 2456796"/>
              <a:gd name="connsiteY8" fmla="*/ 1325230 h 2802047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696542 w 2456796"/>
              <a:gd name="connsiteY7" fmla="*/ 2384218 h 2802047"/>
              <a:gd name="connsiteX8" fmla="*/ 2456796 w 2456796"/>
              <a:gd name="connsiteY8" fmla="*/ 1325230 h 2802047"/>
              <a:gd name="connsiteX0" fmla="*/ 4839903 w 4839903"/>
              <a:gd name="connsiteY0" fmla="*/ 1325230 h 2804022"/>
              <a:gd name="connsiteX1" fmla="*/ 4070017 w 4839903"/>
              <a:gd name="connsiteY1" fmla="*/ 677917 h 2804022"/>
              <a:gd name="connsiteX2" fmla="*/ 3360569 w 4839903"/>
              <a:gd name="connsiteY2" fmla="*/ 236482 h 2804022"/>
              <a:gd name="connsiteX3" fmla="*/ 2540762 w 4839903"/>
              <a:gd name="connsiteY3" fmla="*/ 0 h 2804022"/>
              <a:gd name="connsiteX4" fmla="*/ 2383107 w 4839903"/>
              <a:gd name="connsiteY4" fmla="*/ 173420 h 2804022"/>
              <a:gd name="connsiteX5" fmla="*/ 0 w 4839903"/>
              <a:gd name="connsiteY5" fmla="*/ 2804022 h 2804022"/>
              <a:gd name="connsiteX6" fmla="*/ 3382188 w 4839903"/>
              <a:gd name="connsiteY6" fmla="*/ 2802047 h 2804022"/>
              <a:gd name="connsiteX7" fmla="*/ 4079649 w 4839903"/>
              <a:gd name="connsiteY7" fmla="*/ 2384218 h 2804022"/>
              <a:gd name="connsiteX8" fmla="*/ 4839903 w 4839903"/>
              <a:gd name="connsiteY8" fmla="*/ 1325230 h 2804022"/>
              <a:gd name="connsiteX0" fmla="*/ 4839903 w 4839903"/>
              <a:gd name="connsiteY0" fmla="*/ 1151810 h 2630602"/>
              <a:gd name="connsiteX1" fmla="*/ 4070017 w 4839903"/>
              <a:gd name="connsiteY1" fmla="*/ 504497 h 2630602"/>
              <a:gd name="connsiteX2" fmla="*/ 3360569 w 4839903"/>
              <a:gd name="connsiteY2" fmla="*/ 63062 h 2630602"/>
              <a:gd name="connsiteX3" fmla="*/ 2383107 w 4839903"/>
              <a:gd name="connsiteY3" fmla="*/ 0 h 2630602"/>
              <a:gd name="connsiteX4" fmla="*/ 0 w 4839903"/>
              <a:gd name="connsiteY4" fmla="*/ 2630602 h 2630602"/>
              <a:gd name="connsiteX5" fmla="*/ 3382188 w 4839903"/>
              <a:gd name="connsiteY5" fmla="*/ 2628627 h 2630602"/>
              <a:gd name="connsiteX6" fmla="*/ 4079649 w 4839903"/>
              <a:gd name="connsiteY6" fmla="*/ 2210798 h 2630602"/>
              <a:gd name="connsiteX7" fmla="*/ 4839903 w 4839903"/>
              <a:gd name="connsiteY7" fmla="*/ 1151810 h 2630602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60569 w 4839903"/>
              <a:gd name="connsiteY2" fmla="*/ 77424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09963 w 4839903"/>
              <a:gd name="connsiteY2" fmla="*/ 254559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225160 h 2644964"/>
              <a:gd name="connsiteX7" fmla="*/ 4559267 w 4559267"/>
              <a:gd name="connsiteY7" fmla="*/ 1348094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435807 h 2644964"/>
              <a:gd name="connsiteX7" fmla="*/ 4559267 w 4559267"/>
              <a:gd name="connsiteY7" fmla="*/ 1348094 h 2644964"/>
              <a:gd name="connsiteX0" fmla="*/ 4559267 w 4559267"/>
              <a:gd name="connsiteY0" fmla="*/ 1348094 h 2863211"/>
              <a:gd name="connsiteX1" fmla="*/ 4070017 w 4559267"/>
              <a:gd name="connsiteY1" fmla="*/ 518859 h 2863211"/>
              <a:gd name="connsiteX2" fmla="*/ 3309963 w 4559267"/>
              <a:gd name="connsiteY2" fmla="*/ 254559 h 2863211"/>
              <a:gd name="connsiteX3" fmla="*/ 2396908 w 4559267"/>
              <a:gd name="connsiteY3" fmla="*/ 0 h 2863211"/>
              <a:gd name="connsiteX4" fmla="*/ 0 w 4559267"/>
              <a:gd name="connsiteY4" fmla="*/ 2644964 h 2863211"/>
              <a:gd name="connsiteX5" fmla="*/ 1781186 w 4559267"/>
              <a:gd name="connsiteY5" fmla="*/ 2863211 h 2863211"/>
              <a:gd name="connsiteX6" fmla="*/ 4079649 w 4559267"/>
              <a:gd name="connsiteY6" fmla="*/ 2435807 h 2863211"/>
              <a:gd name="connsiteX7" fmla="*/ 4559267 w 4559267"/>
              <a:gd name="connsiteY7" fmla="*/ 1348094 h 286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267" h="2863211">
                <a:moveTo>
                  <a:pt x="4559267" y="1348094"/>
                </a:moveTo>
                <a:lnTo>
                  <a:pt x="4070017" y="518859"/>
                </a:lnTo>
                <a:lnTo>
                  <a:pt x="3309963" y="254559"/>
                </a:lnTo>
                <a:lnTo>
                  <a:pt x="2396908" y="0"/>
                </a:lnTo>
                <a:lnTo>
                  <a:pt x="0" y="2644964"/>
                </a:lnTo>
                <a:lnTo>
                  <a:pt x="1781186" y="2863211"/>
                </a:lnTo>
                <a:lnTo>
                  <a:pt x="4079649" y="2435807"/>
                </a:lnTo>
                <a:lnTo>
                  <a:pt x="4559267" y="1348094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3B112A-4C72-407A-BEF7-596E9B3DD2E0}"/>
              </a:ext>
            </a:extLst>
          </p:cNvPr>
          <p:cNvGrpSpPr/>
          <p:nvPr/>
        </p:nvGrpSpPr>
        <p:grpSpPr>
          <a:xfrm>
            <a:off x="399594" y="1776219"/>
            <a:ext cx="5696406" cy="2932996"/>
            <a:chOff x="990600" y="3017500"/>
            <a:chExt cx="4785705" cy="246408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4BDFEA-4F25-44C0-8BF3-E39680C97916}"/>
                </a:ext>
              </a:extLst>
            </p:cNvPr>
            <p:cNvCxnSpPr>
              <a:stCxn id="29" idx="2"/>
              <a:endCxn id="2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9C7211-3FF6-49F9-BF18-4CB90EFE5EFB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567A7A-0FC6-4728-B7FA-CFA136864C3D}"/>
                </a:ext>
              </a:extLst>
            </p:cNvPr>
            <p:cNvCxnSpPr>
              <a:stCxn id="30" idx="2"/>
              <a:endCxn id="2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FE1C1B-8BBA-4CB3-A4F6-4F4683FE82CC}"/>
                </a:ext>
              </a:extLst>
            </p:cNvPr>
            <p:cNvCxnSpPr>
              <a:stCxn id="30" idx="7"/>
              <a:endCxn id="3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DEF8AD-DDBB-45D2-A153-167EA0C90E19}"/>
                </a:ext>
              </a:extLst>
            </p:cNvPr>
            <p:cNvCxnSpPr>
              <a:stCxn id="30" idx="6"/>
              <a:endCxn id="3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9B9DBC-70E4-4F58-859C-7E80BBF4FA6B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26F738-3C0B-4560-AFD1-B6B2B68501D9}"/>
                </a:ext>
              </a:extLst>
            </p:cNvPr>
            <p:cNvCxnSpPr>
              <a:stCxn id="32" idx="3"/>
              <a:endCxn id="3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404920-3773-4A6B-B472-3C0DA3B6ADA6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CF9287-5F71-42E9-8229-79A267D2B4D3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B6FD02-48FD-4BC9-B811-41B1AB7B677A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703516-A4B6-4CB3-954D-DCBA58183941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FC5347-B9E9-499B-A4DC-352A7021DDCF}"/>
                </a:ext>
              </a:extLst>
            </p:cNvPr>
            <p:cNvCxnSpPr>
              <a:stCxn id="30" idx="0"/>
              <a:endCxn id="2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D451C59-9095-4767-AB96-4654863DF07C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F62F680-DED5-487D-8B1D-DE2EEA98B9C3}"/>
                    </a:ext>
                  </a:extLst>
                </p:cNvPr>
                <p:cNvSpPr/>
                <p:nvPr/>
              </p:nvSpPr>
              <p:spPr>
                <a:xfrm>
                  <a:off x="2628937" y="3150425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F62F680-DED5-487D-8B1D-DE2EEA98B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37" y="3150425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5F3858D-C8BB-443A-BEF7-9FC4318B3F9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6724763-6A58-494F-A88D-F1FB650BEE4F}"/>
                    </a:ext>
                  </a:extLst>
                </p:cNvPr>
                <p:cNvSpPr/>
                <p:nvPr/>
              </p:nvSpPr>
              <p:spPr>
                <a:xfrm>
                  <a:off x="4080464" y="3288148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6724763-6A58-494F-A88D-F1FB650BEE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464" y="3288148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9ACD94B-D827-42AB-AB2C-3E6C0C315635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275A4B-573C-4DEA-96CC-F968C181EE35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5C74EC-D133-4A84-90BE-780AAD08AF2A}"/>
                </a:ext>
              </a:extLst>
            </p:cNvPr>
            <p:cNvCxnSpPr>
              <a:stCxn id="33" idx="0"/>
              <a:endCxn id="3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9FCF323-434C-4333-9F44-316D82AF63F1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16BBB58-AB8B-4068-8D09-22444F7ADAAA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7962BD-D750-4BA3-AB32-F7572B61A35E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8BEF5C-6F09-4822-92AB-77C2D3298383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EDC04A-B67C-4A14-BF5C-DF12484ACF09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FF6EBC-7F0D-4297-A274-92EDB21EC8E5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65E678-D05E-4E02-8F11-B8838174ADB3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D77263-24CA-467C-A67E-17E96D001598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75B31C-86BC-495B-87A0-44E29B72D465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C3DAE5-5088-434F-A4B0-B0166B6368A6}"/>
              </a:ext>
            </a:extLst>
          </p:cNvPr>
          <p:cNvGrpSpPr/>
          <p:nvPr/>
        </p:nvGrpSpPr>
        <p:grpSpPr>
          <a:xfrm>
            <a:off x="6379053" y="1914113"/>
            <a:ext cx="5696406" cy="2795101"/>
            <a:chOff x="6379053" y="2526904"/>
            <a:chExt cx="5696406" cy="279510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4C24AB0-59DF-4A1F-A031-AF3933EBC81C}"/>
                </a:ext>
              </a:extLst>
            </p:cNvPr>
            <p:cNvCxnSpPr>
              <a:cxnSpLocks/>
              <a:stCxn id="57" idx="3"/>
              <a:endCxn id="56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2D3049B-C4D6-4D14-8853-CFE229E38B08}"/>
                </a:ext>
              </a:extLst>
            </p:cNvPr>
            <p:cNvCxnSpPr>
              <a:cxnSpLocks/>
              <a:stCxn id="61" idx="1"/>
              <a:endCxn id="58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2B32773-6C33-489E-8789-42F61271E38F}"/>
                </a:ext>
              </a:extLst>
            </p:cNvPr>
            <p:cNvCxnSpPr>
              <a:cxnSpLocks/>
              <a:stCxn id="60" idx="2"/>
              <a:endCxn id="61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FABEE54-011E-4A86-AE01-46A3F4C267EA}"/>
                </a:ext>
              </a:extLst>
            </p:cNvPr>
            <p:cNvCxnSpPr>
              <a:cxnSpLocks/>
              <a:stCxn id="59" idx="3"/>
              <a:endCxn id="57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E668AE-11C1-4907-9504-AA3CD5000A8C}"/>
                </a:ext>
              </a:extLst>
            </p:cNvPr>
            <p:cNvCxnSpPr>
              <a:cxnSpLocks/>
              <a:stCxn id="60" idx="0"/>
              <a:endCxn id="59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7C79B1-DE09-425D-A5C2-0106EE2A538F}"/>
                </a:ext>
              </a:extLst>
            </p:cNvPr>
            <p:cNvCxnSpPr>
              <a:stCxn id="57" idx="2"/>
              <a:endCxn id="56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823BA6-E856-4CD1-A8D4-559B8277C5D2}"/>
                </a:ext>
              </a:extLst>
            </p:cNvPr>
            <p:cNvCxnSpPr>
              <a:stCxn id="58" idx="6"/>
              <a:endCxn id="61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A71012-B9B1-4D8C-A096-48E51DF13640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D83AEC-5642-47BC-9484-BF813CB78E05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D7423C-18AC-4898-B406-827114DAD8C5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9B968E8-F3AB-4B30-8066-9F8684994D48}"/>
                </a:ext>
              </a:extLst>
            </p:cNvPr>
            <p:cNvCxnSpPr>
              <a:stCxn id="58" idx="0"/>
              <a:endCxn id="57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1445D5A-9BDC-40AF-8B29-AC9F484ED511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1445D5A-9BDC-40AF-8B29-AC9F484ED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8DE9D96-1511-40B0-9474-05011E370263}"/>
                    </a:ext>
                  </a:extLst>
                </p:cNvPr>
                <p:cNvSpPr/>
                <p:nvPr/>
              </p:nvSpPr>
              <p:spPr>
                <a:xfrm>
                  <a:off x="8329159" y="2547229"/>
                  <a:ext cx="409629" cy="39885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8DE9D96-1511-40B0-9474-05011E370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9159" y="2547229"/>
                  <a:ext cx="409629" cy="39885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0B8B4C-1BEC-4279-8D3A-BA9A46764849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D84EF39-5106-4D94-955A-A908BAE2CC69}"/>
                    </a:ext>
                  </a:extLst>
                </p:cNvPr>
                <p:cNvSpPr/>
                <p:nvPr/>
              </p:nvSpPr>
              <p:spPr>
                <a:xfrm>
                  <a:off x="10056906" y="2711161"/>
                  <a:ext cx="409629" cy="39885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D84EF39-5106-4D94-955A-A908BAE2CC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6906" y="2711161"/>
                  <a:ext cx="409629" cy="39885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5D7B016-1187-4B82-AB42-26A4D273F0FB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5D7B016-1187-4B82-AB42-26A4D273F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577120-F77B-4221-AD94-6F621045125B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EA15E4-D2B3-4924-9C56-2D46488B5B2C}"/>
                </a:ext>
              </a:extLst>
            </p:cNvPr>
            <p:cNvCxnSpPr>
              <a:stCxn id="61" idx="0"/>
              <a:endCxn id="59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92A04B0B-6D3A-4310-B084-0B4833A5F5B6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B07A029-B9BC-4F83-AE2D-F5AF5AC2DDD8}"/>
                </a:ext>
              </a:extLst>
            </p:cNvPr>
            <p:cNvSpPr/>
            <p:nvPr/>
          </p:nvSpPr>
          <p:spPr>
            <a:xfrm>
              <a:off x="6616928" y="3670318"/>
              <a:ext cx="1540199" cy="1267230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31C2D6-9CE6-4FBA-A158-FDEE0F2629D4}"/>
                </a:ext>
              </a:extLst>
            </p:cNvPr>
            <p:cNvSpPr txBox="1"/>
            <p:nvPr/>
          </p:nvSpPr>
          <p:spPr>
            <a:xfrm>
              <a:off x="6762753" y="44750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C27199-6399-483A-9806-E63534A406B5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A3BB37-21DD-4FEF-8ECB-42DFA773245C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E520C2-201E-447F-8E7A-6A9D6C1C92B3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84AA39-DC45-46FA-A94B-C0BB38E2B5E9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C9E692-1EAA-4973-929E-DABF212CC1E2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56B8CF3-CB02-428B-9ABC-05C2A480127E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75A69F4-E95A-4C25-98FD-A16F3CFE1840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C6CCB0-9F27-4038-91C5-28CA9FB717C5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807C04-6394-4898-AE2D-5AB566D6FAF0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2CA3FB7-7620-450D-BBA3-E8CBFB4B9522}"/>
                </a:ext>
              </a:extLst>
            </p:cNvPr>
            <p:cNvCxnSpPr>
              <a:cxnSpLocks/>
              <a:stCxn id="59" idx="3"/>
              <a:endCxn id="58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A248D7-8899-40B4-A79B-EFCEEB45989A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5075C4-7561-46EB-9CCF-DD243415A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6946B1-AFA9-4206-A6C1-F8865A82F858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F9F29A7-D6F4-40BE-BAE4-AD219EC67898}"/>
              </a:ext>
            </a:extLst>
          </p:cNvPr>
          <p:cNvSpPr txBox="1"/>
          <p:nvPr/>
        </p:nvSpPr>
        <p:spPr>
          <a:xfrm>
            <a:off x="7544303" y="1419910"/>
            <a:ext cx="356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more 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C10C-971F-4F97-9736-85D9F34D8BE7}"/>
                  </a:ext>
                </a:extLst>
              </p:cNvPr>
              <p:cNvSpPr txBox="1"/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C10C-971F-4F97-9736-85D9F34D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68667D-9D87-4C6D-B1C3-1CBD6EB6E78E}"/>
                  </a:ext>
                </a:extLst>
              </p:cNvPr>
              <p:cNvSpPr txBox="1"/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2F528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600" dirty="0">
                  <a:solidFill>
                    <a:srgbClr val="2F528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68667D-9D87-4C6D-B1C3-1CBD6EB6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B5C460-D7ED-4A49-A12C-5B6DD6779553}"/>
                  </a:ext>
                </a:extLst>
              </p:cNvPr>
              <p:cNvSpPr txBox="1"/>
              <p:nvPr/>
            </p:nvSpPr>
            <p:spPr>
              <a:xfrm>
                <a:off x="274540" y="4932263"/>
                <a:ext cx="11646889" cy="1348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Claim: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42900" lvl="1" indent="-230188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 is amount of </a:t>
                </a:r>
                <a:r>
                  <a:rPr lang="en-US" sz="2000" dirty="0">
                    <a:solidFill>
                      <a:srgbClr val="00B050"/>
                    </a:solidFill>
                  </a:rPr>
                  <a:t>outgoing flow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minus the amount of 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incoming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342900" lvl="1" indent="-2301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Outgoing flow: </a:t>
                </a:r>
                <a:r>
                  <a:rPr lang="en-US" sz="2000" dirty="0"/>
                  <a:t>Consider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33CC33"/>
                    </a:solidFill>
                  </a:rPr>
                  <a:t>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 marL="684213" lvl="2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 Otherwise, there is a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forward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with positive weight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B5C460-D7ED-4A49-A12C-5B6DD67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40" y="4932263"/>
                <a:ext cx="11646889" cy="1348061"/>
              </a:xfrm>
              <a:prstGeom prst="rect">
                <a:avLst/>
              </a:prstGeom>
              <a:blipFill>
                <a:blip r:embed="rId12"/>
                <a:stretch>
                  <a:fillRect l="-523" t="-226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0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33">
            <a:extLst>
              <a:ext uri="{FF2B5EF4-FFF2-40B4-BE49-F238E27FC236}">
                <a16:creationId xmlns:a16="http://schemas.microsoft.com/office/drawing/2014/main" id="{C12FFAE1-31D7-4066-8E70-08688EB9EF96}"/>
              </a:ext>
            </a:extLst>
          </p:cNvPr>
          <p:cNvSpPr/>
          <p:nvPr/>
        </p:nvSpPr>
        <p:spPr>
          <a:xfrm>
            <a:off x="6217050" y="1869428"/>
            <a:ext cx="2713760" cy="1479984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  <a:gd name="connsiteX0" fmla="*/ 0 w 2193249"/>
              <a:gd name="connsiteY0" fmla="*/ 931288 h 2954999"/>
              <a:gd name="connsiteX1" fmla="*/ 119823 w 2193249"/>
              <a:gd name="connsiteY1" fmla="*/ 2954999 h 2954999"/>
              <a:gd name="connsiteX2" fmla="*/ 1095587 w 2193249"/>
              <a:gd name="connsiteY2" fmla="*/ 1763486 h 2954999"/>
              <a:gd name="connsiteX3" fmla="*/ 2032115 w 2193249"/>
              <a:gd name="connsiteY3" fmla="*/ 1322992 h 2954999"/>
              <a:gd name="connsiteX4" fmla="*/ 2193249 w 2193249"/>
              <a:gd name="connsiteY4" fmla="*/ 0 h 2954999"/>
              <a:gd name="connsiteX5" fmla="*/ 1657221 w 2193249"/>
              <a:gd name="connsiteY5" fmla="*/ 228037 h 2954999"/>
              <a:gd name="connsiteX6" fmla="*/ 0 w 2193249"/>
              <a:gd name="connsiteY6" fmla="*/ 931288 h 2954999"/>
              <a:gd name="connsiteX0" fmla="*/ 0 w 2181703"/>
              <a:gd name="connsiteY0" fmla="*/ 703251 h 2726962"/>
              <a:gd name="connsiteX1" fmla="*/ 119823 w 2181703"/>
              <a:gd name="connsiteY1" fmla="*/ 2726962 h 2726962"/>
              <a:gd name="connsiteX2" fmla="*/ 1095587 w 2181703"/>
              <a:gd name="connsiteY2" fmla="*/ 1535449 h 2726962"/>
              <a:gd name="connsiteX3" fmla="*/ 2032115 w 2181703"/>
              <a:gd name="connsiteY3" fmla="*/ 1094955 h 2726962"/>
              <a:gd name="connsiteX4" fmla="*/ 2181703 w 2181703"/>
              <a:gd name="connsiteY4" fmla="*/ 98347 h 2726962"/>
              <a:gd name="connsiteX5" fmla="*/ 1657221 w 2181703"/>
              <a:gd name="connsiteY5" fmla="*/ 0 h 2726962"/>
              <a:gd name="connsiteX6" fmla="*/ 0 w 2181703"/>
              <a:gd name="connsiteY6" fmla="*/ 703251 h 272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1703" h="2726962">
                <a:moveTo>
                  <a:pt x="0" y="703251"/>
                </a:moveTo>
                <a:lnTo>
                  <a:pt x="119823" y="2726962"/>
                </a:lnTo>
                <a:lnTo>
                  <a:pt x="1095587" y="1535449"/>
                </a:lnTo>
                <a:lnTo>
                  <a:pt x="2032115" y="1094955"/>
                </a:lnTo>
                <a:lnTo>
                  <a:pt x="2181703" y="98347"/>
                </a:lnTo>
                <a:lnTo>
                  <a:pt x="1657221" y="0"/>
                </a:lnTo>
                <a:lnTo>
                  <a:pt x="0" y="703251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Theorem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78</a:t>
            </a:fld>
            <a:endParaRPr lang="en-US"/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A1908578-6691-4584-88DF-594479EFD71A}"/>
              </a:ext>
            </a:extLst>
          </p:cNvPr>
          <p:cNvSpPr/>
          <p:nvPr/>
        </p:nvSpPr>
        <p:spPr>
          <a:xfrm>
            <a:off x="233363" y="1741530"/>
            <a:ext cx="2728122" cy="163797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3249" h="3018061">
                <a:moveTo>
                  <a:pt x="0" y="994350"/>
                </a:moveTo>
                <a:lnTo>
                  <a:pt x="119823" y="3018061"/>
                </a:lnTo>
                <a:lnTo>
                  <a:pt x="1095587" y="1826548"/>
                </a:lnTo>
                <a:lnTo>
                  <a:pt x="2032115" y="1386054"/>
                </a:lnTo>
                <a:lnTo>
                  <a:pt x="2193249" y="63062"/>
                </a:lnTo>
                <a:lnTo>
                  <a:pt x="1657221" y="0"/>
                </a:lnTo>
                <a:lnTo>
                  <a:pt x="0" y="994350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6D8837BE-7114-4F9F-B036-FCDC7F7D50F6}"/>
              </a:ext>
            </a:extLst>
          </p:cNvPr>
          <p:cNvSpPr/>
          <p:nvPr/>
        </p:nvSpPr>
        <p:spPr>
          <a:xfrm>
            <a:off x="1491014" y="1823691"/>
            <a:ext cx="4744446" cy="2863211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385489 w 1993572"/>
              <a:gd name="connsiteY6" fmla="*/ 2112579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1109133 w 1993572"/>
              <a:gd name="connsiteY6" fmla="*/ 3217683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2130824"/>
              <a:gd name="connsiteY0" fmla="*/ 1056289 h 3387141"/>
              <a:gd name="connsiteX1" fmla="*/ 1867447 w 2130824"/>
              <a:gd name="connsiteY1" fmla="*/ 677917 h 3387141"/>
              <a:gd name="connsiteX2" fmla="*/ 1157999 w 2130824"/>
              <a:gd name="connsiteY2" fmla="*/ 236482 h 3387141"/>
              <a:gd name="connsiteX3" fmla="*/ 338192 w 2130824"/>
              <a:gd name="connsiteY3" fmla="*/ 0 h 3387141"/>
              <a:gd name="connsiteX4" fmla="*/ 180537 w 2130824"/>
              <a:gd name="connsiteY4" fmla="*/ 173420 h 3387141"/>
              <a:gd name="connsiteX5" fmla="*/ 0 w 2130824"/>
              <a:gd name="connsiteY5" fmla="*/ 3387141 h 3387141"/>
              <a:gd name="connsiteX6" fmla="*/ 1109133 w 2130824"/>
              <a:gd name="connsiteY6" fmla="*/ 3217683 h 3387141"/>
              <a:gd name="connsiteX7" fmla="*/ 2130824 w 2130824"/>
              <a:gd name="connsiteY7" fmla="*/ 2384218 h 3387141"/>
              <a:gd name="connsiteX8" fmla="*/ 1993572 w 2130824"/>
              <a:gd name="connsiteY8" fmla="*/ 1056289 h 3387141"/>
              <a:gd name="connsiteX0" fmla="*/ 2637333 w 2637333"/>
              <a:gd name="connsiteY0" fmla="*/ 1325230 h 3387141"/>
              <a:gd name="connsiteX1" fmla="*/ 1867447 w 2637333"/>
              <a:gd name="connsiteY1" fmla="*/ 677917 h 3387141"/>
              <a:gd name="connsiteX2" fmla="*/ 1157999 w 2637333"/>
              <a:gd name="connsiteY2" fmla="*/ 236482 h 3387141"/>
              <a:gd name="connsiteX3" fmla="*/ 338192 w 2637333"/>
              <a:gd name="connsiteY3" fmla="*/ 0 h 3387141"/>
              <a:gd name="connsiteX4" fmla="*/ 180537 w 2637333"/>
              <a:gd name="connsiteY4" fmla="*/ 173420 h 3387141"/>
              <a:gd name="connsiteX5" fmla="*/ 0 w 2637333"/>
              <a:gd name="connsiteY5" fmla="*/ 3387141 h 3387141"/>
              <a:gd name="connsiteX6" fmla="*/ 1109133 w 2637333"/>
              <a:gd name="connsiteY6" fmla="*/ 3217683 h 3387141"/>
              <a:gd name="connsiteX7" fmla="*/ 2130824 w 2637333"/>
              <a:gd name="connsiteY7" fmla="*/ 2384218 h 3387141"/>
              <a:gd name="connsiteX8" fmla="*/ 2637333 w 2637333"/>
              <a:gd name="connsiteY8" fmla="*/ 1325230 h 3387141"/>
              <a:gd name="connsiteX0" fmla="*/ 2456796 w 2456796"/>
              <a:gd name="connsiteY0" fmla="*/ 1325230 h 3217683"/>
              <a:gd name="connsiteX1" fmla="*/ 1686910 w 2456796"/>
              <a:gd name="connsiteY1" fmla="*/ 677917 h 3217683"/>
              <a:gd name="connsiteX2" fmla="*/ 977462 w 2456796"/>
              <a:gd name="connsiteY2" fmla="*/ 236482 h 3217683"/>
              <a:gd name="connsiteX3" fmla="*/ 157655 w 2456796"/>
              <a:gd name="connsiteY3" fmla="*/ 0 h 3217683"/>
              <a:gd name="connsiteX4" fmla="*/ 0 w 2456796"/>
              <a:gd name="connsiteY4" fmla="*/ 173420 h 3217683"/>
              <a:gd name="connsiteX5" fmla="*/ 92004 w 2456796"/>
              <a:gd name="connsiteY5" fmla="*/ 2746572 h 3217683"/>
              <a:gd name="connsiteX6" fmla="*/ 928596 w 2456796"/>
              <a:gd name="connsiteY6" fmla="*/ 3217683 h 3217683"/>
              <a:gd name="connsiteX7" fmla="*/ 1950287 w 2456796"/>
              <a:gd name="connsiteY7" fmla="*/ 2384218 h 3217683"/>
              <a:gd name="connsiteX8" fmla="*/ 2456796 w 2456796"/>
              <a:gd name="connsiteY8" fmla="*/ 1325230 h 3217683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950287 w 2456796"/>
              <a:gd name="connsiteY7" fmla="*/ 2384218 h 2802047"/>
              <a:gd name="connsiteX8" fmla="*/ 2456796 w 2456796"/>
              <a:gd name="connsiteY8" fmla="*/ 1325230 h 2802047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696542 w 2456796"/>
              <a:gd name="connsiteY7" fmla="*/ 2384218 h 2802047"/>
              <a:gd name="connsiteX8" fmla="*/ 2456796 w 2456796"/>
              <a:gd name="connsiteY8" fmla="*/ 1325230 h 2802047"/>
              <a:gd name="connsiteX0" fmla="*/ 4839903 w 4839903"/>
              <a:gd name="connsiteY0" fmla="*/ 1325230 h 2804022"/>
              <a:gd name="connsiteX1" fmla="*/ 4070017 w 4839903"/>
              <a:gd name="connsiteY1" fmla="*/ 677917 h 2804022"/>
              <a:gd name="connsiteX2" fmla="*/ 3360569 w 4839903"/>
              <a:gd name="connsiteY2" fmla="*/ 236482 h 2804022"/>
              <a:gd name="connsiteX3" fmla="*/ 2540762 w 4839903"/>
              <a:gd name="connsiteY3" fmla="*/ 0 h 2804022"/>
              <a:gd name="connsiteX4" fmla="*/ 2383107 w 4839903"/>
              <a:gd name="connsiteY4" fmla="*/ 173420 h 2804022"/>
              <a:gd name="connsiteX5" fmla="*/ 0 w 4839903"/>
              <a:gd name="connsiteY5" fmla="*/ 2804022 h 2804022"/>
              <a:gd name="connsiteX6" fmla="*/ 3382188 w 4839903"/>
              <a:gd name="connsiteY6" fmla="*/ 2802047 h 2804022"/>
              <a:gd name="connsiteX7" fmla="*/ 4079649 w 4839903"/>
              <a:gd name="connsiteY7" fmla="*/ 2384218 h 2804022"/>
              <a:gd name="connsiteX8" fmla="*/ 4839903 w 4839903"/>
              <a:gd name="connsiteY8" fmla="*/ 1325230 h 2804022"/>
              <a:gd name="connsiteX0" fmla="*/ 4839903 w 4839903"/>
              <a:gd name="connsiteY0" fmla="*/ 1151810 h 2630602"/>
              <a:gd name="connsiteX1" fmla="*/ 4070017 w 4839903"/>
              <a:gd name="connsiteY1" fmla="*/ 504497 h 2630602"/>
              <a:gd name="connsiteX2" fmla="*/ 3360569 w 4839903"/>
              <a:gd name="connsiteY2" fmla="*/ 63062 h 2630602"/>
              <a:gd name="connsiteX3" fmla="*/ 2383107 w 4839903"/>
              <a:gd name="connsiteY3" fmla="*/ 0 h 2630602"/>
              <a:gd name="connsiteX4" fmla="*/ 0 w 4839903"/>
              <a:gd name="connsiteY4" fmla="*/ 2630602 h 2630602"/>
              <a:gd name="connsiteX5" fmla="*/ 3382188 w 4839903"/>
              <a:gd name="connsiteY5" fmla="*/ 2628627 h 2630602"/>
              <a:gd name="connsiteX6" fmla="*/ 4079649 w 4839903"/>
              <a:gd name="connsiteY6" fmla="*/ 2210798 h 2630602"/>
              <a:gd name="connsiteX7" fmla="*/ 4839903 w 4839903"/>
              <a:gd name="connsiteY7" fmla="*/ 1151810 h 2630602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60569 w 4839903"/>
              <a:gd name="connsiteY2" fmla="*/ 77424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09963 w 4839903"/>
              <a:gd name="connsiteY2" fmla="*/ 254559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225160 h 2644964"/>
              <a:gd name="connsiteX7" fmla="*/ 4559267 w 4559267"/>
              <a:gd name="connsiteY7" fmla="*/ 1348094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435807 h 2644964"/>
              <a:gd name="connsiteX7" fmla="*/ 4559267 w 4559267"/>
              <a:gd name="connsiteY7" fmla="*/ 1348094 h 2644964"/>
              <a:gd name="connsiteX0" fmla="*/ 4559267 w 4559267"/>
              <a:gd name="connsiteY0" fmla="*/ 1348094 h 2863211"/>
              <a:gd name="connsiteX1" fmla="*/ 4070017 w 4559267"/>
              <a:gd name="connsiteY1" fmla="*/ 518859 h 2863211"/>
              <a:gd name="connsiteX2" fmla="*/ 3309963 w 4559267"/>
              <a:gd name="connsiteY2" fmla="*/ 254559 h 2863211"/>
              <a:gd name="connsiteX3" fmla="*/ 2396908 w 4559267"/>
              <a:gd name="connsiteY3" fmla="*/ 0 h 2863211"/>
              <a:gd name="connsiteX4" fmla="*/ 0 w 4559267"/>
              <a:gd name="connsiteY4" fmla="*/ 2644964 h 2863211"/>
              <a:gd name="connsiteX5" fmla="*/ 1781186 w 4559267"/>
              <a:gd name="connsiteY5" fmla="*/ 2863211 h 2863211"/>
              <a:gd name="connsiteX6" fmla="*/ 4079649 w 4559267"/>
              <a:gd name="connsiteY6" fmla="*/ 2435807 h 2863211"/>
              <a:gd name="connsiteX7" fmla="*/ 4559267 w 4559267"/>
              <a:gd name="connsiteY7" fmla="*/ 1348094 h 286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267" h="2863211">
                <a:moveTo>
                  <a:pt x="4559267" y="1348094"/>
                </a:moveTo>
                <a:lnTo>
                  <a:pt x="4070017" y="518859"/>
                </a:lnTo>
                <a:lnTo>
                  <a:pt x="3309963" y="254559"/>
                </a:lnTo>
                <a:lnTo>
                  <a:pt x="2396908" y="0"/>
                </a:lnTo>
                <a:lnTo>
                  <a:pt x="0" y="2644964"/>
                </a:lnTo>
                <a:lnTo>
                  <a:pt x="1781186" y="2863211"/>
                </a:lnTo>
                <a:lnTo>
                  <a:pt x="4079649" y="2435807"/>
                </a:lnTo>
                <a:lnTo>
                  <a:pt x="4559267" y="1348094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3B112A-4C72-407A-BEF7-596E9B3DD2E0}"/>
              </a:ext>
            </a:extLst>
          </p:cNvPr>
          <p:cNvGrpSpPr/>
          <p:nvPr/>
        </p:nvGrpSpPr>
        <p:grpSpPr>
          <a:xfrm>
            <a:off x="399594" y="1776219"/>
            <a:ext cx="5696406" cy="2932996"/>
            <a:chOff x="990600" y="3017500"/>
            <a:chExt cx="4785705" cy="246408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4BDFEA-4F25-44C0-8BF3-E39680C97916}"/>
                </a:ext>
              </a:extLst>
            </p:cNvPr>
            <p:cNvCxnSpPr>
              <a:stCxn id="29" idx="2"/>
              <a:endCxn id="2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9C7211-3FF6-49F9-BF18-4CB90EFE5EFB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567A7A-0FC6-4728-B7FA-CFA136864C3D}"/>
                </a:ext>
              </a:extLst>
            </p:cNvPr>
            <p:cNvCxnSpPr>
              <a:stCxn id="30" idx="2"/>
              <a:endCxn id="2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FE1C1B-8BBA-4CB3-A4F6-4F4683FE82CC}"/>
                </a:ext>
              </a:extLst>
            </p:cNvPr>
            <p:cNvCxnSpPr>
              <a:stCxn id="30" idx="7"/>
              <a:endCxn id="3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DEF8AD-DDBB-45D2-A153-167EA0C90E19}"/>
                </a:ext>
              </a:extLst>
            </p:cNvPr>
            <p:cNvCxnSpPr>
              <a:stCxn id="30" idx="6"/>
              <a:endCxn id="3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9B9DBC-70E4-4F58-859C-7E80BBF4FA6B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26F738-3C0B-4560-AFD1-B6B2B68501D9}"/>
                </a:ext>
              </a:extLst>
            </p:cNvPr>
            <p:cNvCxnSpPr>
              <a:stCxn id="32" idx="3"/>
              <a:endCxn id="3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404920-3773-4A6B-B472-3C0DA3B6ADA6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CF9287-5F71-42E9-8229-79A267D2B4D3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B6FD02-48FD-4BC9-B811-41B1AB7B677A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703516-A4B6-4CB3-954D-DCBA58183941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FC5347-B9E9-499B-A4DC-352A7021DDCF}"/>
                </a:ext>
              </a:extLst>
            </p:cNvPr>
            <p:cNvCxnSpPr>
              <a:stCxn id="30" idx="0"/>
              <a:endCxn id="2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D451C59-9095-4767-AB96-4654863DF07C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F62F680-DED5-487D-8B1D-DE2EEA98B9C3}"/>
                    </a:ext>
                  </a:extLst>
                </p:cNvPr>
                <p:cNvSpPr/>
                <p:nvPr/>
              </p:nvSpPr>
              <p:spPr>
                <a:xfrm>
                  <a:off x="2628937" y="3150425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F62F680-DED5-487D-8B1D-DE2EEA98B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37" y="3150425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5F3858D-C8BB-443A-BEF7-9FC4318B3F93}"/>
                    </a:ext>
                  </a:extLst>
                </p:cNvPr>
                <p:cNvSpPr/>
                <p:nvPr/>
              </p:nvSpPr>
              <p:spPr>
                <a:xfrm>
                  <a:off x="2456867" y="4876800"/>
                  <a:ext cx="344140" cy="3350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5F3858D-C8BB-443A-BEF7-9FC4318B3F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867" y="4876800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724763-6A58-494F-A88D-F1FB650BEE4F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9ACD94B-D827-42AB-AB2C-3E6C0C315635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275A4B-573C-4DEA-96CC-F968C181EE35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5C74EC-D133-4A84-90BE-780AAD08AF2A}"/>
                </a:ext>
              </a:extLst>
            </p:cNvPr>
            <p:cNvCxnSpPr>
              <a:stCxn id="33" idx="0"/>
              <a:endCxn id="3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9FCF323-434C-4333-9F44-316D82AF63F1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16BBB58-AB8B-4068-8D09-22444F7ADAAA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7962BD-D750-4BA3-AB32-F7572B61A35E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8BEF5C-6F09-4822-92AB-77C2D3298383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EDC04A-B67C-4A14-BF5C-DF12484ACF09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FF6EBC-7F0D-4297-A274-92EDB21EC8E5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65E678-D05E-4E02-8F11-B8838174ADB3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D77263-24CA-467C-A67E-17E96D001598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75B31C-86BC-495B-87A0-44E29B72D465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C3DAE5-5088-434F-A4B0-B0166B6368A6}"/>
              </a:ext>
            </a:extLst>
          </p:cNvPr>
          <p:cNvGrpSpPr/>
          <p:nvPr/>
        </p:nvGrpSpPr>
        <p:grpSpPr>
          <a:xfrm>
            <a:off x="6379053" y="1914113"/>
            <a:ext cx="5696406" cy="2795101"/>
            <a:chOff x="6379053" y="2526904"/>
            <a:chExt cx="5696406" cy="279510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4C24AB0-59DF-4A1F-A031-AF3933EBC81C}"/>
                </a:ext>
              </a:extLst>
            </p:cNvPr>
            <p:cNvCxnSpPr>
              <a:cxnSpLocks/>
              <a:stCxn id="57" idx="3"/>
              <a:endCxn id="56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2D3049B-C4D6-4D14-8853-CFE229E38B08}"/>
                </a:ext>
              </a:extLst>
            </p:cNvPr>
            <p:cNvCxnSpPr>
              <a:cxnSpLocks/>
              <a:stCxn id="61" idx="1"/>
              <a:endCxn id="58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2B32773-6C33-489E-8789-42F61271E38F}"/>
                </a:ext>
              </a:extLst>
            </p:cNvPr>
            <p:cNvCxnSpPr>
              <a:cxnSpLocks/>
              <a:stCxn id="60" idx="2"/>
              <a:endCxn id="61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FABEE54-011E-4A86-AE01-46A3F4C267EA}"/>
                </a:ext>
              </a:extLst>
            </p:cNvPr>
            <p:cNvCxnSpPr>
              <a:cxnSpLocks/>
              <a:stCxn id="59" idx="3"/>
              <a:endCxn id="57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E668AE-11C1-4907-9504-AA3CD5000A8C}"/>
                </a:ext>
              </a:extLst>
            </p:cNvPr>
            <p:cNvCxnSpPr>
              <a:cxnSpLocks/>
              <a:stCxn id="60" idx="0"/>
              <a:endCxn id="59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7C79B1-DE09-425D-A5C2-0106EE2A538F}"/>
                </a:ext>
              </a:extLst>
            </p:cNvPr>
            <p:cNvCxnSpPr>
              <a:stCxn id="57" idx="2"/>
              <a:endCxn id="56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823BA6-E856-4CD1-A8D4-559B8277C5D2}"/>
                </a:ext>
              </a:extLst>
            </p:cNvPr>
            <p:cNvCxnSpPr>
              <a:stCxn id="58" idx="6"/>
              <a:endCxn id="61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A71012-B9B1-4D8C-A096-48E51DF13640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D83AEC-5642-47BC-9484-BF813CB78E05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D7423C-18AC-4898-B406-827114DAD8C5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9B968E8-F3AB-4B30-8066-9F8684994D48}"/>
                </a:ext>
              </a:extLst>
            </p:cNvPr>
            <p:cNvCxnSpPr>
              <a:stCxn id="58" idx="0"/>
              <a:endCxn id="57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1445D5A-9BDC-40AF-8B29-AC9F484ED511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1445D5A-9BDC-40AF-8B29-AC9F484ED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8DE9D96-1511-40B0-9474-05011E370263}"/>
                    </a:ext>
                  </a:extLst>
                </p:cNvPr>
                <p:cNvSpPr/>
                <p:nvPr/>
              </p:nvSpPr>
              <p:spPr>
                <a:xfrm>
                  <a:off x="8329159" y="2547229"/>
                  <a:ext cx="409629" cy="39885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8DE9D96-1511-40B0-9474-05011E370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9159" y="2547229"/>
                  <a:ext cx="409629" cy="39885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D0B8B4C-1BEC-4279-8D3A-BA9A46764849}"/>
                    </a:ext>
                  </a:extLst>
                </p:cNvPr>
                <p:cNvSpPr/>
                <p:nvPr/>
              </p:nvSpPr>
              <p:spPr>
                <a:xfrm>
                  <a:off x="8124345" y="4602127"/>
                  <a:ext cx="409629" cy="39885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D0B8B4C-1BEC-4279-8D3A-BA9A46764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4345" y="4602127"/>
                  <a:ext cx="409629" cy="398859"/>
                </a:xfrm>
                <a:prstGeom prst="ellipse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D84EF39-5106-4D94-955A-A908BAE2CC69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5D7B016-1187-4B82-AB42-26A4D273F0FB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5D7B016-1187-4B82-AB42-26A4D273F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577120-F77B-4221-AD94-6F621045125B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EA15E4-D2B3-4924-9C56-2D46488B5B2C}"/>
                </a:ext>
              </a:extLst>
            </p:cNvPr>
            <p:cNvCxnSpPr>
              <a:stCxn id="61" idx="0"/>
              <a:endCxn id="59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92A04B0B-6D3A-4310-B084-0B4833A5F5B6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B07A029-B9BC-4F83-AE2D-F5AF5AC2DDD8}"/>
                </a:ext>
              </a:extLst>
            </p:cNvPr>
            <p:cNvSpPr/>
            <p:nvPr/>
          </p:nvSpPr>
          <p:spPr>
            <a:xfrm>
              <a:off x="6616928" y="3670318"/>
              <a:ext cx="1540199" cy="1267230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31C2D6-9CE6-4FBA-A158-FDEE0F2629D4}"/>
                </a:ext>
              </a:extLst>
            </p:cNvPr>
            <p:cNvSpPr txBox="1"/>
            <p:nvPr/>
          </p:nvSpPr>
          <p:spPr>
            <a:xfrm>
              <a:off x="6762753" y="44750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C27199-6399-483A-9806-E63534A406B5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A3BB37-21DD-4FEF-8ECB-42DFA773245C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E520C2-201E-447F-8E7A-6A9D6C1C92B3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84AA39-DC45-46FA-A94B-C0BB38E2B5E9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C9E692-1EAA-4973-929E-DABF212CC1E2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56B8CF3-CB02-428B-9ABC-05C2A480127E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75A69F4-E95A-4C25-98FD-A16F3CFE1840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C6CCB0-9F27-4038-91C5-28CA9FB717C5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807C04-6394-4898-AE2D-5AB566D6FAF0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2CA3FB7-7620-450D-BBA3-E8CBFB4B9522}"/>
                </a:ext>
              </a:extLst>
            </p:cNvPr>
            <p:cNvCxnSpPr>
              <a:cxnSpLocks/>
              <a:stCxn id="59" idx="3"/>
              <a:endCxn id="58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A248D7-8899-40B4-A79B-EFCEEB45989A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5075C4-7561-46EB-9CCF-DD243415A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6946B1-AFA9-4206-A6C1-F8865A82F858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F9F29A7-D6F4-40BE-BAE4-AD219EC67898}"/>
              </a:ext>
            </a:extLst>
          </p:cNvPr>
          <p:cNvSpPr txBox="1"/>
          <p:nvPr/>
        </p:nvSpPr>
        <p:spPr>
          <a:xfrm>
            <a:off x="7544303" y="1419910"/>
            <a:ext cx="356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more 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C10C-971F-4F97-9736-85D9F34D8BE7}"/>
                  </a:ext>
                </a:extLst>
              </p:cNvPr>
              <p:cNvSpPr txBox="1"/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C10C-971F-4F97-9736-85D9F34D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68667D-9D87-4C6D-B1C3-1CBD6EB6E78E}"/>
                  </a:ext>
                </a:extLst>
              </p:cNvPr>
              <p:cNvSpPr txBox="1"/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2F528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600" dirty="0">
                  <a:solidFill>
                    <a:srgbClr val="2F528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68667D-9D87-4C6D-B1C3-1CBD6EB6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B5C460-D7ED-4A49-A12C-5B6DD6779553}"/>
                  </a:ext>
                </a:extLst>
              </p:cNvPr>
              <p:cNvSpPr txBox="1"/>
              <p:nvPr/>
            </p:nvSpPr>
            <p:spPr>
              <a:xfrm>
                <a:off x="274540" y="4932263"/>
                <a:ext cx="11646889" cy="1988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Claim: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42900" lvl="1" indent="-230188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 is amount of </a:t>
                </a:r>
                <a:r>
                  <a:rPr lang="en-US" sz="2000" dirty="0">
                    <a:solidFill>
                      <a:srgbClr val="00B050"/>
                    </a:solidFill>
                  </a:rPr>
                  <a:t>outgoing flow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minus the amount of 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incoming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342900" lvl="1" indent="-2301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Outgoing flow: </a:t>
                </a:r>
                <a:r>
                  <a:rPr lang="en-US" sz="2000" dirty="0"/>
                  <a:t>Consider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33CC33"/>
                    </a:solidFill>
                  </a:rPr>
                  <a:t>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 marL="684213" lvl="2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 Otherwise, there is a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forward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with positive weight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342900" lvl="1" indent="-2301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Incoming flow: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/>
                  <a:t>Consider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800100" lvl="2" indent="-230188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Otherwise, there is a </a:t>
                </a:r>
                <a:r>
                  <a:rPr lang="en-US" sz="2000" dirty="0">
                    <a:solidFill>
                      <a:srgbClr val="FF33CC"/>
                    </a:solidFill>
                  </a:rPr>
                  <a:t>backward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with positive weight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B5C460-D7ED-4A49-A12C-5B6DD67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40" y="4932263"/>
                <a:ext cx="11646889" cy="1988237"/>
              </a:xfrm>
              <a:prstGeom prst="rect">
                <a:avLst/>
              </a:prstGeom>
              <a:blipFill>
                <a:blip r:embed="rId12"/>
                <a:stretch>
                  <a:fillRect l="-523" t="-1534" b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Theorem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79</a:t>
            </a:fld>
            <a:endParaRPr lang="en-US"/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A1908578-6691-4584-88DF-594479EFD71A}"/>
              </a:ext>
            </a:extLst>
          </p:cNvPr>
          <p:cNvSpPr/>
          <p:nvPr/>
        </p:nvSpPr>
        <p:spPr>
          <a:xfrm>
            <a:off x="233363" y="1741530"/>
            <a:ext cx="2728122" cy="1637970"/>
          </a:xfrm>
          <a:custGeom>
            <a:avLst/>
            <a:gdLst>
              <a:gd name="connsiteX0" fmla="*/ 0 w 2238703"/>
              <a:gd name="connsiteY0" fmla="*/ 677917 h 2144110"/>
              <a:gd name="connsiteX1" fmla="*/ 520262 w 2238703"/>
              <a:gd name="connsiteY1" fmla="*/ 189186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144110"/>
              <a:gd name="connsiteX1" fmla="*/ 342323 w 2238703"/>
              <a:gd name="connsiteY1" fmla="*/ 1862492 h 2144110"/>
              <a:gd name="connsiteX2" fmla="*/ 1387365 w 2238703"/>
              <a:gd name="connsiteY2" fmla="*/ 2144110 h 2144110"/>
              <a:gd name="connsiteX3" fmla="*/ 2096813 w 2238703"/>
              <a:gd name="connsiteY3" fmla="*/ 2065283 h 2144110"/>
              <a:gd name="connsiteX4" fmla="*/ 2175641 w 2238703"/>
              <a:gd name="connsiteY4" fmla="*/ 1150883 h 2144110"/>
              <a:gd name="connsiteX5" fmla="*/ 2175641 w 2238703"/>
              <a:gd name="connsiteY5" fmla="*/ 1008993 h 2144110"/>
              <a:gd name="connsiteX6" fmla="*/ 2238703 w 2238703"/>
              <a:gd name="connsiteY6" fmla="*/ 63062 h 2144110"/>
              <a:gd name="connsiteX7" fmla="*/ 1702675 w 2238703"/>
              <a:gd name="connsiteY7" fmla="*/ 0 h 2144110"/>
              <a:gd name="connsiteX8" fmla="*/ 788275 w 2238703"/>
              <a:gd name="connsiteY8" fmla="*/ 94593 h 2144110"/>
              <a:gd name="connsiteX9" fmla="*/ 236482 w 2238703"/>
              <a:gd name="connsiteY9" fmla="*/ 378372 h 2144110"/>
              <a:gd name="connsiteX10" fmla="*/ 0 w 2238703"/>
              <a:gd name="connsiteY10" fmla="*/ 677917 h 2144110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236482 w 2238703"/>
              <a:gd name="connsiteY9" fmla="*/ 378372 h 2788712"/>
              <a:gd name="connsiteX10" fmla="*/ 0 w 2238703"/>
              <a:gd name="connsiteY10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175641 w 2238703"/>
              <a:gd name="connsiteY5" fmla="*/ 1008993 h 2788712"/>
              <a:gd name="connsiteX6" fmla="*/ 2238703 w 2238703"/>
              <a:gd name="connsiteY6" fmla="*/ 63062 h 2788712"/>
              <a:gd name="connsiteX7" fmla="*/ 1702675 w 2238703"/>
              <a:gd name="connsiteY7" fmla="*/ 0 h 2788712"/>
              <a:gd name="connsiteX8" fmla="*/ 788275 w 2238703"/>
              <a:gd name="connsiteY8" fmla="*/ 94593 h 2788712"/>
              <a:gd name="connsiteX9" fmla="*/ 0 w 2238703"/>
              <a:gd name="connsiteY9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175641 w 2238703"/>
              <a:gd name="connsiteY4" fmla="*/ 1150883 h 2788712"/>
              <a:gd name="connsiteX5" fmla="*/ 2238703 w 2238703"/>
              <a:gd name="connsiteY5" fmla="*/ 63062 h 2788712"/>
              <a:gd name="connsiteX6" fmla="*/ 1702675 w 2238703"/>
              <a:gd name="connsiteY6" fmla="*/ 0 h 2788712"/>
              <a:gd name="connsiteX7" fmla="*/ 788275 w 2238703"/>
              <a:gd name="connsiteY7" fmla="*/ 94593 h 2788712"/>
              <a:gd name="connsiteX8" fmla="*/ 0 w 2238703"/>
              <a:gd name="connsiteY8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788275 w 2238703"/>
              <a:gd name="connsiteY6" fmla="*/ 94593 h 2788712"/>
              <a:gd name="connsiteX7" fmla="*/ 0 w 2238703"/>
              <a:gd name="connsiteY7" fmla="*/ 677917 h 2788712"/>
              <a:gd name="connsiteX0" fmla="*/ 0 w 2238703"/>
              <a:gd name="connsiteY0" fmla="*/ 677917 h 2788712"/>
              <a:gd name="connsiteX1" fmla="*/ 157580 w 2238703"/>
              <a:gd name="connsiteY1" fmla="*/ 2788712 h 2788712"/>
              <a:gd name="connsiteX2" fmla="*/ 1387365 w 2238703"/>
              <a:gd name="connsiteY2" fmla="*/ 2144110 h 2788712"/>
              <a:gd name="connsiteX3" fmla="*/ 2096813 w 2238703"/>
              <a:gd name="connsiteY3" fmla="*/ 2065283 h 2788712"/>
              <a:gd name="connsiteX4" fmla="*/ 2238703 w 2238703"/>
              <a:gd name="connsiteY4" fmla="*/ 63062 h 2788712"/>
              <a:gd name="connsiteX5" fmla="*/ 1702675 w 2238703"/>
              <a:gd name="connsiteY5" fmla="*/ 0 h 2788712"/>
              <a:gd name="connsiteX6" fmla="*/ 591986 w 2238703"/>
              <a:gd name="connsiteY6" fmla="*/ 650325 h 2788712"/>
              <a:gd name="connsiteX7" fmla="*/ 0 w 2238703"/>
              <a:gd name="connsiteY7" fmla="*/ 677917 h 2788712"/>
              <a:gd name="connsiteX0" fmla="*/ 434406 w 2081123"/>
              <a:gd name="connsiteY0" fmla="*/ 650325 h 2788712"/>
              <a:gd name="connsiteX1" fmla="*/ 0 w 2081123"/>
              <a:gd name="connsiteY1" fmla="*/ 2788712 h 2788712"/>
              <a:gd name="connsiteX2" fmla="*/ 1229785 w 2081123"/>
              <a:gd name="connsiteY2" fmla="*/ 2144110 h 2788712"/>
              <a:gd name="connsiteX3" fmla="*/ 1939233 w 2081123"/>
              <a:gd name="connsiteY3" fmla="*/ 2065283 h 2788712"/>
              <a:gd name="connsiteX4" fmla="*/ 2081123 w 2081123"/>
              <a:gd name="connsiteY4" fmla="*/ 63062 h 2788712"/>
              <a:gd name="connsiteX5" fmla="*/ 1545095 w 2081123"/>
              <a:gd name="connsiteY5" fmla="*/ 0 h 2788712"/>
              <a:gd name="connsiteX6" fmla="*/ 434406 w 2081123"/>
              <a:gd name="connsiteY6" fmla="*/ 650325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51359 w 2193249"/>
              <a:gd name="connsiteY3" fmla="*/ 2065283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341911 w 2193249"/>
              <a:gd name="connsiteY2" fmla="*/ 2144110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2788712"/>
              <a:gd name="connsiteX1" fmla="*/ 112126 w 2193249"/>
              <a:gd name="connsiteY1" fmla="*/ 2788712 h 2788712"/>
              <a:gd name="connsiteX2" fmla="*/ 1095587 w 2193249"/>
              <a:gd name="connsiteY2" fmla="*/ 1826548 h 2788712"/>
              <a:gd name="connsiteX3" fmla="*/ 2032115 w 2193249"/>
              <a:gd name="connsiteY3" fmla="*/ 1386054 h 2788712"/>
              <a:gd name="connsiteX4" fmla="*/ 2193249 w 2193249"/>
              <a:gd name="connsiteY4" fmla="*/ 63062 h 2788712"/>
              <a:gd name="connsiteX5" fmla="*/ 1657221 w 2193249"/>
              <a:gd name="connsiteY5" fmla="*/ 0 h 2788712"/>
              <a:gd name="connsiteX6" fmla="*/ 0 w 2193249"/>
              <a:gd name="connsiteY6" fmla="*/ 994350 h 2788712"/>
              <a:gd name="connsiteX0" fmla="*/ 0 w 2193249"/>
              <a:gd name="connsiteY0" fmla="*/ 994350 h 3018061"/>
              <a:gd name="connsiteX1" fmla="*/ 119823 w 2193249"/>
              <a:gd name="connsiteY1" fmla="*/ 3018061 h 3018061"/>
              <a:gd name="connsiteX2" fmla="*/ 1095587 w 2193249"/>
              <a:gd name="connsiteY2" fmla="*/ 1826548 h 3018061"/>
              <a:gd name="connsiteX3" fmla="*/ 2032115 w 2193249"/>
              <a:gd name="connsiteY3" fmla="*/ 1386054 h 3018061"/>
              <a:gd name="connsiteX4" fmla="*/ 2193249 w 2193249"/>
              <a:gd name="connsiteY4" fmla="*/ 63062 h 3018061"/>
              <a:gd name="connsiteX5" fmla="*/ 1657221 w 2193249"/>
              <a:gd name="connsiteY5" fmla="*/ 0 h 3018061"/>
              <a:gd name="connsiteX6" fmla="*/ 0 w 2193249"/>
              <a:gd name="connsiteY6" fmla="*/ 994350 h 301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3249" h="3018061">
                <a:moveTo>
                  <a:pt x="0" y="994350"/>
                </a:moveTo>
                <a:lnTo>
                  <a:pt x="119823" y="3018061"/>
                </a:lnTo>
                <a:lnTo>
                  <a:pt x="1095587" y="1826548"/>
                </a:lnTo>
                <a:lnTo>
                  <a:pt x="2032115" y="1386054"/>
                </a:lnTo>
                <a:lnTo>
                  <a:pt x="2193249" y="63062"/>
                </a:lnTo>
                <a:lnTo>
                  <a:pt x="1657221" y="0"/>
                </a:lnTo>
                <a:lnTo>
                  <a:pt x="0" y="994350"/>
                </a:lnTo>
                <a:close/>
              </a:path>
            </a:pathLst>
          </a:custGeom>
          <a:solidFill>
            <a:srgbClr val="FFA7FF">
              <a:alpha val="3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6D8837BE-7114-4F9F-B036-FCDC7F7D50F6}"/>
              </a:ext>
            </a:extLst>
          </p:cNvPr>
          <p:cNvSpPr/>
          <p:nvPr/>
        </p:nvSpPr>
        <p:spPr>
          <a:xfrm>
            <a:off x="1491014" y="1823691"/>
            <a:ext cx="4744446" cy="2863211"/>
          </a:xfrm>
          <a:custGeom>
            <a:avLst/>
            <a:gdLst>
              <a:gd name="connsiteX0" fmla="*/ 1876097 w 1876097"/>
              <a:gd name="connsiteY0" fmla="*/ 1056289 h 2112579"/>
              <a:gd name="connsiteX1" fmla="*/ 1749972 w 1876097"/>
              <a:gd name="connsiteY1" fmla="*/ 677917 h 2112579"/>
              <a:gd name="connsiteX2" fmla="*/ 1040524 w 1876097"/>
              <a:gd name="connsiteY2" fmla="*/ 236482 h 2112579"/>
              <a:gd name="connsiteX3" fmla="*/ 220717 w 1876097"/>
              <a:gd name="connsiteY3" fmla="*/ 0 h 2112579"/>
              <a:gd name="connsiteX4" fmla="*/ 63062 w 1876097"/>
              <a:gd name="connsiteY4" fmla="*/ 173420 h 2112579"/>
              <a:gd name="connsiteX5" fmla="*/ 0 w 1876097"/>
              <a:gd name="connsiteY5" fmla="*/ 2017986 h 2112579"/>
              <a:gd name="connsiteX6" fmla="*/ 268014 w 1876097"/>
              <a:gd name="connsiteY6" fmla="*/ 2112579 h 2112579"/>
              <a:gd name="connsiteX7" fmla="*/ 819807 w 1876097"/>
              <a:gd name="connsiteY7" fmla="*/ 2081048 h 2112579"/>
              <a:gd name="connsiteX8" fmla="*/ 1876097 w 1876097"/>
              <a:gd name="connsiteY8" fmla="*/ 1056289 h 2112579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385489 w 1993572"/>
              <a:gd name="connsiteY6" fmla="*/ 2112579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1993572"/>
              <a:gd name="connsiteY0" fmla="*/ 1056289 h 3387141"/>
              <a:gd name="connsiteX1" fmla="*/ 1867447 w 1993572"/>
              <a:gd name="connsiteY1" fmla="*/ 677917 h 3387141"/>
              <a:gd name="connsiteX2" fmla="*/ 1157999 w 1993572"/>
              <a:gd name="connsiteY2" fmla="*/ 236482 h 3387141"/>
              <a:gd name="connsiteX3" fmla="*/ 338192 w 1993572"/>
              <a:gd name="connsiteY3" fmla="*/ 0 h 3387141"/>
              <a:gd name="connsiteX4" fmla="*/ 180537 w 1993572"/>
              <a:gd name="connsiteY4" fmla="*/ 173420 h 3387141"/>
              <a:gd name="connsiteX5" fmla="*/ 0 w 1993572"/>
              <a:gd name="connsiteY5" fmla="*/ 3387141 h 3387141"/>
              <a:gd name="connsiteX6" fmla="*/ 1109133 w 1993572"/>
              <a:gd name="connsiteY6" fmla="*/ 3217683 h 3387141"/>
              <a:gd name="connsiteX7" fmla="*/ 937282 w 1993572"/>
              <a:gd name="connsiteY7" fmla="*/ 2081048 h 3387141"/>
              <a:gd name="connsiteX8" fmla="*/ 1993572 w 1993572"/>
              <a:gd name="connsiteY8" fmla="*/ 1056289 h 3387141"/>
              <a:gd name="connsiteX0" fmla="*/ 1993572 w 2130824"/>
              <a:gd name="connsiteY0" fmla="*/ 1056289 h 3387141"/>
              <a:gd name="connsiteX1" fmla="*/ 1867447 w 2130824"/>
              <a:gd name="connsiteY1" fmla="*/ 677917 h 3387141"/>
              <a:gd name="connsiteX2" fmla="*/ 1157999 w 2130824"/>
              <a:gd name="connsiteY2" fmla="*/ 236482 h 3387141"/>
              <a:gd name="connsiteX3" fmla="*/ 338192 w 2130824"/>
              <a:gd name="connsiteY3" fmla="*/ 0 h 3387141"/>
              <a:gd name="connsiteX4" fmla="*/ 180537 w 2130824"/>
              <a:gd name="connsiteY4" fmla="*/ 173420 h 3387141"/>
              <a:gd name="connsiteX5" fmla="*/ 0 w 2130824"/>
              <a:gd name="connsiteY5" fmla="*/ 3387141 h 3387141"/>
              <a:gd name="connsiteX6" fmla="*/ 1109133 w 2130824"/>
              <a:gd name="connsiteY6" fmla="*/ 3217683 h 3387141"/>
              <a:gd name="connsiteX7" fmla="*/ 2130824 w 2130824"/>
              <a:gd name="connsiteY7" fmla="*/ 2384218 h 3387141"/>
              <a:gd name="connsiteX8" fmla="*/ 1993572 w 2130824"/>
              <a:gd name="connsiteY8" fmla="*/ 1056289 h 3387141"/>
              <a:gd name="connsiteX0" fmla="*/ 2637333 w 2637333"/>
              <a:gd name="connsiteY0" fmla="*/ 1325230 h 3387141"/>
              <a:gd name="connsiteX1" fmla="*/ 1867447 w 2637333"/>
              <a:gd name="connsiteY1" fmla="*/ 677917 h 3387141"/>
              <a:gd name="connsiteX2" fmla="*/ 1157999 w 2637333"/>
              <a:gd name="connsiteY2" fmla="*/ 236482 h 3387141"/>
              <a:gd name="connsiteX3" fmla="*/ 338192 w 2637333"/>
              <a:gd name="connsiteY3" fmla="*/ 0 h 3387141"/>
              <a:gd name="connsiteX4" fmla="*/ 180537 w 2637333"/>
              <a:gd name="connsiteY4" fmla="*/ 173420 h 3387141"/>
              <a:gd name="connsiteX5" fmla="*/ 0 w 2637333"/>
              <a:gd name="connsiteY5" fmla="*/ 3387141 h 3387141"/>
              <a:gd name="connsiteX6" fmla="*/ 1109133 w 2637333"/>
              <a:gd name="connsiteY6" fmla="*/ 3217683 h 3387141"/>
              <a:gd name="connsiteX7" fmla="*/ 2130824 w 2637333"/>
              <a:gd name="connsiteY7" fmla="*/ 2384218 h 3387141"/>
              <a:gd name="connsiteX8" fmla="*/ 2637333 w 2637333"/>
              <a:gd name="connsiteY8" fmla="*/ 1325230 h 3387141"/>
              <a:gd name="connsiteX0" fmla="*/ 2456796 w 2456796"/>
              <a:gd name="connsiteY0" fmla="*/ 1325230 h 3217683"/>
              <a:gd name="connsiteX1" fmla="*/ 1686910 w 2456796"/>
              <a:gd name="connsiteY1" fmla="*/ 677917 h 3217683"/>
              <a:gd name="connsiteX2" fmla="*/ 977462 w 2456796"/>
              <a:gd name="connsiteY2" fmla="*/ 236482 h 3217683"/>
              <a:gd name="connsiteX3" fmla="*/ 157655 w 2456796"/>
              <a:gd name="connsiteY3" fmla="*/ 0 h 3217683"/>
              <a:gd name="connsiteX4" fmla="*/ 0 w 2456796"/>
              <a:gd name="connsiteY4" fmla="*/ 173420 h 3217683"/>
              <a:gd name="connsiteX5" fmla="*/ 92004 w 2456796"/>
              <a:gd name="connsiteY5" fmla="*/ 2746572 h 3217683"/>
              <a:gd name="connsiteX6" fmla="*/ 928596 w 2456796"/>
              <a:gd name="connsiteY6" fmla="*/ 3217683 h 3217683"/>
              <a:gd name="connsiteX7" fmla="*/ 1950287 w 2456796"/>
              <a:gd name="connsiteY7" fmla="*/ 2384218 h 3217683"/>
              <a:gd name="connsiteX8" fmla="*/ 2456796 w 2456796"/>
              <a:gd name="connsiteY8" fmla="*/ 1325230 h 3217683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950287 w 2456796"/>
              <a:gd name="connsiteY7" fmla="*/ 2384218 h 2802047"/>
              <a:gd name="connsiteX8" fmla="*/ 2456796 w 2456796"/>
              <a:gd name="connsiteY8" fmla="*/ 1325230 h 2802047"/>
              <a:gd name="connsiteX0" fmla="*/ 2456796 w 2456796"/>
              <a:gd name="connsiteY0" fmla="*/ 1325230 h 2802047"/>
              <a:gd name="connsiteX1" fmla="*/ 1686910 w 2456796"/>
              <a:gd name="connsiteY1" fmla="*/ 677917 h 2802047"/>
              <a:gd name="connsiteX2" fmla="*/ 977462 w 2456796"/>
              <a:gd name="connsiteY2" fmla="*/ 236482 h 2802047"/>
              <a:gd name="connsiteX3" fmla="*/ 157655 w 2456796"/>
              <a:gd name="connsiteY3" fmla="*/ 0 h 2802047"/>
              <a:gd name="connsiteX4" fmla="*/ 0 w 2456796"/>
              <a:gd name="connsiteY4" fmla="*/ 173420 h 2802047"/>
              <a:gd name="connsiteX5" fmla="*/ 92004 w 2456796"/>
              <a:gd name="connsiteY5" fmla="*/ 2746572 h 2802047"/>
              <a:gd name="connsiteX6" fmla="*/ 999081 w 2456796"/>
              <a:gd name="connsiteY6" fmla="*/ 2802047 h 2802047"/>
              <a:gd name="connsiteX7" fmla="*/ 1696542 w 2456796"/>
              <a:gd name="connsiteY7" fmla="*/ 2384218 h 2802047"/>
              <a:gd name="connsiteX8" fmla="*/ 2456796 w 2456796"/>
              <a:gd name="connsiteY8" fmla="*/ 1325230 h 2802047"/>
              <a:gd name="connsiteX0" fmla="*/ 4839903 w 4839903"/>
              <a:gd name="connsiteY0" fmla="*/ 1325230 h 2804022"/>
              <a:gd name="connsiteX1" fmla="*/ 4070017 w 4839903"/>
              <a:gd name="connsiteY1" fmla="*/ 677917 h 2804022"/>
              <a:gd name="connsiteX2" fmla="*/ 3360569 w 4839903"/>
              <a:gd name="connsiteY2" fmla="*/ 236482 h 2804022"/>
              <a:gd name="connsiteX3" fmla="*/ 2540762 w 4839903"/>
              <a:gd name="connsiteY3" fmla="*/ 0 h 2804022"/>
              <a:gd name="connsiteX4" fmla="*/ 2383107 w 4839903"/>
              <a:gd name="connsiteY4" fmla="*/ 173420 h 2804022"/>
              <a:gd name="connsiteX5" fmla="*/ 0 w 4839903"/>
              <a:gd name="connsiteY5" fmla="*/ 2804022 h 2804022"/>
              <a:gd name="connsiteX6" fmla="*/ 3382188 w 4839903"/>
              <a:gd name="connsiteY6" fmla="*/ 2802047 h 2804022"/>
              <a:gd name="connsiteX7" fmla="*/ 4079649 w 4839903"/>
              <a:gd name="connsiteY7" fmla="*/ 2384218 h 2804022"/>
              <a:gd name="connsiteX8" fmla="*/ 4839903 w 4839903"/>
              <a:gd name="connsiteY8" fmla="*/ 1325230 h 2804022"/>
              <a:gd name="connsiteX0" fmla="*/ 4839903 w 4839903"/>
              <a:gd name="connsiteY0" fmla="*/ 1151810 h 2630602"/>
              <a:gd name="connsiteX1" fmla="*/ 4070017 w 4839903"/>
              <a:gd name="connsiteY1" fmla="*/ 504497 h 2630602"/>
              <a:gd name="connsiteX2" fmla="*/ 3360569 w 4839903"/>
              <a:gd name="connsiteY2" fmla="*/ 63062 h 2630602"/>
              <a:gd name="connsiteX3" fmla="*/ 2383107 w 4839903"/>
              <a:gd name="connsiteY3" fmla="*/ 0 h 2630602"/>
              <a:gd name="connsiteX4" fmla="*/ 0 w 4839903"/>
              <a:gd name="connsiteY4" fmla="*/ 2630602 h 2630602"/>
              <a:gd name="connsiteX5" fmla="*/ 3382188 w 4839903"/>
              <a:gd name="connsiteY5" fmla="*/ 2628627 h 2630602"/>
              <a:gd name="connsiteX6" fmla="*/ 4079649 w 4839903"/>
              <a:gd name="connsiteY6" fmla="*/ 2210798 h 2630602"/>
              <a:gd name="connsiteX7" fmla="*/ 4839903 w 4839903"/>
              <a:gd name="connsiteY7" fmla="*/ 1151810 h 2630602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60569 w 4839903"/>
              <a:gd name="connsiteY2" fmla="*/ 77424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839903 w 4839903"/>
              <a:gd name="connsiteY0" fmla="*/ 1166172 h 2644964"/>
              <a:gd name="connsiteX1" fmla="*/ 4070017 w 4839903"/>
              <a:gd name="connsiteY1" fmla="*/ 518859 h 2644964"/>
              <a:gd name="connsiteX2" fmla="*/ 3309963 w 4839903"/>
              <a:gd name="connsiteY2" fmla="*/ 254559 h 2644964"/>
              <a:gd name="connsiteX3" fmla="*/ 2396908 w 4839903"/>
              <a:gd name="connsiteY3" fmla="*/ 0 h 2644964"/>
              <a:gd name="connsiteX4" fmla="*/ 0 w 4839903"/>
              <a:gd name="connsiteY4" fmla="*/ 2644964 h 2644964"/>
              <a:gd name="connsiteX5" fmla="*/ 3382188 w 4839903"/>
              <a:gd name="connsiteY5" fmla="*/ 2642989 h 2644964"/>
              <a:gd name="connsiteX6" fmla="*/ 4079649 w 4839903"/>
              <a:gd name="connsiteY6" fmla="*/ 2225160 h 2644964"/>
              <a:gd name="connsiteX7" fmla="*/ 4839903 w 4839903"/>
              <a:gd name="connsiteY7" fmla="*/ 1166172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225160 h 2644964"/>
              <a:gd name="connsiteX7" fmla="*/ 4559267 w 4559267"/>
              <a:gd name="connsiteY7" fmla="*/ 1348094 h 2644964"/>
              <a:gd name="connsiteX0" fmla="*/ 4559267 w 4559267"/>
              <a:gd name="connsiteY0" fmla="*/ 1348094 h 2644964"/>
              <a:gd name="connsiteX1" fmla="*/ 4070017 w 4559267"/>
              <a:gd name="connsiteY1" fmla="*/ 518859 h 2644964"/>
              <a:gd name="connsiteX2" fmla="*/ 3309963 w 4559267"/>
              <a:gd name="connsiteY2" fmla="*/ 254559 h 2644964"/>
              <a:gd name="connsiteX3" fmla="*/ 2396908 w 4559267"/>
              <a:gd name="connsiteY3" fmla="*/ 0 h 2644964"/>
              <a:gd name="connsiteX4" fmla="*/ 0 w 4559267"/>
              <a:gd name="connsiteY4" fmla="*/ 2644964 h 2644964"/>
              <a:gd name="connsiteX5" fmla="*/ 3382188 w 4559267"/>
              <a:gd name="connsiteY5" fmla="*/ 2642989 h 2644964"/>
              <a:gd name="connsiteX6" fmla="*/ 4079649 w 4559267"/>
              <a:gd name="connsiteY6" fmla="*/ 2435807 h 2644964"/>
              <a:gd name="connsiteX7" fmla="*/ 4559267 w 4559267"/>
              <a:gd name="connsiteY7" fmla="*/ 1348094 h 2644964"/>
              <a:gd name="connsiteX0" fmla="*/ 4559267 w 4559267"/>
              <a:gd name="connsiteY0" fmla="*/ 1348094 h 2863211"/>
              <a:gd name="connsiteX1" fmla="*/ 4070017 w 4559267"/>
              <a:gd name="connsiteY1" fmla="*/ 518859 h 2863211"/>
              <a:gd name="connsiteX2" fmla="*/ 3309963 w 4559267"/>
              <a:gd name="connsiteY2" fmla="*/ 254559 h 2863211"/>
              <a:gd name="connsiteX3" fmla="*/ 2396908 w 4559267"/>
              <a:gd name="connsiteY3" fmla="*/ 0 h 2863211"/>
              <a:gd name="connsiteX4" fmla="*/ 0 w 4559267"/>
              <a:gd name="connsiteY4" fmla="*/ 2644964 h 2863211"/>
              <a:gd name="connsiteX5" fmla="*/ 1781186 w 4559267"/>
              <a:gd name="connsiteY5" fmla="*/ 2863211 h 2863211"/>
              <a:gd name="connsiteX6" fmla="*/ 4079649 w 4559267"/>
              <a:gd name="connsiteY6" fmla="*/ 2435807 h 2863211"/>
              <a:gd name="connsiteX7" fmla="*/ 4559267 w 4559267"/>
              <a:gd name="connsiteY7" fmla="*/ 1348094 h 286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267" h="2863211">
                <a:moveTo>
                  <a:pt x="4559267" y="1348094"/>
                </a:moveTo>
                <a:lnTo>
                  <a:pt x="4070017" y="518859"/>
                </a:lnTo>
                <a:lnTo>
                  <a:pt x="3309963" y="254559"/>
                </a:lnTo>
                <a:lnTo>
                  <a:pt x="2396908" y="0"/>
                </a:lnTo>
                <a:lnTo>
                  <a:pt x="0" y="2644964"/>
                </a:lnTo>
                <a:lnTo>
                  <a:pt x="1781186" y="2863211"/>
                </a:lnTo>
                <a:lnTo>
                  <a:pt x="4079649" y="2435807"/>
                </a:lnTo>
                <a:lnTo>
                  <a:pt x="4559267" y="1348094"/>
                </a:lnTo>
                <a:close/>
              </a:path>
            </a:pathLst>
          </a:custGeom>
          <a:solidFill>
            <a:srgbClr val="00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3B112A-4C72-407A-BEF7-596E9B3DD2E0}"/>
              </a:ext>
            </a:extLst>
          </p:cNvPr>
          <p:cNvGrpSpPr/>
          <p:nvPr/>
        </p:nvGrpSpPr>
        <p:grpSpPr>
          <a:xfrm>
            <a:off x="399594" y="1776219"/>
            <a:ext cx="5696406" cy="2932996"/>
            <a:chOff x="990600" y="3017500"/>
            <a:chExt cx="4785705" cy="246408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4BDFEA-4F25-44C0-8BF3-E39680C97916}"/>
                </a:ext>
              </a:extLst>
            </p:cNvPr>
            <p:cNvCxnSpPr>
              <a:stCxn id="29" idx="2"/>
              <a:endCxn id="2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9C7211-3FF6-49F9-BF18-4CB90EFE5EFB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567A7A-0FC6-4728-B7FA-CFA136864C3D}"/>
                </a:ext>
              </a:extLst>
            </p:cNvPr>
            <p:cNvCxnSpPr>
              <a:stCxn id="30" idx="2"/>
              <a:endCxn id="2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33CC33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FE1C1B-8BBA-4CB3-A4F6-4F4683FE82CC}"/>
                </a:ext>
              </a:extLst>
            </p:cNvPr>
            <p:cNvCxnSpPr>
              <a:stCxn id="30" idx="7"/>
              <a:endCxn id="3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DEF8AD-DDBB-45D2-A153-167EA0C90E19}"/>
                </a:ext>
              </a:extLst>
            </p:cNvPr>
            <p:cNvCxnSpPr>
              <a:stCxn id="30" idx="6"/>
              <a:endCxn id="3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9B9DBC-70E4-4F58-859C-7E80BBF4FA6B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26F738-3C0B-4560-AFD1-B6B2B68501D9}"/>
                </a:ext>
              </a:extLst>
            </p:cNvPr>
            <p:cNvCxnSpPr>
              <a:stCxn id="32" idx="3"/>
              <a:endCxn id="3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404920-3773-4A6B-B472-3C0DA3B6ADA6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CF9287-5F71-42E9-8229-79A267D2B4D3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B6FD02-48FD-4BC9-B811-41B1AB7B677A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703516-A4B6-4CB3-954D-DCBA58183941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FC5347-B9E9-499B-A4DC-352A7021DDCF}"/>
                </a:ext>
              </a:extLst>
            </p:cNvPr>
            <p:cNvCxnSpPr>
              <a:stCxn id="30" idx="0"/>
              <a:endCxn id="2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D451C59-9095-4767-AB96-4654863DF07C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62F680-DED5-487D-8B1D-DE2EEA98B9C3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5F3858D-C8BB-443A-BEF7-9FC4318B3F9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724763-6A58-494F-A88D-F1FB650BEE4F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9ACD94B-D827-42AB-AB2C-3E6C0C315635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275A4B-573C-4DEA-96CC-F968C181EE35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5C74EC-D133-4A84-90BE-780AAD08AF2A}"/>
                </a:ext>
              </a:extLst>
            </p:cNvPr>
            <p:cNvCxnSpPr>
              <a:stCxn id="33" idx="0"/>
              <a:endCxn id="3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9FCF323-434C-4333-9F44-316D82AF63F1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16BBB58-AB8B-4068-8D09-22444F7ADAAA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7962BD-D750-4BA3-AB32-F7572B61A35E}"/>
                </a:ext>
              </a:extLst>
            </p:cNvPr>
            <p:cNvSpPr txBox="1"/>
            <p:nvPr/>
          </p:nvSpPr>
          <p:spPr>
            <a:xfrm>
              <a:off x="1168576" y="477006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8BEF5C-6F09-4822-92AB-77C2D3298383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EDC04A-B67C-4A14-BF5C-DF12484ACF09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FF6EBC-7F0D-4297-A274-92EDB21EC8E5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65E678-D05E-4E02-8F11-B8838174ADB3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D77263-24CA-467C-A67E-17E96D001598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75B31C-86BC-495B-87A0-44E29B72D465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C10C-971F-4F97-9736-85D9F34D8BE7}"/>
                  </a:ext>
                </a:extLst>
              </p:cNvPr>
              <p:cNvSpPr txBox="1"/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A1C10C-971F-4F97-9736-85D9F34D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" y="1651468"/>
                <a:ext cx="54155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68667D-9D87-4C6D-B1C3-1CBD6EB6E78E}"/>
                  </a:ext>
                </a:extLst>
              </p:cNvPr>
              <p:cNvSpPr txBox="1"/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2F528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600" dirty="0">
                  <a:solidFill>
                    <a:srgbClr val="2F528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68667D-9D87-4C6D-B1C3-1CBD6EB6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29" y="4273744"/>
                <a:ext cx="57310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B5C460-D7ED-4A49-A12C-5B6DD6779553}"/>
                  </a:ext>
                </a:extLst>
              </p:cNvPr>
              <p:cNvSpPr txBox="1"/>
              <p:nvPr/>
            </p:nvSpPr>
            <p:spPr>
              <a:xfrm>
                <a:off x="274540" y="4932263"/>
                <a:ext cx="11646889" cy="1988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Claim: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42900" lvl="1" indent="-230188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flow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 is amount of </a:t>
                </a:r>
                <a:r>
                  <a:rPr lang="en-US" sz="2000" dirty="0">
                    <a:solidFill>
                      <a:srgbClr val="00B050"/>
                    </a:solidFill>
                  </a:rPr>
                  <a:t>outgoing flow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minus the amount of 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incoming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342900" lvl="1" indent="-2301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Outgoing flow: </a:t>
                </a:r>
                <a:r>
                  <a:rPr lang="en-US" sz="2000" dirty="0"/>
                  <a:t>Consider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33CC33"/>
                    </a:solidFill>
                  </a:rPr>
                  <a:t>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 marL="684213" lvl="2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 Otherwise, there is a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forward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with positive weight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342900" lvl="1" indent="-2301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Incoming flow: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/>
                  <a:t>Consider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800100" lvl="2" indent="-230188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Otherwise, there is a </a:t>
                </a:r>
                <a:r>
                  <a:rPr lang="en-US" sz="2000" dirty="0">
                    <a:solidFill>
                      <a:srgbClr val="FF33CC"/>
                    </a:solidFill>
                  </a:rPr>
                  <a:t>backward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with positive weight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B5C460-D7ED-4A49-A12C-5B6DD67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40" y="4932263"/>
                <a:ext cx="11646889" cy="1988237"/>
              </a:xfrm>
              <a:prstGeom prst="rect">
                <a:avLst/>
              </a:prstGeom>
              <a:blipFill>
                <a:blip r:embed="rId6"/>
                <a:stretch>
                  <a:fillRect l="-523" t="-1534" b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192A5C-71EE-4B00-A935-F0F63684BD8E}"/>
              </a:ext>
            </a:extLst>
          </p:cNvPr>
          <p:cNvSpPr/>
          <p:nvPr/>
        </p:nvSpPr>
        <p:spPr>
          <a:xfrm>
            <a:off x="6431300" y="1570074"/>
            <a:ext cx="5664569" cy="323664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228B1E-961B-48F4-A135-43D96DA15804}"/>
                  </a:ext>
                </a:extLst>
              </p:cNvPr>
              <p:cNvSpPr/>
              <p:nvPr/>
            </p:nvSpPr>
            <p:spPr>
              <a:xfrm>
                <a:off x="6679046" y="2035564"/>
                <a:ext cx="6273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228B1E-961B-48F4-A135-43D96DA15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46" y="2035564"/>
                <a:ext cx="627351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BB4FD7-E339-4B0E-B4AC-4DB74C26C654}"/>
                  </a:ext>
                </a:extLst>
              </p:cNvPr>
              <p:cNvSpPr/>
              <p:nvPr/>
            </p:nvSpPr>
            <p:spPr>
              <a:xfrm>
                <a:off x="7313251" y="1817930"/>
                <a:ext cx="4657557" cy="102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BB4FD7-E339-4B0E-B4AC-4DB74C26C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51" y="1817930"/>
                <a:ext cx="4657557" cy="10297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98759D-ED3B-436F-8532-D9C1E7ECB4B0}"/>
                  </a:ext>
                </a:extLst>
              </p:cNvPr>
              <p:cNvSpPr/>
              <p:nvPr/>
            </p:nvSpPr>
            <p:spPr>
              <a:xfrm>
                <a:off x="7313251" y="4199217"/>
                <a:ext cx="13665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98759D-ED3B-436F-8532-D9C1E7ECB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51" y="4199217"/>
                <a:ext cx="136659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9D377B-5078-4C3B-8284-4E49429EF88E}"/>
                  </a:ext>
                </a:extLst>
              </p:cNvPr>
              <p:cNvSpPr/>
              <p:nvPr/>
            </p:nvSpPr>
            <p:spPr>
              <a:xfrm>
                <a:off x="7313251" y="3011811"/>
                <a:ext cx="2379498" cy="1016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9D377B-5078-4C3B-8284-4E49429EF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251" y="3011811"/>
                <a:ext cx="2379498" cy="1016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3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544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Min-Cut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727" y="1591140"/>
                <a:ext cx="9675405" cy="7121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a flow 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727" y="1591140"/>
                <a:ext cx="9675405" cy="712131"/>
              </a:xfrm>
              <a:blipFill>
                <a:blip r:embed="rId2"/>
                <a:stretch>
                  <a:fillRect l="-1259" t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080573-AAF8-4948-89C2-EB993795084D}"/>
                  </a:ext>
                </a:extLst>
              </p:cNvPr>
              <p:cNvSpPr/>
              <p:nvPr/>
            </p:nvSpPr>
            <p:spPr>
              <a:xfrm>
                <a:off x="636727" y="2303269"/>
                <a:ext cx="2364994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 is a maximum 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080573-AAF8-4948-89C2-EB9937950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7" y="2303269"/>
                <a:ext cx="2364994" cy="1278245"/>
              </a:xfrm>
              <a:prstGeom prst="roundRect">
                <a:avLst/>
              </a:prstGeom>
              <a:blipFill>
                <a:blip r:embed="rId3"/>
                <a:stretch>
                  <a:fillRect r="-1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C6FCF06A-BD92-45E2-816E-2B685E83C022}"/>
              </a:ext>
            </a:extLst>
          </p:cNvPr>
          <p:cNvSpPr/>
          <p:nvPr/>
        </p:nvSpPr>
        <p:spPr>
          <a:xfrm>
            <a:off x="3166888" y="2645572"/>
            <a:ext cx="1072385" cy="593641"/>
          </a:xfrm>
          <a:prstGeom prst="rightArrow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C729F9B-6FD1-4590-AB7F-7AB75A89AE88}"/>
                  </a:ext>
                </a:extLst>
              </p:cNvPr>
              <p:cNvSpPr/>
              <p:nvPr/>
            </p:nvSpPr>
            <p:spPr>
              <a:xfrm>
                <a:off x="4404440" y="2303269"/>
                <a:ext cx="3336842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there are no augmenting paths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C729F9B-6FD1-4590-AB7F-7AB75A89A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40" y="2303269"/>
                <a:ext cx="3336842" cy="1278245"/>
              </a:xfrm>
              <a:prstGeom prst="roundRect">
                <a:avLst/>
              </a:prstGeom>
              <a:blipFill>
                <a:blip r:embed="rId4"/>
                <a:stretch>
                  <a:fillRect l="-914" t="-1429" r="-255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AE966B4A-F985-4F01-B5A3-489D33D98F7F}"/>
              </a:ext>
            </a:extLst>
          </p:cNvPr>
          <p:cNvSpPr/>
          <p:nvPr/>
        </p:nvSpPr>
        <p:spPr>
          <a:xfrm>
            <a:off x="7906449" y="2645572"/>
            <a:ext cx="1072385" cy="593641"/>
          </a:xfrm>
          <a:prstGeom prst="rightArrow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CB54EB-45CE-4C09-B3CE-107AB4ECB036}"/>
                  </a:ext>
                </a:extLst>
              </p:cNvPr>
              <p:cNvSpPr/>
              <p:nvPr/>
            </p:nvSpPr>
            <p:spPr>
              <a:xfrm>
                <a:off x="9144001" y="2303269"/>
                <a:ext cx="2877248" cy="1278245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there exists a cut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CB54EB-45CE-4C09-B3CE-107AB4ECB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2303269"/>
                <a:ext cx="2877248" cy="1278245"/>
              </a:xfrm>
              <a:prstGeom prst="roundRect">
                <a:avLst/>
              </a:prstGeom>
              <a:blipFill>
                <a:blip r:embed="rId5"/>
                <a:stretch>
                  <a:fillRect t="-476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U-Turn 9">
            <a:extLst>
              <a:ext uri="{FF2B5EF4-FFF2-40B4-BE49-F238E27FC236}">
                <a16:creationId xmlns:a16="http://schemas.microsoft.com/office/drawing/2014/main" id="{FB8F9C38-9A5B-4E8C-93C6-3B9FB910B78D}"/>
              </a:ext>
            </a:extLst>
          </p:cNvPr>
          <p:cNvSpPr/>
          <p:nvPr/>
        </p:nvSpPr>
        <p:spPr>
          <a:xfrm rot="10800000">
            <a:off x="1339683" y="3669096"/>
            <a:ext cx="9512633" cy="660714"/>
          </a:xfrm>
          <a:prstGeom prst="uturnArrow">
            <a:avLst>
              <a:gd name="adj1" fmla="val 30697"/>
              <a:gd name="adj2" fmla="val 25000"/>
              <a:gd name="adj3" fmla="val 30080"/>
              <a:gd name="adj4" fmla="val 0"/>
              <a:gd name="adj5" fmla="val 100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45CBA-5510-4B23-A559-EDED3CF3F16E}"/>
              </a:ext>
            </a:extLst>
          </p:cNvPr>
          <p:cNvSpPr txBox="1"/>
          <p:nvPr/>
        </p:nvSpPr>
        <p:spPr>
          <a:xfrm>
            <a:off x="4034858" y="3633481"/>
            <a:ext cx="412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Statements are equivalent!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EFCEDA-FA85-4DE6-8FF5-9B9C66378CD8}"/>
                  </a:ext>
                </a:extLst>
              </p:cNvPr>
              <p:cNvSpPr txBox="1"/>
              <p:nvPr/>
            </p:nvSpPr>
            <p:spPr>
              <a:xfrm>
                <a:off x="636728" y="4805406"/>
                <a:ext cx="10431822" cy="1847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Implications: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Correctness of Ford-Fulkerson:</a:t>
                </a:r>
                <a:r>
                  <a:rPr lang="en-US" sz="2000" dirty="0"/>
                  <a:t> Ford-Fulkerson terminates when there are no more augmenting paths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, which means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a maximum flow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Max-flow min-cut duality:</a:t>
                </a:r>
                <a:r>
                  <a:rPr lang="en-US" sz="2000" dirty="0"/>
                  <a:t> the maximum flow in a network coincides with the minimum cut of the graph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EFCEDA-FA85-4DE6-8FF5-9B9C66378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8" y="4805406"/>
                <a:ext cx="10431822" cy="1847044"/>
              </a:xfrm>
              <a:prstGeom prst="rect">
                <a:avLst/>
              </a:prstGeom>
              <a:blipFill>
                <a:blip r:embed="rId6"/>
                <a:stretch>
                  <a:fillRect l="-876" t="-2640" r="-643"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1749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Max Flow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Ford-Fulkerson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Edmonds-Karp </a:t>
                </a:r>
                <a:r>
                  <a:rPr lang="en-US" dirty="0"/>
                  <a:t>(Ford-Fulkerson using BFS to choose augmenting path)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/>
                      </a:rPr>
                      <m:t>Θ</m:t>
                    </m:r>
                    <m:r>
                      <a:rPr lang="en-US" b="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Push-Relabel (</a:t>
                </a:r>
                <a:r>
                  <a:rPr lang="en-US" dirty="0" err="1"/>
                  <a:t>Tarjan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Faster Push-Relabel (also </a:t>
                </a:r>
                <a:r>
                  <a:rPr lang="en-US" dirty="0" err="1"/>
                  <a:t>Tarjan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Minimum-Cost Maximum-Flow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189" y="1743030"/>
            <a:ext cx="10515600" cy="589610"/>
          </a:xfrm>
        </p:spPr>
        <p:txBody>
          <a:bodyPr/>
          <a:lstStyle/>
          <a:p>
            <a:pPr algn="ctr"/>
            <a:r>
              <a:rPr lang="en-US" dirty="0"/>
              <a:t>Not all paths are created equal!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D2ECDD-8842-4392-88C4-914FE81638F6}"/>
              </a:ext>
            </a:extLst>
          </p:cNvPr>
          <p:cNvGrpSpPr/>
          <p:nvPr/>
        </p:nvGrpSpPr>
        <p:grpSpPr>
          <a:xfrm>
            <a:off x="3258786" y="2479362"/>
            <a:ext cx="5696406" cy="2932996"/>
            <a:chOff x="990600" y="3017500"/>
            <a:chExt cx="4785705" cy="246408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9F4A0C-4A1B-49F3-8C4C-A04ACF487E8F}"/>
                </a:ext>
              </a:extLst>
            </p:cNvPr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CBF433-9335-4AEF-BB4A-A38DC0C4A060}"/>
                </a:ext>
              </a:extLst>
            </p:cNvPr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FBE7C7-A7B4-41E7-ABB2-EEED73D3CE0B}"/>
                </a:ext>
              </a:extLst>
            </p:cNvPr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03D626-455C-4645-BA0A-228F9ECAC9D4}"/>
                </a:ext>
              </a:extLst>
            </p:cNvPr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64E19AE-670D-4E8E-8A2A-3ADF7BD61886}"/>
                </a:ext>
              </a:extLst>
            </p:cNvPr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E69F8F-4EAC-4C28-ABC0-09D9FACE8F54}"/>
                </a:ext>
              </a:extLst>
            </p:cNvPr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02A76D-7B68-41EF-87A6-7AE8F0F4DD6A}"/>
                </a:ext>
              </a:extLst>
            </p:cNvPr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248465-328A-4960-8E36-094652D1083B}"/>
                </a:ext>
              </a:extLst>
            </p:cNvPr>
            <p:cNvSpPr txBox="1"/>
            <p:nvPr/>
          </p:nvSpPr>
          <p:spPr>
            <a:xfrm>
              <a:off x="2393559" y="3846737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AAD13B-E911-446E-AA93-01CA4A2B8ACF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E98AE2-FCA1-4506-88C1-E2FF3C13DC5E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8A535E-DDAE-4858-A466-235B523DBD8F}"/>
                </a:ext>
              </a:extLst>
            </p:cNvPr>
            <p:cNvSpPr txBox="1"/>
            <p:nvPr/>
          </p:nvSpPr>
          <p:spPr>
            <a:xfrm>
              <a:off x="1805796" y="4187987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78C655-0895-4508-8BAB-06CF37D1265D}"/>
                </a:ext>
              </a:extLst>
            </p:cNvPr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504ADA3-92C7-4D10-B38E-2CAF1D59F037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504ADA3-92C7-4D10-B38E-2CAF1D59F0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CBF4F6-35CB-45B4-A817-7EDBF41FBA00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C2D05F-D84B-4C70-B8D7-A3EC56EB79C7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55C7B8-73AC-4485-825E-12042A007B59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0292630-F136-4C0C-A541-4E6F74D50E41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0292630-F136-4C0C-A541-4E6F74D50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12BF00-EA1B-4BA3-9264-80A80A607F4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96639E-C8FB-48B7-B09C-BD9085012C95}"/>
                </a:ext>
              </a:extLst>
            </p:cNvPr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AFC2FA7-2758-4574-843B-1A2B382D5615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53D699E-25E4-44F1-B0BF-9FB293D49B73}"/>
                </a:ext>
              </a:extLst>
            </p:cNvPr>
            <p:cNvSpPr/>
            <p:nvPr/>
          </p:nvSpPr>
          <p:spPr>
            <a:xfrm>
              <a:off x="1190445" y="4093962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F9A392-61C4-43C5-977F-248570FDD664}"/>
                </a:ext>
              </a:extLst>
            </p:cNvPr>
            <p:cNvSpPr txBox="1"/>
            <p:nvPr/>
          </p:nvSpPr>
          <p:spPr>
            <a:xfrm>
              <a:off x="1168576" y="477006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7B1D68-1C61-4274-B3D6-F5C45659DE54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DF7CA1-13E3-45C0-BBF3-AE2832FE7B5A}"/>
                </a:ext>
              </a:extLst>
            </p:cNvPr>
            <p:cNvSpPr txBox="1"/>
            <p:nvPr/>
          </p:nvSpPr>
          <p:spPr>
            <a:xfrm>
              <a:off x="3152554" y="392543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E24ADF-AEB2-4A9F-A7EA-0001ABD4B2C8}"/>
                </a:ext>
              </a:extLst>
            </p:cNvPr>
            <p:cNvSpPr txBox="1"/>
            <p:nvPr/>
          </p:nvSpPr>
          <p:spPr>
            <a:xfrm>
              <a:off x="3999755" y="4334681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85037B-E073-4312-A610-34511C665B2C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0DBED3-312D-4A2F-B12B-7A00D88D522C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F2DD20-1054-4E93-9031-CE87B05EE3B6}"/>
                </a:ext>
              </a:extLst>
            </p:cNvPr>
            <p:cNvSpPr txBox="1"/>
            <p:nvPr/>
          </p:nvSpPr>
          <p:spPr>
            <a:xfrm>
              <a:off x="4777541" y="343857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00739CE-B19A-4574-97F8-7A8BBB565870}"/>
              </a:ext>
            </a:extLst>
          </p:cNvPr>
          <p:cNvSpPr txBox="1"/>
          <p:nvPr/>
        </p:nvSpPr>
        <p:spPr>
          <a:xfrm>
            <a:off x="4855155" y="2383905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ED14BE-C4B6-4E99-AD29-65482B0218D6}"/>
              </a:ext>
            </a:extLst>
          </p:cNvPr>
          <p:cNvSpPr txBox="1"/>
          <p:nvPr/>
        </p:nvSpPr>
        <p:spPr>
          <a:xfrm>
            <a:off x="6622987" y="2506465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370CB2-3FE2-49B4-8231-16D386540260}"/>
              </a:ext>
            </a:extLst>
          </p:cNvPr>
          <p:cNvSpPr txBox="1"/>
          <p:nvPr/>
        </p:nvSpPr>
        <p:spPr>
          <a:xfrm>
            <a:off x="8369931" y="3160291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E79235-1DBB-4B61-A20D-514CFD819428}"/>
              </a:ext>
            </a:extLst>
          </p:cNvPr>
          <p:cNvSpPr txBox="1"/>
          <p:nvPr/>
        </p:nvSpPr>
        <p:spPr>
          <a:xfrm>
            <a:off x="5461742" y="3016875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09E48C-46ED-438C-8B54-BC117C389F8A}"/>
              </a:ext>
            </a:extLst>
          </p:cNvPr>
          <p:cNvSpPr txBox="1"/>
          <p:nvPr/>
        </p:nvSpPr>
        <p:spPr>
          <a:xfrm>
            <a:off x="3776051" y="3451250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F4F614-63FA-47C2-9C33-3376AC4127B4}"/>
              </a:ext>
            </a:extLst>
          </p:cNvPr>
          <p:cNvSpPr txBox="1"/>
          <p:nvPr/>
        </p:nvSpPr>
        <p:spPr>
          <a:xfrm>
            <a:off x="4623841" y="4950989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4C1833-2294-41BE-8ECC-A586BC14DFB1}"/>
              </a:ext>
            </a:extLst>
          </p:cNvPr>
          <p:cNvSpPr txBox="1"/>
          <p:nvPr/>
        </p:nvSpPr>
        <p:spPr>
          <a:xfrm>
            <a:off x="6619763" y="4950693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45273D-B7B0-492C-AD1A-93A2A603B399}"/>
              </a:ext>
            </a:extLst>
          </p:cNvPr>
          <p:cNvSpPr txBox="1"/>
          <p:nvPr/>
        </p:nvSpPr>
        <p:spPr>
          <a:xfrm>
            <a:off x="5921251" y="4047398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713D5-70C7-4E4B-B169-84867540CC80}"/>
              </a:ext>
            </a:extLst>
          </p:cNvPr>
          <p:cNvSpPr txBox="1"/>
          <p:nvPr/>
        </p:nvSpPr>
        <p:spPr>
          <a:xfrm>
            <a:off x="6846485" y="3353291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5096AE-9420-4DCB-9C16-40313E8F1BA9}"/>
              </a:ext>
            </a:extLst>
          </p:cNvPr>
          <p:cNvSpPr txBox="1"/>
          <p:nvPr/>
        </p:nvSpPr>
        <p:spPr>
          <a:xfrm>
            <a:off x="7397272" y="3234841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EC2FDB-27A4-4C76-88A1-ED7B46A68EBC}"/>
              </a:ext>
            </a:extLst>
          </p:cNvPr>
          <p:cNvSpPr txBox="1"/>
          <p:nvPr/>
        </p:nvSpPr>
        <p:spPr>
          <a:xfrm>
            <a:off x="8273863" y="4218278"/>
            <a:ext cx="2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29868A-602F-43AB-B40A-92CA9B115BB8}"/>
              </a:ext>
            </a:extLst>
          </p:cNvPr>
          <p:cNvSpPr txBox="1"/>
          <p:nvPr/>
        </p:nvSpPr>
        <p:spPr>
          <a:xfrm>
            <a:off x="412237" y="5722128"/>
            <a:ext cx="7788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ED7D31"/>
                </a:solidFill>
              </a:rPr>
              <a:t>cost</a:t>
            </a:r>
            <a:r>
              <a:rPr lang="en-US" sz="2400" dirty="0"/>
              <a:t> is associated with each unit of flow sent along an edge</a:t>
            </a:r>
          </a:p>
          <a:p>
            <a:r>
              <a:rPr lang="en-US" sz="2400" b="1" dirty="0"/>
              <a:t>Goal:</a:t>
            </a:r>
            <a:r>
              <a:rPr lang="en-US" sz="2400" dirty="0"/>
              <a:t> </a:t>
            </a:r>
            <a:r>
              <a:rPr lang="en-US" sz="2400" u="sng" dirty="0"/>
              <a:t>Maximize</a:t>
            </a:r>
            <a:r>
              <a:rPr lang="en-US" sz="2400" dirty="0"/>
              <a:t> flow while </a:t>
            </a:r>
            <a:r>
              <a:rPr lang="en-US" sz="2400" u="sng" dirty="0"/>
              <a:t>minimizing</a:t>
            </a:r>
            <a:r>
              <a:rPr lang="en-US" sz="2400" dirty="0"/>
              <a:t> cost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165817-5612-4332-9B2F-1C9FA628CA59}"/>
              </a:ext>
            </a:extLst>
          </p:cNvPr>
          <p:cNvSpPr txBox="1"/>
          <p:nvPr/>
        </p:nvSpPr>
        <p:spPr>
          <a:xfrm>
            <a:off x="8242982" y="5789516"/>
            <a:ext cx="3898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Much harder problem!</a:t>
            </a:r>
          </a:p>
          <a:p>
            <a:pPr algn="ctr"/>
            <a:r>
              <a:rPr lang="en-US" sz="2000" dirty="0"/>
              <a:t>Can solve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43615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28533"/>
      </p:ext>
    </p:extLst>
  </p:cSld>
  <p:clrMapOvr>
    <a:masterClrMapping/>
  </p:clrMapOvr>
</p:sld>
</file>

<file path=ppt/theme/theme1.xml><?xml version="1.0" encoding="utf-8"?>
<a:theme xmlns:a="http://schemas.openxmlformats.org/drawingml/2006/main" name="UVA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D4B"/>
        </a:solidFill>
        <a:ln>
          <a:noFill/>
        </a:ln>
      </a:spPr>
      <a:bodyPr rtlCol="0" anchor="ctr"/>
      <a:lstStyle>
        <a:defPPr algn="ctr">
          <a:defRPr sz="20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VATheme" id="{7F4AF6D1-9C48-4B32-B7CA-A916FC8FDD0A}" vid="{487AEF05-95E2-4703-B472-2CE624BFF8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UVATheme</Template>
  <TotalTime>6984</TotalTime>
  <Words>5813</Words>
  <Application>Microsoft Macintosh PowerPoint</Application>
  <PresentationFormat>Widescreen</PresentationFormat>
  <Paragraphs>2043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UVATheme</vt:lpstr>
      <vt:lpstr>Network Flow</vt:lpstr>
      <vt:lpstr>Announcements</vt:lpstr>
      <vt:lpstr>Kruskal’s Algorithm</vt:lpstr>
      <vt:lpstr>Greedy Algorithms</vt:lpstr>
      <vt:lpstr>Kruskal’s Algorithm</vt:lpstr>
      <vt:lpstr>Kruskal’s Algorithm</vt:lpstr>
      <vt:lpstr>Kruskal’s Algorithm</vt:lpstr>
      <vt:lpstr>Kruskal’s Algorithm</vt:lpstr>
      <vt:lpstr>Kruskal’s Algorithm</vt:lpstr>
      <vt:lpstr>Definition: Cut</vt:lpstr>
      <vt:lpstr>Exchange argument</vt:lpstr>
      <vt:lpstr>Cut Theorem</vt:lpstr>
      <vt:lpstr>Proof of Cut Theorem</vt:lpstr>
      <vt:lpstr>Proof of Cut Theorem</vt:lpstr>
      <vt:lpstr>Proof of Cut Theorem</vt:lpstr>
      <vt:lpstr>Kruskal’s Algorithm</vt:lpstr>
      <vt:lpstr>General MST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Flow Networks</vt:lpstr>
      <vt:lpstr>Network Flow</vt:lpstr>
      <vt:lpstr>Maximum Flow Problem</vt:lpstr>
      <vt:lpstr>Greedy Approach</vt:lpstr>
      <vt:lpstr>Greedy Approach</vt:lpstr>
      <vt:lpstr>Greedy Approach</vt:lpstr>
      <vt:lpstr>Greedy Approach</vt:lpstr>
      <vt:lpstr>Residual Graphs</vt:lpstr>
      <vt:lpstr>Residual Graphs</vt:lpstr>
      <vt:lpstr>Residual Graphs Example</vt:lpstr>
      <vt:lpstr>Residual Graphs</vt:lpstr>
      <vt:lpstr>Residual Graphs</vt:lpstr>
      <vt:lpstr>Residual Graphs</vt:lpstr>
      <vt:lpstr>Residual Graphs</vt:lpstr>
      <vt:lpstr>Residual Graphs</vt:lpstr>
      <vt:lpstr>Ford-Fulkerson Algorithm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Running Time</vt:lpstr>
      <vt:lpstr>Ford-Fulkerson Running Time</vt:lpstr>
      <vt:lpstr>Ford-Fulkerson Running Time</vt:lpstr>
      <vt:lpstr>Ford-Fulkerson Running Time</vt:lpstr>
      <vt:lpstr>Ford-Fulkerson Running Time</vt:lpstr>
      <vt:lpstr>Worst-Case Ford-Fulkerson</vt:lpstr>
      <vt:lpstr>Worst-Case Ford-Fulkerson</vt:lpstr>
      <vt:lpstr>Worst-Case Ford-Fulkerson</vt:lpstr>
      <vt:lpstr>Worst-Case Ford-Fulkerson</vt:lpstr>
      <vt:lpstr>Worst-Case Ford-Fulkerson</vt:lpstr>
      <vt:lpstr>Worst-Case Ford-Fulkerson</vt:lpstr>
      <vt:lpstr>Worst-Case Ford-Fulkerson</vt:lpstr>
      <vt:lpstr>Worst-Case Ford-Fulkerson</vt:lpstr>
      <vt:lpstr>Can We Avoid this?</vt:lpstr>
      <vt:lpstr>Correctness of Ford-Fulkerson</vt:lpstr>
      <vt:lpstr>Max-Flow / Min-Cut</vt:lpstr>
      <vt:lpstr>Max-Flow Min-Cut Theorem</vt:lpstr>
      <vt:lpstr>Max-Flow Min-Cut Duality Example</vt:lpstr>
      <vt:lpstr>Max-Flow Min-Cut Duality Example</vt:lpstr>
      <vt:lpstr>Max-Flow Min-Cut Theorem Proof</vt:lpstr>
      <vt:lpstr>Max-Flow Min-Cut Theorem Proof</vt:lpstr>
      <vt:lpstr>Max-Flow Min-Cut Theorem Proof</vt:lpstr>
      <vt:lpstr>Max-Flow Min-Cut Theorem Proof</vt:lpstr>
      <vt:lpstr>Max-Flow Min-Cut Theorem Proof</vt:lpstr>
      <vt:lpstr>Max-Flow Min-Cut Theorem Proof</vt:lpstr>
      <vt:lpstr>Max-Flow Min-Cut Theorem Proof</vt:lpstr>
      <vt:lpstr>Max-Flow Min-Cut Theorem Proof</vt:lpstr>
      <vt:lpstr>Max-Flow Min-Cut Theorem</vt:lpstr>
      <vt:lpstr>Other Max Flow Algorithms</vt:lpstr>
      <vt:lpstr>Minimum-Cost Maximum-Flow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4102: Algorithms  Lecture 12: Dynamic Programming</dc:title>
  <dc:creator>David Wu</dc:creator>
  <cp:lastModifiedBy>Horton, Tom (tbh3f)</cp:lastModifiedBy>
  <cp:revision>426</cp:revision>
  <dcterms:created xsi:type="dcterms:W3CDTF">2019-10-16T01:46:10Z</dcterms:created>
  <dcterms:modified xsi:type="dcterms:W3CDTF">2022-04-21T16:52:50Z</dcterms:modified>
</cp:coreProperties>
</file>