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sldIdLst>
    <p:sldId id="787" r:id="rId2"/>
    <p:sldId id="480" r:id="rId3"/>
    <p:sldId id="677" r:id="rId4"/>
    <p:sldId id="679" r:id="rId5"/>
    <p:sldId id="681" r:id="rId6"/>
    <p:sldId id="685" r:id="rId7"/>
    <p:sldId id="688" r:id="rId8"/>
    <p:sldId id="689" r:id="rId9"/>
    <p:sldId id="690" r:id="rId10"/>
    <p:sldId id="691" r:id="rId11"/>
    <p:sldId id="933" r:id="rId12"/>
    <p:sldId id="962" r:id="rId13"/>
    <p:sldId id="963" r:id="rId14"/>
    <p:sldId id="934" r:id="rId15"/>
    <p:sldId id="935" r:id="rId16"/>
    <p:sldId id="693" r:id="rId17"/>
    <p:sldId id="939" r:id="rId18"/>
    <p:sldId id="940" r:id="rId19"/>
    <p:sldId id="941" r:id="rId20"/>
    <p:sldId id="942" r:id="rId21"/>
    <p:sldId id="943" r:id="rId22"/>
    <p:sldId id="944" r:id="rId23"/>
    <p:sldId id="945" r:id="rId24"/>
    <p:sldId id="699" r:id="rId25"/>
    <p:sldId id="700" r:id="rId26"/>
    <p:sldId id="701" r:id="rId27"/>
    <p:sldId id="702" r:id="rId28"/>
    <p:sldId id="703" r:id="rId29"/>
    <p:sldId id="704" r:id="rId30"/>
    <p:sldId id="705" r:id="rId31"/>
    <p:sldId id="706" r:id="rId32"/>
    <p:sldId id="737" r:id="rId33"/>
    <p:sldId id="738" r:id="rId34"/>
    <p:sldId id="739" r:id="rId35"/>
    <p:sldId id="736" r:id="rId36"/>
    <p:sldId id="786" r:id="rId37"/>
    <p:sldId id="964" r:id="rId38"/>
    <p:sldId id="965" r:id="rId39"/>
    <p:sldId id="966" r:id="rId40"/>
    <p:sldId id="967" r:id="rId41"/>
    <p:sldId id="968" r:id="rId42"/>
    <p:sldId id="788" r:id="rId43"/>
    <p:sldId id="969" r:id="rId44"/>
    <p:sldId id="970" r:id="rId45"/>
    <p:sldId id="971" r:id="rId46"/>
    <p:sldId id="789" r:id="rId47"/>
    <p:sldId id="385" r:id="rId48"/>
    <p:sldId id="386" r:id="rId49"/>
    <p:sldId id="387" r:id="rId50"/>
    <p:sldId id="770" r:id="rId51"/>
    <p:sldId id="784" r:id="rId52"/>
    <p:sldId id="785" r:id="rId53"/>
    <p:sldId id="773" r:id="rId54"/>
    <p:sldId id="972" r:id="rId55"/>
    <p:sldId id="973" r:id="rId56"/>
    <p:sldId id="416" r:id="rId57"/>
    <p:sldId id="41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CCFF"/>
    <a:srgbClr val="FFA7FF"/>
    <a:srgbClr val="FF33CC"/>
    <a:srgbClr val="FFFF00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6"/>
    <p:restoredTop sz="92978" autoAdjust="0"/>
  </p:normalViewPr>
  <p:slideViewPr>
    <p:cSldViewPr>
      <p:cViewPr varScale="1">
        <p:scale>
          <a:sx n="96" d="100"/>
          <a:sy n="96" d="100"/>
        </p:scale>
        <p:origin x="184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3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5AE73-A9DB-D743-8F11-A30BD35B3D8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0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6BDE4-B0FD-FF42-8D88-FA421CF0F7B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46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E9D113-313A-8A45-B7B9-BD2A960C9F9A}"/>
              </a:ext>
            </a:extLst>
          </p:cNvPr>
          <p:cNvSpPr/>
          <p:nvPr/>
        </p:nvSpPr>
        <p:spPr>
          <a:xfrm>
            <a:off x="0" y="3581400"/>
            <a:ext cx="12192000" cy="1676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39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1.png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96.png"/><Relationship Id="rId10" Type="http://schemas.openxmlformats.org/officeDocument/2006/relationships/image" Target="../media/image48.png"/><Relationship Id="rId4" Type="http://schemas.openxmlformats.org/officeDocument/2006/relationships/image" Target="../media/image950.png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5.png"/><Relationship Id="rId7" Type="http://schemas.openxmlformats.org/officeDocument/2006/relationships/image" Target="../media/image9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3.png"/><Relationship Id="rId7" Type="http://schemas.openxmlformats.org/officeDocument/2006/relationships/image" Target="../media/image9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30.png"/><Relationship Id="rId10" Type="http://schemas.openxmlformats.org/officeDocument/2006/relationships/image" Target="../media/image22.jpg"/><Relationship Id="rId4" Type="http://schemas.openxmlformats.org/officeDocument/2006/relationships/image" Target="../media/image125.png"/><Relationship Id="rId9" Type="http://schemas.openxmlformats.org/officeDocument/2006/relationships/image" Target="../media/image21.jp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1.jpg"/><Relationship Id="rId3" Type="http://schemas.openxmlformats.org/officeDocument/2006/relationships/image" Target="../media/image2300.png"/><Relationship Id="rId7" Type="http://schemas.openxmlformats.org/officeDocument/2006/relationships/image" Target="../media/image27.png"/><Relationship Id="rId12" Type="http://schemas.openxmlformats.org/officeDocument/2006/relationships/image" Target="../media/image20.jpg"/><Relationship Id="rId17" Type="http://schemas.openxmlformats.org/officeDocument/2006/relationships/image" Target="../media/image25.jpg"/><Relationship Id="rId2" Type="http://schemas.openxmlformats.org/officeDocument/2006/relationships/image" Target="../media/image220.png"/><Relationship Id="rId16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9.jpg"/><Relationship Id="rId5" Type="http://schemas.openxmlformats.org/officeDocument/2006/relationships/image" Target="../media/image251.png"/><Relationship Id="rId15" Type="http://schemas.openxmlformats.org/officeDocument/2006/relationships/image" Target="../media/image23.jpg"/><Relationship Id="rId10" Type="http://schemas.openxmlformats.org/officeDocument/2006/relationships/image" Target="../media/image18.jp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22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5.png"/><Relationship Id="rId7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95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5" y="1468546"/>
            <a:ext cx="69056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2101" y="6457889"/>
            <a:ext cx="395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Railway map of Western USSR, 1955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76899-891C-4DC3-99B5-E12D5948FA98}"/>
              </a:ext>
            </a:extLst>
          </p:cNvPr>
          <p:cNvSpPr txBox="1"/>
          <p:nvPr/>
        </p:nvSpPr>
        <p:spPr>
          <a:xfrm>
            <a:off x="7521059" y="2318823"/>
            <a:ext cx="4519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Question:</a:t>
            </a:r>
            <a:r>
              <a:rPr lang="en-US" sz="2800" dirty="0"/>
              <a:t> What is the maximum throughput of the railroad network?</a:t>
            </a:r>
          </a:p>
        </p:txBody>
      </p:sp>
    </p:spTree>
    <p:extLst>
      <p:ext uri="{BB962C8B-B14F-4D97-AF65-F5344CB8AC3E}">
        <p14:creationId xmlns:p14="http://schemas.microsoft.com/office/powerpoint/2010/main" val="355709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Fulkerson: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1574230" y="2276920"/>
            <a:ext cx="4441565" cy="2296262"/>
            <a:chOff x="990600" y="3017500"/>
            <a:chExt cx="4785705" cy="2474180"/>
          </a:xfrm>
        </p:grpSpPr>
        <p:cxnSp>
          <p:nvCxnSpPr>
            <p:cNvPr id="122" name="Straight Connector 121"/>
            <p:cNvCxnSpPr>
              <a:stCxn id="135" idx="2"/>
              <a:endCxn id="1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37" idx="2"/>
              <a:endCxn id="1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36" idx="2"/>
              <a:endCxn id="1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36" idx="7"/>
              <a:endCxn id="1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36" idx="6"/>
              <a:endCxn id="1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37" idx="5"/>
              <a:endCxn id="1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38" idx="3"/>
              <a:endCxn id="1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33" name="Straight Connector 132"/>
            <p:cNvCxnSpPr>
              <a:stCxn id="136" idx="0"/>
              <a:endCxn id="1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Oval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Oval 1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Connector 139"/>
            <p:cNvCxnSpPr>
              <a:stCxn id="139" idx="0"/>
              <a:endCxn id="1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667000" y="1512332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512332"/>
                <a:ext cx="1487202" cy="369332"/>
              </a:xfrm>
              <a:prstGeom prst="rect">
                <a:avLst/>
              </a:prstGeom>
              <a:blipFill>
                <a:blip r:embed="rId4"/>
                <a:stretch>
                  <a:fillRect l="-339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7516951" y="1295400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51" y="1295400"/>
                <a:ext cx="1941044" cy="395558"/>
              </a:xfrm>
              <a:prstGeom prst="rect">
                <a:avLst/>
              </a:prstGeom>
              <a:blipFill>
                <a:blip r:embed="rId5"/>
                <a:stretch>
                  <a:fillRect l="-1948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6121568" y="2701899"/>
            <a:ext cx="4441565" cy="1979821"/>
            <a:chOff x="990600" y="3127078"/>
            <a:chExt cx="4785705" cy="2133220"/>
          </a:xfrm>
        </p:grpSpPr>
        <p:cxnSp>
          <p:nvCxnSpPr>
            <p:cNvPr id="73" name="Straight Connector 72"/>
            <p:cNvCxnSpPr>
              <a:stCxn id="82" idx="2"/>
              <a:endCxn id="81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4" idx="2"/>
              <a:endCxn id="82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81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gradFill>
                <a:gsLst>
                  <a:gs pos="0">
                    <a:srgbClr val="FF6600"/>
                  </a:gs>
                  <a:gs pos="50000">
                    <a:srgbClr val="FF6600"/>
                  </a:gs>
                  <a:gs pos="100000">
                    <a:srgbClr val="EDBFF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7"/>
              <a:endCxn id="84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4" idx="5"/>
              <a:endCxn id="85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3"/>
              <a:endCxn id="86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3" idx="0"/>
              <a:endCxn id="82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Oval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>
              <a:stCxn id="86" idx="0"/>
              <a:endCxn id="84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gradFill>
                <a:gsLst>
                  <a:gs pos="0">
                    <a:srgbClr val="EDBFF0"/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33CC"/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6600"/>
                  </a:gs>
                  <a:gs pos="5000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7600" y="403022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72079" y="337339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89892" y="483869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28143" y="4603399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2402" y="427653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14983" y="312707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186498" y="4099755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37578" y="420338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80535" y="406951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27831" y="4510275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01" name="Freeform 100"/>
          <p:cNvSpPr/>
          <p:nvPr/>
        </p:nvSpPr>
        <p:spPr>
          <a:xfrm rot="7272219">
            <a:off x="6382075" y="247815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867295" y="2434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4" name="Freeform 103"/>
          <p:cNvSpPr/>
          <p:nvPr/>
        </p:nvSpPr>
        <p:spPr>
          <a:xfrm rot="9991492">
            <a:off x="9413037" y="280815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860925" y="2819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3" name="Freeform 112"/>
          <p:cNvSpPr/>
          <p:nvPr/>
        </p:nvSpPr>
        <p:spPr>
          <a:xfrm rot="17279004">
            <a:off x="9401189" y="385582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978166" y="409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Freeform 114"/>
          <p:cNvSpPr/>
          <p:nvPr/>
        </p:nvSpPr>
        <p:spPr>
          <a:xfrm rot="19173573">
            <a:off x="7793123" y="420308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482" y="4759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Freeform 116"/>
          <p:cNvSpPr/>
          <p:nvPr/>
        </p:nvSpPr>
        <p:spPr>
          <a:xfrm rot="5400000">
            <a:off x="7787521" y="309743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8106870" y="319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9" name="Freeform 118"/>
          <p:cNvSpPr/>
          <p:nvPr/>
        </p:nvSpPr>
        <p:spPr>
          <a:xfrm rot="4139862">
            <a:off x="7000676" y="334908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202783" y="3391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2" name="Freeform 151"/>
          <p:cNvSpPr/>
          <p:nvPr/>
        </p:nvSpPr>
        <p:spPr>
          <a:xfrm rot="8454450">
            <a:off x="8097881" y="2364479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460718" y="234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503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Running 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augmenting path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blipFill>
                <a:blip r:embed="rId2"/>
                <a:stretch>
                  <a:fillRect l="-858" t="-109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/>
              <p:nvPr/>
            </p:nvSpPr>
            <p:spPr>
              <a:xfrm>
                <a:off x="426081" y="5301201"/>
                <a:ext cx="113605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Initialization: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5301201"/>
                <a:ext cx="11360583" cy="523220"/>
              </a:xfrm>
              <a:prstGeom prst="rect">
                <a:avLst/>
              </a:prstGeom>
              <a:blipFill>
                <a:blip r:embed="rId3"/>
                <a:stretch>
                  <a:fillRect l="-1127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5B5CC0D-D443-46B5-8925-4BEC5DAB2BD4}"/>
              </a:ext>
            </a:extLst>
          </p:cNvPr>
          <p:cNvSpPr/>
          <p:nvPr/>
        </p:nvSpPr>
        <p:spPr>
          <a:xfrm>
            <a:off x="1266468" y="2933902"/>
            <a:ext cx="10087332" cy="39118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1493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Running 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augmenting path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blipFill>
                <a:blip r:embed="rId2"/>
                <a:stretch>
                  <a:fillRect l="-858" t="-109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/>
              <p:nvPr/>
            </p:nvSpPr>
            <p:spPr>
              <a:xfrm>
                <a:off x="426081" y="5301201"/>
                <a:ext cx="113605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Initialization: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1" dirty="0"/>
                  <a:t>Construct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5301201"/>
                <a:ext cx="11360583" cy="954107"/>
              </a:xfrm>
              <a:prstGeom prst="rect">
                <a:avLst/>
              </a:prstGeom>
              <a:blipFill>
                <a:blip r:embed="rId3"/>
                <a:stretch>
                  <a:fillRect l="-1127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B320799-3250-43C6-9699-21E3AA1BD2BF}"/>
              </a:ext>
            </a:extLst>
          </p:cNvPr>
          <p:cNvSpPr/>
          <p:nvPr/>
        </p:nvSpPr>
        <p:spPr>
          <a:xfrm>
            <a:off x="1320256" y="3281080"/>
            <a:ext cx="10087332" cy="39118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6481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Running 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augmenting path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blipFill>
                <a:blip r:embed="rId2"/>
                <a:stretch>
                  <a:fillRect l="-858" t="-109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/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Initialization: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1" dirty="0"/>
                  <a:t>Construct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b="1" dirty="0"/>
                  <a:t>Finding augmenting path in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using BFS/DFS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blipFill>
                <a:blip r:embed="rId3"/>
                <a:stretch>
                  <a:fillRect l="-1127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BD03B64-EC9B-47E2-AC2F-6C5FE55ED790}"/>
                  </a:ext>
                </a:extLst>
              </p:cNvPr>
              <p:cNvSpPr/>
              <p:nvPr/>
            </p:nvSpPr>
            <p:spPr>
              <a:xfrm>
                <a:off x="7274560" y="4626343"/>
                <a:ext cx="4653280" cy="1384995"/>
              </a:xfrm>
              <a:prstGeom prst="wedgeRoundRectCallou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/>
                  <a:t>We only care about nodes reachable from the source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b="0" dirty="0"/>
                  <a:t> (so the number of nodes that are “relevant” is at most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b="0" dirty="0"/>
                  <a:t>)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BD03B64-EC9B-47E2-AC2F-6C5FE55ED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560" y="4626343"/>
                <a:ext cx="4653280" cy="1384995"/>
              </a:xfrm>
              <a:prstGeom prst="wedgeRoundRectCallout">
                <a:avLst/>
              </a:prstGeom>
              <a:blipFill>
                <a:blip r:embed="rId4"/>
                <a:stretch>
                  <a:fillRect r="-9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E31E144-B123-401F-980B-7B339C6F526A}"/>
              </a:ext>
            </a:extLst>
          </p:cNvPr>
          <p:cNvSpPr/>
          <p:nvPr/>
        </p:nvSpPr>
        <p:spPr>
          <a:xfrm>
            <a:off x="1266468" y="3702131"/>
            <a:ext cx="10087332" cy="39118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369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Running 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augmenting path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blipFill>
                <a:blip r:embed="rId2"/>
                <a:stretch>
                  <a:fillRect l="-858" t="-109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/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Initialization: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1" dirty="0"/>
                  <a:t>Construct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b="1" dirty="0"/>
                  <a:t>Finding augmenting path in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using BFS/DFS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blipFill>
                <a:blip r:embed="rId3"/>
                <a:stretch>
                  <a:fillRect l="-1127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14419BC-37D4-41CA-A60C-27E59D9E3578}"/>
                  </a:ext>
                </a:extLst>
              </p:cNvPr>
              <p:cNvSpPr/>
              <p:nvPr/>
            </p:nvSpPr>
            <p:spPr>
              <a:xfrm>
                <a:off x="426081" y="2519680"/>
                <a:ext cx="11360583" cy="2823909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How many iterations are needed?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For integer-valued capacities, min-weight of each augmenting path is 1, so number of iterations is bounded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max-flow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For rational-valued capacities, can scale to make capacities integer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For irrational-valued capacities, algorithm may never terminate!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14419BC-37D4-41CA-A60C-27E59D9E3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2519680"/>
                <a:ext cx="11360583" cy="282390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6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Running 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augmenting path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blipFill>
                <a:blip r:embed="rId2"/>
                <a:stretch>
                  <a:fillRect l="-858" t="-109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/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Initialization: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1" dirty="0"/>
                  <a:t>Construct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b="1" dirty="0"/>
                  <a:t>Finding augmenting path in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using BFS/DFS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blipFill>
                <a:blip r:embed="rId3"/>
                <a:stretch>
                  <a:fillRect l="-1127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B2B43594-83AE-4B1C-93A9-865E3690D1B2}"/>
                  </a:ext>
                </a:extLst>
              </p:cNvPr>
              <p:cNvSpPr/>
              <p:nvPr/>
            </p:nvSpPr>
            <p:spPr>
              <a:xfrm>
                <a:off x="4480560" y="2409816"/>
                <a:ext cx="7585934" cy="3686184"/>
              </a:xfrm>
              <a:prstGeom prst="flowChartAlternateProcess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0" dirty="0"/>
                  <a:t>For graphs with integer capacities, running time of Ford-Fulkerson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800" b="0" dirty="0"/>
                  <a:t>Highly undesirable </a:t>
                </a:r>
                <a:r>
                  <a:rPr lang="en-US" sz="2800" dirty="0"/>
                  <a:t>if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≫|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0" dirty="0"/>
                  <a:t> (e.g., graph is small, but capacities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2800" b="0" dirty="0"/>
                  <a:t>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As described, algorithm is </a:t>
                </a:r>
                <a:r>
                  <a:rPr lang="en-US" sz="2800" u="sng" dirty="0"/>
                  <a:t>not</a:t>
                </a:r>
                <a:r>
                  <a:rPr lang="en-US" sz="2800" dirty="0"/>
                  <a:t> polynomial-time!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B2B43594-83AE-4B1C-93A9-865E3690D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2409816"/>
                <a:ext cx="7585934" cy="3686184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0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5" y="3468285"/>
              <a:ext cx="790775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0" y="2422033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118185-7FB7-475D-B2A2-722D566DB791}"/>
              </a:ext>
            </a:extLst>
          </p:cNvPr>
          <p:cNvGrpSpPr/>
          <p:nvPr/>
        </p:nvGrpSpPr>
        <p:grpSpPr>
          <a:xfrm>
            <a:off x="6729924" y="2298837"/>
            <a:ext cx="4285718" cy="2793387"/>
            <a:chOff x="1600200" y="2150043"/>
            <a:chExt cx="5224699" cy="340540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408FA9-ACF8-4987-A90C-004A1174B715}"/>
                </a:ext>
              </a:extLst>
            </p:cNvPr>
            <p:cNvCxnSpPr>
              <a:cxnSpLocks/>
              <a:stCxn id="62" idx="2"/>
              <a:endCxn id="61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rgbClr val="ED7D3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7E9CB3-B2CE-4B2D-9168-8695A24DD456}"/>
                </a:ext>
              </a:extLst>
            </p:cNvPr>
            <p:cNvCxnSpPr>
              <a:cxnSpLocks/>
              <a:stCxn id="63" idx="2"/>
              <a:endCxn id="61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rgbClr val="ED7D3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CD36D8-3847-4747-B78F-0B5436011E43}"/>
                </a:ext>
              </a:extLst>
            </p:cNvPr>
            <p:cNvCxnSpPr>
              <a:cxnSpLocks/>
              <a:stCxn id="62" idx="6"/>
              <a:endCxn id="64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rgbClr val="ED7D3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26814A4-9F1C-479C-B3F5-727E76E61F46}"/>
                </a:ext>
              </a:extLst>
            </p:cNvPr>
            <p:cNvCxnSpPr>
              <a:cxnSpLocks/>
              <a:stCxn id="64" idx="3"/>
              <a:endCxn id="63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rgbClr val="ED7D3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9417A6-B2D1-40F0-8315-9B3161309F89}"/>
                </a:ext>
              </a:extLst>
            </p:cNvPr>
            <p:cNvSpPr txBox="1"/>
            <p:nvPr/>
          </p:nvSpPr>
          <p:spPr>
            <a:xfrm>
              <a:off x="3735999" y="3464658"/>
              <a:ext cx="41468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CAFCAB-8D78-463F-A70A-A9E4186504D3}"/>
                </a:ext>
              </a:extLst>
            </p:cNvPr>
            <p:cNvSpPr txBox="1"/>
            <p:nvPr/>
          </p:nvSpPr>
          <p:spPr>
            <a:xfrm>
              <a:off x="2241516" y="2415658"/>
              <a:ext cx="79380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FC926BC-D93B-430B-839A-4F5BF1AC5F59}"/>
                </a:ext>
              </a:extLst>
            </p:cNvPr>
            <p:cNvCxnSpPr>
              <a:cxnSpLocks/>
              <a:stCxn id="62" idx="4"/>
              <a:endCxn id="63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rgbClr val="ED7D3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2B0BCF5-D9BF-4C59-8CD9-3AA5697345E6}"/>
                    </a:ext>
                  </a:extLst>
                </p:cNvPr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2B0BCF5-D9BF-4C59-8CD9-3AA5697345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DC5250-D834-42BC-B5C9-736FBE4CA86B}"/>
                </a:ext>
              </a:extLst>
            </p:cNvPr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6F4FB6B-86FB-4B10-AD1E-7028D23965B1}"/>
                </a:ext>
              </a:extLst>
            </p:cNvPr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F320598-8366-4361-B7D1-D2C2A374EEF1}"/>
                    </a:ext>
                  </a:extLst>
                </p:cNvPr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F320598-8366-4361-B7D1-D2C2A374E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257A7BD-D8D1-45BD-98B8-C78D139DA935}"/>
                </a:ext>
              </a:extLst>
            </p:cNvPr>
            <p:cNvSpPr txBox="1"/>
            <p:nvPr/>
          </p:nvSpPr>
          <p:spPr>
            <a:xfrm>
              <a:off x="2282174" y="4666404"/>
              <a:ext cx="79380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100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48EFE4-294E-4EB0-A89C-36C890954731}"/>
                </a:ext>
              </a:extLst>
            </p:cNvPr>
            <p:cNvSpPr txBox="1"/>
            <p:nvPr/>
          </p:nvSpPr>
          <p:spPr>
            <a:xfrm>
              <a:off x="5248183" y="4666404"/>
              <a:ext cx="79380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100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FAE3AAE-FAA2-4263-A7A0-F549B1D7554F}"/>
                </a:ext>
              </a:extLst>
            </p:cNvPr>
            <p:cNvSpPr txBox="1"/>
            <p:nvPr/>
          </p:nvSpPr>
          <p:spPr>
            <a:xfrm>
              <a:off x="5567021" y="2422033"/>
              <a:ext cx="79380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54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5" y="3468285"/>
              <a:ext cx="790775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0" y="2422033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50D05A-25F1-4F60-AD60-8ECED447E0F0}"/>
              </a:ext>
            </a:extLst>
          </p:cNvPr>
          <p:cNvSpPr txBox="1"/>
          <p:nvPr/>
        </p:nvSpPr>
        <p:spPr>
          <a:xfrm>
            <a:off x="7360154" y="1579116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</p:spTree>
    <p:extLst>
      <p:ext uri="{BB962C8B-B14F-4D97-AF65-F5344CB8AC3E}">
        <p14:creationId xmlns:p14="http://schemas.microsoft.com/office/powerpoint/2010/main" val="177741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0" y="2422033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38697-A0C1-4B6D-A71B-3704E40EAD74}"/>
              </a:ext>
            </a:extLst>
          </p:cNvPr>
          <p:cNvSpPr txBox="1"/>
          <p:nvPr/>
        </p:nvSpPr>
        <p:spPr>
          <a:xfrm>
            <a:off x="7360154" y="1579116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</p:spTree>
    <p:extLst>
      <p:ext uri="{BB962C8B-B14F-4D97-AF65-F5344CB8AC3E}">
        <p14:creationId xmlns:p14="http://schemas.microsoft.com/office/powerpoint/2010/main" val="35377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0" y="2422033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</p:cNvCxnSpPr>
          <p:nvPr/>
        </p:nvCxnSpPr>
        <p:spPr>
          <a:xfrm flipH="1" flipV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B078D-71CA-4656-AE81-0B4CED63DA4C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7190943" y="2681995"/>
            <a:ext cx="1522923" cy="1001857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99AA1-02EE-4C59-95E4-D1AE6D8D972B}"/>
              </a:ext>
            </a:extLst>
          </p:cNvPr>
          <p:cNvCxnSpPr>
            <a:cxnSpLocks/>
            <a:stCxn id="63" idx="7"/>
            <a:endCxn id="64" idx="2"/>
          </p:cNvCxnSpPr>
          <p:nvPr/>
        </p:nvCxnSpPr>
        <p:spPr>
          <a:xfrm flipV="1">
            <a:off x="9025965" y="3647713"/>
            <a:ext cx="1528658" cy="1061353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EC6868-E1DA-43CC-8BB0-9121F304BBBA}"/>
              </a:ext>
            </a:extLst>
          </p:cNvPr>
          <p:cNvSpPr txBox="1"/>
          <p:nvPr/>
        </p:nvSpPr>
        <p:spPr>
          <a:xfrm>
            <a:off x="7751687" y="31924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BFF78-CC95-4287-B7D4-84ACF74F63D5}"/>
              </a:ext>
            </a:extLst>
          </p:cNvPr>
          <p:cNvSpPr txBox="1"/>
          <p:nvPr/>
        </p:nvSpPr>
        <p:spPr>
          <a:xfrm>
            <a:off x="9623922" y="36246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21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Flow, Min Cut</a:t>
            </a:r>
          </a:p>
          <a:p>
            <a:r>
              <a:rPr lang="en-US" dirty="0"/>
              <a:t>Reductions</a:t>
            </a:r>
          </a:p>
          <a:p>
            <a:r>
              <a:rPr lang="en-US" dirty="0"/>
              <a:t>Bipartite Matching</a:t>
            </a:r>
          </a:p>
          <a:p>
            <a:r>
              <a:rPr lang="en-US" dirty="0"/>
              <a:t>Vertex Cover</a:t>
            </a:r>
          </a:p>
          <a:p>
            <a:r>
              <a:rPr lang="en-US" dirty="0"/>
              <a:t>Independent Set</a:t>
            </a:r>
          </a:p>
          <a:p>
            <a:endParaRPr lang="en-US" dirty="0"/>
          </a:p>
          <a:p>
            <a:r>
              <a:rPr lang="en-US" dirty="0"/>
              <a:t>CLRS Chapter 34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0" y="2422033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</p:cNvCxnSpPr>
          <p:nvPr/>
        </p:nvCxnSpPr>
        <p:spPr>
          <a:xfrm flipH="1" flipV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B078D-71CA-4656-AE81-0B4CED63DA4C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7190943" y="2681995"/>
            <a:ext cx="1522923" cy="1001857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99AA1-02EE-4C59-95E4-D1AE6D8D972B}"/>
              </a:ext>
            </a:extLst>
          </p:cNvPr>
          <p:cNvCxnSpPr>
            <a:cxnSpLocks/>
            <a:stCxn id="63" idx="7"/>
            <a:endCxn id="64" idx="2"/>
          </p:cNvCxnSpPr>
          <p:nvPr/>
        </p:nvCxnSpPr>
        <p:spPr>
          <a:xfrm flipV="1">
            <a:off x="9025965" y="3647713"/>
            <a:ext cx="1528658" cy="1061353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EC6868-E1DA-43CC-8BB0-9121F304BBBA}"/>
              </a:ext>
            </a:extLst>
          </p:cNvPr>
          <p:cNvSpPr txBox="1"/>
          <p:nvPr/>
        </p:nvSpPr>
        <p:spPr>
          <a:xfrm>
            <a:off x="7751687" y="31924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BFF78-CC95-4287-B7D4-84ACF74F63D5}"/>
              </a:ext>
            </a:extLst>
          </p:cNvPr>
          <p:cNvSpPr txBox="1"/>
          <p:nvPr/>
        </p:nvSpPr>
        <p:spPr>
          <a:xfrm>
            <a:off x="9623922" y="36246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A46BC-409A-41C5-8BDA-B730B0F0B5E0}"/>
              </a:ext>
            </a:extLst>
          </p:cNvPr>
          <p:cNvSpPr txBox="1"/>
          <p:nvPr/>
        </p:nvSpPr>
        <p:spPr>
          <a:xfrm>
            <a:off x="7360154" y="1579116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</p:spTree>
    <p:extLst>
      <p:ext uri="{BB962C8B-B14F-4D97-AF65-F5344CB8AC3E}">
        <p14:creationId xmlns:p14="http://schemas.microsoft.com/office/powerpoint/2010/main" val="346584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1" y="2422033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</p:cNvCxnSpPr>
          <p:nvPr/>
        </p:nvCxnSpPr>
        <p:spPr>
          <a:xfrm flipH="1" flipV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B078D-71CA-4656-AE81-0B4CED63DA4C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7190943" y="2681995"/>
            <a:ext cx="1522923" cy="1001857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99AA1-02EE-4C59-95E4-D1AE6D8D972B}"/>
              </a:ext>
            </a:extLst>
          </p:cNvPr>
          <p:cNvCxnSpPr>
            <a:cxnSpLocks/>
            <a:stCxn id="63" idx="7"/>
            <a:endCxn id="64" idx="2"/>
          </p:cNvCxnSpPr>
          <p:nvPr/>
        </p:nvCxnSpPr>
        <p:spPr>
          <a:xfrm flipV="1">
            <a:off x="9025965" y="3647713"/>
            <a:ext cx="1528658" cy="1061353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EC6868-E1DA-43CC-8BB0-9121F304BBBA}"/>
              </a:ext>
            </a:extLst>
          </p:cNvPr>
          <p:cNvSpPr txBox="1"/>
          <p:nvPr/>
        </p:nvSpPr>
        <p:spPr>
          <a:xfrm>
            <a:off x="7751687" y="31924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BFF78-CC95-4287-B7D4-84ACF74F63D5}"/>
              </a:ext>
            </a:extLst>
          </p:cNvPr>
          <p:cNvSpPr txBox="1"/>
          <p:nvPr/>
        </p:nvSpPr>
        <p:spPr>
          <a:xfrm>
            <a:off x="9623922" y="36246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80A79-D79C-4F05-BA07-9C155E6AE25E}"/>
              </a:ext>
            </a:extLst>
          </p:cNvPr>
          <p:cNvSpPr txBox="1"/>
          <p:nvPr/>
        </p:nvSpPr>
        <p:spPr>
          <a:xfrm>
            <a:off x="7360154" y="1579116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</p:spTree>
    <p:extLst>
      <p:ext uri="{BB962C8B-B14F-4D97-AF65-F5344CB8AC3E}">
        <p14:creationId xmlns:p14="http://schemas.microsoft.com/office/powerpoint/2010/main" val="1705220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1" y="2422033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</p:cNvCxnSpPr>
          <p:nvPr/>
        </p:nvCxnSpPr>
        <p:spPr>
          <a:xfrm flipH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B078D-71CA-4656-AE81-0B4CED63DA4C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7190943" y="2681995"/>
            <a:ext cx="1522923" cy="1001857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99AA1-02EE-4C59-95E4-D1AE6D8D972B}"/>
              </a:ext>
            </a:extLst>
          </p:cNvPr>
          <p:cNvCxnSpPr>
            <a:cxnSpLocks/>
            <a:stCxn id="63" idx="7"/>
            <a:endCxn id="64" idx="2"/>
          </p:cNvCxnSpPr>
          <p:nvPr/>
        </p:nvCxnSpPr>
        <p:spPr>
          <a:xfrm flipV="1">
            <a:off x="9025965" y="3647713"/>
            <a:ext cx="1528658" cy="1061353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EC6868-E1DA-43CC-8BB0-9121F304BBBA}"/>
              </a:ext>
            </a:extLst>
          </p:cNvPr>
          <p:cNvSpPr txBox="1"/>
          <p:nvPr/>
        </p:nvSpPr>
        <p:spPr>
          <a:xfrm>
            <a:off x="7751687" y="31924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BFF78-CC95-4287-B7D4-84ACF74F63D5}"/>
              </a:ext>
            </a:extLst>
          </p:cNvPr>
          <p:cNvSpPr txBox="1"/>
          <p:nvPr/>
        </p:nvSpPr>
        <p:spPr>
          <a:xfrm>
            <a:off x="9623922" y="36246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C8D016-8C69-4A02-94AC-81FB0B4AABC7}"/>
              </a:ext>
            </a:extLst>
          </p:cNvPr>
          <p:cNvCxnSpPr>
            <a:cxnSpLocks/>
            <a:stCxn id="63" idx="1"/>
            <a:endCxn id="61" idx="6"/>
          </p:cNvCxnSpPr>
          <p:nvPr/>
        </p:nvCxnSpPr>
        <p:spPr>
          <a:xfrm flipH="1" flipV="1">
            <a:off x="7190943" y="3683852"/>
            <a:ext cx="1509033" cy="1025214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E71367-4C3F-4D89-A8C1-55235DAFD7F7}"/>
              </a:ext>
            </a:extLst>
          </p:cNvPr>
          <p:cNvCxnSpPr>
            <a:cxnSpLocks/>
            <a:stCxn id="64" idx="2"/>
            <a:endCxn id="62" idx="5"/>
          </p:cNvCxnSpPr>
          <p:nvPr/>
        </p:nvCxnSpPr>
        <p:spPr>
          <a:xfrm flipH="1" flipV="1">
            <a:off x="9039855" y="2681995"/>
            <a:ext cx="1514768" cy="965718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018852-89E8-4B6D-AB2E-CF1F49D6503C}"/>
              </a:ext>
            </a:extLst>
          </p:cNvPr>
          <p:cNvSpPr txBox="1"/>
          <p:nvPr/>
        </p:nvSpPr>
        <p:spPr>
          <a:xfrm>
            <a:off x="7888332" y="38388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FDAB4-E668-48ED-A835-DC0B2DBB2AE4}"/>
              </a:ext>
            </a:extLst>
          </p:cNvPr>
          <p:cNvSpPr txBox="1"/>
          <p:nvPr/>
        </p:nvSpPr>
        <p:spPr>
          <a:xfrm>
            <a:off x="9552214" y="3095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30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1" y="2422033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</p:cNvCxnSpPr>
          <p:nvPr/>
        </p:nvCxnSpPr>
        <p:spPr>
          <a:xfrm flipH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B078D-71CA-4656-AE81-0B4CED63DA4C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7190943" y="2681995"/>
            <a:ext cx="1522923" cy="1001857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99AA1-02EE-4C59-95E4-D1AE6D8D972B}"/>
              </a:ext>
            </a:extLst>
          </p:cNvPr>
          <p:cNvCxnSpPr>
            <a:cxnSpLocks/>
            <a:stCxn id="63" idx="7"/>
            <a:endCxn id="64" idx="2"/>
          </p:cNvCxnSpPr>
          <p:nvPr/>
        </p:nvCxnSpPr>
        <p:spPr>
          <a:xfrm flipV="1">
            <a:off x="9025965" y="3647713"/>
            <a:ext cx="1528658" cy="1061353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EC6868-E1DA-43CC-8BB0-9121F304BBBA}"/>
              </a:ext>
            </a:extLst>
          </p:cNvPr>
          <p:cNvSpPr txBox="1"/>
          <p:nvPr/>
        </p:nvSpPr>
        <p:spPr>
          <a:xfrm>
            <a:off x="7751687" y="31924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BFF78-CC95-4287-B7D4-84ACF74F63D5}"/>
              </a:ext>
            </a:extLst>
          </p:cNvPr>
          <p:cNvSpPr txBox="1"/>
          <p:nvPr/>
        </p:nvSpPr>
        <p:spPr>
          <a:xfrm>
            <a:off x="9623922" y="36246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C8D016-8C69-4A02-94AC-81FB0B4AABC7}"/>
              </a:ext>
            </a:extLst>
          </p:cNvPr>
          <p:cNvCxnSpPr>
            <a:cxnSpLocks/>
            <a:stCxn id="63" idx="1"/>
            <a:endCxn id="61" idx="6"/>
          </p:cNvCxnSpPr>
          <p:nvPr/>
        </p:nvCxnSpPr>
        <p:spPr>
          <a:xfrm flipH="1" flipV="1">
            <a:off x="7190943" y="3683852"/>
            <a:ext cx="1509033" cy="1025214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E71367-4C3F-4D89-A8C1-55235DAFD7F7}"/>
              </a:ext>
            </a:extLst>
          </p:cNvPr>
          <p:cNvCxnSpPr>
            <a:cxnSpLocks/>
            <a:stCxn id="64" idx="2"/>
            <a:endCxn id="62" idx="5"/>
          </p:cNvCxnSpPr>
          <p:nvPr/>
        </p:nvCxnSpPr>
        <p:spPr>
          <a:xfrm flipH="1" flipV="1">
            <a:off x="9039855" y="2681995"/>
            <a:ext cx="1514768" cy="965718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018852-89E8-4B6D-AB2E-CF1F49D6503C}"/>
              </a:ext>
            </a:extLst>
          </p:cNvPr>
          <p:cNvSpPr txBox="1"/>
          <p:nvPr/>
        </p:nvSpPr>
        <p:spPr>
          <a:xfrm>
            <a:off x="7888332" y="38388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FDAB4-E668-48ED-A835-DC0B2DBB2AE4}"/>
              </a:ext>
            </a:extLst>
          </p:cNvPr>
          <p:cNvSpPr txBox="1"/>
          <p:nvPr/>
        </p:nvSpPr>
        <p:spPr>
          <a:xfrm>
            <a:off x="9552214" y="3095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0A099-462A-4681-839E-C37D7C42A6A0}"/>
                  </a:ext>
                </a:extLst>
              </p:cNvPr>
              <p:cNvSpPr txBox="1"/>
              <p:nvPr/>
            </p:nvSpPr>
            <p:spPr>
              <a:xfrm>
                <a:off x="553933" y="5735499"/>
                <a:ext cx="66370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Observation: </a:t>
                </a:r>
                <a:r>
                  <a:rPr lang="en-US" sz="2400" dirty="0"/>
                  <a:t>each iteration increases flow by 1 unit</a:t>
                </a:r>
              </a:p>
              <a:p>
                <a:r>
                  <a:rPr lang="en-US" sz="2400" b="1" dirty="0"/>
                  <a:t>Total number of iterations: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0A099-462A-4681-839E-C37D7C42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3" y="5735499"/>
                <a:ext cx="6637010" cy="830997"/>
              </a:xfrm>
              <a:prstGeom prst="rect">
                <a:avLst/>
              </a:prstGeom>
              <a:blipFill>
                <a:blip r:embed="rId6"/>
                <a:stretch>
                  <a:fillRect l="-1469" t="-5882" r="-27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8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Avoid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Edmonds-Karp Algorithm: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choose augmenting path with fewest hops</a:t>
                </a:r>
              </a:p>
              <a:p>
                <a:r>
                  <a:rPr lang="en-US" b="1" dirty="0"/>
                  <a:t>Running time: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/>
              <p:nvPr/>
            </p:nvSpPr>
            <p:spPr>
              <a:xfrm>
                <a:off x="838200" y="3274477"/>
                <a:ext cx="10916948" cy="2877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be the path with fewest hops</a:t>
                </a:r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4477"/>
                <a:ext cx="10916948" cy="2877967"/>
              </a:xfrm>
              <a:prstGeom prst="rect">
                <a:avLst/>
              </a:prstGeom>
              <a:blipFill>
                <a:blip r:embed="rId3"/>
                <a:stretch>
                  <a:fillRect l="-894" t="-1695" b="-2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6B8DC2E-B7F6-4875-B9F1-F2FD290CE78D}"/>
              </a:ext>
            </a:extLst>
          </p:cNvPr>
          <p:cNvSpPr/>
          <p:nvPr/>
        </p:nvSpPr>
        <p:spPr>
          <a:xfrm>
            <a:off x="7551782" y="2590003"/>
            <a:ext cx="4203366" cy="1731804"/>
          </a:xfrm>
          <a:prstGeom prst="wedgeRoundRectCallout">
            <a:avLst>
              <a:gd name="adj1" fmla="val -17872"/>
              <a:gd name="adj2" fmla="val 60012"/>
              <a:gd name="adj3" fmla="val 16667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/>
              <a:t>How to find this? </a:t>
            </a:r>
          </a:p>
          <a:p>
            <a:pPr algn="ctr"/>
            <a:r>
              <a:rPr lang="en-US" sz="2000" b="0" dirty="0"/>
              <a:t>Use breadth-first search (BFS)!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0" dirty="0"/>
              <a:t>Edmonds-Karp = Ford-Fulkerson using BFS to find augmenting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6CB50-A965-4FC2-874E-DC16291AA816}"/>
              </a:ext>
            </a:extLst>
          </p:cNvPr>
          <p:cNvSpPr txBox="1"/>
          <p:nvPr/>
        </p:nvSpPr>
        <p:spPr>
          <a:xfrm>
            <a:off x="838200" y="6365924"/>
            <a:ext cx="401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Proof:</a:t>
            </a:r>
            <a:r>
              <a:rPr lang="en-US" sz="2400" dirty="0"/>
              <a:t> See CLRS (Chapter 26.2)</a:t>
            </a:r>
          </a:p>
        </p:txBody>
      </p:sp>
    </p:spTree>
    <p:extLst>
      <p:ext uri="{BB962C8B-B14F-4D97-AF65-F5344CB8AC3E}">
        <p14:creationId xmlns:p14="http://schemas.microsoft.com/office/powerpoint/2010/main" val="32751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6505904" y="4745422"/>
            <a:ext cx="1952297" cy="2112579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6097" h="2112579">
                <a:moveTo>
                  <a:pt x="1876097" y="1056289"/>
                </a:moveTo>
                <a:lnTo>
                  <a:pt x="1749972" y="677917"/>
                </a:lnTo>
                <a:lnTo>
                  <a:pt x="1040524" y="236482"/>
                </a:lnTo>
                <a:lnTo>
                  <a:pt x="220717" y="0"/>
                </a:lnTo>
                <a:lnTo>
                  <a:pt x="63062" y="173420"/>
                </a:lnTo>
                <a:lnTo>
                  <a:pt x="0" y="2017986"/>
                </a:lnTo>
                <a:lnTo>
                  <a:pt x="268014" y="2112579"/>
                </a:lnTo>
                <a:lnTo>
                  <a:pt x="819807" y="2081048"/>
                </a:lnTo>
                <a:lnTo>
                  <a:pt x="1876097" y="1056289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825767" y="4635062"/>
            <a:ext cx="2238703" cy="214411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8703" h="2144110">
                <a:moveTo>
                  <a:pt x="0" y="677917"/>
                </a:moveTo>
                <a:lnTo>
                  <a:pt x="520262" y="1891862"/>
                </a:lnTo>
                <a:lnTo>
                  <a:pt x="1387365" y="2144110"/>
                </a:lnTo>
                <a:lnTo>
                  <a:pt x="2096813" y="2065283"/>
                </a:lnTo>
                <a:lnTo>
                  <a:pt x="2175641" y="1150883"/>
                </a:lnTo>
                <a:lnTo>
                  <a:pt x="2175641" y="1008993"/>
                </a:lnTo>
                <a:lnTo>
                  <a:pt x="2238703" y="63062"/>
                </a:lnTo>
                <a:lnTo>
                  <a:pt x="1702675" y="0"/>
                </a:lnTo>
                <a:lnTo>
                  <a:pt x="788275" y="94593"/>
                </a:lnTo>
                <a:lnTo>
                  <a:pt x="236482" y="378372"/>
                </a:lnTo>
                <a:lnTo>
                  <a:pt x="0" y="677917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Showing Correctness of Ford-Fulkerson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/>
                  <a:t>Consider cuts which separate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and</a:t>
                </a:r>
                <a:r>
                  <a:rPr lang="en-US" dirty="0">
                    <a:solidFill>
                      <a:srgbClr val="00CC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Cost of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</a:t>
                </a:r>
                <a:r>
                  <a:rPr lang="en-US" b="1" dirty="0"/>
                  <a:t>capacities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33CC33"/>
                    </a:solidFill>
                  </a:rPr>
                  <a:t>edges</a:t>
                </a:r>
                <a:r>
                  <a:rPr lang="en-US" dirty="0"/>
                  <a:t> which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example: 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062841" y="4683084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33CC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60193" y="4572001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193" y="4572001"/>
                <a:ext cx="4231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38428" y="4739047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428" y="4739047"/>
                <a:ext cx="4430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24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6505904" y="4745422"/>
            <a:ext cx="1952297" cy="2112579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6097" h="2112579">
                <a:moveTo>
                  <a:pt x="1876097" y="1056289"/>
                </a:moveTo>
                <a:lnTo>
                  <a:pt x="1749972" y="677917"/>
                </a:lnTo>
                <a:lnTo>
                  <a:pt x="1040524" y="236482"/>
                </a:lnTo>
                <a:lnTo>
                  <a:pt x="220717" y="0"/>
                </a:lnTo>
                <a:lnTo>
                  <a:pt x="63062" y="173420"/>
                </a:lnTo>
                <a:lnTo>
                  <a:pt x="0" y="2017986"/>
                </a:lnTo>
                <a:lnTo>
                  <a:pt x="268014" y="2112579"/>
                </a:lnTo>
                <a:lnTo>
                  <a:pt x="819807" y="2081048"/>
                </a:lnTo>
                <a:lnTo>
                  <a:pt x="1876097" y="1056289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825767" y="4635062"/>
            <a:ext cx="2238703" cy="214411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8703" h="2144110">
                <a:moveTo>
                  <a:pt x="0" y="677917"/>
                </a:moveTo>
                <a:lnTo>
                  <a:pt x="520262" y="1891862"/>
                </a:lnTo>
                <a:lnTo>
                  <a:pt x="1387365" y="2144110"/>
                </a:lnTo>
                <a:lnTo>
                  <a:pt x="2096813" y="2065283"/>
                </a:lnTo>
                <a:lnTo>
                  <a:pt x="2175641" y="1150883"/>
                </a:lnTo>
                <a:lnTo>
                  <a:pt x="2175641" y="1008993"/>
                </a:lnTo>
                <a:lnTo>
                  <a:pt x="2238703" y="63062"/>
                </a:lnTo>
                <a:lnTo>
                  <a:pt x="1702675" y="0"/>
                </a:lnTo>
                <a:lnTo>
                  <a:pt x="788275" y="94593"/>
                </a:lnTo>
                <a:lnTo>
                  <a:pt x="236482" y="378372"/>
                </a:lnTo>
                <a:lnTo>
                  <a:pt x="0" y="677917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Maxflow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err="1"/>
                  <a:t>MinCut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3409960"/>
              </a:xfrm>
            </p:spPr>
            <p:txBody>
              <a:bodyPr anchor="t">
                <a:normAutofit fontScale="92500" lnSpcReduction="20000"/>
              </a:bodyPr>
              <a:lstStyle/>
              <a:p>
                <a:r>
                  <a:rPr lang="en-US" dirty="0"/>
                  <a:t>Max flow upper bounded by any cut separating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Why? “Conservation of flow”</a:t>
                </a:r>
              </a:p>
              <a:p>
                <a:pPr lvl="1"/>
                <a:r>
                  <a:rPr lang="en-US" dirty="0"/>
                  <a:t>All flow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must eventually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get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all “tanks” must cross the cut</a:t>
                </a:r>
              </a:p>
              <a:p>
                <a:r>
                  <a:rPr lang="en-US" dirty="0"/>
                  <a:t>Conclusion: If we find the minimum-cost cut, we’ve found the maximum flow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3409960"/>
              </a:xfrm>
              <a:blipFill>
                <a:blip r:embed="rId3"/>
                <a:stretch>
                  <a:fillRect l="-1273" t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062841" y="4683084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33CC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60193" y="4572001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193" y="4572001"/>
                <a:ext cx="42312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38428" y="4739047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428" y="4739047"/>
                <a:ext cx="4430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183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Maxflow</a:t>
            </a:r>
            <a:r>
              <a:rPr lang="en-US" dirty="0"/>
              <a:t>/</a:t>
            </a:r>
            <a:r>
              <a:rPr lang="en-US" dirty="0" err="1"/>
              <a:t>Mincut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show Ford-Fulkerson is correct:</a:t>
                </a:r>
              </a:p>
              <a:p>
                <a:pPr lvl="1"/>
                <a:r>
                  <a:rPr lang="en-US" dirty="0"/>
                  <a:t>Show that when there are no more augmenting paths, there is a cut with cost equal to the flow</a:t>
                </a:r>
              </a:p>
              <a:p>
                <a:r>
                  <a:rPr lang="en-US" dirty="0"/>
                  <a:t>Conclusion: the maximum flow through a network matches the minimum-cost cut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Duality</a:t>
                </a:r>
              </a:p>
              <a:p>
                <a:pPr lvl="1"/>
                <a:r>
                  <a:rPr lang="en-US" dirty="0"/>
                  <a:t>When we’ve maximized max flow, we’ve minimized min cut (and vice-versa), so we can check when we’ve found one by finding the other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5105400"/>
              </a:xfrm>
              <a:blipFill>
                <a:blip r:embed="rId2"/>
                <a:stretch>
                  <a:fillRect l="-1852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2690649" y="2396360"/>
            <a:ext cx="3578773" cy="2112579"/>
          </a:xfrm>
          <a:custGeom>
            <a:avLst/>
            <a:gdLst>
              <a:gd name="connsiteX0" fmla="*/ 3231931 w 3578773"/>
              <a:gd name="connsiteY0" fmla="*/ 472965 h 2112579"/>
              <a:gd name="connsiteX1" fmla="*/ 3578773 w 3578773"/>
              <a:gd name="connsiteY1" fmla="*/ 993227 h 2112579"/>
              <a:gd name="connsiteX2" fmla="*/ 3326524 w 3578773"/>
              <a:gd name="connsiteY2" fmla="*/ 1434662 h 2112579"/>
              <a:gd name="connsiteX3" fmla="*/ 2758966 w 3578773"/>
              <a:gd name="connsiteY3" fmla="*/ 1939158 h 2112579"/>
              <a:gd name="connsiteX4" fmla="*/ 1608083 w 3578773"/>
              <a:gd name="connsiteY4" fmla="*/ 2112579 h 2112579"/>
              <a:gd name="connsiteX5" fmla="*/ 299545 w 3578773"/>
              <a:gd name="connsiteY5" fmla="*/ 2112579 h 2112579"/>
              <a:gd name="connsiteX6" fmla="*/ 0 w 3578773"/>
              <a:gd name="connsiteY6" fmla="*/ 1702675 h 2112579"/>
              <a:gd name="connsiteX7" fmla="*/ 788276 w 3578773"/>
              <a:gd name="connsiteY7" fmla="*/ 930165 h 2112579"/>
              <a:gd name="connsiteX8" fmla="*/ 1119352 w 3578773"/>
              <a:gd name="connsiteY8" fmla="*/ 520262 h 2112579"/>
              <a:gd name="connsiteX9" fmla="*/ 1734207 w 3578773"/>
              <a:gd name="connsiteY9" fmla="*/ 0 h 2112579"/>
              <a:gd name="connsiteX10" fmla="*/ 2380593 w 3578773"/>
              <a:gd name="connsiteY10" fmla="*/ 15765 h 2112579"/>
              <a:gd name="connsiteX11" fmla="*/ 3231931 w 3578773"/>
              <a:gd name="connsiteY11" fmla="*/ 472965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78773" h="2112579">
                <a:moveTo>
                  <a:pt x="3231931" y="472965"/>
                </a:moveTo>
                <a:lnTo>
                  <a:pt x="3578773" y="993227"/>
                </a:lnTo>
                <a:lnTo>
                  <a:pt x="3326524" y="1434662"/>
                </a:lnTo>
                <a:lnTo>
                  <a:pt x="2758966" y="1939158"/>
                </a:lnTo>
                <a:lnTo>
                  <a:pt x="1608083" y="2112579"/>
                </a:lnTo>
                <a:lnTo>
                  <a:pt x="299545" y="2112579"/>
                </a:lnTo>
                <a:lnTo>
                  <a:pt x="0" y="1702675"/>
                </a:lnTo>
                <a:lnTo>
                  <a:pt x="788276" y="930165"/>
                </a:lnTo>
                <a:lnTo>
                  <a:pt x="1119352" y="520262"/>
                </a:lnTo>
                <a:lnTo>
                  <a:pt x="1734207" y="0"/>
                </a:lnTo>
                <a:lnTo>
                  <a:pt x="2380593" y="15765"/>
                </a:lnTo>
                <a:lnTo>
                  <a:pt x="3231931" y="472965"/>
                </a:lnTo>
                <a:close/>
              </a:path>
            </a:pathLst>
          </a:custGeom>
          <a:solidFill>
            <a:srgbClr val="00CCF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555531" y="2248007"/>
            <a:ext cx="2222938" cy="1418897"/>
          </a:xfrm>
          <a:custGeom>
            <a:avLst/>
            <a:gdLst>
              <a:gd name="connsiteX0" fmla="*/ 2222938 w 2222938"/>
              <a:gd name="connsiteY0" fmla="*/ 141890 h 1418897"/>
              <a:gd name="connsiteX1" fmla="*/ 1923393 w 2222938"/>
              <a:gd name="connsiteY1" fmla="*/ 977462 h 1418897"/>
              <a:gd name="connsiteX2" fmla="*/ 1182414 w 2222938"/>
              <a:gd name="connsiteY2" fmla="*/ 1418897 h 1418897"/>
              <a:gd name="connsiteX3" fmla="*/ 252248 w 2222938"/>
              <a:gd name="connsiteY3" fmla="*/ 1403131 h 1418897"/>
              <a:gd name="connsiteX4" fmla="*/ 0 w 2222938"/>
              <a:gd name="connsiteY4" fmla="*/ 961697 h 1418897"/>
              <a:gd name="connsiteX5" fmla="*/ 31531 w 2222938"/>
              <a:gd name="connsiteY5" fmla="*/ 472966 h 1418897"/>
              <a:gd name="connsiteX6" fmla="*/ 614855 w 2222938"/>
              <a:gd name="connsiteY6" fmla="*/ 31531 h 1418897"/>
              <a:gd name="connsiteX7" fmla="*/ 1481959 w 2222938"/>
              <a:gd name="connsiteY7" fmla="*/ 0 h 1418897"/>
              <a:gd name="connsiteX8" fmla="*/ 2128345 w 2222938"/>
              <a:gd name="connsiteY8" fmla="*/ 15766 h 1418897"/>
              <a:gd name="connsiteX9" fmla="*/ 2222938 w 2222938"/>
              <a:gd name="connsiteY9" fmla="*/ 14189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938" h="1418897">
                <a:moveTo>
                  <a:pt x="2222938" y="141890"/>
                </a:moveTo>
                <a:lnTo>
                  <a:pt x="1923393" y="977462"/>
                </a:lnTo>
                <a:lnTo>
                  <a:pt x="1182414" y="1418897"/>
                </a:lnTo>
                <a:lnTo>
                  <a:pt x="252248" y="1403131"/>
                </a:lnTo>
                <a:lnTo>
                  <a:pt x="0" y="961697"/>
                </a:lnTo>
                <a:lnTo>
                  <a:pt x="31531" y="472966"/>
                </a:lnTo>
                <a:lnTo>
                  <a:pt x="614855" y="31531"/>
                </a:lnTo>
                <a:lnTo>
                  <a:pt x="1481959" y="0"/>
                </a:lnTo>
                <a:lnTo>
                  <a:pt x="2128345" y="15766"/>
                </a:lnTo>
                <a:lnTo>
                  <a:pt x="2222938" y="141890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Maxflow</a:t>
            </a:r>
            <a:r>
              <a:rPr lang="en-US" dirty="0"/>
              <a:t>/</a:t>
            </a:r>
            <a:r>
              <a:rPr lang="en-US" dirty="0" err="1"/>
              <a:t>Mincut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24800" y="1752600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752600"/>
                <a:ext cx="1941044" cy="395558"/>
              </a:xfrm>
              <a:prstGeom prst="rect">
                <a:avLst/>
              </a:prstGeom>
              <a:blipFill>
                <a:blip r:embed="rId2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637776" y="2224358"/>
            <a:ext cx="4441565" cy="2296262"/>
            <a:chOff x="990600" y="3017500"/>
            <a:chExt cx="4785705" cy="2474180"/>
          </a:xfrm>
        </p:grpSpPr>
        <p:cxnSp>
          <p:nvCxnSpPr>
            <p:cNvPr id="8" name="Straight Connector 7"/>
            <p:cNvCxnSpPr>
              <a:stCxn id="21" idx="2"/>
              <a:endCxn id="20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2"/>
              <a:endCxn id="21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2" idx="2"/>
              <a:endCxn id="20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33CC3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2" idx="7"/>
              <a:endCxn id="23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6"/>
              <a:endCxn id="25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3" idx="5"/>
              <a:endCxn id="24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4" idx="3"/>
              <a:endCxn id="25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9" name="Straight Connector 18"/>
            <p:cNvCxnSpPr>
              <a:stCxn id="22" idx="0"/>
              <a:endCxn id="21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>
              <a:stCxn id="25" idx="0"/>
              <a:endCxn id="23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48000" y="1778826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8826"/>
                <a:ext cx="1487202" cy="369332"/>
              </a:xfrm>
              <a:prstGeom prst="rect">
                <a:avLst/>
              </a:prstGeom>
              <a:blipFill>
                <a:blip r:embed="rId6"/>
                <a:stretch>
                  <a:fillRect l="-341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6226436" y="2007426"/>
            <a:ext cx="4441565" cy="2900222"/>
            <a:chOff x="4702435" y="4126468"/>
            <a:chExt cx="4441565" cy="2900222"/>
          </a:xfrm>
        </p:grpSpPr>
        <p:grpSp>
          <p:nvGrpSpPr>
            <p:cNvPr id="38" name="Group 37"/>
            <p:cNvGrpSpPr/>
            <p:nvPr/>
          </p:nvGrpSpPr>
          <p:grpSpPr>
            <a:xfrm>
              <a:off x="4702435" y="4507468"/>
              <a:ext cx="4441565" cy="1979821"/>
              <a:chOff x="990600" y="3127078"/>
              <a:chExt cx="4785705" cy="2133220"/>
            </a:xfrm>
          </p:grpSpPr>
          <p:cxnSp>
            <p:nvCxnSpPr>
              <p:cNvPr id="53" name="Straight Connector 52"/>
              <p:cNvCxnSpPr>
                <a:stCxn id="62" idx="2"/>
                <a:endCxn id="61" idx="7"/>
              </p:cNvCxnSpPr>
              <p:nvPr/>
            </p:nvCxnSpPr>
            <p:spPr>
              <a:xfrm flipH="1">
                <a:off x="1284342" y="3317971"/>
                <a:ext cx="1344595" cy="4555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64" idx="2"/>
                <a:endCxn id="62" idx="6"/>
              </p:cNvCxnSpPr>
              <p:nvPr/>
            </p:nvCxnSpPr>
            <p:spPr>
              <a:xfrm flipH="1" flipV="1">
                <a:off x="2973077" y="3317971"/>
                <a:ext cx="1107387" cy="13772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63" idx="2"/>
                <a:endCxn id="61" idx="5"/>
              </p:cNvCxnSpPr>
              <p:nvPr/>
            </p:nvCxnSpPr>
            <p:spPr>
              <a:xfrm flipH="1" flipV="1">
                <a:off x="1284342" y="4010427"/>
                <a:ext cx="1172525" cy="1033919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EDBFF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63" idx="7"/>
                <a:endCxn id="64" idx="3"/>
              </p:cNvCxnSpPr>
              <p:nvPr/>
            </p:nvCxnSpPr>
            <p:spPr>
              <a:xfrm flipV="1">
                <a:off x="2750609" y="3574167"/>
                <a:ext cx="1380253" cy="13517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63" idx="6"/>
                <a:endCxn id="66" idx="2"/>
              </p:cNvCxnSpPr>
              <p:nvPr/>
            </p:nvCxnSpPr>
            <p:spPr>
              <a:xfrm>
                <a:off x="2801007" y="5044346"/>
                <a:ext cx="1329638" cy="484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64" idx="5"/>
                <a:endCxn id="65" idx="1"/>
              </p:cNvCxnSpPr>
              <p:nvPr/>
            </p:nvCxnSpPr>
            <p:spPr>
              <a:xfrm>
                <a:off x="4374206" y="3574167"/>
                <a:ext cx="1108357" cy="49534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5" idx="3"/>
                <a:endCxn id="66" idx="6"/>
              </p:cNvCxnSpPr>
              <p:nvPr/>
            </p:nvCxnSpPr>
            <p:spPr>
              <a:xfrm flipH="1">
                <a:off x="4474785" y="4306460"/>
                <a:ext cx="1007778" cy="78629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63" idx="0"/>
                <a:endCxn id="62" idx="4"/>
              </p:cNvCxnSpPr>
              <p:nvPr/>
            </p:nvCxnSpPr>
            <p:spPr>
              <a:xfrm flipV="1">
                <a:off x="2628937" y="3485517"/>
                <a:ext cx="172070" cy="139128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60"/>
                  <p:cNvSpPr/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Oval 61"/>
              <p:cNvSpPr/>
              <p:nvPr/>
            </p:nvSpPr>
            <p:spPr>
              <a:xfrm>
                <a:off x="2628937" y="3150425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456867" y="4876800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080464" y="3288148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4"/>
                  <p:cNvSpPr/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solidFill>
                    <a:srgbClr val="00CC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Oval 65"/>
              <p:cNvSpPr/>
              <p:nvPr/>
            </p:nvSpPr>
            <p:spPr>
              <a:xfrm>
                <a:off x="4130645" y="4925206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/>
              <p:cNvCxnSpPr>
                <a:stCxn id="66" idx="0"/>
                <a:endCxn id="64" idx="4"/>
              </p:cNvCxnSpPr>
              <p:nvPr/>
            </p:nvCxnSpPr>
            <p:spPr>
              <a:xfrm flipH="1" flipV="1">
                <a:off x="4252534" y="3623240"/>
                <a:ext cx="50181" cy="1301966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EDBFF0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>
                <a:off x="4370266" y="3581400"/>
                <a:ext cx="201734" cy="1364776"/>
              </a:xfrm>
              <a:custGeom>
                <a:avLst/>
                <a:gdLst>
                  <a:gd name="connsiteX0" fmla="*/ 77638 w 201734"/>
                  <a:gd name="connsiteY0" fmla="*/ 1364776 h 1364776"/>
                  <a:gd name="connsiteX1" fmla="*/ 200467 w 201734"/>
                  <a:gd name="connsiteY1" fmla="*/ 655093 h 1364776"/>
                  <a:gd name="connsiteX2" fmla="*/ 9399 w 201734"/>
                  <a:gd name="connsiteY2" fmla="*/ 0 h 136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734" h="1364776">
                    <a:moveTo>
                      <a:pt x="77638" y="1364776"/>
                    </a:moveTo>
                    <a:cubicBezTo>
                      <a:pt x="144739" y="1123666"/>
                      <a:pt x="211840" y="882556"/>
                      <a:pt x="200467" y="655093"/>
                    </a:cubicBezTo>
                    <a:cubicBezTo>
                      <a:pt x="189094" y="427630"/>
                      <a:pt x="-49741" y="9098"/>
                      <a:pt x="9399" y="0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33CC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1190445" y="4093962"/>
                <a:ext cx="1293963" cy="1064634"/>
              </a:xfrm>
              <a:custGeom>
                <a:avLst/>
                <a:gdLst>
                  <a:gd name="connsiteX0" fmla="*/ 1293963 w 1293963"/>
                  <a:gd name="connsiteY0" fmla="*/ 1064634 h 1064634"/>
                  <a:gd name="connsiteX1" fmla="*/ 362310 w 1293963"/>
                  <a:gd name="connsiteY1" fmla="*/ 710951 h 1064634"/>
                  <a:gd name="connsiteX2" fmla="*/ 0 w 1293963"/>
                  <a:gd name="connsiteY2" fmla="*/ 3585 h 10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3963" h="1064634">
                    <a:moveTo>
                      <a:pt x="1293963" y="1064634"/>
                    </a:moveTo>
                    <a:cubicBezTo>
                      <a:pt x="935966" y="976213"/>
                      <a:pt x="577970" y="887792"/>
                      <a:pt x="362310" y="710951"/>
                    </a:cubicBezTo>
                    <a:cubicBezTo>
                      <a:pt x="146650" y="534110"/>
                      <a:pt x="24441" y="-51049"/>
                      <a:pt x="0" y="358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FF33CC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77600" y="403022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72079" y="3373391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89892" y="4838693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28143" y="4603399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702402" y="427653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314983" y="3127078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86498" y="409975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37578" y="420338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380535" y="406951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827831" y="451027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777541" y="3619702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9" name="Freeform 38"/>
            <p:cNvSpPr/>
            <p:nvPr/>
          </p:nvSpPr>
          <p:spPr>
            <a:xfrm rot="7272219">
              <a:off x="4962943" y="4283723"/>
              <a:ext cx="1200914" cy="988077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48163" y="4240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1" name="Freeform 40"/>
            <p:cNvSpPr/>
            <p:nvPr/>
          </p:nvSpPr>
          <p:spPr>
            <a:xfrm rot="8454450">
              <a:off x="6627343" y="4147099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9018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Freeform 42"/>
            <p:cNvSpPr/>
            <p:nvPr/>
          </p:nvSpPr>
          <p:spPr>
            <a:xfrm rot="9991492">
              <a:off x="7993905" y="4613720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41793" y="4624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5" name="Freeform 44"/>
            <p:cNvSpPr/>
            <p:nvPr/>
          </p:nvSpPr>
          <p:spPr>
            <a:xfrm rot="17279004">
              <a:off x="7982057" y="5661396"/>
              <a:ext cx="998108" cy="7616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59034" y="5898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6368388" y="4903002"/>
              <a:ext cx="1183985" cy="12194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738" y="4999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9" name="Freeform 48"/>
            <p:cNvSpPr/>
            <p:nvPr/>
          </p:nvSpPr>
          <p:spPr>
            <a:xfrm rot="4139862">
              <a:off x="5581543" y="5154649"/>
              <a:ext cx="1182599" cy="72010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83651" y="5197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Freeform 50"/>
            <p:cNvSpPr/>
            <p:nvPr/>
          </p:nvSpPr>
          <p:spPr>
            <a:xfrm rot="19173573">
              <a:off x="6373991" y="6008656"/>
              <a:ext cx="1100794" cy="10180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18350" y="656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842857" y="4800600"/>
            <a:ext cx="3342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 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648530" y="4445826"/>
                <a:ext cx="1446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|</m:t>
                      </m:r>
                      <m:r>
                        <a:rPr lang="en-US" sz="2800" i="1" dirty="0">
                          <a:latin typeface="Cambria Math"/>
                        </a:rPr>
                        <m:t>𝑓</m:t>
                      </m:r>
                      <m:r>
                        <a:rPr lang="en-US" sz="2800" i="1" dirty="0">
                          <a:latin typeface="Cambria Math"/>
                        </a:rPr>
                        <m:t>|= 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30" y="4445826"/>
                <a:ext cx="1446293" cy="523220"/>
              </a:xfrm>
              <a:prstGeom prst="rect">
                <a:avLst/>
              </a:prstGeom>
              <a:blipFill>
                <a:blip r:embed="rId9"/>
                <a:stretch>
                  <a:fillRect l="-173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597031" y="5088138"/>
                <a:ext cx="193931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31" y="5088138"/>
                <a:ext cx="1939313" cy="578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168304" y="5753783"/>
            <a:ext cx="8487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Idea: When there are no more augmenting paths, there exists a cut in the graph with cost matching the flow</a:t>
            </a:r>
          </a:p>
        </p:txBody>
      </p:sp>
    </p:spTree>
    <p:extLst>
      <p:ext uri="{BB962C8B-B14F-4D97-AF65-F5344CB8AC3E}">
        <p14:creationId xmlns:p14="http://schemas.microsoft.com/office/powerpoint/2010/main" val="35891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109"/>
          <p:cNvSpPr/>
          <p:nvPr/>
        </p:nvSpPr>
        <p:spPr>
          <a:xfrm>
            <a:off x="6037313" y="4372304"/>
            <a:ext cx="2222938" cy="1418897"/>
          </a:xfrm>
          <a:custGeom>
            <a:avLst/>
            <a:gdLst>
              <a:gd name="connsiteX0" fmla="*/ 2222938 w 2222938"/>
              <a:gd name="connsiteY0" fmla="*/ 141890 h 1418897"/>
              <a:gd name="connsiteX1" fmla="*/ 1923393 w 2222938"/>
              <a:gd name="connsiteY1" fmla="*/ 977462 h 1418897"/>
              <a:gd name="connsiteX2" fmla="*/ 1182414 w 2222938"/>
              <a:gd name="connsiteY2" fmla="*/ 1418897 h 1418897"/>
              <a:gd name="connsiteX3" fmla="*/ 252248 w 2222938"/>
              <a:gd name="connsiteY3" fmla="*/ 1403131 h 1418897"/>
              <a:gd name="connsiteX4" fmla="*/ 0 w 2222938"/>
              <a:gd name="connsiteY4" fmla="*/ 961697 h 1418897"/>
              <a:gd name="connsiteX5" fmla="*/ 31531 w 2222938"/>
              <a:gd name="connsiteY5" fmla="*/ 472966 h 1418897"/>
              <a:gd name="connsiteX6" fmla="*/ 614855 w 2222938"/>
              <a:gd name="connsiteY6" fmla="*/ 31531 h 1418897"/>
              <a:gd name="connsiteX7" fmla="*/ 1481959 w 2222938"/>
              <a:gd name="connsiteY7" fmla="*/ 0 h 1418897"/>
              <a:gd name="connsiteX8" fmla="*/ 2128345 w 2222938"/>
              <a:gd name="connsiteY8" fmla="*/ 15766 h 1418897"/>
              <a:gd name="connsiteX9" fmla="*/ 2222938 w 2222938"/>
              <a:gd name="connsiteY9" fmla="*/ 14189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938" h="1418897">
                <a:moveTo>
                  <a:pt x="2222938" y="141890"/>
                </a:moveTo>
                <a:lnTo>
                  <a:pt x="1923393" y="977462"/>
                </a:lnTo>
                <a:lnTo>
                  <a:pt x="1182414" y="1418897"/>
                </a:lnTo>
                <a:lnTo>
                  <a:pt x="252248" y="1403131"/>
                </a:lnTo>
                <a:lnTo>
                  <a:pt x="0" y="961697"/>
                </a:lnTo>
                <a:lnTo>
                  <a:pt x="31531" y="472966"/>
                </a:lnTo>
                <a:lnTo>
                  <a:pt x="614855" y="31531"/>
                </a:lnTo>
                <a:lnTo>
                  <a:pt x="1481959" y="0"/>
                </a:lnTo>
                <a:lnTo>
                  <a:pt x="2128345" y="15766"/>
                </a:lnTo>
                <a:lnTo>
                  <a:pt x="2222938" y="141890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1548787" y="4578974"/>
            <a:ext cx="2222938" cy="1418897"/>
          </a:xfrm>
          <a:custGeom>
            <a:avLst/>
            <a:gdLst>
              <a:gd name="connsiteX0" fmla="*/ 2222938 w 2222938"/>
              <a:gd name="connsiteY0" fmla="*/ 141890 h 1418897"/>
              <a:gd name="connsiteX1" fmla="*/ 1923393 w 2222938"/>
              <a:gd name="connsiteY1" fmla="*/ 977462 h 1418897"/>
              <a:gd name="connsiteX2" fmla="*/ 1182414 w 2222938"/>
              <a:gd name="connsiteY2" fmla="*/ 1418897 h 1418897"/>
              <a:gd name="connsiteX3" fmla="*/ 252248 w 2222938"/>
              <a:gd name="connsiteY3" fmla="*/ 1403131 h 1418897"/>
              <a:gd name="connsiteX4" fmla="*/ 0 w 2222938"/>
              <a:gd name="connsiteY4" fmla="*/ 961697 h 1418897"/>
              <a:gd name="connsiteX5" fmla="*/ 31531 w 2222938"/>
              <a:gd name="connsiteY5" fmla="*/ 472966 h 1418897"/>
              <a:gd name="connsiteX6" fmla="*/ 614855 w 2222938"/>
              <a:gd name="connsiteY6" fmla="*/ 31531 h 1418897"/>
              <a:gd name="connsiteX7" fmla="*/ 1481959 w 2222938"/>
              <a:gd name="connsiteY7" fmla="*/ 0 h 1418897"/>
              <a:gd name="connsiteX8" fmla="*/ 2128345 w 2222938"/>
              <a:gd name="connsiteY8" fmla="*/ 15766 h 1418897"/>
              <a:gd name="connsiteX9" fmla="*/ 2222938 w 2222938"/>
              <a:gd name="connsiteY9" fmla="*/ 14189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938" h="1418897">
                <a:moveTo>
                  <a:pt x="2222938" y="141890"/>
                </a:moveTo>
                <a:lnTo>
                  <a:pt x="1923393" y="977462"/>
                </a:lnTo>
                <a:lnTo>
                  <a:pt x="1182414" y="1418897"/>
                </a:lnTo>
                <a:lnTo>
                  <a:pt x="252248" y="1403131"/>
                </a:lnTo>
                <a:lnTo>
                  <a:pt x="0" y="961697"/>
                </a:lnTo>
                <a:lnTo>
                  <a:pt x="31531" y="472966"/>
                </a:lnTo>
                <a:lnTo>
                  <a:pt x="614855" y="31531"/>
                </a:lnTo>
                <a:lnTo>
                  <a:pt x="1481959" y="0"/>
                </a:lnTo>
                <a:lnTo>
                  <a:pt x="2128345" y="15766"/>
                </a:lnTo>
                <a:lnTo>
                  <a:pt x="2222938" y="141890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</a:t>
            </a:r>
            <a:r>
              <a:rPr lang="en-US" dirty="0" err="1"/>
              <a:t>Maxflow</a:t>
            </a:r>
            <a:r>
              <a:rPr lang="en-US" dirty="0"/>
              <a:t>/</a:t>
            </a:r>
            <a:r>
              <a:rPr lang="en-US" dirty="0" err="1"/>
              <a:t>Mincut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10972800" cy="269608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|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r>
                      <a:rPr lang="en-US" sz="2800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800" dirty="0"/>
                  <a:t> is a max flow,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has no augmenting path</a:t>
                </a:r>
              </a:p>
              <a:p>
                <a:pPr lvl="1"/>
                <a:r>
                  <a:rPr lang="en-US" sz="2400" dirty="0"/>
                  <a:t>Otherwise, use that augmenting path to “push” more flow</a:t>
                </a:r>
              </a:p>
              <a:p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nodes reachable from source node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/>
                  <a:t> by positive-weight edges in the residual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 separates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(otherwise there’s an augmenting path)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10972800" cy="2696089"/>
              </a:xfrm>
              <a:blipFill>
                <a:blip r:embed="rId2"/>
                <a:stretch>
                  <a:fillRect l="-1042" t="-1408" b="-3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924800" y="3871642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71642"/>
                <a:ext cx="1941044" cy="395558"/>
              </a:xfrm>
              <a:prstGeom prst="rect">
                <a:avLst/>
              </a:prstGeom>
              <a:blipFill>
                <a:blip r:embed="rId3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226436" y="4126468"/>
            <a:ext cx="4441565" cy="2900222"/>
            <a:chOff x="4702435" y="4126468"/>
            <a:chExt cx="4441565" cy="2900222"/>
          </a:xfrm>
        </p:grpSpPr>
        <p:grpSp>
          <p:nvGrpSpPr>
            <p:cNvPr id="34" name="Group 33"/>
            <p:cNvGrpSpPr/>
            <p:nvPr/>
          </p:nvGrpSpPr>
          <p:grpSpPr>
            <a:xfrm>
              <a:off x="4702435" y="4507468"/>
              <a:ext cx="4441565" cy="1979821"/>
              <a:chOff x="990600" y="3127078"/>
              <a:chExt cx="4785705" cy="2133220"/>
            </a:xfrm>
          </p:grpSpPr>
          <p:cxnSp>
            <p:nvCxnSpPr>
              <p:cNvPr id="35" name="Straight Connector 34"/>
              <p:cNvCxnSpPr>
                <a:stCxn id="44" idx="2"/>
                <a:endCxn id="43" idx="7"/>
              </p:cNvCxnSpPr>
              <p:nvPr/>
            </p:nvCxnSpPr>
            <p:spPr>
              <a:xfrm flipH="1">
                <a:off x="1284342" y="3317971"/>
                <a:ext cx="1344595" cy="4555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6" idx="2"/>
                <a:endCxn id="44" idx="6"/>
              </p:cNvCxnSpPr>
              <p:nvPr/>
            </p:nvCxnSpPr>
            <p:spPr>
              <a:xfrm flipH="1" flipV="1">
                <a:off x="2973077" y="3317971"/>
                <a:ext cx="1107387" cy="13772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45" idx="2"/>
                <a:endCxn id="43" idx="5"/>
              </p:cNvCxnSpPr>
              <p:nvPr/>
            </p:nvCxnSpPr>
            <p:spPr>
              <a:xfrm flipH="1" flipV="1">
                <a:off x="1284342" y="4010427"/>
                <a:ext cx="1172525" cy="1033919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EDBFF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5" idx="7"/>
                <a:endCxn id="46" idx="3"/>
              </p:cNvCxnSpPr>
              <p:nvPr/>
            </p:nvCxnSpPr>
            <p:spPr>
              <a:xfrm flipV="1">
                <a:off x="2750609" y="3574167"/>
                <a:ext cx="1380253" cy="13517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5" idx="6"/>
                <a:endCxn id="48" idx="2"/>
              </p:cNvCxnSpPr>
              <p:nvPr/>
            </p:nvCxnSpPr>
            <p:spPr>
              <a:xfrm>
                <a:off x="2801007" y="5044346"/>
                <a:ext cx="1329638" cy="484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6" idx="5"/>
                <a:endCxn id="47" idx="1"/>
              </p:cNvCxnSpPr>
              <p:nvPr/>
            </p:nvCxnSpPr>
            <p:spPr>
              <a:xfrm>
                <a:off x="4374206" y="3574167"/>
                <a:ext cx="1108357" cy="49534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7" idx="3"/>
                <a:endCxn id="48" idx="6"/>
              </p:cNvCxnSpPr>
              <p:nvPr/>
            </p:nvCxnSpPr>
            <p:spPr>
              <a:xfrm flipH="1">
                <a:off x="4474785" y="4306460"/>
                <a:ext cx="1007778" cy="78629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5" idx="0"/>
                <a:endCxn id="44" idx="4"/>
              </p:cNvCxnSpPr>
              <p:nvPr/>
            </p:nvCxnSpPr>
            <p:spPr>
              <a:xfrm flipV="1">
                <a:off x="2628937" y="3485517"/>
                <a:ext cx="172070" cy="139128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/>
                  <p:cNvSpPr/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2628937" y="3150425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56867" y="4876800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80464" y="3288148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/>
                  <p:cNvSpPr/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solidFill>
                    <a:srgbClr val="00CC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130645" y="4925206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>
                <a:stCxn id="48" idx="0"/>
                <a:endCxn id="46" idx="4"/>
              </p:cNvCxnSpPr>
              <p:nvPr/>
            </p:nvCxnSpPr>
            <p:spPr>
              <a:xfrm flipH="1" flipV="1">
                <a:off x="4252534" y="3623240"/>
                <a:ext cx="50181" cy="1301966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EDBFF0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370266" y="3581400"/>
                <a:ext cx="201734" cy="1364776"/>
              </a:xfrm>
              <a:custGeom>
                <a:avLst/>
                <a:gdLst>
                  <a:gd name="connsiteX0" fmla="*/ 77638 w 201734"/>
                  <a:gd name="connsiteY0" fmla="*/ 1364776 h 1364776"/>
                  <a:gd name="connsiteX1" fmla="*/ 200467 w 201734"/>
                  <a:gd name="connsiteY1" fmla="*/ 655093 h 1364776"/>
                  <a:gd name="connsiteX2" fmla="*/ 9399 w 201734"/>
                  <a:gd name="connsiteY2" fmla="*/ 0 h 136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734" h="1364776">
                    <a:moveTo>
                      <a:pt x="77638" y="1364776"/>
                    </a:moveTo>
                    <a:cubicBezTo>
                      <a:pt x="144739" y="1123666"/>
                      <a:pt x="211840" y="882556"/>
                      <a:pt x="200467" y="655093"/>
                    </a:cubicBezTo>
                    <a:cubicBezTo>
                      <a:pt x="189094" y="427630"/>
                      <a:pt x="-49741" y="9098"/>
                      <a:pt x="9399" y="0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33CC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1190445" y="4093962"/>
                <a:ext cx="1293963" cy="1064634"/>
              </a:xfrm>
              <a:custGeom>
                <a:avLst/>
                <a:gdLst>
                  <a:gd name="connsiteX0" fmla="*/ 1293963 w 1293963"/>
                  <a:gd name="connsiteY0" fmla="*/ 1064634 h 1064634"/>
                  <a:gd name="connsiteX1" fmla="*/ 362310 w 1293963"/>
                  <a:gd name="connsiteY1" fmla="*/ 710951 h 1064634"/>
                  <a:gd name="connsiteX2" fmla="*/ 0 w 1293963"/>
                  <a:gd name="connsiteY2" fmla="*/ 3585 h 10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3963" h="1064634">
                    <a:moveTo>
                      <a:pt x="1293963" y="1064634"/>
                    </a:moveTo>
                    <a:cubicBezTo>
                      <a:pt x="935966" y="976213"/>
                      <a:pt x="577970" y="887792"/>
                      <a:pt x="362310" y="710951"/>
                    </a:cubicBezTo>
                    <a:cubicBezTo>
                      <a:pt x="146650" y="534110"/>
                      <a:pt x="24441" y="-51049"/>
                      <a:pt x="0" y="358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FF33CC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577600" y="403022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72079" y="3373391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289892" y="4838693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428143" y="4603399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702402" y="427653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314983" y="3127078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186498" y="409975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137578" y="420338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380535" y="406951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827831" y="451027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77541" y="3619702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3" name="Freeform 62"/>
            <p:cNvSpPr/>
            <p:nvPr/>
          </p:nvSpPr>
          <p:spPr>
            <a:xfrm rot="7272219">
              <a:off x="4962943" y="4283723"/>
              <a:ext cx="1200914" cy="988077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48163" y="4240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5" name="Freeform 64"/>
            <p:cNvSpPr/>
            <p:nvPr/>
          </p:nvSpPr>
          <p:spPr>
            <a:xfrm rot="8454450">
              <a:off x="6627343" y="4147099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9018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7" name="Freeform 66"/>
            <p:cNvSpPr/>
            <p:nvPr/>
          </p:nvSpPr>
          <p:spPr>
            <a:xfrm rot="9991492">
              <a:off x="7993905" y="4613720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41793" y="4624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9" name="Freeform 68"/>
            <p:cNvSpPr/>
            <p:nvPr/>
          </p:nvSpPr>
          <p:spPr>
            <a:xfrm rot="17279004">
              <a:off x="7982057" y="5661396"/>
              <a:ext cx="998108" cy="7616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59034" y="5898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2" name="Freeform 71"/>
            <p:cNvSpPr/>
            <p:nvPr/>
          </p:nvSpPr>
          <p:spPr>
            <a:xfrm rot="5400000">
              <a:off x="6368388" y="4903002"/>
              <a:ext cx="1183985" cy="12194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87738" y="4999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Freeform 74"/>
            <p:cNvSpPr/>
            <p:nvPr/>
          </p:nvSpPr>
          <p:spPr>
            <a:xfrm rot="4139862">
              <a:off x="5581543" y="5154649"/>
              <a:ext cx="1182599" cy="72010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83651" y="5197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7" name="Freeform 76"/>
            <p:cNvSpPr/>
            <p:nvPr/>
          </p:nvSpPr>
          <p:spPr>
            <a:xfrm rot="19173573">
              <a:off x="6373991" y="6008656"/>
              <a:ext cx="1100794" cy="10180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18350" y="656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37776" y="4561738"/>
            <a:ext cx="4441565" cy="2296262"/>
            <a:chOff x="990600" y="3017500"/>
            <a:chExt cx="4785705" cy="2474180"/>
          </a:xfrm>
        </p:grpSpPr>
        <p:cxnSp>
          <p:nvCxnSpPr>
            <p:cNvPr id="80" name="Straight Connector 79"/>
            <p:cNvCxnSpPr>
              <a:stCxn id="93" idx="2"/>
              <a:endCxn id="92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5" idx="2"/>
              <a:endCxn id="93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4" idx="2"/>
              <a:endCxn id="92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4" idx="7"/>
              <a:endCxn id="95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4" idx="6"/>
              <a:endCxn id="97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5"/>
              <a:endCxn id="96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6" idx="3"/>
              <a:endCxn id="97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91" name="Straight Connector 90"/>
            <p:cNvCxnSpPr>
              <a:stCxn id="94" idx="0"/>
              <a:endCxn id="93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Oval 96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8" name="Straight Connector 97"/>
            <p:cNvCxnSpPr>
              <a:stCxn id="97" idx="0"/>
              <a:endCxn id="95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reeform 98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048000" y="4116206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16206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419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9" grpId="0" animBg="1"/>
      <p:bldP spid="4" grpId="0"/>
      <p:bldP spid="74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CCFF"/>
                    </a:solidFill>
                  </a:rPr>
                  <a:t>Sink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Edge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Positive Real numbers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 flow 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a faucet,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drain,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connects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through a network of pipes with given capacities, what is the maximum amount of water which can flow from the faucet to the drain?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62800" y="1357170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869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</a:t>
            </a:r>
            <a:r>
              <a:rPr lang="en-US" dirty="0" err="1"/>
              <a:t>Maxflow</a:t>
            </a:r>
            <a:r>
              <a:rPr lang="en-US" dirty="0"/>
              <a:t>/</a:t>
            </a:r>
            <a:r>
              <a:rPr lang="en-US" dirty="0" err="1"/>
              <a:t>Mincut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31758"/>
                <a:ext cx="10972800" cy="29386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To show: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/>
                      </a:rPr>
                      <m:t>=|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r>
                      <a:rPr lang="en-US" sz="2800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/>
                <a:r>
                  <a:rPr lang="en-US" sz="2400" dirty="0"/>
                  <a:t>Weight of the cut matches the flow across the cut</a:t>
                </a:r>
              </a:p>
              <a:p>
                <a:r>
                  <a:rPr lang="en-US" sz="2800" dirty="0"/>
                  <a:t>Consider edge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009900"/>
                        </a:solidFill>
                        <a:latin typeface="Cambria Math"/>
                      </a:rPr>
                      <m:t>𝑢</m:t>
                    </m:r>
                    <m:r>
                      <a:rPr lang="en-US" sz="2800" i="1">
                        <a:solidFill>
                          <a:srgbClr val="009900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9900"/>
                        </a:solidFill>
                        <a:latin typeface="Cambria Math"/>
                      </a:rPr>
                      <m:t>𝑣</m:t>
                    </m:r>
                    <m:r>
                      <a:rPr lang="en-US" sz="2800" i="1">
                        <a:solidFill>
                          <a:srgbClr val="0099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𝑢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𝑣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𝑐</m:t>
                    </m:r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𝑢</m:t>
                    </m:r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𝑣</m:t>
                    </m:r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because otherwise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99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rgbClr val="0099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99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which would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𝑣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Consider edge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9966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996600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srgbClr val="996600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9966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9966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, because otherwise the back edge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C660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C66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CC66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C66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/>
                  <a:t> 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which would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31758"/>
                <a:ext cx="10972800" cy="2938635"/>
              </a:xfrm>
              <a:blipFill>
                <a:blip r:embed="rId2"/>
                <a:stretch>
                  <a:fillRect l="-926" b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037313" y="4386862"/>
            <a:ext cx="2222938" cy="1418897"/>
          </a:xfrm>
          <a:custGeom>
            <a:avLst/>
            <a:gdLst>
              <a:gd name="connsiteX0" fmla="*/ 2222938 w 2222938"/>
              <a:gd name="connsiteY0" fmla="*/ 141890 h 1418897"/>
              <a:gd name="connsiteX1" fmla="*/ 1923393 w 2222938"/>
              <a:gd name="connsiteY1" fmla="*/ 977462 h 1418897"/>
              <a:gd name="connsiteX2" fmla="*/ 1182414 w 2222938"/>
              <a:gd name="connsiteY2" fmla="*/ 1418897 h 1418897"/>
              <a:gd name="connsiteX3" fmla="*/ 252248 w 2222938"/>
              <a:gd name="connsiteY3" fmla="*/ 1403131 h 1418897"/>
              <a:gd name="connsiteX4" fmla="*/ 0 w 2222938"/>
              <a:gd name="connsiteY4" fmla="*/ 961697 h 1418897"/>
              <a:gd name="connsiteX5" fmla="*/ 31531 w 2222938"/>
              <a:gd name="connsiteY5" fmla="*/ 472966 h 1418897"/>
              <a:gd name="connsiteX6" fmla="*/ 614855 w 2222938"/>
              <a:gd name="connsiteY6" fmla="*/ 31531 h 1418897"/>
              <a:gd name="connsiteX7" fmla="*/ 1481959 w 2222938"/>
              <a:gd name="connsiteY7" fmla="*/ 0 h 1418897"/>
              <a:gd name="connsiteX8" fmla="*/ 2128345 w 2222938"/>
              <a:gd name="connsiteY8" fmla="*/ 15766 h 1418897"/>
              <a:gd name="connsiteX9" fmla="*/ 2222938 w 2222938"/>
              <a:gd name="connsiteY9" fmla="*/ 14189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938" h="1418897">
                <a:moveTo>
                  <a:pt x="2222938" y="141890"/>
                </a:moveTo>
                <a:lnTo>
                  <a:pt x="1923393" y="977462"/>
                </a:lnTo>
                <a:lnTo>
                  <a:pt x="1182414" y="1418897"/>
                </a:lnTo>
                <a:lnTo>
                  <a:pt x="252248" y="1403131"/>
                </a:lnTo>
                <a:lnTo>
                  <a:pt x="0" y="961697"/>
                </a:lnTo>
                <a:lnTo>
                  <a:pt x="31531" y="472966"/>
                </a:lnTo>
                <a:lnTo>
                  <a:pt x="614855" y="31531"/>
                </a:lnTo>
                <a:lnTo>
                  <a:pt x="1481959" y="0"/>
                </a:lnTo>
                <a:lnTo>
                  <a:pt x="2128345" y="15766"/>
                </a:lnTo>
                <a:lnTo>
                  <a:pt x="2222938" y="141890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548787" y="4578974"/>
            <a:ext cx="2222938" cy="1418897"/>
          </a:xfrm>
          <a:custGeom>
            <a:avLst/>
            <a:gdLst>
              <a:gd name="connsiteX0" fmla="*/ 2222938 w 2222938"/>
              <a:gd name="connsiteY0" fmla="*/ 141890 h 1418897"/>
              <a:gd name="connsiteX1" fmla="*/ 1923393 w 2222938"/>
              <a:gd name="connsiteY1" fmla="*/ 977462 h 1418897"/>
              <a:gd name="connsiteX2" fmla="*/ 1182414 w 2222938"/>
              <a:gd name="connsiteY2" fmla="*/ 1418897 h 1418897"/>
              <a:gd name="connsiteX3" fmla="*/ 252248 w 2222938"/>
              <a:gd name="connsiteY3" fmla="*/ 1403131 h 1418897"/>
              <a:gd name="connsiteX4" fmla="*/ 0 w 2222938"/>
              <a:gd name="connsiteY4" fmla="*/ 961697 h 1418897"/>
              <a:gd name="connsiteX5" fmla="*/ 31531 w 2222938"/>
              <a:gd name="connsiteY5" fmla="*/ 472966 h 1418897"/>
              <a:gd name="connsiteX6" fmla="*/ 614855 w 2222938"/>
              <a:gd name="connsiteY6" fmla="*/ 31531 h 1418897"/>
              <a:gd name="connsiteX7" fmla="*/ 1481959 w 2222938"/>
              <a:gd name="connsiteY7" fmla="*/ 0 h 1418897"/>
              <a:gd name="connsiteX8" fmla="*/ 2128345 w 2222938"/>
              <a:gd name="connsiteY8" fmla="*/ 15766 h 1418897"/>
              <a:gd name="connsiteX9" fmla="*/ 2222938 w 2222938"/>
              <a:gd name="connsiteY9" fmla="*/ 14189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938" h="1418897">
                <a:moveTo>
                  <a:pt x="2222938" y="141890"/>
                </a:moveTo>
                <a:lnTo>
                  <a:pt x="1923393" y="977462"/>
                </a:lnTo>
                <a:lnTo>
                  <a:pt x="1182414" y="1418897"/>
                </a:lnTo>
                <a:lnTo>
                  <a:pt x="252248" y="1403131"/>
                </a:lnTo>
                <a:lnTo>
                  <a:pt x="0" y="961697"/>
                </a:lnTo>
                <a:lnTo>
                  <a:pt x="31531" y="472966"/>
                </a:lnTo>
                <a:lnTo>
                  <a:pt x="614855" y="31531"/>
                </a:lnTo>
                <a:lnTo>
                  <a:pt x="1481959" y="0"/>
                </a:lnTo>
                <a:lnTo>
                  <a:pt x="2128345" y="15766"/>
                </a:lnTo>
                <a:lnTo>
                  <a:pt x="2222938" y="141890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24800" y="3886200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86200"/>
                <a:ext cx="1941044" cy="395558"/>
              </a:xfrm>
              <a:prstGeom prst="rect">
                <a:avLst/>
              </a:prstGeom>
              <a:blipFill>
                <a:blip r:embed="rId3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226436" y="4141026"/>
            <a:ext cx="4441565" cy="2900222"/>
            <a:chOff x="4702435" y="4126468"/>
            <a:chExt cx="4441565" cy="2900222"/>
          </a:xfrm>
        </p:grpSpPr>
        <p:grpSp>
          <p:nvGrpSpPr>
            <p:cNvPr id="9" name="Group 8"/>
            <p:cNvGrpSpPr/>
            <p:nvPr/>
          </p:nvGrpSpPr>
          <p:grpSpPr>
            <a:xfrm>
              <a:off x="4702435" y="4507468"/>
              <a:ext cx="4441565" cy="1979821"/>
              <a:chOff x="990600" y="3127078"/>
              <a:chExt cx="4785705" cy="2133220"/>
            </a:xfrm>
          </p:grpSpPr>
          <p:cxnSp>
            <p:nvCxnSpPr>
              <p:cNvPr id="24" name="Straight Connector 23"/>
              <p:cNvCxnSpPr>
                <a:stCxn id="33" idx="2"/>
                <a:endCxn id="32" idx="7"/>
              </p:cNvCxnSpPr>
              <p:nvPr/>
            </p:nvCxnSpPr>
            <p:spPr>
              <a:xfrm flipH="1">
                <a:off x="1284342" y="3317971"/>
                <a:ext cx="1344595" cy="4555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973077" y="3317971"/>
                <a:ext cx="1107387" cy="137723"/>
              </a:xfrm>
              <a:prstGeom prst="line">
                <a:avLst/>
              </a:prstGeom>
              <a:ln w="57150">
                <a:solidFill>
                  <a:srgbClr val="33CC3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4" idx="2"/>
                <a:endCxn id="32" idx="5"/>
              </p:cNvCxnSpPr>
              <p:nvPr/>
            </p:nvCxnSpPr>
            <p:spPr>
              <a:xfrm flipH="1" flipV="1">
                <a:off x="1284342" y="4010427"/>
                <a:ext cx="1172525" cy="1033919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FF33CC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34" idx="7"/>
                <a:endCxn id="35" idx="3"/>
              </p:cNvCxnSpPr>
              <p:nvPr/>
            </p:nvCxnSpPr>
            <p:spPr>
              <a:xfrm flipV="1">
                <a:off x="2750609" y="3574167"/>
                <a:ext cx="1380253" cy="13517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4" idx="6"/>
                <a:endCxn id="37" idx="2"/>
              </p:cNvCxnSpPr>
              <p:nvPr/>
            </p:nvCxnSpPr>
            <p:spPr>
              <a:xfrm>
                <a:off x="2801007" y="5044346"/>
                <a:ext cx="1329638" cy="484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35" idx="5"/>
                <a:endCxn id="36" idx="1"/>
              </p:cNvCxnSpPr>
              <p:nvPr/>
            </p:nvCxnSpPr>
            <p:spPr>
              <a:xfrm>
                <a:off x="4374206" y="3574167"/>
                <a:ext cx="1108357" cy="49534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36" idx="3"/>
                <a:endCxn id="37" idx="6"/>
              </p:cNvCxnSpPr>
              <p:nvPr/>
            </p:nvCxnSpPr>
            <p:spPr>
              <a:xfrm flipH="1">
                <a:off x="4474785" y="4306460"/>
                <a:ext cx="1007778" cy="78629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34" idx="0"/>
                <a:endCxn id="33" idx="4"/>
              </p:cNvCxnSpPr>
              <p:nvPr/>
            </p:nvCxnSpPr>
            <p:spPr>
              <a:xfrm flipV="1">
                <a:off x="2628937" y="3485517"/>
                <a:ext cx="172070" cy="1391283"/>
              </a:xfrm>
              <a:prstGeom prst="line">
                <a:avLst/>
              </a:prstGeom>
              <a:ln w="57150">
                <a:solidFill>
                  <a:srgbClr val="9966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Oval 32"/>
              <p:cNvSpPr/>
              <p:nvPr/>
            </p:nvSpPr>
            <p:spPr>
              <a:xfrm>
                <a:off x="2628937" y="3150425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456867" y="4876800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080464" y="3288148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solidFill>
                    <a:srgbClr val="00CC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Oval 36"/>
              <p:cNvSpPr/>
              <p:nvPr/>
            </p:nvSpPr>
            <p:spPr>
              <a:xfrm>
                <a:off x="4130645" y="4925206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>
                <a:stCxn id="37" idx="0"/>
                <a:endCxn id="35" idx="4"/>
              </p:cNvCxnSpPr>
              <p:nvPr/>
            </p:nvCxnSpPr>
            <p:spPr>
              <a:xfrm flipH="1" flipV="1">
                <a:off x="4252534" y="3623240"/>
                <a:ext cx="50181" cy="1301966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EDBFF0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4370266" y="3581400"/>
                <a:ext cx="201734" cy="1364776"/>
              </a:xfrm>
              <a:custGeom>
                <a:avLst/>
                <a:gdLst>
                  <a:gd name="connsiteX0" fmla="*/ 77638 w 201734"/>
                  <a:gd name="connsiteY0" fmla="*/ 1364776 h 1364776"/>
                  <a:gd name="connsiteX1" fmla="*/ 200467 w 201734"/>
                  <a:gd name="connsiteY1" fmla="*/ 655093 h 1364776"/>
                  <a:gd name="connsiteX2" fmla="*/ 9399 w 201734"/>
                  <a:gd name="connsiteY2" fmla="*/ 0 h 136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734" h="1364776">
                    <a:moveTo>
                      <a:pt x="77638" y="1364776"/>
                    </a:moveTo>
                    <a:cubicBezTo>
                      <a:pt x="144739" y="1123666"/>
                      <a:pt x="211840" y="882556"/>
                      <a:pt x="200467" y="655093"/>
                    </a:cubicBezTo>
                    <a:cubicBezTo>
                      <a:pt x="189094" y="427630"/>
                      <a:pt x="-49741" y="9098"/>
                      <a:pt x="9399" y="0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33CC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190445" y="4093962"/>
                <a:ext cx="1293963" cy="1064634"/>
              </a:xfrm>
              <a:custGeom>
                <a:avLst/>
                <a:gdLst>
                  <a:gd name="connsiteX0" fmla="*/ 1293963 w 1293963"/>
                  <a:gd name="connsiteY0" fmla="*/ 1064634 h 1064634"/>
                  <a:gd name="connsiteX1" fmla="*/ 362310 w 1293963"/>
                  <a:gd name="connsiteY1" fmla="*/ 710951 h 1064634"/>
                  <a:gd name="connsiteX2" fmla="*/ 0 w 1293963"/>
                  <a:gd name="connsiteY2" fmla="*/ 3585 h 10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3963" h="1064634">
                    <a:moveTo>
                      <a:pt x="1293963" y="1064634"/>
                    </a:moveTo>
                    <a:cubicBezTo>
                      <a:pt x="935966" y="976213"/>
                      <a:pt x="577970" y="887792"/>
                      <a:pt x="362310" y="710951"/>
                    </a:cubicBezTo>
                    <a:cubicBezTo>
                      <a:pt x="146650" y="534110"/>
                      <a:pt x="24441" y="-51049"/>
                      <a:pt x="0" y="358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FF33CC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77600" y="403022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672079" y="3373391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289892" y="4838693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428143" y="4603399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02402" y="427653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14983" y="3127078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186498" y="409975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137578" y="420338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380535" y="406951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27831" y="451027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77541" y="3619702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0" name="Freeform 9"/>
            <p:cNvSpPr/>
            <p:nvPr/>
          </p:nvSpPr>
          <p:spPr>
            <a:xfrm rot="7272219">
              <a:off x="4962943" y="4283723"/>
              <a:ext cx="1200914" cy="988077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48163" y="4240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Freeform 11"/>
            <p:cNvSpPr/>
            <p:nvPr/>
          </p:nvSpPr>
          <p:spPr>
            <a:xfrm rot="8454450">
              <a:off x="6627343" y="4147099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9018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Freeform 13"/>
            <p:cNvSpPr/>
            <p:nvPr/>
          </p:nvSpPr>
          <p:spPr>
            <a:xfrm rot="9991492">
              <a:off x="7993905" y="4613720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1793" y="4624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Freeform 15"/>
            <p:cNvSpPr/>
            <p:nvPr/>
          </p:nvSpPr>
          <p:spPr>
            <a:xfrm rot="17279004">
              <a:off x="7982057" y="5661396"/>
              <a:ext cx="998108" cy="7616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59034" y="5898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Freeform 17"/>
            <p:cNvSpPr/>
            <p:nvPr/>
          </p:nvSpPr>
          <p:spPr>
            <a:xfrm rot="5400000">
              <a:off x="6368388" y="4903002"/>
              <a:ext cx="1183985" cy="12194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87738" y="4999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Freeform 19"/>
            <p:cNvSpPr/>
            <p:nvPr/>
          </p:nvSpPr>
          <p:spPr>
            <a:xfrm rot="4139862">
              <a:off x="5581543" y="5154649"/>
              <a:ext cx="1182599" cy="72010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3651" y="5197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Freeform 21"/>
            <p:cNvSpPr/>
            <p:nvPr/>
          </p:nvSpPr>
          <p:spPr>
            <a:xfrm rot="19173573">
              <a:off x="6373991" y="6008656"/>
              <a:ext cx="1100794" cy="10180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18350" y="656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37776" y="4561738"/>
            <a:ext cx="4441565" cy="2296262"/>
            <a:chOff x="990600" y="3017500"/>
            <a:chExt cx="4785705" cy="2474180"/>
          </a:xfrm>
        </p:grpSpPr>
        <p:cxnSp>
          <p:nvCxnSpPr>
            <p:cNvPr id="53" name="Straight Connector 52"/>
            <p:cNvCxnSpPr>
              <a:stCxn id="66" idx="2"/>
              <a:endCxn id="65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2"/>
              <a:endCxn id="66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7" idx="2"/>
              <a:endCxn id="65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7" idx="7"/>
              <a:endCxn id="68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6"/>
              <a:endCxn id="70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8" idx="5"/>
              <a:endCxn id="69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9" idx="3"/>
              <a:endCxn id="70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64" name="Straight Connector 63"/>
            <p:cNvCxnSpPr>
              <a:stCxn id="67" idx="0"/>
              <a:endCxn id="66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rgbClr val="99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Connector 70"/>
            <p:cNvCxnSpPr>
              <a:stCxn id="70" idx="0"/>
              <a:endCxn id="68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048000" y="4116206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16206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419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42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is upper-bounded by the sum of capacities of edges crossing any cut separating 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and sink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When Ford-Fulkerson terminates, there are no more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When there are no more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then we can define a cut </a:t>
                </a:r>
                <a:br>
                  <a:rPr lang="en-US" i="1" dirty="0">
                    <a:solidFill>
                      <a:srgbClr val="FF33CC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nodes reachable from source node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by positive-weight edges in the residual graph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sum of edge capacities crossing this cut must match the flow of the graph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this flow is maximal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1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Break the problem into multiple </a:t>
            </a:r>
            <a:r>
              <a:rPr lang="en-US" dirty="0" err="1">
                <a:solidFill>
                  <a:srgbClr val="FF33CC"/>
                </a:solidFill>
              </a:rPr>
              <a:t>subproblems</a:t>
            </a:r>
            <a:r>
              <a:rPr lang="en-US" dirty="0"/>
              <a:t>, each smaller instances of the original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suproblems</a:t>
            </a:r>
            <a:r>
              <a:rPr lang="en-US" dirty="0"/>
              <a:t> are “large”:</a:t>
            </a:r>
          </a:p>
          <a:p>
            <a:pPr lvl="2"/>
            <a:r>
              <a:rPr lang="en-US" dirty="0"/>
              <a:t>Solve 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>
                <a:solidFill>
                  <a:srgbClr val="FF33CC"/>
                </a:solidFill>
              </a:rPr>
              <a:t>recursively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subproblems</a:t>
            </a:r>
            <a:r>
              <a:rPr lang="en-US" dirty="0"/>
              <a:t> are “small”:</a:t>
            </a:r>
          </a:p>
          <a:p>
            <a:pPr lvl="2"/>
            <a:r>
              <a:rPr lang="en-US" dirty="0"/>
              <a:t>Solve them directly (</a:t>
            </a:r>
            <a:r>
              <a:rPr lang="en-US" dirty="0">
                <a:solidFill>
                  <a:srgbClr val="FF33CC"/>
                </a:solidFill>
              </a:rPr>
              <a:t>base case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Merge together solutions to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*CLRS Chapter 4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3752862" y="1337079"/>
            <a:ext cx="833409" cy="817684"/>
            <a:chOff x="2667000" y="1295400"/>
            <a:chExt cx="4038600" cy="3962400"/>
          </a:xfrm>
        </p:grpSpPr>
        <p:grpSp>
          <p:nvGrpSpPr>
            <p:cNvPr id="6" name="Group 5"/>
            <p:cNvGrpSpPr/>
            <p:nvPr/>
          </p:nvGrpSpPr>
          <p:grpSpPr>
            <a:xfrm>
              <a:off x="2667000" y="1295400"/>
              <a:ext cx="1828800" cy="1828800"/>
              <a:chOff x="2841523" y="1524000"/>
              <a:chExt cx="1828800" cy="1828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876800" y="1295400"/>
              <a:ext cx="1828800" cy="1828800"/>
              <a:chOff x="4670323" y="1524000"/>
              <a:chExt cx="1828800" cy="1828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6703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27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84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41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703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27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584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41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703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27523" y="24384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84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041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703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127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84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41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667000" y="3429000"/>
              <a:ext cx="1828800" cy="1828800"/>
              <a:chOff x="2841523" y="3352800"/>
              <a:chExt cx="1828800" cy="18288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841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98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755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2131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841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98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55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131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41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298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755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2131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841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98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55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2131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3429000"/>
              <a:ext cx="1828800" cy="1828800"/>
              <a:chOff x="4670323" y="3352800"/>
              <a:chExt cx="1828800" cy="18288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6703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127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041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703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27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584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41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6703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27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584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041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703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27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84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41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7315200" y="3276600"/>
            <a:ext cx="817684" cy="817684"/>
            <a:chOff x="5976352" y="3352800"/>
            <a:chExt cx="408096" cy="408096"/>
          </a:xfrm>
        </p:grpSpPr>
        <p:grpSp>
          <p:nvGrpSpPr>
            <p:cNvPr id="168" name="Group 167"/>
            <p:cNvGrpSpPr/>
            <p:nvPr/>
          </p:nvGrpSpPr>
          <p:grpSpPr>
            <a:xfrm>
              <a:off x="5976352" y="3352800"/>
              <a:ext cx="408096" cy="408096"/>
              <a:chOff x="2841523" y="1524000"/>
              <a:chExt cx="1828800" cy="18288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6" name="Straight Connector 235"/>
            <p:cNvCxnSpPr/>
            <p:nvPr/>
          </p:nvCxnSpPr>
          <p:spPr>
            <a:xfrm>
              <a:off x="6180400" y="3352800"/>
              <a:ext cx="0" cy="4080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976352" y="3556848"/>
              <a:ext cx="40809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/>
            <p:cNvGrpSpPr/>
            <p:nvPr/>
          </p:nvGrpSpPr>
          <p:grpSpPr>
            <a:xfrm rot="16200000">
              <a:off x="6078376" y="3454824"/>
              <a:ext cx="204048" cy="204048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245" name="Rectangle 24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7320695" y="4220344"/>
            <a:ext cx="835526" cy="822595"/>
            <a:chOff x="6200042" y="4631642"/>
            <a:chExt cx="408842" cy="408842"/>
          </a:xfrm>
        </p:grpSpPr>
        <p:sp>
          <p:nvSpPr>
            <p:cNvPr id="280" name="Rectangle 279"/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 rot="16200000">
            <a:off x="7315200" y="4211131"/>
            <a:ext cx="841021" cy="841021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267" name="Rectangle 26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601458" y="5334001"/>
            <a:ext cx="847343" cy="847343"/>
            <a:chOff x="2841522" y="1523998"/>
            <a:chExt cx="3657601" cy="3657604"/>
          </a:xfrm>
        </p:grpSpPr>
        <p:grpSp>
          <p:nvGrpSpPr>
            <p:cNvPr id="359" name="Group 358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425" name="Rectangle 42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22" name="Rectangle 4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9" name="Rectangle 41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6" name="Rectangle 41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3" name="Rectangle 41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0" name="Rectangle 4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7" name="Rectangle 40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4" name="Rectangle 40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1" name="Rectangle 400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8" name="Rectangle 3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5" name="Rectangle 39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2" name="Rectangle 39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89" name="Rectangle 38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6" name="Rectangle 3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3" name="Rectangle 38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0" name="Rectangle 37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77" name="Rectangle 37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1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Usually smallest problem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95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Conquer, Dynamic Programming, Greedy</a:t>
            </a:r>
          </a:p>
          <a:p>
            <a:pPr lvl="1"/>
            <a:r>
              <a:rPr lang="en-US" dirty="0"/>
              <a:t>Take an instance of Problem A, relate it to smaller instances of Problem A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Take an instance of Problem A, relate it to an instance of Problem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7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3C82-FB1E-9B41-9C6B-87C336C4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Roadmap: Where We’re Going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E30A-8B11-F04A-8AA0-33FCB281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Reductions</a:t>
            </a:r>
            <a:r>
              <a:rPr lang="en-US" dirty="0"/>
              <a:t> between problems</a:t>
            </a:r>
          </a:p>
          <a:p>
            <a:pPr lvl="1"/>
            <a:r>
              <a:rPr lang="en-US" dirty="0"/>
              <a:t>Why?  Can be a practical way of solving a new problem</a:t>
            </a:r>
          </a:p>
          <a:p>
            <a:pPr lvl="1"/>
            <a:r>
              <a:rPr lang="en-US" dirty="0"/>
              <a:t>Also: A proof about one problem’s complexity can be applied to another</a:t>
            </a:r>
          </a:p>
          <a:p>
            <a:pPr lvl="1"/>
            <a:r>
              <a:rPr lang="en-US" dirty="0"/>
              <a:t>Formal definition of a reduction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Bipartite graphs, matching</a:t>
            </a:r>
          </a:p>
          <a:p>
            <a:pPr lvl="1"/>
            <a:r>
              <a:rPr lang="en-US" dirty="0"/>
              <a:t>Vertex cover and independent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0457-CF06-D24B-9D75-4320A45E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4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6795-AB53-4149-9B35-BC5C702B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Solution to Solve Something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31C6-70CB-714A-AE7A-96F9E32F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we can solve a “new” problem using a solution to another problem</a:t>
            </a:r>
          </a:p>
          <a:p>
            <a:pPr lvl="1"/>
            <a:r>
              <a:rPr lang="en-US" dirty="0"/>
              <a:t>We need to “re-cast” the “new” problem as an </a:t>
            </a:r>
            <a:r>
              <a:rPr lang="en-US" b="1" i="1" dirty="0">
                <a:solidFill>
                  <a:srgbClr val="0070C0"/>
                </a:solidFill>
              </a:rPr>
              <a:t>instance</a:t>
            </a:r>
            <a:r>
              <a:rPr lang="en-US" dirty="0"/>
              <a:t> of the other problem</a:t>
            </a:r>
          </a:p>
          <a:p>
            <a:pPr lvl="1"/>
            <a:r>
              <a:rPr lang="en-US" dirty="0"/>
              <a:t>We may need to relate how the answer found for the other problem gives the answer for the “new” problem</a:t>
            </a:r>
          </a:p>
          <a:p>
            <a:r>
              <a:rPr lang="en-US" dirty="0"/>
              <a:t>Some examples coming in this lecture:</a:t>
            </a:r>
          </a:p>
          <a:p>
            <a:pPr lvl="1"/>
            <a:r>
              <a:rPr lang="en-US" dirty="0"/>
              <a:t>We’ll see how to solve </a:t>
            </a:r>
            <a:r>
              <a:rPr lang="en-US" b="1" i="1" dirty="0">
                <a:solidFill>
                  <a:srgbClr val="0070C0"/>
                </a:solidFill>
              </a:rPr>
              <a:t>edge-disjoint path </a:t>
            </a:r>
            <a:r>
              <a:rPr lang="en-US" dirty="0"/>
              <a:t>problem.</a:t>
            </a:r>
            <a:br>
              <a:rPr lang="en-US" dirty="0"/>
            </a:br>
            <a:r>
              <a:rPr lang="en-US" dirty="0"/>
              <a:t>Use that to solve </a:t>
            </a:r>
            <a:r>
              <a:rPr lang="en-US" b="1" i="1" dirty="0">
                <a:solidFill>
                  <a:srgbClr val="C00000"/>
                </a:solidFill>
              </a:rPr>
              <a:t>vertex-disjoint path </a:t>
            </a:r>
            <a:r>
              <a:rPr lang="en-US" dirty="0"/>
              <a:t>problem.</a:t>
            </a:r>
          </a:p>
          <a:p>
            <a:pPr lvl="1"/>
            <a:r>
              <a:rPr lang="en-US" dirty="0"/>
              <a:t>We know how to find </a:t>
            </a:r>
            <a:r>
              <a:rPr lang="en-US" b="1" i="1" dirty="0">
                <a:solidFill>
                  <a:srgbClr val="0070C0"/>
                </a:solidFill>
              </a:rPr>
              <a:t>max network flow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Use that to solve </a:t>
            </a:r>
            <a:r>
              <a:rPr lang="en-US" b="1" i="1" dirty="0">
                <a:solidFill>
                  <a:srgbClr val="C00000"/>
                </a:solidFill>
              </a:rPr>
              <a:t>bi-partite matching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84A98-A5FF-EB40-9185-6C584E40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47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Edge-Disjoint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a start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a destination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give the maximum number of paths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which share no edges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blipFill>
                <a:blip r:embed="rId2"/>
                <a:stretch>
                  <a:fillRect l="-1416" t="-4211" r="-88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20419" y="292127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590943" y="4167022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/>
          <p:cNvSpPr/>
          <p:nvPr/>
        </p:nvSpPr>
        <p:spPr>
          <a:xfrm>
            <a:off x="2027503" y="560734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962657" y="52544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>
            <a:off x="2189904" y="3055809"/>
            <a:ext cx="2330515" cy="951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10" idx="0"/>
          </p:cNvCxnSpPr>
          <p:nvPr/>
        </p:nvCxnSpPr>
        <p:spPr>
          <a:xfrm>
            <a:off x="2027503" y="3447880"/>
            <a:ext cx="229671" cy="215946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8" idx="3"/>
          </p:cNvCxnSpPr>
          <p:nvPr/>
        </p:nvCxnSpPr>
        <p:spPr>
          <a:xfrm flipV="1">
            <a:off x="3983015" y="3313342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>
            <a:off x="2257173" y="3218210"/>
            <a:ext cx="1401039" cy="10160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1" idx="1"/>
          </p:cNvCxnSpPr>
          <p:nvPr/>
        </p:nvCxnSpPr>
        <p:spPr>
          <a:xfrm>
            <a:off x="2189903" y="3380612"/>
            <a:ext cx="840022" cy="194106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69" idx="2"/>
          </p:cNvCxnSpPr>
          <p:nvPr/>
        </p:nvCxnSpPr>
        <p:spPr>
          <a:xfrm>
            <a:off x="4050284" y="4396693"/>
            <a:ext cx="862207" cy="2296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0"/>
            <a:endCxn id="8" idx="5"/>
          </p:cNvCxnSpPr>
          <p:nvPr/>
        </p:nvCxnSpPr>
        <p:spPr>
          <a:xfrm flipH="1" flipV="1">
            <a:off x="4912491" y="3313342"/>
            <a:ext cx="3013381" cy="177866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12491" y="439669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2" name="Straight Arrow Connector 71"/>
          <p:cNvCxnSpPr>
            <a:stCxn id="11" idx="7"/>
            <a:endCxn id="69" idx="3"/>
          </p:cNvCxnSpPr>
          <p:nvPr/>
        </p:nvCxnSpPr>
        <p:spPr>
          <a:xfrm flipV="1">
            <a:off x="3354729" y="4788764"/>
            <a:ext cx="1625031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7708" y="620027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1" name="Straight Arrow Connector 90"/>
          <p:cNvCxnSpPr>
            <a:stCxn id="10" idx="5"/>
            <a:endCxn id="90" idx="2"/>
          </p:cNvCxnSpPr>
          <p:nvPr/>
        </p:nvCxnSpPr>
        <p:spPr>
          <a:xfrm>
            <a:off x="2419575" y="5999413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03066" y="588561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5" name="Straight Arrow Connector 94"/>
          <p:cNvCxnSpPr>
            <a:stCxn id="10" idx="6"/>
            <a:endCxn id="94" idx="2"/>
          </p:cNvCxnSpPr>
          <p:nvPr/>
        </p:nvCxnSpPr>
        <p:spPr>
          <a:xfrm>
            <a:off x="2486843" y="5837011"/>
            <a:ext cx="1816222" cy="27827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5"/>
            <a:endCxn id="94" idx="1"/>
          </p:cNvCxnSpPr>
          <p:nvPr/>
        </p:nvCxnSpPr>
        <p:spPr>
          <a:xfrm>
            <a:off x="3354728" y="5646479"/>
            <a:ext cx="1015606" cy="3064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6"/>
            <a:endCxn id="7" idx="2"/>
          </p:cNvCxnSpPr>
          <p:nvPr/>
        </p:nvCxnSpPr>
        <p:spPr>
          <a:xfrm flipV="1">
            <a:off x="3421998" y="5321678"/>
            <a:ext cx="4274203" cy="16240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6"/>
            <a:endCxn id="7" idx="1"/>
          </p:cNvCxnSpPr>
          <p:nvPr/>
        </p:nvCxnSpPr>
        <p:spPr>
          <a:xfrm>
            <a:off x="5371831" y="4626363"/>
            <a:ext cx="2391638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7" idx="3"/>
          </p:cNvCxnSpPr>
          <p:nvPr/>
        </p:nvCxnSpPr>
        <p:spPr>
          <a:xfrm flipV="1">
            <a:off x="4762407" y="5484079"/>
            <a:ext cx="3001063" cy="63120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6"/>
            <a:endCxn id="94" idx="3"/>
          </p:cNvCxnSpPr>
          <p:nvPr/>
        </p:nvCxnSpPr>
        <p:spPr>
          <a:xfrm flipV="1">
            <a:off x="3637048" y="6277689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F82F22-5988-5643-89E5-3FECE7FE5F4A}"/>
              </a:ext>
            </a:extLst>
          </p:cNvPr>
          <p:cNvSpPr txBox="1"/>
          <p:nvPr/>
        </p:nvSpPr>
        <p:spPr>
          <a:xfrm>
            <a:off x="7763469" y="2800531"/>
            <a:ext cx="3689707" cy="95410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Note this is an </a:t>
            </a:r>
            <a:r>
              <a:rPr lang="en-US" sz="2800" b="1" i="1" dirty="0">
                <a:solidFill>
                  <a:srgbClr val="0070C0"/>
                </a:solidFill>
              </a:rPr>
              <a:t>optimization problem.</a:t>
            </a:r>
            <a:endParaRPr lang="en-US" sz="2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96C5FC-FB29-2940-A899-00184A6405F4}"/>
              </a:ext>
            </a:extLst>
          </p:cNvPr>
          <p:cNvCxnSpPr>
            <a:cxnSpLocks/>
          </p:cNvCxnSpPr>
          <p:nvPr/>
        </p:nvCxnSpPr>
        <p:spPr>
          <a:xfrm flipH="1" flipV="1">
            <a:off x="6705600" y="2091938"/>
            <a:ext cx="1057869" cy="728597"/>
          </a:xfrm>
          <a:prstGeom prst="straightConnector1">
            <a:avLst/>
          </a:prstGeom>
          <a:ln w="44450">
            <a:solidFill>
              <a:srgbClr val="0070C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0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Edge-Disjoint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a start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a destination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give the maximum number of paths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which share no edges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blipFill>
                <a:blip r:embed="rId2"/>
                <a:stretch>
                  <a:fillRect l="-1416" t="-4211" r="-88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20419" y="292127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590943" y="4167022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/>
          <p:cNvSpPr/>
          <p:nvPr/>
        </p:nvSpPr>
        <p:spPr>
          <a:xfrm>
            <a:off x="2027503" y="560734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962657" y="52544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>
            <a:off x="2189904" y="3055809"/>
            <a:ext cx="2330515" cy="951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10" idx="0"/>
          </p:cNvCxnSpPr>
          <p:nvPr/>
        </p:nvCxnSpPr>
        <p:spPr>
          <a:xfrm>
            <a:off x="2027503" y="3447880"/>
            <a:ext cx="229671" cy="215946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8" idx="3"/>
          </p:cNvCxnSpPr>
          <p:nvPr/>
        </p:nvCxnSpPr>
        <p:spPr>
          <a:xfrm flipV="1">
            <a:off x="3983015" y="3313342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>
            <a:off x="2257173" y="3218210"/>
            <a:ext cx="1401039" cy="10160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1" idx="1"/>
          </p:cNvCxnSpPr>
          <p:nvPr/>
        </p:nvCxnSpPr>
        <p:spPr>
          <a:xfrm>
            <a:off x="2189903" y="3380612"/>
            <a:ext cx="840022" cy="194106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69" idx="2"/>
          </p:cNvCxnSpPr>
          <p:nvPr/>
        </p:nvCxnSpPr>
        <p:spPr>
          <a:xfrm>
            <a:off x="4050284" y="4396693"/>
            <a:ext cx="862207" cy="22967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0"/>
            <a:endCxn id="8" idx="5"/>
          </p:cNvCxnSpPr>
          <p:nvPr/>
        </p:nvCxnSpPr>
        <p:spPr>
          <a:xfrm flipH="1" flipV="1">
            <a:off x="4912491" y="3313342"/>
            <a:ext cx="3013381" cy="17786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12491" y="439669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2" name="Straight Arrow Connector 71"/>
          <p:cNvCxnSpPr>
            <a:stCxn id="11" idx="7"/>
            <a:endCxn id="69" idx="3"/>
          </p:cNvCxnSpPr>
          <p:nvPr/>
        </p:nvCxnSpPr>
        <p:spPr>
          <a:xfrm flipV="1">
            <a:off x="3354729" y="4788764"/>
            <a:ext cx="1625031" cy="53291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7708" y="620027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1" name="Straight Arrow Connector 90"/>
          <p:cNvCxnSpPr>
            <a:stCxn id="10" idx="5"/>
            <a:endCxn id="90" idx="2"/>
          </p:cNvCxnSpPr>
          <p:nvPr/>
        </p:nvCxnSpPr>
        <p:spPr>
          <a:xfrm>
            <a:off x="2419575" y="5999413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03066" y="588561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5" name="Straight Arrow Connector 94"/>
          <p:cNvCxnSpPr>
            <a:stCxn id="10" idx="6"/>
            <a:endCxn id="94" idx="2"/>
          </p:cNvCxnSpPr>
          <p:nvPr/>
        </p:nvCxnSpPr>
        <p:spPr>
          <a:xfrm>
            <a:off x="2486843" y="5837011"/>
            <a:ext cx="1816222" cy="27827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5"/>
            <a:endCxn id="94" idx="1"/>
          </p:cNvCxnSpPr>
          <p:nvPr/>
        </p:nvCxnSpPr>
        <p:spPr>
          <a:xfrm>
            <a:off x="3354728" y="5646479"/>
            <a:ext cx="1015606" cy="306406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6"/>
            <a:endCxn id="7" idx="2"/>
          </p:cNvCxnSpPr>
          <p:nvPr/>
        </p:nvCxnSpPr>
        <p:spPr>
          <a:xfrm flipV="1">
            <a:off x="3421998" y="5321678"/>
            <a:ext cx="4274203" cy="16240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6"/>
            <a:endCxn id="7" idx="1"/>
          </p:cNvCxnSpPr>
          <p:nvPr/>
        </p:nvCxnSpPr>
        <p:spPr>
          <a:xfrm>
            <a:off x="5371831" y="4626363"/>
            <a:ext cx="2391638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7" idx="3"/>
          </p:cNvCxnSpPr>
          <p:nvPr/>
        </p:nvCxnSpPr>
        <p:spPr>
          <a:xfrm flipV="1">
            <a:off x="4762407" y="5484079"/>
            <a:ext cx="3001063" cy="63120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6"/>
            <a:endCxn id="94" idx="3"/>
          </p:cNvCxnSpPr>
          <p:nvPr/>
        </p:nvCxnSpPr>
        <p:spPr>
          <a:xfrm flipV="1">
            <a:off x="3637048" y="6277689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67650" y="2526642"/>
            <a:ext cx="5153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of edge-disjoint paths of size 3</a:t>
            </a:r>
          </a:p>
          <a:p>
            <a:r>
              <a:rPr lang="en-US" sz="2800" dirty="0"/>
              <a:t>   (the </a:t>
            </a:r>
            <a:r>
              <a:rPr lang="en-US" sz="2800" b="1" dirty="0">
                <a:solidFill>
                  <a:srgbClr val="C00000"/>
                </a:solidFill>
              </a:rPr>
              <a:t>red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1"/>
                </a:solidFill>
              </a:rPr>
              <a:t>blue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33CC"/>
                </a:solidFill>
              </a:rPr>
              <a:t>magenta</a:t>
            </a:r>
            <a:r>
              <a:rPr lang="en-US" sz="2800" dirty="0"/>
              <a:t> paths)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4E8F66-AEE2-A643-AEBC-2CAE1FAB4C8D}"/>
              </a:ext>
            </a:extLst>
          </p:cNvPr>
          <p:cNvSpPr txBox="1"/>
          <p:nvPr/>
        </p:nvSpPr>
        <p:spPr>
          <a:xfrm>
            <a:off x="6567650" y="3552676"/>
            <a:ext cx="3696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this the max number?</a:t>
            </a:r>
          </a:p>
        </p:txBody>
      </p:sp>
    </p:spTree>
    <p:extLst>
      <p:ext uri="{BB962C8B-B14F-4D97-AF65-F5344CB8AC3E}">
        <p14:creationId xmlns:p14="http://schemas.microsoft.com/office/powerpoint/2010/main" val="198661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Assignment of values to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Amount of water going through that pipe</a:t>
                </a:r>
              </a:p>
              <a:p>
                <a:r>
                  <a:rPr lang="en-US" dirty="0"/>
                  <a:t>Capacity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Flow cannot exceed capacity</a:t>
                </a:r>
              </a:p>
              <a:p>
                <a:r>
                  <a:rPr lang="en-US" dirty="0"/>
                  <a:t>Flow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𝑜𝑢𝑡𝑓𝑙𝑜𝑤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Water going in must match water coming out</a:t>
                </a:r>
              </a:p>
              <a:p>
                <a:r>
                  <a:rPr lang="en-US" dirty="0"/>
                  <a:t>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|=</m:t>
                    </m:r>
                    <m:r>
                      <a:rPr lang="en-US" b="0" i="1" smtClean="0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Net outflow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4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19800" y="1327490"/>
            <a:ext cx="5638800" cy="304800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64889" y="3930036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4944" y="3203721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0445" y="4740540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402" y="409385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61495" y="390446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7452" y="42430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1132" y="4147887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143395" y="4202668"/>
            <a:ext cx="1517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Flow/</a:t>
            </a:r>
            <a:r>
              <a:rPr lang="en-US" dirty="0">
                <a:solidFill>
                  <a:srgbClr val="00B050"/>
                </a:solidFill>
              </a:rPr>
              <a:t>Capacity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8668" y="5781424"/>
            <a:ext cx="19979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in example above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28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Edge-Disjoint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a start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a destination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give the maximum number of paths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which share no edges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blipFill>
                <a:blip r:embed="rId2"/>
                <a:stretch>
                  <a:fillRect l="-1416" t="-4211" r="-88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20419" y="292127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590943" y="4167022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/>
          <p:cNvSpPr/>
          <p:nvPr/>
        </p:nvSpPr>
        <p:spPr>
          <a:xfrm>
            <a:off x="2027503" y="560734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962657" y="52544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>
            <a:off x="2189904" y="3055809"/>
            <a:ext cx="2330515" cy="951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10" idx="0"/>
          </p:cNvCxnSpPr>
          <p:nvPr/>
        </p:nvCxnSpPr>
        <p:spPr>
          <a:xfrm>
            <a:off x="2027503" y="3447880"/>
            <a:ext cx="229671" cy="215946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8" idx="3"/>
          </p:cNvCxnSpPr>
          <p:nvPr/>
        </p:nvCxnSpPr>
        <p:spPr>
          <a:xfrm flipV="1">
            <a:off x="3983015" y="3313342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>
            <a:off x="2257173" y="3218210"/>
            <a:ext cx="1401039" cy="10160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1" idx="1"/>
          </p:cNvCxnSpPr>
          <p:nvPr/>
        </p:nvCxnSpPr>
        <p:spPr>
          <a:xfrm>
            <a:off x="2189903" y="3380612"/>
            <a:ext cx="840022" cy="194106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69" idx="2"/>
          </p:cNvCxnSpPr>
          <p:nvPr/>
        </p:nvCxnSpPr>
        <p:spPr>
          <a:xfrm>
            <a:off x="4050284" y="4396693"/>
            <a:ext cx="862207" cy="22967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0"/>
            <a:endCxn id="8" idx="5"/>
          </p:cNvCxnSpPr>
          <p:nvPr/>
        </p:nvCxnSpPr>
        <p:spPr>
          <a:xfrm flipH="1" flipV="1">
            <a:off x="4912491" y="3313342"/>
            <a:ext cx="3013381" cy="17786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12491" y="439669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2" name="Straight Arrow Connector 71"/>
          <p:cNvCxnSpPr>
            <a:stCxn id="11" idx="7"/>
            <a:endCxn id="69" idx="3"/>
          </p:cNvCxnSpPr>
          <p:nvPr/>
        </p:nvCxnSpPr>
        <p:spPr>
          <a:xfrm flipV="1">
            <a:off x="3354729" y="4788764"/>
            <a:ext cx="1625031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7708" y="620027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1" name="Straight Arrow Connector 90"/>
          <p:cNvCxnSpPr>
            <a:stCxn id="10" idx="5"/>
            <a:endCxn id="90" idx="2"/>
          </p:cNvCxnSpPr>
          <p:nvPr/>
        </p:nvCxnSpPr>
        <p:spPr>
          <a:xfrm>
            <a:off x="2419575" y="5999413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03066" y="588561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5" name="Straight Arrow Connector 94"/>
          <p:cNvCxnSpPr>
            <a:stCxn id="10" idx="6"/>
            <a:endCxn id="94" idx="2"/>
          </p:cNvCxnSpPr>
          <p:nvPr/>
        </p:nvCxnSpPr>
        <p:spPr>
          <a:xfrm>
            <a:off x="2486843" y="5837011"/>
            <a:ext cx="1816222" cy="27827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5"/>
            <a:endCxn id="94" idx="1"/>
          </p:cNvCxnSpPr>
          <p:nvPr/>
        </p:nvCxnSpPr>
        <p:spPr>
          <a:xfrm>
            <a:off x="3354728" y="5646479"/>
            <a:ext cx="1015606" cy="3064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6"/>
            <a:endCxn id="7" idx="2"/>
          </p:cNvCxnSpPr>
          <p:nvPr/>
        </p:nvCxnSpPr>
        <p:spPr>
          <a:xfrm flipV="1">
            <a:off x="3421998" y="5321678"/>
            <a:ext cx="4274203" cy="16240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6"/>
            <a:endCxn id="7" idx="1"/>
          </p:cNvCxnSpPr>
          <p:nvPr/>
        </p:nvCxnSpPr>
        <p:spPr>
          <a:xfrm>
            <a:off x="5371831" y="4626363"/>
            <a:ext cx="2391638" cy="53291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7" idx="3"/>
          </p:cNvCxnSpPr>
          <p:nvPr/>
        </p:nvCxnSpPr>
        <p:spPr>
          <a:xfrm flipV="1">
            <a:off x="4762407" y="5484079"/>
            <a:ext cx="3001063" cy="63120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6"/>
            <a:endCxn id="94" idx="3"/>
          </p:cNvCxnSpPr>
          <p:nvPr/>
        </p:nvCxnSpPr>
        <p:spPr>
          <a:xfrm flipV="1">
            <a:off x="3637048" y="6277689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69629" y="2790121"/>
            <a:ext cx="5153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of edge-disjoint paths of size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341FC-8BF0-D244-A527-8324B15618E3}"/>
              </a:ext>
            </a:extLst>
          </p:cNvPr>
          <p:cNvSpPr txBox="1"/>
          <p:nvPr/>
        </p:nvSpPr>
        <p:spPr>
          <a:xfrm>
            <a:off x="6567650" y="3417844"/>
            <a:ext cx="3696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this the max number?</a:t>
            </a:r>
          </a:p>
        </p:txBody>
      </p:sp>
    </p:spTree>
    <p:extLst>
      <p:ext uri="{BB962C8B-B14F-4D97-AF65-F5344CB8AC3E}">
        <p14:creationId xmlns:p14="http://schemas.microsoft.com/office/powerpoint/2010/main" val="1119036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Edge-Disjoint Paths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1329586"/>
                <a:ext cx="1090188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Use a problem we know how to solve,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max network flow</a:t>
                </a:r>
                <a:r>
                  <a:rPr lang="en-US" sz="2800" dirty="0">
                    <a:solidFill>
                      <a:schemeClr val="tx1"/>
                    </a:solidFill>
                  </a:rPr>
                  <a:t>, to solve this!</a:t>
                </a:r>
                <a:br>
                  <a:rPr lang="en-US" sz="3200" b="1" dirty="0">
                    <a:solidFill>
                      <a:schemeClr val="tx1"/>
                    </a:solidFill>
                  </a:rPr>
                </a:br>
                <a:endParaRPr lang="en-US" sz="3200" b="1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the source and sink, give each edge capacity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find the max flow.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329586"/>
                <a:ext cx="10901882" cy="1384995"/>
              </a:xfrm>
              <a:prstGeom prst="rect">
                <a:avLst/>
              </a:prstGeom>
              <a:blipFill>
                <a:blip r:embed="rId2"/>
                <a:stretch>
                  <a:fillRect l="-1164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20419" y="292127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590943" y="4167022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/>
          <p:cNvSpPr/>
          <p:nvPr/>
        </p:nvSpPr>
        <p:spPr>
          <a:xfrm>
            <a:off x="2027503" y="560734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962657" y="52544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>
            <a:off x="2189904" y="3055809"/>
            <a:ext cx="2330515" cy="951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10" idx="0"/>
          </p:cNvCxnSpPr>
          <p:nvPr/>
        </p:nvCxnSpPr>
        <p:spPr>
          <a:xfrm>
            <a:off x="2027503" y="3447880"/>
            <a:ext cx="229671" cy="215946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8" idx="3"/>
          </p:cNvCxnSpPr>
          <p:nvPr/>
        </p:nvCxnSpPr>
        <p:spPr>
          <a:xfrm flipV="1">
            <a:off x="3983015" y="3313342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>
            <a:off x="2257173" y="3218210"/>
            <a:ext cx="1401039" cy="10160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1" idx="1"/>
          </p:cNvCxnSpPr>
          <p:nvPr/>
        </p:nvCxnSpPr>
        <p:spPr>
          <a:xfrm>
            <a:off x="2189903" y="3380612"/>
            <a:ext cx="840022" cy="194106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69" idx="2"/>
          </p:cNvCxnSpPr>
          <p:nvPr/>
        </p:nvCxnSpPr>
        <p:spPr>
          <a:xfrm>
            <a:off x="4050284" y="4396693"/>
            <a:ext cx="862207" cy="22967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0"/>
            <a:endCxn id="8" idx="5"/>
          </p:cNvCxnSpPr>
          <p:nvPr/>
        </p:nvCxnSpPr>
        <p:spPr>
          <a:xfrm flipH="1" flipV="1">
            <a:off x="4912491" y="3313342"/>
            <a:ext cx="3013381" cy="17786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12491" y="439669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2" name="Straight Arrow Connector 71"/>
          <p:cNvCxnSpPr>
            <a:stCxn id="11" idx="7"/>
            <a:endCxn id="69" idx="3"/>
          </p:cNvCxnSpPr>
          <p:nvPr/>
        </p:nvCxnSpPr>
        <p:spPr>
          <a:xfrm flipV="1">
            <a:off x="3354729" y="4788764"/>
            <a:ext cx="1625031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7708" y="620027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1" name="Straight Arrow Connector 90"/>
          <p:cNvCxnSpPr>
            <a:stCxn id="10" idx="5"/>
            <a:endCxn id="90" idx="2"/>
          </p:cNvCxnSpPr>
          <p:nvPr/>
        </p:nvCxnSpPr>
        <p:spPr>
          <a:xfrm>
            <a:off x="2419575" y="5999413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03066" y="588561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5" name="Straight Arrow Connector 94"/>
          <p:cNvCxnSpPr>
            <a:stCxn id="10" idx="6"/>
            <a:endCxn id="94" idx="2"/>
          </p:cNvCxnSpPr>
          <p:nvPr/>
        </p:nvCxnSpPr>
        <p:spPr>
          <a:xfrm>
            <a:off x="2486843" y="5837011"/>
            <a:ext cx="1816222" cy="27827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5"/>
            <a:endCxn id="94" idx="1"/>
          </p:cNvCxnSpPr>
          <p:nvPr/>
        </p:nvCxnSpPr>
        <p:spPr>
          <a:xfrm>
            <a:off x="3354728" y="5646479"/>
            <a:ext cx="1015606" cy="3064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6"/>
            <a:endCxn id="7" idx="2"/>
          </p:cNvCxnSpPr>
          <p:nvPr/>
        </p:nvCxnSpPr>
        <p:spPr>
          <a:xfrm flipV="1">
            <a:off x="3421998" y="5321678"/>
            <a:ext cx="4274203" cy="16240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6"/>
            <a:endCxn id="7" idx="1"/>
          </p:cNvCxnSpPr>
          <p:nvPr/>
        </p:nvCxnSpPr>
        <p:spPr>
          <a:xfrm>
            <a:off x="5371831" y="4626363"/>
            <a:ext cx="2391638" cy="53291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7" idx="3"/>
          </p:cNvCxnSpPr>
          <p:nvPr/>
        </p:nvCxnSpPr>
        <p:spPr>
          <a:xfrm flipV="1">
            <a:off x="4762407" y="5484079"/>
            <a:ext cx="3001063" cy="63120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6"/>
            <a:endCxn id="94" idx="3"/>
          </p:cNvCxnSpPr>
          <p:nvPr/>
        </p:nvCxnSpPr>
        <p:spPr>
          <a:xfrm flipV="1">
            <a:off x="3637048" y="6277689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67600" y="3047475"/>
            <a:ext cx="443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of edge-disjoint paths of size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2C6FD-5F05-BE42-A38D-FB5FFA03020E}"/>
              </a:ext>
            </a:extLst>
          </p:cNvPr>
          <p:cNvSpPr txBox="1"/>
          <p:nvPr/>
        </p:nvSpPr>
        <p:spPr>
          <a:xfrm>
            <a:off x="3153141" y="26781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537B86-DA2E-4F4E-8693-186DAA5392A4}"/>
              </a:ext>
            </a:extLst>
          </p:cNvPr>
          <p:cNvSpPr txBox="1"/>
          <p:nvPr/>
        </p:nvSpPr>
        <p:spPr>
          <a:xfrm>
            <a:off x="3019192" y="34478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D04883-B3C0-BC42-A15D-DDC9AD65104B}"/>
              </a:ext>
            </a:extLst>
          </p:cNvPr>
          <p:cNvSpPr txBox="1"/>
          <p:nvPr/>
        </p:nvSpPr>
        <p:spPr>
          <a:xfrm>
            <a:off x="2631518" y="424566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F8F6C-9574-2744-9359-609F05A80335}"/>
              </a:ext>
            </a:extLst>
          </p:cNvPr>
          <p:cNvSpPr txBox="1"/>
          <p:nvPr/>
        </p:nvSpPr>
        <p:spPr>
          <a:xfrm>
            <a:off x="2189902" y="475184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8CD8E9-205E-6B4F-BADD-039F6CF2E80A}"/>
              </a:ext>
            </a:extLst>
          </p:cNvPr>
          <p:cNvSpPr txBox="1"/>
          <p:nvPr/>
        </p:nvSpPr>
        <p:spPr>
          <a:xfrm>
            <a:off x="5861038" y="348880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5D14CA-9310-5B44-B403-B60BA0EC6CDB}"/>
              </a:ext>
            </a:extLst>
          </p:cNvPr>
          <p:cNvSpPr txBox="1"/>
          <p:nvPr/>
        </p:nvSpPr>
        <p:spPr>
          <a:xfrm>
            <a:off x="4219230" y="41022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7CDEEE-AF30-FA4F-AF34-3C4FC83481EB}"/>
              </a:ext>
            </a:extLst>
          </p:cNvPr>
          <p:cNvSpPr txBox="1"/>
          <p:nvPr/>
        </p:nvSpPr>
        <p:spPr>
          <a:xfrm>
            <a:off x="5961780" y="438251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642424-6BEB-594C-AEE7-F24175868E6B}"/>
              </a:ext>
            </a:extLst>
          </p:cNvPr>
          <p:cNvSpPr txBox="1"/>
          <p:nvPr/>
        </p:nvSpPr>
        <p:spPr>
          <a:xfrm>
            <a:off x="5100058" y="505336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05A823-4FF9-7F4C-AC4B-CAA8FB4F7579}"/>
              </a:ext>
            </a:extLst>
          </p:cNvPr>
          <p:cNvSpPr txBox="1"/>
          <p:nvPr/>
        </p:nvSpPr>
        <p:spPr>
          <a:xfrm>
            <a:off x="5418293" y="55436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C74AD-B4B2-5E48-9BEC-7F174A1D7681}"/>
              </a:ext>
            </a:extLst>
          </p:cNvPr>
          <p:cNvSpPr txBox="1"/>
          <p:nvPr/>
        </p:nvSpPr>
        <p:spPr>
          <a:xfrm>
            <a:off x="3082470" y="5691483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F3B4E6-76F3-134C-9B63-DCCAF2019C2E}"/>
              </a:ext>
            </a:extLst>
          </p:cNvPr>
          <p:cNvSpPr txBox="1"/>
          <p:nvPr/>
        </p:nvSpPr>
        <p:spPr>
          <a:xfrm>
            <a:off x="4285351" y="357811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37D5E-532F-2A4A-B93A-B359E8CE03FB}"/>
              </a:ext>
            </a:extLst>
          </p:cNvPr>
          <p:cNvSpPr txBox="1"/>
          <p:nvPr/>
        </p:nvSpPr>
        <p:spPr>
          <a:xfrm>
            <a:off x="3824378" y="47156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719F3E-35A9-5B4C-BE30-9E36839A1F94}"/>
              </a:ext>
            </a:extLst>
          </p:cNvPr>
          <p:cNvSpPr txBox="1"/>
          <p:nvPr/>
        </p:nvSpPr>
        <p:spPr>
          <a:xfrm>
            <a:off x="3868298" y="553268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4046D5-A2D8-9A41-BAC1-59745B1735BA}"/>
              </a:ext>
            </a:extLst>
          </p:cNvPr>
          <p:cNvSpPr txBox="1"/>
          <p:nvPr/>
        </p:nvSpPr>
        <p:spPr>
          <a:xfrm>
            <a:off x="2370059" y="617544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6B6E4D-70C6-1844-AC0B-0D0F178DCDB7}"/>
              </a:ext>
            </a:extLst>
          </p:cNvPr>
          <p:cNvSpPr txBox="1"/>
          <p:nvPr/>
        </p:nvSpPr>
        <p:spPr>
          <a:xfrm>
            <a:off x="3778116" y="635424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57972B-3A48-B14C-BA91-E6887AE185C0}"/>
              </a:ext>
            </a:extLst>
          </p:cNvPr>
          <p:cNvSpPr txBox="1"/>
          <p:nvPr/>
        </p:nvSpPr>
        <p:spPr>
          <a:xfrm>
            <a:off x="7467600" y="3524705"/>
            <a:ext cx="182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Max flow =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85FA2E-2E96-4D4A-AD3C-011B8C1CE11A}"/>
              </a:ext>
            </a:extLst>
          </p:cNvPr>
          <p:cNvSpPr txBox="1"/>
          <p:nvPr/>
        </p:nvSpPr>
        <p:spPr>
          <a:xfrm>
            <a:off x="8490654" y="4721511"/>
            <a:ext cx="3401829" cy="1569660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Why does this work?</a:t>
            </a:r>
            <a:br>
              <a:rPr lang="en-US" sz="2400" dirty="0"/>
            </a:br>
            <a:r>
              <a:rPr lang="en-US" sz="2400" dirty="0"/>
              <a:t>We need to be able to make a valid argument that it always does.</a:t>
            </a:r>
          </a:p>
        </p:txBody>
      </p:sp>
    </p:spTree>
    <p:extLst>
      <p:ext uri="{BB962C8B-B14F-4D97-AF65-F5344CB8AC3E}">
        <p14:creationId xmlns:p14="http://schemas.microsoft.com/office/powerpoint/2010/main" val="4203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9A6B-2D9C-634D-B87E-A0D80EE2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situation?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4178-DBCB-5D49-A3BB-5F92FD21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an input </a:t>
            </a:r>
            <a:r>
              <a:rPr lang="en-US" b="1" i="1" dirty="0">
                <a:solidFill>
                  <a:srgbClr val="0070C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Times" pitchFamily="2" charset="0"/>
              </a:rPr>
              <a:t>1</a:t>
            </a:r>
            <a:r>
              <a:rPr lang="en-US" dirty="0"/>
              <a:t> for the </a:t>
            </a:r>
            <a:r>
              <a:rPr lang="en-US" b="1" i="1" dirty="0">
                <a:solidFill>
                  <a:srgbClr val="0070C0"/>
                </a:solidFill>
              </a:rPr>
              <a:t>max network flow problem </a:t>
            </a:r>
            <a:r>
              <a:rPr lang="en-US" dirty="0"/>
              <a:t>(graph G with edge capacities), we can find the max flow for that input </a:t>
            </a:r>
          </a:p>
          <a:p>
            <a:r>
              <a:rPr lang="en-US" dirty="0"/>
              <a:t>Given an input </a:t>
            </a:r>
            <a:r>
              <a:rPr lang="en-US" b="1" i="1" dirty="0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C00000"/>
                </a:solidFill>
                <a:latin typeface="Times" pitchFamily="2" charset="0"/>
              </a:rPr>
              <a:t>2</a:t>
            </a:r>
            <a:r>
              <a:rPr lang="en-US" b="1" i="1" baseline="-25000" dirty="0">
                <a:solidFill>
                  <a:srgbClr val="0070C0"/>
                </a:solidFill>
                <a:latin typeface="Times" pitchFamily="2" charset="0"/>
              </a:rPr>
              <a:t> </a:t>
            </a:r>
            <a:r>
              <a:rPr lang="en-US" dirty="0"/>
              <a:t>for </a:t>
            </a:r>
            <a:r>
              <a:rPr lang="en-US" b="1" i="1" dirty="0">
                <a:solidFill>
                  <a:srgbClr val="C00000"/>
                </a:solidFill>
              </a:rPr>
              <a:t>edge-disjoint path problem</a:t>
            </a:r>
            <a:r>
              <a:rPr lang="en-US" dirty="0"/>
              <a:t>, we can:</a:t>
            </a:r>
          </a:p>
          <a:p>
            <a:pPr lvl="1"/>
            <a:r>
              <a:rPr lang="en-US" dirty="0"/>
              <a:t>Convert that input </a:t>
            </a:r>
            <a:r>
              <a:rPr lang="en-US" b="1" i="1" dirty="0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C00000"/>
                </a:solidFill>
                <a:latin typeface="Times" pitchFamily="2" charset="0"/>
              </a:rPr>
              <a:t>2</a:t>
            </a:r>
            <a:r>
              <a:rPr lang="en-US" dirty="0"/>
              <a:t> to make a valid input </a:t>
            </a:r>
            <a:r>
              <a:rPr lang="en-US" b="1" i="1" dirty="0">
                <a:solidFill>
                  <a:srgbClr val="0070C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Times" pitchFamily="2" charset="0"/>
              </a:rPr>
              <a:t>1 </a:t>
            </a:r>
            <a:r>
              <a:rPr lang="en-US" dirty="0"/>
              <a:t>for </a:t>
            </a:r>
            <a:r>
              <a:rPr lang="en-US" b="1" i="1" dirty="0">
                <a:solidFill>
                  <a:srgbClr val="0070C0"/>
                </a:solidFill>
              </a:rPr>
              <a:t>network flow problem</a:t>
            </a:r>
            <a:r>
              <a:rPr lang="en-US" dirty="0"/>
              <a:t>, by using same graph G but adding capacity=1 for each edge</a:t>
            </a:r>
          </a:p>
          <a:p>
            <a:pPr lvl="1"/>
            <a:r>
              <a:rPr lang="en-US" dirty="0"/>
              <a:t>Solve </a:t>
            </a:r>
            <a:r>
              <a:rPr lang="en-US" b="1" i="1" dirty="0">
                <a:solidFill>
                  <a:srgbClr val="0070C0"/>
                </a:solidFill>
              </a:rPr>
              <a:t>max network flow problem</a:t>
            </a:r>
            <a:r>
              <a:rPr lang="en-US" b="1" i="1" dirty="0">
                <a:solidFill>
                  <a:srgbClr val="0070C0"/>
                </a:solidFill>
                <a:latin typeface="Times" pitchFamily="2" charset="0"/>
              </a:rPr>
              <a:t> </a:t>
            </a:r>
            <a:r>
              <a:rPr lang="en-US" dirty="0"/>
              <a:t>for </a:t>
            </a:r>
            <a:r>
              <a:rPr lang="en-US" b="1" i="1" dirty="0">
                <a:solidFill>
                  <a:srgbClr val="0070C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Times" pitchFamily="2" charset="0"/>
              </a:rPr>
              <a:t>1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dirty="0"/>
              <a:t>and get result </a:t>
            </a:r>
            <a:r>
              <a:rPr lang="en-US" b="1" i="1" dirty="0">
                <a:solidFill>
                  <a:srgbClr val="0070C0"/>
                </a:solidFill>
              </a:rPr>
              <a:t>R</a:t>
            </a:r>
            <a:r>
              <a:rPr lang="en-US" b="1" i="1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dirty="0"/>
              <a:t>Use </a:t>
            </a:r>
            <a:r>
              <a:rPr lang="en-US" b="1" i="1" dirty="0">
                <a:solidFill>
                  <a:srgbClr val="0070C0"/>
                </a:solidFill>
              </a:rPr>
              <a:t>R</a:t>
            </a:r>
            <a:r>
              <a:rPr lang="en-US" b="1" i="1" baseline="-25000" dirty="0">
                <a:solidFill>
                  <a:srgbClr val="0070C0"/>
                </a:solidFill>
              </a:rPr>
              <a:t>1</a:t>
            </a:r>
            <a:r>
              <a:rPr lang="en-US" dirty="0"/>
              <a:t> to give the solution </a:t>
            </a:r>
            <a:r>
              <a:rPr lang="en-US" b="1" i="1" dirty="0">
                <a:solidFill>
                  <a:srgbClr val="C00000"/>
                </a:solidFill>
              </a:rPr>
              <a:t>R</a:t>
            </a:r>
            <a:r>
              <a:rPr lang="en-US" b="1" i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for </a:t>
            </a:r>
            <a:r>
              <a:rPr lang="en-US" b="1" i="1" dirty="0">
                <a:solidFill>
                  <a:srgbClr val="C00000"/>
                </a:solidFill>
              </a:rPr>
              <a:t>edge-disjoint path</a:t>
            </a:r>
            <a:r>
              <a:rPr lang="en-US" dirty="0"/>
              <a:t> for input </a:t>
            </a:r>
            <a:r>
              <a:rPr lang="en-US" b="1" i="1" dirty="0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C00000"/>
                </a:solidFill>
                <a:latin typeface="Times" pitchFamily="2" charset="0"/>
              </a:rPr>
              <a:t>2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 this case, </a:t>
            </a:r>
            <a:r>
              <a:rPr lang="en-US" b="1" dirty="0">
                <a:solidFill>
                  <a:srgbClr val="0070C0"/>
                </a:solidFill>
              </a:rPr>
              <a:t>|f| </a:t>
            </a:r>
            <a:r>
              <a:rPr lang="en-US" dirty="0"/>
              <a:t>= </a:t>
            </a:r>
            <a:r>
              <a:rPr lang="en-US" b="1" dirty="0">
                <a:solidFill>
                  <a:srgbClr val="C00000"/>
                </a:solidFill>
              </a:rPr>
              <a:t>the number of paths</a:t>
            </a:r>
            <a:endParaRPr lang="en-US" b="1" dirty="0"/>
          </a:p>
          <a:p>
            <a:r>
              <a:rPr lang="en-US" dirty="0"/>
              <a:t>Next, let’s solve another problem using our new </a:t>
            </a:r>
            <a:r>
              <a:rPr lang="en-US" i="1" dirty="0"/>
              <a:t>edge-disjoint path</a:t>
            </a:r>
            <a:r>
              <a:rPr lang="en-US" dirty="0"/>
              <a:t> solution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34DC-C966-9A44-BA37-1CD51FD1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5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Vertex-Disjoint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9200" y="1306652"/>
                <a:ext cx="9525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a start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a destination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give the maximum number of paths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which share no </a:t>
                </a:r>
                <a:r>
                  <a:rPr lang="en-US" sz="2400" u="sng" dirty="0"/>
                  <a:t>vertices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306652"/>
                <a:ext cx="9525000" cy="830997"/>
              </a:xfrm>
              <a:prstGeom prst="rect">
                <a:avLst/>
              </a:prstGeom>
              <a:blipFill>
                <a:blip r:embed="rId2"/>
                <a:stretch>
                  <a:fillRect l="-1065" t="-4478" r="-119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20419" y="292127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590943" y="4167022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/>
          <p:cNvSpPr/>
          <p:nvPr/>
        </p:nvSpPr>
        <p:spPr>
          <a:xfrm>
            <a:off x="2027503" y="560734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962657" y="52544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>
            <a:off x="2189904" y="3055809"/>
            <a:ext cx="2330515" cy="951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10" idx="0"/>
          </p:cNvCxnSpPr>
          <p:nvPr/>
        </p:nvCxnSpPr>
        <p:spPr>
          <a:xfrm>
            <a:off x="2027503" y="3447880"/>
            <a:ext cx="229671" cy="215946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8" idx="3"/>
          </p:cNvCxnSpPr>
          <p:nvPr/>
        </p:nvCxnSpPr>
        <p:spPr>
          <a:xfrm flipV="1">
            <a:off x="3983015" y="3313342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>
            <a:off x="2257173" y="3218210"/>
            <a:ext cx="1401039" cy="10160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1" idx="1"/>
          </p:cNvCxnSpPr>
          <p:nvPr/>
        </p:nvCxnSpPr>
        <p:spPr>
          <a:xfrm>
            <a:off x="2189903" y="3380612"/>
            <a:ext cx="840022" cy="194106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69" idx="2"/>
          </p:cNvCxnSpPr>
          <p:nvPr/>
        </p:nvCxnSpPr>
        <p:spPr>
          <a:xfrm>
            <a:off x="4050284" y="4396693"/>
            <a:ext cx="862207" cy="2296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0"/>
            <a:endCxn id="8" idx="5"/>
          </p:cNvCxnSpPr>
          <p:nvPr/>
        </p:nvCxnSpPr>
        <p:spPr>
          <a:xfrm flipH="1" flipV="1">
            <a:off x="4912491" y="3313342"/>
            <a:ext cx="3013381" cy="177866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12491" y="439669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2" name="Straight Arrow Connector 71"/>
          <p:cNvCxnSpPr>
            <a:stCxn id="11" idx="7"/>
            <a:endCxn id="69" idx="3"/>
          </p:cNvCxnSpPr>
          <p:nvPr/>
        </p:nvCxnSpPr>
        <p:spPr>
          <a:xfrm flipV="1">
            <a:off x="3354729" y="4788764"/>
            <a:ext cx="1625031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7708" y="620027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1" name="Straight Arrow Connector 90"/>
          <p:cNvCxnSpPr>
            <a:stCxn id="10" idx="5"/>
            <a:endCxn id="90" idx="2"/>
          </p:cNvCxnSpPr>
          <p:nvPr/>
        </p:nvCxnSpPr>
        <p:spPr>
          <a:xfrm>
            <a:off x="2419575" y="5999413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03066" y="588561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5" name="Straight Arrow Connector 94"/>
          <p:cNvCxnSpPr>
            <a:stCxn id="10" idx="6"/>
            <a:endCxn id="94" idx="2"/>
          </p:cNvCxnSpPr>
          <p:nvPr/>
        </p:nvCxnSpPr>
        <p:spPr>
          <a:xfrm>
            <a:off x="2486843" y="5837011"/>
            <a:ext cx="1816222" cy="27827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5"/>
            <a:endCxn id="94" idx="1"/>
          </p:cNvCxnSpPr>
          <p:nvPr/>
        </p:nvCxnSpPr>
        <p:spPr>
          <a:xfrm>
            <a:off x="3354728" y="5646479"/>
            <a:ext cx="1015606" cy="3064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6"/>
            <a:endCxn id="7" idx="2"/>
          </p:cNvCxnSpPr>
          <p:nvPr/>
        </p:nvCxnSpPr>
        <p:spPr>
          <a:xfrm flipV="1">
            <a:off x="3421998" y="5321678"/>
            <a:ext cx="4274203" cy="16240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6"/>
            <a:endCxn id="7" idx="1"/>
          </p:cNvCxnSpPr>
          <p:nvPr/>
        </p:nvCxnSpPr>
        <p:spPr>
          <a:xfrm>
            <a:off x="5371831" y="4626363"/>
            <a:ext cx="2391638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7" idx="3"/>
          </p:cNvCxnSpPr>
          <p:nvPr/>
        </p:nvCxnSpPr>
        <p:spPr>
          <a:xfrm flipV="1">
            <a:off x="4762407" y="5484079"/>
            <a:ext cx="3001063" cy="63120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6"/>
            <a:endCxn id="94" idx="3"/>
          </p:cNvCxnSpPr>
          <p:nvPr/>
        </p:nvCxnSpPr>
        <p:spPr>
          <a:xfrm flipV="1">
            <a:off x="3637048" y="6277689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73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Vertex-Disjoint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20419" y="292127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590943" y="4167022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/>
          <p:cNvSpPr/>
          <p:nvPr/>
        </p:nvSpPr>
        <p:spPr>
          <a:xfrm>
            <a:off x="2027503" y="560734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962657" y="52544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>
            <a:off x="2189904" y="3055809"/>
            <a:ext cx="2330515" cy="951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10" idx="0"/>
          </p:cNvCxnSpPr>
          <p:nvPr/>
        </p:nvCxnSpPr>
        <p:spPr>
          <a:xfrm>
            <a:off x="2027503" y="3447880"/>
            <a:ext cx="229671" cy="215946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8" idx="3"/>
          </p:cNvCxnSpPr>
          <p:nvPr/>
        </p:nvCxnSpPr>
        <p:spPr>
          <a:xfrm flipV="1">
            <a:off x="3983015" y="3313342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>
            <a:off x="2257173" y="3218210"/>
            <a:ext cx="1401039" cy="10160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1" idx="1"/>
          </p:cNvCxnSpPr>
          <p:nvPr/>
        </p:nvCxnSpPr>
        <p:spPr>
          <a:xfrm>
            <a:off x="2189903" y="3380612"/>
            <a:ext cx="840022" cy="194106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69" idx="2"/>
          </p:cNvCxnSpPr>
          <p:nvPr/>
        </p:nvCxnSpPr>
        <p:spPr>
          <a:xfrm>
            <a:off x="4050284" y="4396693"/>
            <a:ext cx="862207" cy="22967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0"/>
            <a:endCxn id="8" idx="5"/>
          </p:cNvCxnSpPr>
          <p:nvPr/>
        </p:nvCxnSpPr>
        <p:spPr>
          <a:xfrm flipH="1" flipV="1">
            <a:off x="4912491" y="3313342"/>
            <a:ext cx="3013381" cy="17786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12491" y="439669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2" name="Straight Arrow Connector 71"/>
          <p:cNvCxnSpPr>
            <a:stCxn id="11" idx="7"/>
            <a:endCxn id="69" idx="3"/>
          </p:cNvCxnSpPr>
          <p:nvPr/>
        </p:nvCxnSpPr>
        <p:spPr>
          <a:xfrm flipV="1">
            <a:off x="3354729" y="4788764"/>
            <a:ext cx="1625031" cy="53291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7708" y="620027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1" name="Straight Arrow Connector 90"/>
          <p:cNvCxnSpPr>
            <a:stCxn id="10" idx="5"/>
            <a:endCxn id="90" idx="2"/>
          </p:cNvCxnSpPr>
          <p:nvPr/>
        </p:nvCxnSpPr>
        <p:spPr>
          <a:xfrm>
            <a:off x="2419575" y="5999413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03066" y="588561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5" name="Straight Arrow Connector 94"/>
          <p:cNvCxnSpPr>
            <a:stCxn id="10" idx="6"/>
            <a:endCxn id="94" idx="2"/>
          </p:cNvCxnSpPr>
          <p:nvPr/>
        </p:nvCxnSpPr>
        <p:spPr>
          <a:xfrm>
            <a:off x="2486843" y="5837011"/>
            <a:ext cx="1816222" cy="27827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5"/>
            <a:endCxn id="94" idx="1"/>
          </p:cNvCxnSpPr>
          <p:nvPr/>
        </p:nvCxnSpPr>
        <p:spPr>
          <a:xfrm>
            <a:off x="3354728" y="5646479"/>
            <a:ext cx="1015606" cy="306406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6"/>
            <a:endCxn id="7" idx="2"/>
          </p:cNvCxnSpPr>
          <p:nvPr/>
        </p:nvCxnSpPr>
        <p:spPr>
          <a:xfrm flipV="1">
            <a:off x="3421998" y="5321678"/>
            <a:ext cx="4274203" cy="16240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6"/>
            <a:endCxn id="7" idx="1"/>
          </p:cNvCxnSpPr>
          <p:nvPr/>
        </p:nvCxnSpPr>
        <p:spPr>
          <a:xfrm>
            <a:off x="5371831" y="4626363"/>
            <a:ext cx="2391638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7" idx="3"/>
          </p:cNvCxnSpPr>
          <p:nvPr/>
        </p:nvCxnSpPr>
        <p:spPr>
          <a:xfrm flipV="1">
            <a:off x="4762407" y="5484079"/>
            <a:ext cx="3001063" cy="63120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6"/>
            <a:endCxn id="94" idx="3"/>
          </p:cNvCxnSpPr>
          <p:nvPr/>
        </p:nvCxnSpPr>
        <p:spPr>
          <a:xfrm flipV="1">
            <a:off x="3637048" y="6277689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08214" y="2434750"/>
            <a:ext cx="59084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shows 3 </a:t>
            </a:r>
            <a:r>
              <a:rPr lang="en-US" sz="2800" u="sng" dirty="0"/>
              <a:t>edge</a:t>
            </a:r>
            <a:r>
              <a:rPr lang="en-US" sz="2800" dirty="0"/>
              <a:t>-disjoint paths.</a:t>
            </a:r>
            <a:br>
              <a:rPr lang="en-US" sz="2800" dirty="0"/>
            </a:br>
            <a:r>
              <a:rPr lang="en-US" sz="2800" dirty="0"/>
              <a:t>Note these aren’t </a:t>
            </a:r>
            <a:r>
              <a:rPr lang="en-US" sz="2800" u="sng" dirty="0"/>
              <a:t>vertex</a:t>
            </a:r>
            <a:r>
              <a:rPr lang="en-US" sz="2800" dirty="0"/>
              <a:t>-disjoint paths!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8640" y="5074212"/>
            <a:ext cx="745004" cy="745004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96434B-41D4-DC47-AC09-3BA6DC1A50D6}"/>
                  </a:ext>
                </a:extLst>
              </p:cNvPr>
              <p:cNvSpPr txBox="1"/>
              <p:nvPr/>
            </p:nvSpPr>
            <p:spPr>
              <a:xfrm>
                <a:off x="1219200" y="1306652"/>
                <a:ext cx="9525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a start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a destination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give the maximum number of paths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which share no vertices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96434B-41D4-DC47-AC09-3BA6DC1A5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306652"/>
                <a:ext cx="9525000" cy="830997"/>
              </a:xfrm>
              <a:prstGeom prst="rect">
                <a:avLst/>
              </a:prstGeom>
              <a:blipFill>
                <a:blip r:embed="rId4"/>
                <a:stretch>
                  <a:fillRect l="-1065" t="-4478" r="-119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22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Vertex-Disjoint Paths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03950"/>
            <a:ext cx="28448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296867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Idea: Convert an instance of the vertex-disjoint paths problem into an instance of edge-disjoint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1797832" y="3110726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3110726"/>
                <a:ext cx="459341" cy="4593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7696201" y="5214193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214193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4520419" y="304345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3590943" y="42892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5" name="Oval 34"/>
          <p:cNvSpPr/>
          <p:nvPr/>
        </p:nvSpPr>
        <p:spPr>
          <a:xfrm>
            <a:off x="2027503" y="572952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2962657" y="5376594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7" name="Straight Arrow Connector 36"/>
          <p:cNvCxnSpPr>
            <a:stCxn id="31" idx="7"/>
            <a:endCxn id="33" idx="2"/>
          </p:cNvCxnSpPr>
          <p:nvPr/>
        </p:nvCxnSpPr>
        <p:spPr>
          <a:xfrm>
            <a:off x="2189904" y="3177995"/>
            <a:ext cx="2330515" cy="951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  <a:endCxn id="35" idx="0"/>
          </p:cNvCxnSpPr>
          <p:nvPr/>
        </p:nvCxnSpPr>
        <p:spPr>
          <a:xfrm>
            <a:off x="2027503" y="3570066"/>
            <a:ext cx="229671" cy="215946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7"/>
            <a:endCxn id="33" idx="3"/>
          </p:cNvCxnSpPr>
          <p:nvPr/>
        </p:nvCxnSpPr>
        <p:spPr>
          <a:xfrm flipV="1">
            <a:off x="3983015" y="3435528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6"/>
            <a:endCxn id="34" idx="1"/>
          </p:cNvCxnSpPr>
          <p:nvPr/>
        </p:nvCxnSpPr>
        <p:spPr>
          <a:xfrm>
            <a:off x="2257173" y="3340396"/>
            <a:ext cx="1401039" cy="10160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5"/>
            <a:endCxn id="36" idx="1"/>
          </p:cNvCxnSpPr>
          <p:nvPr/>
        </p:nvCxnSpPr>
        <p:spPr>
          <a:xfrm>
            <a:off x="2189903" y="3502798"/>
            <a:ext cx="840022" cy="194106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44" idx="2"/>
          </p:cNvCxnSpPr>
          <p:nvPr/>
        </p:nvCxnSpPr>
        <p:spPr>
          <a:xfrm>
            <a:off x="4050284" y="4518879"/>
            <a:ext cx="862207" cy="22967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0"/>
            <a:endCxn id="33" idx="5"/>
          </p:cNvCxnSpPr>
          <p:nvPr/>
        </p:nvCxnSpPr>
        <p:spPr>
          <a:xfrm flipH="1" flipV="1">
            <a:off x="4912491" y="3435528"/>
            <a:ext cx="3013381" cy="17786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912491" y="4518879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5" name="Straight Arrow Connector 44"/>
          <p:cNvCxnSpPr>
            <a:stCxn id="36" idx="7"/>
            <a:endCxn id="44" idx="3"/>
          </p:cNvCxnSpPr>
          <p:nvPr/>
        </p:nvCxnSpPr>
        <p:spPr>
          <a:xfrm flipV="1">
            <a:off x="3354729" y="4910950"/>
            <a:ext cx="1625031" cy="53291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177708" y="6322459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7" name="Straight Arrow Connector 46"/>
          <p:cNvCxnSpPr>
            <a:stCxn id="35" idx="5"/>
            <a:endCxn id="46" idx="2"/>
          </p:cNvCxnSpPr>
          <p:nvPr/>
        </p:nvCxnSpPr>
        <p:spPr>
          <a:xfrm>
            <a:off x="2419575" y="6121599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303066" y="600780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9" name="Straight Arrow Connector 48"/>
          <p:cNvCxnSpPr>
            <a:stCxn id="35" idx="6"/>
            <a:endCxn id="48" idx="2"/>
          </p:cNvCxnSpPr>
          <p:nvPr/>
        </p:nvCxnSpPr>
        <p:spPr>
          <a:xfrm>
            <a:off x="2486843" y="5959197"/>
            <a:ext cx="1816222" cy="27827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5"/>
            <a:endCxn id="48" idx="1"/>
          </p:cNvCxnSpPr>
          <p:nvPr/>
        </p:nvCxnSpPr>
        <p:spPr>
          <a:xfrm>
            <a:off x="3354728" y="5768665"/>
            <a:ext cx="1015606" cy="306406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6"/>
            <a:endCxn id="32" idx="2"/>
          </p:cNvCxnSpPr>
          <p:nvPr/>
        </p:nvCxnSpPr>
        <p:spPr>
          <a:xfrm flipV="1">
            <a:off x="3421998" y="5443864"/>
            <a:ext cx="4274203" cy="16240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6"/>
            <a:endCxn id="32" idx="1"/>
          </p:cNvCxnSpPr>
          <p:nvPr/>
        </p:nvCxnSpPr>
        <p:spPr>
          <a:xfrm>
            <a:off x="5371831" y="4748549"/>
            <a:ext cx="2391638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6"/>
            <a:endCxn id="32" idx="3"/>
          </p:cNvCxnSpPr>
          <p:nvPr/>
        </p:nvCxnSpPr>
        <p:spPr>
          <a:xfrm flipV="1">
            <a:off x="4762407" y="5606265"/>
            <a:ext cx="3001063" cy="63120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6"/>
            <a:endCxn id="48" idx="3"/>
          </p:cNvCxnSpPr>
          <p:nvPr/>
        </p:nvCxnSpPr>
        <p:spPr>
          <a:xfrm flipV="1">
            <a:off x="3637048" y="6399875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12697" y="3667666"/>
            <a:ext cx="924402" cy="60005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 in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43000" y="2069347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two copies of each node, one connected to incoming edges, the other to outgoing edges</a:t>
            </a:r>
          </a:p>
        </p:txBody>
      </p:sp>
      <p:sp>
        <p:nvSpPr>
          <p:cNvPr id="59" name="Oval 58"/>
          <p:cNvSpPr/>
          <p:nvPr/>
        </p:nvSpPr>
        <p:spPr>
          <a:xfrm>
            <a:off x="9266481" y="3720825"/>
            <a:ext cx="924402" cy="60005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 out</a:t>
            </a:r>
          </a:p>
        </p:txBody>
      </p:sp>
      <p:cxnSp>
        <p:nvCxnSpPr>
          <p:cNvPr id="61" name="Straight Arrow Connector 60"/>
          <p:cNvCxnSpPr>
            <a:stCxn id="57" idx="6"/>
            <a:endCxn id="59" idx="2"/>
          </p:cNvCxnSpPr>
          <p:nvPr/>
        </p:nvCxnSpPr>
        <p:spPr>
          <a:xfrm>
            <a:off x="8337099" y="3967692"/>
            <a:ext cx="929382" cy="5315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7" idx="4"/>
          </p:cNvCxnSpPr>
          <p:nvPr/>
        </p:nvCxnSpPr>
        <p:spPr>
          <a:xfrm flipV="1">
            <a:off x="7579358" y="4267716"/>
            <a:ext cx="295541" cy="480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7" idx="2"/>
          </p:cNvCxnSpPr>
          <p:nvPr/>
        </p:nvCxnSpPr>
        <p:spPr>
          <a:xfrm flipV="1">
            <a:off x="6934201" y="3967692"/>
            <a:ext cx="478497" cy="5315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</p:cNvCxnSpPr>
          <p:nvPr/>
        </p:nvCxnSpPr>
        <p:spPr>
          <a:xfrm>
            <a:off x="10055507" y="4233001"/>
            <a:ext cx="374624" cy="28526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0308" y="3316069"/>
            <a:ext cx="154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Restricts to 1 edge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37244" y="2769891"/>
            <a:ext cx="587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</a:t>
            </a:r>
            <a:r>
              <a:rPr lang="en-US" sz="2400" b="1" dirty="0"/>
              <a:t>Edge-Disjoint Paths </a:t>
            </a:r>
            <a:r>
              <a:rPr lang="en-US" sz="2400" dirty="0"/>
              <a:t>on new graph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1F7F95-0B9B-924F-B1F8-5C88CCF98E39}"/>
              </a:ext>
            </a:extLst>
          </p:cNvPr>
          <p:cNvSpPr txBox="1"/>
          <p:nvPr/>
        </p:nvSpPr>
        <p:spPr>
          <a:xfrm>
            <a:off x="8541904" y="4816852"/>
            <a:ext cx="3401829" cy="1569660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Why does this work?</a:t>
            </a:r>
            <a:br>
              <a:rPr lang="en-US" sz="2400" dirty="0"/>
            </a:br>
            <a:r>
              <a:rPr lang="en-US" sz="2400" dirty="0"/>
              <a:t>We need to be able to make a valid argument that it always does.</a:t>
            </a:r>
          </a:p>
        </p:txBody>
      </p:sp>
    </p:spTree>
    <p:extLst>
      <p:ext uri="{BB962C8B-B14F-4D97-AF65-F5344CB8AC3E}">
        <p14:creationId xmlns:p14="http://schemas.microsoft.com/office/powerpoint/2010/main" val="25055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 animBg="1"/>
      <p:bldP spid="29" grpId="0"/>
      <p:bldP spid="77" grpId="0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9A6B-2D9C-634D-B87E-A0D80EE2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situation </a:t>
            </a:r>
            <a:r>
              <a:rPr lang="en-US" u="sng" dirty="0"/>
              <a:t>now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4178-DBCB-5D49-A3BB-5F92FD21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1125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an input </a:t>
            </a:r>
            <a:r>
              <a:rPr lang="en-US" b="1" i="1" dirty="0">
                <a:solidFill>
                  <a:srgbClr val="0070C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Times" pitchFamily="2" charset="0"/>
              </a:rPr>
              <a:t>1</a:t>
            </a:r>
            <a:r>
              <a:rPr lang="en-US" dirty="0"/>
              <a:t> for the </a:t>
            </a:r>
            <a:r>
              <a:rPr lang="en-US" b="1" i="1" dirty="0">
                <a:solidFill>
                  <a:srgbClr val="0070C0"/>
                </a:solidFill>
              </a:rPr>
              <a:t>max network flow problem </a:t>
            </a:r>
            <a:r>
              <a:rPr lang="en-US" dirty="0"/>
              <a:t>(graph G with edge capacities), we can find max flow for that input </a:t>
            </a:r>
          </a:p>
          <a:p>
            <a:r>
              <a:rPr lang="en-US" dirty="0"/>
              <a:t>Given an input </a:t>
            </a:r>
            <a:r>
              <a:rPr lang="en-US" b="1" i="1" dirty="0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C00000"/>
                </a:solidFill>
                <a:latin typeface="Times" pitchFamily="2" charset="0"/>
              </a:rPr>
              <a:t>2</a:t>
            </a:r>
            <a:r>
              <a:rPr lang="en-US" b="1" i="1" baseline="-25000" dirty="0">
                <a:solidFill>
                  <a:srgbClr val="0070C0"/>
                </a:solidFill>
                <a:latin typeface="Times" pitchFamily="2" charset="0"/>
              </a:rPr>
              <a:t> </a:t>
            </a:r>
            <a:r>
              <a:rPr lang="en-US" dirty="0"/>
              <a:t>for </a:t>
            </a:r>
            <a:r>
              <a:rPr lang="en-US" b="1" i="1" u="sng" dirty="0">
                <a:solidFill>
                  <a:srgbClr val="C00000"/>
                </a:solidFill>
              </a:rPr>
              <a:t>edge</a:t>
            </a:r>
            <a:r>
              <a:rPr lang="en-US" b="1" i="1" dirty="0">
                <a:solidFill>
                  <a:srgbClr val="C00000"/>
                </a:solidFill>
              </a:rPr>
              <a:t>-disjoint path problem</a:t>
            </a:r>
            <a:r>
              <a:rPr lang="en-US" dirty="0"/>
              <a:t>, we can:</a:t>
            </a:r>
          </a:p>
          <a:p>
            <a:pPr lvl="1"/>
            <a:r>
              <a:rPr lang="en-US" dirty="0"/>
              <a:t>Convert that input </a:t>
            </a:r>
            <a:r>
              <a:rPr lang="en-US" b="1" i="1" dirty="0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C00000"/>
                </a:solidFill>
                <a:latin typeface="Times" pitchFamily="2" charset="0"/>
              </a:rPr>
              <a:t>2</a:t>
            </a:r>
            <a:r>
              <a:rPr lang="en-US" dirty="0"/>
              <a:t> to make a valid input </a:t>
            </a:r>
            <a:r>
              <a:rPr lang="en-US" b="1" i="1" dirty="0">
                <a:solidFill>
                  <a:srgbClr val="0070C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Times" pitchFamily="2" charset="0"/>
              </a:rPr>
              <a:t>1 </a:t>
            </a:r>
            <a:r>
              <a:rPr lang="en-US" dirty="0"/>
              <a:t>for </a:t>
            </a:r>
            <a:r>
              <a:rPr lang="en-US" b="1" i="1" dirty="0">
                <a:solidFill>
                  <a:srgbClr val="0070C0"/>
                </a:solidFill>
              </a:rPr>
              <a:t>network flow problem</a:t>
            </a:r>
            <a:r>
              <a:rPr lang="en-US" dirty="0"/>
              <a:t>,  and solve that to find </a:t>
            </a:r>
            <a:r>
              <a:rPr lang="en-US" b="1" dirty="0">
                <a:solidFill>
                  <a:srgbClr val="C00000"/>
                </a:solidFill>
              </a:rPr>
              <a:t>number of edge-disjoint paths</a:t>
            </a:r>
            <a:endParaRPr lang="en-US" dirty="0"/>
          </a:p>
          <a:p>
            <a:r>
              <a:rPr lang="en-US" dirty="0"/>
              <a:t>Given an input </a:t>
            </a:r>
            <a:r>
              <a:rPr lang="en-US" b="1" i="1" dirty="0">
                <a:solidFill>
                  <a:srgbClr val="FF33CC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FF33CC"/>
                </a:solidFill>
                <a:latin typeface="Times" pitchFamily="2" charset="0"/>
              </a:rPr>
              <a:t>3</a:t>
            </a:r>
            <a:r>
              <a:rPr lang="en-US" b="1" i="1" baseline="-25000" dirty="0">
                <a:solidFill>
                  <a:srgbClr val="0070C0"/>
                </a:solidFill>
                <a:latin typeface="Times" pitchFamily="2" charset="0"/>
              </a:rPr>
              <a:t> </a:t>
            </a:r>
            <a:r>
              <a:rPr lang="en-US" dirty="0"/>
              <a:t>for </a:t>
            </a:r>
            <a:r>
              <a:rPr lang="en-US" b="1" i="1" u="sng" dirty="0">
                <a:solidFill>
                  <a:srgbClr val="FF33CC"/>
                </a:solidFill>
              </a:rPr>
              <a:t>vertex</a:t>
            </a:r>
            <a:r>
              <a:rPr lang="en-US" b="1" i="1" dirty="0">
                <a:solidFill>
                  <a:srgbClr val="FF33CC"/>
                </a:solidFill>
              </a:rPr>
              <a:t>-disjoint path problem</a:t>
            </a:r>
            <a:r>
              <a:rPr lang="en-US" dirty="0"/>
              <a:t>, we can:</a:t>
            </a:r>
          </a:p>
          <a:p>
            <a:pPr lvl="1"/>
            <a:r>
              <a:rPr lang="en-US" dirty="0"/>
              <a:t>Convert that input </a:t>
            </a:r>
            <a:r>
              <a:rPr lang="en-US" b="1" i="1" dirty="0">
                <a:solidFill>
                  <a:srgbClr val="FF33CC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FF33CC"/>
                </a:solidFill>
                <a:latin typeface="Times" pitchFamily="2" charset="0"/>
              </a:rPr>
              <a:t>3</a:t>
            </a:r>
            <a:r>
              <a:rPr lang="en-US" dirty="0"/>
              <a:t> to make a valid input </a:t>
            </a:r>
            <a:r>
              <a:rPr lang="en-US" b="1" i="1" dirty="0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C00000"/>
                </a:solidFill>
                <a:latin typeface="Times" pitchFamily="2" charset="0"/>
              </a:rPr>
              <a:t>2</a:t>
            </a:r>
            <a:r>
              <a:rPr lang="en-US" b="1" i="1" baseline="-25000" dirty="0">
                <a:solidFill>
                  <a:srgbClr val="0070C0"/>
                </a:solidFill>
                <a:latin typeface="Times" pitchFamily="2" charset="0"/>
              </a:rPr>
              <a:t> </a:t>
            </a:r>
            <a:r>
              <a:rPr lang="en-US" dirty="0"/>
              <a:t>for </a:t>
            </a:r>
            <a:r>
              <a:rPr lang="en-US" b="1" i="1" dirty="0">
                <a:solidFill>
                  <a:srgbClr val="C00000"/>
                </a:solidFill>
              </a:rPr>
              <a:t>edge-disjoint path problem</a:t>
            </a:r>
            <a:endParaRPr lang="en-US" dirty="0"/>
          </a:p>
          <a:p>
            <a:pPr lvl="1"/>
            <a:r>
              <a:rPr lang="en-US" dirty="0"/>
              <a:t>See above! Convert </a:t>
            </a:r>
            <a:r>
              <a:rPr lang="en-US" b="1" i="1" dirty="0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C00000"/>
                </a:solidFill>
                <a:latin typeface="Times" pitchFamily="2" charset="0"/>
              </a:rPr>
              <a:t>2</a:t>
            </a:r>
            <a:r>
              <a:rPr lang="en-US" dirty="0"/>
              <a:t> to </a:t>
            </a:r>
            <a:r>
              <a:rPr lang="en-US" b="1" i="1" dirty="0">
                <a:solidFill>
                  <a:srgbClr val="0070C0"/>
                </a:solidFill>
                <a:latin typeface="Times" pitchFamily="2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Times" pitchFamily="2" charset="0"/>
              </a:rPr>
              <a:t>1</a:t>
            </a:r>
            <a:r>
              <a:rPr lang="en-US" dirty="0"/>
              <a:t> and solve</a:t>
            </a:r>
            <a:r>
              <a:rPr lang="en-US" b="1" i="1" dirty="0">
                <a:solidFill>
                  <a:srgbClr val="0070C0"/>
                </a:solidFill>
              </a:rPr>
              <a:t> max network flow problem</a:t>
            </a:r>
          </a:p>
          <a:p>
            <a:r>
              <a:rPr lang="en-US" dirty="0"/>
              <a:t>This chain of “problem conversions” finds lets us solve </a:t>
            </a:r>
            <a:r>
              <a:rPr lang="en-US" b="1" i="1" u="sng" dirty="0">
                <a:solidFill>
                  <a:srgbClr val="FF33CC"/>
                </a:solidFill>
              </a:rPr>
              <a:t>vertex</a:t>
            </a:r>
            <a:r>
              <a:rPr lang="en-US" b="1" i="1" dirty="0">
                <a:solidFill>
                  <a:srgbClr val="FF33CC"/>
                </a:solidFill>
              </a:rPr>
              <a:t>-disjoint path problem</a:t>
            </a:r>
            <a:endParaRPr lang="en-US" dirty="0"/>
          </a:p>
          <a:p>
            <a:pPr lvl="1"/>
            <a:r>
              <a:rPr lang="en-US" b="1" dirty="0"/>
              <a:t>Time complexity? </a:t>
            </a:r>
            <a:r>
              <a:rPr lang="en-US" dirty="0"/>
              <a:t>Cost of solving max network flow plus two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34DC-C966-9A44-BA37-1CD51FD1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Bipartite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 anchor="t" anchorCtr="0"/>
          <a:lstStyle/>
          <a:p>
            <a:r>
              <a:rPr lang="en-US" dirty="0"/>
              <a:t>A graph is </a:t>
            </a:r>
            <a:r>
              <a:rPr lang="en-US" i="1" dirty="0"/>
              <a:t>bipartite</a:t>
            </a:r>
            <a:r>
              <a:rPr lang="en-US" dirty="0"/>
              <a:t> if node-set V can be split into sets X and Y such that every edge has one end in X and one end in Y</a:t>
            </a:r>
          </a:p>
          <a:p>
            <a:pPr lvl="1"/>
            <a:r>
              <a:rPr lang="en-US" dirty="0"/>
              <a:t>X and Y could be colored red and blue</a:t>
            </a:r>
          </a:p>
          <a:p>
            <a:pPr lvl="1"/>
            <a:r>
              <a:rPr lang="en-US" dirty="0"/>
              <a:t>Or Boolean true/false</a:t>
            </a:r>
          </a:p>
        </p:txBody>
      </p:sp>
      <p:pic>
        <p:nvPicPr>
          <p:cNvPr id="7" name="Picture 6" descr="RecursiveEvenBipartit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638" y="3615263"/>
            <a:ext cx="5343525" cy="2514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993FC-0275-7449-965A-3D83891F01F5}"/>
              </a:ext>
            </a:extLst>
          </p:cNvPr>
          <p:cNvSpPr txBox="1"/>
          <p:nvPr/>
        </p:nvSpPr>
        <p:spPr>
          <a:xfrm>
            <a:off x="6553200" y="3264992"/>
            <a:ext cx="4606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How to determine if G is bipartite?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A593E-D5FA-3746-B983-4AEEEFDFB4B4}"/>
              </a:ext>
            </a:extLst>
          </p:cNvPr>
          <p:cNvSpPr txBox="1"/>
          <p:nvPr/>
        </p:nvSpPr>
        <p:spPr>
          <a:xfrm>
            <a:off x="6553200" y="3864944"/>
            <a:ext cx="486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The numbers and arrows on edges may give you a clue….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A6FAA-9DFD-054A-AB24-072D074A6793}"/>
              </a:ext>
            </a:extLst>
          </p:cNvPr>
          <p:cNvSpPr txBox="1"/>
          <p:nvPr/>
        </p:nvSpPr>
        <p:spPr>
          <a:xfrm>
            <a:off x="6553200" y="4847576"/>
            <a:ext cx="48705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BFS or DFS, and label nodes by levels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in tree.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Non-tree edge to node with same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label means NOT bipartite.</a:t>
            </a:r>
          </a:p>
        </p:txBody>
      </p:sp>
    </p:spTree>
    <p:extLst>
      <p:ext uri="{BB962C8B-B14F-4D97-AF65-F5344CB8AC3E}">
        <p14:creationId xmlns:p14="http://schemas.microsoft.com/office/powerpoint/2010/main" val="5992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and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assume the graph is connected</a:t>
            </a:r>
          </a:p>
          <a:p>
            <a:pPr lvl="1"/>
            <a:r>
              <a:rPr lang="en-US" dirty="0"/>
              <a:t>Otherwise we will only look at each connected component individually</a:t>
            </a:r>
          </a:p>
          <a:p>
            <a:r>
              <a:rPr lang="en-US" dirty="0"/>
              <a:t>A triangle cannot be bipartite</a:t>
            </a:r>
          </a:p>
          <a:p>
            <a:pPr lvl="1" algn="l"/>
            <a:r>
              <a:rPr lang="en-US" dirty="0"/>
              <a:t>In fact, any graph with an odd </a:t>
            </a:r>
            <a:br>
              <a:rPr lang="en-US" dirty="0"/>
            </a:br>
            <a:r>
              <a:rPr lang="en-US" dirty="0"/>
              <a:t>length cycle cannot be bipartite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457200" lvl="1" indent="0" algn="l">
              <a:buNone/>
            </a:pPr>
            <a:endParaRPr lang="en-US" dirty="0"/>
          </a:p>
        </p:txBody>
      </p:sp>
      <p:pic>
        <p:nvPicPr>
          <p:cNvPr id="5" name="Picture 2" descr="C:\WINDOWS\Desktop\Oh_type\kleinberg_GIF_01to10\kleinberg_07F09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89" t="2029" r="67321" b="28994"/>
          <a:stretch>
            <a:fillRect/>
          </a:stretch>
        </p:blipFill>
        <p:spPr bwMode="auto">
          <a:xfrm>
            <a:off x="7543800" y="2836986"/>
            <a:ext cx="2667000" cy="348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6681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Bipartite Determination Algorithm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Pick a starting vertex, color it red</a:t>
            </a:r>
          </a:p>
          <a:p>
            <a:r>
              <a:rPr lang="en-US" dirty="0"/>
              <a:t>Color all adjacent nodes blue</a:t>
            </a:r>
          </a:p>
          <a:p>
            <a:pPr lvl="1"/>
            <a:r>
              <a:rPr lang="en-US" dirty="0"/>
              <a:t>And all nodes adjacent to that red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If you ever need to color an already red-node to be blue (or vice versa), then the graph is not bipartite</a:t>
            </a:r>
          </a:p>
          <a:p>
            <a:endParaRPr lang="en-US" dirty="0"/>
          </a:p>
          <a:p>
            <a:r>
              <a:rPr lang="en-US" dirty="0"/>
              <a:t>Does this algorithm sound familiar?</a:t>
            </a:r>
          </a:p>
        </p:txBody>
      </p:sp>
    </p:spTree>
    <p:extLst>
      <p:ext uri="{BB962C8B-B14F-4D97-AF65-F5344CB8AC3E}">
        <p14:creationId xmlns:p14="http://schemas.microsoft.com/office/powerpoint/2010/main" val="139933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 all valid flows through the graph, find the one which maximizes: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Bipartite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4839" y="1307068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Lovers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5626" y="1364306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Adoptable Dogs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7D728E-D197-CC4E-ABA0-177080EAF1DF}"/>
              </a:ext>
            </a:extLst>
          </p:cNvPr>
          <p:cNvGrpSpPr/>
          <p:nvPr/>
        </p:nvGrpSpPr>
        <p:grpSpPr>
          <a:xfrm>
            <a:off x="4192382" y="1992892"/>
            <a:ext cx="3719041" cy="4619537"/>
            <a:chOff x="3784372" y="1308111"/>
            <a:chExt cx="4352221" cy="540602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6C6C14-E94B-EB43-B600-A88728EB7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8825" y="1630676"/>
              <a:ext cx="2293428" cy="3283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2AF6C4-F8B6-8E45-96CC-E2FB1AD7599C}"/>
                </a:ext>
              </a:extLst>
            </p:cNvPr>
            <p:cNvCxnSpPr>
              <a:cxnSpLocks/>
            </p:cNvCxnSpPr>
            <p:nvPr/>
          </p:nvCxnSpPr>
          <p:spPr>
            <a:xfrm>
              <a:off x="4701308" y="1745442"/>
              <a:ext cx="2466043" cy="435315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9039D4-E75D-7048-A182-B766E16AB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457" y="1614210"/>
              <a:ext cx="2500894" cy="171565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B1931A-4785-EB4E-B2AA-49E6FC3ECA45}"/>
                </a:ext>
              </a:extLst>
            </p:cNvPr>
            <p:cNvCxnSpPr>
              <a:cxnSpLocks/>
            </p:cNvCxnSpPr>
            <p:nvPr/>
          </p:nvCxnSpPr>
          <p:spPr>
            <a:xfrm>
              <a:off x="4632124" y="3337406"/>
              <a:ext cx="2703648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9EC057-B40D-8E4C-873D-EC664724E9F2}"/>
                </a:ext>
              </a:extLst>
            </p:cNvPr>
            <p:cNvCxnSpPr>
              <a:cxnSpLocks/>
            </p:cNvCxnSpPr>
            <p:nvPr/>
          </p:nvCxnSpPr>
          <p:spPr>
            <a:xfrm>
              <a:off x="4676617" y="3362535"/>
              <a:ext cx="2421549" cy="122380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4EBEF2F-29EE-AD45-9F41-2813EC6B6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308" y="4794572"/>
              <a:ext cx="2634464" cy="4390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57A6CD4-F0C2-D348-B952-CB8E01AF8F79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791299" y="1745442"/>
              <a:ext cx="2376051" cy="302696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7EB825-BCF7-5041-9ADE-1C5E9ADF4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124" y="3477778"/>
              <a:ext cx="2646597" cy="29366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991296-BBA7-BA4A-B5CB-649F205FE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257" y="1745442"/>
              <a:ext cx="2691515" cy="448438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F08E85-16C1-A145-9FB0-89A0C04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08586" y="1308111"/>
              <a:ext cx="967302" cy="95620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5FDA6D-3566-5F4A-99FE-1931B021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4372" y="2848988"/>
              <a:ext cx="1015731" cy="9255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5B004F-CD86-1B41-83C2-F6902792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93173" y="4334641"/>
              <a:ext cx="998126" cy="8755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3411F1-0F55-0D4B-8BC4-4C94CE102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8574" y="4246024"/>
              <a:ext cx="1077898" cy="107789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265AD1-8FC6-1E48-9FF9-DC886F70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73165" y="5757986"/>
              <a:ext cx="838144" cy="89985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17E874-23C4-9C44-8AA2-94F554D63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8169" y="2782358"/>
              <a:ext cx="1078424" cy="10784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6BE3EA-0D01-4242-98F5-BA3F3315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1153" y="1326276"/>
              <a:ext cx="1078424" cy="107842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B7152E-99F8-3948-9FEE-F4A9F779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8169" y="5636243"/>
              <a:ext cx="1077897" cy="1077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400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Bipartite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4839" y="1307068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Lovers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3190" y="130706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D4BC74-265F-E347-990D-F5ED2CCFB613}"/>
              </a:ext>
            </a:extLst>
          </p:cNvPr>
          <p:cNvGrpSpPr/>
          <p:nvPr/>
        </p:nvGrpSpPr>
        <p:grpSpPr>
          <a:xfrm>
            <a:off x="4192382" y="1992892"/>
            <a:ext cx="3719041" cy="4619537"/>
            <a:chOff x="3784372" y="1308111"/>
            <a:chExt cx="4352221" cy="540602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A5C237-BE3C-D44D-9B06-D0558B7C3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8825" y="1630676"/>
              <a:ext cx="2293428" cy="32834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97BDDA-EA99-9B48-8454-2CCCB345A290}"/>
                </a:ext>
              </a:extLst>
            </p:cNvPr>
            <p:cNvCxnSpPr>
              <a:cxnSpLocks/>
            </p:cNvCxnSpPr>
            <p:nvPr/>
          </p:nvCxnSpPr>
          <p:spPr>
            <a:xfrm>
              <a:off x="4701308" y="1745442"/>
              <a:ext cx="2466043" cy="435315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44D324-A71D-8B47-8F63-E98EB1998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457" y="1614210"/>
              <a:ext cx="2500894" cy="171565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DD5B92-3387-B54D-8A04-CC8F9AED15F2}"/>
                </a:ext>
              </a:extLst>
            </p:cNvPr>
            <p:cNvCxnSpPr>
              <a:cxnSpLocks/>
            </p:cNvCxnSpPr>
            <p:nvPr/>
          </p:nvCxnSpPr>
          <p:spPr>
            <a:xfrm>
              <a:off x="4632124" y="3337406"/>
              <a:ext cx="2703648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741B3D-23F9-5A4B-B0C2-55E9B9D62128}"/>
                </a:ext>
              </a:extLst>
            </p:cNvPr>
            <p:cNvCxnSpPr>
              <a:cxnSpLocks/>
            </p:cNvCxnSpPr>
            <p:nvPr/>
          </p:nvCxnSpPr>
          <p:spPr>
            <a:xfrm>
              <a:off x="4676617" y="3362535"/>
              <a:ext cx="2421549" cy="122380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8EEF95-73D5-D445-AF3A-C30AFFBFF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308" y="4794572"/>
              <a:ext cx="2634464" cy="4390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0D7FF1-B0F1-BE48-AF7E-BFCD13A7A83C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791299" y="1745442"/>
              <a:ext cx="2376051" cy="302696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76A80FC-7FB5-E14A-B08C-9C95C3E6B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124" y="3477778"/>
              <a:ext cx="2646597" cy="29366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8A41742-A5C3-A449-9861-D0FD6681E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257" y="1745442"/>
              <a:ext cx="2691515" cy="448438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7B8F0CD-E3E9-C44C-87AF-E9E13E3B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08586" y="1308111"/>
              <a:ext cx="967302" cy="95620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0C66AE0-3D2B-6C41-8273-80AAA5234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4372" y="2848988"/>
              <a:ext cx="1015731" cy="92554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0266574-D15F-AD4F-A6A9-3FA04703A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93173" y="4334641"/>
              <a:ext cx="998126" cy="87553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3B5EAE1-B890-3347-A7E9-7B4BD447E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8574" y="4246024"/>
              <a:ext cx="1077898" cy="107789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CF71808-6565-0944-8E6E-57D3922D7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73165" y="5757986"/>
              <a:ext cx="838144" cy="89985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C11049E-EB5F-5B4E-96FB-6A25A1650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8169" y="2782358"/>
              <a:ext cx="1078424" cy="107842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D8C4245-A3B5-4746-B81A-AA984E63E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1153" y="1326276"/>
              <a:ext cx="1078424" cy="107842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B9E61BC-7B5A-7C4B-B90B-5DDFCA3B5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8169" y="5636243"/>
              <a:ext cx="1077897" cy="1077897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402004B-2FDE-2E48-8EA0-4081FE6CE5DB}"/>
              </a:ext>
            </a:extLst>
          </p:cNvPr>
          <p:cNvSpPr txBox="1"/>
          <p:nvPr/>
        </p:nvSpPr>
        <p:spPr>
          <a:xfrm>
            <a:off x="8610600" y="205739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this the best possible?</a:t>
            </a:r>
            <a:br>
              <a:rPr lang="en-US" sz="2400" dirty="0"/>
            </a:br>
            <a:r>
              <a:rPr lang="en-US" sz="2400" dirty="0"/>
              <a:t>The largest possible set </a:t>
            </a:r>
            <a:br>
              <a:rPr lang="en-US" sz="2400" dirty="0"/>
            </a:br>
            <a:r>
              <a:rPr lang="en-US" sz="2400" dirty="0"/>
              <a:t> of edges?</a:t>
            </a:r>
          </a:p>
        </p:txBody>
      </p:sp>
    </p:spTree>
    <p:extLst>
      <p:ext uri="{BB962C8B-B14F-4D97-AF65-F5344CB8AC3E}">
        <p14:creationId xmlns:p14="http://schemas.microsoft.com/office/powerpoint/2010/main" val="30853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Bipartite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4839" y="1307068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Lovers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3190" y="130706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C13B1D-2840-0345-A2F0-D966A404FD58}"/>
              </a:ext>
            </a:extLst>
          </p:cNvPr>
          <p:cNvGrpSpPr/>
          <p:nvPr/>
        </p:nvGrpSpPr>
        <p:grpSpPr>
          <a:xfrm>
            <a:off x="4192382" y="1992892"/>
            <a:ext cx="3719041" cy="4619537"/>
            <a:chOff x="3784372" y="1308111"/>
            <a:chExt cx="4352221" cy="540602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C9114FF-6847-D143-89E2-1D892A608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8825" y="1630676"/>
              <a:ext cx="2293428" cy="3283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6572C0-BED5-E049-9B54-45B1780769D1}"/>
                </a:ext>
              </a:extLst>
            </p:cNvPr>
            <p:cNvCxnSpPr>
              <a:cxnSpLocks/>
            </p:cNvCxnSpPr>
            <p:nvPr/>
          </p:nvCxnSpPr>
          <p:spPr>
            <a:xfrm>
              <a:off x="4701308" y="1745442"/>
              <a:ext cx="2466043" cy="4353157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4E2B9A-7E67-4749-B19D-5755BD898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457" y="1614210"/>
              <a:ext cx="2500894" cy="171565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4EE179-75B6-824F-91EF-BA4928730D6E}"/>
                </a:ext>
              </a:extLst>
            </p:cNvPr>
            <p:cNvCxnSpPr>
              <a:cxnSpLocks/>
            </p:cNvCxnSpPr>
            <p:nvPr/>
          </p:nvCxnSpPr>
          <p:spPr>
            <a:xfrm>
              <a:off x="4632124" y="3337406"/>
              <a:ext cx="2703648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475F17-84F5-C945-AED3-2D517D861427}"/>
                </a:ext>
              </a:extLst>
            </p:cNvPr>
            <p:cNvCxnSpPr>
              <a:cxnSpLocks/>
            </p:cNvCxnSpPr>
            <p:nvPr/>
          </p:nvCxnSpPr>
          <p:spPr>
            <a:xfrm>
              <a:off x="4676617" y="3362535"/>
              <a:ext cx="2421549" cy="122380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F2D423-F6D8-0443-B2BC-FD49096ED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308" y="4794572"/>
              <a:ext cx="2634464" cy="4390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C2A536-C4EC-E646-BDCC-93EEDE3A4D18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791299" y="1745442"/>
              <a:ext cx="2376051" cy="302696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55D7C2-E147-454F-A0D9-C7E768627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124" y="3477778"/>
              <a:ext cx="2646597" cy="29366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8EC46F-F66B-7841-9630-93CE1149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257" y="1745442"/>
              <a:ext cx="2691515" cy="448438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AF7356-A2F9-CC48-A67C-2921835B5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08586" y="1308111"/>
              <a:ext cx="967302" cy="95620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EF79EBB-E65F-664D-BC5A-1758B448E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4372" y="2848988"/>
              <a:ext cx="1015731" cy="92554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2FDED95-B251-7048-871A-229E117F2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93173" y="4334641"/>
              <a:ext cx="998126" cy="87553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6DE21B-0C45-C04A-8AD0-CAAB4B555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8574" y="4246024"/>
              <a:ext cx="1077898" cy="107789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EDA28F3-59EB-F541-9951-485EE4278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73165" y="5757986"/>
              <a:ext cx="838144" cy="89985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2190118-6C2E-0D43-9CD5-A2CEF1D44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8169" y="2782358"/>
              <a:ext cx="1078424" cy="107842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81AE62B-FCC7-9645-A737-6BF850EF8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1153" y="1326276"/>
              <a:ext cx="1078424" cy="107842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D0618C3-CB85-6B4E-BED7-D6A5D1ABC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8169" y="5636243"/>
              <a:ext cx="1077897" cy="1077897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7C334D7-6D9C-B04C-9367-79712B0BB7E7}"/>
              </a:ext>
            </a:extLst>
          </p:cNvPr>
          <p:cNvSpPr txBox="1"/>
          <p:nvPr/>
        </p:nvSpPr>
        <p:spPr>
          <a:xfrm>
            <a:off x="8610600" y="205739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Better! In fact, the maximum possible!</a:t>
            </a:r>
            <a:br>
              <a:rPr lang="en-US" sz="2400" dirty="0"/>
            </a:br>
            <a:r>
              <a:rPr lang="en-US" sz="2400" dirty="0"/>
              <a:t>How can we tell?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7D5B24-5723-3344-BF96-9BBAE359B363}"/>
              </a:ext>
            </a:extLst>
          </p:cNvPr>
          <p:cNvSpPr txBox="1"/>
          <p:nvPr/>
        </p:nvSpPr>
        <p:spPr>
          <a:xfrm>
            <a:off x="8610600" y="3593863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>
                <a:solidFill>
                  <a:schemeClr val="accent1"/>
                </a:solidFill>
              </a:rPr>
              <a:t>perfect bipartite match</a:t>
            </a:r>
            <a:r>
              <a:rPr lang="en-US" sz="2400" dirty="0"/>
              <a:t>:</a:t>
            </a:r>
          </a:p>
          <a:p>
            <a:r>
              <a:rPr lang="en-US" sz="2400" dirty="0"/>
              <a:t>Equal-sized left and right subsets, and all nodes have a matching edge</a:t>
            </a:r>
          </a:p>
        </p:txBody>
      </p:sp>
    </p:spTree>
    <p:extLst>
      <p:ext uri="{BB962C8B-B14F-4D97-AF65-F5344CB8AC3E}">
        <p14:creationId xmlns:p14="http://schemas.microsoft.com/office/powerpoint/2010/main" val="23316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800" dirty="0"/>
                  <a:t>a set of left nodes, right nodes, and edges between left and right</a:t>
                </a:r>
              </a:p>
              <a:p>
                <a:pPr marL="0" indent="0">
                  <a:buNone/>
                </a:pPr>
                <a:r>
                  <a:rPr lang="en-US" dirty="0"/>
                  <a:t>Find the largest set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such that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incident to at most one edge.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11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Bipartite Matching Using Max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7648" y="1281205"/>
                <a:ext cx="7377288" cy="39783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400" dirty="0"/>
                  <a:t>Make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/>
                      </a:rPr>
                      <m:t>𝐺</m:t>
                    </m:r>
                    <m:r>
                      <a:rPr lang="en-US" sz="3400" i="1">
                        <a:latin typeface="Cambria Math"/>
                      </a:rPr>
                      <m:t>=(</m:t>
                    </m:r>
                    <m:r>
                      <a:rPr lang="en-US" sz="3400" i="1">
                        <a:latin typeface="Cambria Math"/>
                      </a:rPr>
                      <m:t>𝐿</m:t>
                    </m:r>
                    <m:r>
                      <a:rPr lang="en-US" sz="3400" i="1">
                        <a:latin typeface="Cambria Math"/>
                      </a:rPr>
                      <m:t>,</m:t>
                    </m:r>
                    <m:r>
                      <a:rPr lang="en-US" sz="3400" i="1">
                        <a:latin typeface="Cambria Math"/>
                      </a:rPr>
                      <m:t>𝑅</m:t>
                    </m:r>
                    <m:r>
                      <a:rPr lang="en-US" sz="3400" i="1">
                        <a:latin typeface="Cambria Math"/>
                      </a:rPr>
                      <m:t>,</m:t>
                    </m:r>
                    <m:r>
                      <a:rPr lang="en-US" sz="3400" i="1">
                        <a:latin typeface="Cambria Math"/>
                      </a:rPr>
                      <m:t>𝐸</m:t>
                    </m:r>
                    <m:r>
                      <a:rPr lang="en-US" sz="3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400" dirty="0"/>
                  <a:t> a flow 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3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3400" i="1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sz="3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3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3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3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400" dirty="0"/>
                  <a:t> by:</a:t>
                </a:r>
              </a:p>
              <a:p>
                <a:r>
                  <a:rPr lang="en-US" sz="3400" dirty="0"/>
                  <a:t>Adding in a </a:t>
                </a:r>
                <a:r>
                  <a:rPr lang="en-US" sz="3400" dirty="0">
                    <a:solidFill>
                      <a:srgbClr val="7030A0"/>
                    </a:solidFill>
                  </a:rPr>
                  <a:t>source</a:t>
                </a:r>
                <a:r>
                  <a:rPr lang="en-US" sz="3400" dirty="0"/>
                  <a:t> and </a:t>
                </a:r>
                <a:r>
                  <a:rPr lang="en-US" sz="3400" dirty="0">
                    <a:solidFill>
                      <a:srgbClr val="0070C0"/>
                    </a:solidFill>
                  </a:rPr>
                  <a:t>sink</a:t>
                </a:r>
                <a:r>
                  <a:rPr lang="en-US" sz="3400" dirty="0"/>
                  <a:t> to the set of nodes: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sz="3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3400" i="1">
                        <a:latin typeface="Cambria Math"/>
                      </a:rPr>
                      <m:t>=</m:t>
                    </m:r>
                    <m:r>
                      <a:rPr lang="en-US" sz="3400" i="1">
                        <a:latin typeface="Cambria Math"/>
                      </a:rPr>
                      <m:t>𝐿</m:t>
                    </m:r>
                    <m:r>
                      <a:rPr lang="en-US" sz="3400" i="1">
                        <a:latin typeface="Cambria Math"/>
                      </a:rPr>
                      <m:t>∪</m:t>
                    </m:r>
                    <m:r>
                      <a:rPr lang="en-US" sz="3400" i="1">
                        <a:latin typeface="Cambria Math"/>
                      </a:rPr>
                      <m:t>𝑅</m:t>
                    </m:r>
                    <m:r>
                      <a:rPr lang="en-US" sz="3400" i="1">
                        <a:latin typeface="Cambria Math"/>
                      </a:rPr>
                      <m:t>∪{</m:t>
                    </m:r>
                    <m:r>
                      <a:rPr lang="en-US" sz="340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sz="3400" i="1">
                        <a:latin typeface="Cambria Math"/>
                      </a:rPr>
                      <m:t>,</m:t>
                    </m:r>
                    <m:r>
                      <a:rPr lang="en-US" sz="340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3400" i="1">
                        <a:latin typeface="Cambria Math"/>
                      </a:rPr>
                      <m:t>}</m:t>
                    </m:r>
                  </m:oMath>
                </a14:m>
                <a:endParaRPr lang="en-US" sz="3400" dirty="0"/>
              </a:p>
              <a:p>
                <a:r>
                  <a:rPr lang="en-US" sz="3400" dirty="0"/>
                  <a:t>Adding an edge from </a:t>
                </a:r>
                <a:r>
                  <a:rPr lang="en-US" sz="3400" dirty="0">
                    <a:solidFill>
                      <a:srgbClr val="7030A0"/>
                    </a:solidFill>
                  </a:rPr>
                  <a:t>source </a:t>
                </a:r>
                <a:r>
                  <a:rPr lang="en-US" sz="3400" dirty="0"/>
                  <a:t>to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sz="3400" dirty="0"/>
                  <a:t> and from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3400" dirty="0"/>
                  <a:t> to </a:t>
                </a:r>
                <a:r>
                  <a:rPr lang="en-US" sz="3400" dirty="0">
                    <a:solidFill>
                      <a:srgbClr val="0070C0"/>
                    </a:solidFill>
                  </a:rPr>
                  <a:t>sink</a:t>
                </a:r>
                <a:r>
                  <a:rPr lang="en-US" sz="3400" dirty="0"/>
                  <a:t>:</a:t>
                </a:r>
              </a:p>
              <a:p>
                <a:pPr lvl="1"/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3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3400" i="1">
                        <a:latin typeface="Cambria Math"/>
                      </a:rPr>
                      <m:t>=</m:t>
                    </m:r>
                    <m:r>
                      <a:rPr lang="en-US" sz="3400" i="1">
                        <a:latin typeface="Cambria Math"/>
                      </a:rPr>
                      <m:t>𝐸</m:t>
                    </m:r>
                    <m:r>
                      <a:rPr lang="en-US" sz="3400" i="1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|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/>
                          </a:rPr>
                          <m:t>𝑢</m:t>
                        </m:r>
                        <m:r>
                          <a:rPr lang="en-US" sz="3400" i="1">
                            <a:latin typeface="Cambria Math"/>
                          </a:rPr>
                          <m:t>∈</m:t>
                        </m:r>
                        <m:r>
                          <a:rPr lang="en-US" sz="3400" i="1">
                            <a:latin typeface="Cambria Math"/>
                          </a:rPr>
                          <m:t>𝐿</m:t>
                        </m:r>
                        <m:r>
                          <a:rPr lang="en-US" sz="34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4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3400" i="1">
                            <a:latin typeface="Cambria Math"/>
                          </a:rPr>
                          <m:t>,</m:t>
                        </m:r>
                        <m:r>
                          <a:rPr lang="en-US" sz="3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3400" i="1">
                        <a:latin typeface="Cambria Math"/>
                      </a:rPr>
                      <m:t>}∪</m:t>
                    </m:r>
                    <m:d>
                      <m:dPr>
                        <m:begChr m:val="{"/>
                        <m:endChr m:val="|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/>
                          </a:rPr>
                          <m:t>𝑣</m:t>
                        </m:r>
                        <m:r>
                          <a:rPr lang="en-US" sz="3400" i="1">
                            <a:latin typeface="Cambria Math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4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4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/>
                          </a:rPr>
                          <m:t>𝑣</m:t>
                        </m:r>
                        <m:r>
                          <a:rPr lang="en-US" sz="3400" i="1">
                            <a:latin typeface="Cambria Math"/>
                          </a:rPr>
                          <m:t>,</m:t>
                        </m:r>
                        <m:r>
                          <a:rPr lang="en-US" sz="3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3400" i="1">
                        <a:latin typeface="Cambria Math"/>
                      </a:rPr>
                      <m:t>}</m:t>
                    </m:r>
                  </m:oMath>
                </a14:m>
                <a:endParaRPr lang="en-US" sz="3400" dirty="0"/>
              </a:p>
              <a:p>
                <a:r>
                  <a:rPr lang="en-US" sz="3400" dirty="0"/>
                  <a:t>Make each edge capacity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3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∀</m:t>
                    </m:r>
                    <m:r>
                      <a:rPr lang="en-US" sz="3400" b="0" i="1" smtClean="0">
                        <a:latin typeface="Cambria Math"/>
                      </a:rPr>
                      <m:t>𝑒</m:t>
                    </m:r>
                    <m:r>
                      <a:rPr lang="en-US" sz="3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3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3400" b="0" i="1" smtClean="0">
                        <a:latin typeface="Cambria Math"/>
                      </a:rPr>
                      <m:t>, </m:t>
                    </m:r>
                    <m:r>
                      <a:rPr lang="en-US" sz="3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3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648" y="1281205"/>
                <a:ext cx="7377288" cy="3978385"/>
              </a:xfrm>
              <a:blipFill>
                <a:blip r:embed="rId2"/>
                <a:stretch>
                  <a:fillRect l="-154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A8F8C7-CFEE-714D-BB57-93B9DA57B56C}"/>
              </a:ext>
            </a:extLst>
          </p:cNvPr>
          <p:cNvGrpSpPr/>
          <p:nvPr/>
        </p:nvGrpSpPr>
        <p:grpSpPr>
          <a:xfrm>
            <a:off x="5784691" y="3510566"/>
            <a:ext cx="5905817" cy="2912165"/>
            <a:chOff x="4724401" y="3589716"/>
            <a:chExt cx="5905817" cy="291216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6BA17A-B4A8-8C4F-90F6-E71B0A31A67F}"/>
                </a:ext>
              </a:extLst>
            </p:cNvPr>
            <p:cNvCxnSpPr/>
            <p:nvPr/>
          </p:nvCxnSpPr>
          <p:spPr>
            <a:xfrm flipV="1">
              <a:off x="6990515" y="3748743"/>
              <a:ext cx="1334478" cy="155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83D59AC-D144-E746-A524-26E46B3CD9F3}"/>
                </a:ext>
              </a:extLst>
            </p:cNvPr>
            <p:cNvCxnSpPr/>
            <p:nvPr/>
          </p:nvCxnSpPr>
          <p:spPr>
            <a:xfrm>
              <a:off x="6990515" y="3764330"/>
              <a:ext cx="1438514" cy="27210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155614C-B877-974D-A19F-5604E283D89E}"/>
                </a:ext>
              </a:extLst>
            </p:cNvPr>
            <p:cNvCxnSpPr/>
            <p:nvPr/>
          </p:nvCxnSpPr>
          <p:spPr>
            <a:xfrm flipV="1">
              <a:off x="6937252" y="3748742"/>
              <a:ext cx="1387741" cy="90863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95A6A8-1173-9F45-9BBC-63B611A1A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7251" y="4641049"/>
              <a:ext cx="1485803" cy="163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AB8DCC-A14F-0D43-AF32-32884D4DF6DB}"/>
                </a:ext>
              </a:extLst>
            </p:cNvPr>
            <p:cNvCxnSpPr/>
            <p:nvPr/>
          </p:nvCxnSpPr>
          <p:spPr>
            <a:xfrm>
              <a:off x="6937251" y="4657373"/>
              <a:ext cx="1491778" cy="92203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A978EC4-80FC-A740-A17A-B16EA375816E}"/>
                </a:ext>
              </a:extLst>
            </p:cNvPr>
            <p:cNvCxnSpPr/>
            <p:nvPr/>
          </p:nvCxnSpPr>
          <p:spPr>
            <a:xfrm>
              <a:off x="6884871" y="5534714"/>
              <a:ext cx="1487108" cy="446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91AF71B-B8B5-554A-85B6-4BDD1E567096}"/>
                </a:ext>
              </a:extLst>
            </p:cNvPr>
            <p:cNvCxnSpPr/>
            <p:nvPr/>
          </p:nvCxnSpPr>
          <p:spPr>
            <a:xfrm flipV="1">
              <a:off x="6884871" y="3748742"/>
              <a:ext cx="1440122" cy="17859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519F4B5-B5A8-EF45-A484-008F55040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872" y="4641049"/>
              <a:ext cx="1538182" cy="186083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37423BF-A6C8-5B47-A10C-5615A16A6738}"/>
                </a:ext>
              </a:extLst>
            </p:cNvPr>
            <p:cNvCxnSpPr/>
            <p:nvPr/>
          </p:nvCxnSpPr>
          <p:spPr>
            <a:xfrm flipV="1">
              <a:off x="6884871" y="3748742"/>
              <a:ext cx="1440122" cy="27366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FAECB34-5BBE-454A-BC70-39BD5955D5E6}"/>
                    </a:ext>
                  </a:extLst>
                </p:cNvPr>
                <p:cNvSpPr/>
                <p:nvPr/>
              </p:nvSpPr>
              <p:spPr>
                <a:xfrm>
                  <a:off x="4724401" y="4698051"/>
                  <a:ext cx="459341" cy="459341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1" y="4698051"/>
                  <a:ext cx="459341" cy="45934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01069695-8EFB-C04D-BBEC-0380EF25EAC3}"/>
                    </a:ext>
                  </a:extLst>
                </p:cNvPr>
                <p:cNvSpPr/>
                <p:nvPr/>
              </p:nvSpPr>
              <p:spPr>
                <a:xfrm>
                  <a:off x="10170877" y="4990456"/>
                  <a:ext cx="459341" cy="459341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0877" y="4990456"/>
                  <a:ext cx="459341" cy="45934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B53D83-9EB7-044A-A6FB-212DA358E8F9}"/>
                </a:ext>
              </a:extLst>
            </p:cNvPr>
            <p:cNvSpPr txBox="1"/>
            <p:nvPr/>
          </p:nvSpPr>
          <p:spPr>
            <a:xfrm>
              <a:off x="7501222" y="35897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0B5B5A-9C02-4041-98FD-DD5636292D3B}"/>
                </a:ext>
              </a:extLst>
            </p:cNvPr>
            <p:cNvSpPr txBox="1"/>
            <p:nvPr/>
          </p:nvSpPr>
          <p:spPr>
            <a:xfrm>
              <a:off x="7480448" y="4016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5CDACE-1487-ED43-85B0-0EADADDB70B6}"/>
                </a:ext>
              </a:extLst>
            </p:cNvPr>
            <p:cNvSpPr txBox="1"/>
            <p:nvPr/>
          </p:nvSpPr>
          <p:spPr>
            <a:xfrm>
              <a:off x="7021107" y="39405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8207F2-2776-4444-B56F-58A1B60F73C7}"/>
                </a:ext>
              </a:extLst>
            </p:cNvPr>
            <p:cNvSpPr txBox="1"/>
            <p:nvPr/>
          </p:nvSpPr>
          <p:spPr>
            <a:xfrm>
              <a:off x="7152347" y="44654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3E9A4EE-7977-994B-97BC-6E5F3AE21B12}"/>
                </a:ext>
              </a:extLst>
            </p:cNvPr>
            <p:cNvSpPr txBox="1"/>
            <p:nvPr/>
          </p:nvSpPr>
          <p:spPr>
            <a:xfrm>
              <a:off x="7086727" y="46623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9FE304F-91B6-BF4D-9ABE-70F68CEABEDE}"/>
                </a:ext>
              </a:extLst>
            </p:cNvPr>
            <p:cNvSpPr txBox="1"/>
            <p:nvPr/>
          </p:nvSpPr>
          <p:spPr>
            <a:xfrm>
              <a:off x="7021107" y="50005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A85DBA9-3D48-5F42-A073-ABD7E59B0493}"/>
                </a:ext>
              </a:extLst>
            </p:cNvPr>
            <p:cNvSpPr txBox="1"/>
            <p:nvPr/>
          </p:nvSpPr>
          <p:spPr>
            <a:xfrm>
              <a:off x="7021107" y="53942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E7EBDA-4AB5-DE4B-97EC-D46C47A5307F}"/>
                </a:ext>
              </a:extLst>
            </p:cNvPr>
            <p:cNvSpPr txBox="1"/>
            <p:nvPr/>
          </p:nvSpPr>
          <p:spPr>
            <a:xfrm>
              <a:off x="7152347" y="55910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9358C2-878B-0445-AEA8-DC89483F69D7}"/>
                </a:ext>
              </a:extLst>
            </p:cNvPr>
            <p:cNvSpPr txBox="1"/>
            <p:nvPr/>
          </p:nvSpPr>
          <p:spPr>
            <a:xfrm>
              <a:off x="7283587" y="57223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ECE77F-3B0A-0845-91EA-5EDCF6CFF830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5116473" y="3745633"/>
              <a:ext cx="1284285" cy="10196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0AE06D-59CA-D54F-8859-11ABDE0F0844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5183741" y="4657372"/>
              <a:ext cx="1196056" cy="2703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477CF6E-06E1-DB47-8ADF-9C023A7AF320}"/>
                </a:ext>
              </a:extLst>
            </p:cNvPr>
            <p:cNvCxnSpPr>
              <a:stCxn id="77" idx="5"/>
            </p:cNvCxnSpPr>
            <p:nvPr/>
          </p:nvCxnSpPr>
          <p:spPr>
            <a:xfrm>
              <a:off x="5116472" y="5090122"/>
              <a:ext cx="1256338" cy="4445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F799C2-E8EA-274D-91CB-41D0D18D3C6A}"/>
                </a:ext>
              </a:extLst>
            </p:cNvPr>
            <p:cNvCxnSpPr>
              <a:cxnSpLocks/>
              <a:stCxn id="77" idx="4"/>
              <a:endCxn id="108" idx="1"/>
            </p:cNvCxnSpPr>
            <p:nvPr/>
          </p:nvCxnSpPr>
          <p:spPr>
            <a:xfrm>
              <a:off x="4954072" y="5157392"/>
              <a:ext cx="1477797" cy="133625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CC02FE-AC31-834D-8E8D-9C1B13F1EEEE}"/>
                </a:ext>
              </a:extLst>
            </p:cNvPr>
            <p:cNvSpPr txBox="1"/>
            <p:nvPr/>
          </p:nvSpPr>
          <p:spPr>
            <a:xfrm>
              <a:off x="5528339" y="40995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C0A560C-58FD-604E-BEE4-CB561081D11D}"/>
                </a:ext>
              </a:extLst>
            </p:cNvPr>
            <p:cNvSpPr txBox="1"/>
            <p:nvPr/>
          </p:nvSpPr>
          <p:spPr>
            <a:xfrm>
              <a:off x="5719295" y="46047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FDBD507-4BF3-454A-9C9A-341CED48D238}"/>
                </a:ext>
              </a:extLst>
            </p:cNvPr>
            <p:cNvSpPr txBox="1"/>
            <p:nvPr/>
          </p:nvSpPr>
          <p:spPr>
            <a:xfrm>
              <a:off x="5752551" y="5265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5AA74A8-919E-FC4B-BA6D-4A52484FBEBE}"/>
                </a:ext>
              </a:extLst>
            </p:cNvPr>
            <p:cNvSpPr txBox="1"/>
            <p:nvPr/>
          </p:nvSpPr>
          <p:spPr>
            <a:xfrm>
              <a:off x="5521970" y="573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B43B8FF-35FD-FD4A-8FE2-651B20AFE7D8}"/>
                </a:ext>
              </a:extLst>
            </p:cNvPr>
            <p:cNvCxnSpPr>
              <a:endCxn id="78" idx="0"/>
            </p:cNvCxnSpPr>
            <p:nvPr/>
          </p:nvCxnSpPr>
          <p:spPr>
            <a:xfrm>
              <a:off x="8960131" y="3748742"/>
              <a:ext cx="1440417" cy="12417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71634E0-695D-C340-8DBC-F911BC1F3C32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8871584" y="4641049"/>
              <a:ext cx="1366562" cy="41667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4EEE176-48F6-2A47-9DF8-B2C7FDF0C549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8913142" y="5220126"/>
              <a:ext cx="1257734" cy="35927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87AA3DC-02FC-9E43-9A37-E782B4AB11F7}"/>
                </a:ext>
              </a:extLst>
            </p:cNvPr>
            <p:cNvCxnSpPr>
              <a:endCxn id="78" idx="3"/>
            </p:cNvCxnSpPr>
            <p:nvPr/>
          </p:nvCxnSpPr>
          <p:spPr>
            <a:xfrm flipV="1">
              <a:off x="8960131" y="5382527"/>
              <a:ext cx="1278015" cy="11028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17C9B63-1072-F44B-9828-709D641D0F93}"/>
                </a:ext>
              </a:extLst>
            </p:cNvPr>
            <p:cNvSpPr txBox="1"/>
            <p:nvPr/>
          </p:nvSpPr>
          <p:spPr>
            <a:xfrm>
              <a:off x="9550439" y="4099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019E552-485A-1748-A05B-4CD232ECBF4C}"/>
                </a:ext>
              </a:extLst>
            </p:cNvPr>
            <p:cNvSpPr txBox="1"/>
            <p:nvPr/>
          </p:nvSpPr>
          <p:spPr>
            <a:xfrm>
              <a:off x="9517355" y="46623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C18BC60-E0AB-4043-8C92-B3499A69E510}"/>
                </a:ext>
              </a:extLst>
            </p:cNvPr>
            <p:cNvSpPr txBox="1"/>
            <p:nvPr/>
          </p:nvSpPr>
          <p:spPr>
            <a:xfrm>
              <a:off x="9514674" y="51873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1948949-E20E-1E43-A769-F27DB2238534}"/>
                </a:ext>
              </a:extLst>
            </p:cNvPr>
            <p:cNvSpPr txBox="1"/>
            <p:nvPr/>
          </p:nvSpPr>
          <p:spPr>
            <a:xfrm>
              <a:off x="9514674" y="57223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4B6138F2-77D0-8642-B935-B94D235F0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090" y="3488042"/>
            <a:ext cx="646210" cy="6388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0B1D516-4143-1F47-B166-FA45C56B66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9391" y="4320160"/>
            <a:ext cx="625428" cy="56989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C2D365B-153A-C34E-8368-47D7215230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090" y="5207947"/>
            <a:ext cx="641898" cy="56305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1D397619-DA4D-864F-8845-00B0807736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1835" y="5207947"/>
            <a:ext cx="601082" cy="60108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F331884-B640-4246-947D-D57B61B4D9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2159" y="6104840"/>
            <a:ext cx="576840" cy="61931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7BD566A-5DFE-DB48-A7FE-FBD941F1CC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2209" y="4306382"/>
            <a:ext cx="601375" cy="6013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09A297E-510C-5E45-A8F0-61D52A7FC6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0076" y="3453424"/>
            <a:ext cx="601375" cy="60137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EAB9AFD-8C6E-0546-BD88-4A959DD359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2209" y="6108215"/>
            <a:ext cx="601081" cy="6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87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Bipartite Matching Using Max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9125" y="1270934"/>
                <a:ext cx="10972800" cy="4525963"/>
              </a:xfrm>
            </p:spPr>
            <p:txBody>
              <a:bodyPr anchor="t"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Max Flow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as all “middle” edges with flow 1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270934"/>
                <a:ext cx="10972800" cy="4525963"/>
              </a:xfrm>
              <a:blipFill>
                <a:blip r:embed="rId2"/>
                <a:stretch>
                  <a:fillRect l="-1387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49907" y="1369709"/>
                <a:ext cx="1450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907" y="1369709"/>
                <a:ext cx="1450910" cy="461665"/>
              </a:xfrm>
              <a:prstGeom prst="rect">
                <a:avLst/>
              </a:prstGeom>
              <a:blipFill>
                <a:blip r:embed="rId3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1366" y="1971875"/>
                <a:ext cx="1340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366" y="1971875"/>
                <a:ext cx="1340367" cy="461665"/>
              </a:xfrm>
              <a:prstGeom prst="rect">
                <a:avLst/>
              </a:prstGeom>
              <a:blipFill>
                <a:blip r:embed="rId4"/>
                <a:stretch>
                  <a:fillRect r="-94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30950" y="1973537"/>
                <a:ext cx="1198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950" y="1973537"/>
                <a:ext cx="1198918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66098" y="2546455"/>
                <a:ext cx="1450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098" y="2546455"/>
                <a:ext cx="1450910" cy="461665"/>
              </a:xfrm>
              <a:prstGeom prst="rect">
                <a:avLst/>
              </a:prstGeom>
              <a:blipFill>
                <a:blip r:embed="rId6"/>
                <a:stretch>
                  <a:fillRect r="-87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47048" y="3479843"/>
                <a:ext cx="3155929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Overall</m:t>
                      </m:r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048" y="3479843"/>
                <a:ext cx="3155929" cy="584775"/>
              </a:xfrm>
              <a:prstGeom prst="rect">
                <a:avLst/>
              </a:prstGeom>
              <a:blipFill>
                <a:blip r:embed="rId7"/>
                <a:stretch>
                  <a:fillRect r="-794" b="-16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6D5748-51CD-0348-852B-BE0F7B845ACC}"/>
              </a:ext>
            </a:extLst>
          </p:cNvPr>
          <p:cNvCxnSpPr/>
          <p:nvPr/>
        </p:nvCxnSpPr>
        <p:spPr>
          <a:xfrm flipV="1">
            <a:off x="4674839" y="3480133"/>
            <a:ext cx="1334478" cy="155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C48771-1415-5046-8A48-18A460856A53}"/>
              </a:ext>
            </a:extLst>
          </p:cNvPr>
          <p:cNvCxnSpPr/>
          <p:nvPr/>
        </p:nvCxnSpPr>
        <p:spPr>
          <a:xfrm>
            <a:off x="4674839" y="3495720"/>
            <a:ext cx="1438514" cy="272108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0CB1E9-CD26-1446-90B1-1C39BAC5B70A}"/>
              </a:ext>
            </a:extLst>
          </p:cNvPr>
          <p:cNvCxnSpPr/>
          <p:nvPr/>
        </p:nvCxnSpPr>
        <p:spPr>
          <a:xfrm flipV="1">
            <a:off x="4621576" y="3480132"/>
            <a:ext cx="1387741" cy="9086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316AADA-E6C0-1246-9948-3E31989C55E5}"/>
              </a:ext>
            </a:extLst>
          </p:cNvPr>
          <p:cNvCxnSpPr>
            <a:cxnSpLocks/>
          </p:cNvCxnSpPr>
          <p:nvPr/>
        </p:nvCxnSpPr>
        <p:spPr>
          <a:xfrm flipV="1">
            <a:off x="4621575" y="4382591"/>
            <a:ext cx="1493637" cy="617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4128B4-27C2-4648-B49C-6626C89209C1}"/>
              </a:ext>
            </a:extLst>
          </p:cNvPr>
          <p:cNvCxnSpPr/>
          <p:nvPr/>
        </p:nvCxnSpPr>
        <p:spPr>
          <a:xfrm>
            <a:off x="4621575" y="4388763"/>
            <a:ext cx="1491778" cy="9220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2D0B2C-1011-BD4C-A0F8-D2F0B0910299}"/>
              </a:ext>
            </a:extLst>
          </p:cNvPr>
          <p:cNvCxnSpPr/>
          <p:nvPr/>
        </p:nvCxnSpPr>
        <p:spPr>
          <a:xfrm>
            <a:off x="4569195" y="5266104"/>
            <a:ext cx="1487108" cy="4469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C84883-FF93-B04F-98BC-394DC00B0611}"/>
              </a:ext>
            </a:extLst>
          </p:cNvPr>
          <p:cNvCxnSpPr/>
          <p:nvPr/>
        </p:nvCxnSpPr>
        <p:spPr>
          <a:xfrm flipV="1">
            <a:off x="4569195" y="3480132"/>
            <a:ext cx="1440122" cy="1785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3D6FC5-50DF-444D-8EFF-AC4112EE2C68}"/>
              </a:ext>
            </a:extLst>
          </p:cNvPr>
          <p:cNvCxnSpPr>
            <a:cxnSpLocks/>
          </p:cNvCxnSpPr>
          <p:nvPr/>
        </p:nvCxnSpPr>
        <p:spPr>
          <a:xfrm flipV="1">
            <a:off x="4569196" y="4382591"/>
            <a:ext cx="1546016" cy="18506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0F4EB5-5B0B-234D-9A57-F9123E790D1D}"/>
              </a:ext>
            </a:extLst>
          </p:cNvPr>
          <p:cNvCxnSpPr/>
          <p:nvPr/>
        </p:nvCxnSpPr>
        <p:spPr>
          <a:xfrm flipV="1">
            <a:off x="4569195" y="3480132"/>
            <a:ext cx="1440122" cy="273667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DE04F92-2E41-8849-9B0A-B40DE73BBB53}"/>
                  </a:ext>
                </a:extLst>
              </p:cNvPr>
              <p:cNvSpPr/>
              <p:nvPr/>
            </p:nvSpPr>
            <p:spPr>
              <a:xfrm>
                <a:off x="2408725" y="4429441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DE04F92-2E41-8849-9B0A-B40DE73BB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5" y="4429441"/>
                <a:ext cx="459341" cy="45934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DBCB31C-717E-6C43-A589-3C60B9092C47}"/>
                  </a:ext>
                </a:extLst>
              </p:cNvPr>
              <p:cNvSpPr/>
              <p:nvPr/>
            </p:nvSpPr>
            <p:spPr>
              <a:xfrm>
                <a:off x="7855201" y="4721846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DBCB31C-717E-6C43-A589-3C60B9092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201" y="4721846"/>
                <a:ext cx="459341" cy="45934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7E0E8D6A-1E83-4146-A05B-3D538D2C68E3}"/>
              </a:ext>
            </a:extLst>
          </p:cNvPr>
          <p:cNvSpPr txBox="1"/>
          <p:nvPr/>
        </p:nvSpPr>
        <p:spPr>
          <a:xfrm>
            <a:off x="5185546" y="33211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EF4DA5-8BEF-1E42-AD13-6605DEDAE1C0}"/>
              </a:ext>
            </a:extLst>
          </p:cNvPr>
          <p:cNvSpPr txBox="1"/>
          <p:nvPr/>
        </p:nvSpPr>
        <p:spPr>
          <a:xfrm>
            <a:off x="5085604" y="37466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157AB1-945C-1E4F-8809-EF7C321FFFBE}"/>
              </a:ext>
            </a:extLst>
          </p:cNvPr>
          <p:cNvSpPr txBox="1"/>
          <p:nvPr/>
        </p:nvSpPr>
        <p:spPr>
          <a:xfrm>
            <a:off x="4637952" y="36445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7B1F46-844A-A84A-A5FF-BFF9303A1DBD}"/>
              </a:ext>
            </a:extLst>
          </p:cNvPr>
          <p:cNvSpPr txBox="1"/>
          <p:nvPr/>
        </p:nvSpPr>
        <p:spPr>
          <a:xfrm>
            <a:off x="4715513" y="419739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E647F0-4536-A84A-8F59-6EA9B2C07B7C}"/>
              </a:ext>
            </a:extLst>
          </p:cNvPr>
          <p:cNvSpPr txBox="1"/>
          <p:nvPr/>
        </p:nvSpPr>
        <p:spPr>
          <a:xfrm>
            <a:off x="4623999" y="44344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6AC360-4441-2740-A4E0-245C894B7FA2}"/>
              </a:ext>
            </a:extLst>
          </p:cNvPr>
          <p:cNvSpPr txBox="1"/>
          <p:nvPr/>
        </p:nvSpPr>
        <p:spPr>
          <a:xfrm>
            <a:off x="4636875" y="47744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50B866-4F8B-804D-8F5C-46DE83627D18}"/>
              </a:ext>
            </a:extLst>
          </p:cNvPr>
          <p:cNvSpPr txBox="1"/>
          <p:nvPr/>
        </p:nvSpPr>
        <p:spPr>
          <a:xfrm>
            <a:off x="4582433" y="511149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5359D9-3346-D546-BA2E-6C0038D1BB34}"/>
              </a:ext>
            </a:extLst>
          </p:cNvPr>
          <p:cNvSpPr txBox="1"/>
          <p:nvPr/>
        </p:nvSpPr>
        <p:spPr>
          <a:xfrm>
            <a:off x="4606218" y="53624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7C0BFF-0872-1348-8CEB-B5B186153EEB}"/>
              </a:ext>
            </a:extLst>
          </p:cNvPr>
          <p:cNvSpPr txBox="1"/>
          <p:nvPr/>
        </p:nvSpPr>
        <p:spPr>
          <a:xfrm>
            <a:off x="4834044" y="579223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3328E35-ADF8-F146-B401-FABB084B15A0}"/>
              </a:ext>
            </a:extLst>
          </p:cNvPr>
          <p:cNvCxnSpPr>
            <a:stCxn id="73" idx="7"/>
          </p:cNvCxnSpPr>
          <p:nvPr/>
        </p:nvCxnSpPr>
        <p:spPr>
          <a:xfrm flipV="1">
            <a:off x="2800797" y="3495721"/>
            <a:ext cx="1205647" cy="100098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BA78E4-75C7-C34B-9BAA-28C89361EC80}"/>
              </a:ext>
            </a:extLst>
          </p:cNvPr>
          <p:cNvCxnSpPr>
            <a:stCxn id="73" idx="6"/>
          </p:cNvCxnSpPr>
          <p:nvPr/>
        </p:nvCxnSpPr>
        <p:spPr>
          <a:xfrm flipV="1">
            <a:off x="2868065" y="4388762"/>
            <a:ext cx="1196056" cy="27034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681B718-8FF3-DB4C-85BC-CECB62F7B26A}"/>
              </a:ext>
            </a:extLst>
          </p:cNvPr>
          <p:cNvCxnSpPr>
            <a:stCxn id="73" idx="5"/>
          </p:cNvCxnSpPr>
          <p:nvPr/>
        </p:nvCxnSpPr>
        <p:spPr>
          <a:xfrm>
            <a:off x="2800796" y="4821512"/>
            <a:ext cx="1256338" cy="44459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272E05A-5098-5246-B48D-B3A3CE782C0C}"/>
              </a:ext>
            </a:extLst>
          </p:cNvPr>
          <p:cNvCxnSpPr>
            <a:stCxn id="73" idx="4"/>
          </p:cNvCxnSpPr>
          <p:nvPr/>
        </p:nvCxnSpPr>
        <p:spPr>
          <a:xfrm>
            <a:off x="2638396" y="4888782"/>
            <a:ext cx="1349265" cy="134448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23485C-0FE0-364D-B360-6351E5A05740}"/>
              </a:ext>
            </a:extLst>
          </p:cNvPr>
          <p:cNvSpPr txBox="1"/>
          <p:nvPr/>
        </p:nvSpPr>
        <p:spPr>
          <a:xfrm>
            <a:off x="3212663" y="383094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0369D-5C09-984A-9B2E-4FC05AA15814}"/>
              </a:ext>
            </a:extLst>
          </p:cNvPr>
          <p:cNvSpPr txBox="1"/>
          <p:nvPr/>
        </p:nvSpPr>
        <p:spPr>
          <a:xfrm>
            <a:off x="3389410" y="43361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7A383-1CD1-CE41-99DC-D7E349F12A16}"/>
              </a:ext>
            </a:extLst>
          </p:cNvPr>
          <p:cNvSpPr txBox="1"/>
          <p:nvPr/>
        </p:nvSpPr>
        <p:spPr>
          <a:xfrm>
            <a:off x="3436875" y="49966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3E49CA-8CEF-BE4E-B0D9-B259E86DDC9E}"/>
              </a:ext>
            </a:extLst>
          </p:cNvPr>
          <p:cNvSpPr txBox="1"/>
          <p:nvPr/>
        </p:nvSpPr>
        <p:spPr>
          <a:xfrm>
            <a:off x="3206294" y="546920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FAEB784-61AC-2242-9094-BA0D41FF2989}"/>
              </a:ext>
            </a:extLst>
          </p:cNvPr>
          <p:cNvCxnSpPr>
            <a:endCxn id="74" idx="0"/>
          </p:cNvCxnSpPr>
          <p:nvPr/>
        </p:nvCxnSpPr>
        <p:spPr>
          <a:xfrm>
            <a:off x="6644455" y="3480132"/>
            <a:ext cx="1440417" cy="124171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61D614A-F8EE-1449-8487-D1B85D1B7994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563742" y="4382591"/>
            <a:ext cx="1358728" cy="40652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C61A706-4018-7E4E-8CFC-53880A03C559}"/>
              </a:ext>
            </a:extLst>
          </p:cNvPr>
          <p:cNvCxnSpPr>
            <a:endCxn id="74" idx="2"/>
          </p:cNvCxnSpPr>
          <p:nvPr/>
        </p:nvCxnSpPr>
        <p:spPr>
          <a:xfrm flipV="1">
            <a:off x="6597466" y="4951516"/>
            <a:ext cx="1257734" cy="35927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B6EB12B-0D73-9945-97AF-68E8D6C46289}"/>
              </a:ext>
            </a:extLst>
          </p:cNvPr>
          <p:cNvCxnSpPr>
            <a:endCxn id="74" idx="3"/>
          </p:cNvCxnSpPr>
          <p:nvPr/>
        </p:nvCxnSpPr>
        <p:spPr>
          <a:xfrm flipV="1">
            <a:off x="6644455" y="5113917"/>
            <a:ext cx="1278015" cy="110288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F7133E3-1F89-244E-8CD7-19AE15A902AA}"/>
              </a:ext>
            </a:extLst>
          </p:cNvPr>
          <p:cNvSpPr txBox="1"/>
          <p:nvPr/>
        </p:nvSpPr>
        <p:spPr>
          <a:xfrm>
            <a:off x="7097887" y="38464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9263A2-AE8B-A04C-95B3-603554D98832}"/>
              </a:ext>
            </a:extLst>
          </p:cNvPr>
          <p:cNvSpPr txBox="1"/>
          <p:nvPr/>
        </p:nvSpPr>
        <p:spPr>
          <a:xfrm>
            <a:off x="7053650" y="44064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BDBC03-0094-2443-9C55-543ED11F585D}"/>
              </a:ext>
            </a:extLst>
          </p:cNvPr>
          <p:cNvSpPr txBox="1"/>
          <p:nvPr/>
        </p:nvSpPr>
        <p:spPr>
          <a:xfrm>
            <a:off x="7065275" y="49320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E922BD-F26E-8C4E-88B9-3BEA4C830B04}"/>
              </a:ext>
            </a:extLst>
          </p:cNvPr>
          <p:cNvSpPr txBox="1"/>
          <p:nvPr/>
        </p:nvSpPr>
        <p:spPr>
          <a:xfrm>
            <a:off x="7107983" y="54665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6FED7D41-C6A5-7242-8EB7-AFDC4F9341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3252331"/>
            <a:ext cx="646210" cy="6388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6BC7C6F-FD28-EA42-8F82-E9093373C7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0701" y="4084449"/>
            <a:ext cx="625428" cy="56989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1ACC8B8B-628E-AE4F-9770-768C52CAD4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4972236"/>
            <a:ext cx="641898" cy="56305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64F2D9E-F0B0-4143-843D-8C86CD8A05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8365" y="4972236"/>
            <a:ext cx="601082" cy="60108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6BD339F9-7B4E-3542-BD43-60752092E0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3469" y="5869129"/>
            <a:ext cx="576840" cy="61931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011C8EA-1122-8749-A137-AF97D72717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739" y="4070671"/>
            <a:ext cx="601375" cy="6013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95AE7A5-2A20-7943-998D-6BF08B292B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439" y="3154578"/>
            <a:ext cx="601375" cy="6013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500A2BB-8020-1041-B676-F3CBF00376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739" y="5872504"/>
            <a:ext cx="601081" cy="6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4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this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Each node on the left can be in at most one matching</a:t>
            </a:r>
          </a:p>
          <a:p>
            <a:pPr lvl="1"/>
            <a:r>
              <a:rPr lang="en-US"/>
              <a:t>This is enforced by the edge of capacity one leading into it</a:t>
            </a:r>
          </a:p>
          <a:p>
            <a:r>
              <a:rPr lang="en-US"/>
              <a:t>Likewise for each node on the right</a:t>
            </a:r>
          </a:p>
          <a:p>
            <a:r>
              <a:rPr lang="en-US"/>
              <a:t>The bottleneck will be how it flows across the bipartite “barrier”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07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Max flow runs in O(E*f)</a:t>
                </a:r>
              </a:p>
              <a:p>
                <a:pPr lvl="1"/>
                <a:r>
                  <a:rPr lang="en-US" dirty="0"/>
                  <a:t>But the max flow is (at most) V/2    (where V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∪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If every node in the graph has flow through it, then there are V/2 units of flow moving through the graph</a:t>
                </a:r>
              </a:p>
              <a:p>
                <a:pPr lvl="1"/>
                <a:r>
                  <a:rPr lang="en-US" dirty="0"/>
                  <a:t>So the running time is equivalent to O(E*V)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7" t="-1681" r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0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666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4525963"/>
              </a:xfrm>
            </p:spPr>
            <p:txBody>
              <a:bodyPr anchor="t">
                <a:normAutofit fontScale="77500" lnSpcReduction="20000"/>
              </a:bodyPr>
              <a:lstStyle/>
              <a:p>
                <a:r>
                  <a:rPr lang="en-US" dirty="0"/>
                  <a:t>Keep track of net available flow along each edge</a:t>
                </a:r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Forward edges</a:t>
                </a:r>
                <a:r>
                  <a:rPr lang="en-US" dirty="0"/>
                  <a:t>: weight is equal to available flow along that edge in the flow graph </a:t>
                </a:r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33CC"/>
                    </a:solidFill>
                  </a:rPr>
                  <a:t>Back edges</a:t>
                </a:r>
                <a:r>
                  <a:rPr lang="en-US" dirty="0"/>
                  <a:t>: weight is equal to flow along that edge in the flow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4525963"/>
              </a:xfrm>
              <a:blipFill>
                <a:blip r:embed="rId3"/>
                <a:stretch>
                  <a:fillRect l="-926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637776" y="4343400"/>
            <a:ext cx="4441565" cy="2296262"/>
            <a:chOff x="990600" y="3017500"/>
            <a:chExt cx="4785705" cy="2474180"/>
          </a:xfrm>
        </p:grpSpPr>
        <p:cxnSp>
          <p:nvCxnSpPr>
            <p:cNvPr id="22" name="Straight Connector 21"/>
            <p:cNvCxnSpPr>
              <a:stCxn id="35" idx="2"/>
              <a:endCxn id="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7" idx="2"/>
              <a:endCxn id="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6" idx="2"/>
              <a:endCxn id="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7"/>
              <a:endCxn id="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6" idx="6"/>
              <a:endCxn id="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7" idx="5"/>
              <a:endCxn id="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33" name="Straight Connector 32"/>
            <p:cNvCxnSpPr>
              <a:stCxn id="36" idx="0"/>
              <a:endCxn id="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>
              <a:stCxn id="39" idx="0"/>
              <a:endCxn id="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26436" y="4507469"/>
            <a:ext cx="4441565" cy="1979820"/>
            <a:chOff x="990600" y="3127076"/>
            <a:chExt cx="4785705" cy="2133217"/>
          </a:xfrm>
        </p:grpSpPr>
        <p:cxnSp>
          <p:nvCxnSpPr>
            <p:cNvPr id="51" name="Straight Connector 50"/>
            <p:cNvCxnSpPr>
              <a:stCxn id="64" idx="2"/>
              <a:endCxn id="63" idx="7"/>
            </p:cNvCxnSpPr>
            <p:nvPr/>
          </p:nvCxnSpPr>
          <p:spPr>
            <a:xfrm flipH="1">
              <a:off x="1284342" y="3317968"/>
              <a:ext cx="1344595" cy="45550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2"/>
              <a:endCxn id="64" idx="6"/>
            </p:cNvCxnSpPr>
            <p:nvPr/>
          </p:nvCxnSpPr>
          <p:spPr>
            <a:xfrm flipH="1" flipV="1">
              <a:off x="2973077" y="3317968"/>
              <a:ext cx="1107387" cy="13772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5" idx="2"/>
              <a:endCxn id="63" idx="5"/>
            </p:cNvCxnSpPr>
            <p:nvPr/>
          </p:nvCxnSpPr>
          <p:spPr>
            <a:xfrm flipH="1" flipV="1">
              <a:off x="1284342" y="4010423"/>
              <a:ext cx="1172525" cy="1033918"/>
            </a:xfrm>
            <a:prstGeom prst="line">
              <a:avLst/>
            </a:prstGeom>
            <a:ln w="57150">
              <a:gradFill>
                <a:gsLst>
                  <a:gs pos="0">
                    <a:srgbClr val="FF6600"/>
                  </a:gs>
                  <a:gs pos="33000">
                    <a:srgbClr val="FF6600"/>
                  </a:gs>
                  <a:gs pos="100000">
                    <a:srgbClr val="EDBFF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5" idx="7"/>
              <a:endCxn id="66" idx="3"/>
            </p:cNvCxnSpPr>
            <p:nvPr/>
          </p:nvCxnSpPr>
          <p:spPr>
            <a:xfrm flipV="1">
              <a:off x="2750609" y="3574164"/>
              <a:ext cx="1380253" cy="1351704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6"/>
              <a:endCxn id="68" idx="2"/>
            </p:cNvCxnSpPr>
            <p:nvPr/>
          </p:nvCxnSpPr>
          <p:spPr>
            <a:xfrm>
              <a:off x="2801007" y="5044341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7" idx="1"/>
            </p:cNvCxnSpPr>
            <p:nvPr/>
          </p:nvCxnSpPr>
          <p:spPr>
            <a:xfrm>
              <a:off x="4374206" y="3574164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8" idx="6"/>
            </p:cNvCxnSpPr>
            <p:nvPr/>
          </p:nvCxnSpPr>
          <p:spPr>
            <a:xfrm flipH="1">
              <a:off x="4474785" y="4306456"/>
              <a:ext cx="1007778" cy="78629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5" idx="0"/>
              <a:endCxn id="64" idx="4"/>
            </p:cNvCxnSpPr>
            <p:nvPr/>
          </p:nvCxnSpPr>
          <p:spPr>
            <a:xfrm flipV="1">
              <a:off x="2628937" y="3485514"/>
              <a:ext cx="172070" cy="139128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2628937" y="3150422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456867" y="487679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080464" y="328814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/>
            <p:cNvSpPr/>
            <p:nvPr/>
          </p:nvSpPr>
          <p:spPr>
            <a:xfrm>
              <a:off x="4130644" y="4925201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/>
            <p:cNvCxnSpPr>
              <a:stCxn id="68" idx="0"/>
              <a:endCxn id="66" idx="4"/>
            </p:cNvCxnSpPr>
            <p:nvPr/>
          </p:nvCxnSpPr>
          <p:spPr>
            <a:xfrm flipH="1" flipV="1">
              <a:off x="4252533" y="3623236"/>
              <a:ext cx="50180" cy="1301965"/>
            </a:xfrm>
            <a:prstGeom prst="line">
              <a:avLst/>
            </a:prstGeom>
            <a:ln w="57150">
              <a:gradFill>
                <a:gsLst>
                  <a:gs pos="0">
                    <a:srgbClr val="EDBFF0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>
              <a:off x="4370266" y="3581397"/>
              <a:ext cx="201734" cy="1364775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33CC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90445" y="4093958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6600"/>
                  </a:gs>
                  <a:gs pos="4000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7600" y="4030220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72079" y="33733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89892" y="48386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8143" y="460339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02402" y="427653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4983" y="312707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86498" y="409975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7577" y="420338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0531" y="406951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27829" y="451027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048000" y="3897868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97868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41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 rot="7272219">
            <a:off x="6486943" y="428372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972163" y="4240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Freeform 81"/>
          <p:cNvSpPr/>
          <p:nvPr/>
        </p:nvSpPr>
        <p:spPr>
          <a:xfrm rot="8454450">
            <a:off x="8151343" y="4147100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514180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4" name="Freeform 83"/>
          <p:cNvSpPr/>
          <p:nvPr/>
        </p:nvSpPr>
        <p:spPr>
          <a:xfrm rot="9991492">
            <a:off x="9517905" y="461372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9965793" y="462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Freeform 85"/>
          <p:cNvSpPr/>
          <p:nvPr/>
        </p:nvSpPr>
        <p:spPr>
          <a:xfrm rot="17279004">
            <a:off x="9506057" y="566139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0083034" y="589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Freeform 88"/>
          <p:cNvSpPr/>
          <p:nvPr/>
        </p:nvSpPr>
        <p:spPr>
          <a:xfrm rot="19173573">
            <a:off x="7897991" y="600865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342350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Freeform 90"/>
          <p:cNvSpPr/>
          <p:nvPr/>
        </p:nvSpPr>
        <p:spPr>
          <a:xfrm rot="5400000">
            <a:off x="7892389" y="490300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211738" y="499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897951" y="3680936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951" y="3680936"/>
                <a:ext cx="1941044" cy="395558"/>
              </a:xfrm>
              <a:prstGeom prst="rect">
                <a:avLst/>
              </a:prstGeom>
              <a:blipFill>
                <a:blip r:embed="rId9"/>
                <a:stretch>
                  <a:fillRect l="-2597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 93"/>
          <p:cNvSpPr/>
          <p:nvPr/>
        </p:nvSpPr>
        <p:spPr>
          <a:xfrm rot="4139862">
            <a:off x="7105544" y="515465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307651" y="51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81B3C-E0B3-AB4F-9F68-744664311F6E}"/>
              </a:ext>
            </a:extLst>
          </p:cNvPr>
          <p:cNvSpPr txBox="1"/>
          <p:nvPr/>
        </p:nvSpPr>
        <p:spPr>
          <a:xfrm>
            <a:off x="9565006" y="1901237"/>
            <a:ext cx="221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Flow I </a:t>
            </a:r>
            <a:r>
              <a:rPr lang="en-US" sz="2400" i="1" dirty="0">
                <a:solidFill>
                  <a:srgbClr val="FF0000"/>
                </a:solidFill>
              </a:rPr>
              <a:t>could</a:t>
            </a:r>
            <a:r>
              <a:rPr lang="en-US" sz="2400" dirty="0">
                <a:solidFill>
                  <a:srgbClr val="FF0000"/>
                </a:solidFill>
              </a:rPr>
              <a:t> add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138AA7-CBF7-8D4B-BD68-0ED4C584E039}"/>
              </a:ext>
            </a:extLst>
          </p:cNvPr>
          <p:cNvSpPr txBox="1"/>
          <p:nvPr/>
        </p:nvSpPr>
        <p:spPr>
          <a:xfrm>
            <a:off x="9094108" y="3004924"/>
            <a:ext cx="2685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Flow I </a:t>
            </a:r>
            <a:r>
              <a:rPr lang="en-US" sz="2400" i="1" dirty="0">
                <a:solidFill>
                  <a:srgbClr val="FF0000"/>
                </a:solidFill>
              </a:rPr>
              <a:t>could</a:t>
            </a:r>
            <a:r>
              <a:rPr lang="en-US" sz="2400" dirty="0">
                <a:solidFill>
                  <a:srgbClr val="FF0000"/>
                </a:solidFill>
              </a:rPr>
              <a:t> remove</a:t>
            </a:r>
          </a:p>
        </p:txBody>
      </p:sp>
    </p:spTree>
    <p:extLst>
      <p:ext uri="{BB962C8B-B14F-4D97-AF65-F5344CB8AC3E}">
        <p14:creationId xmlns:p14="http://schemas.microsoft.com/office/powerpoint/2010/main" val="73041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Fulkerson: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1574230" y="2276920"/>
            <a:ext cx="4441565" cy="2296262"/>
            <a:chOff x="990600" y="3017500"/>
            <a:chExt cx="4785705" cy="2474180"/>
          </a:xfrm>
        </p:grpSpPr>
        <p:cxnSp>
          <p:nvCxnSpPr>
            <p:cNvPr id="122" name="Straight Connector 121"/>
            <p:cNvCxnSpPr>
              <a:stCxn id="135" idx="2"/>
              <a:endCxn id="1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37" idx="2"/>
              <a:endCxn id="1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36" idx="2"/>
              <a:endCxn id="1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36" idx="7"/>
              <a:endCxn id="1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36" idx="6"/>
              <a:endCxn id="1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37" idx="5"/>
              <a:endCxn id="1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38" idx="3"/>
              <a:endCxn id="1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33" name="Straight Connector 132"/>
            <p:cNvCxnSpPr>
              <a:stCxn id="136" idx="0"/>
              <a:endCxn id="1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Oval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Oval 1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Connector 139"/>
            <p:cNvCxnSpPr>
              <a:stCxn id="139" idx="0"/>
              <a:endCxn id="1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667000" y="1512332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512332"/>
                <a:ext cx="1487202" cy="369332"/>
              </a:xfrm>
              <a:prstGeom prst="rect">
                <a:avLst/>
              </a:prstGeom>
              <a:blipFill>
                <a:blip r:embed="rId4"/>
                <a:stretch>
                  <a:fillRect l="-339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7516951" y="1295400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51" y="1295400"/>
                <a:ext cx="1941044" cy="395558"/>
              </a:xfrm>
              <a:prstGeom prst="rect">
                <a:avLst/>
              </a:prstGeom>
              <a:blipFill>
                <a:blip r:embed="rId5"/>
                <a:stretch>
                  <a:fillRect l="-1948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6121568" y="2701899"/>
            <a:ext cx="4441565" cy="1979821"/>
            <a:chOff x="990600" y="3127078"/>
            <a:chExt cx="4785705" cy="2133220"/>
          </a:xfrm>
        </p:grpSpPr>
        <p:cxnSp>
          <p:nvCxnSpPr>
            <p:cNvPr id="73" name="Straight Connector 72"/>
            <p:cNvCxnSpPr>
              <a:stCxn id="82" idx="2"/>
              <a:endCxn id="81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4" idx="2"/>
              <a:endCxn id="82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81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gradFill>
                <a:gsLst>
                  <a:gs pos="0">
                    <a:srgbClr val="FF6600"/>
                  </a:gs>
                  <a:gs pos="50000">
                    <a:srgbClr val="FF6600"/>
                  </a:gs>
                  <a:gs pos="40000">
                    <a:srgbClr val="FF630C"/>
                  </a:gs>
                  <a:gs pos="100000">
                    <a:srgbClr val="EDBFF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7"/>
              <a:endCxn id="84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4" idx="5"/>
              <a:endCxn id="85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3"/>
              <a:endCxn id="86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3" idx="0"/>
              <a:endCxn id="82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Oval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>
              <a:stCxn id="86" idx="0"/>
              <a:endCxn id="84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gradFill>
                <a:gsLst>
                  <a:gs pos="0">
                    <a:srgbClr val="EDBFF0"/>
                  </a:gs>
                  <a:gs pos="60000">
                    <a:srgbClr val="FF6600"/>
                  </a:gs>
                  <a:gs pos="100000">
                    <a:srgbClr val="FF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33CC"/>
                  </a:gs>
                  <a:gs pos="60000">
                    <a:srgbClr val="FF6600"/>
                  </a:gs>
                  <a:gs pos="100000">
                    <a:srgbClr val="FF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6600"/>
                  </a:gs>
                  <a:gs pos="50000">
                    <a:srgbClr val="FF6600"/>
                  </a:gs>
                  <a:gs pos="40000">
                    <a:srgbClr val="FF630C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7600" y="403022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72079" y="337339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89892" y="483869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28143" y="4603399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2402" y="427653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14983" y="312707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186498" y="4099755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37578" y="420338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80535" y="406951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27831" y="4510275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01" name="Freeform 100"/>
          <p:cNvSpPr/>
          <p:nvPr/>
        </p:nvSpPr>
        <p:spPr>
          <a:xfrm rot="7272219">
            <a:off x="6382075" y="247815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867295" y="2434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4" name="Freeform 103"/>
          <p:cNvSpPr/>
          <p:nvPr/>
        </p:nvSpPr>
        <p:spPr>
          <a:xfrm rot="9991492">
            <a:off x="9413037" y="280815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860925" y="2819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3" name="Freeform 112"/>
          <p:cNvSpPr/>
          <p:nvPr/>
        </p:nvSpPr>
        <p:spPr>
          <a:xfrm rot="17279004">
            <a:off x="9401189" y="385582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978166" y="409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5" name="Freeform 114"/>
          <p:cNvSpPr/>
          <p:nvPr/>
        </p:nvSpPr>
        <p:spPr>
          <a:xfrm rot="19173573">
            <a:off x="7793123" y="420308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482" y="4759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Freeform 116"/>
          <p:cNvSpPr/>
          <p:nvPr/>
        </p:nvSpPr>
        <p:spPr>
          <a:xfrm rot="5400000">
            <a:off x="7787521" y="309743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8106870" y="319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9" name="Freeform 118"/>
          <p:cNvSpPr/>
          <p:nvPr/>
        </p:nvSpPr>
        <p:spPr>
          <a:xfrm rot="4139862">
            <a:off x="7000676" y="334908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202783" y="3391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2" name="Freeform 151"/>
          <p:cNvSpPr/>
          <p:nvPr/>
        </p:nvSpPr>
        <p:spPr>
          <a:xfrm rot="8454450">
            <a:off x="8097881" y="2364479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460718" y="234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ight Arrow 153"/>
          <p:cNvSpPr/>
          <p:nvPr/>
        </p:nvSpPr>
        <p:spPr>
          <a:xfrm rot="20381105">
            <a:off x="6342005" y="2889904"/>
            <a:ext cx="138696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8008611">
            <a:off x="7484519" y="3563000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 rot="321606">
            <a:off x="7860355" y="2738566"/>
            <a:ext cx="1187452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ight Arrow 156"/>
          <p:cNvSpPr/>
          <p:nvPr/>
        </p:nvSpPr>
        <p:spPr>
          <a:xfrm>
            <a:off x="7652898" y="4261465"/>
            <a:ext cx="1455197" cy="439662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 rot="19655312">
            <a:off x="9095261" y="3956949"/>
            <a:ext cx="1455197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3869" y="5454134"/>
            <a:ext cx="25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flow of 1 to this path</a:t>
            </a:r>
          </a:p>
        </p:txBody>
      </p:sp>
    </p:spTree>
    <p:extLst>
      <p:ext uri="{BB962C8B-B14F-4D97-AF65-F5344CB8AC3E}">
        <p14:creationId xmlns:p14="http://schemas.microsoft.com/office/powerpoint/2010/main" val="280978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Fulkerson: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1574230" y="2276920"/>
            <a:ext cx="4441565" cy="2296262"/>
            <a:chOff x="990600" y="3017500"/>
            <a:chExt cx="4785705" cy="2474180"/>
          </a:xfrm>
        </p:grpSpPr>
        <p:cxnSp>
          <p:nvCxnSpPr>
            <p:cNvPr id="122" name="Straight Connector 121"/>
            <p:cNvCxnSpPr>
              <a:stCxn id="135" idx="2"/>
              <a:endCxn id="1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37" idx="2"/>
              <a:endCxn id="1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36" idx="2"/>
              <a:endCxn id="1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36" idx="7"/>
              <a:endCxn id="1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36" idx="6"/>
              <a:endCxn id="1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37" idx="5"/>
              <a:endCxn id="1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38" idx="3"/>
              <a:endCxn id="1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33" name="Straight Connector 132"/>
            <p:cNvCxnSpPr>
              <a:stCxn id="136" idx="0"/>
              <a:endCxn id="1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Oval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Oval 1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Connector 139"/>
            <p:cNvCxnSpPr>
              <a:stCxn id="139" idx="0"/>
              <a:endCxn id="1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667000" y="1512332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512332"/>
                <a:ext cx="1487202" cy="369332"/>
              </a:xfrm>
              <a:prstGeom prst="rect">
                <a:avLst/>
              </a:prstGeom>
              <a:blipFill>
                <a:blip r:embed="rId4"/>
                <a:stretch>
                  <a:fillRect l="-339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7516951" y="1295400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51" y="1295400"/>
                <a:ext cx="1941044" cy="395558"/>
              </a:xfrm>
              <a:prstGeom prst="rect">
                <a:avLst/>
              </a:prstGeom>
              <a:blipFill>
                <a:blip r:embed="rId5"/>
                <a:stretch>
                  <a:fillRect l="-1948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6121568" y="2701899"/>
            <a:ext cx="4441565" cy="1979821"/>
            <a:chOff x="990600" y="3127078"/>
            <a:chExt cx="4785705" cy="2133220"/>
          </a:xfrm>
        </p:grpSpPr>
        <p:cxnSp>
          <p:nvCxnSpPr>
            <p:cNvPr id="73" name="Straight Connector 72"/>
            <p:cNvCxnSpPr>
              <a:stCxn id="82" idx="2"/>
              <a:endCxn id="81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4" idx="2"/>
              <a:endCxn id="82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81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gradFill>
                <a:gsLst>
                  <a:gs pos="50000">
                    <a:srgbClr val="FF6600"/>
                  </a:gs>
                  <a:gs pos="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7"/>
              <a:endCxn id="84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4" idx="5"/>
              <a:endCxn id="85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3"/>
              <a:endCxn id="86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3" idx="0"/>
              <a:endCxn id="82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Oval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>
              <a:stCxn id="86" idx="0"/>
              <a:endCxn id="84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gradFill>
                <a:gsLst>
                  <a:gs pos="50000">
                    <a:srgbClr val="FF6600"/>
                  </a:gs>
                  <a:gs pos="100000">
                    <a:srgbClr val="FF6600"/>
                  </a:gs>
                  <a:gs pos="0">
                    <a:srgbClr val="EDBFF0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50000">
                    <a:srgbClr val="FF6600"/>
                  </a:gs>
                  <a:gs pos="100000">
                    <a:srgbClr val="FF6600"/>
                  </a:gs>
                  <a:gs pos="0">
                    <a:srgbClr val="FF33CC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50000">
                    <a:srgbClr val="FF6600"/>
                  </a:gs>
                  <a:gs pos="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7600" y="403022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72079" y="337339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89892" y="483869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28143" y="4603399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2402" y="427653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14983" y="312707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186498" y="4099755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37578" y="420338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80535" y="406951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27831" y="4510275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01" name="Freeform 100"/>
          <p:cNvSpPr/>
          <p:nvPr/>
        </p:nvSpPr>
        <p:spPr>
          <a:xfrm rot="7272219">
            <a:off x="6382075" y="247815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867295" y="2434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Freeform 103"/>
          <p:cNvSpPr/>
          <p:nvPr/>
        </p:nvSpPr>
        <p:spPr>
          <a:xfrm rot="9991492">
            <a:off x="9413037" y="280815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860925" y="2819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3" name="Freeform 112"/>
          <p:cNvSpPr/>
          <p:nvPr/>
        </p:nvSpPr>
        <p:spPr>
          <a:xfrm rot="17279004">
            <a:off x="9401189" y="385582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978166" y="409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Freeform 114"/>
          <p:cNvSpPr/>
          <p:nvPr/>
        </p:nvSpPr>
        <p:spPr>
          <a:xfrm rot="19173573">
            <a:off x="7793123" y="420308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482" y="4759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Freeform 116"/>
          <p:cNvSpPr/>
          <p:nvPr/>
        </p:nvSpPr>
        <p:spPr>
          <a:xfrm rot="5400000">
            <a:off x="7787521" y="309743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8106870" y="319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9" name="Freeform 118"/>
          <p:cNvSpPr/>
          <p:nvPr/>
        </p:nvSpPr>
        <p:spPr>
          <a:xfrm rot="4139862">
            <a:off x="7000676" y="334908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202783" y="3391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2" name="Freeform 151"/>
          <p:cNvSpPr/>
          <p:nvPr/>
        </p:nvSpPr>
        <p:spPr>
          <a:xfrm rot="8454450">
            <a:off x="8097881" y="2364479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460718" y="234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4" name="Right Arrow 153"/>
          <p:cNvSpPr/>
          <p:nvPr/>
        </p:nvSpPr>
        <p:spPr>
          <a:xfrm rot="2384057">
            <a:off x="6239544" y="3731202"/>
            <a:ext cx="138696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18828975">
            <a:off x="7532322" y="3458674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 rot="1498291">
            <a:off x="9209099" y="3102869"/>
            <a:ext cx="1187452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3869" y="5454134"/>
            <a:ext cx="25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flow of 1 to this path</a:t>
            </a:r>
          </a:p>
        </p:txBody>
      </p:sp>
    </p:spTree>
    <p:extLst>
      <p:ext uri="{BB962C8B-B14F-4D97-AF65-F5344CB8AC3E}">
        <p14:creationId xmlns:p14="http://schemas.microsoft.com/office/powerpoint/2010/main" val="40778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Fulkerson: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1574230" y="2276920"/>
            <a:ext cx="4441565" cy="2296262"/>
            <a:chOff x="990600" y="3017500"/>
            <a:chExt cx="4785705" cy="2474180"/>
          </a:xfrm>
        </p:grpSpPr>
        <p:cxnSp>
          <p:nvCxnSpPr>
            <p:cNvPr id="122" name="Straight Connector 121"/>
            <p:cNvCxnSpPr>
              <a:stCxn id="135" idx="2"/>
              <a:endCxn id="1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37" idx="2"/>
              <a:endCxn id="1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36" idx="2"/>
              <a:endCxn id="1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36" idx="7"/>
              <a:endCxn id="1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36" idx="6"/>
              <a:endCxn id="1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37" idx="5"/>
              <a:endCxn id="1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38" idx="3"/>
              <a:endCxn id="1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33" name="Straight Connector 132"/>
            <p:cNvCxnSpPr>
              <a:stCxn id="136" idx="0"/>
              <a:endCxn id="1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Oval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Oval 1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Connector 139"/>
            <p:cNvCxnSpPr>
              <a:stCxn id="139" idx="0"/>
              <a:endCxn id="1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667000" y="1512332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512332"/>
                <a:ext cx="1487202" cy="369332"/>
              </a:xfrm>
              <a:prstGeom prst="rect">
                <a:avLst/>
              </a:prstGeom>
              <a:blipFill>
                <a:blip r:embed="rId4"/>
                <a:stretch>
                  <a:fillRect l="-339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7516951" y="1295400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51" y="1295400"/>
                <a:ext cx="1941044" cy="395558"/>
              </a:xfrm>
              <a:prstGeom prst="rect">
                <a:avLst/>
              </a:prstGeom>
              <a:blipFill>
                <a:blip r:embed="rId5"/>
                <a:stretch>
                  <a:fillRect l="-1948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6121568" y="2701899"/>
            <a:ext cx="4441565" cy="1979821"/>
            <a:chOff x="990600" y="3127078"/>
            <a:chExt cx="4785705" cy="2133220"/>
          </a:xfrm>
        </p:grpSpPr>
        <p:cxnSp>
          <p:nvCxnSpPr>
            <p:cNvPr id="73" name="Straight Connector 72"/>
            <p:cNvCxnSpPr>
              <a:stCxn id="82" idx="2"/>
              <a:endCxn id="81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4" idx="2"/>
              <a:endCxn id="82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81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gradFill>
                <a:gsLst>
                  <a:gs pos="0">
                    <a:srgbClr val="FF6600"/>
                  </a:gs>
                  <a:gs pos="50000">
                    <a:srgbClr val="FF6600"/>
                  </a:gs>
                  <a:gs pos="100000">
                    <a:srgbClr val="EDBFF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7"/>
              <a:endCxn id="84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4" idx="5"/>
              <a:endCxn id="85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3"/>
              <a:endCxn id="86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3" idx="0"/>
              <a:endCxn id="82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Oval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>
              <a:stCxn id="86" idx="0"/>
              <a:endCxn id="84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gradFill>
                <a:gsLst>
                  <a:gs pos="0">
                    <a:srgbClr val="EDBFF0"/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33CC"/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6600"/>
                  </a:gs>
                  <a:gs pos="5000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7600" y="403022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72079" y="337339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89892" y="483869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28143" y="4603399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2402" y="427653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14983" y="312707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186498" y="4099755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37578" y="420338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80535" y="406951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27831" y="4510275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01" name="Freeform 100"/>
          <p:cNvSpPr/>
          <p:nvPr/>
        </p:nvSpPr>
        <p:spPr>
          <a:xfrm rot="7272219">
            <a:off x="6382075" y="247815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867295" y="2434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Freeform 103"/>
          <p:cNvSpPr/>
          <p:nvPr/>
        </p:nvSpPr>
        <p:spPr>
          <a:xfrm rot="9991492">
            <a:off x="9413037" y="280815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860925" y="2819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Freeform 112"/>
          <p:cNvSpPr/>
          <p:nvPr/>
        </p:nvSpPr>
        <p:spPr>
          <a:xfrm rot="17279004">
            <a:off x="9401189" y="385582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978166" y="409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Freeform 114"/>
          <p:cNvSpPr/>
          <p:nvPr/>
        </p:nvSpPr>
        <p:spPr>
          <a:xfrm rot="19173573">
            <a:off x="7793123" y="420308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482" y="4759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Freeform 116"/>
          <p:cNvSpPr/>
          <p:nvPr/>
        </p:nvSpPr>
        <p:spPr>
          <a:xfrm rot="5400000">
            <a:off x="7787521" y="309743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8106870" y="319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9" name="Freeform 118"/>
          <p:cNvSpPr/>
          <p:nvPr/>
        </p:nvSpPr>
        <p:spPr>
          <a:xfrm rot="4139862">
            <a:off x="7000676" y="334908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202783" y="3391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2" name="Freeform 151"/>
          <p:cNvSpPr/>
          <p:nvPr/>
        </p:nvSpPr>
        <p:spPr>
          <a:xfrm rot="8454450">
            <a:off x="8097881" y="2364479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460718" y="234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4" name="Right Arrow 153"/>
          <p:cNvSpPr/>
          <p:nvPr/>
        </p:nvSpPr>
        <p:spPr>
          <a:xfrm rot="20617467">
            <a:off x="6328006" y="2845072"/>
            <a:ext cx="138696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253826">
            <a:off x="7977959" y="2709978"/>
            <a:ext cx="1001299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 rot="1498291">
            <a:off x="9169400" y="3077622"/>
            <a:ext cx="1187452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3869" y="5454134"/>
            <a:ext cx="25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flow of 1 to this path</a:t>
            </a:r>
          </a:p>
        </p:txBody>
      </p:sp>
    </p:spTree>
    <p:extLst>
      <p:ext uri="{BB962C8B-B14F-4D97-AF65-F5344CB8AC3E}">
        <p14:creationId xmlns:p14="http://schemas.microsoft.com/office/powerpoint/2010/main" val="5335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S4102-S22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c" id="{C8328E30-EFBB-B944-849F-FCD4FB2B5187}" vid="{1441D9C9-191F-7147-8296-B7DB0E5F7C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CS4102-S22c</Template>
  <TotalTime>31127</TotalTime>
  <Words>3892</Words>
  <Application>Microsoft Macintosh PowerPoint</Application>
  <PresentationFormat>Widescreen</PresentationFormat>
  <Paragraphs>1006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Helvetica Neue Thin</vt:lpstr>
      <vt:lpstr>Times</vt:lpstr>
      <vt:lpstr>CS4102-S22c</vt:lpstr>
      <vt:lpstr>Network Flow</vt:lpstr>
      <vt:lpstr>Today’s Keywords</vt:lpstr>
      <vt:lpstr>Flow Network</vt:lpstr>
      <vt:lpstr>Flow</vt:lpstr>
      <vt:lpstr>Max Flow</vt:lpstr>
      <vt:lpstr>Residual Graph G_f</vt:lpstr>
      <vt:lpstr>Ford Fulkerson: example</vt:lpstr>
      <vt:lpstr>Ford Fulkerson: example</vt:lpstr>
      <vt:lpstr>Ford Fulkerson: example</vt:lpstr>
      <vt:lpstr>Ford Fulkerson: example</vt:lpstr>
      <vt:lpstr>Ford-Fulkerson Running Time</vt:lpstr>
      <vt:lpstr>Ford-Fulkerson Running Time</vt:lpstr>
      <vt:lpstr>Ford-Fulkerson Running Time</vt:lpstr>
      <vt:lpstr>Ford-Fulkerson Running Time</vt:lpstr>
      <vt:lpstr>Ford-Fulkerson Running Time</vt:lpstr>
      <vt:lpstr>Worst-Case Ford-Fulkerson</vt:lpstr>
      <vt:lpstr>Worst-Case Ford-Fulkerson</vt:lpstr>
      <vt:lpstr>Worst-Case Ford-Fulkerson</vt:lpstr>
      <vt:lpstr>Worst-Case Ford-Fulkerson</vt:lpstr>
      <vt:lpstr>Worst-Case Ford-Fulkerson</vt:lpstr>
      <vt:lpstr>Worst-Case Ford-Fulkerson</vt:lpstr>
      <vt:lpstr>Worst-Case Ford-Fulkerson</vt:lpstr>
      <vt:lpstr>Worst-Case Ford-Fulkerson</vt:lpstr>
      <vt:lpstr>Can We Avoid this?</vt:lpstr>
      <vt:lpstr>Showing Correctness of Ford-Fulkerson</vt:lpstr>
      <vt:lpstr>Maxflow≤MinCut</vt:lpstr>
      <vt:lpstr>Maxflow/Mincut Theorem</vt:lpstr>
      <vt:lpstr>Example: Maxflow/Mincut</vt:lpstr>
      <vt:lpstr>Proof: Maxflow/Mincut Theorem</vt:lpstr>
      <vt:lpstr>Proof: Maxflow/Mincut Theorem</vt:lpstr>
      <vt:lpstr>Proof Summary</vt:lpstr>
      <vt:lpstr>Divide and Conquer*</vt:lpstr>
      <vt:lpstr>Dynamic Programming</vt:lpstr>
      <vt:lpstr>Greedy Algorithms</vt:lpstr>
      <vt:lpstr>So far</vt:lpstr>
      <vt:lpstr>Roadmap: Where We’re Going and Why</vt:lpstr>
      <vt:lpstr>Using One Solution to Solve Something Else</vt:lpstr>
      <vt:lpstr>Edge-Disjoint Paths</vt:lpstr>
      <vt:lpstr>Edge-Disjoint Paths</vt:lpstr>
      <vt:lpstr>Edge-Disjoint Paths</vt:lpstr>
      <vt:lpstr>Edge-Disjoint Paths Algorithm</vt:lpstr>
      <vt:lpstr>What’s the situation?</vt:lpstr>
      <vt:lpstr>Vertex-Disjoint Paths</vt:lpstr>
      <vt:lpstr>Vertex-Disjoint Paths</vt:lpstr>
      <vt:lpstr>Vertex-Disjoint Paths Algorithm</vt:lpstr>
      <vt:lpstr>What’s the situation now?</vt:lpstr>
      <vt:lpstr>Bipartite Graphs</vt:lpstr>
      <vt:lpstr>Notes and assumptions</vt:lpstr>
      <vt:lpstr>Bipartite Determination Algorithm </vt:lpstr>
      <vt:lpstr>Maximum Bipartite Matching</vt:lpstr>
      <vt:lpstr>Maximum Bipartite Matching</vt:lpstr>
      <vt:lpstr>Maximum Bipartite Matching</vt:lpstr>
      <vt:lpstr>Maximum Bipartite Matching</vt:lpstr>
      <vt:lpstr>Maximum Bipartite Matching Using Max Flow</vt:lpstr>
      <vt:lpstr>Maximum Bipartite Matching Using Max Flow</vt:lpstr>
      <vt:lpstr>Why does this work?</vt:lpstr>
      <vt:lpstr>Running time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3167</cp:revision>
  <dcterms:created xsi:type="dcterms:W3CDTF">2017-08-21T20:54:06Z</dcterms:created>
  <dcterms:modified xsi:type="dcterms:W3CDTF">2022-04-21T16:49:26Z</dcterms:modified>
</cp:coreProperties>
</file>