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8"/>
  </p:notesMasterIdLst>
  <p:sldIdLst>
    <p:sldId id="343" r:id="rId2"/>
    <p:sldId id="298" r:id="rId3"/>
    <p:sldId id="293" r:id="rId4"/>
    <p:sldId id="621" r:id="rId5"/>
    <p:sldId id="384" r:id="rId6"/>
    <p:sldId id="386" r:id="rId7"/>
    <p:sldId id="450" r:id="rId8"/>
    <p:sldId id="388" r:id="rId9"/>
    <p:sldId id="389" r:id="rId10"/>
    <p:sldId id="390" r:id="rId11"/>
    <p:sldId id="515" r:id="rId12"/>
    <p:sldId id="516" r:id="rId13"/>
    <p:sldId id="391" r:id="rId14"/>
    <p:sldId id="392" r:id="rId15"/>
    <p:sldId id="517" r:id="rId16"/>
    <p:sldId id="393" r:id="rId17"/>
    <p:sldId id="394" r:id="rId18"/>
    <p:sldId id="518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519" r:id="rId27"/>
    <p:sldId id="402" r:id="rId28"/>
    <p:sldId id="520" r:id="rId29"/>
    <p:sldId id="408" r:id="rId30"/>
    <p:sldId id="409" r:id="rId31"/>
    <p:sldId id="410" r:id="rId32"/>
    <p:sldId id="411" r:id="rId33"/>
    <p:sldId id="412" r:id="rId34"/>
    <p:sldId id="620" r:id="rId35"/>
    <p:sldId id="617" r:id="rId36"/>
    <p:sldId id="473" r:id="rId37"/>
    <p:sldId id="345" r:id="rId38"/>
    <p:sldId id="512" r:id="rId39"/>
    <p:sldId id="513" r:id="rId40"/>
    <p:sldId id="479" r:id="rId41"/>
    <p:sldId id="428" r:id="rId42"/>
    <p:sldId id="429" r:id="rId43"/>
    <p:sldId id="430" r:id="rId44"/>
    <p:sldId id="598" r:id="rId45"/>
    <p:sldId id="613" r:id="rId46"/>
    <p:sldId id="434" r:id="rId47"/>
    <p:sldId id="435" r:id="rId48"/>
    <p:sldId id="436" r:id="rId49"/>
    <p:sldId id="437" r:id="rId50"/>
    <p:sldId id="439" r:id="rId51"/>
    <p:sldId id="440" r:id="rId52"/>
    <p:sldId id="441" r:id="rId53"/>
    <p:sldId id="622" r:id="rId54"/>
    <p:sldId id="448" r:id="rId55"/>
    <p:sldId id="614" r:id="rId56"/>
    <p:sldId id="451" r:id="rId57"/>
    <p:sldId id="589" r:id="rId58"/>
    <p:sldId id="481" r:id="rId59"/>
    <p:sldId id="482" r:id="rId60"/>
    <p:sldId id="483" r:id="rId61"/>
    <p:sldId id="615" r:id="rId62"/>
    <p:sldId id="485" r:id="rId63"/>
    <p:sldId id="616" r:id="rId64"/>
    <p:sldId id="452" r:id="rId65"/>
    <p:sldId id="454" r:id="rId66"/>
    <p:sldId id="455" r:id="rId67"/>
    <p:sldId id="456" r:id="rId68"/>
    <p:sldId id="457" r:id="rId69"/>
    <p:sldId id="458" r:id="rId70"/>
    <p:sldId id="460" r:id="rId71"/>
    <p:sldId id="461" r:id="rId72"/>
    <p:sldId id="462" r:id="rId73"/>
    <p:sldId id="463" r:id="rId74"/>
    <p:sldId id="464" r:id="rId75"/>
    <p:sldId id="466" r:id="rId76"/>
    <p:sldId id="599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343"/>
            <p14:sldId id="298"/>
            <p14:sldId id="293"/>
            <p14:sldId id="621"/>
            <p14:sldId id="384"/>
            <p14:sldId id="386"/>
            <p14:sldId id="450"/>
            <p14:sldId id="388"/>
            <p14:sldId id="389"/>
            <p14:sldId id="390"/>
            <p14:sldId id="515"/>
            <p14:sldId id="516"/>
            <p14:sldId id="391"/>
            <p14:sldId id="392"/>
            <p14:sldId id="517"/>
            <p14:sldId id="393"/>
            <p14:sldId id="394"/>
            <p14:sldId id="518"/>
            <p14:sldId id="395"/>
            <p14:sldId id="396"/>
            <p14:sldId id="397"/>
            <p14:sldId id="398"/>
            <p14:sldId id="399"/>
            <p14:sldId id="400"/>
            <p14:sldId id="401"/>
            <p14:sldId id="519"/>
            <p14:sldId id="402"/>
            <p14:sldId id="520"/>
            <p14:sldId id="408"/>
            <p14:sldId id="409"/>
            <p14:sldId id="410"/>
            <p14:sldId id="411"/>
            <p14:sldId id="412"/>
            <p14:sldId id="620"/>
            <p14:sldId id="617"/>
            <p14:sldId id="473"/>
            <p14:sldId id="345"/>
            <p14:sldId id="512"/>
            <p14:sldId id="513"/>
            <p14:sldId id="479"/>
            <p14:sldId id="428"/>
            <p14:sldId id="429"/>
            <p14:sldId id="430"/>
            <p14:sldId id="598"/>
            <p14:sldId id="613"/>
            <p14:sldId id="434"/>
            <p14:sldId id="435"/>
            <p14:sldId id="436"/>
            <p14:sldId id="437"/>
            <p14:sldId id="439"/>
            <p14:sldId id="440"/>
            <p14:sldId id="441"/>
            <p14:sldId id="622"/>
            <p14:sldId id="448"/>
            <p14:sldId id="614"/>
            <p14:sldId id="451"/>
            <p14:sldId id="589"/>
            <p14:sldId id="481"/>
            <p14:sldId id="482"/>
            <p14:sldId id="483"/>
            <p14:sldId id="615"/>
            <p14:sldId id="485"/>
            <p14:sldId id="616"/>
            <p14:sldId id="452"/>
            <p14:sldId id="454"/>
            <p14:sldId id="455"/>
            <p14:sldId id="456"/>
            <p14:sldId id="457"/>
            <p14:sldId id="458"/>
            <p14:sldId id="460"/>
            <p14:sldId id="461"/>
            <p14:sldId id="462"/>
            <p14:sldId id="463"/>
            <p14:sldId id="464"/>
            <p14:sldId id="466"/>
            <p14:sldId id="5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FF00"/>
    <a:srgbClr val="FF6600"/>
    <a:srgbClr val="FF99FF"/>
    <a:srgbClr val="FFCC00"/>
    <a:srgbClr val="92D050"/>
    <a:srgbClr val="FFCC66"/>
    <a:srgbClr val="CC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69"/>
    <p:restoredTop sz="93018" autoAdjust="0"/>
  </p:normalViewPr>
  <p:slideViewPr>
    <p:cSldViewPr>
      <p:cViewPr varScale="1">
        <p:scale>
          <a:sx n="126" d="100"/>
          <a:sy n="126" d="100"/>
        </p:scale>
        <p:origin x="216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5AE73-A9DB-D743-8F11-A30BD35B3D84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8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8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8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47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15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1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1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6BDE4-B0FD-FF42-8D88-FA421CF0F7B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2054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E9D113-313A-8A45-B7B9-BD2A960C9F9A}"/>
              </a:ext>
            </a:extLst>
          </p:cNvPr>
          <p:cNvSpPr/>
          <p:nvPr/>
        </p:nvSpPr>
        <p:spPr>
          <a:xfrm>
            <a:off x="0" y="3581400"/>
            <a:ext cx="12192000" cy="1676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none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8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2/17/22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6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9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055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2/17/22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9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1.png"/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dian_of_median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0.png"/><Relationship Id="rId18" Type="http://schemas.openxmlformats.org/officeDocument/2006/relationships/image" Target="../media/image650.png"/><Relationship Id="rId26" Type="http://schemas.openxmlformats.org/officeDocument/2006/relationships/image" Target="../media/image730.png"/><Relationship Id="rId3" Type="http://schemas.openxmlformats.org/officeDocument/2006/relationships/image" Target="../media/image500.png"/><Relationship Id="rId21" Type="http://schemas.openxmlformats.org/officeDocument/2006/relationships/image" Target="../media/image680.png"/><Relationship Id="rId7" Type="http://schemas.openxmlformats.org/officeDocument/2006/relationships/image" Target="../media/image540.png"/><Relationship Id="rId12" Type="http://schemas.openxmlformats.org/officeDocument/2006/relationships/image" Target="../media/image590.png"/><Relationship Id="rId17" Type="http://schemas.openxmlformats.org/officeDocument/2006/relationships/image" Target="../media/image640.png"/><Relationship Id="rId25" Type="http://schemas.openxmlformats.org/officeDocument/2006/relationships/image" Target="../media/image720.png"/><Relationship Id="rId2" Type="http://schemas.openxmlformats.org/officeDocument/2006/relationships/image" Target="../media/image490.png"/><Relationship Id="rId16" Type="http://schemas.openxmlformats.org/officeDocument/2006/relationships/image" Target="../media/image630.png"/><Relationship Id="rId20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0.png"/><Relationship Id="rId24" Type="http://schemas.openxmlformats.org/officeDocument/2006/relationships/image" Target="../media/image710.png"/><Relationship Id="rId5" Type="http://schemas.openxmlformats.org/officeDocument/2006/relationships/image" Target="../media/image520.png"/><Relationship Id="rId15" Type="http://schemas.openxmlformats.org/officeDocument/2006/relationships/image" Target="../media/image620.png"/><Relationship Id="rId23" Type="http://schemas.openxmlformats.org/officeDocument/2006/relationships/image" Target="../media/image700.png"/><Relationship Id="rId10" Type="http://schemas.openxmlformats.org/officeDocument/2006/relationships/image" Target="../media/image570.png"/><Relationship Id="rId19" Type="http://schemas.openxmlformats.org/officeDocument/2006/relationships/image" Target="../media/image660.png"/><Relationship Id="rId4" Type="http://schemas.openxmlformats.org/officeDocument/2006/relationships/image" Target="../media/image510.png"/><Relationship Id="rId9" Type="http://schemas.openxmlformats.org/officeDocument/2006/relationships/image" Target="../media/image560.png"/><Relationship Id="rId14" Type="http://schemas.openxmlformats.org/officeDocument/2006/relationships/image" Target="../media/image610.png"/><Relationship Id="rId22" Type="http://schemas.openxmlformats.org/officeDocument/2006/relationships/image" Target="../media/image6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3" Type="http://schemas.openxmlformats.org/officeDocument/2006/relationships/image" Target="../media/image750.png"/><Relationship Id="rId21" Type="http://schemas.openxmlformats.org/officeDocument/2006/relationships/image" Target="../media/image630.png"/><Relationship Id="rId7" Type="http://schemas.openxmlformats.org/officeDocument/2006/relationships/image" Target="../media/image49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25" Type="http://schemas.openxmlformats.org/officeDocument/2006/relationships/image" Target="../media/image670.png"/><Relationship Id="rId33" Type="http://schemas.openxmlformats.org/officeDocument/2006/relationships/image" Target="../media/image710.png"/><Relationship Id="rId2" Type="http://schemas.openxmlformats.org/officeDocument/2006/relationships/image" Target="../media/image740.png"/><Relationship Id="rId16" Type="http://schemas.openxmlformats.org/officeDocument/2006/relationships/image" Target="../media/image580.png"/><Relationship Id="rId20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11" Type="http://schemas.openxmlformats.org/officeDocument/2006/relationships/image" Target="../media/image530.png"/><Relationship Id="rId24" Type="http://schemas.openxmlformats.org/officeDocument/2006/relationships/image" Target="../media/image660.png"/><Relationship Id="rId32" Type="http://schemas.openxmlformats.org/officeDocument/2006/relationships/image" Target="../media/image700.png"/><Relationship Id="rId5" Type="http://schemas.openxmlformats.org/officeDocument/2006/relationships/image" Target="../media/image770.png"/><Relationship Id="rId15" Type="http://schemas.openxmlformats.org/officeDocument/2006/relationships/image" Target="../media/image570.png"/><Relationship Id="rId23" Type="http://schemas.openxmlformats.org/officeDocument/2006/relationships/image" Target="../media/image650.png"/><Relationship Id="rId10" Type="http://schemas.openxmlformats.org/officeDocument/2006/relationships/image" Target="../media/image520.png"/><Relationship Id="rId19" Type="http://schemas.openxmlformats.org/officeDocument/2006/relationships/image" Target="../media/image610.png"/><Relationship Id="rId31" Type="http://schemas.openxmlformats.org/officeDocument/2006/relationships/image" Target="../media/image690.png"/><Relationship Id="rId4" Type="http://schemas.openxmlformats.org/officeDocument/2006/relationships/image" Target="../media/image760.png"/><Relationship Id="rId9" Type="http://schemas.openxmlformats.org/officeDocument/2006/relationships/image" Target="../media/image510.png"/><Relationship Id="rId14" Type="http://schemas.openxmlformats.org/officeDocument/2006/relationships/image" Target="../media/image560.png"/><Relationship Id="rId22" Type="http://schemas.openxmlformats.org/officeDocument/2006/relationships/image" Target="../media/image640.png"/><Relationship Id="rId30" Type="http://schemas.openxmlformats.org/officeDocument/2006/relationships/image" Target="../media/image6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0.png"/><Relationship Id="rId4" Type="http://schemas.openxmlformats.org/officeDocument/2006/relationships/image" Target="../media/image10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0.png"/><Relationship Id="rId3" Type="http://schemas.openxmlformats.org/officeDocument/2006/relationships/image" Target="../media/image880.png"/><Relationship Id="rId7" Type="http://schemas.openxmlformats.org/officeDocument/2006/relationships/image" Target="../media/image920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1.png"/><Relationship Id="rId5" Type="http://schemas.openxmlformats.org/officeDocument/2006/relationships/image" Target="../media/image900.png"/><Relationship Id="rId4" Type="http://schemas.openxmlformats.org/officeDocument/2006/relationships/image" Target="../media/image890.png"/><Relationship Id="rId9" Type="http://schemas.openxmlformats.org/officeDocument/2006/relationships/image" Target="../media/image9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13" Type="http://schemas.openxmlformats.org/officeDocument/2006/relationships/image" Target="../media/image1100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1000.png"/><Relationship Id="rId21" Type="http://schemas.openxmlformats.org/officeDocument/2006/relationships/image" Target="../media/image118.png"/><Relationship Id="rId7" Type="http://schemas.openxmlformats.org/officeDocument/2006/relationships/image" Target="../media/image1040.png"/><Relationship Id="rId12" Type="http://schemas.openxmlformats.org/officeDocument/2006/relationships/image" Target="../media/image1090.png"/><Relationship Id="rId17" Type="http://schemas.openxmlformats.org/officeDocument/2006/relationships/image" Target="../media/image114.png"/><Relationship Id="rId25" Type="http://schemas.openxmlformats.org/officeDocument/2006/relationships/image" Target="../media/image122.png"/><Relationship Id="rId2" Type="http://schemas.openxmlformats.org/officeDocument/2006/relationships/image" Target="../media/image990.png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29" Type="http://schemas.openxmlformats.org/officeDocument/2006/relationships/image" Target="../media/image12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30.png"/><Relationship Id="rId11" Type="http://schemas.openxmlformats.org/officeDocument/2006/relationships/image" Target="../media/image1080.png"/><Relationship Id="rId24" Type="http://schemas.openxmlformats.org/officeDocument/2006/relationships/image" Target="../media/image121.png"/><Relationship Id="rId5" Type="http://schemas.openxmlformats.org/officeDocument/2006/relationships/image" Target="../media/image1020.png"/><Relationship Id="rId15" Type="http://schemas.openxmlformats.org/officeDocument/2006/relationships/image" Target="../media/image1120.png"/><Relationship Id="rId23" Type="http://schemas.openxmlformats.org/officeDocument/2006/relationships/image" Target="../media/image120.png"/><Relationship Id="rId28" Type="http://schemas.openxmlformats.org/officeDocument/2006/relationships/image" Target="../media/image125.png"/><Relationship Id="rId10" Type="http://schemas.openxmlformats.org/officeDocument/2006/relationships/image" Target="../media/image1070.png"/><Relationship Id="rId19" Type="http://schemas.openxmlformats.org/officeDocument/2006/relationships/image" Target="../media/image116.png"/><Relationship Id="rId31" Type="http://schemas.openxmlformats.org/officeDocument/2006/relationships/image" Target="../media/image128.png"/><Relationship Id="rId4" Type="http://schemas.openxmlformats.org/officeDocument/2006/relationships/image" Target="../media/image1010.png"/><Relationship Id="rId9" Type="http://schemas.openxmlformats.org/officeDocument/2006/relationships/image" Target="../media/image1060.png"/><Relationship Id="rId14" Type="http://schemas.openxmlformats.org/officeDocument/2006/relationships/image" Target="../media/image1111.png"/><Relationship Id="rId22" Type="http://schemas.openxmlformats.org/officeDocument/2006/relationships/image" Target="../media/image119.png"/><Relationship Id="rId27" Type="http://schemas.openxmlformats.org/officeDocument/2006/relationships/image" Target="../media/image124.png"/><Relationship Id="rId30" Type="http://schemas.openxmlformats.org/officeDocument/2006/relationships/image" Target="../media/image1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png"/><Relationship Id="rId7" Type="http://schemas.openxmlformats.org/officeDocument/2006/relationships/image" Target="../media/image306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5.png"/><Relationship Id="rId5" Type="http://schemas.openxmlformats.org/officeDocument/2006/relationships/image" Target="../media/image304.png"/><Relationship Id="rId4" Type="http://schemas.openxmlformats.org/officeDocument/2006/relationships/image" Target="../media/image30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png"/><Relationship Id="rId2" Type="http://schemas.openxmlformats.org/officeDocument/2006/relationships/image" Target="../media/image3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8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3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A305969-9572-7C42-BA35-228E50A7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5400" dirty="0">
                <a:ln w="3175">
                  <a:noFill/>
                </a:ln>
                <a:effectLst/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dirty="0"/>
            </a:b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Spring 2022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C29974-227F-C143-B2B7-9B2B82443BDC}"/>
              </a:ext>
            </a:extLst>
          </p:cNvPr>
          <p:cNvSpPr txBox="1">
            <a:spLocks/>
          </p:cNvSpPr>
          <p:nvPr/>
        </p:nvSpPr>
        <p:spPr>
          <a:xfrm>
            <a:off x="1505642" y="2086552"/>
            <a:ext cx="9162357" cy="24092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u="sng" dirty="0"/>
              <a:t>Last Day of Unit A!</a:t>
            </a:r>
            <a:endParaRPr lang="en-US" sz="36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0710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531" y="4267200"/>
                <a:ext cx="8229600" cy="1752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Recurse on </a:t>
                </a:r>
                <a:r>
                  <a:rPr lang="en-US" dirty="0" err="1"/>
                  <a:t>sublist</a:t>
                </a:r>
                <a:r>
                  <a:rPr lang="en-US" dirty="0"/>
                  <a:t> that contains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(adjust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accordingly if </a:t>
                </a:r>
                <a:r>
                  <a:rPr lang="en-US" dirty="0" err="1"/>
                  <a:t>recursing</a:t>
                </a:r>
                <a:r>
                  <a:rPr lang="en-US" dirty="0"/>
                  <a:t> right)</a:t>
                </a:r>
              </a:p>
            </p:txBody>
          </p:sp>
        </mc:Choice>
        <mc:Fallback xmlns="">
          <p:sp>
            <p:nvSpPr>
              <p:cNvPr id="2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531" y="4267200"/>
                <a:ext cx="8229600" cy="1752600"/>
              </a:xfrm>
              <a:blipFill>
                <a:blip r:embed="rId4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84793" y="14478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8" name="Right Brace 17"/>
          <p:cNvSpPr/>
          <p:nvPr/>
        </p:nvSpPr>
        <p:spPr>
          <a:xfrm rot="5400000">
            <a:off x="4526363" y="339632"/>
            <a:ext cx="451798" cy="3734939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456499" y="2433000"/>
                <a:ext cx="26434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All elements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&lt;</m:t>
                    </m:r>
                    <m:r>
                      <a:rPr lang="en-US" sz="2800" i="1" dirty="0">
                        <a:latin typeface="Cambria Math"/>
                      </a:rPr>
                      <m:t>𝑝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499" y="2433000"/>
                <a:ext cx="2643481" cy="523220"/>
              </a:xfrm>
              <a:prstGeom prst="rect">
                <a:avLst/>
              </a:prstGeom>
              <a:blipFill>
                <a:blip r:embed="rId2"/>
                <a:stretch>
                  <a:fillRect l="-4306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e 19"/>
          <p:cNvSpPr/>
          <p:nvPr/>
        </p:nvSpPr>
        <p:spPr>
          <a:xfrm rot="5400000">
            <a:off x="8000766" y="1145894"/>
            <a:ext cx="451797" cy="212241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165460" y="2354868"/>
                <a:ext cx="26434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All elements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/>
                      </a:rPr>
                      <m:t>&gt;</m:t>
                    </m:r>
                    <m:r>
                      <a:rPr lang="en-US" sz="2800" i="1" dirty="0">
                        <a:latin typeface="Cambria Math"/>
                      </a:rPr>
                      <m:t>𝑝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460" y="2354868"/>
                <a:ext cx="2643481" cy="523220"/>
              </a:xfrm>
              <a:prstGeom prst="rect">
                <a:avLst/>
              </a:prstGeom>
              <a:blipFill>
                <a:blip r:embed="rId3"/>
                <a:stretch>
                  <a:fillRect l="-480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5022798" y="3264090"/>
            <a:ext cx="3818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Exactly where it belongs!</a:t>
            </a:r>
          </a:p>
        </p:txBody>
      </p:sp>
      <p:cxnSp>
        <p:nvCxnSpPr>
          <p:cNvPr id="24" name="Straight Arrow Connector 23"/>
          <p:cNvCxnSpPr>
            <a:stCxn id="22" idx="0"/>
            <a:endCxn id="13" idx="2"/>
          </p:cNvCxnSpPr>
          <p:nvPr/>
        </p:nvCxnSpPr>
        <p:spPr>
          <a:xfrm flipH="1" flipV="1">
            <a:off x="6886431" y="1981200"/>
            <a:ext cx="45704" cy="128289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3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C00A-56C8-624E-A850-FF584D86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Pseudocode for </a:t>
            </a:r>
            <a:r>
              <a:rPr lang="en-US" dirty="0" err="1"/>
              <a:t>Quickselect</a:t>
            </a:r>
            <a:endParaRPr lang="en-US" dirty="0"/>
          </a:p>
        </p:txBody>
      </p:sp>
      <p:pic>
        <p:nvPicPr>
          <p:cNvPr id="6" name="Content Placeholder 5" descr="A picture containing bird&#10;&#10;Description automatically generated">
            <a:extLst>
              <a:ext uri="{FF2B5EF4-FFF2-40B4-BE49-F238E27FC236}">
                <a16:creationId xmlns:a16="http://schemas.microsoft.com/office/drawing/2014/main" id="{2A944143-6C65-7E4A-8536-DFA677B1F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78717"/>
            <a:ext cx="7515943" cy="390056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65929-D474-CE4B-849F-C94DAD16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D45BC-457A-8442-A75D-668C3F788C6A}"/>
              </a:ext>
            </a:extLst>
          </p:cNvPr>
          <p:cNvSpPr txBox="1"/>
          <p:nvPr/>
        </p:nvSpPr>
        <p:spPr>
          <a:xfrm>
            <a:off x="4191000" y="3013289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" pitchFamily="2" charset="0"/>
              </a:rPr>
              <a:t>//</a:t>
            </a:r>
            <a:r>
              <a:rPr lang="en-US" sz="2400" dirty="0">
                <a:latin typeface="Times" pitchFamily="2" charset="0"/>
              </a:rPr>
              <a:t> number of elements in left sub-list + 1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DFB82-57C0-D745-A4D2-DEAC3EFE7E2A}"/>
              </a:ext>
            </a:extLst>
          </p:cNvPr>
          <p:cNvSpPr txBox="1"/>
          <p:nvPr/>
        </p:nvSpPr>
        <p:spPr>
          <a:xfrm>
            <a:off x="424220" y="5726263"/>
            <a:ext cx="870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Note: In CLRS, they’re using a partition that randomly chooses the pivot element.</a:t>
            </a:r>
          </a:p>
          <a:p>
            <a:r>
              <a:rPr lang="en-US" sz="2000" dirty="0"/>
              <a:t>That’s why you see “Randomized” in the names here. Ignore that for the moment.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1A9CE-2721-F443-B546-3CE989679280}"/>
              </a:ext>
            </a:extLst>
          </p:cNvPr>
          <p:cNvSpPr txBox="1"/>
          <p:nvPr/>
        </p:nvSpPr>
        <p:spPr>
          <a:xfrm>
            <a:off x="7924800" y="4876800"/>
            <a:ext cx="685800" cy="437861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B4FF3-E32F-E448-8DE7-CDFB572C7993}"/>
              </a:ext>
            </a:extLst>
          </p:cNvPr>
          <p:cNvSpPr txBox="1"/>
          <p:nvPr/>
        </p:nvSpPr>
        <p:spPr>
          <a:xfrm>
            <a:off x="8572500" y="1240188"/>
            <a:ext cx="29718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– the list</a:t>
            </a:r>
          </a:p>
          <a:p>
            <a:r>
              <a:rPr lang="en-US" dirty="0"/>
              <a:t>p – index of first item</a:t>
            </a:r>
            <a:br>
              <a:rPr lang="en-US" dirty="0"/>
            </a:br>
            <a:r>
              <a:rPr lang="en-US" dirty="0"/>
              <a:t>r – index of last item</a:t>
            </a:r>
          </a:p>
          <a:p>
            <a:r>
              <a:rPr lang="en-US" dirty="0" err="1"/>
              <a:t>i</a:t>
            </a:r>
            <a:r>
              <a:rPr lang="en-US" dirty="0"/>
              <a:t> – find </a:t>
            </a:r>
            <a:r>
              <a:rPr lang="en-US" i="1" dirty="0" err="1"/>
              <a:t>i</a:t>
            </a:r>
            <a:r>
              <a:rPr lang="en-US" dirty="0" err="1"/>
              <a:t>th</a:t>
            </a:r>
            <a:r>
              <a:rPr lang="en-US" dirty="0"/>
              <a:t> smallest item</a:t>
            </a:r>
          </a:p>
          <a:p>
            <a:r>
              <a:rPr lang="en-US" dirty="0"/>
              <a:t>q – pivot location</a:t>
            </a:r>
          </a:p>
          <a:p>
            <a:r>
              <a:rPr lang="en-US" dirty="0"/>
              <a:t>k – number on left + 1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BD08FEC-0A4C-F24B-BED6-D0BDE487CD19}"/>
              </a:ext>
            </a:extLst>
          </p:cNvPr>
          <p:cNvSpPr/>
          <p:nvPr/>
        </p:nvSpPr>
        <p:spPr>
          <a:xfrm>
            <a:off x="9296400" y="4506402"/>
            <a:ext cx="2471380" cy="1513398"/>
          </a:xfrm>
          <a:prstGeom prst="wedgeRoundRectCallout">
            <a:avLst>
              <a:gd name="adj1" fmla="val -70997"/>
              <a:gd name="adj2" fmla="val -101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" pitchFamily="2" charset="0"/>
              </a:rPr>
              <a:t>note adjustment to </a:t>
            </a:r>
            <a:r>
              <a:rPr lang="en-US" sz="2400" i="1" dirty="0" err="1">
                <a:latin typeface="Times" pitchFamily="2" charset="0"/>
              </a:rPr>
              <a:t>i</a:t>
            </a:r>
            <a:r>
              <a:rPr lang="en-US" sz="2400" i="1" dirty="0">
                <a:latin typeface="Times" pitchFamily="2" charset="0"/>
              </a:rPr>
              <a:t> </a:t>
            </a:r>
            <a:r>
              <a:rPr lang="en-US" sz="2400" dirty="0">
                <a:latin typeface="Times" pitchFamily="2" charset="0"/>
              </a:rPr>
              <a:t>parameter when recursing on right side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86830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53DF-8731-D344-BB8C-CDB31130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These Examples!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ADE0-18A7-1042-B878-1EA7F1EE7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 following calls, show</a:t>
            </a:r>
          </a:p>
          <a:p>
            <a:pPr lvl="1"/>
            <a:r>
              <a:rPr lang="en-US" dirty="0"/>
              <a:t>The value of </a:t>
            </a:r>
            <a:r>
              <a:rPr lang="en-US" i="1" dirty="0"/>
              <a:t>q</a:t>
            </a:r>
            <a:r>
              <a:rPr lang="en-US" dirty="0"/>
              <a:t> after each partition,</a:t>
            </a:r>
          </a:p>
          <a:p>
            <a:pPr lvl="1"/>
            <a:r>
              <a:rPr lang="en-US" dirty="0"/>
              <a:t>Which recursive calls made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=2)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=5)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Select( [3, 2, 9, 0, 7, 5, 6, 1], p=0, r=7, </a:t>
            </a:r>
            <a:r>
              <a:rPr lang="en-US" dirty="0" err="1"/>
              <a:t>i</a:t>
            </a:r>
            <a:r>
              <a:rPr lang="en-US" dirty="0"/>
              <a:t>=7)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5DA9F-5A41-E148-9794-3621704E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8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r>
              <a:rPr lang="en-US" dirty="0"/>
              <a:t>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pivot is always the median: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7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r>
              <a:rPr lang="en-US" dirty="0"/>
              <a:t> Run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shorten by 1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2133600" y="17526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the partition is always unbalanced: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97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Pivot for </a:t>
            </a:r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648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What makes a good Pivot for </a:t>
                </a:r>
                <a:r>
                  <a:rPr lang="en-US" dirty="0" err="1"/>
                  <a:t>Quickselect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Roughly even split between left and right</a:t>
                </a:r>
              </a:p>
              <a:p>
                <a:pPr lvl="1"/>
                <a:r>
                  <a:rPr lang="en-US" dirty="0"/>
                  <a:t>Ideally: median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Here’s what’s next:</a:t>
                </a:r>
              </a:p>
              <a:p>
                <a:pPr lvl="1"/>
                <a:r>
                  <a:rPr lang="en-US" dirty="0"/>
                  <a:t>First, </a:t>
                </a:r>
                <a:r>
                  <a:rPr lang="en-US" b="1" dirty="0"/>
                  <a:t>median of medians </a:t>
                </a:r>
                <a:r>
                  <a:rPr lang="en-US" dirty="0"/>
                  <a:t>algorithm</a:t>
                </a:r>
              </a:p>
              <a:p>
                <a:pPr lvl="2"/>
                <a:r>
                  <a:rPr lang="en-US" dirty="0"/>
                  <a:t>Finds something close to the median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pPr lvl="1"/>
                <a:r>
                  <a:rPr lang="en-US" dirty="0"/>
                  <a:t>Second, we can prove that when its result used with </a:t>
                </a:r>
                <a:r>
                  <a:rPr lang="en-US" dirty="0" err="1"/>
                  <a:t>Quickselect’s</a:t>
                </a:r>
                <a:r>
                  <a:rPr lang="en-US" dirty="0"/>
                  <a:t> partition, then </a:t>
                </a:r>
                <a:r>
                  <a:rPr lang="en-US" dirty="0" err="1"/>
                  <a:t>Quickselect</a:t>
                </a:r>
                <a:r>
                  <a:rPr lang="en-US" dirty="0"/>
                  <a:t> is guaranteed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Because we now have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way to find the median, this guarantees Quicksort will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Notes:</a:t>
                </a:r>
              </a:p>
              <a:p>
                <a:pPr lvl="2"/>
                <a:r>
                  <a:rPr lang="en-US" dirty="0"/>
                  <a:t>We have to do all this for every call to Partition in Quicksort</a:t>
                </a:r>
              </a:p>
              <a:p>
                <a:pPr lvl="2"/>
                <a:r>
                  <a:rPr lang="en-US" dirty="0"/>
                  <a:t>We could just use the value returned by median of medians for Quicksort’s Partition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648200"/>
              </a:xfrm>
              <a:blipFill>
                <a:blip r:embed="rId2"/>
                <a:stretch>
                  <a:fillRect l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395729">
            <a:off x="6791245" y="1625897"/>
            <a:ext cx="2685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Déjà vu?</a:t>
            </a:r>
          </a:p>
        </p:txBody>
      </p:sp>
    </p:spTree>
    <p:extLst>
      <p:ext uri="{BB962C8B-B14F-4D97-AF65-F5344CB8AC3E}">
        <p14:creationId xmlns:p14="http://schemas.microsoft.com/office/powerpoint/2010/main" val="177444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a good Pivot?</a:t>
            </a:r>
          </a:p>
          <a:p>
            <a:pPr lvl="1"/>
            <a:r>
              <a:rPr lang="en-US" dirty="0"/>
              <a:t>Roughly even split between left and right</a:t>
            </a:r>
          </a:p>
          <a:p>
            <a:pPr lvl="1"/>
            <a:r>
              <a:rPr lang="en-US" dirty="0"/>
              <a:t>Ideally: median</a:t>
            </a:r>
          </a:p>
          <a:p>
            <a:pPr lvl="1"/>
            <a:endParaRPr lang="en-US" dirty="0"/>
          </a:p>
          <a:p>
            <a:r>
              <a:rPr lang="en-US" dirty="0"/>
              <a:t>Here’s what’s next:</a:t>
            </a:r>
          </a:p>
          <a:p>
            <a:pPr lvl="1"/>
            <a:r>
              <a:rPr lang="en-US" dirty="0"/>
              <a:t>An algorithm for finding a “rough” split (Median of Medians)</a:t>
            </a:r>
          </a:p>
          <a:p>
            <a:pPr lvl="1"/>
            <a:r>
              <a:rPr lang="en-US" dirty="0"/>
              <a:t>This algorithm uses </a:t>
            </a:r>
            <a:r>
              <a:rPr lang="en-US" dirty="0" err="1"/>
              <a:t>Quickselect</a:t>
            </a:r>
            <a:r>
              <a:rPr lang="en-US" dirty="0"/>
              <a:t> as a subroutine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9395729">
            <a:off x="6909954" y="1955957"/>
            <a:ext cx="3024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Déjà vu?</a:t>
            </a:r>
          </a:p>
        </p:txBody>
      </p:sp>
    </p:spTree>
    <p:extLst>
      <p:ext uri="{BB962C8B-B14F-4D97-AF65-F5344CB8AC3E}">
        <p14:creationId xmlns:p14="http://schemas.microsoft.com/office/powerpoint/2010/main" val="45951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Pretty Good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400" y="1314924"/>
            <a:ext cx="8229600" cy="1447800"/>
          </a:xfrm>
        </p:spPr>
        <p:txBody>
          <a:bodyPr/>
          <a:lstStyle/>
          <a:p>
            <a:r>
              <a:rPr lang="en-US" dirty="0"/>
              <a:t>What makes a “pretty good” Pivot?</a:t>
            </a:r>
          </a:p>
          <a:p>
            <a:pPr lvl="1"/>
            <a:r>
              <a:rPr lang="en-US" dirty="0"/>
              <a:t>Both sides of Pivot &gt;30%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664724" y="3581400"/>
            <a:ext cx="6403076" cy="533400"/>
            <a:chOff x="1445524" y="2895600"/>
            <a:chExt cx="6403076" cy="533400"/>
          </a:xfrm>
        </p:grpSpPr>
        <p:sp>
          <p:nvSpPr>
            <p:cNvPr id="7" name="Rectangle 6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4724" y="5181600"/>
            <a:ext cx="6403076" cy="533400"/>
            <a:chOff x="1445524" y="2895600"/>
            <a:chExt cx="6403076" cy="533400"/>
          </a:xfrm>
        </p:grpSpPr>
        <p:sp>
          <p:nvSpPr>
            <p:cNvPr id="20" name="Rectangle 19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752601" y="4267201"/>
            <a:ext cx="7553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Or</a:t>
            </a:r>
          </a:p>
        </p:txBody>
      </p:sp>
      <p:sp>
        <p:nvSpPr>
          <p:cNvPr id="34" name="Right Brace 33"/>
          <p:cNvSpPr/>
          <p:nvPr/>
        </p:nvSpPr>
        <p:spPr>
          <a:xfrm rot="16200000">
            <a:off x="3505911" y="2288416"/>
            <a:ext cx="451798" cy="2134171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/>
          <p:cNvSpPr/>
          <p:nvPr/>
        </p:nvSpPr>
        <p:spPr>
          <a:xfrm rot="5400000">
            <a:off x="7780697" y="4879694"/>
            <a:ext cx="451797" cy="2122410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09276" y="2702452"/>
            <a:ext cx="869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&gt;30%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56979" y="6166798"/>
            <a:ext cx="869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&gt;30%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98893" y="2944936"/>
            <a:ext cx="2146496" cy="3406529"/>
          </a:xfrm>
          <a:prstGeom prst="rect">
            <a:avLst/>
          </a:prstGeom>
          <a:solidFill>
            <a:srgbClr val="FF99FF">
              <a:alpha val="50196"/>
            </a:srgbClr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Pivot from this range</a:t>
            </a:r>
          </a:p>
        </p:txBody>
      </p:sp>
    </p:spTree>
    <p:extLst>
      <p:ext uri="{BB962C8B-B14F-4D97-AF65-F5344CB8AC3E}">
        <p14:creationId xmlns:p14="http://schemas.microsoft.com/office/powerpoint/2010/main" val="126488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Fast way to select a “pretty good” pivot</a:t>
            </a:r>
          </a:p>
          <a:p>
            <a:r>
              <a:rPr lang="en-US" dirty="0"/>
              <a:t>Guarantees pivot is greater than 30% of elements and less than 30% of the elements</a:t>
            </a:r>
          </a:p>
          <a:p>
            <a:pPr lvl="1"/>
            <a:r>
              <a:rPr lang="en-US" dirty="0"/>
              <a:t>I.e. it’s in the middle 40% (±20% of the true median)</a:t>
            </a:r>
          </a:p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break list into chunks, find the median of each chunk, use the median of those medians</a:t>
            </a:r>
          </a:p>
          <a:p>
            <a:endParaRPr lang="en-US" dirty="0"/>
          </a:p>
          <a:p>
            <a:r>
              <a:rPr lang="en-US" dirty="0"/>
              <a:t>CLRS, pp. 220-221</a:t>
            </a:r>
          </a:p>
          <a:p>
            <a:r>
              <a:rPr lang="en-US" dirty="0">
                <a:hlinkClick r:id="rId2"/>
              </a:rPr>
              <a:t>https://en.wikipedia.org/wiki/Median_of_medians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36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way to select a “good” pivot</a:t>
            </a:r>
          </a:p>
          <a:p>
            <a:r>
              <a:rPr lang="en-US" dirty="0"/>
              <a:t>Guarantees pivot is greater than 30% of elements and less than 30% of the elements</a:t>
            </a:r>
          </a:p>
          <a:p>
            <a:r>
              <a:rPr lang="en-US" dirty="0">
                <a:solidFill>
                  <a:srgbClr val="0070C0"/>
                </a:solidFill>
              </a:rPr>
              <a:t>Idea</a:t>
            </a:r>
            <a:r>
              <a:rPr lang="en-US" dirty="0"/>
              <a:t>: break list into chunks, find the median of each chunk, use the median of those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8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Homework schedule on course website</a:t>
            </a:r>
          </a:p>
          <a:p>
            <a:pPr lvl="1"/>
            <a:r>
              <a:rPr lang="en-US" dirty="0"/>
              <a:t>Unit A Basic HW3 now available</a:t>
            </a:r>
          </a:p>
          <a:p>
            <a:pPr lvl="1"/>
            <a:r>
              <a:rPr lang="en-US" dirty="0"/>
              <a:t>Unit A Advanced and Programming HW now available</a:t>
            </a:r>
          </a:p>
          <a:p>
            <a:pPr lvl="1"/>
            <a:r>
              <a:rPr lang="en-US" dirty="0">
                <a:cs typeface="Calibri"/>
              </a:rPr>
              <a:t>Unit A Programming submission opens Wednesday</a:t>
            </a:r>
          </a:p>
          <a:p>
            <a:pPr lvl="1"/>
            <a:r>
              <a:rPr lang="en-US" b="1" dirty="0">
                <a:cs typeface="Calibri"/>
              </a:rPr>
              <a:t>Hard deadline for Unit A Basic HW:  Friday, 11:30 pm on </a:t>
            </a:r>
            <a:r>
              <a:rPr lang="en-US" b="1" dirty="0" err="1">
                <a:cs typeface="Calibri"/>
              </a:rPr>
              <a:t>GradeScope</a:t>
            </a:r>
            <a:endParaRPr lang="en-US" b="1" dirty="0">
              <a:cs typeface="Calibri"/>
            </a:endParaRPr>
          </a:p>
          <a:p>
            <a:r>
              <a:rPr lang="en-US" dirty="0"/>
              <a:t>TA Office Hours</a:t>
            </a:r>
          </a:p>
          <a:p>
            <a:pPr lvl="1"/>
            <a:r>
              <a:rPr lang="en-US" dirty="0"/>
              <a:t>7-10pm Sun-Thurs in Ols 011</a:t>
            </a:r>
          </a:p>
          <a:p>
            <a:pPr lvl="1"/>
            <a:r>
              <a:rPr lang="en-US" dirty="0"/>
              <a:t>Online hours also available </a:t>
            </a:r>
          </a:p>
          <a:p>
            <a:r>
              <a:rPr lang="en-US" dirty="0"/>
              <a:t>Unit A Exam: Tuesday, February 22, in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791325" y="142875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Break list into chunks of size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439025" y="241935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1791324" y="3149599"/>
            <a:ext cx="8724275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Find the </a:t>
            </a:r>
            <a:r>
              <a:rPr lang="en-US" dirty="0">
                <a:solidFill>
                  <a:srgbClr val="7030A0"/>
                </a:solidFill>
              </a:rPr>
              <a:t>median</a:t>
            </a:r>
            <a:r>
              <a:rPr lang="en-US" dirty="0"/>
              <a:t> of each chunk</a:t>
            </a:r>
            <a:br>
              <a:rPr lang="en-US" dirty="0"/>
            </a:br>
            <a:r>
              <a:rPr lang="en-US" dirty="0"/>
              <a:t>     (using insertion sort: n=5, max 20 comparisons per chunk)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439025" y="4025899"/>
            <a:ext cx="6403076" cy="266700"/>
            <a:chOff x="1371600" y="1524000"/>
            <a:chExt cx="12806152" cy="533400"/>
          </a:xfrm>
        </p:grpSpPr>
        <p:sp>
          <p:nvSpPr>
            <p:cNvPr id="35" name="Rectangle 34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Content Placeholder 2"/>
          <p:cNvSpPr txBox="1">
            <a:spLocks/>
          </p:cNvSpPr>
          <p:nvPr/>
        </p:nvSpPr>
        <p:spPr>
          <a:xfrm>
            <a:off x="1797176" y="478155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Return </a:t>
            </a:r>
            <a:r>
              <a:rPr lang="en-US" dirty="0">
                <a:solidFill>
                  <a:srgbClr val="FF33CC"/>
                </a:solidFill>
              </a:rPr>
              <a:t>median</a:t>
            </a:r>
            <a:r>
              <a:rPr lang="en-US" dirty="0"/>
              <a:t> of </a:t>
            </a:r>
            <a:r>
              <a:rPr lang="en-US" dirty="0">
                <a:solidFill>
                  <a:srgbClr val="7030A0"/>
                </a:solidFill>
              </a:rPr>
              <a:t>medians </a:t>
            </a:r>
            <a:r>
              <a:rPr lang="en-US" dirty="0"/>
              <a:t>(using </a:t>
            </a:r>
            <a:r>
              <a:rPr lang="en-US" dirty="0" err="1"/>
              <a:t>Quickselect</a:t>
            </a:r>
            <a:r>
              <a:rPr lang="en-US" dirty="0"/>
              <a:t>, this</a:t>
            </a:r>
            <a:br>
              <a:rPr lang="en-US" dirty="0"/>
            </a:br>
            <a:r>
              <a:rPr lang="en-US" dirty="0"/>
              <a:t>     algorithm, called recursively, on list of medians)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498578" y="5657850"/>
            <a:ext cx="1336061" cy="266700"/>
            <a:chOff x="2057685" y="4838700"/>
            <a:chExt cx="1336061" cy="266700"/>
          </a:xfrm>
        </p:grpSpPr>
        <p:sp>
          <p:nvSpPr>
            <p:cNvPr id="60" name="Rectangle 59"/>
            <p:cNvSpPr/>
            <p:nvPr/>
          </p:nvSpPr>
          <p:spPr>
            <a:xfrm>
              <a:off x="20576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243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910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57785" y="4838700"/>
              <a:ext cx="266700" cy="2667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27046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66F6CA18-D9A8-D14E-87BD-0363072B51F1}"/>
              </a:ext>
            </a:extLst>
          </p:cNvPr>
          <p:cNvSpPr txBox="1"/>
          <p:nvPr/>
        </p:nvSpPr>
        <p:spPr>
          <a:xfrm>
            <a:off x="9391507" y="1544419"/>
            <a:ext cx="25529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many more than 5 chunks!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9E5573-90B0-CE48-A15E-32368346590B}"/>
              </a:ext>
            </a:extLst>
          </p:cNvPr>
          <p:cNvCxnSpPr>
            <a:cxnSpLocks/>
          </p:cNvCxnSpPr>
          <p:nvPr/>
        </p:nvCxnSpPr>
        <p:spPr>
          <a:xfrm flipH="1">
            <a:off x="8842101" y="1916874"/>
            <a:ext cx="549407" cy="50247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3A48464-A2A5-BA4A-81C1-09E8A20A7CC0}"/>
              </a:ext>
            </a:extLst>
          </p:cNvPr>
          <p:cNvSpPr txBox="1"/>
          <p:nvPr/>
        </p:nvSpPr>
        <p:spPr>
          <a:xfrm>
            <a:off x="7736007" y="5876988"/>
            <a:ext cx="2627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many more than 5 medians!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4D07B73-F221-4D40-834C-49B6E4A94BA2}"/>
              </a:ext>
            </a:extLst>
          </p:cNvPr>
          <p:cNvCxnSpPr>
            <a:cxnSpLocks/>
          </p:cNvCxnSpPr>
          <p:nvPr/>
        </p:nvCxnSpPr>
        <p:spPr>
          <a:xfrm flipH="1" flipV="1">
            <a:off x="5907263" y="5876988"/>
            <a:ext cx="1828886" cy="32316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66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9" grpId="0"/>
      <p:bldP spid="66" grpId="0" animBg="1"/>
      <p:bldP spid="6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good?</a:t>
            </a:r>
          </a:p>
        </p:txBody>
      </p:sp>
      <p:sp>
        <p:nvSpPr>
          <p:cNvPr id="90" name="Content Placeholder 2"/>
          <p:cNvSpPr>
            <a:spLocks noGrp="1"/>
          </p:cNvSpPr>
          <p:nvPr>
            <p:ph idx="1"/>
          </p:nvPr>
        </p:nvSpPr>
        <p:spPr>
          <a:xfrm>
            <a:off x="1905000" y="1828800"/>
            <a:ext cx="8763000" cy="76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Each chunk sorted, chunks ordered by their medians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28900" y="13716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371754" y="2629040"/>
            <a:ext cx="3476846" cy="2857360"/>
            <a:chOff x="2695353" y="2147359"/>
            <a:chExt cx="3476846" cy="2857360"/>
          </a:xfrm>
        </p:grpSpPr>
        <p:grpSp>
          <p:nvGrpSpPr>
            <p:cNvPr id="40" name="Group 39"/>
            <p:cNvGrpSpPr/>
            <p:nvPr/>
          </p:nvGrpSpPr>
          <p:grpSpPr>
            <a:xfrm rot="5400000">
              <a:off x="2237600" y="3342217"/>
              <a:ext cx="2857216" cy="467783"/>
              <a:chOff x="1638584" y="3342217"/>
              <a:chExt cx="2857216" cy="46778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/>
            <p:cNvGrpSpPr/>
            <p:nvPr/>
          </p:nvGrpSpPr>
          <p:grpSpPr>
            <a:xfrm rot="5400000">
              <a:off x="2990012" y="3342218"/>
              <a:ext cx="2857216" cy="467783"/>
              <a:chOff x="1638584" y="3342217"/>
              <a:chExt cx="2857216" cy="467783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rgbClr val="FF3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" name="Group 51"/>
            <p:cNvGrpSpPr/>
            <p:nvPr/>
          </p:nvGrpSpPr>
          <p:grpSpPr>
            <a:xfrm rot="5400000">
              <a:off x="3747700" y="3342075"/>
              <a:ext cx="2857216" cy="467783"/>
              <a:chOff x="1638584" y="3342217"/>
              <a:chExt cx="2857216" cy="467783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/>
            <p:cNvGrpSpPr/>
            <p:nvPr/>
          </p:nvGrpSpPr>
          <p:grpSpPr>
            <a:xfrm rot="5400000">
              <a:off x="4509700" y="3342219"/>
              <a:ext cx="2857216" cy="467783"/>
              <a:chOff x="1638584" y="3342217"/>
              <a:chExt cx="2857216" cy="467783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Group 76"/>
            <p:cNvGrpSpPr/>
            <p:nvPr/>
          </p:nvGrpSpPr>
          <p:grpSpPr>
            <a:xfrm rot="5400000">
              <a:off x="1852406" y="3670084"/>
              <a:ext cx="2174692" cy="488798"/>
              <a:chOff x="2286000" y="3315084"/>
              <a:chExt cx="2174692" cy="488798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2286000" y="3429000"/>
                <a:ext cx="2174692" cy="266700"/>
                <a:chOff x="2286000" y="3429000"/>
                <a:chExt cx="2174692" cy="26670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4193992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Rectangle 90"/>
          <p:cNvSpPr/>
          <p:nvPr/>
        </p:nvSpPr>
        <p:spPr>
          <a:xfrm>
            <a:off x="4363020" y="2438401"/>
            <a:ext cx="2000819" cy="18497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1524001" y="2470614"/>
            <a:ext cx="2839019" cy="124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err="1">
                <a:solidFill>
                  <a:srgbClr val="FF33CC"/>
                </a:solidFill>
              </a:rPr>
              <a:t>MedianofMedians</a:t>
            </a:r>
            <a:r>
              <a:rPr lang="en-US" sz="2800" dirty="0">
                <a:solidFill>
                  <a:srgbClr val="FF33CC"/>
                </a:solidFill>
              </a:rPr>
              <a:t> </a:t>
            </a:r>
            <a:r>
              <a:rPr lang="en-US" sz="2800" dirty="0"/>
              <a:t>is Greater than all of these</a:t>
            </a:r>
          </a:p>
        </p:txBody>
      </p:sp>
      <p:sp>
        <p:nvSpPr>
          <p:cNvPr id="94" name="Right Brace 93"/>
          <p:cNvSpPr/>
          <p:nvPr/>
        </p:nvSpPr>
        <p:spPr>
          <a:xfrm rot="5400000">
            <a:off x="5909876" y="4072893"/>
            <a:ext cx="438434" cy="32654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817012" y="5867400"/>
                <a:ext cx="659989" cy="724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012" y="5867400"/>
                <a:ext cx="659989" cy="724814"/>
              </a:xfrm>
              <a:prstGeom prst="rect">
                <a:avLst/>
              </a:prstGeom>
              <a:blipFill>
                <a:blip r:embed="rId2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ight Brace 95"/>
          <p:cNvSpPr/>
          <p:nvPr/>
        </p:nvSpPr>
        <p:spPr>
          <a:xfrm>
            <a:off x="7793158" y="2590490"/>
            <a:ext cx="438434" cy="289576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8231592" y="3805536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592" y="3805536"/>
                <a:ext cx="42351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38316DEF-F7EE-C942-A690-39A3BC944542}"/>
              </a:ext>
            </a:extLst>
          </p:cNvPr>
          <p:cNvSpPr txBox="1"/>
          <p:nvPr/>
        </p:nvSpPr>
        <p:spPr>
          <a:xfrm>
            <a:off x="8955207" y="5695964"/>
            <a:ext cx="26271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could be long, so not a small number!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3AF4F6B-09BC-C146-86D7-914AA11E45B2}"/>
              </a:ext>
            </a:extLst>
          </p:cNvPr>
          <p:cNvCxnSpPr>
            <a:cxnSpLocks/>
          </p:cNvCxnSpPr>
          <p:nvPr/>
        </p:nvCxnSpPr>
        <p:spPr>
          <a:xfrm flipH="1">
            <a:off x="6897523" y="6019130"/>
            <a:ext cx="2057827" cy="27809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10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4317004" y="5993194"/>
            <a:ext cx="5044506" cy="6362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328094" y="5222352"/>
            <a:ext cx="5044506" cy="6362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good?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4363020" y="1219201"/>
            <a:ext cx="2000819" cy="184979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1524001" y="1251414"/>
            <a:ext cx="2839019" cy="124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 err="1">
                <a:solidFill>
                  <a:srgbClr val="FF33CC"/>
                </a:solidFill>
              </a:rPr>
              <a:t>MedianofMedians</a:t>
            </a:r>
            <a:r>
              <a:rPr lang="en-US" sz="2800" dirty="0">
                <a:solidFill>
                  <a:srgbClr val="FF33CC"/>
                </a:solidFill>
              </a:rPr>
              <a:t> </a:t>
            </a:r>
            <a:r>
              <a:rPr lang="en-US" sz="2800" dirty="0"/>
              <a:t>is larger than all of these</a:t>
            </a:r>
          </a:p>
        </p:txBody>
      </p:sp>
      <p:sp>
        <p:nvSpPr>
          <p:cNvPr id="93" name="Content Placeholder 2"/>
          <p:cNvSpPr txBox="1">
            <a:spLocks/>
          </p:cNvSpPr>
          <p:nvPr/>
        </p:nvSpPr>
        <p:spPr>
          <a:xfrm>
            <a:off x="1774264" y="4191000"/>
            <a:ext cx="2839019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Larger than 3 things in each (but one) list to the left </a:t>
            </a:r>
          </a:p>
        </p:txBody>
      </p:sp>
      <p:sp>
        <p:nvSpPr>
          <p:cNvPr id="94" name="Rectangle 93"/>
          <p:cNvSpPr/>
          <p:nvPr/>
        </p:nvSpPr>
        <p:spPr>
          <a:xfrm rot="5400000">
            <a:off x="9029699" y="5411526"/>
            <a:ext cx="266700" cy="2667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8569041" y="531404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041" y="5314045"/>
                <a:ext cx="48442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278291" y="5222352"/>
                <a:ext cx="4412105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−6</m:t>
                    </m:r>
                  </m:oMath>
                </a14:m>
                <a:r>
                  <a:rPr lang="en-US" sz="2400" dirty="0"/>
                  <a:t> elements</a:t>
                </a: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291" y="5222352"/>
                <a:ext cx="4412105" cy="645048"/>
              </a:xfrm>
              <a:prstGeom prst="rect">
                <a:avLst/>
              </a:prstGeom>
              <a:blipFill>
                <a:blip r:embed="rId3"/>
                <a:stretch>
                  <a:fillRect r="-1149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Content Placeholder 2"/>
          <p:cNvSpPr txBox="1">
            <a:spLocks/>
          </p:cNvSpPr>
          <p:nvPr/>
        </p:nvSpPr>
        <p:spPr>
          <a:xfrm>
            <a:off x="1809181" y="6019800"/>
            <a:ext cx="2839019" cy="591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Similarly:</a:t>
            </a:r>
          </a:p>
        </p:txBody>
      </p:sp>
      <p:sp>
        <p:nvSpPr>
          <p:cNvPr id="97" name="Rectangle 96"/>
          <p:cNvSpPr/>
          <p:nvPr/>
        </p:nvSpPr>
        <p:spPr>
          <a:xfrm rot="5400000">
            <a:off x="9018609" y="6173526"/>
            <a:ext cx="266700" cy="2667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8557951" y="607604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951" y="6076045"/>
                <a:ext cx="4844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267201" y="5984352"/>
                <a:ext cx="4412105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−6</m:t>
                    </m:r>
                  </m:oMath>
                </a14:m>
                <a:r>
                  <a:rPr lang="en-US" sz="2400" dirty="0"/>
                  <a:t> elements</a:t>
                </a: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1" y="5984352"/>
                <a:ext cx="4412105" cy="645048"/>
              </a:xfrm>
              <a:prstGeom prst="rect">
                <a:avLst/>
              </a:prstGeom>
              <a:blipFill>
                <a:blip r:embed="rId5"/>
                <a:stretch>
                  <a:fillRect l="-288" r="-1153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ight Brace 99"/>
          <p:cNvSpPr/>
          <p:nvPr/>
        </p:nvSpPr>
        <p:spPr>
          <a:xfrm rot="5400000">
            <a:off x="5909876" y="2777493"/>
            <a:ext cx="438434" cy="326544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899188" y="4591350"/>
                <a:ext cx="501612" cy="514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188" y="4591350"/>
                <a:ext cx="501612" cy="514051"/>
              </a:xfrm>
              <a:prstGeom prst="rect">
                <a:avLst/>
              </a:prstGeom>
              <a:blipFill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4371754" y="1409840"/>
            <a:ext cx="3476846" cy="2857360"/>
            <a:chOff x="2695353" y="2147359"/>
            <a:chExt cx="3476846" cy="2857360"/>
          </a:xfrm>
        </p:grpSpPr>
        <p:grpSp>
          <p:nvGrpSpPr>
            <p:cNvPr id="90" name="Group 89"/>
            <p:cNvGrpSpPr/>
            <p:nvPr/>
          </p:nvGrpSpPr>
          <p:grpSpPr>
            <a:xfrm rot="5400000">
              <a:off x="2237600" y="3342217"/>
              <a:ext cx="2857216" cy="467783"/>
              <a:chOff x="1638584" y="3342217"/>
              <a:chExt cx="2857216" cy="467783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53" name="Rectangle 15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" name="Group 101"/>
            <p:cNvGrpSpPr/>
            <p:nvPr/>
          </p:nvGrpSpPr>
          <p:grpSpPr>
            <a:xfrm rot="5400000">
              <a:off x="2990012" y="3342218"/>
              <a:ext cx="2857216" cy="467783"/>
              <a:chOff x="1638584" y="3342217"/>
              <a:chExt cx="2857216" cy="467783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rgbClr val="FF33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Group 102"/>
            <p:cNvGrpSpPr/>
            <p:nvPr/>
          </p:nvGrpSpPr>
          <p:grpSpPr>
            <a:xfrm rot="5400000">
              <a:off x="3747700" y="3342075"/>
              <a:ext cx="2857216" cy="467783"/>
              <a:chOff x="1638584" y="3342217"/>
              <a:chExt cx="2857216" cy="467783"/>
            </a:xfrm>
          </p:grpSpPr>
          <p:grpSp>
            <p:nvGrpSpPr>
              <p:cNvPr id="128" name="Group 12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370" y="3345136"/>
                  <a:ext cx="484427" cy="46166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729" y="3345134"/>
                  <a:ext cx="484427" cy="46166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6" name="Group 105"/>
            <p:cNvGrpSpPr/>
            <p:nvPr/>
          </p:nvGrpSpPr>
          <p:grpSpPr>
            <a:xfrm rot="5400000">
              <a:off x="4509700" y="3342219"/>
              <a:ext cx="2857216" cy="467783"/>
              <a:chOff x="1638584" y="3342217"/>
              <a:chExt cx="2857216" cy="467783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1638584" y="3429000"/>
                <a:ext cx="2857216" cy="266700"/>
                <a:chOff x="1638584" y="3429000"/>
                <a:chExt cx="2857216" cy="266700"/>
              </a:xfrm>
            </p:grpSpPr>
            <p:sp>
              <p:nvSpPr>
                <p:cNvPr id="123" name="Rectangle 122"/>
                <p:cNvSpPr/>
                <p:nvPr/>
              </p:nvSpPr>
              <p:spPr>
                <a:xfrm>
                  <a:off x="1638584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4229100" y="3429000"/>
                  <a:ext cx="266700" cy="266700"/>
                </a:xfrm>
                <a:prstGeom prst="rect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3348335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530" y="3344851"/>
                  <a:ext cx="484427" cy="461665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8" name="Group 107"/>
            <p:cNvGrpSpPr/>
            <p:nvPr/>
          </p:nvGrpSpPr>
          <p:grpSpPr>
            <a:xfrm rot="5400000">
              <a:off x="1852406" y="3670084"/>
              <a:ext cx="2174692" cy="488798"/>
              <a:chOff x="2286000" y="3315084"/>
              <a:chExt cx="2174692" cy="488798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2286000" y="3429000"/>
                <a:ext cx="2174692" cy="266700"/>
                <a:chOff x="2286000" y="3429000"/>
                <a:chExt cx="2174692" cy="266700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4193992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22860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3581400" y="3429000"/>
                  <a:ext cx="266700" cy="2667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2933700" y="3429000"/>
                  <a:ext cx="266700" cy="2667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1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0556" y="3315084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526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/>
                            </a:rPr>
                            <m:t>&lt;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3915" y="3342217"/>
                    <a:ext cx="484427" cy="46166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&lt;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417" y="3366716"/>
                  <a:ext cx="484427" cy="461665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42AECEEF-D7FC-DD49-B7C4-D2222B970AA2}"/>
              </a:ext>
            </a:extLst>
          </p:cNvPr>
          <p:cNvSpPr/>
          <p:nvPr/>
        </p:nvSpPr>
        <p:spPr>
          <a:xfrm>
            <a:off x="5867400" y="2569803"/>
            <a:ext cx="2000819" cy="184979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3639BC-980D-744F-BE41-9C70D76F7DC4}"/>
              </a:ext>
            </a:extLst>
          </p:cNvPr>
          <p:cNvSpPr txBox="1"/>
          <p:nvPr/>
        </p:nvSpPr>
        <p:spPr>
          <a:xfrm>
            <a:off x="8866323" y="4264310"/>
            <a:ext cx="3210848" cy="70788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Worried about the details of this math?  See CLRS p. 221</a:t>
            </a:r>
          </a:p>
        </p:txBody>
      </p:sp>
    </p:spTree>
    <p:extLst>
      <p:ext uri="{BB962C8B-B14F-4D97-AF65-F5344CB8AC3E}">
        <p14:creationId xmlns:p14="http://schemas.microsoft.com/office/powerpoint/2010/main" val="19774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4" grpId="0" animBg="1"/>
      <p:bldP spid="94" grpId="0" animBg="1"/>
      <p:bldP spid="95" grpId="0"/>
      <p:bldP spid="82" grpId="0"/>
      <p:bldP spid="96" grpId="0"/>
      <p:bldP spid="97" grpId="0" animBg="1"/>
      <p:bldP spid="98" grpId="0"/>
      <p:bldP spid="99" grpId="0"/>
      <p:bldP spid="76" grpId="0" animBg="1"/>
      <p:bldP spid="7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Run-time of </a:t>
            </a:r>
            <a:r>
              <a:rPr lang="en-US" dirty="0" err="1"/>
              <a:t>Quickselect</a:t>
            </a:r>
            <a:r>
              <a:rPr lang="en-US" dirty="0"/>
              <a:t> with Median of Medians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using Median of Medians,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endParaRPr lang="en-US" dirty="0">
                  <a:solidFill>
                    <a:srgbClr val="FF33CC"/>
                  </a:solidFill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done,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recurse</a:t>
                </a:r>
                <a:r>
                  <a:rPr lang="en-US" dirty="0"/>
                  <a:t> left. Else </a:t>
                </a:r>
                <a:r>
                  <a:rPr lang="en-US" dirty="0" err="1"/>
                  <a:t>recurse</a:t>
                </a:r>
                <a:r>
                  <a:rPr lang="en-US" dirty="0"/>
                  <a:t> right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269343" y="2446950"/>
                <a:ext cx="25590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343" y="2446950"/>
                <a:ext cx="2559034" cy="584775"/>
              </a:xfrm>
              <a:prstGeom prst="rect">
                <a:avLst/>
              </a:prstGeom>
              <a:blipFill>
                <a:blip r:embed="rId3"/>
                <a:stretch>
                  <a:fillRect r="-985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13269" y="4068307"/>
                <a:ext cx="2446247" cy="1189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269" y="4068307"/>
                <a:ext cx="2446247" cy="1189493"/>
              </a:xfrm>
              <a:prstGeom prst="rect">
                <a:avLst/>
              </a:prstGeom>
              <a:blipFill>
                <a:blip r:embed="rId4"/>
                <a:stretch>
                  <a:fillRect l="-1036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09800" y="5439908"/>
                <a:ext cx="7339060" cy="1189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40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439908"/>
                <a:ext cx="7339060" cy="1189493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42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of Medians, Run Time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76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Break list into chunks of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628900" y="2209800"/>
            <a:ext cx="6403076" cy="266700"/>
            <a:chOff x="1371600" y="1524000"/>
            <a:chExt cx="12806152" cy="533400"/>
          </a:xfrm>
        </p:grpSpPr>
        <p:sp>
          <p:nvSpPr>
            <p:cNvPr id="6" name="Rectangle 5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1982338" y="2819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Find the </a:t>
            </a:r>
            <a:r>
              <a:rPr lang="en-US" dirty="0">
                <a:solidFill>
                  <a:srgbClr val="7030A0"/>
                </a:solidFill>
              </a:rPr>
              <a:t>median</a:t>
            </a:r>
            <a:r>
              <a:rPr lang="en-US" dirty="0"/>
              <a:t> of each chunk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628900" y="3581400"/>
            <a:ext cx="6403076" cy="266700"/>
            <a:chOff x="1371600" y="1524000"/>
            <a:chExt cx="12806152" cy="533400"/>
          </a:xfrm>
        </p:grpSpPr>
        <p:sp>
          <p:nvSpPr>
            <p:cNvPr id="35" name="Rectangle 34"/>
            <p:cNvSpPr/>
            <p:nvPr/>
          </p:nvSpPr>
          <p:spPr>
            <a:xfrm>
              <a:off x="13716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905000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389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72369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05769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397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73138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06538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6405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3907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707307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241276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746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308076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842045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375445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08845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04428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9762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509614" y="1524000"/>
              <a:ext cx="533400" cy="5334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0435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576983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110383" y="1524000"/>
              <a:ext cx="5334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3644352" y="15240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Content Placeholder 2"/>
          <p:cNvSpPr txBox="1">
            <a:spLocks/>
          </p:cNvSpPr>
          <p:nvPr/>
        </p:nvSpPr>
        <p:spPr>
          <a:xfrm>
            <a:off x="1981200" y="4343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Return </a:t>
            </a:r>
            <a:r>
              <a:rPr lang="en-US" dirty="0">
                <a:solidFill>
                  <a:srgbClr val="FF33CC"/>
                </a:solidFill>
              </a:rPr>
              <a:t>median</a:t>
            </a:r>
            <a:r>
              <a:rPr lang="en-US" dirty="0"/>
              <a:t> of </a:t>
            </a:r>
            <a:r>
              <a:rPr lang="en-US" dirty="0">
                <a:solidFill>
                  <a:srgbClr val="7030A0"/>
                </a:solidFill>
              </a:rPr>
              <a:t>medians </a:t>
            </a:r>
            <a:r>
              <a:rPr lang="en-US" dirty="0"/>
              <a:t>(using </a:t>
            </a:r>
            <a:r>
              <a:rPr lang="en-US" dirty="0" err="1"/>
              <a:t>Quickselect</a:t>
            </a:r>
            <a:r>
              <a:rPr lang="en-US" dirty="0"/>
              <a:t>)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683740" y="5067300"/>
            <a:ext cx="1336061" cy="266700"/>
            <a:chOff x="2057685" y="4838700"/>
            <a:chExt cx="1336061" cy="266700"/>
          </a:xfrm>
        </p:grpSpPr>
        <p:sp>
          <p:nvSpPr>
            <p:cNvPr id="60" name="Rectangle 59"/>
            <p:cNvSpPr/>
            <p:nvPr/>
          </p:nvSpPr>
          <p:spPr>
            <a:xfrm>
              <a:off x="20576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3243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591085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857785" y="4838700"/>
              <a:ext cx="266700" cy="2667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27046" y="4838700"/>
              <a:ext cx="266700" cy="2667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17177" y="1219201"/>
                <a:ext cx="11278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77" y="1219201"/>
                <a:ext cx="1127808" cy="584775"/>
              </a:xfrm>
              <a:prstGeom prst="rect">
                <a:avLst/>
              </a:prstGeom>
              <a:blipFill>
                <a:blip r:embed="rId2"/>
                <a:stretch>
                  <a:fillRect r="-3333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697907" y="2819401"/>
                <a:ext cx="112780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907" y="2819401"/>
                <a:ext cx="1127808" cy="584775"/>
              </a:xfrm>
              <a:prstGeom prst="rect">
                <a:avLst/>
              </a:prstGeom>
              <a:blipFill>
                <a:blip r:embed="rId3"/>
                <a:stretch>
                  <a:fillRect r="-3333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057927" y="4774913"/>
                <a:ext cx="1217128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27" y="4774913"/>
                <a:ext cx="1217128" cy="935769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839887" y="5742415"/>
                <a:ext cx="4032707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887" y="5742415"/>
                <a:ext cx="4032707" cy="935769"/>
              </a:xfrm>
              <a:prstGeom prst="rect">
                <a:avLst/>
              </a:prstGeom>
              <a:blipFill>
                <a:blip r:embed="rId5"/>
                <a:stretch>
                  <a:fillRect r="-627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97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6" grpId="0"/>
      <p:bldP spid="67" grpId="0"/>
      <p:bldP spid="6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39000" y="1264693"/>
                <a:ext cx="3068276" cy="724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264693"/>
                <a:ext cx="3068276" cy="724814"/>
              </a:xfrm>
              <a:prstGeom prst="rect">
                <a:avLst/>
              </a:prstGeom>
              <a:blipFill>
                <a:blip r:embed="rId2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0" y="1295401"/>
                <a:ext cx="4366132" cy="791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295401"/>
                <a:ext cx="4366132" cy="791627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28848" y="2209801"/>
                <a:ext cx="3519553" cy="791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48" y="2209801"/>
                <a:ext cx="3519553" cy="791627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30664" y="5710536"/>
                <a:ext cx="1898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O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664" y="5710536"/>
                <a:ext cx="1898790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43200" y="3124200"/>
                <a:ext cx="3691908" cy="794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7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124200"/>
                <a:ext cx="3691908" cy="794064"/>
              </a:xfrm>
              <a:prstGeom prst="rect">
                <a:avLst/>
              </a:prstGeom>
              <a:blipFill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43201" y="4219176"/>
                <a:ext cx="2450927" cy="794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9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1" y="4219176"/>
                <a:ext cx="2450927" cy="794064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613649" y="5168816"/>
            <a:ext cx="2764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Master theorem Case  3!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43115" y="4480209"/>
                <a:ext cx="24832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Ω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115" y="4480209"/>
                <a:ext cx="2483244" cy="400110"/>
              </a:xfrm>
              <a:prstGeom prst="rect">
                <a:avLst/>
              </a:prstGeom>
              <a:blipFill>
                <a:blip r:embed="rId8"/>
                <a:stretch>
                  <a:fillRect l="-2041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D38FA4-EAA2-CC49-BCED-FD824194384F}"/>
                  </a:ext>
                </a:extLst>
              </p:cNvPr>
              <p:cNvSpPr txBox="1"/>
              <p:nvPr/>
            </p:nvSpPr>
            <p:spPr>
              <a:xfrm>
                <a:off x="7378124" y="5754168"/>
                <a:ext cx="361304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</m:t>
                      </m:r>
                      <m:d>
                        <m:dPr>
                          <m:ctrlPr>
                            <a:rPr lang="en-US" sz="4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4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48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D38FA4-EAA2-CC49-BCED-FD8241943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124" y="5754168"/>
                <a:ext cx="3613040" cy="830997"/>
              </a:xfrm>
              <a:prstGeom prst="rect">
                <a:avLst/>
              </a:prstGeom>
              <a:blipFill>
                <a:blip r:embed="rId9"/>
                <a:stretch>
                  <a:fillRect l="-702" r="-3158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C538023-12F9-8F42-B21D-73893D8FB024}"/>
              </a:ext>
            </a:extLst>
          </p:cNvPr>
          <p:cNvSpPr txBox="1"/>
          <p:nvPr/>
        </p:nvSpPr>
        <p:spPr>
          <a:xfrm>
            <a:off x="8491754" y="4357098"/>
            <a:ext cx="333649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CLRS gives a more rigorous proof!</a:t>
            </a:r>
          </a:p>
          <a:p>
            <a:pPr algn="ctr"/>
            <a:r>
              <a:rPr lang="en-US" dirty="0"/>
              <a:t>See p. 222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309503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6334-D2C8-7C4A-A5DD-9C13C9F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‘Obvious’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E7EFD-7B02-8F40-B036-833B41590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“obvious” approach to Selection Problem:</a:t>
                </a:r>
              </a:p>
              <a:p>
                <a:pPr lvl="1"/>
                <a:r>
                  <a:rPr lang="en-US" dirty="0"/>
                  <a:t>Given list and value </a:t>
                </a:r>
                <a:r>
                  <a:rPr lang="en-US" i="1" dirty="0" err="1"/>
                  <a:t>i</a:t>
                </a:r>
                <a:r>
                  <a:rPr lang="en-US" dirty="0"/>
                  <a:t>:  Sort list, then choose </a:t>
                </a:r>
                <a:r>
                  <a:rPr lang="en-US" i="1" dirty="0" err="1"/>
                  <a:t>i</a:t>
                </a:r>
                <a:r>
                  <a:rPr lang="en-US" dirty="0" err="1"/>
                  <a:t>-th</a:t>
                </a:r>
                <a:r>
                  <a:rPr lang="en-US" dirty="0"/>
                  <a:t> item</a:t>
                </a:r>
              </a:p>
              <a:p>
                <a:pPr lvl="1"/>
                <a:r>
                  <a:rPr lang="en-US" dirty="0"/>
                  <a:t>We’ve only seen sorting algorithms that 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Later we’ll show this really is a lower-bound</a:t>
                </a:r>
              </a:p>
              <a:p>
                <a:pPr lvl="1"/>
                <a:r>
                  <a:rPr lang="en-US" dirty="0"/>
                  <a:t>So this approach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:r>
                  <a:rPr lang="en-US" dirty="0" err="1"/>
                  <a:t>Quickselect</a:t>
                </a:r>
                <a:r>
                  <a:rPr lang="en-US" dirty="0"/>
                  <a:t> is asymptotically better than this sorting-based solution for Selection Problem!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E7EFD-7B02-8F40-B036-833B41590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6E665-151A-1842-9BFE-86316B5D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9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Phew! Back to Quicksort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43434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 we divide in half each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5908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1054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ontent Placeholder 2"/>
          <p:cNvSpPr txBox="1">
            <a:spLocks/>
          </p:cNvSpPr>
          <p:nvPr/>
        </p:nvSpPr>
        <p:spPr>
          <a:xfrm>
            <a:off x="1676400" y="1828800"/>
            <a:ext cx="8686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Quickselect</a:t>
            </a:r>
            <a:r>
              <a:rPr lang="en-US" dirty="0"/>
              <a:t>, with a median-of-medians partition: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9436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720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worth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Using </a:t>
                </a:r>
                <a:r>
                  <a:rPr lang="en-US" dirty="0" err="1"/>
                  <a:t>Quickselect</a:t>
                </a:r>
                <a:r>
                  <a:rPr lang="en-US" dirty="0"/>
                  <a:t> to pick median </a:t>
                </a:r>
                <a:r>
                  <a:rPr lang="en-US" u="sng" dirty="0"/>
                  <a:t>guarantees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run time</a:t>
                </a:r>
              </a:p>
              <a:p>
                <a:r>
                  <a:rPr lang="en-US" dirty="0"/>
                  <a:t>But, this approach has very large constants</a:t>
                </a:r>
              </a:p>
              <a:p>
                <a:pPr lvl="1"/>
                <a:r>
                  <a:rPr lang="en-US" dirty="0"/>
                  <a:t>If you really want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better off using </a:t>
                </a:r>
                <a:r>
                  <a:rPr lang="en-US" dirty="0" err="1"/>
                  <a:t>MergeSort</a:t>
                </a:r>
                <a:endParaRPr lang="en-US" dirty="0"/>
              </a:p>
              <a:p>
                <a:r>
                  <a:rPr lang="en-US" dirty="0"/>
                  <a:t>Better approach: Choose random pivot for Quicksort</a:t>
                </a:r>
              </a:p>
              <a:p>
                <a:pPr lvl="1"/>
                <a:r>
                  <a:rPr lang="en-US" dirty="0"/>
                  <a:t>Very small constant (random() is a fast algorithm)</a:t>
                </a:r>
              </a:p>
              <a:p>
                <a:pPr lvl="1"/>
                <a:r>
                  <a:rPr lang="en-US" dirty="0"/>
                  <a:t>Can prove the </a:t>
                </a:r>
                <a:r>
                  <a:rPr lang="en-US" i="1" dirty="0"/>
                  <a:t>expected runtime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Why? Unbalanced partitions are very unlikely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25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38862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9</m:t>
                              </m:r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38862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2133600" y="1752601"/>
                <a:ext cx="8229600" cy="838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If the </a:t>
                </a:r>
                <a:r>
                  <a:rPr lang="en-US" dirty="0">
                    <a:solidFill>
                      <a:srgbClr val="FF33CC"/>
                    </a:solidFill>
                  </a:rPr>
                  <a:t>pivot</a:t>
                </a:r>
                <a:r>
                  <a:rPr lang="en-US" dirty="0"/>
                  <a:t> is always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statistic:</a:t>
                </a:r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752601"/>
                <a:ext cx="8229600" cy="838200"/>
              </a:xfrm>
              <a:prstGeom prst="rect">
                <a:avLst/>
              </a:prstGeom>
              <a:blipFill>
                <a:blip r:embed="rId3"/>
                <a:stretch>
                  <a:fillRect l="-1852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2619228" y="2656491"/>
            <a:ext cx="6403076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619228" y="2656491"/>
            <a:ext cx="640308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11345" y="3342291"/>
            <a:ext cx="6403076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611345" y="3342291"/>
            <a:ext cx="640308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3259536" y="2656491"/>
            <a:ext cx="0" cy="53340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683260" y="3331782"/>
            <a:ext cx="0" cy="53340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28718" y="3331782"/>
            <a:ext cx="0" cy="53340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250404" y="3331782"/>
            <a:ext cx="0" cy="533400"/>
          </a:xfrm>
          <a:prstGeom prst="line">
            <a:avLst/>
          </a:prstGeom>
          <a:ln w="762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41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Finish up Median of Medians</a:t>
            </a:r>
          </a:p>
          <a:p>
            <a:pPr lvl="1"/>
            <a:r>
              <a:rPr lang="en-US" dirty="0"/>
              <a:t>how that applies to </a:t>
            </a:r>
            <a:r>
              <a:rPr lang="en-US" dirty="0" err="1"/>
              <a:t>QuickSelect</a:t>
            </a:r>
            <a:r>
              <a:rPr lang="en-US" dirty="0"/>
              <a:t> and Quicksort</a:t>
            </a:r>
          </a:p>
          <a:p>
            <a:r>
              <a:rPr lang="en-US" dirty="0"/>
              <a:t>Quicksort and expected time</a:t>
            </a:r>
          </a:p>
          <a:p>
            <a:r>
              <a:rPr lang="en-US" dirty="0"/>
              <a:t>Lower bounds proof for comparison sorts</a:t>
            </a:r>
          </a:p>
          <a:p>
            <a:r>
              <a:rPr lang="en-US" dirty="0"/>
              <a:t>Review of sorts and their properties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42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439601" y="533400"/>
                <a:ext cx="4501810" cy="794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9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601" y="533400"/>
                <a:ext cx="4501810" cy="794064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 l="-14953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9</m:t>
                          </m:r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0" y="3834326"/>
                <a:ext cx="1083662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0" y="3834326"/>
                <a:ext cx="1083662" cy="457200"/>
              </a:xfrm>
              <a:prstGeom prst="rect">
                <a:avLst/>
              </a:prstGeom>
              <a:blipFill>
                <a:blip r:embed="rId6"/>
                <a:stretch>
                  <a:fillRect l="-37931" t="-147368" r="-2299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139728" y="3834326"/>
                <a:ext cx="119361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9</m:t>
                          </m:r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9728" y="3834326"/>
                <a:ext cx="1193610" cy="457200"/>
              </a:xfrm>
              <a:prstGeom prst="rect">
                <a:avLst/>
              </a:prstGeom>
              <a:blipFill>
                <a:blip r:embed="rId7"/>
                <a:stretch>
                  <a:fillRect l="-21875" t="-147368" r="-520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029200" y="3832376"/>
                <a:ext cx="1215678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9</m:t>
                          </m:r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3832376"/>
                <a:ext cx="1215678" cy="457200"/>
              </a:xfrm>
              <a:prstGeom prst="rect">
                <a:avLst/>
              </a:prstGeom>
              <a:blipFill>
                <a:blip r:embed="rId8"/>
                <a:stretch>
                  <a:fillRect l="-21649" t="-147368" r="-4124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743700" y="3834326"/>
                <a:ext cx="1516402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81</m:t>
                          </m:r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3700" y="3834326"/>
                <a:ext cx="1516402" cy="457200"/>
              </a:xfrm>
              <a:prstGeom prst="rect">
                <a:avLst/>
              </a:prstGeom>
              <a:blipFill>
                <a:blip r:embed="rId9"/>
                <a:stretch>
                  <a:fillRect l="-5785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620798" y="5562600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0798" y="5562600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261322" y="5874192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1322" y="5874192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360570" y="6324600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0570" y="6324600"/>
                <a:ext cx="716630" cy="457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115712" y="3485452"/>
            <a:ext cx="1241643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5" y="3485452"/>
            <a:ext cx="379179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637040" y="3485452"/>
            <a:ext cx="1011411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1" y="3485452"/>
            <a:ext cx="853451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486650" y="4291526"/>
            <a:ext cx="4995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143433" y="4291526"/>
            <a:ext cx="358468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637039" y="4289576"/>
            <a:ext cx="558456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428933" y="4289576"/>
            <a:ext cx="208106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736534" y="4291526"/>
            <a:ext cx="596805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566777" y="4291526"/>
            <a:ext cx="169756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115711" y="4291527"/>
            <a:ext cx="599882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3" y="4291527"/>
            <a:ext cx="166678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683109" y="1965660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09" y="1965660"/>
                <a:ext cx="3745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981450" y="2887520"/>
                <a:ext cx="744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/10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0" y="2887520"/>
                <a:ext cx="744884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276940" y="2887520"/>
                <a:ext cx="873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9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/10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940" y="2887520"/>
                <a:ext cx="873124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556104" y="3601232"/>
                <a:ext cx="8731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/100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104" y="3601232"/>
                <a:ext cx="873124" cy="369332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247344" y="3558174"/>
                <a:ext cx="914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9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100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344" y="3558174"/>
                <a:ext cx="914802" cy="369332"/>
              </a:xfrm>
              <a:prstGeom prst="rect">
                <a:avLst/>
              </a:prstGeom>
              <a:blipFill>
                <a:blip r:embed="rId18"/>
                <a:stretch>
                  <a:fillRect t="-6667" r="-411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019800" y="3505200"/>
                <a:ext cx="1001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9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/100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505200"/>
                <a:ext cx="1001364" cy="369332"/>
              </a:xfrm>
              <a:prstGeom prst="rect">
                <a:avLst/>
              </a:prstGeom>
              <a:blipFill>
                <a:blip r:embed="rId19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543801" y="3505200"/>
                <a:ext cx="112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81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/100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1" y="3505200"/>
                <a:ext cx="1129605" cy="369332"/>
              </a:xfrm>
              <a:prstGeom prst="rect">
                <a:avLst/>
              </a:prstGeom>
              <a:blipFill>
                <a:blip r:embed="rId20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5067464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289773" y="545009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773" y="5450091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33444" y="5715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444" y="5715000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077201" y="621164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1" y="621164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8686800" y="1852559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1852559"/>
                <a:ext cx="435184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697114" y="2975811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114" y="2975811"/>
                <a:ext cx="435184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8686800" y="3822091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3822091"/>
                <a:ext cx="435184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658" y="3026020"/>
                <a:ext cx="482824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39" y="3856876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419600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840790"/>
                <a:ext cx="482824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788" y="3840790"/>
                <a:ext cx="482824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2717576" y="52555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576" y="5255568"/>
                <a:ext cx="482824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626032" y="582464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032" y="5824648"/>
                <a:ext cx="482824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6520482" y="628631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482" y="6286313"/>
                <a:ext cx="482824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eft Brace 102"/>
          <p:cNvSpPr/>
          <p:nvPr/>
        </p:nvSpPr>
        <p:spPr>
          <a:xfrm flipH="1" flipV="1">
            <a:off x="9155712" y="1981200"/>
            <a:ext cx="125186" cy="47667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2"/>
              <p:cNvSpPr txBox="1">
                <a:spLocks noChangeArrowheads="1"/>
              </p:cNvSpPr>
              <p:nvPr/>
            </p:nvSpPr>
            <p:spPr bwMode="auto">
              <a:xfrm>
                <a:off x="8889012" y="4115952"/>
                <a:ext cx="2312388" cy="7608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FF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b>
                          <m:d>
                            <m:dPr>
                              <m:ctrlPr>
                                <a:rPr lang="en-US" sz="2800" i="1" dirty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solidFill>
                                        <a:srgbClr val="FF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solidFill>
                                        <a:srgbClr val="FF00FF"/>
                                      </a:solidFill>
                                      <a:latin typeface="Cambria Math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sz="2800" i="1" dirty="0">
                                      <a:solidFill>
                                        <a:srgbClr val="FF00FF"/>
                                      </a:solidFill>
                                      <a:latin typeface="Cambria Math"/>
                                    </a:rPr>
                                    <m:t>9</m:t>
                                  </m:r>
                                </m:den>
                              </m:f>
                            </m:e>
                          </m:d>
                        </m:sub>
                      </m:sSub>
                      <m:r>
                        <a:rPr lang="en-US" sz="2800" i="1" dirty="0">
                          <a:solidFill>
                            <a:srgbClr val="FF00FF"/>
                          </a:solidFill>
                          <a:latin typeface="Cambria Math"/>
                        </a:rPr>
                        <m:t>⁡</m:t>
                      </m:r>
                      <m:r>
                        <a:rPr lang="en-US" sz="2800" i="1" dirty="0">
                          <a:solidFill>
                            <a:srgbClr val="FF00FF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89012" y="4115952"/>
                <a:ext cx="2312388" cy="760849"/>
              </a:xfrm>
              <a:prstGeom prst="rect">
                <a:avLst/>
              </a:prstGeom>
              <a:blipFill>
                <a:blip r:embed="rId31"/>
                <a:stretch>
                  <a:fillRect b="-3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136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38862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9</m:t>
                              </m:r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3886200"/>
                <a:ext cx="8229600" cy="685800"/>
              </a:xfrm>
              <a:prstGeom prst="rect">
                <a:avLst/>
              </a:prstGeom>
              <a:blipFill>
                <a:blip r:embed="rId2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2133600" y="1752601"/>
                <a:ext cx="8229600" cy="838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If the </a:t>
                </a:r>
                <a:r>
                  <a:rPr lang="en-US" dirty="0">
                    <a:solidFill>
                      <a:srgbClr val="FF33CC"/>
                    </a:solidFill>
                  </a:rPr>
                  <a:t>pivot</a:t>
                </a:r>
                <a:r>
                  <a:rPr lang="en-US" dirty="0"/>
                  <a:t> is always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statistic:</a:t>
                </a:r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752601"/>
                <a:ext cx="8229600" cy="838200"/>
              </a:xfrm>
              <a:prstGeom prst="rect">
                <a:avLst/>
              </a:prstGeom>
              <a:blipFill>
                <a:blip r:embed="rId3"/>
                <a:stretch>
                  <a:fillRect l="-1852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2619228" y="2656491"/>
            <a:ext cx="6403076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619228" y="2656491"/>
            <a:ext cx="640308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611345" y="3342291"/>
            <a:ext cx="6403076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611345" y="3342291"/>
            <a:ext cx="640308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>
            <a:off x="3259536" y="2656491"/>
            <a:ext cx="0" cy="53340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683260" y="3331782"/>
            <a:ext cx="0" cy="53340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828718" y="3331782"/>
            <a:ext cx="0" cy="533400"/>
          </a:xfrm>
          <a:prstGeom prst="lin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250404" y="3331782"/>
            <a:ext cx="0" cy="533400"/>
          </a:xfrm>
          <a:prstGeom prst="line">
            <a:avLst/>
          </a:prstGeom>
          <a:ln w="762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2121303" y="50292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303" y="5029200"/>
                <a:ext cx="8229600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292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 Run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33600" y="4267200"/>
                <a:ext cx="8229600" cy="838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Then we shorten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each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3600" y="4267200"/>
                <a:ext cx="8229600" cy="838200"/>
              </a:xfrm>
              <a:blipFill>
                <a:blip r:embed="rId2"/>
                <a:stretch>
                  <a:fillRect l="-1852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19228" y="2438400"/>
            <a:ext cx="6403076" cy="533400"/>
            <a:chOff x="1445524" y="2895600"/>
            <a:chExt cx="6403076" cy="533400"/>
          </a:xfrm>
        </p:grpSpPr>
        <p:sp>
          <p:nvSpPr>
            <p:cNvPr id="6" name="Rectangle 5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228" y="3581400"/>
            <a:ext cx="6403076" cy="533400"/>
            <a:chOff x="1445524" y="2895600"/>
            <a:chExt cx="6403076" cy="533400"/>
          </a:xfrm>
        </p:grpSpPr>
        <p:sp>
          <p:nvSpPr>
            <p:cNvPr id="19" name="Rectangle 18"/>
            <p:cNvSpPr/>
            <p:nvPr/>
          </p:nvSpPr>
          <p:spPr>
            <a:xfrm>
              <a:off x="1445524" y="2895600"/>
              <a:ext cx="533400" cy="533400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78924" y="28956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28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462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79693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36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70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80462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44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478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231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5200" y="2895600"/>
              <a:ext cx="533400" cy="5334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971531" y="49530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4953000"/>
                <a:ext cx="82296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2133600" y="1752601"/>
                <a:ext cx="8229600" cy="838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If the </a:t>
                </a:r>
                <a:r>
                  <a:rPr lang="en-US" dirty="0">
                    <a:solidFill>
                      <a:srgbClr val="FF33CC"/>
                    </a:solidFill>
                  </a:rPr>
                  <a:t>pivot</a:t>
                </a:r>
                <a:r>
                  <a:rPr lang="en-US" dirty="0"/>
                  <a:t> is always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statistic:</a:t>
                </a:r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752601"/>
                <a:ext cx="8229600" cy="838200"/>
              </a:xfrm>
              <a:prstGeom prst="rect">
                <a:avLst/>
              </a:prstGeom>
              <a:blipFill>
                <a:blip r:embed="rId4"/>
                <a:stretch>
                  <a:fillRect l="-1852" t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/>
              <p:cNvSpPr txBox="1">
                <a:spLocks/>
              </p:cNvSpPr>
              <p:nvPr/>
            </p:nvSpPr>
            <p:spPr>
              <a:xfrm>
                <a:off x="1971531" y="5486400"/>
                <a:ext cx="8229600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1" y="5486400"/>
                <a:ext cx="82296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885928" y="5943600"/>
            <a:ext cx="6042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33CC"/>
                </a:solidFill>
              </a:rPr>
              <a:t>What’s the probability of this occurring?</a:t>
            </a:r>
          </a:p>
        </p:txBody>
      </p:sp>
    </p:spTree>
    <p:extLst>
      <p:ext uri="{BB962C8B-B14F-4D97-AF65-F5344CB8AC3E}">
        <p14:creationId xmlns:p14="http://schemas.microsoft.com/office/powerpoint/2010/main" val="386018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Probability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run time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1"/>
                <a:ext cx="10972800" cy="114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must consistently select </a:t>
                </a:r>
                <a:r>
                  <a:rPr lang="en-US" dirty="0">
                    <a:solidFill>
                      <a:srgbClr val="FF33CC"/>
                    </a:solidFill>
                  </a:rPr>
                  <a:t>pivot</a:t>
                </a:r>
                <a:r>
                  <a:rPr lang="en-US" dirty="0"/>
                  <a:t> from within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terms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1"/>
                <a:ext cx="10972800" cy="1143000"/>
              </a:xfrm>
              <a:blipFill>
                <a:blip r:embed="rId3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2868513"/>
                <a:ext cx="6552948" cy="712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Probability first </a:t>
                </a:r>
                <a:r>
                  <a:rPr lang="en-US" sz="2800" dirty="0">
                    <a:solidFill>
                      <a:srgbClr val="FF33CC"/>
                    </a:solidFill>
                  </a:rPr>
                  <a:t>pivot</a:t>
                </a:r>
                <a:r>
                  <a:rPr lang="en-US" sz="2800" dirty="0"/>
                  <a:t> is among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sz="2800" dirty="0"/>
                  <a:t> smallest: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868513"/>
                <a:ext cx="6552948" cy="712887"/>
              </a:xfrm>
              <a:prstGeom prst="rect">
                <a:avLst/>
              </a:prstGeom>
              <a:blipFill>
                <a:blip r:embed="rId4"/>
                <a:stretch>
                  <a:fillRect l="-1741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52600" y="3962401"/>
                <a:ext cx="7387022" cy="712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Probability second </a:t>
                </a:r>
                <a:r>
                  <a:rPr lang="en-US" sz="2800" dirty="0">
                    <a:solidFill>
                      <a:srgbClr val="FF33CC"/>
                    </a:solidFill>
                  </a:rPr>
                  <a:t>pivot </a:t>
                </a:r>
                <a:r>
                  <a:rPr lang="en-US" sz="2800" dirty="0"/>
                  <a:t>is among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sz="2800" dirty="0"/>
                  <a:t> smallest: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962401"/>
                <a:ext cx="7387022" cy="712887"/>
              </a:xfrm>
              <a:prstGeom prst="rect">
                <a:avLst/>
              </a:prstGeom>
              <a:blipFill>
                <a:blip r:embed="rId5"/>
                <a:stretch>
                  <a:fillRect l="-1544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2600" y="5105400"/>
                <a:ext cx="64507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Probability all </a:t>
                </a:r>
                <a:r>
                  <a:rPr lang="en-US" sz="2800" dirty="0">
                    <a:solidFill>
                      <a:srgbClr val="FF33CC"/>
                    </a:solidFill>
                  </a:rPr>
                  <a:t>pivots </a:t>
                </a:r>
                <a:r>
                  <a:rPr lang="en-US" sz="2800" dirty="0"/>
                  <a:t>are among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sz="2800" dirty="0"/>
                  <a:t> smallest: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105400"/>
                <a:ext cx="6450740" cy="523220"/>
              </a:xfrm>
              <a:prstGeom prst="rect">
                <a:avLst/>
              </a:prstGeom>
              <a:blipFill>
                <a:blip r:embed="rId6"/>
                <a:stretch>
                  <a:fillRect l="-1768" t="-11905" r="-7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92252" y="5643693"/>
                <a:ext cx="5775748" cy="1214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−</m:t>
                          </m:r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</a:rPr>
                            <m:t>−2</m:t>
                          </m:r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⋅…⋅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⋅1=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252" y="5643693"/>
                <a:ext cx="5775748" cy="1214307"/>
              </a:xfrm>
              <a:prstGeom prst="rect">
                <a:avLst/>
              </a:prstGeom>
              <a:blipFill>
                <a:blip r:embed="rId7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881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7FD4-121E-4941-A73F-E1AC3C68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4AD79-1839-3940-BA98-95E7D2E2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BD8E2-9D18-D04B-8461-C8C756F4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35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algorithms we have discussed:</a:t>
            </a:r>
          </a:p>
          <a:p>
            <a:pPr lvl="1"/>
            <a:r>
              <a:rPr lang="en-US" dirty="0" err="1"/>
              <a:t>Mergesort</a:t>
            </a:r>
            <a:endParaRPr lang="en-US" dirty="0"/>
          </a:p>
          <a:p>
            <a:pPr lvl="1"/>
            <a:r>
              <a:rPr lang="en-US" dirty="0"/>
              <a:t>Quicksort</a:t>
            </a:r>
          </a:p>
          <a:p>
            <a:r>
              <a:rPr lang="en-US" dirty="0"/>
              <a:t>Other sorting algorithms (will discuss):</a:t>
            </a:r>
          </a:p>
          <a:p>
            <a:pPr lvl="1"/>
            <a:r>
              <a:rPr lang="en-US" dirty="0" err="1"/>
              <a:t>Bubblesort</a:t>
            </a:r>
            <a:endParaRPr lang="en-US" dirty="0"/>
          </a:p>
          <a:p>
            <a:pPr lvl="1"/>
            <a:r>
              <a:rPr lang="en-US" dirty="0" err="1"/>
              <a:t>Insertionsort</a:t>
            </a:r>
            <a:endParaRPr lang="en-US" dirty="0"/>
          </a:p>
          <a:p>
            <a:pPr lvl="1"/>
            <a:r>
              <a:rPr lang="en-US" dirty="0"/>
              <a:t>Heapsort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81400" y="2589514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589514"/>
                <a:ext cx="1590885" cy="461665"/>
              </a:xfrm>
              <a:prstGeom prst="rect">
                <a:avLst/>
              </a:prstGeom>
              <a:blipFill>
                <a:blip r:embed="rId2"/>
                <a:stretch>
                  <a:fillRect r="-115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81399" y="3124200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9" y="3124200"/>
                <a:ext cx="1590885" cy="461665"/>
              </a:xfrm>
              <a:prstGeom prst="rect">
                <a:avLst/>
              </a:prstGeom>
              <a:blipFill>
                <a:blip r:embed="rId3"/>
                <a:stretch>
                  <a:fillRect r="-1149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02682" y="5241139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682" y="5241139"/>
                <a:ext cx="1590885" cy="461665"/>
              </a:xfrm>
              <a:prstGeom prst="rect">
                <a:avLst/>
              </a:prstGeom>
              <a:blipFill>
                <a:blip r:embed="rId4"/>
                <a:stretch>
                  <a:fillRect r="-766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1399" y="4195465"/>
                <a:ext cx="105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9" y="4195465"/>
                <a:ext cx="1050159" cy="461665"/>
              </a:xfrm>
              <a:prstGeom prst="rect">
                <a:avLst/>
              </a:prstGeom>
              <a:blipFill>
                <a:blip r:embed="rId5"/>
                <a:stretch>
                  <a:fillRect r="-115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1398" y="4719936"/>
                <a:ext cx="105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8" y="4719936"/>
                <a:ext cx="1050159" cy="461665"/>
              </a:xfrm>
              <a:prstGeom prst="rect">
                <a:avLst/>
              </a:prstGeom>
              <a:blipFill>
                <a:blip r:embed="rId6"/>
                <a:stretch>
                  <a:fillRect r="-115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33800" y="5932870"/>
                <a:ext cx="741568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7030A0"/>
                    </a:solidFill>
                  </a:rPr>
                  <a:t>Can we do better than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7030A0"/>
                        </a:solidFill>
                        <a:latin typeface="Cambria Math"/>
                      </a:rPr>
                      <m:t>𝑂</m:t>
                    </m:r>
                    <m:r>
                      <a:rPr lang="en-US" sz="4000" i="1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4000" i="1">
                        <a:solidFill>
                          <a:srgbClr val="7030A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4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>
                            <a:solidFill>
                              <a:srgbClr val="7030A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4000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4000" i="1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7030A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932870"/>
                <a:ext cx="7415684" cy="707886"/>
              </a:xfrm>
              <a:prstGeom prst="rect">
                <a:avLst/>
              </a:prstGeom>
              <a:blipFill>
                <a:blip r:embed="rId7"/>
                <a:stretch>
                  <a:fillRect l="-2961" t="-15517" r="-1891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1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00300" y="2819400"/>
                <a:ext cx="7391400" cy="3124200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3600" b="1" u="sng" dirty="0"/>
                  <a:t>Mental Stretch</a:t>
                </a:r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dirty="0"/>
                  <a:t>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3600" i="1">
                                <a:latin typeface="Cambria Math"/>
                              </a:rPr>
                              <m:t>!</m:t>
                            </m:r>
                          </m:e>
                        </m:d>
                      </m:e>
                    </m:func>
                    <m:r>
                      <a:rPr lang="en-US" sz="36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3600">
                        <a:latin typeface="Cambria Math"/>
                      </a:rPr>
                      <m:t>Θ</m:t>
                    </m:r>
                    <m:r>
                      <a:rPr lang="en-US" sz="3600" i="1">
                        <a:latin typeface="Cambria Math"/>
                      </a:rPr>
                      <m:t>(</m:t>
                    </m:r>
                    <m:r>
                      <a:rPr lang="en-US" sz="36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36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3600" i="1">
                        <a:latin typeface="Cambria Math"/>
                      </a:rPr>
                      <m:t>)</m:t>
                    </m:r>
                  </m:oMath>
                </a14:m>
                <a:endParaRPr lang="en-US" sz="3600" dirty="0"/>
              </a:p>
              <a:p>
                <a:pPr marL="0" indent="0" algn="ctr">
                  <a:buNone/>
                </a:pPr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dirty="0"/>
                  <a:t>Hint: show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𝑛</m:t>
                    </m:r>
                    <m:r>
                      <a:rPr lang="en-US" sz="3600" i="1">
                        <a:latin typeface="Cambria Math"/>
                      </a:rPr>
                      <m:t>!≤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6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3600" dirty="0"/>
              </a:p>
              <a:p>
                <a:pPr marL="0" indent="0" algn="ctr">
                  <a:buNone/>
                </a:pPr>
                <a:r>
                  <a:rPr lang="en-US" sz="3600" dirty="0"/>
                  <a:t>Hint 2: show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</a:rPr>
                      <m:t>𝑛</m:t>
                    </m:r>
                    <m:r>
                      <a:rPr lang="en-US" sz="3600" i="1">
                        <a:latin typeface="Cambria Math"/>
                      </a:rPr>
                      <m:t>!≥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36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3600" dirty="0"/>
              </a:p>
              <a:p>
                <a:pPr marL="0" indent="0" algn="ctr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0300" y="2819400"/>
                <a:ext cx="7391400" cy="3124200"/>
              </a:xfrm>
              <a:blipFill>
                <a:blip r:embed="rId2"/>
                <a:stretch>
                  <a:fillRect t="-25506" b="-44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82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3962400" y="200025"/>
                <a:ext cx="8229600" cy="1143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!</m:t>
                          </m:r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2359278" y="199735"/>
                <a:ext cx="8229600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14600" y="1828800"/>
                <a:ext cx="70866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!=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⋅…⋅2⋅1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828800"/>
                <a:ext cx="70866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438400" y="2753380"/>
                <a:ext cx="70866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⋅      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      ⋅      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     ⋅…⋅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753380"/>
                <a:ext cx="7086600" cy="523220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5400000">
                <a:off x="3236254" y="2321311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236254" y="2321311"/>
                <a:ext cx="45151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 rot="5400000">
                <a:off x="4226854" y="231616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226854" y="2316167"/>
                <a:ext cx="45151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 rot="5400000">
                <a:off x="5580826" y="2321312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580826" y="2321312"/>
                <a:ext cx="451513" cy="523220"/>
              </a:xfrm>
              <a:prstGeom prst="rect">
                <a:avLst/>
              </a:prstGeom>
              <a:blipFill>
                <a:blip r:embed="rId7"/>
                <a:stretch>
                  <a:fillRect t="-2778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 rot="5400000">
                <a:off x="6970054" y="231616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70054" y="2316167"/>
                <a:ext cx="45151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 rot="5400000">
                <a:off x="7448975" y="2321313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448975" y="2321313"/>
                <a:ext cx="451513" cy="523220"/>
              </a:xfrm>
              <a:prstGeom prst="rect">
                <a:avLst/>
              </a:prstGeom>
              <a:blipFill>
                <a:blip r:embed="rId7"/>
                <a:stretch>
                  <a:fillRect t="-2778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469107" y="3581400"/>
                <a:ext cx="70866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!≤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107" y="3581400"/>
                <a:ext cx="7086600" cy="954107"/>
              </a:xfrm>
              <a:prstGeom prst="rect">
                <a:avLst/>
              </a:prstGeom>
              <a:blipFill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752600" y="3429000"/>
            <a:ext cx="853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41EFA4-20EA-4549-A7E1-DE024ED424E6}"/>
                  </a:ext>
                </a:extLst>
              </p:cNvPr>
              <p:cNvSpPr txBox="1"/>
              <p:nvPr/>
            </p:nvSpPr>
            <p:spPr>
              <a:xfrm>
                <a:off x="2476500" y="4495800"/>
                <a:ext cx="7086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≤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r>
                        <a:rPr lang="en-US" sz="2800" i="1" dirty="0">
                          <a:latin typeface="Cambria Math"/>
                        </a:rPr>
                        <m:t>𝑂</m:t>
                      </m:r>
                      <m:r>
                        <a:rPr lang="en-US" sz="2800" i="1" dirty="0"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41EFA4-20EA-4549-A7E1-DE024ED42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0" y="4495800"/>
                <a:ext cx="7086600" cy="13849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82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0" y="14288"/>
                <a:ext cx="8229600" cy="1143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!</m:t>
                          </m:r>
                        </m:e>
                      </m:fun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/>
                        </a:rPr>
                        <m:t>Ω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1981200" y="14733"/>
                <a:ext cx="8229600" cy="1143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33600" y="1143001"/>
                <a:ext cx="8610600" cy="8274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!=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⋅…⋅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i="1" dirty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⋅…⋅2⋅1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143001"/>
                <a:ext cx="8610600" cy="82747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676400" y="2322006"/>
                <a:ext cx="8686800" cy="1030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⋅    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      ⋅    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        ⋅…⋅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i="1" dirty="0">
                          <a:latin typeface="Cambria Math"/>
                        </a:rPr>
                        <m:t>⋅     1        ⋅…⋅1⋅1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322006"/>
                <a:ext cx="8686800" cy="1030795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5400000">
                <a:off x="2855255" y="186914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855255" y="1869147"/>
                <a:ext cx="451513" cy="523220"/>
              </a:xfrm>
              <a:prstGeom prst="rect">
                <a:avLst/>
              </a:prstGeom>
              <a:blipFill>
                <a:blip r:embed="rId5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 rot="5400000">
                <a:off x="3693455" y="186914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693455" y="1869147"/>
                <a:ext cx="451513" cy="523220"/>
              </a:xfrm>
              <a:prstGeom prst="rect">
                <a:avLst/>
              </a:prstGeom>
              <a:blipFill>
                <a:blip r:embed="rId6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 rot="5400000">
                <a:off x="5065055" y="1869147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65055" y="1869147"/>
                <a:ext cx="451513" cy="523220"/>
              </a:xfrm>
              <a:prstGeom prst="rect">
                <a:avLst/>
              </a:prstGeom>
              <a:blipFill>
                <a:blip r:embed="rId6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 rot="5400000">
                <a:off x="7503454" y="1934618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503454" y="1934618"/>
                <a:ext cx="45151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 rot="5400000">
                <a:off x="6589054" y="1869148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589054" y="1869148"/>
                <a:ext cx="45151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362200" y="3429000"/>
                <a:ext cx="7086600" cy="3310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r>
                        <a:rPr lang="en-US" sz="2800" i="1" dirty="0">
                          <a:latin typeface="Cambria Math"/>
                        </a:rPr>
                        <m:t>!≥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 dirty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≥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 dirty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sz="2800" i="1" dirty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 dirty="0">
                                          <a:latin typeface="Cambria Math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800" i="1" dirty="0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 dirty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⇒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 dirty="0"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/>
                        </a:rPr>
                        <m:t>Ω</m:t>
                      </m:r>
                      <m:r>
                        <a:rPr lang="en-US" sz="2800" i="1" dirty="0">
                          <a:latin typeface="Cambria Math"/>
                        </a:rPr>
                        <m:t>(</m:t>
                      </m:r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800" i="1" dirty="0"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8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429000"/>
                <a:ext cx="7086600" cy="3310458"/>
              </a:xfrm>
              <a:prstGeom prst="rect">
                <a:avLst/>
              </a:prstGeom>
              <a:blipFill>
                <a:blip r:embed="rId9"/>
                <a:stretch>
                  <a:fillRect b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 rot="5400000">
                <a:off x="9052474" y="1934618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052474" y="1934618"/>
                <a:ext cx="45151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 rot="5400000">
                <a:off x="9484655" y="1934619"/>
                <a:ext cx="45151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484655" y="1934619"/>
                <a:ext cx="45151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1752600" y="3429000"/>
            <a:ext cx="853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18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 Lower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Prove that there is no algorithm which can sort faster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Non-existence proof!</a:t>
                </a:r>
              </a:p>
              <a:p>
                <a:pPr lvl="1"/>
                <a:r>
                  <a:rPr lang="en-US" dirty="0"/>
                  <a:t>Might seem like it would be hard to do?</a:t>
                </a:r>
              </a:p>
              <a:p>
                <a:pPr lvl="1"/>
                <a:r>
                  <a:rPr lang="en-US" dirty="0"/>
                  <a:t>But we’re learning how to do lower bounds proofs!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48F6-898A-6446-BA2E-C7D6916C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561C6-3B75-AB48-9131-54C7B105F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0462-C037-644B-963C-3DEF309A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686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Lower Bound Proof: Find 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121920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Show that finding the minimum of an unordered list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comparisons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1219200"/>
              </a:xfrm>
              <a:blipFill>
                <a:blip r:embed="rId2"/>
                <a:stretch>
                  <a:fillRect l="-1698" t="-5155" r="-2623" b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2"/>
              <p:cNvSpPr txBox="1">
                <a:spLocks/>
              </p:cNvSpPr>
              <p:nvPr/>
            </p:nvSpPr>
            <p:spPr>
              <a:xfrm>
                <a:off x="1981200" y="2932388"/>
                <a:ext cx="8229600" cy="2020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Suppose (toward contradiction) that there is an algorithm for Find Min that does fewer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Ω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comparisons.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This means there is at least one “</a:t>
                </a:r>
                <a:r>
                  <a:rPr lang="en-US" dirty="0" err="1"/>
                  <a:t>uncompared</a:t>
                </a:r>
                <a:r>
                  <a:rPr lang="en-US" dirty="0"/>
                  <a:t>” element</a:t>
                </a:r>
              </a:p>
              <a:p>
                <a:pPr marL="0" indent="0" algn="ctr">
                  <a:buNone/>
                </a:pPr>
                <a:r>
                  <a:rPr lang="en-US" dirty="0"/>
                  <a:t>We can’t know that this element wasn’t the min!</a:t>
                </a:r>
              </a:p>
            </p:txBody>
          </p:sp>
        </mc:Choice>
        <mc:Fallback xmlns="">
          <p:sp>
            <p:nvSpPr>
              <p:cNvPr id="5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932388"/>
                <a:ext cx="8229600" cy="2020612"/>
              </a:xfrm>
              <a:prstGeom prst="rect">
                <a:avLst/>
              </a:prstGeom>
              <a:blipFill>
                <a:blip r:embed="rId3"/>
                <a:stretch>
                  <a:fillRect l="-154" t="-5625" r="-926"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/>
          <p:cNvSpPr/>
          <p:nvPr/>
        </p:nvSpPr>
        <p:spPr>
          <a:xfrm>
            <a:off x="3922069" y="528276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455469" y="528276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989438" y="528276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522838" y="5282764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6056238" y="5282764"/>
                <a:ext cx="533400" cy="533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100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238" y="5282764"/>
                <a:ext cx="533400" cy="533400"/>
              </a:xfrm>
              <a:prstGeom prst="rect">
                <a:avLst/>
              </a:prstGeom>
              <a:blipFill>
                <a:blip r:embed="rId4"/>
                <a:stretch>
                  <a:fillRect l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6590207" y="5282764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123607" y="5282764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657007" y="5282764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061552" y="5763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94952" y="5763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28921" y="5763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38695" y="5763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172095" y="5762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671339" y="5762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263090" y="5763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796490" y="5762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9602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Decision Tree</a:t>
            </a:r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1905000" y="1143000"/>
            <a:ext cx="8229600" cy="139371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Sorting algorithms use comparisons to figure out the order of input elements</a:t>
            </a:r>
          </a:p>
          <a:p>
            <a:r>
              <a:rPr lang="en-US" sz="2800" dirty="0"/>
              <a:t>Draw tree to illustrate all possible execution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804159" y="3130296"/>
            <a:ext cx="6492240" cy="2813304"/>
            <a:chOff x="0" y="1371600"/>
            <a:chExt cx="9144000" cy="3962400"/>
          </a:xfrm>
        </p:grpSpPr>
        <p:sp>
          <p:nvSpPr>
            <p:cNvPr id="5" name="Rounded Rectangle 4"/>
            <p:cNvSpPr/>
            <p:nvPr/>
          </p:nvSpPr>
          <p:spPr>
            <a:xfrm>
              <a:off x="3877670" y="1371600"/>
              <a:ext cx="99913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20574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82034" y="2057400"/>
              <a:ext cx="1009366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27432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5600" y="2743200"/>
              <a:ext cx="9906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8" idx="0"/>
            </p:cNvCxnSpPr>
            <p:nvPr/>
          </p:nvCxnSpPr>
          <p:spPr>
            <a:xfrm flipH="1">
              <a:off x="2209800" y="1600200"/>
              <a:ext cx="166787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9" idx="0"/>
            </p:cNvCxnSpPr>
            <p:nvPr/>
          </p:nvCxnSpPr>
          <p:spPr>
            <a:xfrm>
              <a:off x="4876800" y="1600200"/>
              <a:ext cx="2009917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10" idx="0"/>
            </p:cNvCxnSpPr>
            <p:nvPr/>
          </p:nvCxnSpPr>
          <p:spPr>
            <a:xfrm flipH="1">
              <a:off x="1133475" y="2286000"/>
              <a:ext cx="5429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1" idx="0"/>
            </p:cNvCxnSpPr>
            <p:nvPr/>
          </p:nvCxnSpPr>
          <p:spPr>
            <a:xfrm>
              <a:off x="2743200" y="2286000"/>
              <a:ext cx="6477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5181600" y="2743200"/>
              <a:ext cx="1038367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27432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35" name="Straight Arrow Connector 34"/>
            <p:cNvCxnSpPr>
              <a:stCxn id="9" idx="1"/>
              <a:endCxn id="33" idx="0"/>
            </p:cNvCxnSpPr>
            <p:nvPr/>
          </p:nvCxnSpPr>
          <p:spPr>
            <a:xfrm flipH="1">
              <a:off x="5700784" y="2286000"/>
              <a:ext cx="68125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3"/>
              <a:endCxn id="34" idx="0"/>
            </p:cNvCxnSpPr>
            <p:nvPr/>
          </p:nvCxnSpPr>
          <p:spPr>
            <a:xfrm>
              <a:off x="7391400" y="2286000"/>
              <a:ext cx="6096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096250" y="344719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877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715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72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429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286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162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77" name="Straight Arrow Connector 76"/>
            <p:cNvCxnSpPr>
              <a:stCxn id="10" idx="1"/>
              <a:endCxn id="76" idx="0"/>
            </p:cNvCxnSpPr>
            <p:nvPr/>
          </p:nvCxnSpPr>
          <p:spPr>
            <a:xfrm flipH="1">
              <a:off x="523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0" idx="3"/>
              <a:endCxn id="75" idx="0"/>
            </p:cNvCxnSpPr>
            <p:nvPr/>
          </p:nvCxnSpPr>
          <p:spPr>
            <a:xfrm>
              <a:off x="1657350" y="2971800"/>
              <a:ext cx="285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" idx="1"/>
              <a:endCxn id="74" idx="0"/>
            </p:cNvCxnSpPr>
            <p:nvPr/>
          </p:nvCxnSpPr>
          <p:spPr>
            <a:xfrm flipH="1">
              <a:off x="2809875" y="2971800"/>
              <a:ext cx="8572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1" idx="3"/>
              <a:endCxn id="73" idx="0"/>
            </p:cNvCxnSpPr>
            <p:nvPr/>
          </p:nvCxnSpPr>
          <p:spPr>
            <a:xfrm>
              <a:off x="3886200" y="2971800"/>
              <a:ext cx="6667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3" idx="1"/>
              <a:endCxn id="72" idx="0"/>
            </p:cNvCxnSpPr>
            <p:nvPr/>
          </p:nvCxnSpPr>
          <p:spPr>
            <a:xfrm flipH="1">
              <a:off x="5095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3" idx="3"/>
              <a:endCxn id="71" idx="0"/>
            </p:cNvCxnSpPr>
            <p:nvPr/>
          </p:nvCxnSpPr>
          <p:spPr>
            <a:xfrm>
              <a:off x="6219967" y="2971800"/>
              <a:ext cx="18908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34" idx="1"/>
              <a:endCxn id="70" idx="0"/>
            </p:cNvCxnSpPr>
            <p:nvPr/>
          </p:nvCxnSpPr>
          <p:spPr>
            <a:xfrm flipH="1">
              <a:off x="7400925" y="2971800"/>
              <a:ext cx="666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4" idx="3"/>
              <a:endCxn id="69" idx="0"/>
            </p:cNvCxnSpPr>
            <p:nvPr/>
          </p:nvCxnSpPr>
          <p:spPr>
            <a:xfrm>
              <a:off x="8534400" y="2971800"/>
              <a:ext cx="85725" cy="4753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76200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[1,2,3,4,5]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204967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[2,1,3,4,5]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719566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[5,2,4,1,3]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274683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[5,4,3,2,1]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14800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653468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92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743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78170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096249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794182" y="3130296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1040" y="3117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53965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28549" y="3658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59615" y="422171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58874" y="42346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04674" y="419971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51598" y="42505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42215" y="4214213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51716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83013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82403" y="421608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61864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19074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51604" y="22860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One comparison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42757" y="25908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of comparison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296400" y="5449247"/>
            <a:ext cx="13716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33CC"/>
                </a:solidFill>
              </a:rPr>
              <a:t>Permutation of sorted list</a:t>
            </a:r>
          </a:p>
        </p:txBody>
      </p:sp>
      <p:sp>
        <p:nvSpPr>
          <p:cNvPr id="6" name="Right Brace 5"/>
          <p:cNvSpPr/>
          <p:nvPr/>
        </p:nvSpPr>
        <p:spPr>
          <a:xfrm rot="16200000">
            <a:off x="5767605" y="2631213"/>
            <a:ext cx="288782" cy="709382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07036" y="3164680"/>
            <a:ext cx="264320" cy="26432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335704" y="3314700"/>
            <a:ext cx="1630753" cy="2419350"/>
          </a:xfrm>
          <a:custGeom>
            <a:avLst/>
            <a:gdLst>
              <a:gd name="connsiteX0" fmla="*/ 1630753 w 1630753"/>
              <a:gd name="connsiteY0" fmla="*/ 0 h 2419350"/>
              <a:gd name="connsiteX1" fmla="*/ 11503 w 1630753"/>
              <a:gd name="connsiteY1" fmla="*/ 457200 h 2419350"/>
              <a:gd name="connsiteX2" fmla="*/ 925903 w 1630753"/>
              <a:gd name="connsiteY2" fmla="*/ 952500 h 2419350"/>
              <a:gd name="connsiteX3" fmla="*/ 1306903 w 1630753"/>
              <a:gd name="connsiteY3" fmla="*/ 1485900 h 2419350"/>
              <a:gd name="connsiteX4" fmla="*/ 773503 w 1630753"/>
              <a:gd name="connsiteY4" fmla="*/ 1819275 h 2419350"/>
              <a:gd name="connsiteX5" fmla="*/ 1516453 w 1630753"/>
              <a:gd name="connsiteY5" fmla="*/ 1885950 h 2419350"/>
              <a:gd name="connsiteX6" fmla="*/ 1249753 w 1630753"/>
              <a:gd name="connsiteY6" fmla="*/ 2066925 h 2419350"/>
              <a:gd name="connsiteX7" fmla="*/ 697303 w 1630753"/>
              <a:gd name="connsiteY7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0753" h="2419350">
                <a:moveTo>
                  <a:pt x="1630753" y="0"/>
                </a:moveTo>
                <a:cubicBezTo>
                  <a:pt x="879865" y="149225"/>
                  <a:pt x="128978" y="298450"/>
                  <a:pt x="11503" y="457200"/>
                </a:cubicBezTo>
                <a:cubicBezTo>
                  <a:pt x="-105972" y="615950"/>
                  <a:pt x="710003" y="781050"/>
                  <a:pt x="925903" y="952500"/>
                </a:cubicBezTo>
                <a:cubicBezTo>
                  <a:pt x="1141803" y="1123950"/>
                  <a:pt x="1332303" y="1341437"/>
                  <a:pt x="1306903" y="1485900"/>
                </a:cubicBezTo>
                <a:cubicBezTo>
                  <a:pt x="1281503" y="1630363"/>
                  <a:pt x="738578" y="1752600"/>
                  <a:pt x="773503" y="1819275"/>
                </a:cubicBezTo>
                <a:cubicBezTo>
                  <a:pt x="808428" y="1885950"/>
                  <a:pt x="1437078" y="1844675"/>
                  <a:pt x="1516453" y="1885950"/>
                </a:cubicBezTo>
                <a:cubicBezTo>
                  <a:pt x="1595828" y="1927225"/>
                  <a:pt x="1386278" y="1978025"/>
                  <a:pt x="1249753" y="2066925"/>
                </a:cubicBezTo>
                <a:cubicBezTo>
                  <a:pt x="1113228" y="2155825"/>
                  <a:pt x="228990" y="2316163"/>
                  <a:pt x="697303" y="241935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305222" y="2656236"/>
            <a:ext cx="177336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Possible execution path</a:t>
            </a:r>
          </a:p>
        </p:txBody>
      </p:sp>
    </p:spTree>
    <p:extLst>
      <p:ext uri="{BB962C8B-B14F-4D97-AF65-F5344CB8AC3E}">
        <p14:creationId xmlns:p14="http://schemas.microsoft.com/office/powerpoint/2010/main" val="30534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Decision Tree</a:t>
            </a:r>
          </a:p>
        </p:txBody>
      </p: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1905000" y="1143000"/>
            <a:ext cx="8229600" cy="1393714"/>
          </a:xfrm>
        </p:spPr>
        <p:txBody>
          <a:bodyPr>
            <a:normAutofit/>
          </a:bodyPr>
          <a:lstStyle/>
          <a:p>
            <a:r>
              <a:rPr lang="en-US" sz="2800" dirty="0"/>
              <a:t>Worst case run time is the longest execution path</a:t>
            </a:r>
          </a:p>
          <a:p>
            <a:r>
              <a:rPr lang="en-US" sz="2800" dirty="0"/>
              <a:t>i.e., “height” of the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804159" y="3130296"/>
            <a:ext cx="6492240" cy="2813304"/>
            <a:chOff x="0" y="1371600"/>
            <a:chExt cx="9144000" cy="3962400"/>
          </a:xfrm>
        </p:grpSpPr>
        <p:sp>
          <p:nvSpPr>
            <p:cNvPr id="5" name="Rounded Rectangle 4"/>
            <p:cNvSpPr/>
            <p:nvPr/>
          </p:nvSpPr>
          <p:spPr>
            <a:xfrm>
              <a:off x="3877670" y="1371600"/>
              <a:ext cx="99913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20574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82034" y="2057400"/>
              <a:ext cx="1009366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27432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5600" y="2743200"/>
              <a:ext cx="9906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8" idx="0"/>
            </p:cNvCxnSpPr>
            <p:nvPr/>
          </p:nvCxnSpPr>
          <p:spPr>
            <a:xfrm flipH="1">
              <a:off x="2209800" y="1600200"/>
              <a:ext cx="166787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9" idx="0"/>
            </p:cNvCxnSpPr>
            <p:nvPr/>
          </p:nvCxnSpPr>
          <p:spPr>
            <a:xfrm>
              <a:off x="4876800" y="1600200"/>
              <a:ext cx="2009917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10" idx="0"/>
            </p:cNvCxnSpPr>
            <p:nvPr/>
          </p:nvCxnSpPr>
          <p:spPr>
            <a:xfrm flipH="1">
              <a:off x="1133475" y="2286000"/>
              <a:ext cx="5429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1" idx="0"/>
            </p:cNvCxnSpPr>
            <p:nvPr/>
          </p:nvCxnSpPr>
          <p:spPr>
            <a:xfrm>
              <a:off x="2743200" y="2286000"/>
              <a:ext cx="6477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5181600" y="2743200"/>
              <a:ext cx="1038367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27432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35" name="Straight Arrow Connector 34"/>
            <p:cNvCxnSpPr>
              <a:stCxn id="9" idx="1"/>
              <a:endCxn id="33" idx="0"/>
            </p:cNvCxnSpPr>
            <p:nvPr/>
          </p:nvCxnSpPr>
          <p:spPr>
            <a:xfrm flipH="1">
              <a:off x="5700784" y="2286000"/>
              <a:ext cx="68125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3"/>
              <a:endCxn id="34" idx="0"/>
            </p:cNvCxnSpPr>
            <p:nvPr/>
          </p:nvCxnSpPr>
          <p:spPr>
            <a:xfrm>
              <a:off x="7391400" y="2286000"/>
              <a:ext cx="6096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096250" y="344719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877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715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72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429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286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162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77" name="Straight Arrow Connector 76"/>
            <p:cNvCxnSpPr>
              <a:stCxn id="10" idx="1"/>
              <a:endCxn id="76" idx="0"/>
            </p:cNvCxnSpPr>
            <p:nvPr/>
          </p:nvCxnSpPr>
          <p:spPr>
            <a:xfrm flipH="1">
              <a:off x="523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0" idx="3"/>
              <a:endCxn id="75" idx="0"/>
            </p:cNvCxnSpPr>
            <p:nvPr/>
          </p:nvCxnSpPr>
          <p:spPr>
            <a:xfrm>
              <a:off x="1657350" y="2971800"/>
              <a:ext cx="285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" idx="1"/>
              <a:endCxn id="74" idx="0"/>
            </p:cNvCxnSpPr>
            <p:nvPr/>
          </p:nvCxnSpPr>
          <p:spPr>
            <a:xfrm flipH="1">
              <a:off x="2809875" y="2971800"/>
              <a:ext cx="8572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1" idx="3"/>
              <a:endCxn id="73" idx="0"/>
            </p:cNvCxnSpPr>
            <p:nvPr/>
          </p:nvCxnSpPr>
          <p:spPr>
            <a:xfrm>
              <a:off x="3886200" y="2971800"/>
              <a:ext cx="6667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3" idx="1"/>
              <a:endCxn id="72" idx="0"/>
            </p:cNvCxnSpPr>
            <p:nvPr/>
          </p:nvCxnSpPr>
          <p:spPr>
            <a:xfrm flipH="1">
              <a:off x="5095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3" idx="3"/>
              <a:endCxn id="71" idx="0"/>
            </p:cNvCxnSpPr>
            <p:nvPr/>
          </p:nvCxnSpPr>
          <p:spPr>
            <a:xfrm>
              <a:off x="6219967" y="2971800"/>
              <a:ext cx="18908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34" idx="1"/>
              <a:endCxn id="70" idx="0"/>
            </p:cNvCxnSpPr>
            <p:nvPr/>
          </p:nvCxnSpPr>
          <p:spPr>
            <a:xfrm flipH="1">
              <a:off x="7400925" y="2971800"/>
              <a:ext cx="666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4" idx="3"/>
              <a:endCxn id="69" idx="0"/>
            </p:cNvCxnSpPr>
            <p:nvPr/>
          </p:nvCxnSpPr>
          <p:spPr>
            <a:xfrm>
              <a:off x="8534400" y="2971800"/>
              <a:ext cx="85725" cy="4753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76200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[1,2,3,4,5]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204967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[2,1,3,4,5]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719566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[5,2,4,1,3]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274683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[5,4,3,2,1]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14800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653468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92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743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78170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096249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794182" y="3130296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1040" y="3117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53965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28549" y="3658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59615" y="422171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58874" y="42346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04674" y="419971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51598" y="42505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42215" y="4214213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51716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83013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82403" y="421608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61864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19074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66847" y="22860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One comparison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42757" y="25908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of comparison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296400" y="5449247"/>
            <a:ext cx="13716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33CC"/>
                </a:solidFill>
              </a:rPr>
              <a:t>Permutation of sorted list</a:t>
            </a:r>
          </a:p>
        </p:txBody>
      </p:sp>
      <p:sp>
        <p:nvSpPr>
          <p:cNvPr id="6" name="Right Brace 5"/>
          <p:cNvSpPr/>
          <p:nvPr/>
        </p:nvSpPr>
        <p:spPr>
          <a:xfrm rot="16200000">
            <a:off x="5767605" y="2631213"/>
            <a:ext cx="288782" cy="709382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07036" y="3164680"/>
            <a:ext cx="264320" cy="26432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335704" y="3314700"/>
            <a:ext cx="1630753" cy="2419350"/>
          </a:xfrm>
          <a:custGeom>
            <a:avLst/>
            <a:gdLst>
              <a:gd name="connsiteX0" fmla="*/ 1630753 w 1630753"/>
              <a:gd name="connsiteY0" fmla="*/ 0 h 2419350"/>
              <a:gd name="connsiteX1" fmla="*/ 11503 w 1630753"/>
              <a:gd name="connsiteY1" fmla="*/ 457200 h 2419350"/>
              <a:gd name="connsiteX2" fmla="*/ 925903 w 1630753"/>
              <a:gd name="connsiteY2" fmla="*/ 952500 h 2419350"/>
              <a:gd name="connsiteX3" fmla="*/ 1306903 w 1630753"/>
              <a:gd name="connsiteY3" fmla="*/ 1485900 h 2419350"/>
              <a:gd name="connsiteX4" fmla="*/ 773503 w 1630753"/>
              <a:gd name="connsiteY4" fmla="*/ 1819275 h 2419350"/>
              <a:gd name="connsiteX5" fmla="*/ 1516453 w 1630753"/>
              <a:gd name="connsiteY5" fmla="*/ 1885950 h 2419350"/>
              <a:gd name="connsiteX6" fmla="*/ 1249753 w 1630753"/>
              <a:gd name="connsiteY6" fmla="*/ 2066925 h 2419350"/>
              <a:gd name="connsiteX7" fmla="*/ 697303 w 1630753"/>
              <a:gd name="connsiteY7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0753" h="2419350">
                <a:moveTo>
                  <a:pt x="1630753" y="0"/>
                </a:moveTo>
                <a:cubicBezTo>
                  <a:pt x="879865" y="149225"/>
                  <a:pt x="128978" y="298450"/>
                  <a:pt x="11503" y="457200"/>
                </a:cubicBezTo>
                <a:cubicBezTo>
                  <a:pt x="-105972" y="615950"/>
                  <a:pt x="710003" y="781050"/>
                  <a:pt x="925903" y="952500"/>
                </a:cubicBezTo>
                <a:cubicBezTo>
                  <a:pt x="1141803" y="1123950"/>
                  <a:pt x="1332303" y="1341437"/>
                  <a:pt x="1306903" y="1485900"/>
                </a:cubicBezTo>
                <a:cubicBezTo>
                  <a:pt x="1281503" y="1630363"/>
                  <a:pt x="738578" y="1752600"/>
                  <a:pt x="773503" y="1819275"/>
                </a:cubicBezTo>
                <a:cubicBezTo>
                  <a:pt x="808428" y="1885950"/>
                  <a:pt x="1437078" y="1844675"/>
                  <a:pt x="1516453" y="1885950"/>
                </a:cubicBezTo>
                <a:cubicBezTo>
                  <a:pt x="1595828" y="1927225"/>
                  <a:pt x="1386278" y="1978025"/>
                  <a:pt x="1249753" y="2066925"/>
                </a:cubicBezTo>
                <a:cubicBezTo>
                  <a:pt x="1113228" y="2155825"/>
                  <a:pt x="228990" y="2316163"/>
                  <a:pt x="697303" y="241935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305222" y="2656236"/>
            <a:ext cx="177336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Possible execution path</a:t>
            </a:r>
          </a:p>
        </p:txBody>
      </p:sp>
      <p:sp>
        <p:nvSpPr>
          <p:cNvPr id="66" name="Right Brace 65"/>
          <p:cNvSpPr/>
          <p:nvPr/>
        </p:nvSpPr>
        <p:spPr>
          <a:xfrm rot="5400000">
            <a:off x="5897880" y="3002281"/>
            <a:ext cx="304799" cy="64922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604488" y="6400800"/>
                <a:ext cx="292406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! 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Possible permutations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88" y="6400800"/>
                <a:ext cx="2924068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ight Brace 67"/>
          <p:cNvSpPr/>
          <p:nvPr/>
        </p:nvSpPr>
        <p:spPr>
          <a:xfrm rot="10800000">
            <a:off x="2575558" y="3096026"/>
            <a:ext cx="304799" cy="28693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676401" y="4355068"/>
                <a:ext cx="98603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4355068"/>
                <a:ext cx="986031" cy="400110"/>
              </a:xfrm>
              <a:prstGeom prst="rect">
                <a:avLst/>
              </a:prstGeom>
              <a:blipFill>
                <a:blip r:embed="rId3"/>
                <a:stretch>
                  <a:fillRect l="-3704" b="-1363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680970" y="4800600"/>
                <a:ext cx="98603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33CC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70" y="4800600"/>
                <a:ext cx="986031" cy="400110"/>
              </a:xfrm>
              <a:prstGeom prst="rect">
                <a:avLst/>
              </a:prstGeom>
              <a:blipFill>
                <a:blip r:embed="rId4"/>
                <a:stretch>
                  <a:fillRect l="-17901" r="-14815" b="-1538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02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 animBg="1"/>
      <p:bldP spid="79" grpId="0"/>
      <p:bldP spid="8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Strategy: Decision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0" y="1143000"/>
                <a:ext cx="8229600" cy="139371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/>
                  <a:t>Conclusion: Worst Case Optimal run time of sorting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Θ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There is no (comparison-based) sorting algorithm with run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𝑜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1143000"/>
                <a:ext cx="8229600" cy="1393714"/>
              </a:xfrm>
              <a:blipFill>
                <a:blip r:embed="rId2"/>
                <a:stretch>
                  <a:fillRect l="-1185" t="-7018" r="-296" b="-3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43</a:t>
            </a:fld>
            <a:endParaRPr lang="en-US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2804159" y="3130296"/>
            <a:ext cx="6492240" cy="2813304"/>
            <a:chOff x="0" y="1371600"/>
            <a:chExt cx="9144000" cy="3962400"/>
          </a:xfrm>
        </p:grpSpPr>
        <p:sp>
          <p:nvSpPr>
            <p:cNvPr id="5" name="Rounded Rectangle 4"/>
            <p:cNvSpPr/>
            <p:nvPr/>
          </p:nvSpPr>
          <p:spPr>
            <a:xfrm>
              <a:off x="3877670" y="1371600"/>
              <a:ext cx="99913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676400" y="20574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82034" y="2057400"/>
              <a:ext cx="1009366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27432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95600" y="2743200"/>
              <a:ext cx="9906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23" name="Straight Arrow Connector 22"/>
            <p:cNvCxnSpPr>
              <a:stCxn id="5" idx="1"/>
              <a:endCxn id="8" idx="0"/>
            </p:cNvCxnSpPr>
            <p:nvPr/>
          </p:nvCxnSpPr>
          <p:spPr>
            <a:xfrm flipH="1">
              <a:off x="2209800" y="1600200"/>
              <a:ext cx="166787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3"/>
              <a:endCxn id="9" idx="0"/>
            </p:cNvCxnSpPr>
            <p:nvPr/>
          </p:nvCxnSpPr>
          <p:spPr>
            <a:xfrm>
              <a:off x="4876800" y="1600200"/>
              <a:ext cx="2009917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10" idx="0"/>
            </p:cNvCxnSpPr>
            <p:nvPr/>
          </p:nvCxnSpPr>
          <p:spPr>
            <a:xfrm flipH="1">
              <a:off x="1133475" y="2286000"/>
              <a:ext cx="5429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1" idx="0"/>
            </p:cNvCxnSpPr>
            <p:nvPr/>
          </p:nvCxnSpPr>
          <p:spPr>
            <a:xfrm>
              <a:off x="2743200" y="2286000"/>
              <a:ext cx="6477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5181600" y="2743200"/>
              <a:ext cx="1038367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7467600" y="2743200"/>
              <a:ext cx="106680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35" name="Straight Arrow Connector 34"/>
            <p:cNvCxnSpPr>
              <a:stCxn id="9" idx="1"/>
              <a:endCxn id="33" idx="0"/>
            </p:cNvCxnSpPr>
            <p:nvPr/>
          </p:nvCxnSpPr>
          <p:spPr>
            <a:xfrm flipH="1">
              <a:off x="5700784" y="2286000"/>
              <a:ext cx="68125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9" idx="3"/>
              <a:endCxn id="34" idx="0"/>
            </p:cNvCxnSpPr>
            <p:nvPr/>
          </p:nvCxnSpPr>
          <p:spPr>
            <a:xfrm>
              <a:off x="7391400" y="2286000"/>
              <a:ext cx="6096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8096250" y="344719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877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715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57200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3429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286000" y="3434687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116205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0" y="3429000"/>
              <a:ext cx="1047750" cy="457200"/>
            </a:xfrm>
            <a:prstGeom prst="round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&gt;or&lt;?</a:t>
              </a:r>
            </a:p>
          </p:txBody>
        </p:sp>
        <p:cxnSp>
          <p:nvCxnSpPr>
            <p:cNvPr id="77" name="Straight Arrow Connector 76"/>
            <p:cNvCxnSpPr>
              <a:stCxn id="10" idx="1"/>
              <a:endCxn id="76" idx="0"/>
            </p:cNvCxnSpPr>
            <p:nvPr/>
          </p:nvCxnSpPr>
          <p:spPr>
            <a:xfrm flipH="1">
              <a:off x="523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0" idx="3"/>
              <a:endCxn id="75" idx="0"/>
            </p:cNvCxnSpPr>
            <p:nvPr/>
          </p:nvCxnSpPr>
          <p:spPr>
            <a:xfrm>
              <a:off x="1657350" y="2971800"/>
              <a:ext cx="285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" idx="1"/>
              <a:endCxn id="74" idx="0"/>
            </p:cNvCxnSpPr>
            <p:nvPr/>
          </p:nvCxnSpPr>
          <p:spPr>
            <a:xfrm flipH="1">
              <a:off x="2809875" y="2971800"/>
              <a:ext cx="8572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1" idx="3"/>
              <a:endCxn id="73" idx="0"/>
            </p:cNvCxnSpPr>
            <p:nvPr/>
          </p:nvCxnSpPr>
          <p:spPr>
            <a:xfrm>
              <a:off x="3886200" y="2971800"/>
              <a:ext cx="66675" cy="4628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33" idx="1"/>
              <a:endCxn id="72" idx="0"/>
            </p:cNvCxnSpPr>
            <p:nvPr/>
          </p:nvCxnSpPr>
          <p:spPr>
            <a:xfrm flipH="1">
              <a:off x="5095875" y="2971800"/>
              <a:ext cx="8572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3" idx="3"/>
              <a:endCxn id="71" idx="0"/>
            </p:cNvCxnSpPr>
            <p:nvPr/>
          </p:nvCxnSpPr>
          <p:spPr>
            <a:xfrm>
              <a:off x="6219967" y="2971800"/>
              <a:ext cx="18908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34" idx="1"/>
              <a:endCxn id="70" idx="0"/>
            </p:cNvCxnSpPr>
            <p:nvPr/>
          </p:nvCxnSpPr>
          <p:spPr>
            <a:xfrm flipH="1">
              <a:off x="7400925" y="2971800"/>
              <a:ext cx="66675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34" idx="3"/>
              <a:endCxn id="69" idx="0"/>
            </p:cNvCxnSpPr>
            <p:nvPr/>
          </p:nvCxnSpPr>
          <p:spPr>
            <a:xfrm>
              <a:off x="8534400" y="2971800"/>
              <a:ext cx="85725" cy="4753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76200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[1,2,3,4,5]</a:t>
              </a:r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2204967" y="487680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[2,1,3,4,5]</a:t>
              </a:r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4719566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[5,2,4,1,3]</a:t>
              </a:r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274683" y="4864290"/>
              <a:ext cx="1793117" cy="457200"/>
            </a:xfrm>
            <a:prstGeom prst="round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[5,4,3,2,1]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14800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653468" y="472440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692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74334" y="4201180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78170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096249" y="4121541"/>
              <a:ext cx="483611" cy="5201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794182" y="3130296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1040" y="3117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553965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28549" y="365890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959615" y="422171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58874" y="42346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04674" y="419971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51598" y="4250538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42215" y="4214213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51716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83013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82403" y="4216080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61864" y="4161364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19074" y="3639632"/>
            <a:ext cx="300082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66847" y="22860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One comparison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42757" y="2590801"/>
            <a:ext cx="1286353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of comparison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296400" y="5449247"/>
            <a:ext cx="137160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33CC"/>
                </a:solidFill>
              </a:rPr>
              <a:t>Permutation of sorted list</a:t>
            </a:r>
          </a:p>
        </p:txBody>
      </p:sp>
      <p:sp>
        <p:nvSpPr>
          <p:cNvPr id="6" name="Right Brace 5"/>
          <p:cNvSpPr/>
          <p:nvPr/>
        </p:nvSpPr>
        <p:spPr>
          <a:xfrm rot="16200000">
            <a:off x="5767605" y="2631213"/>
            <a:ext cx="288782" cy="709382"/>
          </a:xfrm>
          <a:prstGeom prst="righ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07036" y="3164680"/>
            <a:ext cx="264320" cy="26432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335704" y="3314700"/>
            <a:ext cx="1630753" cy="2419350"/>
          </a:xfrm>
          <a:custGeom>
            <a:avLst/>
            <a:gdLst>
              <a:gd name="connsiteX0" fmla="*/ 1630753 w 1630753"/>
              <a:gd name="connsiteY0" fmla="*/ 0 h 2419350"/>
              <a:gd name="connsiteX1" fmla="*/ 11503 w 1630753"/>
              <a:gd name="connsiteY1" fmla="*/ 457200 h 2419350"/>
              <a:gd name="connsiteX2" fmla="*/ 925903 w 1630753"/>
              <a:gd name="connsiteY2" fmla="*/ 952500 h 2419350"/>
              <a:gd name="connsiteX3" fmla="*/ 1306903 w 1630753"/>
              <a:gd name="connsiteY3" fmla="*/ 1485900 h 2419350"/>
              <a:gd name="connsiteX4" fmla="*/ 773503 w 1630753"/>
              <a:gd name="connsiteY4" fmla="*/ 1819275 h 2419350"/>
              <a:gd name="connsiteX5" fmla="*/ 1516453 w 1630753"/>
              <a:gd name="connsiteY5" fmla="*/ 1885950 h 2419350"/>
              <a:gd name="connsiteX6" fmla="*/ 1249753 w 1630753"/>
              <a:gd name="connsiteY6" fmla="*/ 2066925 h 2419350"/>
              <a:gd name="connsiteX7" fmla="*/ 697303 w 1630753"/>
              <a:gd name="connsiteY7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0753" h="2419350">
                <a:moveTo>
                  <a:pt x="1630753" y="0"/>
                </a:moveTo>
                <a:cubicBezTo>
                  <a:pt x="879865" y="149225"/>
                  <a:pt x="128978" y="298450"/>
                  <a:pt x="11503" y="457200"/>
                </a:cubicBezTo>
                <a:cubicBezTo>
                  <a:pt x="-105972" y="615950"/>
                  <a:pt x="710003" y="781050"/>
                  <a:pt x="925903" y="952500"/>
                </a:cubicBezTo>
                <a:cubicBezTo>
                  <a:pt x="1141803" y="1123950"/>
                  <a:pt x="1332303" y="1341437"/>
                  <a:pt x="1306903" y="1485900"/>
                </a:cubicBezTo>
                <a:cubicBezTo>
                  <a:pt x="1281503" y="1630363"/>
                  <a:pt x="738578" y="1752600"/>
                  <a:pt x="773503" y="1819275"/>
                </a:cubicBezTo>
                <a:cubicBezTo>
                  <a:pt x="808428" y="1885950"/>
                  <a:pt x="1437078" y="1844675"/>
                  <a:pt x="1516453" y="1885950"/>
                </a:cubicBezTo>
                <a:cubicBezTo>
                  <a:pt x="1595828" y="1927225"/>
                  <a:pt x="1386278" y="1978025"/>
                  <a:pt x="1249753" y="2066925"/>
                </a:cubicBezTo>
                <a:cubicBezTo>
                  <a:pt x="1113228" y="2155825"/>
                  <a:pt x="228990" y="2316163"/>
                  <a:pt x="697303" y="241935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305222" y="2656236"/>
            <a:ext cx="177336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Possible execution path</a:t>
            </a:r>
          </a:p>
        </p:txBody>
      </p:sp>
      <p:sp>
        <p:nvSpPr>
          <p:cNvPr id="66" name="Right Brace 65"/>
          <p:cNvSpPr/>
          <p:nvPr/>
        </p:nvSpPr>
        <p:spPr>
          <a:xfrm rot="5400000">
            <a:off x="5897880" y="3002281"/>
            <a:ext cx="304799" cy="64922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604488" y="6400800"/>
                <a:ext cx="292406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rgbClr val="FF33CC"/>
                        </a:solidFill>
                        <a:latin typeface="Cambria Math"/>
                      </a:rPr>
                      <m:t>! 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Possible permutations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88" y="6400800"/>
                <a:ext cx="2924068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ight Brace 67"/>
          <p:cNvSpPr/>
          <p:nvPr/>
        </p:nvSpPr>
        <p:spPr>
          <a:xfrm rot="10800000">
            <a:off x="2575558" y="3096026"/>
            <a:ext cx="304799" cy="286934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1676401" y="4355068"/>
                <a:ext cx="98603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FF33CC"/>
                                  </a:solidFill>
                                  <a:latin typeface="Cambria Math"/>
                                </a:rPr>
                                <m:t>!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4355068"/>
                <a:ext cx="986031" cy="400110"/>
              </a:xfrm>
              <a:prstGeom prst="rect">
                <a:avLst/>
              </a:prstGeom>
              <a:blipFill>
                <a:blip r:embed="rId4"/>
                <a:stretch>
                  <a:fillRect l="-3704" b="-1363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680970" y="4800600"/>
                <a:ext cx="986031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33CC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970" y="4800600"/>
                <a:ext cx="986031" cy="400110"/>
              </a:xfrm>
              <a:prstGeom prst="rect">
                <a:avLst/>
              </a:prstGeom>
              <a:blipFill>
                <a:blip r:embed="rId5"/>
                <a:stretch>
                  <a:fillRect l="-17901" r="-14815" b="-1538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486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algorithms we have discussed:</a:t>
            </a:r>
          </a:p>
          <a:p>
            <a:pPr lvl="1"/>
            <a:r>
              <a:rPr lang="en-US" dirty="0" err="1"/>
              <a:t>Mergesort</a:t>
            </a:r>
            <a:endParaRPr lang="en-US" dirty="0"/>
          </a:p>
          <a:p>
            <a:pPr lvl="1"/>
            <a:r>
              <a:rPr lang="en-US" dirty="0"/>
              <a:t>Quicksort</a:t>
            </a:r>
          </a:p>
          <a:p>
            <a:r>
              <a:rPr lang="en-US" dirty="0"/>
              <a:t>Other sorting algorithms (will discuss):</a:t>
            </a:r>
          </a:p>
          <a:p>
            <a:pPr lvl="1"/>
            <a:r>
              <a:rPr lang="en-US" dirty="0" err="1"/>
              <a:t>Bubblesort</a:t>
            </a:r>
            <a:endParaRPr lang="en-US" dirty="0"/>
          </a:p>
          <a:p>
            <a:pPr lvl="1"/>
            <a:r>
              <a:rPr lang="en-US" dirty="0" err="1"/>
              <a:t>Insertionsort</a:t>
            </a:r>
            <a:endParaRPr lang="en-US" dirty="0"/>
          </a:p>
          <a:p>
            <a:pPr lvl="1"/>
            <a:r>
              <a:rPr lang="en-US" dirty="0"/>
              <a:t>Heapsort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81400" y="2589514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589514"/>
                <a:ext cx="1590885" cy="461665"/>
              </a:xfrm>
              <a:prstGeom prst="rect">
                <a:avLst/>
              </a:prstGeom>
              <a:blipFill>
                <a:blip r:embed="rId2"/>
                <a:stretch>
                  <a:fillRect r="-79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81399" y="3124200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9" y="3124200"/>
                <a:ext cx="1590885" cy="461665"/>
              </a:xfrm>
              <a:prstGeom prst="rect">
                <a:avLst/>
              </a:prstGeom>
              <a:blipFill>
                <a:blip r:embed="rId3"/>
                <a:stretch>
                  <a:fillRect r="-794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02682" y="5241139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682" y="5241139"/>
                <a:ext cx="1590885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1399" y="4195465"/>
                <a:ext cx="105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9" y="4195465"/>
                <a:ext cx="1050159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1398" y="4719936"/>
                <a:ext cx="105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8" y="4719936"/>
                <a:ext cx="1050159" cy="461665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99AB09B-F3E9-BC47-8252-0EEEC18C1141}"/>
              </a:ext>
            </a:extLst>
          </p:cNvPr>
          <p:cNvSpPr txBox="1"/>
          <p:nvPr/>
        </p:nvSpPr>
        <p:spPr>
          <a:xfrm>
            <a:off x="5334000" y="2622171"/>
            <a:ext cx="128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Optimal!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CBDC5-72FC-C74A-A238-E41CE0E8856B}"/>
              </a:ext>
            </a:extLst>
          </p:cNvPr>
          <p:cNvSpPr txBox="1"/>
          <p:nvPr/>
        </p:nvSpPr>
        <p:spPr>
          <a:xfrm>
            <a:off x="5334000" y="3127829"/>
            <a:ext cx="128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Optimal!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13D81C-92B7-E646-BC38-E2E80B30FB06}"/>
              </a:ext>
            </a:extLst>
          </p:cNvPr>
          <p:cNvSpPr txBox="1"/>
          <p:nvPr/>
        </p:nvSpPr>
        <p:spPr>
          <a:xfrm>
            <a:off x="5334000" y="5257800"/>
            <a:ext cx="128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Optimal!</a:t>
            </a:r>
          </a:p>
        </p:txBody>
      </p:sp>
    </p:spTree>
    <p:extLst>
      <p:ext uri="{BB962C8B-B14F-4D97-AF65-F5344CB8AC3E}">
        <p14:creationId xmlns:p14="http://schemas.microsoft.com/office/powerpoint/2010/main" val="28550019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Isn’t Everything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Important properties of sorting algorithms:</a:t>
            </a:r>
          </a:p>
          <a:p>
            <a:r>
              <a:rPr lang="en-US" dirty="0">
                <a:solidFill>
                  <a:srgbClr val="FF0000"/>
                </a:solidFill>
              </a:rPr>
              <a:t>Run Time</a:t>
            </a:r>
          </a:p>
          <a:p>
            <a:pPr lvl="1"/>
            <a:r>
              <a:rPr lang="en-US" dirty="0"/>
              <a:t>Asymptotic Complexity</a:t>
            </a:r>
          </a:p>
          <a:p>
            <a:pPr lvl="1"/>
            <a:r>
              <a:rPr lang="en-US" dirty="0"/>
              <a:t>Constants</a:t>
            </a:r>
          </a:p>
          <a:p>
            <a:r>
              <a:rPr lang="en-US" dirty="0">
                <a:solidFill>
                  <a:srgbClr val="0070C0"/>
                </a:solidFill>
              </a:rPr>
              <a:t>In Place (or In-Situ)</a:t>
            </a:r>
          </a:p>
          <a:p>
            <a:pPr lvl="1"/>
            <a:r>
              <a:rPr lang="en-US" dirty="0"/>
              <a:t>Done with only constant additional space</a:t>
            </a:r>
          </a:p>
          <a:p>
            <a:r>
              <a:rPr lang="en-US" dirty="0">
                <a:solidFill>
                  <a:srgbClr val="0070C0"/>
                </a:solidFill>
              </a:rPr>
              <a:t>Adaptive</a:t>
            </a:r>
          </a:p>
          <a:p>
            <a:pPr lvl="1"/>
            <a:r>
              <a:rPr lang="en-US" dirty="0"/>
              <a:t>Faster if list is nearly sorted</a:t>
            </a:r>
          </a:p>
          <a:p>
            <a:r>
              <a:rPr lang="en-US" dirty="0">
                <a:solidFill>
                  <a:srgbClr val="0070C0"/>
                </a:solidFill>
              </a:rPr>
              <a:t>Stable</a:t>
            </a:r>
          </a:p>
          <a:p>
            <a:pPr lvl="1"/>
            <a:r>
              <a:rPr lang="en-US" dirty="0"/>
              <a:t>Equal elements remain in original order</a:t>
            </a:r>
          </a:p>
          <a:p>
            <a:r>
              <a:rPr lang="en-US" dirty="0">
                <a:solidFill>
                  <a:srgbClr val="0070C0"/>
                </a:solidFill>
              </a:rPr>
              <a:t>Parallelizable</a:t>
            </a:r>
          </a:p>
          <a:p>
            <a:pPr lvl="1"/>
            <a:r>
              <a:rPr lang="en-US" dirty="0"/>
              <a:t>Runs faster with multiple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293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sz="2000" b="1" dirty="0"/>
                  <a:t>: </a:t>
                </a:r>
              </a:p>
              <a:p>
                <a:pPr lvl="1"/>
                <a:r>
                  <a:rPr lang="en-US" sz="1800" dirty="0"/>
                  <a:t>Break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-element list into two lists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elements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&gt;1</m:t>
                    </m:r>
                  </m:oMath>
                </a14:m>
                <a:r>
                  <a:rPr lang="en-US" sz="1800" dirty="0"/>
                  <a:t>: Sort each </a:t>
                </a:r>
                <a:r>
                  <a:rPr lang="en-US" sz="1800" dirty="0" err="1"/>
                  <a:t>sublist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FF33CC"/>
                    </a:solidFill>
                  </a:rPr>
                  <a:t>recursively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𝑛</m:t>
                    </m:r>
                    <m:r>
                      <a:rPr lang="en-US" sz="1800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sz="1800" dirty="0"/>
                  <a:t>: List is already sorted (</a:t>
                </a:r>
                <a:r>
                  <a:rPr lang="en-US" sz="1800" dirty="0">
                    <a:solidFill>
                      <a:srgbClr val="FF33CC"/>
                    </a:solidFill>
                  </a:rPr>
                  <a:t>base case</a:t>
                </a:r>
                <a:r>
                  <a:rPr lang="en-US" sz="1800" dirty="0"/>
                  <a:t>)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Merge together sorted </a:t>
                </a:r>
                <a:r>
                  <a:rPr lang="en-US" sz="1800" dirty="0" err="1"/>
                  <a:t>sublists</a:t>
                </a:r>
                <a:r>
                  <a:rPr lang="en-US" sz="1800" dirty="0"/>
                  <a:t> into one sorted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blipFill>
                <a:blip r:embed="rId2"/>
                <a:stretch>
                  <a:fillRect l="-887" t="-2000" b="-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Optimal!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blipFill>
                <a:blip r:embed="rId3"/>
                <a:stretch>
                  <a:fillRect r="-1852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3962400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3962400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3962400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06742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4143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08050" y="4547173"/>
            <a:ext cx="16001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  <a:p>
            <a:pPr algn="ctr"/>
            <a:r>
              <a:rPr lang="en-US" sz="3200" dirty="0"/>
              <a:t>(usually)</a:t>
            </a:r>
          </a:p>
        </p:txBody>
      </p:sp>
    </p:spTree>
    <p:extLst>
      <p:ext uri="{BB962C8B-B14F-4D97-AF65-F5344CB8AC3E}">
        <p14:creationId xmlns:p14="http://schemas.microsoft.com/office/powerpoint/2010/main" val="388358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2" grpId="0"/>
      <p:bldP spid="1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0"/>
                <a:ext cx="8229600" cy="5410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 </a:t>
                </a:r>
                <a:r>
                  <a:rPr lang="en-US" dirty="0"/>
                  <a:t>Merge sorted </a:t>
                </a:r>
                <a:r>
                  <a:rPr lang="en-US" dirty="0" err="1"/>
                  <a:t>sublists</a:t>
                </a:r>
                <a:r>
                  <a:rPr lang="en-US" dirty="0"/>
                  <a:t> into one sorted list</a:t>
                </a:r>
              </a:p>
              <a:p>
                <a:r>
                  <a:rPr lang="en-US" dirty="0"/>
                  <a:t>We have: </a:t>
                </a:r>
              </a:p>
              <a:p>
                <a:pPr lvl="1"/>
                <a:r>
                  <a:rPr lang="en-US" dirty="0"/>
                  <a:t>2 sorted lists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1 output list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not empty):</a:t>
                </a:r>
              </a:p>
              <a:p>
                <a:pPr marL="0" indent="0">
                  <a:buNone/>
                </a:pPr>
                <a:r>
                  <a:rPr lang="en-US" dirty="0"/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[0]</m:t>
                    </m:r>
                  </m:oMath>
                </a14:m>
                <a:r>
                  <a:rPr lang="en-US" dirty="0"/>
                  <a:t>: </a:t>
                </a: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.pop())</a:t>
                </a:r>
              </a:p>
              <a:p>
                <a:pPr marL="0" indent="0">
                  <a:buNone/>
                </a:pPr>
                <a:r>
                  <a:rPr lang="en-US" dirty="0"/>
                  <a:t>	Else: 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.pop())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.append(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0"/>
                <a:ext cx="8229600" cy="5410200"/>
              </a:xfrm>
              <a:blipFill>
                <a:blip r:embed="rId2"/>
                <a:stretch>
                  <a:fillRect l="-1543" t="-1639" b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3657600"/>
            <a:ext cx="4800600" cy="9906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3800" y="350520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33CC"/>
                </a:solidFill>
              </a:rPr>
              <a:t>Stable</a:t>
            </a:r>
            <a:r>
              <a:rPr lang="en-US" sz="2400" dirty="0">
                <a:solidFill>
                  <a:srgbClr val="FF33CC"/>
                </a:solidFill>
              </a:rPr>
              <a:t>:</a:t>
            </a:r>
          </a:p>
          <a:p>
            <a:r>
              <a:rPr lang="en-US" sz="2400" dirty="0">
                <a:solidFill>
                  <a:srgbClr val="FF33CC"/>
                </a:solidFill>
              </a:rPr>
              <a:t>If elements are equal, leftmost comes first</a:t>
            </a:r>
          </a:p>
        </p:txBody>
      </p:sp>
    </p:spTree>
    <p:extLst>
      <p:ext uri="{BB962C8B-B14F-4D97-AF65-F5344CB8AC3E}">
        <p14:creationId xmlns:p14="http://schemas.microsoft.com/office/powerpoint/2010/main" val="11056010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sz="2000" b="1" dirty="0"/>
                  <a:t>: </a:t>
                </a:r>
              </a:p>
              <a:p>
                <a:pPr lvl="1"/>
                <a:r>
                  <a:rPr lang="en-US" sz="1800" dirty="0"/>
                  <a:t>Break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-element list into two lists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elements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&gt;1</m:t>
                    </m:r>
                  </m:oMath>
                </a14:m>
                <a:r>
                  <a:rPr lang="en-US" sz="1800" dirty="0"/>
                  <a:t>: Sort each </a:t>
                </a:r>
                <a:r>
                  <a:rPr lang="en-US" sz="1800" dirty="0" err="1"/>
                  <a:t>sublist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FF33CC"/>
                    </a:solidFill>
                  </a:rPr>
                  <a:t>recursively</a:t>
                </a:r>
              </a:p>
              <a:p>
                <a:pPr lvl="1"/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𝑛</m:t>
                    </m:r>
                    <m:r>
                      <a:rPr lang="en-US" sz="1800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sz="1800" dirty="0"/>
                  <a:t>: List is already sorted (</a:t>
                </a:r>
                <a:r>
                  <a:rPr lang="en-US" sz="1800" dirty="0">
                    <a:solidFill>
                      <a:srgbClr val="FF33CC"/>
                    </a:solidFill>
                  </a:rPr>
                  <a:t>base case</a:t>
                </a:r>
                <a:r>
                  <a:rPr lang="en-US" sz="1800" dirty="0"/>
                  <a:t>)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sz="2000" b="1" dirty="0"/>
                  <a:t>:</a:t>
                </a:r>
              </a:p>
              <a:p>
                <a:pPr lvl="1"/>
                <a:r>
                  <a:rPr lang="en-US" sz="1800" dirty="0"/>
                  <a:t>Merge together sorted </a:t>
                </a:r>
                <a:r>
                  <a:rPr lang="en-US" sz="1800" dirty="0" err="1"/>
                  <a:t>sublists</a:t>
                </a:r>
                <a:r>
                  <a:rPr lang="en-US" sz="1800" dirty="0"/>
                  <a:t> into one sorted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143000"/>
                <a:ext cx="5715000" cy="2514600"/>
              </a:xfrm>
              <a:blipFill>
                <a:blip r:embed="rId2"/>
                <a:stretch>
                  <a:fillRect l="-887" t="-2000" b="-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Optimal!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661993"/>
                <a:ext cx="2041072" cy="1077218"/>
              </a:xfrm>
              <a:prstGeom prst="rect">
                <a:avLst/>
              </a:prstGeom>
              <a:blipFill>
                <a:blip r:embed="rId3"/>
                <a:stretch>
                  <a:fillRect r="-1852" b="-1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3962400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3962400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3962400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36292" y="3962400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Parallelizable?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06742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4143" y="45471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08050" y="4547173"/>
            <a:ext cx="16001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  <a:p>
            <a:pPr algn="ctr"/>
            <a:r>
              <a:rPr lang="en-US" sz="3200" dirty="0"/>
              <a:t>(usually)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87776" y="4547174"/>
            <a:ext cx="852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13336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/>
                <a:r>
                  <a:rPr lang="en-US" dirty="0"/>
                  <a:t>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-element list into two lists of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elements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Sort each </a:t>
                </a:r>
                <a:r>
                  <a:rPr lang="en-US" dirty="0" err="1"/>
                  <a:t>sublist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33CC"/>
                    </a:solidFill>
                  </a:rPr>
                  <a:t>recursively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List is already sorted (</a:t>
                </a:r>
                <a:r>
                  <a:rPr lang="en-US" dirty="0">
                    <a:solidFill>
                      <a:srgbClr val="FF33CC"/>
                    </a:solidFill>
                  </a:rPr>
                  <a:t>base case</a:t>
                </a:r>
                <a:r>
                  <a:rPr lang="en-US" dirty="0"/>
                  <a:t>)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dirty="0"/>
                  <a:t>Merge together sorted </a:t>
                </a:r>
                <a:r>
                  <a:rPr lang="en-US" dirty="0" err="1"/>
                  <a:t>sublists</a:t>
                </a:r>
                <a:r>
                  <a:rPr lang="en-US" dirty="0"/>
                  <a:t> into one sorted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600201"/>
            <a:ext cx="8153400" cy="106680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1600" y="1219200"/>
            <a:ext cx="243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33CC"/>
                </a:solidFill>
              </a:rPr>
              <a:t>Parallelizable</a:t>
            </a:r>
            <a:r>
              <a:rPr lang="en-US" sz="2400" dirty="0">
                <a:solidFill>
                  <a:srgbClr val="FF33CC"/>
                </a:solidFill>
              </a:rPr>
              <a:t>:</a:t>
            </a:r>
          </a:p>
          <a:p>
            <a:r>
              <a:rPr lang="en-US" sz="2400" dirty="0">
                <a:solidFill>
                  <a:srgbClr val="FF33CC"/>
                </a:solidFill>
              </a:rPr>
              <a:t>Allow different machines to work on each </a:t>
            </a:r>
            <a:r>
              <a:rPr lang="en-US" sz="2400" dirty="0" err="1">
                <a:solidFill>
                  <a:srgbClr val="FF33CC"/>
                </a:solidFill>
              </a:rPr>
              <a:t>sublist</a:t>
            </a:r>
            <a:endParaRPr lang="en-US" sz="24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1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the pivot?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D20B9-00BE-894E-ABE6-12C9CEC24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201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(Sequential)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2"/>
              <p:cNvSpPr txBox="1">
                <a:spLocks noChangeArrowheads="1"/>
              </p:cNvSpPr>
              <p:nvPr/>
            </p:nvSpPr>
            <p:spPr bwMode="auto">
              <a:xfrm>
                <a:off x="8570416" y="2505032"/>
                <a:ext cx="263098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accent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total / level</a:t>
                </a:r>
              </a:p>
            </p:txBody>
          </p:sp>
        </mc:Choice>
        <mc:Fallback xmlns="">
          <p:sp>
            <p:nvSpPr>
              <p:cNvPr id="4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70416" y="2505032"/>
                <a:ext cx="2630984" cy="523220"/>
              </a:xfrm>
              <a:prstGeom prst="rect">
                <a:avLst/>
              </a:prstGeom>
              <a:blipFill>
                <a:blip r:embed="rId2"/>
                <a:stretch>
                  <a:fillRect t="-9524" b="-3095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eft Brace 41"/>
          <p:cNvSpPr/>
          <p:nvPr/>
        </p:nvSpPr>
        <p:spPr>
          <a:xfrm flipH="1" flipV="1">
            <a:off x="8570416" y="2133600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2"/>
              <p:cNvSpPr txBox="1">
                <a:spLocks noChangeArrowheads="1"/>
              </p:cNvSpPr>
              <p:nvPr/>
            </p:nvSpPr>
            <p:spPr bwMode="auto">
              <a:xfrm>
                <a:off x="8608516" y="3676688"/>
                <a:ext cx="2312388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⁡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FF00FF"/>
                    </a:solidFill>
                  </a:rPr>
                  <a:t> </a:t>
                </a:r>
                <a:r>
                  <a:rPr lang="en-US" sz="2800" dirty="0"/>
                  <a:t>levels</a:t>
                </a:r>
              </a:p>
              <a:p>
                <a:pPr algn="ctr"/>
                <a:r>
                  <a:rPr lang="en-US" sz="2800" dirty="0"/>
                  <a:t>of recursion</a:t>
                </a:r>
              </a:p>
            </p:txBody>
          </p:sp>
        </mc:Choice>
        <mc:Fallback xmlns="">
          <p:sp>
            <p:nvSpPr>
              <p:cNvPr id="4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08516" y="3676688"/>
                <a:ext cx="2312388" cy="954107"/>
              </a:xfrm>
              <a:prstGeom prst="rect">
                <a:avLst/>
              </a:prstGeom>
              <a:blipFill>
                <a:blip r:embed="rId3"/>
                <a:stretch>
                  <a:fillRect t="-6579" b="-157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465610" y="1182558"/>
                <a:ext cx="3154390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 )+</m:t>
                      </m:r>
                      <m:r>
                        <a:rPr lang="en-US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0" y="1182558"/>
                <a:ext cx="3154390" cy="722442"/>
              </a:xfrm>
              <a:prstGeom prst="rect">
                <a:avLst/>
              </a:prstGeom>
              <a:blipFill>
                <a:blip r:embed="rId5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6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blipFill>
                <a:blip r:embed="rId8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blipFill>
                <a:blip r:embed="rId9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blipFill>
                <a:blip r:embed="rId9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blipFill>
                <a:blip r:embed="rId10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133849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240630" y="3485452"/>
            <a:ext cx="1116724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624096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924550" y="3485452"/>
            <a:ext cx="7239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91440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2"/>
          </p:cNvCxnSpPr>
          <p:nvPr/>
        </p:nvCxnSpPr>
        <p:spPr>
          <a:xfrm>
            <a:off x="7562850" y="4291526"/>
            <a:ext cx="4233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295832" y="4291526"/>
            <a:ext cx="267019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924551" y="4289576"/>
            <a:ext cx="4995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657532" y="4289576"/>
            <a:ext cx="267019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981450" y="4291526"/>
            <a:ext cx="526860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741748" y="4291526"/>
            <a:ext cx="239703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240631" y="4291527"/>
            <a:ext cx="474963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291527"/>
            <a:ext cx="291599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blipFill>
                <a:blip r:embed="rId1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blipFill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blipFill>
                <a:blip r:embed="rId1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blipFill>
                <a:blip r:embed="rId20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159810" y="3394238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10" y="3394238"/>
                <a:ext cx="374590" cy="564898"/>
              </a:xfrm>
              <a:prstGeom prst="rect">
                <a:avLst/>
              </a:prstGeom>
              <a:blipFill>
                <a:blip r:embed="rId2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15200" y="6248400"/>
                <a:ext cx="32837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6248400"/>
                <a:ext cx="3283784" cy="523220"/>
              </a:xfrm>
              <a:prstGeom prst="rect">
                <a:avLst/>
              </a:prstGeom>
              <a:blipFill>
                <a:blip r:embed="rId26"/>
                <a:stretch>
                  <a:fillRect l="-4247" t="-14634" r="-1158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522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(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Parallel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465611" y="1182558"/>
                <a:ext cx="2984471" cy="722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 )+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1" y="1182558"/>
                <a:ext cx="2984471" cy="722442"/>
              </a:xfrm>
              <a:prstGeom prst="rect">
                <a:avLst/>
              </a:prstGeom>
              <a:blipFill>
                <a:blip r:embed="rId3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5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blipFill>
                <a:blip r:embed="rId6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3832376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96100" y="3834326"/>
                <a:ext cx="1333500" cy="457200"/>
              </a:xfrm>
              <a:prstGeom prst="rect">
                <a:avLst/>
              </a:prstGeom>
              <a:blipFill>
                <a:blip r:embed="rId8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1" y="5226656"/>
                <a:ext cx="71663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2289" y="5229577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133849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6699" y="5229577"/>
                <a:ext cx="71663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25729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240630" y="3485452"/>
            <a:ext cx="1116724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624096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924550" y="3485452"/>
            <a:ext cx="7239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91440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2" idx="2"/>
          </p:cNvCxnSpPr>
          <p:nvPr/>
        </p:nvCxnSpPr>
        <p:spPr>
          <a:xfrm>
            <a:off x="7562850" y="4291526"/>
            <a:ext cx="4233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295832" y="4291526"/>
            <a:ext cx="267019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924551" y="4289576"/>
            <a:ext cx="4995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657532" y="4289576"/>
            <a:ext cx="267019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981450" y="4291526"/>
            <a:ext cx="526860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741748" y="4291526"/>
            <a:ext cx="239703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240631" y="4291527"/>
            <a:ext cx="474963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291527"/>
            <a:ext cx="291599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670" y="1918313"/>
                <a:ext cx="3745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06" y="2809526"/>
                <a:ext cx="374590" cy="564898"/>
              </a:xfrm>
              <a:prstGeom prst="rect">
                <a:avLst/>
              </a:prstGeom>
              <a:blipFill>
                <a:blip r:embed="rId1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951" y="2766642"/>
                <a:ext cx="374590" cy="564898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624" y="3588842"/>
                <a:ext cx="374590" cy="564898"/>
              </a:xfrm>
              <a:prstGeom prst="rect">
                <a:avLst/>
              </a:prstGeom>
              <a:blipFill>
                <a:blip r:embed="rId1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410" y="3536968"/>
                <a:ext cx="374590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410" y="3505200"/>
                <a:ext cx="374590" cy="564898"/>
              </a:xfrm>
              <a:prstGeom prst="rect">
                <a:avLst/>
              </a:prstGeom>
              <a:blipFill>
                <a:blip r:embed="rId18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8159810" y="354990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10" y="3549902"/>
                <a:ext cx="374590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477" y="4932724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81" y="4932724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768" y="4940994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39" y="4905340"/>
                <a:ext cx="3658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846" y="4949264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809" y="4958253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15201" y="6248400"/>
                <a:ext cx="24847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1" y="6248400"/>
                <a:ext cx="2484719" cy="523220"/>
              </a:xfrm>
              <a:prstGeom prst="rect">
                <a:avLst/>
              </a:prstGeom>
              <a:blipFill>
                <a:blip r:embed="rId23"/>
                <a:stretch>
                  <a:fillRect l="-5612" t="-14634" r="-1531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478111" y="2743200"/>
            <a:ext cx="5296412" cy="8493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Box 2"/>
          <p:cNvSpPr txBox="1">
            <a:spLocks noChangeArrowheads="1"/>
          </p:cNvSpPr>
          <p:nvPr/>
        </p:nvSpPr>
        <p:spPr bwMode="auto">
          <a:xfrm>
            <a:off x="1083766" y="2147455"/>
            <a:ext cx="26309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Done in Parallel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696200" y="25146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514600"/>
                <a:ext cx="374590" cy="564898"/>
              </a:xfrm>
              <a:prstGeom prst="rect">
                <a:avLst/>
              </a:prstGeom>
              <a:blipFill>
                <a:blip r:embed="rId2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/>
          <p:cNvSpPr/>
          <p:nvPr/>
        </p:nvSpPr>
        <p:spPr>
          <a:xfrm>
            <a:off x="1561588" y="3611772"/>
            <a:ext cx="6972812" cy="8493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8534400" y="3352800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3352800"/>
                <a:ext cx="374590" cy="564898"/>
              </a:xfrm>
              <a:prstGeom prst="rect">
                <a:avLst/>
              </a:prstGeom>
              <a:blipFill>
                <a:blip r:embed="rId25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/>
          <p:cNvSpPr/>
          <p:nvPr/>
        </p:nvSpPr>
        <p:spPr>
          <a:xfrm>
            <a:off x="1524000" y="4941812"/>
            <a:ext cx="6972812" cy="8493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8464610" y="45720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610" y="4572000"/>
                <a:ext cx="365806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64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" grpId="0"/>
      <p:bldP spid="3" grpId="0" animBg="1"/>
      <p:bldP spid="81" grpId="0"/>
      <p:bldP spid="84" grpId="0"/>
      <p:bldP spid="86" grpId="0" animBg="1"/>
      <p:bldP spid="87" grpId="0"/>
      <p:bldP spid="90" grpId="0" animBg="1"/>
      <p:bldP spid="9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88686" y="1661994"/>
                <a:ext cx="2803115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rgbClr val="FF0000"/>
                    </a:solidFill>
                  </a:rPr>
                  <a:t>(almost always)</a:t>
                </a:r>
              </a:p>
              <a:p>
                <a:pPr algn="ctr"/>
                <a:r>
                  <a:rPr lang="en-US" sz="2800" dirty="0">
                    <a:solidFill>
                      <a:srgbClr val="FF0000"/>
                    </a:solidFill>
                  </a:rPr>
                  <a:t>Better constants than </a:t>
                </a:r>
                <a:r>
                  <a:rPr lang="en-US" sz="2800" dirty="0" err="1">
                    <a:solidFill>
                      <a:srgbClr val="FF0000"/>
                    </a:solidFill>
                  </a:rPr>
                  <a:t>Mergesort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686" y="1661994"/>
                <a:ext cx="2803115" cy="1877437"/>
              </a:xfrm>
              <a:prstGeom prst="rect">
                <a:avLst/>
              </a:prstGeom>
              <a:blipFill>
                <a:blip r:embed="rId2"/>
                <a:stretch>
                  <a:fillRect r="-2703" b="-7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3962400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3962400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3962400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91939" y="4547175"/>
            <a:ext cx="1095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kinda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4397618" y="4547175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5325" y="4547174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6292" y="3962400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Parallelizable?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87776" y="4547174"/>
            <a:ext cx="852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2133600" y="1369607"/>
                <a:ext cx="5655086" cy="186204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/>
                  <a:t>Idea: pick a </a:t>
                </a:r>
                <a:r>
                  <a:rPr lang="en-US" sz="2000" dirty="0">
                    <a:solidFill>
                      <a:srgbClr val="FF33CC"/>
                    </a:solidFill>
                  </a:rPr>
                  <a:t>partition</a:t>
                </a:r>
                <a:r>
                  <a:rPr lang="en-US" sz="2000" dirty="0"/>
                  <a:t> element, recursively sort two </a:t>
                </a:r>
                <a:r>
                  <a:rPr lang="en-US" sz="2000" dirty="0" err="1"/>
                  <a:t>sublists</a:t>
                </a:r>
                <a:r>
                  <a:rPr lang="en-US" sz="2000" dirty="0"/>
                  <a:t> around that element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Divide: </a:t>
                </a:r>
                <a:r>
                  <a:rPr lang="en-US" sz="2000" dirty="0"/>
                  <a:t>select an element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Conquer: </a:t>
                </a:r>
                <a:r>
                  <a:rPr lang="en-US" sz="2000" dirty="0"/>
                  <a:t>recursively sort left and right </a:t>
                </a:r>
                <a:r>
                  <a:rPr lang="en-US" sz="2000" dirty="0" err="1"/>
                  <a:t>sublists</a:t>
                </a:r>
                <a:endParaRPr lang="en-US" sz="2000" dirty="0"/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Combine: </a:t>
                </a:r>
                <a:r>
                  <a:rPr lang="en-US" sz="2000" dirty="0"/>
                  <a:t>Nothing!</a:t>
                </a:r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369607"/>
                <a:ext cx="5655086" cy="1862047"/>
              </a:xfrm>
              <a:prstGeom prst="rect">
                <a:avLst/>
              </a:prstGeom>
              <a:blipFill>
                <a:blip r:embed="rId3"/>
                <a:stretch>
                  <a:fillRect l="-1121" t="-2041" b="-13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305185" y="5094982"/>
            <a:ext cx="2868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Uses stack for recursive calls</a:t>
            </a:r>
          </a:p>
        </p:txBody>
      </p:sp>
    </p:spTree>
    <p:extLst>
      <p:ext uri="{BB962C8B-B14F-4D97-AF65-F5344CB8AC3E}">
        <p14:creationId xmlns:p14="http://schemas.microsoft.com/office/powerpoint/2010/main" val="249291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9C36-1943-594C-A538-6FCA303C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47A0-3518-EB48-A2E2-CC800F72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Horton’s lecture on 2/15 stopped here (or one </a:t>
            </a:r>
            <a:r>
              <a:rPr lang="en-US"/>
              <a:t>slide earlier?)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05207-0256-C54D-AA81-0669E766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729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600201"/>
            <a:ext cx="82296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: March through list, swapping </a:t>
            </a:r>
            <a:r>
              <a:rPr lang="en-US" dirty="0">
                <a:solidFill>
                  <a:srgbClr val="FF33CC"/>
                </a:solidFill>
              </a:rPr>
              <a:t>adjacent elements</a:t>
            </a:r>
            <a:r>
              <a:rPr lang="en-US" dirty="0"/>
              <a:t> if out of order, repeat until sorted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69524" y="2971800"/>
            <a:ext cx="6403076" cy="533400"/>
            <a:chOff x="1445524" y="2971800"/>
            <a:chExt cx="6403076" cy="533400"/>
          </a:xfrm>
        </p:grpSpPr>
        <p:sp>
          <p:nvSpPr>
            <p:cNvPr id="86" name="Rectangle 85"/>
            <p:cNvSpPr/>
            <p:nvPr/>
          </p:nvSpPr>
          <p:spPr>
            <a:xfrm>
              <a:off x="1445524" y="29718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978924" y="29718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512893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046293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579693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1136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6470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1804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44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2478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7812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315200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2980034" y="3802117"/>
            <a:ext cx="6403076" cy="533400"/>
            <a:chOff x="1445524" y="2971800"/>
            <a:chExt cx="6403076" cy="533400"/>
          </a:xfrm>
        </p:grpSpPr>
        <p:sp>
          <p:nvSpPr>
            <p:cNvPr id="99" name="Rectangle 98"/>
            <p:cNvSpPr/>
            <p:nvPr/>
          </p:nvSpPr>
          <p:spPr>
            <a:xfrm>
              <a:off x="1445524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978924" y="29718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512893" y="29718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046293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579693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1136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6470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1804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7144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2478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7812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315200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2969524" y="4648200"/>
            <a:ext cx="6403076" cy="533400"/>
            <a:chOff x="1445524" y="2971800"/>
            <a:chExt cx="6403076" cy="533400"/>
          </a:xfrm>
        </p:grpSpPr>
        <p:sp>
          <p:nvSpPr>
            <p:cNvPr id="112" name="Rectangle 111"/>
            <p:cNvSpPr/>
            <p:nvPr/>
          </p:nvSpPr>
          <p:spPr>
            <a:xfrm>
              <a:off x="1445524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78924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512893" y="29718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046293" y="29718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579693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1136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6470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1804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7144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2478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7812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315200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2980034" y="5562600"/>
            <a:ext cx="6403076" cy="533400"/>
            <a:chOff x="1445524" y="2971800"/>
            <a:chExt cx="6403076" cy="533400"/>
          </a:xfrm>
        </p:grpSpPr>
        <p:sp>
          <p:nvSpPr>
            <p:cNvPr id="125" name="Rectangle 124"/>
            <p:cNvSpPr/>
            <p:nvPr/>
          </p:nvSpPr>
          <p:spPr>
            <a:xfrm>
              <a:off x="1445524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978924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512893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046293" y="29718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579693" y="29718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1136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6470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1804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7144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2478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7812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315200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642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543800" y="1661993"/>
                <a:ext cx="309271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rgbClr val="FF0000"/>
                    </a:solidFill>
                  </a:rPr>
                  <a:t>Constants worse than Insertion Sort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661993"/>
                <a:ext cx="3092716" cy="1446550"/>
              </a:xfrm>
              <a:prstGeom prst="rect">
                <a:avLst/>
              </a:prstGeom>
              <a:blipFill>
                <a:blip r:embed="rId2"/>
                <a:stretch>
                  <a:fillRect l="-816" r="-408"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2895601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2895601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79779" y="3480376"/>
            <a:ext cx="719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35717" y="3480376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Kinda</a:t>
            </a:r>
            <a:endParaRPr lang="en-US" sz="32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133600" y="1369607"/>
            <a:ext cx="5655086" cy="9310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Idea: March through list, swapping </a:t>
            </a:r>
            <a:r>
              <a:rPr lang="en-US" sz="2000" dirty="0">
                <a:solidFill>
                  <a:srgbClr val="FF33CC"/>
                </a:solidFill>
              </a:rPr>
              <a:t>adjacent elements</a:t>
            </a:r>
            <a:r>
              <a:rPr lang="en-US" sz="2000" dirty="0"/>
              <a:t> if out of order, repeat until sorted</a:t>
            </a:r>
            <a:endParaRPr lang="en-US" sz="2000" dirty="0">
              <a:solidFill>
                <a:srgbClr val="FF33CC"/>
              </a:solidFill>
            </a:endParaRPr>
          </a:p>
        </p:txBody>
      </p:sp>
      <p:pic>
        <p:nvPicPr>
          <p:cNvPr id="14" name="Picture 2" descr="http://www-cs-faculty.stanford.edu/~knuth/dek-14May10-2.jpeg">
            <a:extLst>
              <a:ext uri="{FF2B5EF4-FFF2-40B4-BE49-F238E27FC236}">
                <a16:creationId xmlns:a16="http://schemas.microsoft.com/office/drawing/2014/main" id="{AEF34E90-F631-FD43-A2CF-4678B003A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638" y="4646748"/>
            <a:ext cx="3382324" cy="225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Callout 2">
            <a:extLst>
              <a:ext uri="{FF2B5EF4-FFF2-40B4-BE49-F238E27FC236}">
                <a16:creationId xmlns:a16="http://schemas.microsoft.com/office/drawing/2014/main" id="{5F80BD1E-8302-3745-9D6B-8458267E4A00}"/>
              </a:ext>
            </a:extLst>
          </p:cNvPr>
          <p:cNvSpPr/>
          <p:nvPr/>
        </p:nvSpPr>
        <p:spPr>
          <a:xfrm>
            <a:off x="5370691" y="3187988"/>
            <a:ext cx="4596138" cy="2568438"/>
          </a:xfrm>
          <a:prstGeom prst="wedgeEllipseCallout">
            <a:avLst>
              <a:gd name="adj1" fmla="val 51599"/>
              <a:gd name="adj2" fmla="val 3018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“Compared to straight insertion […], bubble sorting requires a more complicated program and takes about twice as long!” –Donald Knuth</a:t>
            </a:r>
          </a:p>
        </p:txBody>
      </p:sp>
    </p:spTree>
    <p:extLst>
      <p:ext uri="{BB962C8B-B14F-4D97-AF65-F5344CB8AC3E}">
        <p14:creationId xmlns:p14="http://schemas.microsoft.com/office/powerpoint/2010/main" val="68321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2" grpId="0"/>
      <p:bldP spid="13" grpId="0"/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 is “almost” Adaptive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336" y="1543315"/>
            <a:ext cx="82296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: March through list, swapping </a:t>
            </a:r>
            <a:r>
              <a:rPr lang="en-US" dirty="0">
                <a:solidFill>
                  <a:srgbClr val="FF33CC"/>
                </a:solidFill>
              </a:rPr>
              <a:t>adjacent elements</a:t>
            </a:r>
            <a:r>
              <a:rPr lang="en-US" dirty="0"/>
              <a:t> if out of order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69524" y="2743200"/>
            <a:ext cx="6403076" cy="533400"/>
            <a:chOff x="1445524" y="2971800"/>
            <a:chExt cx="6403076" cy="533400"/>
          </a:xfrm>
        </p:grpSpPr>
        <p:sp>
          <p:nvSpPr>
            <p:cNvPr id="86" name="Rectangle 85"/>
            <p:cNvSpPr/>
            <p:nvPr/>
          </p:nvSpPr>
          <p:spPr>
            <a:xfrm>
              <a:off x="1445524" y="29718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978924" y="29718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512893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046293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579693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1136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6470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1804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7144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2478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7812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315200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969524" y="3429000"/>
            <a:ext cx="6403076" cy="533400"/>
            <a:chOff x="1445524" y="2971800"/>
            <a:chExt cx="6403076" cy="533400"/>
          </a:xfrm>
        </p:grpSpPr>
        <p:sp>
          <p:nvSpPr>
            <p:cNvPr id="58" name="Rectangle 57"/>
            <p:cNvSpPr/>
            <p:nvPr/>
          </p:nvSpPr>
          <p:spPr>
            <a:xfrm>
              <a:off x="1445524" y="29718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978924" y="29718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12893" y="29718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046293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579693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1136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6470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180462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7144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478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781231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315200" y="29718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431993" y="3984625"/>
            <a:ext cx="4032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Only makes one “pass”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002898" y="4724400"/>
            <a:ext cx="6403076" cy="533400"/>
            <a:chOff x="1445524" y="2971800"/>
            <a:chExt cx="6403076" cy="533400"/>
          </a:xfrm>
          <a:noFill/>
        </p:grpSpPr>
        <p:sp>
          <p:nvSpPr>
            <p:cNvPr id="72" name="Rectangle 71"/>
            <p:cNvSpPr/>
            <p:nvPr/>
          </p:nvSpPr>
          <p:spPr>
            <a:xfrm>
              <a:off x="1445524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978924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512893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046293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579693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113662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647062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180462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714431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247831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781231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315200" y="29718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2972938" y="5257801"/>
            <a:ext cx="4032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one “pass”</a:t>
            </a:r>
          </a:p>
        </p:txBody>
      </p:sp>
      <p:grpSp>
        <p:nvGrpSpPr>
          <p:cNvPr id="149" name="Group 148"/>
          <p:cNvGrpSpPr/>
          <p:nvPr/>
        </p:nvGrpSpPr>
        <p:grpSpPr>
          <a:xfrm>
            <a:off x="3002898" y="5719465"/>
            <a:ext cx="6403076" cy="533400"/>
            <a:chOff x="1445524" y="2971800"/>
            <a:chExt cx="6403076" cy="533400"/>
          </a:xfrm>
          <a:noFill/>
        </p:grpSpPr>
        <p:sp>
          <p:nvSpPr>
            <p:cNvPr id="150" name="Rectangle 149"/>
            <p:cNvSpPr/>
            <p:nvPr/>
          </p:nvSpPr>
          <p:spPr>
            <a:xfrm>
              <a:off x="1445524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978924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512893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046293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579693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4113662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647062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180462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714431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247831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781231" y="297180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7315200" y="2971800"/>
              <a:ext cx="533400" cy="5334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/>
              <p:cNvSpPr txBox="1"/>
              <p:nvPr/>
            </p:nvSpPr>
            <p:spPr>
              <a:xfrm>
                <a:off x="2971800" y="6252866"/>
                <a:ext cx="51001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Requires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passes, thus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2" name="TextBox 1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6252866"/>
                <a:ext cx="5100105" cy="461665"/>
              </a:xfrm>
              <a:prstGeom prst="rect">
                <a:avLst/>
              </a:prstGeom>
              <a:blipFill>
                <a:blip r:embed="rId2"/>
                <a:stretch>
                  <a:fillRect l="-1737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5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148" grpId="0"/>
      <p:bldP spid="16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20000" y="1600200"/>
                <a:ext cx="3031714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rgbClr val="FF0000"/>
                    </a:solidFill>
                  </a:rPr>
                  <a:t>Constants worse than Insertion Sort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1600200"/>
                <a:ext cx="3031714" cy="1446550"/>
              </a:xfrm>
              <a:prstGeom prst="rect">
                <a:avLst/>
              </a:prstGeom>
              <a:blipFill>
                <a:blip r:embed="rId2"/>
                <a:stretch>
                  <a:fillRect l="-2092" r="-1674" b="-1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2895601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2895601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2895601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3254" y="3480376"/>
            <a:ext cx="85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92161" y="3480375"/>
            <a:ext cx="18095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strike="sngStrike" dirty="0" err="1"/>
              <a:t>Kinda</a:t>
            </a:r>
            <a:endParaRPr lang="en-US" sz="3200" strike="sngStrike" dirty="0"/>
          </a:p>
          <a:p>
            <a:pPr algn="ctr"/>
            <a:r>
              <a:rPr lang="en-US" sz="3200" dirty="0"/>
              <a:t>Not really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8361" y="3480375"/>
            <a:ext cx="719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6292" y="2895601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Parallelizable?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81264" y="34803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133600" y="1369607"/>
            <a:ext cx="5655086" cy="9310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Idea: March through list, swapping </a:t>
            </a:r>
            <a:r>
              <a:rPr lang="en-US" sz="2000" dirty="0">
                <a:solidFill>
                  <a:srgbClr val="FF33CC"/>
                </a:solidFill>
              </a:rPr>
              <a:t>adjacent elements</a:t>
            </a:r>
            <a:r>
              <a:rPr lang="en-US" sz="2000" dirty="0"/>
              <a:t> if out of order, repeat until sorted</a:t>
            </a:r>
            <a:endParaRPr lang="en-US" sz="2000" dirty="0">
              <a:solidFill>
                <a:srgbClr val="FF33CC"/>
              </a:solidFill>
            </a:endParaRPr>
          </a:p>
        </p:txBody>
      </p:sp>
      <p:pic>
        <p:nvPicPr>
          <p:cNvPr id="1026" name="Picture 2" descr="http://www-cs-faculty.stanford.edu/~knuth/dek-14May10-2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638" y="4646748"/>
            <a:ext cx="3382324" cy="225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Callout 17">
            <a:extLst>
              <a:ext uri="{FF2B5EF4-FFF2-40B4-BE49-F238E27FC236}">
                <a16:creationId xmlns:a16="http://schemas.microsoft.com/office/drawing/2014/main" id="{77D783A2-32AB-6943-B43E-D1A04EBA1B4C}"/>
              </a:ext>
            </a:extLst>
          </p:cNvPr>
          <p:cNvSpPr/>
          <p:nvPr/>
        </p:nvSpPr>
        <p:spPr>
          <a:xfrm>
            <a:off x="2133600" y="4557371"/>
            <a:ext cx="6680592" cy="2210520"/>
          </a:xfrm>
          <a:prstGeom prst="wedgeEllipseCallout">
            <a:avLst>
              <a:gd name="adj1" fmla="val 53430"/>
              <a:gd name="adj2" fmla="val 1959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"the bubble sort seems to have nothing to recommend it, except a catchy name and the fact that it leads to some interesting theoretical problems” –Donald Knuth, The Art of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98567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662" y="1543041"/>
            <a:ext cx="82296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: Maintain a </a:t>
            </a:r>
            <a:r>
              <a:rPr lang="en-US" dirty="0">
                <a:solidFill>
                  <a:srgbClr val="FF0000"/>
                </a:solidFill>
              </a:rPr>
              <a:t>sorted list prefix</a:t>
            </a:r>
            <a:r>
              <a:rPr lang="en-US" dirty="0"/>
              <a:t>, extend that prefix by “inserting” the </a:t>
            </a:r>
            <a:r>
              <a:rPr lang="en-US" dirty="0">
                <a:solidFill>
                  <a:srgbClr val="FF33CC"/>
                </a:solidFill>
              </a:rPr>
              <a:t>next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58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855224" y="3429000"/>
            <a:ext cx="6403076" cy="533400"/>
            <a:chOff x="1064524" y="3429000"/>
            <a:chExt cx="6403076" cy="533400"/>
          </a:xfrm>
        </p:grpSpPr>
        <p:sp>
          <p:nvSpPr>
            <p:cNvPr id="31" name="Rectangle 30"/>
            <p:cNvSpPr/>
            <p:nvPr/>
          </p:nvSpPr>
          <p:spPr>
            <a:xfrm>
              <a:off x="10645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979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318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652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986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26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66062" y="34290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99462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334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668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4002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934200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sp>
        <p:nvSpPr>
          <p:cNvPr id="43" name="Right Brace 42"/>
          <p:cNvSpPr/>
          <p:nvPr/>
        </p:nvSpPr>
        <p:spPr>
          <a:xfrm rot="16200000">
            <a:off x="4494093" y="4076131"/>
            <a:ext cx="457200" cy="373493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761508" y="2678668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Sorted Prefix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855224" y="4114800"/>
            <a:ext cx="6403076" cy="533400"/>
            <a:chOff x="1064524" y="3429000"/>
            <a:chExt cx="6403076" cy="533400"/>
          </a:xfrm>
        </p:grpSpPr>
        <p:sp>
          <p:nvSpPr>
            <p:cNvPr id="46" name="Rectangle 45"/>
            <p:cNvSpPr/>
            <p:nvPr/>
          </p:nvSpPr>
          <p:spPr>
            <a:xfrm>
              <a:off x="10645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979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1318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652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986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732662" y="34290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2660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99462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334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8668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4002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934200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55224" y="4800600"/>
            <a:ext cx="6403076" cy="533400"/>
            <a:chOff x="1064524" y="3429000"/>
            <a:chExt cx="6403076" cy="533400"/>
          </a:xfrm>
        </p:grpSpPr>
        <p:sp>
          <p:nvSpPr>
            <p:cNvPr id="59" name="Rectangle 58"/>
            <p:cNvSpPr/>
            <p:nvPr/>
          </p:nvSpPr>
          <p:spPr>
            <a:xfrm>
              <a:off x="10645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5979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1318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6652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198693" y="34290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7326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660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799462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334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668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4002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934200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55224" y="6172200"/>
            <a:ext cx="6403076" cy="533400"/>
            <a:chOff x="1064524" y="3429000"/>
            <a:chExt cx="6403076" cy="533400"/>
          </a:xfrm>
        </p:grpSpPr>
        <p:sp>
          <p:nvSpPr>
            <p:cNvPr id="72" name="Rectangle 71"/>
            <p:cNvSpPr/>
            <p:nvPr/>
          </p:nvSpPr>
          <p:spPr>
            <a:xfrm>
              <a:off x="10645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5979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1318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652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1986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7326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2660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799462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3334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8668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4002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934200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sp>
        <p:nvSpPr>
          <p:cNvPr id="84" name="Right Brace 83"/>
          <p:cNvSpPr/>
          <p:nvPr/>
        </p:nvSpPr>
        <p:spPr>
          <a:xfrm rot="16200000">
            <a:off x="4227393" y="1599631"/>
            <a:ext cx="457200" cy="320153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028208" y="5421868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Sorted Prefix</a:t>
            </a:r>
          </a:p>
        </p:txBody>
      </p:sp>
    </p:spTree>
    <p:extLst>
      <p:ext uri="{BB962C8B-B14F-4D97-AF65-F5344CB8AC3E}">
        <p14:creationId xmlns:p14="http://schemas.microsoft.com/office/powerpoint/2010/main" val="184679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24800" y="1661994"/>
                <a:ext cx="274320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(but with very small constants)</a:t>
                </a: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Great for short lists!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1661994"/>
                <a:ext cx="2743200" cy="1692771"/>
              </a:xfrm>
              <a:prstGeom prst="rect">
                <a:avLst/>
              </a:prstGeom>
              <a:blipFill>
                <a:blip r:embed="rId2"/>
                <a:stretch>
                  <a:fillRect l="-2315" r="-3704" b="-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2895601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2895601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3254" y="3480376"/>
            <a:ext cx="85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37180" y="3480376"/>
            <a:ext cx="719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133600" y="1369607"/>
            <a:ext cx="5655086" cy="9310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Idea: Maintain a </a:t>
            </a:r>
            <a:r>
              <a:rPr lang="en-US" sz="2000" dirty="0">
                <a:solidFill>
                  <a:srgbClr val="FF0000"/>
                </a:solidFill>
              </a:rPr>
              <a:t>sorted list prefix</a:t>
            </a:r>
            <a:r>
              <a:rPr lang="en-US" sz="2000" dirty="0"/>
              <a:t>, extend that prefix by “inserting” the </a:t>
            </a:r>
            <a:r>
              <a:rPr lang="en-US" sz="2000" dirty="0">
                <a:solidFill>
                  <a:srgbClr val="FF33CC"/>
                </a:solidFill>
              </a:rPr>
              <a:t>next element</a:t>
            </a:r>
          </a:p>
        </p:txBody>
      </p:sp>
    </p:spTree>
    <p:extLst>
      <p:ext uri="{BB962C8B-B14F-4D97-AF65-F5344CB8AC3E}">
        <p14:creationId xmlns:p14="http://schemas.microsoft.com/office/powerpoint/2010/main" val="355689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makes a good Pivot?</a:t>
            </a:r>
          </a:p>
          <a:p>
            <a:pPr lvl="1"/>
            <a:r>
              <a:rPr lang="en-US" dirty="0"/>
              <a:t>Roughly even split between left and right</a:t>
            </a:r>
          </a:p>
          <a:p>
            <a:pPr lvl="1"/>
            <a:r>
              <a:rPr lang="en-US" dirty="0"/>
              <a:t>Ideally: median</a:t>
            </a:r>
          </a:p>
          <a:p>
            <a:r>
              <a:rPr lang="en-US" dirty="0"/>
              <a:t>Can we find median in linear time?</a:t>
            </a:r>
          </a:p>
          <a:p>
            <a:pPr lvl="1"/>
            <a:r>
              <a:rPr lang="en-US" dirty="0"/>
              <a:t>Yes!</a:t>
            </a:r>
          </a:p>
          <a:p>
            <a:pPr lvl="1"/>
            <a:r>
              <a:rPr lang="en-US" dirty="0" err="1"/>
              <a:t>Quickselect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020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is Adaptive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8662" y="1551012"/>
            <a:ext cx="82296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: Maintain a </a:t>
            </a:r>
            <a:r>
              <a:rPr lang="en-US" dirty="0">
                <a:solidFill>
                  <a:srgbClr val="FF0000"/>
                </a:solidFill>
              </a:rPr>
              <a:t>sorted list prefix</a:t>
            </a:r>
            <a:r>
              <a:rPr lang="en-US" dirty="0"/>
              <a:t>, extend that prefix by “inserting” the </a:t>
            </a:r>
            <a:r>
              <a:rPr lang="en-US" dirty="0">
                <a:solidFill>
                  <a:srgbClr val="FF33CC"/>
                </a:solidFill>
              </a:rPr>
              <a:t>next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60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855224" y="3429000"/>
            <a:ext cx="6403076" cy="533400"/>
            <a:chOff x="1064524" y="3429000"/>
            <a:chExt cx="6403076" cy="533400"/>
          </a:xfrm>
        </p:grpSpPr>
        <p:sp>
          <p:nvSpPr>
            <p:cNvPr id="31" name="Rectangle 30"/>
            <p:cNvSpPr/>
            <p:nvPr/>
          </p:nvSpPr>
          <p:spPr>
            <a:xfrm>
              <a:off x="10645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979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318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652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986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26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66062" y="34290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99462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334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668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4002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934200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761508" y="2678668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Sorted Prefix</a:t>
            </a:r>
          </a:p>
        </p:txBody>
      </p:sp>
      <p:sp>
        <p:nvSpPr>
          <p:cNvPr id="84" name="Right Brace 83"/>
          <p:cNvSpPr/>
          <p:nvPr/>
        </p:nvSpPr>
        <p:spPr>
          <a:xfrm rot="16200000">
            <a:off x="4227393" y="1599631"/>
            <a:ext cx="457200" cy="320153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2855224" y="4876800"/>
            <a:ext cx="6403076" cy="533400"/>
            <a:chOff x="1064524" y="3429000"/>
            <a:chExt cx="6403076" cy="533400"/>
          </a:xfrm>
        </p:grpSpPr>
        <p:sp>
          <p:nvSpPr>
            <p:cNvPr id="87" name="Rectangle 86"/>
            <p:cNvSpPr/>
            <p:nvPr/>
          </p:nvSpPr>
          <p:spPr>
            <a:xfrm>
              <a:off x="10645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5979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1318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6652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1986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7326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660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99462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3334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8668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4002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934200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761917" y="4136977"/>
            <a:ext cx="157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Sorted Prefix</a:t>
            </a:r>
          </a:p>
        </p:txBody>
      </p:sp>
      <p:sp>
        <p:nvSpPr>
          <p:cNvPr id="100" name="Right Brace 99"/>
          <p:cNvSpPr/>
          <p:nvPr/>
        </p:nvSpPr>
        <p:spPr>
          <a:xfrm rot="16200000">
            <a:off x="4494299" y="2791444"/>
            <a:ext cx="457200" cy="3734531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546" y="5712768"/>
            <a:ext cx="5558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Only one comparison needed per element!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7390832" y="5712768"/>
                <a:ext cx="20492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Runtime: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𝑂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832" y="5712768"/>
                <a:ext cx="2049215" cy="461665"/>
              </a:xfrm>
              <a:prstGeom prst="rect">
                <a:avLst/>
              </a:prstGeom>
              <a:blipFill>
                <a:blip r:embed="rId2"/>
                <a:stretch>
                  <a:fillRect l="-4321" t="-8108" r="-123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69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 animBg="1"/>
      <p:bldP spid="5" grpId="0"/>
      <p:bldP spid="10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0" y="2895601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2895601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2895601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3254" y="3480376"/>
            <a:ext cx="85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37180" y="3480376"/>
            <a:ext cx="719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8361" y="3480375"/>
            <a:ext cx="719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133600" y="1369607"/>
            <a:ext cx="5655086" cy="9310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Idea: Maintain a </a:t>
            </a:r>
            <a:r>
              <a:rPr lang="en-US" sz="2000" dirty="0">
                <a:solidFill>
                  <a:srgbClr val="FF0000"/>
                </a:solidFill>
              </a:rPr>
              <a:t>sorted list prefix</a:t>
            </a:r>
            <a:r>
              <a:rPr lang="en-US" sz="2000" dirty="0"/>
              <a:t>, extend that prefix by “inserting” the </a:t>
            </a:r>
            <a:r>
              <a:rPr lang="en-US" sz="2000" dirty="0">
                <a:solidFill>
                  <a:srgbClr val="FF33CC"/>
                </a:solidFill>
              </a:rPr>
              <a:t>next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924800" y="1661994"/>
                <a:ext cx="274320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(but with very small constants)</a:t>
                </a: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Great for short lists!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1661994"/>
                <a:ext cx="2743200" cy="1692771"/>
              </a:xfrm>
              <a:prstGeom prst="rect">
                <a:avLst/>
              </a:prstGeom>
              <a:blipFill>
                <a:blip r:embed="rId2"/>
                <a:stretch>
                  <a:fillRect l="-2315" r="-3704" b="-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11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is Stable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: Maintain a </a:t>
            </a:r>
            <a:r>
              <a:rPr lang="en-US" dirty="0">
                <a:solidFill>
                  <a:srgbClr val="FF0000"/>
                </a:solidFill>
              </a:rPr>
              <a:t>sorted list prefix</a:t>
            </a:r>
            <a:r>
              <a:rPr lang="en-US" dirty="0"/>
              <a:t>, extend that prefix by “inserting” the </a:t>
            </a:r>
            <a:r>
              <a:rPr lang="en-US" dirty="0">
                <a:solidFill>
                  <a:srgbClr val="FF33CC"/>
                </a:solidFill>
              </a:rPr>
              <a:t>next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62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855224" y="3429000"/>
            <a:ext cx="6403076" cy="533400"/>
            <a:chOff x="1064524" y="3429000"/>
            <a:chExt cx="6403076" cy="533400"/>
          </a:xfrm>
        </p:grpSpPr>
        <p:sp>
          <p:nvSpPr>
            <p:cNvPr id="31" name="Rectangle 30"/>
            <p:cNvSpPr/>
            <p:nvPr/>
          </p:nvSpPr>
          <p:spPr>
            <a:xfrm>
              <a:off x="10645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979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1318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652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986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7326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66062" y="34290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10’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99462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334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668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4002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934200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sp>
        <p:nvSpPr>
          <p:cNvPr id="43" name="Right Brace 42"/>
          <p:cNvSpPr/>
          <p:nvPr/>
        </p:nvSpPr>
        <p:spPr>
          <a:xfrm rot="16200000">
            <a:off x="4494093" y="3454863"/>
            <a:ext cx="457200" cy="373493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761508" y="2678668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Sorted Prefix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855224" y="4114800"/>
            <a:ext cx="6403076" cy="533400"/>
            <a:chOff x="1064524" y="3429000"/>
            <a:chExt cx="6403076" cy="533400"/>
          </a:xfrm>
        </p:grpSpPr>
        <p:sp>
          <p:nvSpPr>
            <p:cNvPr id="46" name="Rectangle 45"/>
            <p:cNvSpPr/>
            <p:nvPr/>
          </p:nvSpPr>
          <p:spPr>
            <a:xfrm>
              <a:off x="10645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979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1318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6652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1986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732662" y="3429000"/>
              <a:ext cx="533400" cy="533400"/>
            </a:xfrm>
            <a:prstGeom prst="rect">
              <a:avLst/>
            </a:prstGeom>
            <a:solidFill>
              <a:srgbClr val="FF33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10’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2660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99462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3334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8668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4002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934200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855224" y="5550932"/>
            <a:ext cx="6403076" cy="533400"/>
            <a:chOff x="1064524" y="3429000"/>
            <a:chExt cx="6403076" cy="533400"/>
          </a:xfrm>
        </p:grpSpPr>
        <p:sp>
          <p:nvSpPr>
            <p:cNvPr id="72" name="Rectangle 71"/>
            <p:cNvSpPr/>
            <p:nvPr/>
          </p:nvSpPr>
          <p:spPr>
            <a:xfrm>
              <a:off x="10645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597924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1318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652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198693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7326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10’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266062" y="3429000"/>
              <a:ext cx="533400" cy="533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799462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3334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8668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400231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934200" y="34290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sp>
        <p:nvSpPr>
          <p:cNvPr id="84" name="Right Brace 83"/>
          <p:cNvSpPr/>
          <p:nvPr/>
        </p:nvSpPr>
        <p:spPr>
          <a:xfrm rot="16200000">
            <a:off x="4227393" y="1599631"/>
            <a:ext cx="457200" cy="320153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028208" y="4800600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Sorted Prefix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635221" y="6184548"/>
            <a:ext cx="477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“second” 10 will stay to the right</a:t>
            </a:r>
          </a:p>
        </p:txBody>
      </p:sp>
    </p:spTree>
    <p:extLst>
      <p:ext uri="{BB962C8B-B14F-4D97-AF65-F5344CB8AC3E}">
        <p14:creationId xmlns:p14="http://schemas.microsoft.com/office/powerpoint/2010/main" val="305585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5" grpId="0"/>
      <p:bldP spid="8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>
            <a:extLst>
              <a:ext uri="{FF2B5EF4-FFF2-40B4-BE49-F238E27FC236}">
                <a16:creationId xmlns:a16="http://schemas.microsoft.com/office/drawing/2014/main" id="{58FC48A5-C6A0-8548-B2FD-6B2D9ADF9BCC}"/>
              </a:ext>
            </a:extLst>
          </p:cNvPr>
          <p:cNvSpPr/>
          <p:nvPr/>
        </p:nvSpPr>
        <p:spPr>
          <a:xfrm>
            <a:off x="83593" y="4864388"/>
            <a:ext cx="3642814" cy="1809219"/>
          </a:xfrm>
          <a:prstGeom prst="cloudCallout">
            <a:avLst>
              <a:gd name="adj1" fmla="val -47523"/>
              <a:gd name="adj2" fmla="val 56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98205" y="1064197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0" y="2895601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2895601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2895601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3254" y="3480376"/>
            <a:ext cx="85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37180" y="3480376"/>
            <a:ext cx="719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8361" y="3480375"/>
            <a:ext cx="719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6292" y="2895601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Parallelizable?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81264" y="34803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133600" y="1369607"/>
            <a:ext cx="5655086" cy="9310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Idea: Maintain a </a:t>
            </a:r>
            <a:r>
              <a:rPr lang="en-US" sz="2000" dirty="0">
                <a:solidFill>
                  <a:srgbClr val="FF0000"/>
                </a:solidFill>
              </a:rPr>
              <a:t>sorted list prefix</a:t>
            </a:r>
            <a:r>
              <a:rPr lang="en-US" sz="2000" dirty="0"/>
              <a:t>, extend that prefix by “inserting” the </a:t>
            </a:r>
            <a:r>
              <a:rPr lang="en-US" sz="2000" dirty="0">
                <a:solidFill>
                  <a:srgbClr val="FF33CC"/>
                </a:solidFill>
              </a:rPr>
              <a:t>next element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77307" y="4572001"/>
            <a:ext cx="1473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Online?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54301" y="5156775"/>
            <a:ext cx="719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91188" y="4542335"/>
            <a:ext cx="4032736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Can sort a list as it is received, i.e., don’t need the entire list to begin sorting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7202" y="5279885"/>
            <a:ext cx="3015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“All things considered, it’s actually a pretty good sorting algorithm!” –Nate Brunelle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772400" y="1571048"/>
                <a:ext cx="42672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(but with very small constants)</a:t>
                </a:r>
              </a:p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Great for short lists!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1571048"/>
                <a:ext cx="4267200" cy="1323439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07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  <p:bldP spid="16" grpId="0"/>
      <p:bldP spid="18" grpId="0"/>
      <p:bldP spid="19" grpId="0"/>
      <p:bldP spid="3" grpId="0" animBg="1"/>
      <p:bldP spid="2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10668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: Build a Heap, repeatedly extract max element from the heap to build sorted list Right-to-Left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6855" y="306253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9" name="Oval 98"/>
          <p:cNvSpPr/>
          <p:nvPr/>
        </p:nvSpPr>
        <p:spPr>
          <a:xfrm>
            <a:off x="4191001" y="3737469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0" name="Oval 99"/>
          <p:cNvSpPr/>
          <p:nvPr/>
        </p:nvSpPr>
        <p:spPr>
          <a:xfrm>
            <a:off x="7858499" y="3709093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" name="Oval 100"/>
          <p:cNvSpPr/>
          <p:nvPr/>
        </p:nvSpPr>
        <p:spPr>
          <a:xfrm>
            <a:off x="3200401" y="443868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2" name="Oval 101"/>
          <p:cNvSpPr/>
          <p:nvPr/>
        </p:nvSpPr>
        <p:spPr>
          <a:xfrm>
            <a:off x="5211206" y="448054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" name="Oval 102"/>
          <p:cNvSpPr/>
          <p:nvPr/>
        </p:nvSpPr>
        <p:spPr>
          <a:xfrm>
            <a:off x="6934201" y="439717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Oval 103"/>
          <p:cNvSpPr/>
          <p:nvPr/>
        </p:nvSpPr>
        <p:spPr>
          <a:xfrm>
            <a:off x="8836924" y="439717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Oval 104"/>
          <p:cNvSpPr/>
          <p:nvPr/>
        </p:nvSpPr>
        <p:spPr>
          <a:xfrm>
            <a:off x="2590801" y="540792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6" name="Oval 105"/>
          <p:cNvSpPr/>
          <p:nvPr/>
        </p:nvSpPr>
        <p:spPr>
          <a:xfrm>
            <a:off x="3733801" y="540792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7" name="Oval 106"/>
          <p:cNvSpPr/>
          <p:nvPr/>
        </p:nvSpPr>
        <p:spPr>
          <a:xfrm>
            <a:off x="4648201" y="5390047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" name="Straight Connector 6"/>
          <p:cNvCxnSpPr>
            <a:stCxn id="5" idx="2"/>
            <a:endCxn id="99" idx="7"/>
          </p:cNvCxnSpPr>
          <p:nvPr/>
        </p:nvCxnSpPr>
        <p:spPr>
          <a:xfrm flipH="1">
            <a:off x="4778310" y="3406569"/>
            <a:ext cx="1218544" cy="431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" idx="6"/>
            <a:endCxn id="100" idx="1"/>
          </p:cNvCxnSpPr>
          <p:nvPr/>
        </p:nvCxnSpPr>
        <p:spPr>
          <a:xfrm>
            <a:off x="6684931" y="3406569"/>
            <a:ext cx="1274334" cy="40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1"/>
            <a:endCxn id="99" idx="5"/>
          </p:cNvCxnSpPr>
          <p:nvPr/>
        </p:nvCxnSpPr>
        <p:spPr>
          <a:xfrm flipH="1" flipV="1">
            <a:off x="4778310" y="4324778"/>
            <a:ext cx="533662" cy="256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1" idx="7"/>
            <a:endCxn id="99" idx="3"/>
          </p:cNvCxnSpPr>
          <p:nvPr/>
        </p:nvCxnSpPr>
        <p:spPr>
          <a:xfrm flipV="1">
            <a:off x="3787711" y="4324778"/>
            <a:ext cx="504057" cy="21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6" idx="0"/>
            <a:endCxn id="101" idx="5"/>
          </p:cNvCxnSpPr>
          <p:nvPr/>
        </p:nvCxnSpPr>
        <p:spPr>
          <a:xfrm flipH="1" flipV="1">
            <a:off x="3787711" y="5025993"/>
            <a:ext cx="290129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5" idx="0"/>
            <a:endCxn id="101" idx="3"/>
          </p:cNvCxnSpPr>
          <p:nvPr/>
        </p:nvCxnSpPr>
        <p:spPr>
          <a:xfrm flipV="1">
            <a:off x="2934839" y="5025993"/>
            <a:ext cx="366328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2" idx="3"/>
          </p:cNvCxnSpPr>
          <p:nvPr/>
        </p:nvCxnSpPr>
        <p:spPr>
          <a:xfrm flipV="1">
            <a:off x="4992240" y="5067858"/>
            <a:ext cx="319733" cy="322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3" idx="7"/>
            <a:endCxn id="100" idx="3"/>
          </p:cNvCxnSpPr>
          <p:nvPr/>
        </p:nvCxnSpPr>
        <p:spPr>
          <a:xfrm flipV="1">
            <a:off x="7521511" y="4296402"/>
            <a:ext cx="437755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4" idx="1"/>
            <a:endCxn id="100" idx="5"/>
          </p:cNvCxnSpPr>
          <p:nvPr/>
        </p:nvCxnSpPr>
        <p:spPr>
          <a:xfrm flipH="1" flipV="1">
            <a:off x="8445808" y="4296402"/>
            <a:ext cx="491882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969525" y="2133600"/>
            <a:ext cx="5869853" cy="537341"/>
            <a:chOff x="1445524" y="2722180"/>
            <a:chExt cx="5869853" cy="537341"/>
          </a:xfrm>
        </p:grpSpPr>
        <p:grpSp>
          <p:nvGrpSpPr>
            <p:cNvPr id="86" name="Group 85"/>
            <p:cNvGrpSpPr/>
            <p:nvPr/>
          </p:nvGrpSpPr>
          <p:grpSpPr>
            <a:xfrm>
              <a:off x="1445524" y="2726121"/>
              <a:ext cx="5335707" cy="533400"/>
              <a:chOff x="1445524" y="2971800"/>
              <a:chExt cx="5335707" cy="53340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144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2478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6781977" y="272218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25232" y="2882745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Max Heap Property</a:t>
            </a:r>
            <a:r>
              <a:rPr lang="en-US" sz="2400" dirty="0"/>
              <a:t>: Each node is larger than its children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5381" y="2710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618781" y="2710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52750" y="2710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86150" y="2710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17138" y="2710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695168" y="2710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86919" y="2710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820319" y="2710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54288" y="2710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87688" y="2710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395732" y="2710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190049" y="37719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84195" y="4432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051693" y="4371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52081" y="51267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122005" y="5067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04400" y="5164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030118" y="5085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3996" y="601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920467" y="601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842600" y="6019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447884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458200" cy="121920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Remove the Max element (i.e. the root) from the Heap: </a:t>
            </a:r>
            <a:r>
              <a:rPr lang="en-US" dirty="0"/>
              <a:t>replace with last element, call </a:t>
            </a:r>
            <a:r>
              <a:rPr lang="en-US" dirty="0" err="1"/>
              <a:t>Heapify</a:t>
            </a:r>
            <a:r>
              <a:rPr lang="en-US" dirty="0"/>
              <a:t>(root)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6855" y="3007350"/>
            <a:ext cx="688077" cy="6880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9" name="Oval 98"/>
          <p:cNvSpPr/>
          <p:nvPr/>
        </p:nvSpPr>
        <p:spPr>
          <a:xfrm>
            <a:off x="4191001" y="3682289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0" name="Oval 99"/>
          <p:cNvSpPr/>
          <p:nvPr/>
        </p:nvSpPr>
        <p:spPr>
          <a:xfrm>
            <a:off x="7858499" y="3653913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" name="Oval 100"/>
          <p:cNvSpPr/>
          <p:nvPr/>
        </p:nvSpPr>
        <p:spPr>
          <a:xfrm>
            <a:off x="3200401" y="438350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2" name="Oval 101"/>
          <p:cNvSpPr/>
          <p:nvPr/>
        </p:nvSpPr>
        <p:spPr>
          <a:xfrm>
            <a:off x="5211206" y="442536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" name="Oval 102"/>
          <p:cNvSpPr/>
          <p:nvPr/>
        </p:nvSpPr>
        <p:spPr>
          <a:xfrm>
            <a:off x="6934201" y="434199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Oval 103"/>
          <p:cNvSpPr/>
          <p:nvPr/>
        </p:nvSpPr>
        <p:spPr>
          <a:xfrm>
            <a:off x="8836924" y="434199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Oval 104"/>
          <p:cNvSpPr/>
          <p:nvPr/>
        </p:nvSpPr>
        <p:spPr>
          <a:xfrm>
            <a:off x="2590801" y="535274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6" name="Oval 105"/>
          <p:cNvSpPr/>
          <p:nvPr/>
        </p:nvSpPr>
        <p:spPr>
          <a:xfrm>
            <a:off x="3733801" y="535274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" name="Straight Connector 6"/>
          <p:cNvCxnSpPr>
            <a:stCxn id="5" idx="2"/>
            <a:endCxn id="99" idx="7"/>
          </p:cNvCxnSpPr>
          <p:nvPr/>
        </p:nvCxnSpPr>
        <p:spPr>
          <a:xfrm flipH="1">
            <a:off x="4778310" y="3351389"/>
            <a:ext cx="1218544" cy="431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" idx="6"/>
            <a:endCxn id="100" idx="1"/>
          </p:cNvCxnSpPr>
          <p:nvPr/>
        </p:nvCxnSpPr>
        <p:spPr>
          <a:xfrm>
            <a:off x="6684931" y="3351389"/>
            <a:ext cx="1274334" cy="40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1"/>
            <a:endCxn id="99" idx="5"/>
          </p:cNvCxnSpPr>
          <p:nvPr/>
        </p:nvCxnSpPr>
        <p:spPr>
          <a:xfrm flipH="1" flipV="1">
            <a:off x="4778310" y="4269598"/>
            <a:ext cx="533662" cy="256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1" idx="7"/>
            <a:endCxn id="99" idx="3"/>
          </p:cNvCxnSpPr>
          <p:nvPr/>
        </p:nvCxnSpPr>
        <p:spPr>
          <a:xfrm flipV="1">
            <a:off x="3787711" y="4269598"/>
            <a:ext cx="504057" cy="21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6" idx="0"/>
            <a:endCxn id="101" idx="5"/>
          </p:cNvCxnSpPr>
          <p:nvPr/>
        </p:nvCxnSpPr>
        <p:spPr>
          <a:xfrm flipH="1" flipV="1">
            <a:off x="3787711" y="4970813"/>
            <a:ext cx="290129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5" idx="0"/>
            <a:endCxn id="101" idx="3"/>
          </p:cNvCxnSpPr>
          <p:nvPr/>
        </p:nvCxnSpPr>
        <p:spPr>
          <a:xfrm flipV="1">
            <a:off x="2934839" y="4970813"/>
            <a:ext cx="366328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3" idx="7"/>
            <a:endCxn id="100" idx="3"/>
          </p:cNvCxnSpPr>
          <p:nvPr/>
        </p:nvCxnSpPr>
        <p:spPr>
          <a:xfrm flipV="1">
            <a:off x="7521511" y="4241222"/>
            <a:ext cx="437755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4" idx="1"/>
            <a:endCxn id="100" idx="5"/>
          </p:cNvCxnSpPr>
          <p:nvPr/>
        </p:nvCxnSpPr>
        <p:spPr>
          <a:xfrm flipH="1" flipV="1">
            <a:off x="8445808" y="4241222"/>
            <a:ext cx="491882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969525" y="2133601"/>
            <a:ext cx="5869853" cy="537341"/>
            <a:chOff x="1445524" y="2722180"/>
            <a:chExt cx="5869853" cy="537341"/>
          </a:xfrm>
        </p:grpSpPr>
        <p:grpSp>
          <p:nvGrpSpPr>
            <p:cNvPr id="86" name="Group 85"/>
            <p:cNvGrpSpPr/>
            <p:nvPr/>
          </p:nvGrpSpPr>
          <p:grpSpPr>
            <a:xfrm>
              <a:off x="1445524" y="2726121"/>
              <a:ext cx="5335707" cy="533400"/>
              <a:chOff x="1445524" y="2971800"/>
              <a:chExt cx="5335707" cy="53340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144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2478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6781977" y="272218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24000" y="2688020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Max Heap Property</a:t>
            </a:r>
            <a:r>
              <a:rPr lang="en-US" sz="2400" dirty="0"/>
              <a:t>: Each node is larger than its children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5381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618781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52750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86150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1713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69516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86919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820319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5428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8768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395732" y="2655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190049" y="3716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84195" y="4377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051693" y="431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52081" y="5071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122005" y="50126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04400" y="5108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030118" y="5030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3996" y="5964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920467" y="5964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36994" y="5505272"/>
            <a:ext cx="514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Heapify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node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r>
              <a:rPr lang="en-US" sz="2400" dirty="0"/>
              <a:t>: if </a:t>
            </a:r>
            <a:r>
              <a:rPr lang="en-US" sz="2400" dirty="0">
                <a:solidFill>
                  <a:srgbClr val="FF0000"/>
                </a:solidFill>
              </a:rPr>
              <a:t>node</a:t>
            </a:r>
            <a:r>
              <a:rPr lang="en-US" sz="2400" dirty="0"/>
              <a:t> satisfies heap property, done. Else swap with largest child and </a:t>
            </a:r>
            <a:r>
              <a:rPr lang="en-US" sz="2400" dirty="0" err="1"/>
              <a:t>recurse</a:t>
            </a:r>
            <a:r>
              <a:rPr lang="en-US" sz="2400" dirty="0"/>
              <a:t> on that subtree</a:t>
            </a:r>
          </a:p>
        </p:txBody>
      </p:sp>
    </p:spTree>
    <p:extLst>
      <p:ext uri="{BB962C8B-B14F-4D97-AF65-F5344CB8AC3E}">
        <p14:creationId xmlns:p14="http://schemas.microsoft.com/office/powerpoint/2010/main" val="1617038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458200" cy="121920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Remove the Max element (i.e. the root) from the Heap: </a:t>
            </a:r>
            <a:r>
              <a:rPr lang="en-US" dirty="0"/>
              <a:t>replace with last element, call </a:t>
            </a:r>
            <a:r>
              <a:rPr lang="en-US" dirty="0" err="1"/>
              <a:t>Heapify</a:t>
            </a:r>
            <a:r>
              <a:rPr lang="en-US" dirty="0"/>
              <a:t>(root)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6855" y="300735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Oval 98"/>
          <p:cNvSpPr/>
          <p:nvPr/>
        </p:nvSpPr>
        <p:spPr>
          <a:xfrm>
            <a:off x="4191001" y="3682289"/>
            <a:ext cx="688077" cy="6880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0" name="Oval 99"/>
          <p:cNvSpPr/>
          <p:nvPr/>
        </p:nvSpPr>
        <p:spPr>
          <a:xfrm>
            <a:off x="7858499" y="3653913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" name="Oval 100"/>
          <p:cNvSpPr/>
          <p:nvPr/>
        </p:nvSpPr>
        <p:spPr>
          <a:xfrm>
            <a:off x="3200401" y="438350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2" name="Oval 101"/>
          <p:cNvSpPr/>
          <p:nvPr/>
        </p:nvSpPr>
        <p:spPr>
          <a:xfrm>
            <a:off x="5211206" y="442536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" name="Oval 102"/>
          <p:cNvSpPr/>
          <p:nvPr/>
        </p:nvSpPr>
        <p:spPr>
          <a:xfrm>
            <a:off x="6934201" y="434199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Oval 103"/>
          <p:cNvSpPr/>
          <p:nvPr/>
        </p:nvSpPr>
        <p:spPr>
          <a:xfrm>
            <a:off x="8836924" y="434199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Oval 104"/>
          <p:cNvSpPr/>
          <p:nvPr/>
        </p:nvSpPr>
        <p:spPr>
          <a:xfrm>
            <a:off x="2590801" y="535274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6" name="Oval 105"/>
          <p:cNvSpPr/>
          <p:nvPr/>
        </p:nvSpPr>
        <p:spPr>
          <a:xfrm>
            <a:off x="3733801" y="535274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" name="Straight Connector 6"/>
          <p:cNvCxnSpPr>
            <a:stCxn id="5" idx="2"/>
            <a:endCxn id="99" idx="7"/>
          </p:cNvCxnSpPr>
          <p:nvPr/>
        </p:nvCxnSpPr>
        <p:spPr>
          <a:xfrm flipH="1">
            <a:off x="4778310" y="3351389"/>
            <a:ext cx="1218544" cy="431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" idx="6"/>
            <a:endCxn id="100" idx="1"/>
          </p:cNvCxnSpPr>
          <p:nvPr/>
        </p:nvCxnSpPr>
        <p:spPr>
          <a:xfrm>
            <a:off x="6684931" y="3351389"/>
            <a:ext cx="1274334" cy="40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1"/>
            <a:endCxn id="99" idx="5"/>
          </p:cNvCxnSpPr>
          <p:nvPr/>
        </p:nvCxnSpPr>
        <p:spPr>
          <a:xfrm flipH="1" flipV="1">
            <a:off x="4778310" y="4269598"/>
            <a:ext cx="533662" cy="256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1" idx="7"/>
            <a:endCxn id="99" idx="3"/>
          </p:cNvCxnSpPr>
          <p:nvPr/>
        </p:nvCxnSpPr>
        <p:spPr>
          <a:xfrm flipV="1">
            <a:off x="3787711" y="4269598"/>
            <a:ext cx="504057" cy="21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6" idx="0"/>
            <a:endCxn id="101" idx="5"/>
          </p:cNvCxnSpPr>
          <p:nvPr/>
        </p:nvCxnSpPr>
        <p:spPr>
          <a:xfrm flipH="1" flipV="1">
            <a:off x="3787711" y="4970813"/>
            <a:ext cx="290129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5" idx="0"/>
            <a:endCxn id="101" idx="3"/>
          </p:cNvCxnSpPr>
          <p:nvPr/>
        </p:nvCxnSpPr>
        <p:spPr>
          <a:xfrm flipV="1">
            <a:off x="2934839" y="4970813"/>
            <a:ext cx="366328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3" idx="7"/>
            <a:endCxn id="100" idx="3"/>
          </p:cNvCxnSpPr>
          <p:nvPr/>
        </p:nvCxnSpPr>
        <p:spPr>
          <a:xfrm flipV="1">
            <a:off x="7521511" y="4241222"/>
            <a:ext cx="437755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4" idx="1"/>
            <a:endCxn id="100" idx="5"/>
          </p:cNvCxnSpPr>
          <p:nvPr/>
        </p:nvCxnSpPr>
        <p:spPr>
          <a:xfrm flipH="1" flipV="1">
            <a:off x="8445808" y="4241222"/>
            <a:ext cx="491882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969525" y="2133601"/>
            <a:ext cx="5869853" cy="537341"/>
            <a:chOff x="1445524" y="2722180"/>
            <a:chExt cx="5869853" cy="537341"/>
          </a:xfrm>
        </p:grpSpPr>
        <p:grpSp>
          <p:nvGrpSpPr>
            <p:cNvPr id="86" name="Group 85"/>
            <p:cNvGrpSpPr/>
            <p:nvPr/>
          </p:nvGrpSpPr>
          <p:grpSpPr>
            <a:xfrm>
              <a:off x="1445524" y="2726121"/>
              <a:ext cx="5335707" cy="533400"/>
              <a:chOff x="1445524" y="2971800"/>
              <a:chExt cx="5335707" cy="53340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144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2478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6781977" y="272218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24000" y="2688020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Max Heap Property</a:t>
            </a:r>
            <a:r>
              <a:rPr lang="en-US" sz="2400" dirty="0"/>
              <a:t>: Each node is larger than its children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5381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618781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52750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86150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1713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69516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86919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820319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5428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8768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395732" y="2655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190049" y="3716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84195" y="4377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051693" y="431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52081" y="5071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122005" y="50126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04400" y="5108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030118" y="5030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3996" y="5964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920467" y="5964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36994" y="5505272"/>
            <a:ext cx="514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Heapify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node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r>
              <a:rPr lang="en-US" sz="2400" dirty="0"/>
              <a:t>: if </a:t>
            </a:r>
            <a:r>
              <a:rPr lang="en-US" sz="2400" dirty="0">
                <a:solidFill>
                  <a:srgbClr val="FF0000"/>
                </a:solidFill>
              </a:rPr>
              <a:t>node</a:t>
            </a:r>
            <a:r>
              <a:rPr lang="en-US" sz="2400" dirty="0"/>
              <a:t> satisfies heap property, done. Else swap with largest child and </a:t>
            </a:r>
            <a:r>
              <a:rPr lang="en-US" sz="2400" dirty="0" err="1"/>
              <a:t>recurse</a:t>
            </a:r>
            <a:r>
              <a:rPr lang="en-US" sz="2400" dirty="0"/>
              <a:t> on that subtree</a:t>
            </a:r>
          </a:p>
        </p:txBody>
      </p:sp>
    </p:spTree>
    <p:extLst>
      <p:ext uri="{BB962C8B-B14F-4D97-AF65-F5344CB8AC3E}">
        <p14:creationId xmlns:p14="http://schemas.microsoft.com/office/powerpoint/2010/main" val="22701736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458200" cy="121920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Remove the Max element (i.e. the root) from the Heap: </a:t>
            </a:r>
            <a:r>
              <a:rPr lang="en-US" dirty="0"/>
              <a:t>replace with last element, call </a:t>
            </a:r>
            <a:r>
              <a:rPr lang="en-US" dirty="0" err="1"/>
              <a:t>Heapify</a:t>
            </a:r>
            <a:r>
              <a:rPr lang="en-US" dirty="0"/>
              <a:t>(root)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6855" y="300735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Oval 98"/>
          <p:cNvSpPr/>
          <p:nvPr/>
        </p:nvSpPr>
        <p:spPr>
          <a:xfrm>
            <a:off x="4191001" y="3682289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0" name="Oval 99"/>
          <p:cNvSpPr/>
          <p:nvPr/>
        </p:nvSpPr>
        <p:spPr>
          <a:xfrm>
            <a:off x="7858499" y="3653913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" name="Oval 100"/>
          <p:cNvSpPr/>
          <p:nvPr/>
        </p:nvSpPr>
        <p:spPr>
          <a:xfrm>
            <a:off x="3200401" y="4383504"/>
            <a:ext cx="688077" cy="6880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2" name="Oval 101"/>
          <p:cNvSpPr/>
          <p:nvPr/>
        </p:nvSpPr>
        <p:spPr>
          <a:xfrm>
            <a:off x="5211206" y="442536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" name="Oval 102"/>
          <p:cNvSpPr/>
          <p:nvPr/>
        </p:nvSpPr>
        <p:spPr>
          <a:xfrm>
            <a:off x="6934201" y="434199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Oval 103"/>
          <p:cNvSpPr/>
          <p:nvPr/>
        </p:nvSpPr>
        <p:spPr>
          <a:xfrm>
            <a:off x="8836924" y="434199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Oval 104"/>
          <p:cNvSpPr/>
          <p:nvPr/>
        </p:nvSpPr>
        <p:spPr>
          <a:xfrm>
            <a:off x="2590801" y="535274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6" name="Oval 105"/>
          <p:cNvSpPr/>
          <p:nvPr/>
        </p:nvSpPr>
        <p:spPr>
          <a:xfrm>
            <a:off x="3733801" y="535274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" name="Straight Connector 6"/>
          <p:cNvCxnSpPr>
            <a:stCxn id="5" idx="2"/>
            <a:endCxn id="99" idx="7"/>
          </p:cNvCxnSpPr>
          <p:nvPr/>
        </p:nvCxnSpPr>
        <p:spPr>
          <a:xfrm flipH="1">
            <a:off x="4778310" y="3351389"/>
            <a:ext cx="1218544" cy="431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" idx="6"/>
            <a:endCxn id="100" idx="1"/>
          </p:cNvCxnSpPr>
          <p:nvPr/>
        </p:nvCxnSpPr>
        <p:spPr>
          <a:xfrm>
            <a:off x="6684931" y="3351389"/>
            <a:ext cx="1274334" cy="40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1"/>
            <a:endCxn id="99" idx="5"/>
          </p:cNvCxnSpPr>
          <p:nvPr/>
        </p:nvCxnSpPr>
        <p:spPr>
          <a:xfrm flipH="1" flipV="1">
            <a:off x="4778310" y="4269598"/>
            <a:ext cx="533662" cy="256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1" idx="7"/>
            <a:endCxn id="99" idx="3"/>
          </p:cNvCxnSpPr>
          <p:nvPr/>
        </p:nvCxnSpPr>
        <p:spPr>
          <a:xfrm flipV="1">
            <a:off x="3787711" y="4269598"/>
            <a:ext cx="504057" cy="21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6" idx="0"/>
            <a:endCxn id="101" idx="5"/>
          </p:cNvCxnSpPr>
          <p:nvPr/>
        </p:nvCxnSpPr>
        <p:spPr>
          <a:xfrm flipH="1" flipV="1">
            <a:off x="3787711" y="4970813"/>
            <a:ext cx="290129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5" idx="0"/>
            <a:endCxn id="101" idx="3"/>
          </p:cNvCxnSpPr>
          <p:nvPr/>
        </p:nvCxnSpPr>
        <p:spPr>
          <a:xfrm flipV="1">
            <a:off x="2934839" y="4970813"/>
            <a:ext cx="366328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3" idx="7"/>
            <a:endCxn id="100" idx="3"/>
          </p:cNvCxnSpPr>
          <p:nvPr/>
        </p:nvCxnSpPr>
        <p:spPr>
          <a:xfrm flipV="1">
            <a:off x="7521511" y="4241222"/>
            <a:ext cx="437755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4" idx="1"/>
            <a:endCxn id="100" idx="5"/>
          </p:cNvCxnSpPr>
          <p:nvPr/>
        </p:nvCxnSpPr>
        <p:spPr>
          <a:xfrm flipH="1" flipV="1">
            <a:off x="8445808" y="4241222"/>
            <a:ext cx="491882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969525" y="2133601"/>
            <a:ext cx="5869853" cy="537341"/>
            <a:chOff x="1445524" y="2722180"/>
            <a:chExt cx="5869853" cy="537341"/>
          </a:xfrm>
        </p:grpSpPr>
        <p:grpSp>
          <p:nvGrpSpPr>
            <p:cNvPr id="86" name="Group 85"/>
            <p:cNvGrpSpPr/>
            <p:nvPr/>
          </p:nvGrpSpPr>
          <p:grpSpPr>
            <a:xfrm>
              <a:off x="1445524" y="2726121"/>
              <a:ext cx="5335707" cy="533400"/>
              <a:chOff x="1445524" y="2971800"/>
              <a:chExt cx="5335707" cy="53340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144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2478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6781977" y="272218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24000" y="2688020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Max Heap Property</a:t>
            </a:r>
            <a:r>
              <a:rPr lang="en-US" sz="2400" dirty="0"/>
              <a:t>: Each node is larger than its children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5381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618781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52750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86150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1713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69516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86919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820319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5428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8768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395732" y="2655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190049" y="3716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84195" y="4377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051693" y="431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52081" y="5071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122005" y="50126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04400" y="5108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030118" y="5030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3996" y="5964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920467" y="5964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36994" y="5505272"/>
            <a:ext cx="514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Heapify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node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r>
              <a:rPr lang="en-US" sz="2400" dirty="0"/>
              <a:t>: if </a:t>
            </a:r>
            <a:r>
              <a:rPr lang="en-US" sz="2400" dirty="0">
                <a:solidFill>
                  <a:srgbClr val="FF0000"/>
                </a:solidFill>
              </a:rPr>
              <a:t>node</a:t>
            </a:r>
            <a:r>
              <a:rPr lang="en-US" sz="2400" dirty="0"/>
              <a:t> satisfies heap property, done. Else swap with largest child and </a:t>
            </a:r>
            <a:r>
              <a:rPr lang="en-US" sz="2400" dirty="0" err="1"/>
              <a:t>recurse</a:t>
            </a:r>
            <a:r>
              <a:rPr lang="en-US" sz="2400" dirty="0"/>
              <a:t> on that subtree</a:t>
            </a:r>
          </a:p>
        </p:txBody>
      </p:sp>
    </p:spTree>
    <p:extLst>
      <p:ext uri="{BB962C8B-B14F-4D97-AF65-F5344CB8AC3E}">
        <p14:creationId xmlns:p14="http://schemas.microsoft.com/office/powerpoint/2010/main" val="11217496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1"/>
            <a:ext cx="8458200" cy="121920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Remove the Max element (i.e. the root) from the Heap: </a:t>
            </a:r>
            <a:r>
              <a:rPr lang="en-US" dirty="0"/>
              <a:t>replace with last element, call </a:t>
            </a:r>
            <a:r>
              <a:rPr lang="en-US" dirty="0" err="1"/>
              <a:t>Heapify</a:t>
            </a:r>
            <a:r>
              <a:rPr lang="en-US" dirty="0"/>
              <a:t>(root)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6855" y="300735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Oval 98"/>
          <p:cNvSpPr/>
          <p:nvPr/>
        </p:nvSpPr>
        <p:spPr>
          <a:xfrm>
            <a:off x="4191001" y="3682289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0" name="Oval 99"/>
          <p:cNvSpPr/>
          <p:nvPr/>
        </p:nvSpPr>
        <p:spPr>
          <a:xfrm>
            <a:off x="7858499" y="3653913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" name="Oval 100"/>
          <p:cNvSpPr/>
          <p:nvPr/>
        </p:nvSpPr>
        <p:spPr>
          <a:xfrm>
            <a:off x="3200401" y="438350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Oval 101"/>
          <p:cNvSpPr/>
          <p:nvPr/>
        </p:nvSpPr>
        <p:spPr>
          <a:xfrm>
            <a:off x="5211206" y="442536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" name="Oval 102"/>
          <p:cNvSpPr/>
          <p:nvPr/>
        </p:nvSpPr>
        <p:spPr>
          <a:xfrm>
            <a:off x="6934201" y="434199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Oval 103"/>
          <p:cNvSpPr/>
          <p:nvPr/>
        </p:nvSpPr>
        <p:spPr>
          <a:xfrm>
            <a:off x="8836924" y="434199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Oval 104"/>
          <p:cNvSpPr/>
          <p:nvPr/>
        </p:nvSpPr>
        <p:spPr>
          <a:xfrm>
            <a:off x="2590801" y="535274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6" name="Oval 105"/>
          <p:cNvSpPr/>
          <p:nvPr/>
        </p:nvSpPr>
        <p:spPr>
          <a:xfrm>
            <a:off x="3733801" y="535274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" name="Straight Connector 6"/>
          <p:cNvCxnSpPr>
            <a:stCxn id="5" idx="2"/>
            <a:endCxn id="99" idx="7"/>
          </p:cNvCxnSpPr>
          <p:nvPr/>
        </p:nvCxnSpPr>
        <p:spPr>
          <a:xfrm flipH="1">
            <a:off x="4778310" y="3351389"/>
            <a:ext cx="1218544" cy="431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" idx="6"/>
            <a:endCxn id="100" idx="1"/>
          </p:cNvCxnSpPr>
          <p:nvPr/>
        </p:nvCxnSpPr>
        <p:spPr>
          <a:xfrm>
            <a:off x="6684931" y="3351389"/>
            <a:ext cx="1274334" cy="40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1"/>
            <a:endCxn id="99" idx="5"/>
          </p:cNvCxnSpPr>
          <p:nvPr/>
        </p:nvCxnSpPr>
        <p:spPr>
          <a:xfrm flipH="1" flipV="1">
            <a:off x="4778310" y="4269598"/>
            <a:ext cx="533662" cy="256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1" idx="7"/>
            <a:endCxn id="99" idx="3"/>
          </p:cNvCxnSpPr>
          <p:nvPr/>
        </p:nvCxnSpPr>
        <p:spPr>
          <a:xfrm flipV="1">
            <a:off x="3787711" y="4269598"/>
            <a:ext cx="504057" cy="21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6" idx="0"/>
            <a:endCxn id="101" idx="5"/>
          </p:cNvCxnSpPr>
          <p:nvPr/>
        </p:nvCxnSpPr>
        <p:spPr>
          <a:xfrm flipH="1" flipV="1">
            <a:off x="3787711" y="4970813"/>
            <a:ext cx="290129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5" idx="0"/>
            <a:endCxn id="101" idx="3"/>
          </p:cNvCxnSpPr>
          <p:nvPr/>
        </p:nvCxnSpPr>
        <p:spPr>
          <a:xfrm flipV="1">
            <a:off x="2934839" y="4970813"/>
            <a:ext cx="366328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3" idx="7"/>
            <a:endCxn id="100" idx="3"/>
          </p:cNvCxnSpPr>
          <p:nvPr/>
        </p:nvCxnSpPr>
        <p:spPr>
          <a:xfrm flipV="1">
            <a:off x="7521511" y="4241222"/>
            <a:ext cx="437755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4" idx="1"/>
            <a:endCxn id="100" idx="5"/>
          </p:cNvCxnSpPr>
          <p:nvPr/>
        </p:nvCxnSpPr>
        <p:spPr>
          <a:xfrm flipH="1" flipV="1">
            <a:off x="8445808" y="4241222"/>
            <a:ext cx="491882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969525" y="2133601"/>
            <a:ext cx="5869853" cy="537341"/>
            <a:chOff x="1445524" y="2722180"/>
            <a:chExt cx="5869853" cy="537341"/>
          </a:xfrm>
        </p:grpSpPr>
        <p:grpSp>
          <p:nvGrpSpPr>
            <p:cNvPr id="86" name="Group 85"/>
            <p:cNvGrpSpPr/>
            <p:nvPr/>
          </p:nvGrpSpPr>
          <p:grpSpPr>
            <a:xfrm>
              <a:off x="1445524" y="2726121"/>
              <a:ext cx="5335707" cy="533400"/>
              <a:chOff x="1445524" y="2971800"/>
              <a:chExt cx="5335707" cy="53340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144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2478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6781977" y="272218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24000" y="2688020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Max Heap Property</a:t>
            </a:r>
            <a:r>
              <a:rPr lang="en-US" sz="2400" dirty="0"/>
              <a:t>: Each node is larger than its children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5381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618781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52750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86150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1713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69516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86919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820319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5428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87688" y="265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395732" y="2655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190049" y="3716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84195" y="4377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051693" y="4316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52081" y="5071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122005" y="50126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04400" y="51089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030118" y="5030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3996" y="5964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920467" y="59646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836994" y="5505272"/>
            <a:ext cx="514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Heapify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node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r>
              <a:rPr lang="en-US" sz="2400" dirty="0"/>
              <a:t>: if </a:t>
            </a:r>
            <a:r>
              <a:rPr lang="en-US" sz="2400" dirty="0">
                <a:solidFill>
                  <a:srgbClr val="FF0000"/>
                </a:solidFill>
              </a:rPr>
              <a:t>node</a:t>
            </a:r>
            <a:r>
              <a:rPr lang="en-US" sz="2400" dirty="0"/>
              <a:t> satisfies heap property, done. Else swap with largest child and </a:t>
            </a:r>
            <a:r>
              <a:rPr lang="en-US" sz="2400" dirty="0" err="1"/>
              <a:t>recurse</a:t>
            </a:r>
            <a:r>
              <a:rPr lang="en-US" sz="2400" dirty="0"/>
              <a:t> on that subtree</a:t>
            </a:r>
          </a:p>
        </p:txBody>
      </p:sp>
    </p:spTree>
    <p:extLst>
      <p:ext uri="{BB962C8B-B14F-4D97-AF65-F5344CB8AC3E}">
        <p14:creationId xmlns:p14="http://schemas.microsoft.com/office/powerpoint/2010/main" val="17252741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20000" y="1600201"/>
                <a:ext cx="3031714" cy="1488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rgbClr val="FF0000"/>
                    </a:solidFill>
                  </a:rPr>
                  <a:t>Constants worse than Quick Sort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1600201"/>
                <a:ext cx="3031714" cy="1488741"/>
              </a:xfrm>
              <a:prstGeom prst="rect">
                <a:avLst/>
              </a:prstGeom>
              <a:blipFill>
                <a:blip r:embed="rId2"/>
                <a:stretch>
                  <a:fillRect b="-7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2895601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3254" y="3480376"/>
            <a:ext cx="85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133600" y="1369607"/>
            <a:ext cx="5655086" cy="9310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</a:rPr>
              <a:t>Idea</a:t>
            </a:r>
            <a:r>
              <a:rPr lang="en-US" sz="2000" dirty="0"/>
              <a:t>: Build a Heap, repeatedly extract max element from the heap to build sorted list Right-to-Left</a:t>
            </a:r>
            <a:endParaRPr lang="en-US" sz="2000" dirty="0">
              <a:solidFill>
                <a:srgbClr val="FF33C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55950" y="2933590"/>
            <a:ext cx="424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removing an element from the heap, move it to the (now unoccupied) end of the list</a:t>
            </a:r>
          </a:p>
        </p:txBody>
      </p:sp>
    </p:spTree>
    <p:extLst>
      <p:ext uri="{BB962C8B-B14F-4D97-AF65-F5344CB8AC3E}">
        <p14:creationId xmlns:p14="http://schemas.microsoft.com/office/powerpoint/2010/main" val="398006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smallest element in the list</a:t>
                </a:r>
              </a:p>
              <a:p>
                <a:pPr lvl="1"/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order statistic: minimum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order statistic: maximum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statistic: median</a:t>
                </a:r>
              </a:p>
              <a:p>
                <a:r>
                  <a:rPr lang="en-US" dirty="0"/>
                  <a:t>CLRS, Section 9.1</a:t>
                </a:r>
              </a:p>
              <a:p>
                <a:pPr lvl="1"/>
                <a:r>
                  <a:rPr lang="en-US" b="1" dirty="0"/>
                  <a:t>Selection problem</a:t>
                </a:r>
                <a:r>
                  <a:rPr lang="en-US" dirty="0"/>
                  <a:t>: Given a list of distinct numbers and value </a:t>
                </a:r>
                <a:r>
                  <a:rPr lang="en-US" i="1" dirty="0" err="1"/>
                  <a:t>i</a:t>
                </a:r>
                <a:r>
                  <a:rPr lang="en-US" dirty="0"/>
                  <a:t>, find value </a:t>
                </a:r>
                <a:r>
                  <a:rPr lang="en-US" i="1" dirty="0"/>
                  <a:t>x</a:t>
                </a:r>
                <a:r>
                  <a:rPr lang="en-US" dirty="0"/>
                  <a:t> in list that is larger than exactly </a:t>
                </a:r>
                <a:r>
                  <a:rPr lang="en-US" i="1" dirty="0"/>
                  <a:t>i-1</a:t>
                </a:r>
                <a:r>
                  <a:rPr lang="en-US" dirty="0"/>
                  <a:t> list elements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8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dirty="0"/>
              <a:t>In Place 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0668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: When removing an element from the heap, move it to the (now unoccupied) end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6855" y="3595930"/>
            <a:ext cx="688077" cy="68807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9" name="Oval 98"/>
          <p:cNvSpPr/>
          <p:nvPr/>
        </p:nvSpPr>
        <p:spPr>
          <a:xfrm>
            <a:off x="4191001" y="4270869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0" name="Oval 99"/>
          <p:cNvSpPr/>
          <p:nvPr/>
        </p:nvSpPr>
        <p:spPr>
          <a:xfrm>
            <a:off x="7858499" y="4242493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" name="Oval 100"/>
          <p:cNvSpPr/>
          <p:nvPr/>
        </p:nvSpPr>
        <p:spPr>
          <a:xfrm>
            <a:off x="3200401" y="497208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2" name="Oval 101"/>
          <p:cNvSpPr/>
          <p:nvPr/>
        </p:nvSpPr>
        <p:spPr>
          <a:xfrm>
            <a:off x="5211206" y="501394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" name="Oval 102"/>
          <p:cNvSpPr/>
          <p:nvPr/>
        </p:nvSpPr>
        <p:spPr>
          <a:xfrm>
            <a:off x="6934201" y="493057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Oval 103"/>
          <p:cNvSpPr/>
          <p:nvPr/>
        </p:nvSpPr>
        <p:spPr>
          <a:xfrm>
            <a:off x="8836924" y="493057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Oval 104"/>
          <p:cNvSpPr/>
          <p:nvPr/>
        </p:nvSpPr>
        <p:spPr>
          <a:xfrm>
            <a:off x="2590801" y="594132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6" name="Oval 105"/>
          <p:cNvSpPr/>
          <p:nvPr/>
        </p:nvSpPr>
        <p:spPr>
          <a:xfrm>
            <a:off x="3733801" y="594132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7" name="Oval 106"/>
          <p:cNvSpPr/>
          <p:nvPr/>
        </p:nvSpPr>
        <p:spPr>
          <a:xfrm>
            <a:off x="4648201" y="5923447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" name="Straight Connector 6"/>
          <p:cNvCxnSpPr>
            <a:stCxn id="5" idx="2"/>
            <a:endCxn id="99" idx="7"/>
          </p:cNvCxnSpPr>
          <p:nvPr/>
        </p:nvCxnSpPr>
        <p:spPr>
          <a:xfrm flipH="1">
            <a:off x="4778310" y="3939969"/>
            <a:ext cx="1218544" cy="431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" idx="6"/>
            <a:endCxn id="100" idx="1"/>
          </p:cNvCxnSpPr>
          <p:nvPr/>
        </p:nvCxnSpPr>
        <p:spPr>
          <a:xfrm>
            <a:off x="6684931" y="3939969"/>
            <a:ext cx="1274334" cy="40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1"/>
            <a:endCxn id="99" idx="5"/>
          </p:cNvCxnSpPr>
          <p:nvPr/>
        </p:nvCxnSpPr>
        <p:spPr>
          <a:xfrm flipH="1" flipV="1">
            <a:off x="4778310" y="4858178"/>
            <a:ext cx="533662" cy="256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1" idx="7"/>
            <a:endCxn id="99" idx="3"/>
          </p:cNvCxnSpPr>
          <p:nvPr/>
        </p:nvCxnSpPr>
        <p:spPr>
          <a:xfrm flipV="1">
            <a:off x="3787711" y="4858178"/>
            <a:ext cx="504057" cy="21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6" idx="0"/>
            <a:endCxn id="101" idx="5"/>
          </p:cNvCxnSpPr>
          <p:nvPr/>
        </p:nvCxnSpPr>
        <p:spPr>
          <a:xfrm flipH="1" flipV="1">
            <a:off x="3787711" y="5559393"/>
            <a:ext cx="290129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5" idx="0"/>
            <a:endCxn id="101" idx="3"/>
          </p:cNvCxnSpPr>
          <p:nvPr/>
        </p:nvCxnSpPr>
        <p:spPr>
          <a:xfrm flipV="1">
            <a:off x="2934839" y="5559393"/>
            <a:ext cx="366328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7" idx="0"/>
            <a:endCxn id="102" idx="3"/>
          </p:cNvCxnSpPr>
          <p:nvPr/>
        </p:nvCxnSpPr>
        <p:spPr>
          <a:xfrm flipV="1">
            <a:off x="4992240" y="5601258"/>
            <a:ext cx="319733" cy="322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3" idx="7"/>
            <a:endCxn id="100" idx="3"/>
          </p:cNvCxnSpPr>
          <p:nvPr/>
        </p:nvCxnSpPr>
        <p:spPr>
          <a:xfrm flipV="1">
            <a:off x="7521511" y="4829802"/>
            <a:ext cx="437755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4" idx="1"/>
            <a:endCxn id="100" idx="5"/>
          </p:cNvCxnSpPr>
          <p:nvPr/>
        </p:nvCxnSpPr>
        <p:spPr>
          <a:xfrm flipH="1" flipV="1">
            <a:off x="8445808" y="4829802"/>
            <a:ext cx="491882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969525" y="2722181"/>
            <a:ext cx="5869853" cy="537341"/>
            <a:chOff x="1445524" y="2722180"/>
            <a:chExt cx="5869853" cy="537341"/>
          </a:xfrm>
        </p:grpSpPr>
        <p:grpSp>
          <p:nvGrpSpPr>
            <p:cNvPr id="86" name="Group 85"/>
            <p:cNvGrpSpPr/>
            <p:nvPr/>
          </p:nvGrpSpPr>
          <p:grpSpPr>
            <a:xfrm>
              <a:off x="1445524" y="2726121"/>
              <a:ext cx="5335707" cy="533400"/>
              <a:chOff x="1445524" y="2971800"/>
              <a:chExt cx="5335707" cy="53340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144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2478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6781977" y="272218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24000" y="3276600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Max Heap Property</a:t>
            </a:r>
            <a:r>
              <a:rPr lang="en-US" sz="2400" dirty="0"/>
              <a:t>: Each node is larger than its children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5381" y="32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618781" y="325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52750" y="325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86150" y="3226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17138" y="325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695168" y="325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86919" y="32595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820319" y="325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54288" y="325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87688" y="3264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395732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190049" y="4305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84195" y="4965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051693" y="4905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52081" y="5660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122005" y="5601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04400" y="5697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030118" y="5618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3996" y="6553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920467" y="6553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842600" y="6553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958223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Place 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10668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: When removing an element from the heap, move it to the (now unoccupied) end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6855" y="3595930"/>
            <a:ext cx="688077" cy="6880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9" name="Oval 98"/>
          <p:cNvSpPr/>
          <p:nvPr/>
        </p:nvSpPr>
        <p:spPr>
          <a:xfrm>
            <a:off x="4191001" y="4270869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0" name="Oval 99"/>
          <p:cNvSpPr/>
          <p:nvPr/>
        </p:nvSpPr>
        <p:spPr>
          <a:xfrm>
            <a:off x="7858499" y="4242493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" name="Oval 100"/>
          <p:cNvSpPr/>
          <p:nvPr/>
        </p:nvSpPr>
        <p:spPr>
          <a:xfrm>
            <a:off x="3200401" y="497208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2" name="Oval 101"/>
          <p:cNvSpPr/>
          <p:nvPr/>
        </p:nvSpPr>
        <p:spPr>
          <a:xfrm>
            <a:off x="5211206" y="501394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" name="Oval 102"/>
          <p:cNvSpPr/>
          <p:nvPr/>
        </p:nvSpPr>
        <p:spPr>
          <a:xfrm>
            <a:off x="6934201" y="493057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Oval 103"/>
          <p:cNvSpPr/>
          <p:nvPr/>
        </p:nvSpPr>
        <p:spPr>
          <a:xfrm>
            <a:off x="8836924" y="493057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Oval 104"/>
          <p:cNvSpPr/>
          <p:nvPr/>
        </p:nvSpPr>
        <p:spPr>
          <a:xfrm>
            <a:off x="2590801" y="594132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6" name="Oval 105"/>
          <p:cNvSpPr/>
          <p:nvPr/>
        </p:nvSpPr>
        <p:spPr>
          <a:xfrm>
            <a:off x="3733801" y="594132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" name="Straight Connector 6"/>
          <p:cNvCxnSpPr>
            <a:stCxn id="5" idx="2"/>
            <a:endCxn id="99" idx="7"/>
          </p:cNvCxnSpPr>
          <p:nvPr/>
        </p:nvCxnSpPr>
        <p:spPr>
          <a:xfrm flipH="1">
            <a:off x="4778310" y="3939969"/>
            <a:ext cx="1218544" cy="431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" idx="6"/>
            <a:endCxn id="100" idx="1"/>
          </p:cNvCxnSpPr>
          <p:nvPr/>
        </p:nvCxnSpPr>
        <p:spPr>
          <a:xfrm>
            <a:off x="6684931" y="3939969"/>
            <a:ext cx="1274334" cy="40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1"/>
            <a:endCxn id="99" idx="5"/>
          </p:cNvCxnSpPr>
          <p:nvPr/>
        </p:nvCxnSpPr>
        <p:spPr>
          <a:xfrm flipH="1" flipV="1">
            <a:off x="4778310" y="4858178"/>
            <a:ext cx="533662" cy="256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1" idx="7"/>
            <a:endCxn id="99" idx="3"/>
          </p:cNvCxnSpPr>
          <p:nvPr/>
        </p:nvCxnSpPr>
        <p:spPr>
          <a:xfrm flipV="1">
            <a:off x="3787711" y="4858178"/>
            <a:ext cx="504057" cy="21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6" idx="0"/>
            <a:endCxn id="101" idx="5"/>
          </p:cNvCxnSpPr>
          <p:nvPr/>
        </p:nvCxnSpPr>
        <p:spPr>
          <a:xfrm flipH="1" flipV="1">
            <a:off x="3787711" y="5559393"/>
            <a:ext cx="290129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5" idx="0"/>
            <a:endCxn id="101" idx="3"/>
          </p:cNvCxnSpPr>
          <p:nvPr/>
        </p:nvCxnSpPr>
        <p:spPr>
          <a:xfrm flipV="1">
            <a:off x="2934839" y="5559393"/>
            <a:ext cx="366328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3" idx="7"/>
            <a:endCxn id="100" idx="3"/>
          </p:cNvCxnSpPr>
          <p:nvPr/>
        </p:nvCxnSpPr>
        <p:spPr>
          <a:xfrm flipV="1">
            <a:off x="7521511" y="4829802"/>
            <a:ext cx="437755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4" idx="1"/>
            <a:endCxn id="100" idx="5"/>
          </p:cNvCxnSpPr>
          <p:nvPr/>
        </p:nvCxnSpPr>
        <p:spPr>
          <a:xfrm flipH="1" flipV="1">
            <a:off x="8445808" y="4829802"/>
            <a:ext cx="491882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969525" y="2722181"/>
            <a:ext cx="5869853" cy="537341"/>
            <a:chOff x="1445524" y="2722180"/>
            <a:chExt cx="5869853" cy="537341"/>
          </a:xfrm>
        </p:grpSpPr>
        <p:grpSp>
          <p:nvGrpSpPr>
            <p:cNvPr id="86" name="Group 85"/>
            <p:cNvGrpSpPr/>
            <p:nvPr/>
          </p:nvGrpSpPr>
          <p:grpSpPr>
            <a:xfrm>
              <a:off x="1445524" y="2726121"/>
              <a:ext cx="5335707" cy="533400"/>
              <a:chOff x="1445524" y="2971800"/>
              <a:chExt cx="5335707" cy="53340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144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2478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6781977" y="272218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24000" y="3276600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Max Heap Property</a:t>
            </a:r>
            <a:r>
              <a:rPr lang="en-US" sz="2400" dirty="0"/>
              <a:t>: Each node is larger than its children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5381" y="32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618781" y="325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52750" y="325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86150" y="3226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17138" y="325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695168" y="325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86919" y="32595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820319" y="325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54288" y="325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87688" y="3264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395732" y="3276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190049" y="4305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84195" y="4965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051693" y="4905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52081" y="5660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122005" y="56012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04400" y="5697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030118" y="5618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3996" y="6553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920467" y="6553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013993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Place 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90849"/>
            <a:ext cx="8458200" cy="121920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: When removing an element from the heap, move it to the (now unoccupied) end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6855" y="360759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9" name="Oval 98"/>
          <p:cNvSpPr/>
          <p:nvPr/>
        </p:nvSpPr>
        <p:spPr>
          <a:xfrm>
            <a:off x="4191001" y="4282537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0" name="Oval 99"/>
          <p:cNvSpPr/>
          <p:nvPr/>
        </p:nvSpPr>
        <p:spPr>
          <a:xfrm>
            <a:off x="7858499" y="4254161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" name="Oval 100"/>
          <p:cNvSpPr/>
          <p:nvPr/>
        </p:nvSpPr>
        <p:spPr>
          <a:xfrm>
            <a:off x="3200401" y="4983752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Oval 101"/>
          <p:cNvSpPr/>
          <p:nvPr/>
        </p:nvSpPr>
        <p:spPr>
          <a:xfrm>
            <a:off x="5211206" y="5025616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3" name="Oval 102"/>
          <p:cNvSpPr/>
          <p:nvPr/>
        </p:nvSpPr>
        <p:spPr>
          <a:xfrm>
            <a:off x="6934201" y="494223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Oval 103"/>
          <p:cNvSpPr/>
          <p:nvPr/>
        </p:nvSpPr>
        <p:spPr>
          <a:xfrm>
            <a:off x="8836924" y="494223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Oval 104"/>
          <p:cNvSpPr/>
          <p:nvPr/>
        </p:nvSpPr>
        <p:spPr>
          <a:xfrm>
            <a:off x="2590801" y="5952992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6" name="Oval 105"/>
          <p:cNvSpPr/>
          <p:nvPr/>
        </p:nvSpPr>
        <p:spPr>
          <a:xfrm>
            <a:off x="3733801" y="5952992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7" name="Straight Connector 6"/>
          <p:cNvCxnSpPr>
            <a:stCxn id="5" idx="2"/>
            <a:endCxn id="99" idx="7"/>
          </p:cNvCxnSpPr>
          <p:nvPr/>
        </p:nvCxnSpPr>
        <p:spPr>
          <a:xfrm flipH="1">
            <a:off x="4778310" y="3951637"/>
            <a:ext cx="1218544" cy="431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" idx="6"/>
            <a:endCxn id="100" idx="1"/>
          </p:cNvCxnSpPr>
          <p:nvPr/>
        </p:nvCxnSpPr>
        <p:spPr>
          <a:xfrm>
            <a:off x="6684931" y="3951637"/>
            <a:ext cx="1274334" cy="40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1"/>
            <a:endCxn id="99" idx="5"/>
          </p:cNvCxnSpPr>
          <p:nvPr/>
        </p:nvCxnSpPr>
        <p:spPr>
          <a:xfrm flipH="1" flipV="1">
            <a:off x="4778310" y="4869846"/>
            <a:ext cx="533662" cy="256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1" idx="7"/>
            <a:endCxn id="99" idx="3"/>
          </p:cNvCxnSpPr>
          <p:nvPr/>
        </p:nvCxnSpPr>
        <p:spPr>
          <a:xfrm flipV="1">
            <a:off x="3787711" y="4869846"/>
            <a:ext cx="504057" cy="21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6" idx="0"/>
            <a:endCxn id="101" idx="5"/>
          </p:cNvCxnSpPr>
          <p:nvPr/>
        </p:nvCxnSpPr>
        <p:spPr>
          <a:xfrm flipH="1" flipV="1">
            <a:off x="3787711" y="5571061"/>
            <a:ext cx="290129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5" idx="0"/>
            <a:endCxn id="101" idx="3"/>
          </p:cNvCxnSpPr>
          <p:nvPr/>
        </p:nvCxnSpPr>
        <p:spPr>
          <a:xfrm flipV="1">
            <a:off x="2934839" y="5571061"/>
            <a:ext cx="366328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3" idx="7"/>
            <a:endCxn id="100" idx="3"/>
          </p:cNvCxnSpPr>
          <p:nvPr/>
        </p:nvCxnSpPr>
        <p:spPr>
          <a:xfrm flipV="1">
            <a:off x="7521511" y="4841470"/>
            <a:ext cx="437755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4" idx="1"/>
            <a:endCxn id="100" idx="5"/>
          </p:cNvCxnSpPr>
          <p:nvPr/>
        </p:nvCxnSpPr>
        <p:spPr>
          <a:xfrm flipH="1" flipV="1">
            <a:off x="8445808" y="4841470"/>
            <a:ext cx="491882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969525" y="2733849"/>
            <a:ext cx="5869853" cy="537341"/>
            <a:chOff x="1445524" y="2722180"/>
            <a:chExt cx="5869853" cy="537341"/>
          </a:xfrm>
        </p:grpSpPr>
        <p:grpSp>
          <p:nvGrpSpPr>
            <p:cNvPr id="86" name="Group 85"/>
            <p:cNvGrpSpPr/>
            <p:nvPr/>
          </p:nvGrpSpPr>
          <p:grpSpPr>
            <a:xfrm>
              <a:off x="1445524" y="2726121"/>
              <a:ext cx="5335707" cy="533400"/>
              <a:chOff x="1445524" y="2971800"/>
              <a:chExt cx="5335707" cy="53340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144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2478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6781977" y="272218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24000" y="3288268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Max Heap Property</a:t>
            </a:r>
            <a:r>
              <a:rPr lang="en-US" sz="2400" dirty="0"/>
              <a:t>: Each node is larger than its children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5381" y="3223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618781" y="3267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52750" y="3267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86150" y="3238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17138" y="3267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695168" y="3267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86919" y="3271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820319" y="3267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54288" y="3267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87688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395732" y="3288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190049" y="4316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84195" y="4977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051693" y="4916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52081" y="5671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122005" y="5612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04400" y="5709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030118" y="5630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3996" y="656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920467" y="656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037016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Place 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90849"/>
            <a:ext cx="8458200" cy="121920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: When removing an element from the heap, move it to the (now unoccupied) end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6855" y="360759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9" name="Oval 98"/>
          <p:cNvSpPr/>
          <p:nvPr/>
        </p:nvSpPr>
        <p:spPr>
          <a:xfrm>
            <a:off x="4191001" y="4282537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0" name="Oval 99"/>
          <p:cNvSpPr/>
          <p:nvPr/>
        </p:nvSpPr>
        <p:spPr>
          <a:xfrm>
            <a:off x="7858499" y="4254161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" name="Oval 100"/>
          <p:cNvSpPr/>
          <p:nvPr/>
        </p:nvSpPr>
        <p:spPr>
          <a:xfrm>
            <a:off x="3200401" y="4983752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Oval 101"/>
          <p:cNvSpPr/>
          <p:nvPr/>
        </p:nvSpPr>
        <p:spPr>
          <a:xfrm>
            <a:off x="5211206" y="5025616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Oval 102"/>
          <p:cNvSpPr/>
          <p:nvPr/>
        </p:nvSpPr>
        <p:spPr>
          <a:xfrm>
            <a:off x="6934201" y="494223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Oval 103"/>
          <p:cNvSpPr/>
          <p:nvPr/>
        </p:nvSpPr>
        <p:spPr>
          <a:xfrm>
            <a:off x="8836924" y="4942238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Oval 104"/>
          <p:cNvSpPr/>
          <p:nvPr/>
        </p:nvSpPr>
        <p:spPr>
          <a:xfrm>
            <a:off x="2590801" y="5952992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" name="Straight Connector 6"/>
          <p:cNvCxnSpPr>
            <a:stCxn id="5" idx="2"/>
            <a:endCxn id="99" idx="7"/>
          </p:cNvCxnSpPr>
          <p:nvPr/>
        </p:nvCxnSpPr>
        <p:spPr>
          <a:xfrm flipH="1">
            <a:off x="4778310" y="3951637"/>
            <a:ext cx="1218544" cy="431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" idx="6"/>
            <a:endCxn id="100" idx="1"/>
          </p:cNvCxnSpPr>
          <p:nvPr/>
        </p:nvCxnSpPr>
        <p:spPr>
          <a:xfrm>
            <a:off x="6684931" y="3951637"/>
            <a:ext cx="1274334" cy="40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1"/>
            <a:endCxn id="99" idx="5"/>
          </p:cNvCxnSpPr>
          <p:nvPr/>
        </p:nvCxnSpPr>
        <p:spPr>
          <a:xfrm flipH="1" flipV="1">
            <a:off x="4778310" y="4869846"/>
            <a:ext cx="533662" cy="256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1" idx="7"/>
            <a:endCxn id="99" idx="3"/>
          </p:cNvCxnSpPr>
          <p:nvPr/>
        </p:nvCxnSpPr>
        <p:spPr>
          <a:xfrm flipV="1">
            <a:off x="3787711" y="4869846"/>
            <a:ext cx="504057" cy="21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05" idx="0"/>
            <a:endCxn id="101" idx="3"/>
          </p:cNvCxnSpPr>
          <p:nvPr/>
        </p:nvCxnSpPr>
        <p:spPr>
          <a:xfrm flipV="1">
            <a:off x="2934839" y="5571061"/>
            <a:ext cx="366328" cy="381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3" idx="7"/>
            <a:endCxn id="100" idx="3"/>
          </p:cNvCxnSpPr>
          <p:nvPr/>
        </p:nvCxnSpPr>
        <p:spPr>
          <a:xfrm flipV="1">
            <a:off x="7521511" y="4841470"/>
            <a:ext cx="437755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4" idx="1"/>
            <a:endCxn id="100" idx="5"/>
          </p:cNvCxnSpPr>
          <p:nvPr/>
        </p:nvCxnSpPr>
        <p:spPr>
          <a:xfrm flipH="1" flipV="1">
            <a:off x="8445808" y="4841470"/>
            <a:ext cx="491882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969525" y="2733849"/>
            <a:ext cx="5869853" cy="537341"/>
            <a:chOff x="1445524" y="2722180"/>
            <a:chExt cx="5869853" cy="537341"/>
          </a:xfrm>
        </p:grpSpPr>
        <p:grpSp>
          <p:nvGrpSpPr>
            <p:cNvPr id="86" name="Group 85"/>
            <p:cNvGrpSpPr/>
            <p:nvPr/>
          </p:nvGrpSpPr>
          <p:grpSpPr>
            <a:xfrm>
              <a:off x="1445524" y="2726121"/>
              <a:ext cx="5335707" cy="533400"/>
              <a:chOff x="1445524" y="2971800"/>
              <a:chExt cx="5335707" cy="53340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14431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247831" y="2971800"/>
                <a:ext cx="533400" cy="533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6781977" y="272218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24000" y="3288268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Max Heap Property</a:t>
            </a:r>
            <a:r>
              <a:rPr lang="en-US" sz="2400" dirty="0"/>
              <a:t>: Each node is larger than its children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5381" y="3223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618781" y="3267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52750" y="3267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86150" y="3238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17138" y="3267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695168" y="3267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86919" y="3271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820319" y="3267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54288" y="3267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87688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395732" y="3288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190049" y="4316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84195" y="4977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051693" y="4916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52081" y="5671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122005" y="5612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04400" y="5709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030118" y="5630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3996" y="656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864484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Place 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8367"/>
            <a:ext cx="8458200" cy="121920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Idea</a:t>
            </a:r>
            <a:r>
              <a:rPr lang="en-US" dirty="0"/>
              <a:t>: When removing an element from the heap, move it to the (now unoccupied) end of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6855" y="3625116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9" name="Oval 98"/>
          <p:cNvSpPr/>
          <p:nvPr/>
        </p:nvSpPr>
        <p:spPr>
          <a:xfrm>
            <a:off x="4191001" y="4300055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0" name="Oval 99"/>
          <p:cNvSpPr/>
          <p:nvPr/>
        </p:nvSpPr>
        <p:spPr>
          <a:xfrm>
            <a:off x="7858499" y="4271679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1" name="Oval 100"/>
          <p:cNvSpPr/>
          <p:nvPr/>
        </p:nvSpPr>
        <p:spPr>
          <a:xfrm>
            <a:off x="3200401" y="5001270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2" name="Oval 101"/>
          <p:cNvSpPr/>
          <p:nvPr/>
        </p:nvSpPr>
        <p:spPr>
          <a:xfrm>
            <a:off x="5211206" y="5043134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Oval 102"/>
          <p:cNvSpPr/>
          <p:nvPr/>
        </p:nvSpPr>
        <p:spPr>
          <a:xfrm>
            <a:off x="6934201" y="4959756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Oval 103"/>
          <p:cNvSpPr/>
          <p:nvPr/>
        </p:nvSpPr>
        <p:spPr>
          <a:xfrm>
            <a:off x="8836924" y="4959756"/>
            <a:ext cx="688077" cy="688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Connector 6"/>
          <p:cNvCxnSpPr>
            <a:stCxn id="5" idx="2"/>
            <a:endCxn id="99" idx="7"/>
          </p:cNvCxnSpPr>
          <p:nvPr/>
        </p:nvCxnSpPr>
        <p:spPr>
          <a:xfrm flipH="1">
            <a:off x="4778310" y="3969155"/>
            <a:ext cx="1218544" cy="431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" idx="6"/>
            <a:endCxn id="100" idx="1"/>
          </p:cNvCxnSpPr>
          <p:nvPr/>
        </p:nvCxnSpPr>
        <p:spPr>
          <a:xfrm>
            <a:off x="6684931" y="3969155"/>
            <a:ext cx="1274334" cy="403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2" idx="1"/>
            <a:endCxn id="99" idx="5"/>
          </p:cNvCxnSpPr>
          <p:nvPr/>
        </p:nvCxnSpPr>
        <p:spPr>
          <a:xfrm flipH="1" flipV="1">
            <a:off x="4778310" y="4887364"/>
            <a:ext cx="533662" cy="2565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1" idx="7"/>
            <a:endCxn id="99" idx="3"/>
          </p:cNvCxnSpPr>
          <p:nvPr/>
        </p:nvCxnSpPr>
        <p:spPr>
          <a:xfrm flipV="1">
            <a:off x="3787711" y="4887364"/>
            <a:ext cx="504057" cy="214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3" idx="7"/>
            <a:endCxn id="100" idx="3"/>
          </p:cNvCxnSpPr>
          <p:nvPr/>
        </p:nvCxnSpPr>
        <p:spPr>
          <a:xfrm flipV="1">
            <a:off x="7521511" y="4858988"/>
            <a:ext cx="437755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4" idx="1"/>
            <a:endCxn id="100" idx="5"/>
          </p:cNvCxnSpPr>
          <p:nvPr/>
        </p:nvCxnSpPr>
        <p:spPr>
          <a:xfrm flipH="1" flipV="1">
            <a:off x="8445808" y="4858988"/>
            <a:ext cx="491882" cy="201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2969525" y="2751367"/>
            <a:ext cx="5869853" cy="537341"/>
            <a:chOff x="1445524" y="2722180"/>
            <a:chExt cx="5869853" cy="537341"/>
          </a:xfrm>
        </p:grpSpPr>
        <p:grpSp>
          <p:nvGrpSpPr>
            <p:cNvPr id="86" name="Group 85"/>
            <p:cNvGrpSpPr/>
            <p:nvPr/>
          </p:nvGrpSpPr>
          <p:grpSpPr>
            <a:xfrm>
              <a:off x="1445524" y="2726121"/>
              <a:ext cx="5335707" cy="533400"/>
              <a:chOff x="1445524" y="2971800"/>
              <a:chExt cx="5335707" cy="533400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14455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978924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5128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6293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579693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41136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6470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180462" y="2971800"/>
                <a:ext cx="533400" cy="533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714431" y="2971800"/>
                <a:ext cx="533400" cy="533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247831" y="2971800"/>
                <a:ext cx="533400" cy="533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</p:grpSp>
        <p:sp>
          <p:nvSpPr>
            <p:cNvPr id="116" name="Rectangle 115"/>
            <p:cNvSpPr/>
            <p:nvPr/>
          </p:nvSpPr>
          <p:spPr>
            <a:xfrm>
              <a:off x="6781977" y="2722180"/>
              <a:ext cx="533400" cy="533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524000" y="3305786"/>
            <a:ext cx="220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Max Heap Property</a:t>
            </a:r>
            <a:r>
              <a:rPr lang="en-US" sz="2400" dirty="0"/>
              <a:t>: Each node is larger than its children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5381" y="32412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618781" y="3284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152750" y="3284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686150" y="3255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17138" y="3284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695168" y="3284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86919" y="3288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820319" y="3284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354288" y="3284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87688" y="3294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395732" y="33057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190049" y="43345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384195" y="4994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051693" y="49344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52081" y="5689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122005" y="5630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04400" y="5726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030118" y="5647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1457866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2201" y="1077219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rgbClr val="FF0000"/>
                </a:solidFill>
              </a:rPr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20000" y="1600201"/>
                <a:ext cx="3031714" cy="1488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rgbClr val="FF0000"/>
                    </a:solidFill>
                  </a:rPr>
                  <a:t>Constants worse than Quick Sort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1600201"/>
                <a:ext cx="3031714" cy="1488741"/>
              </a:xfrm>
              <a:prstGeom prst="rect">
                <a:avLst/>
              </a:prstGeom>
              <a:blipFill>
                <a:blip r:embed="rId2"/>
                <a:stretch>
                  <a:fillRect b="-7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05000" y="2895601"/>
            <a:ext cx="1669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In Place?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67538" y="2895601"/>
            <a:ext cx="1858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Adaptive?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3523" y="2895601"/>
            <a:ext cx="1409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Stable?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3254" y="3480376"/>
            <a:ext cx="8525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Yes!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64144" y="3480376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5325" y="3480374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36292" y="2895601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solidFill>
                  <a:schemeClr val="accent1"/>
                </a:solidFill>
              </a:rPr>
              <a:t>Parallelizable?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81264" y="348037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No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133600" y="1369607"/>
            <a:ext cx="5655086" cy="9310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</a:rPr>
              <a:t>Idea</a:t>
            </a:r>
            <a:r>
              <a:rPr lang="en-US" sz="2000" dirty="0"/>
              <a:t>: Build a Heap, repeatedly extract max element from the heap to build sorted list Right-to-Left</a:t>
            </a:r>
            <a:endParaRPr lang="en-US" sz="20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  <p:bldP spid="15" grpId="0"/>
      <p:bldP spid="1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Sorting,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algorithms we have discussed:</a:t>
            </a:r>
          </a:p>
          <a:p>
            <a:pPr lvl="1"/>
            <a:r>
              <a:rPr lang="en-US" dirty="0" err="1"/>
              <a:t>Mergesort</a:t>
            </a:r>
            <a:endParaRPr lang="en-US" dirty="0"/>
          </a:p>
          <a:p>
            <a:pPr lvl="1"/>
            <a:r>
              <a:rPr lang="en-US" dirty="0"/>
              <a:t>Quicksort</a:t>
            </a:r>
          </a:p>
          <a:p>
            <a:r>
              <a:rPr lang="en-US" dirty="0"/>
              <a:t>Other sorting algorithms (will discuss):</a:t>
            </a:r>
          </a:p>
          <a:p>
            <a:pPr lvl="1"/>
            <a:r>
              <a:rPr lang="en-US" dirty="0" err="1"/>
              <a:t>Bubblesort</a:t>
            </a:r>
            <a:endParaRPr lang="en-US" dirty="0"/>
          </a:p>
          <a:p>
            <a:pPr lvl="1"/>
            <a:r>
              <a:rPr lang="en-US" dirty="0" err="1"/>
              <a:t>Insertionsort</a:t>
            </a:r>
            <a:endParaRPr lang="en-US" dirty="0"/>
          </a:p>
          <a:p>
            <a:pPr lvl="1"/>
            <a:r>
              <a:rPr lang="en-US" dirty="0"/>
              <a:t>Heapsort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81400" y="2589514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589514"/>
                <a:ext cx="1590885" cy="461665"/>
              </a:xfrm>
              <a:prstGeom prst="rect">
                <a:avLst/>
              </a:prstGeom>
              <a:blipFill>
                <a:blip r:embed="rId2"/>
                <a:stretch>
                  <a:fillRect r="-79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81399" y="3124200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9" y="3124200"/>
                <a:ext cx="1590885" cy="461665"/>
              </a:xfrm>
              <a:prstGeom prst="rect">
                <a:avLst/>
              </a:prstGeom>
              <a:blipFill>
                <a:blip r:embed="rId3"/>
                <a:stretch>
                  <a:fillRect r="-794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02682" y="5241139"/>
                <a:ext cx="1590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682" y="5241139"/>
                <a:ext cx="1590885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81399" y="4195465"/>
                <a:ext cx="105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9" y="4195465"/>
                <a:ext cx="1050159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1398" y="4719936"/>
                <a:ext cx="10501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8" y="4719936"/>
                <a:ext cx="1050159" cy="461665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99AB09B-F3E9-BC47-8252-0EEEC18C1141}"/>
              </a:ext>
            </a:extLst>
          </p:cNvPr>
          <p:cNvSpPr txBox="1"/>
          <p:nvPr/>
        </p:nvSpPr>
        <p:spPr>
          <a:xfrm>
            <a:off x="5334000" y="2622171"/>
            <a:ext cx="128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Optimal!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CBDC5-72FC-C74A-A238-E41CE0E8856B}"/>
              </a:ext>
            </a:extLst>
          </p:cNvPr>
          <p:cNvSpPr txBox="1"/>
          <p:nvPr/>
        </p:nvSpPr>
        <p:spPr>
          <a:xfrm>
            <a:off x="5334000" y="3127829"/>
            <a:ext cx="128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Optimal!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13D81C-92B7-E646-BC38-E2E80B30FB06}"/>
              </a:ext>
            </a:extLst>
          </p:cNvPr>
          <p:cNvSpPr txBox="1"/>
          <p:nvPr/>
        </p:nvSpPr>
        <p:spPr>
          <a:xfrm>
            <a:off x="5334000" y="5257800"/>
            <a:ext cx="1286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Optimal!</a:t>
            </a:r>
          </a:p>
        </p:txBody>
      </p:sp>
    </p:spTree>
    <p:extLst>
      <p:ext uri="{BB962C8B-B14F-4D97-AF65-F5344CB8AC3E}">
        <p14:creationId xmlns:p14="http://schemas.microsoft.com/office/powerpoint/2010/main" val="379605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Quickselect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order statistic</a:t>
                </a:r>
              </a:p>
              <a:p>
                <a:r>
                  <a:rPr lang="en-US" dirty="0"/>
                  <a:t>Idea: pick a </a:t>
                </a:r>
                <a:r>
                  <a:rPr lang="en-US" dirty="0">
                    <a:solidFill>
                      <a:srgbClr val="FF33CC"/>
                    </a:solidFill>
                  </a:rPr>
                  <a:t>pivot </a:t>
                </a:r>
                <a:r>
                  <a:rPr lang="en-US" dirty="0"/>
                  <a:t>element, partition, then recurse on </a:t>
                </a:r>
                <a:r>
                  <a:rPr lang="en-US" dirty="0" err="1"/>
                  <a:t>sublist</a:t>
                </a:r>
                <a:r>
                  <a:rPr lang="en-US" dirty="0"/>
                  <a:t> containing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Divide: </a:t>
                </a:r>
                <a:r>
                  <a:rPr lang="en-US" dirty="0"/>
                  <a:t>select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33CC"/>
                    </a:solidFill>
                  </a:rPr>
                  <a:t>Partition(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Conquer: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, done!</a:t>
                </a:r>
              </a:p>
              <a:p>
                <a:pPr lvl="1"/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dirty="0"/>
                  <a:t> index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recurse</a:t>
                </a:r>
                <a:r>
                  <a:rPr lang="en-US" dirty="0"/>
                  <a:t> left. Else </a:t>
                </a:r>
                <a:r>
                  <a:rPr lang="en-US" dirty="0" err="1"/>
                  <a:t>recurse</a:t>
                </a:r>
                <a:r>
                  <a:rPr lang="en-US" dirty="0"/>
                  <a:t> right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Combine: </a:t>
                </a:r>
                <a:r>
                  <a:rPr lang="en-US" dirty="0"/>
                  <a:t>Nothing!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1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(Divide step)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Given: a list, </a:t>
                </a:r>
                <a:r>
                  <a:rPr lang="en-US" dirty="0">
                    <a:solidFill>
                      <a:srgbClr val="FF33CC"/>
                    </a:solidFill>
                  </a:rPr>
                  <a:t>a pivot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33CC"/>
                        </a:solidFill>
                        <a:latin typeface="Cambria Math"/>
                      </a:rPr>
                      <m:t>𝑝</m:t>
                    </m:r>
                  </m:oMath>
                </a14:m>
                <a:endParaRPr lang="en-US" dirty="0">
                  <a:solidFill>
                    <a:srgbClr val="FF33CC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6019800" cy="685800"/>
              </a:xfrm>
              <a:blipFill>
                <a:blip r:embed="rId2"/>
                <a:stretch>
                  <a:fillRect l="-2532" t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28956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71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5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969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79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113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4738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787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121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45507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79476" y="2895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2057400" y="4038599"/>
                <a:ext cx="7659806" cy="68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Goal: All elements</a:t>
                </a:r>
                <a:r>
                  <a:rPr lang="en-US" dirty="0">
                    <a:solidFill>
                      <a:srgbClr val="FFCC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&lt;</m:t>
                    </m:r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on left,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on right</a:t>
                </a:r>
                <a:endParaRPr lang="en-US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038599"/>
                <a:ext cx="7659806" cy="685800"/>
              </a:xfrm>
              <a:prstGeom prst="rect">
                <a:avLst/>
              </a:prstGeom>
              <a:blipFill>
                <a:blip r:embed="rId3"/>
                <a:stretch>
                  <a:fillRect l="-1656" t="-9091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/>
          <p:cNvSpPr txBox="1">
            <a:spLocks/>
          </p:cNvSpPr>
          <p:nvPr/>
        </p:nvSpPr>
        <p:spPr>
          <a:xfrm>
            <a:off x="2057400" y="2209800"/>
            <a:ext cx="6019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Start: unordered list</a:t>
            </a:r>
            <a:endParaRPr lang="en-US" dirty="0">
              <a:solidFill>
                <a:srgbClr val="FF33CC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09800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743200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771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5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969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77938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11338" y="4724400"/>
            <a:ext cx="533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44738" y="4724400"/>
            <a:ext cx="533400" cy="533400"/>
          </a:xfrm>
          <a:prstGeom prst="rect">
            <a:avLst/>
          </a:prstGeom>
          <a:solidFill>
            <a:srgbClr val="FF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787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121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45507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79476" y="4724400"/>
            <a:ext cx="533400" cy="533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420764560"/>
      </p:ext>
    </p:extLst>
  </p:cSld>
  <p:clrMapOvr>
    <a:masterClrMapping/>
  </p:clrMapOvr>
</p:sld>
</file>

<file path=ppt/theme/theme1.xml><?xml version="1.0" encoding="utf-8"?>
<a:theme xmlns:a="http://schemas.openxmlformats.org/drawingml/2006/main" name="CS4102-S22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22c" id="{C8328E30-EFBB-B944-849F-FCD4FB2B5187}" vid="{1441D9C9-191F-7147-8296-B7DB0E5F7C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CS4102-S22c</Template>
  <TotalTime>12828</TotalTime>
  <Words>4964</Words>
  <Application>Microsoft Macintosh PowerPoint</Application>
  <PresentationFormat>Widescreen</PresentationFormat>
  <Paragraphs>1640</Paragraphs>
  <Slides>76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Calibri</vt:lpstr>
      <vt:lpstr>Cambria Math</vt:lpstr>
      <vt:lpstr>Helvetica Neue</vt:lpstr>
      <vt:lpstr>Helvetica Neue Thin</vt:lpstr>
      <vt:lpstr>Times</vt:lpstr>
      <vt:lpstr>CS4102-S22c</vt:lpstr>
      <vt:lpstr>CS4102 Algorithms Spring 2022</vt:lpstr>
      <vt:lpstr>Announcements</vt:lpstr>
      <vt:lpstr>Today’s Keywords</vt:lpstr>
      <vt:lpstr>PowerPoint Presentation</vt:lpstr>
      <vt:lpstr>How to pick the pivot?</vt:lpstr>
      <vt:lpstr>Good Pivot</vt:lpstr>
      <vt:lpstr>Quickselect</vt:lpstr>
      <vt:lpstr>Quickselect</vt:lpstr>
      <vt:lpstr>Partition (Divide step)</vt:lpstr>
      <vt:lpstr>Conquer</vt:lpstr>
      <vt:lpstr>CLRS Pseudocode for Quickselect</vt:lpstr>
      <vt:lpstr>Work These Examples!</vt:lpstr>
      <vt:lpstr>Quickselect Run Time</vt:lpstr>
      <vt:lpstr>Quickselect Run Time</vt:lpstr>
      <vt:lpstr>Good Pivot for Quickselect</vt:lpstr>
      <vt:lpstr>Good Pivot</vt:lpstr>
      <vt:lpstr>Pretty Good Pivot</vt:lpstr>
      <vt:lpstr>Median of Medians</vt:lpstr>
      <vt:lpstr>Median of Medians</vt:lpstr>
      <vt:lpstr>Median of Medians</vt:lpstr>
      <vt:lpstr>Why is this good?</vt:lpstr>
      <vt:lpstr>Why is this good?</vt:lpstr>
      <vt:lpstr>Run-time of Quickselect with Median of Medians</vt:lpstr>
      <vt:lpstr>Median of Medians, Run Time</vt:lpstr>
      <vt:lpstr>Quickselect</vt:lpstr>
      <vt:lpstr>Compare to ‘Obvious’ Approach</vt:lpstr>
      <vt:lpstr>Phew! Back to Quicksort</vt:lpstr>
      <vt:lpstr>Is it worth it?</vt:lpstr>
      <vt:lpstr>Quicksort Run Time</vt:lpstr>
      <vt:lpstr>PowerPoint Presentation</vt:lpstr>
      <vt:lpstr>Quicksort Run Time</vt:lpstr>
      <vt:lpstr>Quicksort Run Time</vt:lpstr>
      <vt:lpstr>Probability of n^2 run time</vt:lpstr>
      <vt:lpstr>PowerPoint Presentation</vt:lpstr>
      <vt:lpstr>Sorting, so far</vt:lpstr>
      <vt:lpstr>PowerPoint Presentation</vt:lpstr>
      <vt:lpstr>log⁡n!=O(n log⁡n )</vt:lpstr>
      <vt:lpstr>log⁡n!=Ω(n log⁡n )</vt:lpstr>
      <vt:lpstr>Worst Case Lower Bounds</vt:lpstr>
      <vt:lpstr>Example Lower Bound Proof: Find Min</vt:lpstr>
      <vt:lpstr>Strategy: Decision Tree</vt:lpstr>
      <vt:lpstr>Strategy: Decision Tree</vt:lpstr>
      <vt:lpstr>Strategy: Decision Tree</vt:lpstr>
      <vt:lpstr>Sorting, so far</vt:lpstr>
      <vt:lpstr>Speed Isn’t Everything</vt:lpstr>
      <vt:lpstr>Mergesort</vt:lpstr>
      <vt:lpstr>Merge</vt:lpstr>
      <vt:lpstr>Mergesort</vt:lpstr>
      <vt:lpstr>Mergesort</vt:lpstr>
      <vt:lpstr>Mergesort (Sequential)</vt:lpstr>
      <vt:lpstr>Mergesort (Parallel)</vt:lpstr>
      <vt:lpstr>Quicksort</vt:lpstr>
      <vt:lpstr>PowerPoint Presentation</vt:lpstr>
      <vt:lpstr>Bubble Sort</vt:lpstr>
      <vt:lpstr>Bubble Sort</vt:lpstr>
      <vt:lpstr>Bubble Sort is “almost” Adaptive</vt:lpstr>
      <vt:lpstr>Bubble Sort</vt:lpstr>
      <vt:lpstr>Insertion Sort</vt:lpstr>
      <vt:lpstr>Insertion Sort</vt:lpstr>
      <vt:lpstr>Insertion Sort is Adaptive</vt:lpstr>
      <vt:lpstr>Insertion Sort</vt:lpstr>
      <vt:lpstr>Insertion Sort is Stable</vt:lpstr>
      <vt:lpstr>Insertion Sort</vt:lpstr>
      <vt:lpstr>Heap Sort</vt:lpstr>
      <vt:lpstr>Heap Sort</vt:lpstr>
      <vt:lpstr>Heap Sort</vt:lpstr>
      <vt:lpstr>Heap Sort</vt:lpstr>
      <vt:lpstr>Heap Sort</vt:lpstr>
      <vt:lpstr>Heap Sort</vt:lpstr>
      <vt:lpstr>In Place Heap Sort</vt:lpstr>
      <vt:lpstr>In Place Heap Sort</vt:lpstr>
      <vt:lpstr>In Place Heap Sort</vt:lpstr>
      <vt:lpstr>In Place Heap Sort</vt:lpstr>
      <vt:lpstr>In Place Heap Sort</vt:lpstr>
      <vt:lpstr>Heap Sort</vt:lpstr>
      <vt:lpstr>Sorting, so far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1197</cp:revision>
  <dcterms:created xsi:type="dcterms:W3CDTF">2017-08-21T20:54:06Z</dcterms:created>
  <dcterms:modified xsi:type="dcterms:W3CDTF">2022-02-17T18:22:29Z</dcterms:modified>
</cp:coreProperties>
</file>