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9"/>
  </p:notesMasterIdLst>
  <p:sldIdLst>
    <p:sldId id="343" r:id="rId2"/>
    <p:sldId id="377" r:id="rId3"/>
    <p:sldId id="278" r:id="rId4"/>
    <p:sldId id="282" r:id="rId5"/>
    <p:sldId id="314" r:id="rId6"/>
    <p:sldId id="284" r:id="rId7"/>
    <p:sldId id="317" r:id="rId8"/>
    <p:sldId id="315" r:id="rId9"/>
    <p:sldId id="316" r:id="rId10"/>
    <p:sldId id="319" r:id="rId11"/>
    <p:sldId id="533" r:id="rId12"/>
    <p:sldId id="534" r:id="rId13"/>
    <p:sldId id="535" r:id="rId14"/>
    <p:sldId id="536" r:id="rId15"/>
    <p:sldId id="285" r:id="rId16"/>
    <p:sldId id="339" r:id="rId17"/>
    <p:sldId id="286" r:id="rId18"/>
    <p:sldId id="288" r:id="rId19"/>
    <p:sldId id="381" r:id="rId20"/>
    <p:sldId id="333" r:id="rId21"/>
    <p:sldId id="369" r:id="rId22"/>
    <p:sldId id="459" r:id="rId23"/>
    <p:sldId id="370" r:id="rId24"/>
    <p:sldId id="460" r:id="rId25"/>
    <p:sldId id="373" r:id="rId26"/>
    <p:sldId id="531" r:id="rId27"/>
    <p:sldId id="532" r:id="rId28"/>
    <p:sldId id="530" r:id="rId29"/>
    <p:sldId id="518" r:id="rId30"/>
    <p:sldId id="294" r:id="rId31"/>
    <p:sldId id="335" r:id="rId32"/>
    <p:sldId id="434" r:id="rId33"/>
    <p:sldId id="493" r:id="rId34"/>
    <p:sldId id="376" r:id="rId35"/>
    <p:sldId id="492" r:id="rId36"/>
    <p:sldId id="456" r:id="rId37"/>
    <p:sldId id="363" r:id="rId38"/>
    <p:sldId id="391" r:id="rId39"/>
    <p:sldId id="393" r:id="rId40"/>
    <p:sldId id="344" r:id="rId41"/>
    <p:sldId id="350" r:id="rId42"/>
    <p:sldId id="366" r:id="rId43"/>
    <p:sldId id="367" r:id="rId44"/>
    <p:sldId id="494" r:id="rId45"/>
    <p:sldId id="392" r:id="rId46"/>
    <p:sldId id="404" r:id="rId47"/>
    <p:sldId id="405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DDE23A-C3E9-4012-9D56-589ACFBEC21E}">
          <p14:sldIdLst>
            <p14:sldId id="343"/>
            <p14:sldId id="377"/>
            <p14:sldId id="278"/>
            <p14:sldId id="282"/>
            <p14:sldId id="314"/>
            <p14:sldId id="284"/>
            <p14:sldId id="317"/>
            <p14:sldId id="315"/>
            <p14:sldId id="316"/>
            <p14:sldId id="319"/>
            <p14:sldId id="533"/>
            <p14:sldId id="534"/>
            <p14:sldId id="535"/>
            <p14:sldId id="536"/>
            <p14:sldId id="285"/>
            <p14:sldId id="339"/>
            <p14:sldId id="286"/>
            <p14:sldId id="288"/>
            <p14:sldId id="381"/>
            <p14:sldId id="333"/>
            <p14:sldId id="369"/>
            <p14:sldId id="459"/>
            <p14:sldId id="370"/>
            <p14:sldId id="460"/>
            <p14:sldId id="373"/>
            <p14:sldId id="531"/>
            <p14:sldId id="532"/>
            <p14:sldId id="530"/>
            <p14:sldId id="518"/>
            <p14:sldId id="294"/>
            <p14:sldId id="335"/>
            <p14:sldId id="434"/>
            <p14:sldId id="493"/>
            <p14:sldId id="376"/>
            <p14:sldId id="492"/>
            <p14:sldId id="456"/>
            <p14:sldId id="363"/>
            <p14:sldId id="391"/>
            <p14:sldId id="393"/>
            <p14:sldId id="344"/>
            <p14:sldId id="350"/>
            <p14:sldId id="366"/>
            <p14:sldId id="367"/>
            <p14:sldId id="494"/>
            <p14:sldId id="392"/>
            <p14:sldId id="404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FFFF00"/>
    <a:srgbClr val="FF6600"/>
    <a:srgbClr val="FF99FF"/>
    <a:srgbClr val="FFCC00"/>
    <a:srgbClr val="92D050"/>
    <a:srgbClr val="FFCC66"/>
    <a:srgbClr val="CC00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1"/>
    <p:restoredTop sz="93018" autoAdjust="0"/>
  </p:normalViewPr>
  <p:slideViewPr>
    <p:cSldViewPr>
      <p:cViewPr varScale="1">
        <p:scale>
          <a:sx n="133" d="100"/>
          <a:sy n="133" d="100"/>
        </p:scale>
        <p:origin x="256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F7FD5-2840-4607-A4CD-0A8A66D9D61D}" type="datetimeFigureOut">
              <a:rPr lang="en-US" smtClean="0"/>
              <a:t>2/17/22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E913D-325D-4B30-8E23-50203DB5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0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5D8DCB-06E0-DB4B-A914-CADE4285D248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2421-D2CD-4522-A1BA-E4F59ED821B7}" type="datetime1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B5AE73-A9DB-D743-8F11-A30BD35B3D84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484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928D-0C55-4D8D-9D16-4C05754E5356}" type="datetime1">
              <a:rPr lang="en-US" smtClean="0"/>
              <a:t>2/17/22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8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EDDD-253B-4C38-A621-35D8BA950C17}" type="datetime1">
              <a:rPr lang="en-US" smtClean="0"/>
              <a:t>2/17/22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84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67E4-28CB-45C9-B82C-D6B22AD4F0EB}" type="datetime1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47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C693-B405-44E1-A127-B7CE8B45C1E1}" type="datetime1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731837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153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1143001"/>
          </a:xfrm>
          <a:prstGeom prst="rect">
            <a:avLst/>
          </a:prstGeom>
          <a:solidFill>
            <a:srgbClr val="232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</p:spPr>
        <p:txBody>
          <a:bodyPr/>
          <a:lstStyle>
            <a:lvl1pPr>
              <a:defRPr b="1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F985-6D44-417A-9881-D208468CBA07}" type="datetime1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26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rm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A59ABBA-0641-D142-A6E1-AAF21A858462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solidFill>
            <a:srgbClr val="232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7612"/>
          </a:xfrm>
        </p:spPr>
        <p:txBody>
          <a:bodyPr/>
          <a:lstStyle>
            <a:lvl1pPr>
              <a:defRPr b="1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373562"/>
          </a:xfrm>
        </p:spPr>
        <p:txBody>
          <a:bodyPr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66BDE4-B0FD-FF42-8D88-FA421CF0F7B2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2054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8E9D113-313A-8A45-B7B9-BD2A960C9F9A}"/>
              </a:ext>
            </a:extLst>
          </p:cNvPr>
          <p:cNvSpPr/>
          <p:nvPr/>
        </p:nvSpPr>
        <p:spPr>
          <a:xfrm>
            <a:off x="0" y="3581400"/>
            <a:ext cx="12192000" cy="1676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none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4A86-E8D2-4E57-8D6D-61E2D175474B}" type="datetime1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87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AB17AF-8C4C-5845-B7DE-A4AC7A53117E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solidFill>
            <a:srgbClr val="232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DF3-1FB0-45DC-97EF-461960E13574}" type="datetime1">
              <a:rPr lang="en-US" smtClean="0"/>
              <a:t>2/17/22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53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282CF36-B83D-CA4E-A297-1A51EA28471C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solidFill>
            <a:srgbClr val="232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088E-2809-46D8-B43F-738015D878CC}" type="datetime1">
              <a:rPr lang="en-US" smtClean="0"/>
              <a:t>2/17/22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6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solidFill>
            <a:srgbClr val="232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D42A-BC08-426E-9E11-483BA9D61AF6}" type="datetime1">
              <a:rPr lang="en-US" smtClean="0"/>
              <a:t>2/17/22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9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maller 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762001"/>
          </a:xfrm>
          <a:prstGeom prst="rect">
            <a:avLst/>
          </a:prstGeom>
          <a:solidFill>
            <a:srgbClr val="232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1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2/17/22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0550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C786-44E1-4BD5-AD14-75F3EA166B5A}" type="datetime1">
              <a:rPr lang="en-US" smtClean="0"/>
              <a:t>2/17/22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8102-2E91-4DD7-8E8B-98B790A12701}" type="datetime1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991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6.jpe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image" Target="../media/image7.jpeg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4" Type="http://schemas.openxmlformats.org/officeDocument/2006/relationships/image" Target="../media/image11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9.xml"/><Relationship Id="rId1" Type="http://schemas.openxmlformats.org/officeDocument/2006/relationships/tags" Target="../tags/tag5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4" Type="http://schemas.openxmlformats.org/officeDocument/2006/relationships/image" Target="../media/image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A305969-9572-7C42-BA35-228E50A74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b="1" i="0" kern="1200">
                <a:ln w="3175">
                  <a:noFill/>
                </a:ln>
                <a:effectLst/>
                <a:latin typeface="Helvetica Neue Thin" panose="020B0403020202020204" pitchFamily="34" charset="0"/>
                <a:ea typeface="Helvetica Neue Thin" panose="020B0403020202020204" pitchFamily="34" charset="0"/>
                <a:cs typeface="+mj-cs"/>
              </a:rPr>
              <a:t>CS4102 Algorithms</a:t>
            </a:r>
            <a:br>
              <a:rPr lang="en-US" sz="3700" b="1" i="0" kern="1200">
                <a:latin typeface="Helvetica Neue Thin" panose="020B0403020202020204" pitchFamily="34" charset="0"/>
                <a:ea typeface="Helvetica Neue Thin" panose="020B0403020202020204" pitchFamily="34" charset="0"/>
                <a:cs typeface="+mj-cs"/>
              </a:rPr>
            </a:br>
            <a:r>
              <a:rPr lang="en-US" sz="3700" b="1" i="0" kern="1200">
                <a:latin typeface="Helvetica Neue Thin" panose="020B0403020202020204" pitchFamily="34" charset="0"/>
                <a:ea typeface="Helvetica Neue Thin" panose="020B0403020202020204" pitchFamily="34" charset="0"/>
                <a:cs typeface="+mj-cs"/>
              </a:rPr>
              <a:t>Spring 2022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6C29974-227F-C143-B2B7-9B2B82443BDC}"/>
              </a:ext>
            </a:extLst>
          </p:cNvPr>
          <p:cNvSpPr txBox="1">
            <a:spLocks/>
          </p:cNvSpPr>
          <p:nvPr/>
        </p:nvSpPr>
        <p:spPr>
          <a:xfrm>
            <a:off x="381000" y="1802204"/>
            <a:ext cx="538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u="sng" dirty="0"/>
              <a:t>Warm up</a:t>
            </a:r>
            <a:r>
              <a:rPr lang="en-US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If the “nodes” here</a:t>
            </a:r>
            <a:br>
              <a:rPr lang="en-US" dirty="0"/>
            </a:br>
            <a:r>
              <a:rPr lang="en-US" dirty="0"/>
              <a:t>represent whole numbers,</a:t>
            </a:r>
            <a:br>
              <a:rPr lang="en-US" dirty="0"/>
            </a:br>
            <a:r>
              <a:rPr lang="en-US" dirty="0"/>
              <a:t>when is there a connection from value </a:t>
            </a:r>
            <a:r>
              <a:rPr lang="en-US" i="1" dirty="0" err="1"/>
              <a:t>i</a:t>
            </a:r>
            <a:r>
              <a:rPr lang="en-US" dirty="0"/>
              <a:t> to value </a:t>
            </a:r>
            <a:r>
              <a:rPr lang="en-US" i="1" dirty="0"/>
              <a:t>j </a:t>
            </a:r>
            <a:r>
              <a:rPr lang="en-US" dirty="0"/>
              <a:t>?</a:t>
            </a:r>
          </a:p>
        </p:txBody>
      </p:sp>
      <p:pic>
        <p:nvPicPr>
          <p:cNvPr id="5" name="Picture 4" descr="fig 7">
            <a:extLst>
              <a:ext uri="{FF2B5EF4-FFF2-40B4-BE49-F238E27FC236}">
                <a16:creationId xmlns:a16="http://schemas.microsoft.com/office/drawing/2014/main" id="{ACE318DB-46FB-C145-86B2-99DB5D1F228E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971702" y="1802204"/>
            <a:ext cx="7220298" cy="3988996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6BADE50-950A-4D58-BFB2-FA2C6A8B385D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01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Self-test: Understand these Terms?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Subgraph</a:t>
            </a:r>
          </a:p>
          <a:p>
            <a:r>
              <a:rPr lang="en-US" sz="2400" dirty="0"/>
              <a:t>Symmetric digraph</a:t>
            </a:r>
          </a:p>
          <a:p>
            <a:r>
              <a:rPr lang="en-US" sz="2400" dirty="0"/>
              <a:t>complete graph</a:t>
            </a:r>
          </a:p>
          <a:p>
            <a:r>
              <a:rPr lang="en-US" sz="2400" dirty="0"/>
              <a:t>Adjacency relation</a:t>
            </a:r>
          </a:p>
          <a:p>
            <a:r>
              <a:rPr lang="en-US" sz="2400" dirty="0"/>
              <a:t>Path, simple path, reachable</a:t>
            </a:r>
          </a:p>
          <a:p>
            <a:r>
              <a:rPr lang="en-US" sz="2400" dirty="0"/>
              <a:t>Connected, Strongly Connected</a:t>
            </a:r>
          </a:p>
          <a:p>
            <a:r>
              <a:rPr lang="en-US" sz="2400" dirty="0"/>
              <a:t>Cycle, simple cycle</a:t>
            </a:r>
          </a:p>
          <a:p>
            <a:r>
              <a:rPr lang="en-US" sz="2400" dirty="0"/>
              <a:t>acyclic</a:t>
            </a:r>
          </a:p>
          <a:p>
            <a:r>
              <a:rPr lang="en-US" sz="2400" dirty="0"/>
              <a:t>undirected forest </a:t>
            </a:r>
          </a:p>
          <a:p>
            <a:r>
              <a:rPr lang="en-US" sz="2400" dirty="0"/>
              <a:t>free tree, undirected tree</a:t>
            </a:r>
          </a:p>
          <a:p>
            <a:r>
              <a:rPr lang="en-US" sz="2400" dirty="0"/>
              <a:t>rooted tree</a:t>
            </a:r>
          </a:p>
          <a:p>
            <a:r>
              <a:rPr lang="en-US" sz="2400" dirty="0"/>
              <a:t>Connected component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6A6AEAB7-208D-45E1-A9ED-A870786C9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/>
          <a:p>
            <a:r>
              <a:rPr lang="en-US" dirty="0"/>
              <a:t>Data Structures for Undirected Graphs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A7C5F183-1702-2B4B-B89D-C0E8ADB517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904775"/>
            <a:ext cx="6172200" cy="5554316"/>
          </a:xfr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52053-5C2D-CA4F-9B24-C79D32E2B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6BADE50-950A-4D58-BFB2-FA2C6A8B385D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8" name="Text Box 37">
            <a:extLst>
              <a:ext uri="{FF2B5EF4-FFF2-40B4-BE49-F238E27FC236}">
                <a16:creationId xmlns:a16="http://schemas.microsoft.com/office/drawing/2014/main" id="{C04E5DB4-21C0-E24A-8175-5EB05A497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7364" y="916488"/>
            <a:ext cx="3429000" cy="2310505"/>
          </a:xfrm>
          <a:prstGeom prst="rect">
            <a:avLst/>
          </a:prstGeom>
          <a:noFill/>
          <a:ln w="762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 dirty="0">
                <a:latin typeface="+mn-lt"/>
              </a:rPr>
              <a:t>Adjacency Matrix:</a:t>
            </a:r>
            <a:br>
              <a:rPr lang="en-US" altLang="en-US" dirty="0">
                <a:latin typeface="+mn-lt"/>
              </a:rPr>
            </a:br>
            <a:r>
              <a:rPr lang="en-US" altLang="en-US" dirty="0">
                <a:latin typeface="+mn-lt"/>
                <a:cs typeface="Consolas" panose="020B0609020204030204" pitchFamily="49" charset="0"/>
              </a:rPr>
              <a:t>A[u][v] </a:t>
            </a:r>
            <a:r>
              <a:rPr lang="en-US" altLang="en-US" dirty="0">
                <a:latin typeface="+mn-lt"/>
              </a:rPr>
              <a:t>is 1 if edge </a:t>
            </a:r>
            <a:r>
              <a:rPr lang="en-US" altLang="en-US" i="1" dirty="0">
                <a:latin typeface="+mn-lt"/>
              </a:rPr>
              <a:t>(</a:t>
            </a:r>
            <a:r>
              <a:rPr lang="en-US" altLang="en-US" i="1" dirty="0" err="1">
                <a:latin typeface="+mn-lt"/>
              </a:rPr>
              <a:t>u,v</a:t>
            </a:r>
            <a:r>
              <a:rPr lang="en-US" altLang="en-US" i="1" dirty="0">
                <a:latin typeface="+mn-lt"/>
              </a:rPr>
              <a:t>)</a:t>
            </a:r>
            <a:r>
              <a:rPr lang="en-US" altLang="en-US" dirty="0">
                <a:latin typeface="+mn-lt"/>
              </a:rPr>
              <a:t> exists.</a:t>
            </a:r>
            <a:br>
              <a:rPr lang="en-US" altLang="en-US" dirty="0">
                <a:latin typeface="+mn-lt"/>
              </a:rPr>
            </a:br>
            <a:r>
              <a:rPr lang="en-US" altLang="en-US" dirty="0">
                <a:latin typeface="+mn-lt"/>
              </a:rPr>
              <a:t>Note symmetrical around diagonal. Could just store info in one half of matrix.</a:t>
            </a:r>
          </a:p>
        </p:txBody>
      </p:sp>
      <p:sp>
        <p:nvSpPr>
          <p:cNvPr id="9" name="Line 38">
            <a:extLst>
              <a:ext uri="{FF2B5EF4-FFF2-40B4-BE49-F238E27FC236}">
                <a16:creationId xmlns:a16="http://schemas.microsoft.com/office/drawing/2014/main" id="{B3FC9BB7-F140-A94C-8F68-B4AF58DC50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00236" y="1600200"/>
            <a:ext cx="887128" cy="321008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0" name="Text Box 37">
            <a:extLst>
              <a:ext uri="{FF2B5EF4-FFF2-40B4-BE49-F238E27FC236}">
                <a16:creationId xmlns:a16="http://schemas.microsoft.com/office/drawing/2014/main" id="{F5A2F003-28AA-974E-A79F-84E48AC57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7364" y="3496530"/>
            <a:ext cx="3429000" cy="1571842"/>
          </a:xfrm>
          <a:prstGeom prst="rect">
            <a:avLst/>
          </a:prstGeom>
          <a:noFill/>
          <a:ln w="762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 dirty="0">
                <a:latin typeface="+mn-lt"/>
              </a:rPr>
              <a:t>Adjacency List:</a:t>
            </a:r>
            <a:br>
              <a:rPr lang="en-US" altLang="en-US" b="1" dirty="0">
                <a:latin typeface="+mn-lt"/>
              </a:rPr>
            </a:br>
            <a:r>
              <a:rPr lang="en-US" altLang="en-US" dirty="0">
                <a:latin typeface="+mn-lt"/>
              </a:rPr>
              <a:t>Note each edge </a:t>
            </a:r>
            <a:r>
              <a:rPr lang="en-US" altLang="en-US" i="1" dirty="0">
                <a:latin typeface="+mn-lt"/>
              </a:rPr>
              <a:t>(</a:t>
            </a:r>
            <a:r>
              <a:rPr lang="en-US" altLang="en-US" i="1" dirty="0" err="1">
                <a:latin typeface="+mn-lt"/>
              </a:rPr>
              <a:t>u,v</a:t>
            </a:r>
            <a:r>
              <a:rPr lang="en-US" altLang="en-US" i="1" dirty="0">
                <a:latin typeface="+mn-lt"/>
              </a:rPr>
              <a:t>) </a:t>
            </a:r>
            <a:r>
              <a:rPr lang="en-US" altLang="en-US" dirty="0">
                <a:latin typeface="+mn-lt"/>
              </a:rPr>
              <a:t>has an edge-node on </a:t>
            </a:r>
            <a:r>
              <a:rPr lang="en-US" altLang="en-US" i="1" dirty="0">
                <a:latin typeface="+mn-lt"/>
              </a:rPr>
              <a:t>u</a:t>
            </a:r>
            <a:r>
              <a:rPr lang="en-US" altLang="en-US" dirty="0">
                <a:latin typeface="+mn-lt"/>
              </a:rPr>
              <a:t>’s list and also </a:t>
            </a:r>
            <a:r>
              <a:rPr lang="en-US" altLang="en-US" i="1" dirty="0">
                <a:latin typeface="+mn-lt"/>
              </a:rPr>
              <a:t>v</a:t>
            </a:r>
            <a:r>
              <a:rPr lang="en-US" altLang="en-US" dirty="0">
                <a:latin typeface="+mn-lt"/>
              </a:rPr>
              <a:t>’s list.</a:t>
            </a:r>
          </a:p>
        </p:txBody>
      </p:sp>
      <p:sp>
        <p:nvSpPr>
          <p:cNvPr id="12" name="Line 38">
            <a:extLst>
              <a:ext uri="{FF2B5EF4-FFF2-40B4-BE49-F238E27FC236}">
                <a16:creationId xmlns:a16="http://schemas.microsoft.com/office/drawing/2014/main" id="{42C3875A-4B9D-5B47-9CCD-8082FA3C2D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00236" y="3946900"/>
            <a:ext cx="887128" cy="321008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3" name="Line 38">
            <a:extLst>
              <a:ext uri="{FF2B5EF4-FFF2-40B4-BE49-F238E27FC236}">
                <a16:creationId xmlns:a16="http://schemas.microsoft.com/office/drawing/2014/main" id="{6B8403C1-00EC-CD42-B00E-97C410E2868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10200" y="1371600"/>
            <a:ext cx="1447800" cy="13716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98C75-B587-B049-B38D-6E97234D61CE}"/>
              </a:ext>
            </a:extLst>
          </p:cNvPr>
          <p:cNvSpPr txBox="1"/>
          <p:nvPr/>
        </p:nvSpPr>
        <p:spPr>
          <a:xfrm>
            <a:off x="8455906" y="5799728"/>
            <a:ext cx="3119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Image of diagrams from</a:t>
            </a:r>
            <a:br>
              <a:rPr lang="en-US" sz="1400" dirty="0"/>
            </a:br>
            <a:r>
              <a:rPr lang="en-US" sz="1400" dirty="0"/>
              <a:t>https://</a:t>
            </a:r>
            <a:r>
              <a:rPr lang="en-US" sz="1400" dirty="0" err="1"/>
              <a:t>people.cs.vt.edu</a:t>
            </a:r>
            <a:r>
              <a:rPr lang="en-US" sz="1400" dirty="0"/>
              <a:t>/~</a:t>
            </a:r>
            <a:r>
              <a:rPr lang="en-US" sz="1400" dirty="0" err="1"/>
              <a:t>shaffer</a:t>
            </a:r>
            <a:r>
              <a:rPr lang="en-US" sz="1400" dirty="0"/>
              <a:t>/Book/</a:t>
            </a:r>
          </a:p>
        </p:txBody>
      </p:sp>
    </p:spTree>
    <p:extLst>
      <p:ext uri="{BB962C8B-B14F-4D97-AF65-F5344CB8AC3E}">
        <p14:creationId xmlns:p14="http://schemas.microsoft.com/office/powerpoint/2010/main" val="2827433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E6FD99-4797-4D03-B11F-46670443D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/>
          <a:p>
            <a:r>
              <a:rPr lang="en-US" dirty="0"/>
              <a:t>Data Structures for Digraphs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56EEC3C1-28C5-C44C-83F5-E0C209C95D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493" y="892380"/>
            <a:ext cx="6411885" cy="5418042"/>
          </a:xfr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1FB71-976B-354C-85B5-99654CFB1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6BADE50-950A-4D58-BFB2-FA2C6A8B385D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9" name="Line 38">
            <a:extLst>
              <a:ext uri="{FF2B5EF4-FFF2-40B4-BE49-F238E27FC236}">
                <a16:creationId xmlns:a16="http://schemas.microsoft.com/office/drawing/2014/main" id="{5BC82FD5-F767-624C-8A5F-D22BB1A53A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00236" y="1600200"/>
            <a:ext cx="887128" cy="321008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0" name="Text Box 37">
            <a:extLst>
              <a:ext uri="{FF2B5EF4-FFF2-40B4-BE49-F238E27FC236}">
                <a16:creationId xmlns:a16="http://schemas.microsoft.com/office/drawing/2014/main" id="{54C984B9-2F7C-024D-BDAF-82EC88388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7364" y="3413500"/>
            <a:ext cx="3429000" cy="1325620"/>
          </a:xfrm>
          <a:prstGeom prst="rect">
            <a:avLst/>
          </a:prstGeom>
          <a:noFill/>
          <a:ln w="762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 dirty="0">
                <a:latin typeface="Tahoma" panose="020B0604030504040204" pitchFamily="34" charset="0"/>
              </a:rPr>
              <a:t>Adjacency List:</a:t>
            </a:r>
            <a:br>
              <a:rPr lang="en-US" altLang="en-US" sz="2000" b="1" dirty="0">
                <a:latin typeface="Tahoma" panose="020B0604030504040204" pitchFamily="34" charset="0"/>
              </a:rPr>
            </a:br>
            <a:r>
              <a:rPr lang="en-US" altLang="en-US" sz="2000" dirty="0">
                <a:latin typeface="Tahoma" panose="020B0604030504040204" pitchFamily="34" charset="0"/>
              </a:rPr>
              <a:t>Note each directed edge </a:t>
            </a:r>
            <a:r>
              <a:rPr lang="en-US" altLang="en-US" sz="2000" i="1" dirty="0">
                <a:latin typeface="Tahoma" panose="020B0604030504040204" pitchFamily="34" charset="0"/>
              </a:rPr>
              <a:t>(</a:t>
            </a:r>
            <a:r>
              <a:rPr lang="en-US" altLang="en-US" sz="2000" i="1" dirty="0" err="1">
                <a:latin typeface="Tahoma" panose="020B0604030504040204" pitchFamily="34" charset="0"/>
              </a:rPr>
              <a:t>u,v</a:t>
            </a:r>
            <a:r>
              <a:rPr lang="en-US" altLang="en-US" sz="2000" i="1" dirty="0">
                <a:latin typeface="Tahoma" panose="020B0604030504040204" pitchFamily="34" charset="0"/>
              </a:rPr>
              <a:t>) </a:t>
            </a:r>
            <a:r>
              <a:rPr lang="en-US" altLang="en-US" sz="2000" dirty="0">
                <a:latin typeface="Tahoma" panose="020B0604030504040204" pitchFamily="34" charset="0"/>
              </a:rPr>
              <a:t>has an </a:t>
            </a:r>
            <a:r>
              <a:rPr lang="en-US" altLang="en-US" sz="2000">
                <a:latin typeface="Tahoma" panose="020B0604030504040204" pitchFamily="34" charset="0"/>
              </a:rPr>
              <a:t>edge-node on just </a:t>
            </a:r>
            <a:r>
              <a:rPr lang="en-US" altLang="en-US" sz="2000" dirty="0">
                <a:latin typeface="Tahoma" panose="020B0604030504040204" pitchFamily="34" charset="0"/>
              </a:rPr>
              <a:t>one vertex’s list.</a:t>
            </a:r>
          </a:p>
        </p:txBody>
      </p:sp>
      <p:sp>
        <p:nvSpPr>
          <p:cNvPr id="12" name="Line 38">
            <a:extLst>
              <a:ext uri="{FF2B5EF4-FFF2-40B4-BE49-F238E27FC236}">
                <a16:creationId xmlns:a16="http://schemas.microsoft.com/office/drawing/2014/main" id="{1E8F37E7-3D1F-384D-866D-817A96C67D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3946900"/>
            <a:ext cx="1891364" cy="321008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74126E-3A79-7849-8C05-E3370CA2BC0F}"/>
              </a:ext>
            </a:extLst>
          </p:cNvPr>
          <p:cNvSpPr txBox="1"/>
          <p:nvPr/>
        </p:nvSpPr>
        <p:spPr>
          <a:xfrm>
            <a:off x="8455906" y="5799728"/>
            <a:ext cx="3119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Image of diagrams from</a:t>
            </a:r>
            <a:br>
              <a:rPr lang="en-US" sz="1400" dirty="0"/>
            </a:br>
            <a:r>
              <a:rPr lang="en-US" sz="1400" dirty="0"/>
              <a:t>https://</a:t>
            </a:r>
            <a:r>
              <a:rPr lang="en-US" sz="1400" dirty="0" err="1"/>
              <a:t>people.cs.vt.edu</a:t>
            </a:r>
            <a:r>
              <a:rPr lang="en-US" sz="1400" dirty="0"/>
              <a:t>/~</a:t>
            </a:r>
            <a:r>
              <a:rPr lang="en-US" sz="1400" dirty="0" err="1"/>
              <a:t>shaffer</a:t>
            </a:r>
            <a:r>
              <a:rPr lang="en-US" sz="1400" dirty="0"/>
              <a:t>/Book/</a:t>
            </a:r>
          </a:p>
        </p:txBody>
      </p:sp>
      <p:sp>
        <p:nvSpPr>
          <p:cNvPr id="14" name="Text Box 37">
            <a:extLst>
              <a:ext uri="{FF2B5EF4-FFF2-40B4-BE49-F238E27FC236}">
                <a16:creationId xmlns:a16="http://schemas.microsoft.com/office/drawing/2014/main" id="{E4CACB0B-8DBA-BC4D-B689-57D9866D2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7364" y="1066800"/>
            <a:ext cx="3429000" cy="1017844"/>
          </a:xfrm>
          <a:prstGeom prst="rect">
            <a:avLst/>
          </a:prstGeom>
          <a:noFill/>
          <a:ln w="762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 dirty="0">
                <a:latin typeface="Tahoma" panose="020B0604030504040204" pitchFamily="34" charset="0"/>
              </a:rPr>
              <a:t>Adjacency Matrix:</a:t>
            </a:r>
            <a:br>
              <a:rPr lang="en-US" altLang="en-US" sz="2000" b="1" dirty="0">
                <a:latin typeface="Tahoma" panose="020B0604030504040204" pitchFamily="34" charset="0"/>
              </a:rPr>
            </a:br>
            <a:r>
              <a:rPr lang="en-US" altLang="en-US" sz="2000" u="sng" dirty="0">
                <a:latin typeface="Tahoma" panose="020B0604030504040204" pitchFamily="34" charset="0"/>
              </a:rPr>
              <a:t>Not</a:t>
            </a:r>
            <a:r>
              <a:rPr lang="en-US" altLang="en-US" sz="2000" dirty="0">
                <a:latin typeface="Tahoma" panose="020B0604030504040204" pitchFamily="34" charset="0"/>
              </a:rPr>
              <a:t> symmetrical around diagonal for digraph.</a:t>
            </a:r>
          </a:p>
        </p:txBody>
      </p:sp>
    </p:spTree>
    <p:extLst>
      <p:ext uri="{BB962C8B-B14F-4D97-AF65-F5344CB8AC3E}">
        <p14:creationId xmlns:p14="http://schemas.microsoft.com/office/powerpoint/2010/main" val="426933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6A6AEAB7-208D-45E1-A9ED-A870786C9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/>
          <a:p>
            <a:r>
              <a:rPr lang="en-US" dirty="0"/>
              <a:t>Data Structures for Weighted Graphs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A7C5F183-1702-2B4B-B89D-C0E8ADB517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904775"/>
            <a:ext cx="6172200" cy="5554316"/>
          </a:xfr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52053-5C2D-CA4F-9B24-C79D32E2B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6BADE50-950A-4D58-BFB2-FA2C6A8B385D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8" name="Text Box 37">
            <a:extLst>
              <a:ext uri="{FF2B5EF4-FFF2-40B4-BE49-F238E27FC236}">
                <a16:creationId xmlns:a16="http://schemas.microsoft.com/office/drawing/2014/main" id="{C04E5DB4-21C0-E24A-8175-5EB05A497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7364" y="1066800"/>
            <a:ext cx="3671236" cy="1571842"/>
          </a:xfrm>
          <a:prstGeom prst="rect">
            <a:avLst/>
          </a:prstGeom>
          <a:noFill/>
          <a:ln w="762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 dirty="0">
                <a:latin typeface="+mn-lt"/>
              </a:rPr>
              <a:t>Adjacency Matrix:</a:t>
            </a:r>
            <a:br>
              <a:rPr lang="en-US" altLang="en-US" b="1" dirty="0">
                <a:latin typeface="+mn-lt"/>
              </a:rPr>
            </a:br>
            <a:r>
              <a:rPr lang="en-US" altLang="en-US" dirty="0">
                <a:latin typeface="+mn-lt"/>
              </a:rPr>
              <a:t>Store weight (</a:t>
            </a:r>
            <a:r>
              <a:rPr lang="en-US" altLang="en-US" dirty="0" err="1">
                <a:latin typeface="+mn-lt"/>
              </a:rPr>
              <a:t>u,v</a:t>
            </a:r>
            <a:r>
              <a:rPr lang="en-US" altLang="en-US" dirty="0">
                <a:latin typeface="+mn-lt"/>
              </a:rPr>
              <a:t>) in matrix cell. Use 0 or negative value if edge not in graph.</a:t>
            </a:r>
          </a:p>
        </p:txBody>
      </p:sp>
      <p:sp>
        <p:nvSpPr>
          <p:cNvPr id="9" name="Line 38">
            <a:extLst>
              <a:ext uri="{FF2B5EF4-FFF2-40B4-BE49-F238E27FC236}">
                <a16:creationId xmlns:a16="http://schemas.microsoft.com/office/drawing/2014/main" id="{B3FC9BB7-F140-A94C-8F68-B4AF58DC50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00236" y="1600200"/>
            <a:ext cx="887128" cy="321008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0" name="Text Box 37">
            <a:extLst>
              <a:ext uri="{FF2B5EF4-FFF2-40B4-BE49-F238E27FC236}">
                <a16:creationId xmlns:a16="http://schemas.microsoft.com/office/drawing/2014/main" id="{F5A2F003-28AA-974E-A79F-84E48AC57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7772" y="3520519"/>
            <a:ext cx="3429000" cy="1325620"/>
          </a:xfrm>
          <a:prstGeom prst="rect">
            <a:avLst/>
          </a:prstGeom>
          <a:noFill/>
          <a:ln w="762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 dirty="0">
                <a:latin typeface="Tahoma" panose="020B0604030504040204" pitchFamily="34" charset="0"/>
              </a:rPr>
              <a:t>Adjacency List:</a:t>
            </a:r>
            <a:br>
              <a:rPr lang="en-US" altLang="en-US" sz="2000" b="1" dirty="0">
                <a:latin typeface="Tahoma" panose="020B0604030504040204" pitchFamily="34" charset="0"/>
              </a:rPr>
            </a:br>
            <a:r>
              <a:rPr lang="en-US" altLang="en-US" sz="2000" dirty="0">
                <a:latin typeface="Tahoma" panose="020B0604030504040204" pitchFamily="34" charset="0"/>
              </a:rPr>
              <a:t>Add a field to the the edge node object to store the weight. </a:t>
            </a:r>
          </a:p>
        </p:txBody>
      </p:sp>
      <p:sp>
        <p:nvSpPr>
          <p:cNvPr id="12" name="Line 38">
            <a:extLst>
              <a:ext uri="{FF2B5EF4-FFF2-40B4-BE49-F238E27FC236}">
                <a16:creationId xmlns:a16="http://schemas.microsoft.com/office/drawing/2014/main" id="{42C3875A-4B9D-5B47-9CCD-8082FA3C2D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8000" y="3962400"/>
            <a:ext cx="1209772" cy="152401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3" name="Line 38">
            <a:extLst>
              <a:ext uri="{FF2B5EF4-FFF2-40B4-BE49-F238E27FC236}">
                <a16:creationId xmlns:a16="http://schemas.microsoft.com/office/drawing/2014/main" id="{6B8403C1-00EC-CD42-B00E-97C410E2868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86400" y="1417804"/>
            <a:ext cx="1371600" cy="1325396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98C75-B587-B049-B38D-6E97234D61CE}"/>
              </a:ext>
            </a:extLst>
          </p:cNvPr>
          <p:cNvSpPr txBox="1"/>
          <p:nvPr/>
        </p:nvSpPr>
        <p:spPr>
          <a:xfrm>
            <a:off x="8455906" y="5799728"/>
            <a:ext cx="3119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Image of diagrams from</a:t>
            </a:r>
            <a:br>
              <a:rPr lang="en-US" sz="1400" dirty="0"/>
            </a:br>
            <a:r>
              <a:rPr lang="en-US" sz="1400" dirty="0"/>
              <a:t>https://</a:t>
            </a:r>
            <a:r>
              <a:rPr lang="en-US" sz="1400" dirty="0" err="1"/>
              <a:t>people.cs.vt.edu</a:t>
            </a:r>
            <a:r>
              <a:rPr lang="en-US" sz="1400" dirty="0"/>
              <a:t>/~</a:t>
            </a:r>
            <a:r>
              <a:rPr lang="en-US" sz="1400" dirty="0" err="1"/>
              <a:t>shaffer</a:t>
            </a:r>
            <a:r>
              <a:rPr lang="en-US" sz="1400" dirty="0"/>
              <a:t>/Book/</a:t>
            </a:r>
          </a:p>
        </p:txBody>
      </p:sp>
      <p:sp>
        <p:nvSpPr>
          <p:cNvPr id="14" name="Text Box 37">
            <a:extLst>
              <a:ext uri="{FF2B5EF4-FFF2-40B4-BE49-F238E27FC236}">
                <a16:creationId xmlns:a16="http://schemas.microsoft.com/office/drawing/2014/main" id="{A742043C-375D-B14D-9446-6B1B489443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965764"/>
            <a:ext cx="2667000" cy="2464394"/>
          </a:xfrm>
          <a:prstGeom prst="rect">
            <a:avLst/>
          </a:prstGeom>
          <a:noFill/>
          <a:ln w="762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dirty="0">
                <a:latin typeface="+mn-lt"/>
              </a:rPr>
              <a:t>Images are of  </a:t>
            </a:r>
            <a:r>
              <a:rPr lang="en-US" altLang="en-US" sz="2800" b="1" dirty="0">
                <a:latin typeface="+mn-lt"/>
              </a:rPr>
              <a:t>unweighted</a:t>
            </a:r>
            <a:r>
              <a:rPr lang="en-US" altLang="en-US" sz="2800" dirty="0">
                <a:latin typeface="+mn-lt"/>
              </a:rPr>
              <a:t> graphs. </a:t>
            </a:r>
          </a:p>
          <a:p>
            <a:pPr>
              <a:spcBef>
                <a:spcPct val="50000"/>
              </a:spcBef>
            </a:pPr>
            <a:r>
              <a:rPr lang="en-US" altLang="en-US" sz="2800" dirty="0">
                <a:latin typeface="+mn-lt"/>
              </a:rPr>
              <a:t>How would we store weights?</a:t>
            </a:r>
          </a:p>
        </p:txBody>
      </p:sp>
    </p:spTree>
    <p:extLst>
      <p:ext uri="{BB962C8B-B14F-4D97-AF65-F5344CB8AC3E}">
        <p14:creationId xmlns:p14="http://schemas.microsoft.com/office/powerpoint/2010/main" val="174873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A3EFD-7735-C644-BE5F-208C5AF7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Vertices as Strings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1BB7795F-AFA9-0D47-9352-F552F94719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783027"/>
            <a:ext cx="8363123" cy="531171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9E65A-E31A-AA4D-A334-EE677DFA1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14</a:t>
            </a:fld>
            <a:endParaRPr lang="en-US"/>
          </a:p>
        </p:txBody>
      </p:sp>
      <p:sp>
        <p:nvSpPr>
          <p:cNvPr id="7" name="Text Box 37">
            <a:extLst>
              <a:ext uri="{FF2B5EF4-FFF2-40B4-BE49-F238E27FC236}">
                <a16:creationId xmlns:a16="http://schemas.microsoft.com/office/drawing/2014/main" id="{08D51B73-2CF0-024D-8F68-5C295607A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920817"/>
            <a:ext cx="3386274" cy="4865051"/>
          </a:xfrm>
          <a:prstGeom prst="rect">
            <a:avLst/>
          </a:prstGeom>
          <a:noFill/>
          <a:ln w="762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 dirty="0">
                <a:latin typeface="+mn-lt"/>
              </a:rPr>
              <a:t>Vertices may be identified with strings not integers. </a:t>
            </a:r>
          </a:p>
          <a:p>
            <a:pPr>
              <a:spcBef>
                <a:spcPct val="50000"/>
              </a:spcBef>
            </a:pPr>
            <a:r>
              <a:rPr lang="en-US" altLang="en-US" sz="2000" dirty="0">
                <a:latin typeface="+mn-lt"/>
              </a:rPr>
              <a:t>(1) Could use an adjacency map instead of an adjacency list, and also store strings in edge-nodes</a:t>
            </a:r>
          </a:p>
          <a:p>
            <a:pPr>
              <a:spcBef>
                <a:spcPct val="50000"/>
              </a:spcBef>
            </a:pPr>
            <a:r>
              <a:rPr lang="en-US" altLang="en-US" sz="2000" dirty="0">
                <a:latin typeface="+mn-lt"/>
              </a:rPr>
              <a:t>(2) Programmers often have an index and/or lookup table to convert between int’s and string IDs for vertices. Understand the example here?</a:t>
            </a:r>
          </a:p>
          <a:p>
            <a:pPr>
              <a:spcBef>
                <a:spcPct val="50000"/>
              </a:spcBef>
            </a:pPr>
            <a:r>
              <a:rPr lang="en-US" altLang="en-US" sz="2000" dirty="0">
                <a:latin typeface="+mn-lt"/>
              </a:rPr>
              <a:t>There are other ways to do this. Use your programming skills!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5EF69A-0667-8041-84EF-0F3827F7DDA7}"/>
              </a:ext>
            </a:extLst>
          </p:cNvPr>
          <p:cNvSpPr txBox="1"/>
          <p:nvPr/>
        </p:nvSpPr>
        <p:spPr>
          <a:xfrm>
            <a:off x="7979636" y="6094741"/>
            <a:ext cx="2943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Image from</a:t>
            </a:r>
            <a:br>
              <a:rPr lang="en-US" sz="1400" dirty="0"/>
            </a:br>
            <a:r>
              <a:rPr lang="en-US" sz="1400" dirty="0"/>
              <a:t>https://algs4.cs.princeton.edu/home/</a:t>
            </a:r>
          </a:p>
        </p:txBody>
      </p:sp>
    </p:spTree>
    <p:extLst>
      <p:ext uri="{BB962C8B-B14F-4D97-AF65-F5344CB8AC3E}">
        <p14:creationId xmlns:p14="http://schemas.microsoft.com/office/powerpoint/2010/main" val="3046708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0" name="Picture 4" descr="fig 7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/>
          <a:srcRect l="14954" r="19626" b="61111"/>
          <a:stretch>
            <a:fillRect/>
          </a:stretch>
        </p:blipFill>
        <p:spPr bwMode="auto">
          <a:xfrm>
            <a:off x="2057400" y="2362200"/>
            <a:ext cx="8001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r>
              <a:rPr lang="en-US"/>
              <a:t>Graph Representations using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2000"/>
              <a:t>Adjacency Matrix Representation</a:t>
            </a:r>
          </a:p>
          <a:p>
            <a:pPr lvl="1"/>
            <a:r>
              <a:rPr lang="en-US" sz="1800"/>
              <a:t>Let G = (V,E), n = |V|, m = |E|, V = {v1, v2, …, vn)</a:t>
            </a:r>
          </a:p>
          <a:p>
            <a:pPr lvl="1"/>
            <a:r>
              <a:rPr lang="en-US" sz="1800"/>
              <a:t>G can be represented by an n </a:t>
            </a:r>
            <a:r>
              <a:rPr lang="en-US" sz="1800">
                <a:sym typeface="Symbol" pitchFamily="18" charset="2"/>
              </a:rPr>
              <a:t></a:t>
            </a:r>
            <a:r>
              <a:rPr lang="en-US" sz="1800"/>
              <a:t> n matrix</a:t>
            </a:r>
            <a:endParaRPr lang="en-US" sz="1800" dirty="0"/>
          </a:p>
        </p:txBody>
      </p:sp>
      <p:sp>
        <p:nvSpPr>
          <p:cNvPr id="29701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6629400" y="2743200"/>
            <a:ext cx="2667000" cy="2133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1026" descr="fig 7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 l="1869" t="1280" r="5608" b="1389"/>
          <a:stretch>
            <a:fillRect/>
          </a:stretch>
        </p:blipFill>
        <p:spPr bwMode="auto">
          <a:xfrm>
            <a:off x="1752600" y="1211580"/>
            <a:ext cx="8915400" cy="5646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3" name="Rectangle 1027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Array of Adjacency Lists Representation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Adjacency Matrix for weight digraph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1748" name="Picture 4" descr="fig 7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/>
          <a:srcRect l="15741" t="1622" r="15741" b="58904"/>
          <a:stretch>
            <a:fillRect/>
          </a:stretch>
        </p:blipFill>
        <p:spPr bwMode="auto">
          <a:xfrm>
            <a:off x="1828800" y="1218507"/>
            <a:ext cx="8153400" cy="5410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sz="3600"/>
              <a:t>Array of Adjacency Lists Representation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32771" name="Picture 4" descr="fig 7"/>
          <p:cNvPicPr>
            <a:picLocks noGrp="1" noChangeAspect="1" noChangeArrowheads="1"/>
          </p:cNvPicPr>
          <p:nvPr>
            <p:ph sz="quarter" idx="1"/>
            <p:custDataLst>
              <p:tags r:id="rId2"/>
            </p:custDataLst>
          </p:nvPr>
        </p:nvPicPr>
        <p:blipFill>
          <a:blip r:embed="rId5"/>
          <a:srcRect r="926"/>
          <a:stretch>
            <a:fillRect/>
          </a:stretch>
        </p:blipFill>
        <p:spPr>
          <a:xfrm>
            <a:off x="1981200" y="1219200"/>
            <a:ext cx="8153400" cy="5410200"/>
          </a:xfrm>
          <a:noFill/>
        </p:spPr>
      </p:pic>
      <p:sp>
        <p:nvSpPr>
          <p:cNvPr id="32772" name="Text Box 6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467600" y="4267201"/>
            <a:ext cx="2819400" cy="525401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r>
              <a:rPr kumimoji="1" lang="en-US" sz="2800" dirty="0"/>
              <a:t>from -&gt; to, weight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Breadth-First Search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Graphs – Basic Review, BFS, and</a:t>
            </a:r>
            <a:br>
              <a:rPr lang="en-US" dirty="0"/>
            </a:br>
            <a:r>
              <a:rPr lang="en-US" dirty="0"/>
              <a:t>Intro. to DFS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Tom Horton, Robbie </a:t>
            </a:r>
            <a:r>
              <a:rPr lang="en-US" dirty="0" err="1"/>
              <a:t>Hott</a:t>
            </a:r>
            <a:endParaRPr lang="en-US" dirty="0"/>
          </a:p>
          <a:p>
            <a:r>
              <a:rPr lang="en-US" dirty="0"/>
              <a:t>CLRS Chapter 22.1 and 22.2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Traversing 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“Traversing” means processing each vertex edge in some organized fashion by following edges between vertices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We speak of </a:t>
            </a:r>
            <a:r>
              <a:rPr lang="en-US" sz="2000" i="1" dirty="0"/>
              <a:t>visiting</a:t>
            </a:r>
            <a:r>
              <a:rPr lang="en-US" sz="2000" dirty="0"/>
              <a:t> a vertex.  Might do something while there.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Recall traversal of binary trees: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Several strategies: In-order, pre-order, post-order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Traversal strategy implies an </a:t>
            </a:r>
            <a:r>
              <a:rPr lang="en-US" sz="2000" u="sng" dirty="0"/>
              <a:t>order</a:t>
            </a:r>
            <a:r>
              <a:rPr lang="en-US" sz="2000" dirty="0"/>
              <a:t> of visits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We used recursion to describe and implement these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Graphs can be used to model interesting, complex relationships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Often traversal used just to process the set of vertices or edges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Sometimes traversal can identify interesting properties of the graph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Sometimes traversal (perhaps modified, enhanced) can answer interesting questions about the problem-instance that the graph models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BFS: Overall Strategy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Breadth-first search’s strategy</a:t>
            </a:r>
          </a:p>
          <a:p>
            <a:pPr lvl="1"/>
            <a:r>
              <a:rPr lang="en-US" dirty="0"/>
              <a:t>Choose a starting vertex</a:t>
            </a:r>
          </a:p>
          <a:p>
            <a:pPr lvl="1"/>
            <a:r>
              <a:rPr lang="en-US" dirty="0"/>
              <a:t>Vertices are visited in order of increasing distance from the starting vertex</a:t>
            </a:r>
          </a:p>
          <a:p>
            <a:pPr lvl="2"/>
            <a:r>
              <a:rPr lang="en-US" dirty="0"/>
              <a:t>For starting vertex, distance d = 0</a:t>
            </a:r>
          </a:p>
          <a:p>
            <a:pPr lvl="1"/>
            <a:r>
              <a:rPr lang="en-US" dirty="0"/>
              <a:t>Examine all edges leading from vertices (at distance d) to adjacent vertices (at distance d+1)</a:t>
            </a:r>
          </a:p>
          <a:p>
            <a:pPr lvl="1"/>
            <a:r>
              <a:rPr lang="en-US" dirty="0"/>
              <a:t>Then, examine all edges leading from vertices at distance d+1 to distance d+2, and so on, </a:t>
            </a:r>
          </a:p>
          <a:p>
            <a:pPr lvl="1"/>
            <a:r>
              <a:rPr lang="en-US" dirty="0"/>
              <a:t>Until no new vertex is discovered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BFS: Specific </a:t>
            </a:r>
            <a:r>
              <a:rPr lang="en-US" dirty="0" err="1"/>
              <a:t>Input/Output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Input: </a:t>
            </a:r>
          </a:p>
          <a:p>
            <a:pPr lvl="1"/>
            <a:r>
              <a:rPr lang="en-US" dirty="0"/>
              <a:t>A graph </a:t>
            </a:r>
            <a:r>
              <a:rPr lang="en-US" b="1" i="1" u="sng" dirty="0"/>
              <a:t>G</a:t>
            </a:r>
            <a:endParaRPr lang="en-US" dirty="0"/>
          </a:p>
          <a:p>
            <a:pPr lvl="1"/>
            <a:r>
              <a:rPr lang="en-US" dirty="0"/>
              <a:t>single start vertex </a:t>
            </a:r>
            <a:r>
              <a:rPr lang="en-US" b="1" i="1" u="sng" dirty="0"/>
              <a:t>s</a:t>
            </a:r>
          </a:p>
          <a:p>
            <a:endParaRPr lang="en-US" b="1" i="1" u="sng" dirty="0"/>
          </a:p>
          <a:p>
            <a:r>
              <a:rPr lang="en-US" dirty="0"/>
              <a:t>Output:</a:t>
            </a:r>
          </a:p>
          <a:p>
            <a:pPr lvl="1"/>
            <a:r>
              <a:rPr lang="en-US" dirty="0"/>
              <a:t>Distance from </a:t>
            </a:r>
            <a:r>
              <a:rPr lang="en-US" b="1" i="1" u="sng" dirty="0"/>
              <a:t>s</a:t>
            </a:r>
            <a:r>
              <a:rPr lang="en-US" dirty="0"/>
              <a:t> to each node in </a:t>
            </a:r>
            <a:r>
              <a:rPr lang="en-US" b="1" i="1" u="sng" dirty="0"/>
              <a:t>G</a:t>
            </a:r>
            <a:r>
              <a:rPr lang="en-US" dirty="0"/>
              <a:t> (distance = number of edges)</a:t>
            </a:r>
          </a:p>
          <a:p>
            <a:pPr lvl="1"/>
            <a:r>
              <a:rPr lang="en-US" dirty="0"/>
              <a:t>Breadth-First Tree of </a:t>
            </a:r>
            <a:r>
              <a:rPr lang="en-US" b="1" i="1" u="sng" dirty="0"/>
              <a:t>G</a:t>
            </a:r>
            <a:r>
              <a:rPr lang="en-US" dirty="0"/>
              <a:t> with root </a:t>
            </a:r>
            <a:r>
              <a:rPr lang="en-US" b="1" i="1" u="sng" dirty="0"/>
              <a:t>s</a:t>
            </a:r>
          </a:p>
          <a:p>
            <a:pPr lvl="2"/>
            <a:endParaRPr lang="en-US" i="1" dirty="0"/>
          </a:p>
          <a:p>
            <a:r>
              <a:rPr lang="en-US" b="1" dirty="0"/>
              <a:t>Important: </a:t>
            </a:r>
            <a:r>
              <a:rPr lang="en-US" dirty="0"/>
              <a:t>The paths in this BFS tree represent the </a:t>
            </a:r>
            <a:r>
              <a:rPr lang="en-US" b="1" dirty="0"/>
              <a:t>shortest paths </a:t>
            </a:r>
            <a:r>
              <a:rPr lang="en-US" dirty="0"/>
              <a:t>from s to each node in G</a:t>
            </a:r>
          </a:p>
          <a:p>
            <a:pPr lvl="1"/>
            <a:r>
              <a:rPr lang="en-US" dirty="0"/>
              <a:t>But edge weight’s (if any) not used, so “short” is in terms of number of edges in path</a:t>
            </a:r>
          </a:p>
        </p:txBody>
      </p:sp>
    </p:spTree>
    <p:extLst>
      <p:ext uri="{BB962C8B-B14F-4D97-AF65-F5344CB8AC3E}">
        <p14:creationId xmlns:p14="http://schemas.microsoft.com/office/powerpoint/2010/main" val="41240802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Breadth-first search, quick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1981200" y="1219200"/>
            <a:ext cx="8229600" cy="609600"/>
          </a:xfrm>
        </p:spPr>
        <p:txBody>
          <a:bodyPr/>
          <a:lstStyle/>
          <a:p>
            <a:r>
              <a:rPr lang="en-US" dirty="0"/>
              <a:t>Let’s start at V0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5AB879-32F5-DB4D-8EF0-D24F88DC4B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1905000"/>
            <a:ext cx="4876800" cy="4732516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Breadth-first search implementation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234B73-B3CC-FC4E-B315-5A438F0296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864" y="1182793"/>
            <a:ext cx="3711195" cy="5556250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CF6AAD52-B078-9444-B951-343621F36106}"/>
              </a:ext>
            </a:extLst>
          </p:cNvPr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5812536" y="1447800"/>
            <a:ext cx="5562600" cy="42672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From CLRS</a:t>
            </a:r>
          </a:p>
          <a:p>
            <a:r>
              <a:rPr lang="en-US" dirty="0"/>
              <a:t>Vertices here have some properties:</a:t>
            </a:r>
          </a:p>
          <a:p>
            <a:pPr lvl="1"/>
            <a:r>
              <a:rPr lang="en-US" i="1" dirty="0"/>
              <a:t>color = white/gray/black</a:t>
            </a:r>
          </a:p>
          <a:p>
            <a:pPr lvl="1"/>
            <a:r>
              <a:rPr lang="en-US" i="1" dirty="0"/>
              <a:t>d = distance from start node</a:t>
            </a:r>
          </a:p>
          <a:p>
            <a:pPr lvl="1"/>
            <a:r>
              <a:rPr lang="en-US" i="1" dirty="0"/>
              <a:t>pi = parent in tree, i.e. </a:t>
            </a:r>
            <a:r>
              <a:rPr lang="en-US" i="1" dirty="0" err="1"/>
              <a:t>v.pi</a:t>
            </a:r>
            <a:r>
              <a:rPr lang="en-US" i="1" dirty="0"/>
              <a:t> is vertex by which v was </a:t>
            </a:r>
            <a:r>
              <a:rPr lang="en-US" dirty="0"/>
              <a:t>connected to BFS tree</a:t>
            </a:r>
            <a:endParaRPr lang="en-US" i="1" dirty="0"/>
          </a:p>
          <a:p>
            <a:r>
              <a:rPr lang="en-US" dirty="0"/>
              <a:t>Color meanings here:</a:t>
            </a:r>
          </a:p>
          <a:p>
            <a:pPr lvl="1"/>
            <a:r>
              <a:rPr lang="en-US" dirty="0"/>
              <a:t>White: haven’t seen this vertex yet</a:t>
            </a:r>
          </a:p>
          <a:p>
            <a:pPr lvl="1"/>
            <a:r>
              <a:rPr lang="en-US" dirty="0"/>
              <a:t>Gray: vertex has been seen and added to the queue for processing later</a:t>
            </a:r>
          </a:p>
          <a:p>
            <a:pPr lvl="1"/>
            <a:r>
              <a:rPr lang="en-US" dirty="0"/>
              <a:t>Black: vertex has been removed from queue and its neighbors seen and added to the queue </a:t>
            </a:r>
          </a:p>
        </p:txBody>
      </p:sp>
    </p:spTree>
    <p:extLst>
      <p:ext uri="{BB962C8B-B14F-4D97-AF65-F5344CB8AC3E}">
        <p14:creationId xmlns:p14="http://schemas.microsoft.com/office/powerpoint/2010/main" val="29741487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Breadth-first search: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For a digraph having V vertices and E edges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edge is processed once in the while loop for a cost of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(E)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vertex is put into the queue once and removed from the queue and processed once, for a cost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(V)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Total </a:t>
            </a:r>
            <a:r>
              <a:rPr lang="en-US" b="1" dirty="0"/>
              <a:t>time-complexity</a:t>
            </a:r>
            <a:r>
              <a:rPr lang="en-US" dirty="0"/>
              <a:t>: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(V+E)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For graph algorithm’s this is called “linear”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Space complexity</a:t>
            </a:r>
            <a:r>
              <a:rPr lang="en-US" dirty="0"/>
              <a:t>: extra space is used for color array and queue, so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(V)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452A0-37CA-7B43-8532-3FD13D1FE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Can be Useful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879A5-B31F-F447-8C1B-5A8714C82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Not all vertices are necessarily reachable from a selected starting vertex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E.g. for an undirected graph that’s not connected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Could you use BFS to test if an undirected graph is connected? Count connected components?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Earlier we said: The paths in this BFS tree represent the </a:t>
            </a:r>
            <a:r>
              <a:rPr lang="en-US" b="1" dirty="0"/>
              <a:t>shortest paths </a:t>
            </a:r>
            <a:r>
              <a:rPr lang="en-US" dirty="0"/>
              <a:t>from s to each node in 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path in the tree from start vertex </a:t>
            </a:r>
            <a:r>
              <a:rPr lang="en-US" i="1" dirty="0"/>
              <a:t>s</a:t>
            </a:r>
            <a:r>
              <a:rPr lang="en-US" dirty="0"/>
              <a:t> to any vertex </a:t>
            </a:r>
            <a:r>
              <a:rPr lang="en-US" i="1" dirty="0"/>
              <a:t>v</a:t>
            </a:r>
            <a:r>
              <a:rPr lang="en-US" dirty="0"/>
              <a:t> contains the </a:t>
            </a:r>
            <a:r>
              <a:rPr lang="en-US" i="1" dirty="0"/>
              <a:t>minimum</a:t>
            </a:r>
            <a:r>
              <a:rPr lang="en-US" dirty="0"/>
              <a:t> number of edges of any path from </a:t>
            </a:r>
            <a:r>
              <a:rPr lang="en-US" i="1" dirty="0"/>
              <a:t>s</a:t>
            </a:r>
            <a:r>
              <a:rPr lang="en-US" dirty="0"/>
              <a:t> to </a:t>
            </a:r>
            <a:r>
              <a:rPr lang="en-US" i="1" dirty="0"/>
              <a:t>v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BFS is the choice for “shortest path” problems where distance is in terms of edges or connections, and not edge-weights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Next let’s make an argument to justify this property of BFS.</a:t>
            </a:r>
          </a:p>
          <a:p>
            <a:pPr>
              <a:lnSpc>
                <a:spcPct val="90000"/>
              </a:lnSpc>
            </a:pPr>
            <a:endParaRPr lang="en-US" i="1" dirty="0"/>
          </a:p>
          <a:p>
            <a:pPr>
              <a:lnSpc>
                <a:spcPct val="90000"/>
              </a:lnSpc>
            </a:pPr>
            <a:endParaRPr lang="en-US" i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21D60-8F7C-BE4B-B365-63E1B717B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909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50F42-B449-524A-9524-61E80E543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Informal Argument on BFS Trees</a:t>
            </a:r>
          </a:p>
        </p:txBody>
      </p:sp>
      <p:pic>
        <p:nvPicPr>
          <p:cNvPr id="6" name="Content Placeholder 5" descr="A picture containing text, clock, clipart&#10;&#10;Description automatically generated">
            <a:extLst>
              <a:ext uri="{FF2B5EF4-FFF2-40B4-BE49-F238E27FC236}">
                <a16:creationId xmlns:a16="http://schemas.microsoft.com/office/drawing/2014/main" id="{AD359C1F-E8F7-6448-9C37-C75694BD15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1594585"/>
            <a:ext cx="2209800" cy="365353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9E4DC-2ED3-974D-88E5-4D5589280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27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4A32FBF-4D8E-544A-A1F9-435A41B6BADA}"/>
              </a:ext>
            </a:extLst>
          </p:cNvPr>
          <p:cNvSpPr txBox="1">
            <a:spLocks/>
          </p:cNvSpPr>
          <p:nvPr/>
        </p:nvSpPr>
        <p:spPr>
          <a:xfrm>
            <a:off x="609600" y="1600200"/>
            <a:ext cx="10972800" cy="5257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Assume there exists a vertex </a:t>
            </a:r>
            <a:r>
              <a:rPr lang="en-US" sz="2800" i="1" dirty="0"/>
              <a:t>v</a:t>
            </a:r>
            <a:r>
              <a:rPr lang="en-US" sz="2800" dirty="0"/>
              <a:t> with distance </a:t>
            </a:r>
            <a:r>
              <a:rPr lang="en-US" sz="2800" i="1" dirty="0" err="1"/>
              <a:t>v.d</a:t>
            </a:r>
            <a:r>
              <a:rPr lang="en-US" sz="2800" dirty="0"/>
              <a:t> from the</a:t>
            </a:r>
            <a:br>
              <a:rPr lang="en-US" sz="2800" dirty="0"/>
            </a:br>
            <a:r>
              <a:rPr lang="en-US" sz="2800" dirty="0"/>
              <a:t>BFS tree, but there’s a path P2 with length </a:t>
            </a:r>
            <a:r>
              <a:rPr lang="en-US" sz="2800" i="1" dirty="0"/>
              <a:t>&lt; </a:t>
            </a:r>
            <a:r>
              <a:rPr lang="en-US" sz="2800" i="1" dirty="0" err="1"/>
              <a:t>v.d</a:t>
            </a:r>
            <a:r>
              <a:rPr lang="en-US" sz="2800" i="1" dirty="0"/>
              <a:t> </a:t>
            </a:r>
            <a:r>
              <a:rPr lang="en-US" sz="2800" dirty="0"/>
              <a:t>from </a:t>
            </a:r>
            <a:r>
              <a:rPr lang="en-US" sz="2800" i="1" dirty="0"/>
              <a:t>s</a:t>
            </a:r>
            <a:r>
              <a:rPr lang="en-US" sz="2800" dirty="0"/>
              <a:t> to </a:t>
            </a:r>
            <a:r>
              <a:rPr lang="en-US" sz="2800" i="1" dirty="0"/>
              <a:t>v</a:t>
            </a:r>
          </a:p>
          <a:p>
            <a:r>
              <a:rPr lang="en-US" sz="2800" dirty="0"/>
              <a:t>Let </a:t>
            </a:r>
            <a:r>
              <a:rPr lang="en-US" sz="2800" i="1" dirty="0"/>
              <a:t>p</a:t>
            </a:r>
            <a:r>
              <a:rPr lang="en-US" sz="2800" dirty="0"/>
              <a:t> be the vertex that would be </a:t>
            </a:r>
            <a:r>
              <a:rPr lang="en-US" sz="2800" i="1" dirty="0"/>
              <a:t>v</a:t>
            </a:r>
            <a:r>
              <a:rPr lang="en-US" sz="2800" dirty="0"/>
              <a:t>’s “parent” on</a:t>
            </a:r>
            <a:br>
              <a:rPr lang="en-US" sz="2800" dirty="0"/>
            </a:br>
            <a:r>
              <a:rPr lang="en-US" sz="2800" dirty="0"/>
              <a:t>this shorter path</a:t>
            </a:r>
          </a:p>
          <a:p>
            <a:pPr lvl="1"/>
            <a:r>
              <a:rPr lang="en-US" sz="2400" dirty="0"/>
              <a:t>Our example: For shorter path A-E, </a:t>
            </a:r>
            <a:r>
              <a:rPr lang="en-US" sz="2400" i="1" dirty="0"/>
              <a:t>p</a:t>
            </a:r>
            <a:r>
              <a:rPr lang="en-US" sz="2400" dirty="0"/>
              <a:t> would be A</a:t>
            </a:r>
          </a:p>
          <a:p>
            <a:pPr lvl="1"/>
            <a:r>
              <a:rPr lang="en-US" sz="2400" dirty="0"/>
              <a:t>For the other shorter path A-B-E, </a:t>
            </a:r>
            <a:r>
              <a:rPr lang="en-US" sz="2400" i="1" dirty="0"/>
              <a:t>p</a:t>
            </a:r>
            <a:r>
              <a:rPr lang="en-US" sz="2400" dirty="0"/>
              <a:t> would be B</a:t>
            </a:r>
          </a:p>
          <a:p>
            <a:pPr lvl="1"/>
            <a:r>
              <a:rPr lang="en-US" sz="2400" dirty="0"/>
              <a:t>Vertex </a:t>
            </a:r>
            <a:r>
              <a:rPr lang="en-US" sz="2400" i="1" dirty="0"/>
              <a:t>p</a:t>
            </a:r>
            <a:r>
              <a:rPr lang="en-US" sz="2400" dirty="0"/>
              <a:t> is closer to start node than </a:t>
            </a:r>
            <a:r>
              <a:rPr lang="en-US" sz="2400" i="1" dirty="0" err="1"/>
              <a:t>v.pi</a:t>
            </a:r>
            <a:endParaRPr lang="en-US" sz="2400" i="1" dirty="0"/>
          </a:p>
          <a:p>
            <a:r>
              <a:rPr lang="en-US" sz="2800" dirty="0"/>
              <a:t>But wait! When BFS processes </a:t>
            </a:r>
            <a:r>
              <a:rPr lang="en-US" sz="2800" i="1" dirty="0"/>
              <a:t>p</a:t>
            </a:r>
            <a:r>
              <a:rPr lang="en-US" sz="2800" dirty="0"/>
              <a:t>, it would add unvisited</a:t>
            </a:r>
            <a:br>
              <a:rPr lang="en-US" sz="2800" dirty="0"/>
            </a:br>
            <a:r>
              <a:rPr lang="en-US" sz="2800" dirty="0"/>
              <a:t>vertex </a:t>
            </a:r>
            <a:r>
              <a:rPr lang="en-US" sz="2800" i="1" dirty="0"/>
              <a:t>v</a:t>
            </a:r>
            <a:r>
              <a:rPr lang="en-US" sz="2800" dirty="0"/>
              <a:t> to queue and assign </a:t>
            </a:r>
            <a:r>
              <a:rPr lang="en-US" sz="2800" i="1" dirty="0"/>
              <a:t>v</a:t>
            </a:r>
            <a:r>
              <a:rPr lang="en-US" sz="2800" dirty="0"/>
              <a:t>’s parent </a:t>
            </a:r>
            <a:r>
              <a:rPr lang="en-US" sz="2800" i="1" dirty="0" err="1"/>
              <a:t>v.pi</a:t>
            </a:r>
            <a:r>
              <a:rPr lang="en-US" sz="2800" i="1" dirty="0"/>
              <a:t> </a:t>
            </a:r>
            <a:r>
              <a:rPr lang="en-US" sz="2800" dirty="0"/>
              <a:t>to be </a:t>
            </a:r>
            <a:r>
              <a:rPr lang="en-US" sz="2800" i="1" dirty="0"/>
              <a:t>p</a:t>
            </a:r>
            <a:br>
              <a:rPr lang="en-US" sz="2800" i="1" dirty="0"/>
            </a:br>
            <a:r>
              <a:rPr lang="en-US" sz="2800" dirty="0"/>
              <a:t>and </a:t>
            </a:r>
            <a:r>
              <a:rPr lang="en-US" sz="2800" dirty="0" err="1"/>
              <a:t>v.d</a:t>
            </a:r>
            <a:r>
              <a:rPr lang="en-US" sz="2800" dirty="0"/>
              <a:t> to be p.d+1.</a:t>
            </a:r>
          </a:p>
          <a:p>
            <a:r>
              <a:rPr lang="en-US" sz="2800" dirty="0"/>
              <a:t>If the path P2 is shorter than the path in the BFS tree, then</a:t>
            </a:r>
            <a:br>
              <a:rPr lang="en-US" sz="2800" dirty="0"/>
            </a:br>
            <a:r>
              <a:rPr lang="en-US" sz="2800" i="1" dirty="0"/>
              <a:t>v </a:t>
            </a:r>
            <a:r>
              <a:rPr lang="en-US" sz="2800" dirty="0"/>
              <a:t>would have been attached to the tree at the same level as </a:t>
            </a:r>
            <a:r>
              <a:rPr lang="en-US" sz="2800" i="1" dirty="0" err="1"/>
              <a:t>v.pi</a:t>
            </a:r>
            <a:br>
              <a:rPr lang="en-US" sz="2800" dirty="0"/>
            </a:br>
            <a:r>
              <a:rPr lang="en-US" sz="2800" dirty="0"/>
              <a:t>or higher</a:t>
            </a:r>
          </a:p>
          <a:p>
            <a:pPr lvl="1"/>
            <a:r>
              <a:rPr lang="en-US" sz="2000" dirty="0"/>
              <a:t>BFS adds a vertex to the tree as “early” as possible, as soon as it sees an edge connection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695097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DFS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CLRS Section 22.3 on DFS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542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CLRS:</a:t>
            </a:r>
          </a:p>
          <a:p>
            <a:pPr lvl="1"/>
            <a:r>
              <a:rPr lang="en-US" dirty="0"/>
              <a:t>Section 22.3 on DFS</a:t>
            </a:r>
          </a:p>
          <a:p>
            <a:pPr lvl="1"/>
            <a:r>
              <a:rPr lang="en-US" dirty="0"/>
              <a:t>Later/eventually:</a:t>
            </a:r>
          </a:p>
          <a:p>
            <a:pPr lvl="2"/>
            <a:r>
              <a:rPr lang="en-US" dirty="0"/>
              <a:t>Section 22.4 on Topological Sort</a:t>
            </a:r>
          </a:p>
          <a:p>
            <a:pPr lvl="2"/>
            <a:r>
              <a:rPr lang="en-US" dirty="0"/>
              <a:t>Section 22.5 on Strongly Connected Components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14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Definition: Directed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Directed Graph</a:t>
            </a:r>
          </a:p>
          <a:p>
            <a:pPr lvl="1"/>
            <a:r>
              <a:rPr lang="en-US" dirty="0"/>
              <a:t>A </a:t>
            </a:r>
            <a:r>
              <a:rPr lang="en-US" i="1" dirty="0"/>
              <a:t>directed graph</a:t>
            </a:r>
            <a:r>
              <a:rPr lang="en-US" dirty="0"/>
              <a:t>, or </a:t>
            </a:r>
            <a:r>
              <a:rPr lang="en-US" i="1" dirty="0"/>
              <a:t>digraph</a:t>
            </a:r>
            <a:r>
              <a:rPr lang="en-US" dirty="0"/>
              <a:t>, is a pair </a:t>
            </a:r>
          </a:p>
          <a:p>
            <a:pPr lvl="1"/>
            <a:r>
              <a:rPr lang="en-US" dirty="0"/>
              <a:t>G = (V, E) </a:t>
            </a:r>
          </a:p>
          <a:p>
            <a:pPr lvl="1"/>
            <a:r>
              <a:rPr lang="en-US" dirty="0"/>
              <a:t>where V is a set whose elements are called </a:t>
            </a:r>
            <a:r>
              <a:rPr lang="en-US" i="1" dirty="0"/>
              <a:t>vertices</a:t>
            </a:r>
            <a:r>
              <a:rPr lang="en-US" dirty="0"/>
              <a:t>, and</a:t>
            </a:r>
          </a:p>
          <a:p>
            <a:pPr lvl="1"/>
            <a:r>
              <a:rPr lang="en-US" dirty="0"/>
              <a:t>E is a set of </a:t>
            </a:r>
            <a:r>
              <a:rPr lang="en-US" i="1" dirty="0"/>
              <a:t>ordered pairs </a:t>
            </a:r>
            <a:r>
              <a:rPr lang="en-US" dirty="0"/>
              <a:t>of elements of V. 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Vertices are often also called </a:t>
            </a:r>
            <a:r>
              <a:rPr lang="en-US" i="1" dirty="0"/>
              <a:t>nodes</a:t>
            </a:r>
            <a:r>
              <a:rPr lang="en-US" dirty="0"/>
              <a:t>. </a:t>
            </a:r>
          </a:p>
          <a:p>
            <a:pPr lvl="2"/>
            <a:r>
              <a:rPr lang="en-US" dirty="0"/>
              <a:t>Elements of E are called edges, or directed edges, or arcs. </a:t>
            </a:r>
          </a:p>
          <a:p>
            <a:pPr lvl="2"/>
            <a:r>
              <a:rPr lang="en-US" dirty="0"/>
              <a:t>For directed edge </a:t>
            </a:r>
            <a:r>
              <a:rPr lang="en-US" i="1" dirty="0"/>
              <a:t>(v, w) </a:t>
            </a:r>
            <a:r>
              <a:rPr lang="en-US" dirty="0"/>
              <a:t>in E, </a:t>
            </a:r>
            <a:r>
              <a:rPr lang="en-US" i="1" dirty="0"/>
              <a:t>v</a:t>
            </a:r>
            <a:r>
              <a:rPr lang="en-US" dirty="0"/>
              <a:t> is its </a:t>
            </a:r>
            <a:r>
              <a:rPr lang="en-US" i="1" dirty="0"/>
              <a:t>tail</a:t>
            </a:r>
            <a:r>
              <a:rPr lang="en-US" dirty="0"/>
              <a:t> and </a:t>
            </a:r>
            <a:r>
              <a:rPr lang="en-US" i="1" dirty="0"/>
              <a:t>w</a:t>
            </a:r>
            <a:r>
              <a:rPr lang="en-US" dirty="0"/>
              <a:t> its </a:t>
            </a:r>
            <a:r>
              <a:rPr lang="en-US" i="1" dirty="0"/>
              <a:t>head</a:t>
            </a:r>
            <a:r>
              <a:rPr lang="en-US" dirty="0"/>
              <a:t>; </a:t>
            </a:r>
          </a:p>
          <a:p>
            <a:pPr lvl="2"/>
            <a:r>
              <a:rPr lang="en-US" i="1" dirty="0"/>
              <a:t>(v, w) </a:t>
            </a:r>
            <a:r>
              <a:rPr lang="en-US" dirty="0"/>
              <a:t>is represented in the diagrams as the arrow, </a:t>
            </a:r>
            <a:r>
              <a:rPr lang="en-US" i="1" dirty="0"/>
              <a:t>v -&gt; w</a:t>
            </a:r>
            <a:r>
              <a:rPr lang="en-US" dirty="0"/>
              <a:t>. </a:t>
            </a:r>
          </a:p>
          <a:p>
            <a:pPr lvl="2"/>
            <a:r>
              <a:rPr lang="en-US" dirty="0"/>
              <a:t>In text we often simply write </a:t>
            </a:r>
            <a:r>
              <a:rPr lang="en-US" i="1" dirty="0" err="1"/>
              <a:t>vw</a:t>
            </a:r>
            <a:r>
              <a:rPr lang="en-US" dirty="0"/>
              <a:t>.</a:t>
            </a:r>
          </a:p>
          <a:p>
            <a:pPr lvl="2"/>
            <a:r>
              <a:rPr lang="en-US" i="1" dirty="0" err="1"/>
              <a:t>vw</a:t>
            </a:r>
            <a:r>
              <a:rPr lang="en-US" dirty="0"/>
              <a:t> is said to be </a:t>
            </a:r>
            <a:r>
              <a:rPr lang="en-US" i="1" dirty="0"/>
              <a:t>incident</a:t>
            </a:r>
            <a:r>
              <a:rPr lang="en-US" dirty="0"/>
              <a:t> upon the vertices v and w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DFS: the Strategy in Words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1981200" y="1447800"/>
            <a:ext cx="8229600" cy="47091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Depth-first search: Strategy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Go as deep as can visiting un-visited nodes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Choose any un-visited vertex when you have a choice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stuck at a dead-end, backtrack as little as possible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Back up to where you could go to another unvisited vertex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Then continue to go on from that point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Eventually you’ll return to where you started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Reach all vertices?  Maybe, maybe not</a:t>
            </a:r>
          </a:p>
          <a:p>
            <a:pPr marL="594360" lvl="2" indent="0">
              <a:lnSpc>
                <a:spcPct val="9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156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Observations about the DFS Strategy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Note: we must keep track of what nodes we’ve visited</a:t>
            </a:r>
          </a:p>
          <a:p>
            <a:pPr>
              <a:lnSpc>
                <a:spcPct val="90000"/>
              </a:lnSpc>
            </a:pPr>
            <a:r>
              <a:rPr lang="en-US" dirty="0"/>
              <a:t>DFS traverses a subset of E (the set of edges)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Creates a tree, rooted at the starting point: the Depth-first Search Tree (DFS tree)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node in the DFS tree has a distance from the start.  (We often don’t care about this, but we could.)</a:t>
            </a:r>
          </a:p>
          <a:p>
            <a:pPr>
              <a:lnSpc>
                <a:spcPct val="90000"/>
              </a:lnSpc>
            </a:pPr>
            <a:r>
              <a:rPr lang="en-US" dirty="0"/>
              <a:t>At any point, all nodes are either: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Un-discovered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Finished (you backed up from it), or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Discovered (i.e. visited) but not finished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On the path from the current node back to the root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We might back up to it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(Later we’ll call these states: white, black and gray respectively)</a:t>
            </a:r>
          </a:p>
        </p:txBody>
      </p:sp>
    </p:spTree>
    <p:extLst>
      <p:ext uri="{BB962C8B-B14F-4D97-AF65-F5344CB8AC3E}">
        <p14:creationId xmlns:p14="http://schemas.microsoft.com/office/powerpoint/2010/main" val="26233153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DFS Strategy 1: Use a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Maintain a Stack (Let’s call it S)</a:t>
            </a:r>
          </a:p>
          <a:p>
            <a:endParaRPr lang="en-US" dirty="0"/>
          </a:p>
          <a:p>
            <a:r>
              <a:rPr lang="en-US" dirty="0"/>
              <a:t>Start at some node ‘s’ (push ‘s’ to S and mark as visited)</a:t>
            </a:r>
          </a:p>
          <a:p>
            <a:r>
              <a:rPr lang="en-US" dirty="0"/>
              <a:t>While S not empty</a:t>
            </a:r>
          </a:p>
          <a:p>
            <a:pPr lvl="1"/>
            <a:r>
              <a:rPr lang="en-US" dirty="0"/>
              <a:t>Pop a node ‘n’ from S</a:t>
            </a:r>
          </a:p>
          <a:p>
            <a:pPr lvl="1"/>
            <a:r>
              <a:rPr lang="en-US" dirty="0"/>
              <a:t>Process ‘n’ if necessary (depending on problem you are solving)</a:t>
            </a:r>
          </a:p>
          <a:p>
            <a:pPr lvl="1"/>
            <a:r>
              <a:rPr lang="en-US" dirty="0"/>
              <a:t>For each non-visited neighbor of ‘n’</a:t>
            </a:r>
          </a:p>
          <a:p>
            <a:pPr lvl="2"/>
            <a:r>
              <a:rPr lang="en-US" dirty="0"/>
              <a:t>Mark neighbor as visited</a:t>
            </a:r>
          </a:p>
          <a:p>
            <a:pPr lvl="2"/>
            <a:r>
              <a:rPr lang="en-US" dirty="0"/>
              <a:t>Push neighbor onto S</a:t>
            </a:r>
          </a:p>
          <a:p>
            <a:pPr lvl="1"/>
            <a:r>
              <a:rPr lang="en-US" dirty="0"/>
              <a:t>Repeat</a:t>
            </a:r>
          </a:p>
          <a:p>
            <a:endParaRPr lang="en-US" dirty="0"/>
          </a:p>
          <a:p>
            <a:r>
              <a:rPr lang="en-US" dirty="0"/>
              <a:t>Sound familiar? Same as BFS but uses stack instead of queue!</a:t>
            </a:r>
          </a:p>
          <a:p>
            <a:r>
              <a:rPr lang="en-US" dirty="0"/>
              <a:t>Or we can implement recursively (see next slide)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5127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FD98B-CCEB-0F45-AFBB-3064FBBA7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Strategy #2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9975D1-F3FD-B749-8667-0C59B40D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94A155-20A4-CC40-A206-E2BB4949BB9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Use a recursive function to “visit” each node</a:t>
            </a:r>
          </a:p>
          <a:p>
            <a:pPr lvl="1"/>
            <a:r>
              <a:rPr lang="en-US" dirty="0"/>
              <a:t>Need a non-recursive function to initialize and make first call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Before we look at this code… Important!</a:t>
            </a:r>
          </a:p>
          <a:p>
            <a:pPr lvl="1"/>
            <a:r>
              <a:rPr lang="en-US" dirty="0"/>
              <a:t>Best to think of DFS is a strategy as well as a single, particular bit of pseudo-code</a:t>
            </a:r>
          </a:p>
          <a:p>
            <a:pPr lvl="1"/>
            <a:r>
              <a:rPr lang="en-US" dirty="0"/>
              <a:t>We often add things to DFS code to solve problems</a:t>
            </a:r>
          </a:p>
          <a:p>
            <a:pPr lvl="2"/>
            <a:r>
              <a:rPr lang="en-US" dirty="0"/>
              <a:t>Code shown next is very minimal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We can use a DFS-based approach to solve many problems.</a:t>
            </a:r>
          </a:p>
          <a:p>
            <a:pPr lvl="2"/>
            <a:r>
              <a:rPr lang="en-US" dirty="0"/>
              <a:t>It’s kind of the ”Swiss Army Knife” of graph algorithms!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6466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Strategy 2: Recursion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6083" name="Content Placeholder 2"/>
          <p:cNvSpPr>
            <a:spLocks noGrp="1"/>
          </p:cNvSpPr>
          <p:nvPr>
            <p:ph sz="quarter" idx="1"/>
          </p:nvPr>
        </p:nvSpPr>
        <p:spPr>
          <a:xfrm>
            <a:off x="1676400" y="1219200"/>
            <a:ext cx="9372600" cy="54864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/>
              <a:t>def </a:t>
            </a:r>
            <a:r>
              <a:rPr lang="en-US" sz="2000" dirty="0" err="1"/>
              <a:t>dfs</a:t>
            </a:r>
            <a:r>
              <a:rPr lang="en-US" sz="2000" dirty="0"/>
              <a:t>(graph, start):			//Main loop, </a:t>
            </a:r>
            <a:r>
              <a:rPr lang="en-US" sz="2000" dirty="0" err="1"/>
              <a:t>inits</a:t>
            </a:r>
            <a:r>
              <a:rPr lang="en-US" sz="2000" dirty="0"/>
              <a:t> and call on one start node</a:t>
            </a:r>
          </a:p>
          <a:p>
            <a:pPr>
              <a:buFontTx/>
              <a:buNone/>
            </a:pPr>
            <a:r>
              <a:rPr lang="en-US" sz="2000" dirty="0"/>
              <a:t>    visited = {}</a:t>
            </a:r>
          </a:p>
          <a:p>
            <a:pPr>
              <a:buFontTx/>
              <a:buNone/>
            </a:pPr>
            <a:r>
              <a:rPr lang="en-US" sz="2000" dirty="0"/>
              <a:t>    </a:t>
            </a:r>
            <a:r>
              <a:rPr lang="en-US" sz="2000" dirty="0" err="1"/>
              <a:t>dfs_visit</a:t>
            </a:r>
            <a:r>
              <a:rPr lang="en-US" sz="2000" dirty="0"/>
              <a:t>(graph, start, visited)</a:t>
            </a:r>
          </a:p>
          <a:p>
            <a:pPr>
              <a:buFontTx/>
              <a:buNone/>
            </a:pPr>
            <a:endParaRPr lang="en-US" sz="2000" dirty="0"/>
          </a:p>
          <a:p>
            <a:pPr>
              <a:buFontTx/>
              <a:buNone/>
            </a:pPr>
            <a:r>
              <a:rPr lang="en-US" sz="2000" dirty="0"/>
              <a:t>def </a:t>
            </a:r>
            <a:r>
              <a:rPr lang="en-US" sz="2000" dirty="0" err="1"/>
              <a:t>dfs_visit</a:t>
            </a:r>
            <a:r>
              <a:rPr lang="en-US" sz="2000" dirty="0"/>
              <a:t>(graph, </a:t>
            </a:r>
            <a:r>
              <a:rPr lang="en-US" sz="2000" dirty="0" err="1"/>
              <a:t>curnode</a:t>
            </a:r>
            <a:r>
              <a:rPr lang="en-US" sz="2000" dirty="0"/>
              <a:t>, visited):	//sometimes called </a:t>
            </a:r>
            <a:r>
              <a:rPr lang="en-US" sz="2000" dirty="0" err="1"/>
              <a:t>dfs_recurse</a:t>
            </a:r>
            <a:r>
              <a:rPr lang="en-US" sz="2000" dirty="0"/>
              <a:t>()</a:t>
            </a:r>
          </a:p>
          <a:p>
            <a:pPr algn="l">
              <a:buFontTx/>
              <a:buNone/>
            </a:pPr>
            <a:r>
              <a:rPr lang="en-US" sz="2000" dirty="0"/>
              <a:t>    visited[</a:t>
            </a:r>
            <a:r>
              <a:rPr lang="en-US" sz="2000" dirty="0" err="1"/>
              <a:t>curnode</a:t>
            </a:r>
            <a:r>
              <a:rPr lang="en-US" sz="2000" dirty="0"/>
              <a:t>] = True</a:t>
            </a:r>
          </a:p>
          <a:p>
            <a:pPr algn="l">
              <a:buFontTx/>
              <a:buNone/>
            </a:pPr>
            <a:r>
              <a:rPr lang="en-US" sz="2000" dirty="0"/>
              <a:t>    </a:t>
            </a:r>
            <a:r>
              <a:rPr lang="en-US" sz="2000" dirty="0" err="1"/>
              <a:t>alist</a:t>
            </a:r>
            <a:r>
              <a:rPr lang="en-US" sz="2000" dirty="0"/>
              <a:t> = </a:t>
            </a:r>
            <a:r>
              <a:rPr lang="en-US" sz="2000" dirty="0" err="1"/>
              <a:t>graph.get_adjlist</a:t>
            </a:r>
            <a:r>
              <a:rPr lang="en-US" sz="2000" dirty="0"/>
              <a:t>(</a:t>
            </a:r>
            <a:r>
              <a:rPr lang="en-US" sz="2000" dirty="0" err="1"/>
              <a:t>curnode</a:t>
            </a:r>
            <a:r>
              <a:rPr lang="en-US" sz="2000" dirty="0"/>
              <a:t>)		//get the neighbors of </a:t>
            </a:r>
            <a:r>
              <a:rPr lang="en-US" sz="2000" dirty="0" err="1"/>
              <a:t>curnode</a:t>
            </a:r>
            <a:endParaRPr lang="en-US" sz="2000" dirty="0"/>
          </a:p>
          <a:p>
            <a:pPr>
              <a:buFontTx/>
              <a:buNone/>
            </a:pPr>
            <a:r>
              <a:rPr lang="en-US" sz="2000" dirty="0"/>
              <a:t>    for v in </a:t>
            </a:r>
            <a:r>
              <a:rPr lang="en-US" sz="2000" dirty="0" err="1"/>
              <a:t>alist</a:t>
            </a:r>
            <a:r>
              <a:rPr lang="en-US" sz="2000" dirty="0"/>
              <a:t>:</a:t>
            </a:r>
          </a:p>
          <a:p>
            <a:pPr>
              <a:buFontTx/>
              <a:buNone/>
            </a:pPr>
            <a:r>
              <a:rPr lang="en-US" sz="2000" dirty="0"/>
              <a:t>        if v not in visited:</a:t>
            </a:r>
          </a:p>
          <a:p>
            <a:pPr>
              <a:buFontTx/>
              <a:buNone/>
            </a:pPr>
            <a:r>
              <a:rPr lang="en-US" sz="2000" dirty="0"/>
              <a:t>            print("  </a:t>
            </a:r>
            <a:r>
              <a:rPr lang="en-US" sz="2000" dirty="0" err="1"/>
              <a:t>dfs</a:t>
            </a:r>
            <a:r>
              <a:rPr lang="en-US" sz="2000" dirty="0"/>
              <a:t> traversing edge:", </a:t>
            </a:r>
            <a:r>
              <a:rPr lang="en-US" sz="2000" dirty="0" err="1"/>
              <a:t>curnode</a:t>
            </a:r>
            <a:r>
              <a:rPr lang="en-US" sz="2000" dirty="0"/>
              <a:t>, v)</a:t>
            </a:r>
          </a:p>
          <a:p>
            <a:pPr>
              <a:buFontTx/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dfs_visit</a:t>
            </a:r>
            <a:r>
              <a:rPr lang="en-US" sz="2000" dirty="0"/>
              <a:t>(graph, v, visited)</a:t>
            </a:r>
          </a:p>
          <a:p>
            <a:pPr>
              <a:buFontTx/>
              <a:buNone/>
            </a:pPr>
            <a:r>
              <a:rPr lang="en-US" sz="2000" dirty="0"/>
              <a:t>    # end for-all adjacent vertices</a:t>
            </a:r>
          </a:p>
          <a:p>
            <a:pPr>
              <a:buFontTx/>
              <a:buNone/>
            </a:pPr>
            <a:r>
              <a:rPr lang="en-US" sz="2000" dirty="0"/>
              <a:t>    return</a:t>
            </a:r>
          </a:p>
        </p:txBody>
      </p:sp>
    </p:spTree>
    <p:extLst>
      <p:ext uri="{BB962C8B-B14F-4D97-AF65-F5344CB8AC3E}">
        <p14:creationId xmlns:p14="http://schemas.microsoft.com/office/powerpoint/2010/main" val="25056056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depth-first search,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1981200" y="1219200"/>
            <a:ext cx="8229600" cy="609600"/>
          </a:xfrm>
        </p:spPr>
        <p:txBody>
          <a:bodyPr/>
          <a:lstStyle/>
          <a:p>
            <a:r>
              <a:rPr lang="en-US" dirty="0"/>
              <a:t>Let’s start at V0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5AB879-32F5-DB4D-8EF0-D24F88DC4B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1" y="1797050"/>
            <a:ext cx="3801831" cy="368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632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DFS to Process all Vertices in a Graph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Purpose: do all required initializations, then call </a:t>
            </a:r>
            <a:r>
              <a:rPr lang="en-US" dirty="0" err="1"/>
              <a:t>dfs_visit</a:t>
            </a:r>
            <a:r>
              <a:rPr lang="en-US" dirty="0"/>
              <a:t>() as many times as needed to visit all nodes.</a:t>
            </a:r>
          </a:p>
          <a:p>
            <a:pPr lvl="1"/>
            <a:r>
              <a:rPr lang="en-US" dirty="0"/>
              <a:t>May create a DFS forest.</a:t>
            </a:r>
          </a:p>
          <a:p>
            <a:r>
              <a:rPr lang="en-US" dirty="0"/>
              <a:t>Can be used to count connected components</a:t>
            </a:r>
          </a:p>
          <a:p>
            <a:pPr lvl="1"/>
            <a:r>
              <a:rPr lang="en-US" dirty="0"/>
              <a:t>Could remember which nodes are in each connected component</a:t>
            </a:r>
          </a:p>
          <a:p>
            <a:r>
              <a:rPr lang="en-US" dirty="0"/>
              <a:t>CLRS text calls this version </a:t>
            </a:r>
            <a:r>
              <a:rPr lang="en-US" i="1" dirty="0" err="1"/>
              <a:t>dfs</a:t>
            </a:r>
            <a:r>
              <a:rPr lang="en-US" i="1" dirty="0"/>
              <a:t>() </a:t>
            </a:r>
            <a:r>
              <a:rPr lang="en-US" dirty="0"/>
              <a:t>but it’s really doing &gt;1 DFS each from a different start node</a:t>
            </a:r>
          </a:p>
          <a:p>
            <a:endParaRPr lang="en-US" dirty="0"/>
          </a:p>
          <a:p>
            <a:pPr>
              <a:buFontTx/>
              <a:buNone/>
            </a:pPr>
            <a:r>
              <a:rPr lang="en-US" dirty="0"/>
              <a:t>def </a:t>
            </a:r>
            <a:r>
              <a:rPr lang="en-US" dirty="0" err="1"/>
              <a:t>dfs_sweep</a:t>
            </a:r>
            <a:r>
              <a:rPr lang="en-US" dirty="0"/>
              <a:t>(graph, start): </a:t>
            </a:r>
          </a:p>
          <a:p>
            <a:pPr>
              <a:buFontTx/>
              <a:buNone/>
            </a:pPr>
            <a:r>
              <a:rPr lang="en-US" dirty="0"/>
              <a:t>    visited = {}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# loop repeats DFS on every unvisited node</a:t>
            </a:r>
          </a:p>
          <a:p>
            <a:pPr>
              <a:buNone/>
            </a:pPr>
            <a:r>
              <a:rPr lang="en-US" dirty="0"/>
              <a:t>    for v in graph:</a:t>
            </a:r>
          </a:p>
          <a:p>
            <a:pPr>
              <a:buNone/>
            </a:pPr>
            <a:r>
              <a:rPr lang="en-US" dirty="0"/>
              <a:t>       if v not in visited:</a:t>
            </a:r>
          </a:p>
          <a:p>
            <a:pPr>
              <a:buNone/>
            </a:pPr>
            <a:r>
              <a:rPr lang="en-US" dirty="0"/>
              <a:t>           </a:t>
            </a:r>
            <a:r>
              <a:rPr lang="en-US" dirty="0" err="1"/>
              <a:t>dfs_visit</a:t>
            </a:r>
            <a:r>
              <a:rPr lang="en-US" dirty="0"/>
              <a:t>(graph, v, visited)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6993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Using DFS to Find if a Graphic is Acyclic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Does a graph have a cycle?</a:t>
            </a:r>
          </a:p>
          <a:p>
            <a:pPr lvl="1"/>
            <a:r>
              <a:rPr lang="en-US" dirty="0"/>
              <a:t>DFS is great for this</a:t>
            </a:r>
          </a:p>
          <a:p>
            <a:pPr lvl="1"/>
            <a:r>
              <a:rPr lang="en-US" dirty="0"/>
              <a:t>But, slightly harder if graph is undirected</a:t>
            </a:r>
          </a:p>
          <a:p>
            <a:endParaRPr lang="en-US" dirty="0"/>
          </a:p>
          <a:p>
            <a:r>
              <a:rPr lang="en-US" dirty="0"/>
              <a:t>Use DFS tree: classify edges and nodes as you process them</a:t>
            </a:r>
          </a:p>
          <a:p>
            <a:pPr lvl="1"/>
            <a:r>
              <a:rPr lang="en-US" dirty="0"/>
              <a:t>Nodes:</a:t>
            </a:r>
          </a:p>
          <a:p>
            <a:pPr lvl="2"/>
            <a:r>
              <a:rPr lang="en-US" dirty="0"/>
              <a:t>White: unvisited</a:t>
            </a:r>
          </a:p>
          <a:p>
            <a:pPr lvl="2"/>
            <a:r>
              <a:rPr lang="en-US" dirty="0"/>
              <a:t>Black: done with it, backed up from it (never to return)</a:t>
            </a:r>
          </a:p>
          <a:p>
            <a:pPr lvl="2"/>
            <a:r>
              <a:rPr lang="en-US" dirty="0"/>
              <a:t>Gray: Have reached it; exploring its adjacent nodes; but not done with it</a:t>
            </a:r>
          </a:p>
        </p:txBody>
      </p:sp>
    </p:spTree>
    <p:extLst>
      <p:ext uri="{BB962C8B-B14F-4D97-AF65-F5344CB8AC3E}">
        <p14:creationId xmlns:p14="http://schemas.microsoft.com/office/powerpoint/2010/main" val="29316578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>
            <a:extLst>
              <a:ext uri="{FF2B5EF4-FFF2-40B4-BE49-F238E27FC236}">
                <a16:creationId xmlns:a16="http://schemas.microsoft.com/office/drawing/2014/main" id="{DC899953-8137-FC48-86D6-560FE8BE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CLRS’s DFS Algorithm (non-recursive part)</a:t>
            </a:r>
          </a:p>
        </p:txBody>
      </p:sp>
      <p:sp>
        <p:nvSpPr>
          <p:cNvPr id="44034" name="TextBox 3">
            <a:extLst>
              <a:ext uri="{FF2B5EF4-FFF2-40B4-BE49-F238E27FC236}">
                <a16:creationId xmlns:a16="http://schemas.microsoft.com/office/drawing/2014/main" id="{C4214A06-ABFD-D04F-A35D-CF8B0C91C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371600"/>
            <a:ext cx="73152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 dirty="0" err="1">
                <a:latin typeface="Calibri" panose="020F0502020204030204" pitchFamily="34" charset="0"/>
              </a:rPr>
              <a:t>DFS_sweep</a:t>
            </a:r>
            <a:r>
              <a:rPr lang="en-US" altLang="en-US" sz="2800" dirty="0">
                <a:latin typeface="Calibri" panose="020F0502020204030204" pitchFamily="34" charset="0"/>
              </a:rPr>
              <a:t>(G)</a:t>
            </a:r>
          </a:p>
          <a:p>
            <a:r>
              <a:rPr lang="en-US" altLang="en-US" sz="2800" dirty="0">
                <a:latin typeface="Calibri" panose="020F0502020204030204" pitchFamily="34" charset="0"/>
              </a:rPr>
              <a:t>1 for each vertex u in G.V</a:t>
            </a:r>
          </a:p>
          <a:p>
            <a:r>
              <a:rPr lang="en-US" altLang="en-US" sz="2800" dirty="0">
                <a:latin typeface="Calibri" panose="020F0502020204030204" pitchFamily="34" charset="0"/>
              </a:rPr>
              <a:t>2     </a:t>
            </a:r>
            <a:r>
              <a:rPr lang="en-US" altLang="en-US" sz="2800" dirty="0" err="1">
                <a:latin typeface="Calibri" panose="020F0502020204030204" pitchFamily="34" charset="0"/>
              </a:rPr>
              <a:t>u.color</a:t>
            </a:r>
            <a:r>
              <a:rPr lang="en-US" altLang="en-US" sz="2800" dirty="0">
                <a:latin typeface="Calibri" panose="020F0502020204030204" pitchFamily="34" charset="0"/>
              </a:rPr>
              <a:t> = WHITE</a:t>
            </a:r>
          </a:p>
          <a:p>
            <a:r>
              <a:rPr lang="en-US" altLang="en-US" sz="2800" dirty="0">
                <a:latin typeface="Calibri" panose="020F0502020204030204" pitchFamily="34" charset="0"/>
              </a:rPr>
              <a:t>3     u.</a:t>
            </a:r>
            <a:r>
              <a:rPr lang="el-GR" altLang="en-US" sz="2800" dirty="0">
                <a:latin typeface="Calibri" panose="020F0502020204030204" pitchFamily="34" charset="0"/>
              </a:rPr>
              <a:t>π</a:t>
            </a:r>
            <a:r>
              <a:rPr lang="en-US" altLang="en-US" sz="2800" dirty="0">
                <a:latin typeface="Calibri" panose="020F0502020204030204" pitchFamily="34" charset="0"/>
              </a:rPr>
              <a:t> = NIL</a:t>
            </a:r>
          </a:p>
          <a:p>
            <a:r>
              <a:rPr lang="en-US" altLang="en-US" sz="2800" dirty="0">
                <a:latin typeface="Calibri" panose="020F0502020204030204" pitchFamily="34" charset="0"/>
              </a:rPr>
              <a:t>4 time = 0</a:t>
            </a:r>
          </a:p>
          <a:p>
            <a:r>
              <a:rPr lang="en-US" altLang="en-US" sz="2800" dirty="0">
                <a:latin typeface="Calibri" panose="020F0502020204030204" pitchFamily="34" charset="0"/>
              </a:rPr>
              <a:t>5 for each vertex u in G.V</a:t>
            </a:r>
          </a:p>
          <a:p>
            <a:r>
              <a:rPr lang="en-US" altLang="en-US" sz="2800" dirty="0">
                <a:latin typeface="Calibri" panose="020F0502020204030204" pitchFamily="34" charset="0"/>
              </a:rPr>
              <a:t>6     if </a:t>
            </a:r>
            <a:r>
              <a:rPr lang="en-US" altLang="en-US" sz="2800" dirty="0" err="1">
                <a:latin typeface="Calibri" panose="020F0502020204030204" pitchFamily="34" charset="0"/>
              </a:rPr>
              <a:t>u.color</a:t>
            </a:r>
            <a:r>
              <a:rPr lang="en-US" altLang="en-US" sz="2800" dirty="0">
                <a:latin typeface="Calibri" panose="020F0502020204030204" pitchFamily="34" charset="0"/>
              </a:rPr>
              <a:t> == WHITE  // if unseen</a:t>
            </a:r>
          </a:p>
          <a:p>
            <a:r>
              <a:rPr lang="en-US" altLang="en-US" sz="2800" dirty="0">
                <a:latin typeface="Calibri" panose="020F0502020204030204" pitchFamily="34" charset="0"/>
              </a:rPr>
              <a:t>7         DFS-VISIT(G, u)  // explore paths out of 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C90026-BAA3-0F47-BF5E-A3FB730C353B}"/>
              </a:ext>
            </a:extLst>
          </p:cNvPr>
          <p:cNvSpPr txBox="1"/>
          <p:nvPr/>
        </p:nvSpPr>
        <p:spPr>
          <a:xfrm>
            <a:off x="4527168" y="1371600"/>
            <a:ext cx="4204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// CLRS calls this just </a:t>
            </a:r>
            <a:r>
              <a:rPr lang="en-US" sz="2800" b="1" dirty="0" err="1">
                <a:solidFill>
                  <a:srgbClr val="0070C0"/>
                </a:solidFill>
              </a:rPr>
              <a:t>dfs</a:t>
            </a:r>
            <a:r>
              <a:rPr lang="en-US" sz="2800" b="1" dirty="0">
                <a:solidFill>
                  <a:srgbClr val="0070C0"/>
                </a:solidFill>
              </a:rPr>
              <a:t>()</a:t>
            </a:r>
            <a:r>
              <a:rPr lang="en-US" b="1" dirty="0">
                <a:solidFill>
                  <a:srgbClr val="0070C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662310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>
            <a:extLst>
              <a:ext uri="{FF2B5EF4-FFF2-40B4-BE49-F238E27FC236}">
                <a16:creationId xmlns:a16="http://schemas.microsoft.com/office/drawing/2014/main" id="{196C39AE-47CD-5740-A8D4-998149546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CLRS’s DFS Algorithm (recursive part)</a:t>
            </a:r>
          </a:p>
        </p:txBody>
      </p:sp>
      <p:sp>
        <p:nvSpPr>
          <p:cNvPr id="45058" name="TextBox 3">
            <a:extLst>
              <a:ext uri="{FF2B5EF4-FFF2-40B4-BE49-F238E27FC236}">
                <a16:creationId xmlns:a16="http://schemas.microsoft.com/office/drawing/2014/main" id="{105B8299-CCD3-4B44-A715-C6525D7A7F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219200"/>
            <a:ext cx="8458200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latin typeface="Calibri" panose="020F0502020204030204" pitchFamily="34" charset="0"/>
              </a:rPr>
              <a:t>DFS-VISIT(G, u)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1   time = time + 1  // white vertex u has just been discovered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2   </a:t>
            </a:r>
            <a:r>
              <a:rPr lang="en-US" altLang="en-US" dirty="0" err="1">
                <a:latin typeface="Calibri" panose="020F0502020204030204" pitchFamily="34" charset="0"/>
              </a:rPr>
              <a:t>u.d</a:t>
            </a:r>
            <a:r>
              <a:rPr lang="en-US" altLang="en-US" dirty="0">
                <a:latin typeface="Calibri" panose="020F0502020204030204" pitchFamily="34" charset="0"/>
              </a:rPr>
              <a:t> = time  // discovery time of u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3   </a:t>
            </a:r>
            <a:r>
              <a:rPr lang="en-US" altLang="en-US" dirty="0" err="1">
                <a:latin typeface="Calibri" panose="020F0502020204030204" pitchFamily="34" charset="0"/>
              </a:rPr>
              <a:t>u.color</a:t>
            </a:r>
            <a:r>
              <a:rPr lang="en-US" altLang="en-US" dirty="0">
                <a:latin typeface="Calibri" panose="020F0502020204030204" pitchFamily="34" charset="0"/>
              </a:rPr>
              <a:t> = GRAY  // mark as seen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4   for each v in </a:t>
            </a:r>
            <a:r>
              <a:rPr lang="en-US" altLang="en-US" dirty="0" err="1">
                <a:latin typeface="Calibri" panose="020F0502020204030204" pitchFamily="34" charset="0"/>
              </a:rPr>
              <a:t>G.Adj</a:t>
            </a:r>
            <a:r>
              <a:rPr lang="en-US" altLang="en-US" dirty="0">
                <a:latin typeface="Calibri" panose="020F0502020204030204" pitchFamily="34" charset="0"/>
              </a:rPr>
              <a:t>[u]  // explore edge (u, v)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5       if </a:t>
            </a:r>
            <a:r>
              <a:rPr lang="en-US" altLang="en-US" dirty="0" err="1">
                <a:latin typeface="Calibri" panose="020F0502020204030204" pitchFamily="34" charset="0"/>
              </a:rPr>
              <a:t>v.color</a:t>
            </a:r>
            <a:r>
              <a:rPr lang="en-US" altLang="en-US" dirty="0">
                <a:latin typeface="Calibri" panose="020F0502020204030204" pitchFamily="34" charset="0"/>
              </a:rPr>
              <a:t> == WHITE   // if unseen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6           v.</a:t>
            </a:r>
            <a:r>
              <a:rPr lang="el-GR" altLang="en-US" dirty="0">
                <a:latin typeface="Calibri" panose="020F0502020204030204" pitchFamily="34" charset="0"/>
              </a:rPr>
              <a:t>π</a:t>
            </a:r>
            <a:r>
              <a:rPr lang="en-US" altLang="en-US" dirty="0">
                <a:latin typeface="Calibri" panose="020F0502020204030204" pitchFamily="34" charset="0"/>
              </a:rPr>
              <a:t> = u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7           DFS-VISIT(G, v)  // explore paths out of v (i.e., go </a:t>
            </a:r>
            <a:r>
              <a:rPr lang="ja-JP" altLang="en-US">
                <a:latin typeface="Calibri" panose="020F0502020204030204" pitchFamily="34" charset="0"/>
              </a:rPr>
              <a:t>“</a:t>
            </a:r>
            <a:r>
              <a:rPr lang="en-US" altLang="ja-JP" dirty="0">
                <a:latin typeface="Calibri" panose="020F0502020204030204" pitchFamily="34" charset="0"/>
              </a:rPr>
              <a:t>deeper</a:t>
            </a:r>
            <a:r>
              <a:rPr lang="ja-JP" altLang="en-US">
                <a:latin typeface="Calibri" panose="020F0502020204030204" pitchFamily="34" charset="0"/>
              </a:rPr>
              <a:t>”</a:t>
            </a:r>
            <a:r>
              <a:rPr lang="en-US" altLang="ja-JP" dirty="0">
                <a:latin typeface="Calibri" panose="020F0502020204030204" pitchFamily="34" charset="0"/>
              </a:rPr>
              <a:t>)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8   </a:t>
            </a:r>
            <a:r>
              <a:rPr lang="en-US" altLang="en-US" dirty="0" err="1">
                <a:latin typeface="Calibri" panose="020F0502020204030204" pitchFamily="34" charset="0"/>
              </a:rPr>
              <a:t>u.color</a:t>
            </a:r>
            <a:r>
              <a:rPr lang="en-US" altLang="en-US" dirty="0">
                <a:latin typeface="Calibri" panose="020F0502020204030204" pitchFamily="34" charset="0"/>
              </a:rPr>
              <a:t> = BLACK  // u is finished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9   time = time + 1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10 </a:t>
            </a:r>
            <a:r>
              <a:rPr lang="en-US" altLang="en-US" dirty="0" err="1">
                <a:latin typeface="Calibri" panose="020F0502020204030204" pitchFamily="34" charset="0"/>
              </a:rPr>
              <a:t>u.f</a:t>
            </a:r>
            <a:r>
              <a:rPr lang="en-US" altLang="en-US" dirty="0">
                <a:latin typeface="Calibri" panose="020F0502020204030204" pitchFamily="34" charset="0"/>
              </a:rPr>
              <a:t> = time  // finish time of 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0DB1D1-C64A-DE40-90BD-BE7132627538}"/>
              </a:ext>
            </a:extLst>
          </p:cNvPr>
          <p:cNvSpPr txBox="1"/>
          <p:nvPr/>
        </p:nvSpPr>
        <p:spPr>
          <a:xfrm>
            <a:off x="4114800" y="1198803"/>
            <a:ext cx="5088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// sometimes called this </a:t>
            </a:r>
            <a:r>
              <a:rPr lang="en-US" sz="2400" b="1" dirty="0" err="1">
                <a:solidFill>
                  <a:srgbClr val="0070C0"/>
                </a:solidFill>
              </a:rPr>
              <a:t>dfs_recurse</a:t>
            </a:r>
            <a:r>
              <a:rPr lang="en-US" sz="2400" b="1" dirty="0">
                <a:solidFill>
                  <a:srgbClr val="0070C0"/>
                </a:solidFill>
              </a:rPr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2781736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Definition: Undirected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Undirected Graph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undirected graph is a pair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G = (V, E)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where V is a set whose elements are called vertices, and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 is a set of </a:t>
            </a:r>
            <a:r>
              <a:rPr lang="en-US" b="1" i="1" dirty="0"/>
              <a:t>unordered</a:t>
            </a:r>
            <a:r>
              <a:rPr lang="en-US" b="1" dirty="0"/>
              <a:t> pairs of </a:t>
            </a:r>
            <a:r>
              <a:rPr lang="en-US" b="1" i="1" dirty="0"/>
              <a:t>distinct</a:t>
            </a:r>
            <a:r>
              <a:rPr lang="en-US" b="1" dirty="0"/>
              <a:t> </a:t>
            </a:r>
            <a:r>
              <a:rPr lang="en-US" dirty="0"/>
              <a:t>elements of V. 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/>
              <a:t>Vertices are often also called nodes. 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Elements of E are called edges, or undirected edges. 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Each edge may be considered as a subset of V containing two elements,</a:t>
            </a:r>
          </a:p>
          <a:p>
            <a:pPr lvl="2">
              <a:lnSpc>
                <a:spcPct val="90000"/>
              </a:lnSpc>
            </a:pPr>
            <a:r>
              <a:rPr lang="en-US" i="1" dirty="0"/>
              <a:t>{v, w} </a:t>
            </a:r>
            <a:r>
              <a:rPr lang="en-US" dirty="0"/>
              <a:t>denotes an undirected edge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In diagrams this edge is the line </a:t>
            </a:r>
            <a:r>
              <a:rPr lang="en-US" i="1" dirty="0"/>
              <a:t>v---w</a:t>
            </a:r>
            <a:r>
              <a:rPr lang="en-US" dirty="0"/>
              <a:t>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In text we simple write </a:t>
            </a:r>
            <a:r>
              <a:rPr lang="en-US" i="1" dirty="0" err="1"/>
              <a:t>vw</a:t>
            </a:r>
            <a:r>
              <a:rPr lang="en-US" dirty="0"/>
              <a:t>, or </a:t>
            </a:r>
            <a:r>
              <a:rPr lang="en-US" i="1" dirty="0" err="1"/>
              <a:t>wv</a:t>
            </a:r>
            <a:endParaRPr lang="en-US" i="1" dirty="0"/>
          </a:p>
          <a:p>
            <a:pPr lvl="2">
              <a:lnSpc>
                <a:spcPct val="90000"/>
              </a:lnSpc>
            </a:pPr>
            <a:r>
              <a:rPr lang="en-US" i="1" dirty="0" err="1"/>
              <a:t>vw</a:t>
            </a:r>
            <a:r>
              <a:rPr lang="en-US" dirty="0"/>
              <a:t> is said to be </a:t>
            </a:r>
            <a:r>
              <a:rPr lang="en-US" i="1" dirty="0"/>
              <a:t>incident</a:t>
            </a:r>
            <a:r>
              <a:rPr lang="en-US" dirty="0"/>
              <a:t> upon the vertices v and w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Depth-first search tree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590309" y="1371600"/>
            <a:ext cx="10972800" cy="4525963"/>
          </a:xfrm>
        </p:spPr>
        <p:txBody>
          <a:bodyPr/>
          <a:lstStyle/>
          <a:p>
            <a:r>
              <a:rPr lang="en-US" dirty="0"/>
              <a:t>As DFS traverses a digraph, edges classified as:</a:t>
            </a:r>
          </a:p>
          <a:p>
            <a:pPr lvl="1"/>
            <a:r>
              <a:rPr lang="en-US" dirty="0"/>
              <a:t>tree edge, back edge, descendant edge, or cross edge</a:t>
            </a:r>
          </a:p>
          <a:p>
            <a:pPr lvl="1"/>
            <a:r>
              <a:rPr lang="en-US" dirty="0"/>
              <a:t>If graph undirected, do we have all 4 types?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16A4B23-215F-7942-9B99-4250184C8B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201" y="3104359"/>
            <a:ext cx="4724400" cy="360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1649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Using Non-Tree Edges to Identify Cycles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From the previous graph, note that:</a:t>
            </a:r>
          </a:p>
          <a:p>
            <a:r>
              <a:rPr lang="en-US" dirty="0"/>
              <a:t>Back edges (indicates a cycle)</a:t>
            </a:r>
          </a:p>
          <a:p>
            <a:pPr lvl="1"/>
            <a:r>
              <a:rPr lang="en-US" dirty="0" err="1"/>
              <a:t>dfs_visit</a:t>
            </a:r>
            <a:r>
              <a:rPr lang="en-US" dirty="0"/>
              <a:t>() sees a vertex that is gray</a:t>
            </a:r>
          </a:p>
          <a:p>
            <a:pPr lvl="1"/>
            <a:r>
              <a:rPr lang="en-US" dirty="0"/>
              <a:t>This back edge goes back up the DFS tree to a vertex that is on the path from the current node to the root</a:t>
            </a:r>
          </a:p>
          <a:p>
            <a:r>
              <a:rPr lang="en-US" dirty="0"/>
              <a:t>Cross Edges and Descendant Edges (not cycles)</a:t>
            </a:r>
          </a:p>
          <a:p>
            <a:pPr lvl="1"/>
            <a:r>
              <a:rPr lang="en-US" dirty="0" err="1"/>
              <a:t>dfs_visit</a:t>
            </a:r>
            <a:r>
              <a:rPr lang="en-US" dirty="0"/>
              <a:t>() sees a vertex that is black</a:t>
            </a:r>
          </a:p>
          <a:p>
            <a:pPr lvl="1"/>
            <a:r>
              <a:rPr lang="en-US" dirty="0"/>
              <a:t>Descendant edge: connects current node to a descendant in the DFS tree</a:t>
            </a:r>
          </a:p>
          <a:p>
            <a:pPr lvl="1"/>
            <a:r>
              <a:rPr lang="en-US" dirty="0"/>
              <a:t>Cross edge: connects current node to a node in another </a:t>
            </a:r>
            <a:r>
              <a:rPr lang="en-US" dirty="0" err="1"/>
              <a:t>subtree</a:t>
            </a:r>
            <a:r>
              <a:rPr lang="en-US" dirty="0"/>
              <a:t> – not a descendant of current node</a:t>
            </a:r>
          </a:p>
        </p:txBody>
      </p:sp>
    </p:spTree>
    <p:extLst>
      <p:ext uri="{BB962C8B-B14F-4D97-AF65-F5344CB8AC3E}">
        <p14:creationId xmlns:p14="http://schemas.microsoft.com/office/powerpoint/2010/main" val="31889131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Non-tree Edges in DFS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Question 1: Finding back edges for an undirected graph is not </a:t>
            </a:r>
            <a:r>
              <a:rPr lang="en-US" b="1" dirty="0"/>
              <a:t>quite</a:t>
            </a:r>
            <a:r>
              <a:rPr lang="en-US" dirty="0"/>
              <a:t> this simple:</a:t>
            </a:r>
          </a:p>
          <a:p>
            <a:pPr lvl="1"/>
            <a:r>
              <a:rPr lang="en-US" dirty="0"/>
              <a:t>The parent node of the current node is gray</a:t>
            </a:r>
          </a:p>
          <a:p>
            <a:pPr lvl="1"/>
            <a:r>
              <a:rPr lang="en-US" dirty="0"/>
              <a:t>Not a cycle, is it?  It’s the same edge you just traversed</a:t>
            </a:r>
          </a:p>
          <a:p>
            <a:pPr lvl="1"/>
            <a:r>
              <a:rPr lang="en-US" dirty="0"/>
              <a:t>Question: how would you modify our code to recognize this?</a:t>
            </a:r>
          </a:p>
          <a:p>
            <a:r>
              <a:rPr lang="en-US" dirty="0"/>
              <a:t>Question 2:</a:t>
            </a:r>
          </a:p>
          <a:p>
            <a:pPr lvl="1"/>
            <a:r>
              <a:rPr lang="en-US" dirty="0"/>
              <a:t>In digraph, how could you modify the code to distinguish cross edges from descendant edges?</a:t>
            </a:r>
          </a:p>
          <a:p>
            <a:pPr lvl="1"/>
            <a:r>
              <a:rPr lang="en-US" dirty="0"/>
              <a:t>Need to record the “time” at which a node was discovered (set to “gray”) and finished (set to “black”)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Also, have a </a:t>
            </a:r>
            <a:r>
              <a:rPr lang="ja-JP" altLang="en-US"/>
              <a:t>“</a:t>
            </a:r>
            <a:r>
              <a:rPr lang="en-US" altLang="ja-JP" dirty="0"/>
              <a:t>time counter</a:t>
            </a:r>
            <a:r>
              <a:rPr lang="ja-JP" altLang="en-US"/>
              <a:t>”</a:t>
            </a:r>
            <a:r>
              <a:rPr lang="en-US" altLang="ja-JP" dirty="0"/>
              <a:t>, say, ctr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Set d[v] = ctr++ as discovery time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Set f[v] = ctr++ as finish time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5675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Time Complexity of DFS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For a digraph having V vertices and E edges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edge is processed once in the while loop of </a:t>
            </a:r>
            <a:r>
              <a:rPr lang="en-US" dirty="0" err="1"/>
              <a:t>dfs_visit</a:t>
            </a:r>
            <a:r>
              <a:rPr lang="en-US" dirty="0"/>
              <a:t>() for a cost of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(E)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Think about adjacency list data structure.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Traverse each list exactly once. (Never back up)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There are a total of 2*E nodes in all the lists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non-recursive </a:t>
            </a:r>
            <a:r>
              <a:rPr lang="en-US" dirty="0" err="1"/>
              <a:t>dfs_sweep</a:t>
            </a:r>
            <a:r>
              <a:rPr lang="en-US" dirty="0"/>
              <a:t>() algorithm will do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(V) work even if there are no edges in the graph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Thus over all time-complexity is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(V+E)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Remember: this means the larger of the two values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Note: This is considered “linear” for graphs since there are two size parameters for graphs.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Extra space is used for color array.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Space complexity is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(V)</a:t>
            </a:r>
          </a:p>
        </p:txBody>
      </p:sp>
    </p:spTree>
    <p:extLst>
      <p:ext uri="{BB962C8B-B14F-4D97-AF65-F5344CB8AC3E}">
        <p14:creationId xmlns:p14="http://schemas.microsoft.com/office/powerpoint/2010/main" val="16512146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depth-first search,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1981200" y="1219200"/>
            <a:ext cx="8229600" cy="609600"/>
          </a:xfrm>
        </p:spPr>
        <p:txBody>
          <a:bodyPr/>
          <a:lstStyle/>
          <a:p>
            <a:r>
              <a:rPr lang="en-US" dirty="0"/>
              <a:t>Let’s start at V0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5AB879-32F5-DB4D-8EF0-D24F88DC4B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1" y="1797050"/>
            <a:ext cx="3801831" cy="368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9380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>
            <a:extLst>
              <a:ext uri="{FF2B5EF4-FFF2-40B4-BE49-F238E27FC236}">
                <a16:creationId xmlns:a16="http://schemas.microsoft.com/office/drawing/2014/main" id="{1AD0AF23-0157-EA46-B859-4686E9592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DFS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0BD78-3BF8-4D4D-8DA7-11A10B036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>
                <a:ea typeface="+mn-ea"/>
              </a:rPr>
              <a:t>Source vertex: 1</a:t>
            </a: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r>
              <a:rPr lang="en-US" dirty="0">
                <a:ea typeface="+mn-ea"/>
              </a:rPr>
              <a:t>Source vertex: 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>
              <a:ea typeface="+mn-ea"/>
            </a:endParaRPr>
          </a:p>
        </p:txBody>
      </p:sp>
      <p:pic>
        <p:nvPicPr>
          <p:cNvPr id="46083" name="Picture 3">
            <a:extLst>
              <a:ext uri="{FF2B5EF4-FFF2-40B4-BE49-F238E27FC236}">
                <a16:creationId xmlns:a16="http://schemas.microsoft.com/office/drawing/2014/main" id="{D93B0142-C573-4C49-8909-8506B0FF1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737884"/>
            <a:ext cx="3962400" cy="168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4" name="Picture 5">
            <a:extLst>
              <a:ext uri="{FF2B5EF4-FFF2-40B4-BE49-F238E27FC236}">
                <a16:creationId xmlns:a16="http://schemas.microsoft.com/office/drawing/2014/main" id="{267E4B5E-BC70-C04A-A9B9-013DC9A4F9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362200"/>
            <a:ext cx="2667000" cy="162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35864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>
            <a:extLst>
              <a:ext uri="{FF2B5EF4-FFF2-40B4-BE49-F238E27FC236}">
                <a16:creationId xmlns:a16="http://schemas.microsoft.com/office/drawing/2014/main" id="{87B49D17-082A-A240-941D-16A7BCD5D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Properties of DFS Search, DFS Trees</a:t>
            </a:r>
          </a:p>
        </p:txBody>
      </p:sp>
      <p:sp>
        <p:nvSpPr>
          <p:cNvPr id="53250" name="Content Placeholder 2">
            <a:extLst>
              <a:ext uri="{FF2B5EF4-FFF2-40B4-BE49-F238E27FC236}">
                <a16:creationId xmlns:a16="http://schemas.microsoft.com/office/drawing/2014/main" id="{5ED7F2AA-C674-344A-A6E8-F5FA7DE6A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6172200"/>
            <a:ext cx="8255000" cy="457200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“Parentheses Structure”.  See pp. 606-609</a:t>
            </a:r>
          </a:p>
        </p:txBody>
      </p:sp>
      <p:pic>
        <p:nvPicPr>
          <p:cNvPr id="53251" name="Picture 3" descr="Preview.png">
            <a:extLst>
              <a:ext uri="{FF2B5EF4-FFF2-40B4-BE49-F238E27FC236}">
                <a16:creationId xmlns:a16="http://schemas.microsoft.com/office/drawing/2014/main" id="{726D927C-4655-184D-A113-D76D3D7A9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143000"/>
            <a:ext cx="54610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2" name="Picture 4" descr="Preview.png">
            <a:extLst>
              <a:ext uri="{FF2B5EF4-FFF2-40B4-BE49-F238E27FC236}">
                <a16:creationId xmlns:a16="http://schemas.microsoft.com/office/drawing/2014/main" id="{F9FC379A-EA52-114B-B6EA-E9B69012B5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400" y="3200400"/>
            <a:ext cx="5854700" cy="29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1995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>
            <a:extLst>
              <a:ext uri="{FF2B5EF4-FFF2-40B4-BE49-F238E27FC236}">
                <a16:creationId xmlns:a16="http://schemas.microsoft.com/office/drawing/2014/main" id="{572FEA1E-8ED6-5C44-81F8-7033C2024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Properties of DFS Search, DFS Trees</a:t>
            </a:r>
          </a:p>
        </p:txBody>
      </p:sp>
      <p:sp>
        <p:nvSpPr>
          <p:cNvPr id="54274" name="Content Placeholder 2">
            <a:extLst>
              <a:ext uri="{FF2B5EF4-FFF2-40B4-BE49-F238E27FC236}">
                <a16:creationId xmlns:a16="http://schemas.microsoft.com/office/drawing/2014/main" id="{423B9CF1-0F89-AF4D-896F-A4A4CB21D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6172200"/>
            <a:ext cx="8255000" cy="457200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Edge Classification.  See pp. 606-609</a:t>
            </a:r>
          </a:p>
        </p:txBody>
      </p:sp>
      <p:pic>
        <p:nvPicPr>
          <p:cNvPr id="54275" name="Picture 3" descr="Preview.png">
            <a:extLst>
              <a:ext uri="{FF2B5EF4-FFF2-40B4-BE49-F238E27FC236}">
                <a16:creationId xmlns:a16="http://schemas.microsoft.com/office/drawing/2014/main" id="{1DCD4A1C-9076-A340-B9A0-5ACE882EF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143000"/>
            <a:ext cx="54610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6" name="Picture 5" descr="Preview.png">
            <a:extLst>
              <a:ext uri="{FF2B5EF4-FFF2-40B4-BE49-F238E27FC236}">
                <a16:creationId xmlns:a16="http://schemas.microsoft.com/office/drawing/2014/main" id="{FDAF7487-1472-D946-A9C7-3AB8AA15A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276600"/>
            <a:ext cx="5486400" cy="273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1494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Terms You Should Know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Edge Weights:  </a:t>
            </a:r>
            <a:r>
              <a:rPr lang="en-US" sz="2400" dirty="0"/>
              <a:t>A graphs can be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Weighted or not weighted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Every edge has a numeric weight value.  (Weights can be reals, integers, etc.)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Weight often represent things like cost, length, distance, capacity,…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Often indicated by </a:t>
            </a:r>
            <a:r>
              <a:rPr lang="en-US" sz="1800" i="1" dirty="0" err="1"/>
              <a:t>wt</a:t>
            </a:r>
            <a:r>
              <a:rPr lang="en-US" sz="1800" i="1" dirty="0"/>
              <a:t>(</a:t>
            </a:r>
            <a:r>
              <a:rPr lang="en-US" sz="1800" i="1" dirty="0" err="1"/>
              <a:t>vw</a:t>
            </a:r>
            <a:r>
              <a:rPr lang="en-US" sz="1800" i="1" dirty="0"/>
              <a:t>) or W(</a:t>
            </a:r>
            <a:r>
              <a:rPr lang="en-US" sz="1800" i="1" dirty="0" err="1"/>
              <a:t>vw</a:t>
            </a:r>
            <a:r>
              <a:rPr lang="en-US" sz="1800" i="1" dirty="0"/>
              <a:t>) </a:t>
            </a:r>
            <a:r>
              <a:rPr lang="en-US" sz="1800" dirty="0"/>
              <a:t>for edge </a:t>
            </a:r>
            <a:r>
              <a:rPr lang="en-US" sz="1800" i="1" dirty="0" err="1"/>
              <a:t>vw</a:t>
            </a:r>
            <a:r>
              <a:rPr lang="en-US" sz="1800" dirty="0"/>
              <a:t>, or </a:t>
            </a:r>
            <a:r>
              <a:rPr lang="en-US" sz="1800" i="1" dirty="0" err="1"/>
              <a:t>wt</a:t>
            </a:r>
            <a:r>
              <a:rPr lang="en-US" sz="1800" i="1" dirty="0"/>
              <a:t>(e)</a:t>
            </a:r>
            <a:r>
              <a:rPr lang="en-US" sz="1800" dirty="0"/>
              <a:t> for edge e (or sometimes </a:t>
            </a:r>
            <a:r>
              <a:rPr lang="en-US" sz="1800" i="1" dirty="0" err="1"/>
              <a:t>e.wt</a:t>
            </a:r>
            <a:r>
              <a:rPr lang="en-US" sz="18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Directed or undirected graphs can be weighted or unweighted</a:t>
            </a:r>
            <a:endParaRPr lang="en-US" sz="2000" b="1" dirty="0"/>
          </a:p>
          <a:p>
            <a:pPr>
              <a:lnSpc>
                <a:spcPct val="90000"/>
              </a:lnSpc>
            </a:pPr>
            <a:endParaRPr lang="en-US" sz="2400" b="1" dirty="0"/>
          </a:p>
          <a:p>
            <a:pPr>
              <a:lnSpc>
                <a:spcPct val="90000"/>
              </a:lnSpc>
            </a:pPr>
            <a:r>
              <a:rPr lang="en-US" sz="2400" b="1" dirty="0"/>
              <a:t>Degree of a vertex: </a:t>
            </a:r>
            <a:r>
              <a:rPr lang="en-US" sz="2400" dirty="0"/>
              <a:t>how many adjacent vertices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Digraph: </a:t>
            </a:r>
            <a:r>
              <a:rPr lang="en-US" sz="2000" b="1" dirty="0"/>
              <a:t>in-degree </a:t>
            </a:r>
            <a:r>
              <a:rPr lang="en-US" sz="2000" dirty="0"/>
              <a:t>(num. of incoming edges) vs. </a:t>
            </a:r>
            <a:r>
              <a:rPr lang="en-US" sz="2000" b="1" dirty="0"/>
              <a:t>out-degree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Can an edge connect a vertex to itself?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Undirected graphs:  Normally an edge can’t connect a vertex to itself</a:t>
            </a:r>
          </a:p>
          <a:p>
            <a:pPr lvl="2">
              <a:lnSpc>
                <a:spcPct val="90000"/>
              </a:lnSpc>
            </a:pPr>
            <a:r>
              <a:rPr lang="en-US" sz="1600" dirty="0"/>
              <a:t>If so, we call this a </a:t>
            </a:r>
            <a:r>
              <a:rPr lang="en-US" sz="1600" i="1" dirty="0"/>
              <a:t>multigraph</a:t>
            </a:r>
            <a:r>
              <a:rPr lang="en-US" sz="1600" dirty="0"/>
              <a:t> and these are </a:t>
            </a:r>
            <a:r>
              <a:rPr lang="en-US" sz="1600" i="1" dirty="0"/>
              <a:t>parallel edges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Directed graph (digraph): an edge may connect a vertex to itself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+mn-lt"/>
              </a:rPr>
              <a:t>Formal Definition: Weighted Graph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half" idx="2"/>
            <p:custDataLst>
              <p:tags r:id="rId2"/>
            </p:custDataLst>
          </p:nvPr>
        </p:nvSpPr>
        <p:spPr>
          <a:xfrm>
            <a:off x="609600" y="1828800"/>
            <a:ext cx="5922432" cy="3951288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/>
              <a:t>A weighted graph is a triple (V, E, W)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where (V, E) is a graph (directed or undirected) and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W is a function  from E into R, </a:t>
            </a:r>
            <a:br>
              <a:rPr lang="en-US" sz="2400" dirty="0"/>
            </a:br>
            <a:r>
              <a:rPr lang="en-US" sz="2400" dirty="0"/>
              <a:t>the reals (or integers </a:t>
            </a:r>
            <a:br>
              <a:rPr lang="en-US" sz="2400" dirty="0"/>
            </a:br>
            <a:r>
              <a:rPr lang="en-US" sz="2400" dirty="0"/>
              <a:t>or rational numbers).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For an edge e, W(e) is called </a:t>
            </a:r>
            <a:br>
              <a:rPr lang="en-US" sz="2400" dirty="0"/>
            </a:br>
            <a:r>
              <a:rPr lang="en-US" sz="2400" dirty="0"/>
              <a:t>the weight of e.</a:t>
            </a:r>
          </a:p>
        </p:txBody>
      </p:sp>
      <p:sp>
        <p:nvSpPr>
          <p:cNvPr id="74" name="Text Placeholder 4">
            <a:extLst>
              <a:ext uri="{FF2B5EF4-FFF2-40B4-BE49-F238E27FC236}">
                <a16:creationId xmlns:a16="http://schemas.microsoft.com/office/drawing/2014/main" id="{9B585B1F-C412-4AC1-99CF-56AD960077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10400" y="6121234"/>
            <a:ext cx="4093632" cy="409574"/>
          </a:xfrm>
        </p:spPr>
        <p:txBody>
          <a:bodyPr>
            <a:normAutofit/>
          </a:bodyPr>
          <a:lstStyle/>
          <a:p>
            <a:r>
              <a:rPr lang="en-US" sz="1600" b="0" dirty="0"/>
              <a:t>Image from Stanford’s cs106b course website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E181655E-A618-0446-A196-BD28E1513B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878995"/>
            <a:ext cx="6917457" cy="2754269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30EE116-056E-4288-B7F7-411CB7E437A9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27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Terms You Should Know or Learn 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Size of graph? </a:t>
            </a:r>
            <a:r>
              <a:rPr lang="en-US" dirty="0"/>
              <a:t>Two measures:</a:t>
            </a:r>
          </a:p>
          <a:p>
            <a:pPr lvl="1"/>
            <a:r>
              <a:rPr lang="en-US" dirty="0"/>
              <a:t>Number of nodes: usually  ‘V’  (some people use </a:t>
            </a:r>
            <a:r>
              <a:rPr lang="en-US" i="1" dirty="0"/>
              <a:t>n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Note: we really mean |V|, size of set V.  But we drop the | | here.</a:t>
            </a:r>
          </a:p>
          <a:p>
            <a:pPr lvl="1"/>
            <a:r>
              <a:rPr lang="en-US" dirty="0"/>
              <a:t>Number of edges: usually ‘E’     (some people use </a:t>
            </a:r>
            <a:r>
              <a:rPr lang="en-US" i="1" dirty="0"/>
              <a:t>m</a:t>
            </a:r>
            <a:r>
              <a:rPr lang="en-US" dirty="0"/>
              <a:t>)</a:t>
            </a:r>
          </a:p>
          <a:p>
            <a:r>
              <a:rPr lang="en-US" b="1" dirty="0"/>
              <a:t>Dense graph: </a:t>
            </a:r>
            <a:r>
              <a:rPr lang="en-US" dirty="0"/>
              <a:t>many edges</a:t>
            </a:r>
          </a:p>
          <a:p>
            <a:pPr lvl="1"/>
            <a:r>
              <a:rPr lang="en-US" dirty="0"/>
              <a:t>Maximally dense?</a:t>
            </a:r>
          </a:p>
          <a:p>
            <a:pPr lvl="1" algn="l"/>
            <a:r>
              <a:rPr lang="en-US" dirty="0"/>
              <a:t>Undirected: each node connects to all others, so </a:t>
            </a:r>
            <a:br>
              <a:rPr lang="en-US" dirty="0"/>
            </a:br>
            <a:r>
              <a:rPr lang="en-US" dirty="0"/>
              <a:t>E = V(V-1)/2</a:t>
            </a:r>
            <a:br>
              <a:rPr lang="en-US" dirty="0"/>
            </a:br>
            <a:r>
              <a:rPr lang="en-US" dirty="0"/>
              <a:t>Called a </a:t>
            </a:r>
            <a:r>
              <a:rPr lang="en-US" i="1" dirty="0"/>
              <a:t>complete graph</a:t>
            </a:r>
          </a:p>
          <a:p>
            <a:pPr lvl="1"/>
            <a:r>
              <a:rPr lang="en-US" dirty="0"/>
              <a:t>Directed:   E = V(V-1)        </a:t>
            </a:r>
            <a:r>
              <a:rPr lang="en-US" i="1" dirty="0"/>
              <a:t>why?</a:t>
            </a:r>
          </a:p>
          <a:p>
            <a:r>
              <a:rPr lang="en-US" b="1" dirty="0"/>
              <a:t>Sparse graph: </a:t>
            </a:r>
            <a:r>
              <a:rPr lang="en-US" dirty="0"/>
              <a:t>fewer edges</a:t>
            </a:r>
          </a:p>
          <a:p>
            <a:pPr lvl="1"/>
            <a:r>
              <a:rPr lang="en-US" dirty="0"/>
              <a:t>Could be zero edges…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Terms You Should Know or Learn 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2531" name="Rectangle 1027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Path and simple path</a:t>
            </a:r>
          </a:p>
          <a:p>
            <a:pPr lvl="1"/>
            <a:r>
              <a:rPr lang="en-US" dirty="0"/>
              <a:t>One vertex is </a:t>
            </a:r>
            <a:r>
              <a:rPr lang="en-US" i="1" dirty="0"/>
              <a:t>reachable</a:t>
            </a:r>
            <a:r>
              <a:rPr lang="en-US" dirty="0"/>
              <a:t> from another vertex</a:t>
            </a:r>
          </a:p>
          <a:p>
            <a:pPr lvl="1"/>
            <a:r>
              <a:rPr lang="en-US" dirty="0"/>
              <a:t>”Simple” means path contains an edge at most once</a:t>
            </a:r>
          </a:p>
          <a:p>
            <a:r>
              <a:rPr lang="en-US" dirty="0"/>
              <a:t>A </a:t>
            </a:r>
            <a:r>
              <a:rPr lang="en-US" i="1" dirty="0"/>
              <a:t>connected graph</a:t>
            </a:r>
            <a:endParaRPr lang="en-US" dirty="0"/>
          </a:p>
          <a:p>
            <a:pPr lvl="1"/>
            <a:r>
              <a:rPr lang="en-US" dirty="0"/>
              <a:t>undirected graph, where each vertex is reachable from all others</a:t>
            </a:r>
          </a:p>
          <a:p>
            <a:r>
              <a:rPr lang="en-US" dirty="0"/>
              <a:t>A </a:t>
            </a:r>
            <a:r>
              <a:rPr lang="en-US" i="1" dirty="0"/>
              <a:t>strongly connected </a:t>
            </a:r>
            <a:r>
              <a:rPr lang="en-US" i="1" u="sng" dirty="0"/>
              <a:t>di</a:t>
            </a:r>
            <a:r>
              <a:rPr lang="en-US" i="1" dirty="0"/>
              <a:t>graph:</a:t>
            </a:r>
          </a:p>
          <a:p>
            <a:pPr lvl="1"/>
            <a:r>
              <a:rPr lang="en-US" dirty="0"/>
              <a:t>direction affects what this means!</a:t>
            </a:r>
          </a:p>
          <a:p>
            <a:pPr lvl="1"/>
            <a:r>
              <a:rPr lang="en-US" dirty="0"/>
              <a:t>node u may be reachable from v, but not v from u</a:t>
            </a:r>
          </a:p>
          <a:p>
            <a:pPr lvl="1"/>
            <a:r>
              <a:rPr lang="en-US" u="sng" dirty="0"/>
              <a:t>Strongly</a:t>
            </a:r>
            <a:r>
              <a:rPr lang="en-US" dirty="0"/>
              <a:t> connected means both directions</a:t>
            </a:r>
          </a:p>
          <a:p>
            <a:r>
              <a:rPr lang="en-US" dirty="0"/>
              <a:t>If an undirected graph is not connected, then connected subgraphs are called </a:t>
            </a:r>
            <a:r>
              <a:rPr lang="en-US" i="1" dirty="0"/>
              <a:t>connected components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Terms You Should Know or Learn 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3555" name="Rectangle 1027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Cycle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Directed graph: non-empty path with same starting and ending node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An edge may appear more than once (but why?)</a:t>
            </a:r>
          </a:p>
          <a:p>
            <a:pPr lvl="2">
              <a:lnSpc>
                <a:spcPct val="90000"/>
              </a:lnSpc>
            </a:pPr>
            <a:r>
              <a:rPr lang="en-US" b="1" dirty="0"/>
              <a:t>Simple cycle</a:t>
            </a:r>
            <a:r>
              <a:rPr lang="en-US" dirty="0"/>
              <a:t>: no node repeated except start and end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Undirected graph: same idea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If an edge appears more than once (I.e. non-simple) then we traverse it in the same direction</a:t>
            </a:r>
          </a:p>
          <a:p>
            <a:pPr>
              <a:lnSpc>
                <a:spcPct val="90000"/>
              </a:lnSpc>
            </a:pPr>
            <a:r>
              <a:rPr lang="en-US" b="1" dirty="0"/>
              <a:t>Acyclic</a:t>
            </a:r>
            <a:r>
              <a:rPr lang="en-US" dirty="0"/>
              <a:t>:  no-cycles</a:t>
            </a:r>
          </a:p>
          <a:p>
            <a:pPr>
              <a:lnSpc>
                <a:spcPct val="90000"/>
              </a:lnSpc>
            </a:pPr>
            <a:r>
              <a:rPr lang="en-US" dirty="0"/>
              <a:t>A connected, acyclic undirected graph: </a:t>
            </a:r>
            <a:r>
              <a:rPr lang="en-US" i="1" dirty="0"/>
              <a:t>free tree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If we specify a root, it’s a </a:t>
            </a:r>
            <a:r>
              <a:rPr lang="en-US" i="1" dirty="0"/>
              <a:t>rooted tree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Acyclic but not connected?  an undirected </a:t>
            </a:r>
            <a:r>
              <a:rPr lang="en-US" i="1" dirty="0"/>
              <a:t>forest</a:t>
            </a:r>
          </a:p>
          <a:p>
            <a:pPr>
              <a:lnSpc>
                <a:spcPct val="90000"/>
              </a:lnSpc>
            </a:pPr>
            <a:r>
              <a:rPr lang="en-US" b="1" u="sng" dirty="0"/>
              <a:t>D</a:t>
            </a:r>
            <a:r>
              <a:rPr lang="en-US" b="1" dirty="0"/>
              <a:t>irected </a:t>
            </a:r>
            <a:r>
              <a:rPr lang="en-US" b="1" u="sng" dirty="0"/>
              <a:t>a</a:t>
            </a:r>
            <a:r>
              <a:rPr lang="en-US" b="1" dirty="0"/>
              <a:t>cyclic </a:t>
            </a:r>
            <a:r>
              <a:rPr lang="en-US" b="1" u="sng" dirty="0"/>
              <a:t>g</a:t>
            </a:r>
            <a:r>
              <a:rPr lang="en-US" b="1" dirty="0"/>
              <a:t>raph: </a:t>
            </a:r>
            <a:r>
              <a:rPr lang="en-US" dirty="0"/>
              <a:t>a DAG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S4102-S22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4102-S22c" id="{C8328E30-EFBB-B944-849F-FCD4FB2B5187}" vid="{1441D9C9-191F-7147-8296-B7DB0E5F7CC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CS4102-S22c</Template>
  <TotalTime>13057</TotalTime>
  <Words>3506</Words>
  <Application>Microsoft Macintosh PowerPoint</Application>
  <PresentationFormat>Widescreen</PresentationFormat>
  <Paragraphs>411</Paragraphs>
  <Slides>47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Helvetica Neue Thin</vt:lpstr>
      <vt:lpstr>Tahoma</vt:lpstr>
      <vt:lpstr>CS4102-S22c</vt:lpstr>
      <vt:lpstr>CS4102 Algorithms Spring 2022</vt:lpstr>
      <vt:lpstr>Graphs – Basic Review, BFS, and Intro. to DFS</vt:lpstr>
      <vt:lpstr>Definition: Directed graph</vt:lpstr>
      <vt:lpstr>Definition: Undirected graph</vt:lpstr>
      <vt:lpstr>Terms You Should Know</vt:lpstr>
      <vt:lpstr>Formal Definition: Weighted Graph</vt:lpstr>
      <vt:lpstr>Terms You Should Know or Learn Now</vt:lpstr>
      <vt:lpstr>Terms You Should Know or Learn Now</vt:lpstr>
      <vt:lpstr>Terms You Should Know or Learn Now</vt:lpstr>
      <vt:lpstr>Self-test: Understand these Terms?</vt:lpstr>
      <vt:lpstr>Data Structures for Undirected Graphs</vt:lpstr>
      <vt:lpstr>Data Structures for Digraphs</vt:lpstr>
      <vt:lpstr>Data Structures for Weighted Graphs</vt:lpstr>
      <vt:lpstr>Identifying Vertices as Strings</vt:lpstr>
      <vt:lpstr>Graph Representations using Data Structures</vt:lpstr>
      <vt:lpstr>Array of Adjacency Lists Representation</vt:lpstr>
      <vt:lpstr>Adjacency Matrix for weight digraph</vt:lpstr>
      <vt:lpstr>Array of Adjacency Lists Representation</vt:lpstr>
      <vt:lpstr>Breadth-First Search</vt:lpstr>
      <vt:lpstr>Traversing Graphs</vt:lpstr>
      <vt:lpstr>BFS: Overall Strategy</vt:lpstr>
      <vt:lpstr>BFS: Specific Input/Output</vt:lpstr>
      <vt:lpstr>Breadth-first search, quick example</vt:lpstr>
      <vt:lpstr>Breadth-first search implementation</vt:lpstr>
      <vt:lpstr>Breadth-first search: Analysis</vt:lpstr>
      <vt:lpstr>BFS Can be Useful</vt:lpstr>
      <vt:lpstr>Informal Argument on BFS Trees</vt:lpstr>
      <vt:lpstr>DFS</vt:lpstr>
      <vt:lpstr>Readings</vt:lpstr>
      <vt:lpstr>DFS: the Strategy in Words</vt:lpstr>
      <vt:lpstr>Observations about the DFS Strategy</vt:lpstr>
      <vt:lpstr>DFS Strategy 1: Use a stack</vt:lpstr>
      <vt:lpstr>DFS Strategy #2</vt:lpstr>
      <vt:lpstr>DFS Strategy 2: Recursion</vt:lpstr>
      <vt:lpstr>depth-first search, example</vt:lpstr>
      <vt:lpstr>DFS to Process all Vertices in a Graph</vt:lpstr>
      <vt:lpstr>Using DFS to Find if a Graphic is Acyclic</vt:lpstr>
      <vt:lpstr>CLRS’s DFS Algorithm (non-recursive part)</vt:lpstr>
      <vt:lpstr>CLRS’s DFS Algorithm (recursive part)</vt:lpstr>
      <vt:lpstr>Depth-first search tree</vt:lpstr>
      <vt:lpstr>Using Non-Tree Edges to Identify Cycles</vt:lpstr>
      <vt:lpstr>Non-tree Edges in DFS</vt:lpstr>
      <vt:lpstr>Time Complexity of DFS</vt:lpstr>
      <vt:lpstr>depth-first search, example</vt:lpstr>
      <vt:lpstr>DFS Examples</vt:lpstr>
      <vt:lpstr>Properties of DFS Search, DFS Trees</vt:lpstr>
      <vt:lpstr>Properties of DFS Search, DFS Trees</vt:lpstr>
    </vt:vector>
  </TitlesOfParts>
  <Company>UVA SEAS 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njb2b</dc:creator>
  <cp:lastModifiedBy>Horton, Tom (tbh3f)</cp:lastModifiedBy>
  <cp:revision>1198</cp:revision>
  <dcterms:created xsi:type="dcterms:W3CDTF">2017-08-21T20:54:06Z</dcterms:created>
  <dcterms:modified xsi:type="dcterms:W3CDTF">2022-02-17T18:24:06Z</dcterms:modified>
</cp:coreProperties>
</file>