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8"/>
  </p:notesMasterIdLst>
  <p:sldIdLst>
    <p:sldId id="343" r:id="rId2"/>
    <p:sldId id="645" r:id="rId3"/>
    <p:sldId id="480" r:id="rId4"/>
    <p:sldId id="482" r:id="rId5"/>
    <p:sldId id="639" r:id="rId6"/>
    <p:sldId id="544" r:id="rId7"/>
    <p:sldId id="560" r:id="rId8"/>
    <p:sldId id="542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5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96" r:id="rId26"/>
    <p:sldId id="533" r:id="rId27"/>
    <p:sldId id="597" r:id="rId28"/>
    <p:sldId id="611" r:id="rId29"/>
    <p:sldId id="600" r:id="rId30"/>
    <p:sldId id="598" r:id="rId31"/>
    <p:sldId id="601" r:id="rId32"/>
    <p:sldId id="602" r:id="rId33"/>
    <p:sldId id="603" r:id="rId34"/>
    <p:sldId id="604" r:id="rId35"/>
    <p:sldId id="612" r:id="rId36"/>
    <p:sldId id="605" r:id="rId37"/>
    <p:sldId id="606" r:id="rId38"/>
    <p:sldId id="607" r:id="rId39"/>
    <p:sldId id="609" r:id="rId40"/>
    <p:sldId id="610" r:id="rId41"/>
    <p:sldId id="640" r:id="rId42"/>
    <p:sldId id="577" r:id="rId43"/>
    <p:sldId id="614" r:id="rId44"/>
    <p:sldId id="615" r:id="rId45"/>
    <p:sldId id="616" r:id="rId46"/>
    <p:sldId id="541" r:id="rId47"/>
    <p:sldId id="622" r:id="rId48"/>
    <p:sldId id="543" r:id="rId49"/>
    <p:sldId id="545" r:id="rId50"/>
    <p:sldId id="546" r:id="rId51"/>
    <p:sldId id="548" r:id="rId52"/>
    <p:sldId id="549" r:id="rId53"/>
    <p:sldId id="550" r:id="rId54"/>
    <p:sldId id="551" r:id="rId55"/>
    <p:sldId id="552" r:id="rId56"/>
    <p:sldId id="553" r:id="rId57"/>
    <p:sldId id="623" r:id="rId58"/>
    <p:sldId id="527" r:id="rId59"/>
    <p:sldId id="547" r:id="rId60"/>
    <p:sldId id="554" r:id="rId61"/>
    <p:sldId id="555" r:id="rId62"/>
    <p:sldId id="556" r:id="rId63"/>
    <p:sldId id="557" r:id="rId64"/>
    <p:sldId id="624" r:id="rId65"/>
    <p:sldId id="558" r:id="rId66"/>
    <p:sldId id="625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34" r:id="rId76"/>
    <p:sldId id="635" r:id="rId77"/>
    <p:sldId id="636" r:id="rId78"/>
    <p:sldId id="637" r:id="rId79"/>
    <p:sldId id="638" r:id="rId80"/>
    <p:sldId id="608" r:id="rId81"/>
    <p:sldId id="585" r:id="rId82"/>
    <p:sldId id="586" r:id="rId83"/>
    <p:sldId id="587" r:id="rId84"/>
    <p:sldId id="588" r:id="rId85"/>
    <p:sldId id="589" r:id="rId86"/>
    <p:sldId id="590" r:id="rId87"/>
    <p:sldId id="591" r:id="rId88"/>
    <p:sldId id="592" r:id="rId89"/>
    <p:sldId id="578" r:id="rId90"/>
    <p:sldId id="579" r:id="rId91"/>
    <p:sldId id="580" r:id="rId92"/>
    <p:sldId id="593" r:id="rId93"/>
    <p:sldId id="581" r:id="rId94"/>
    <p:sldId id="582" r:id="rId95"/>
    <p:sldId id="594" r:id="rId96"/>
    <p:sldId id="59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71FF"/>
    <a:srgbClr val="FFFFFF"/>
    <a:srgbClr val="00B0F0"/>
    <a:srgbClr val="FF0000"/>
    <a:srgbClr val="FFCCFF"/>
    <a:srgbClr val="FFA7FF"/>
    <a:srgbClr val="FF66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/>
    <p:restoredTop sz="92896" autoAdjust="0"/>
  </p:normalViewPr>
  <p:slideViewPr>
    <p:cSldViewPr>
      <p:cViewPr varScale="1">
        <p:scale>
          <a:sx n="89" d="100"/>
          <a:sy n="89" d="100"/>
        </p:scale>
        <p:origin x="192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LIKE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B(T’) = C + (fc1</a:t>
            </a:r>
            <a:r>
              <a:rPr lang="en-US" baseline="0" dirty="0"/>
              <a:t> + fc2)(L)</a:t>
            </a:r>
          </a:p>
          <a:p>
            <a:r>
              <a:rPr lang="en-US" baseline="0" dirty="0"/>
              <a:t>B(T) = C + fc1(L+1) + fc2(L+1) = fc1 + fc1L + fc2 + fc2L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2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454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36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30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6" Type="http://schemas.openxmlformats.org/officeDocument/2006/relationships/image" Target="../media/image290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80.png"/><Relationship Id="rId9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290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280.png"/><Relationship Id="rId1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1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56.png"/><Relationship Id="rId7" Type="http://schemas.openxmlformats.org/officeDocument/2006/relationships/image" Target="../media/image290.png"/><Relationship Id="rId12" Type="http://schemas.openxmlformats.org/officeDocument/2006/relationships/image" Target="../media/image50.png"/><Relationship Id="rId17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36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9.png"/><Relationship Id="rId5" Type="http://schemas.openxmlformats.org/officeDocument/2006/relationships/image" Target="../media/image280.png"/><Relationship Id="rId15" Type="http://schemas.openxmlformats.org/officeDocument/2006/relationships/image" Target="../media/image53.png"/><Relationship Id="rId23" Type="http://schemas.openxmlformats.org/officeDocument/2006/relationships/image" Target="../media/image11.png"/><Relationship Id="rId10" Type="http://schemas.openxmlformats.org/officeDocument/2006/relationships/image" Target="../media/image35.png"/><Relationship Id="rId19" Type="http://schemas.openxmlformats.org/officeDocument/2006/relationships/image" Target="../media/image54.png"/><Relationship Id="rId4" Type="http://schemas.openxmlformats.org/officeDocument/2006/relationships/image" Target="../media/image270.png"/><Relationship Id="rId9" Type="http://schemas.openxmlformats.org/officeDocument/2006/relationships/image" Target="../media/image34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67.png"/><Relationship Id="rId3" Type="http://schemas.openxmlformats.org/officeDocument/2006/relationships/image" Target="../media/image26.png"/><Relationship Id="rId21" Type="http://schemas.openxmlformats.org/officeDocument/2006/relationships/image" Target="../media/image68.png"/><Relationship Id="rId7" Type="http://schemas.openxmlformats.org/officeDocument/2006/relationships/image" Target="../media/image290.png"/><Relationship Id="rId12" Type="http://schemas.openxmlformats.org/officeDocument/2006/relationships/image" Target="../media/image50.png"/><Relationship Id="rId17" Type="http://schemas.openxmlformats.org/officeDocument/2006/relationships/image" Target="../media/image66.png"/><Relationship Id="rId2" Type="http://schemas.openxmlformats.org/officeDocument/2006/relationships/image" Target="../media/image59.png"/><Relationship Id="rId16" Type="http://schemas.openxmlformats.org/officeDocument/2006/relationships/image" Target="../media/image62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11.png"/><Relationship Id="rId10" Type="http://schemas.openxmlformats.org/officeDocument/2006/relationships/image" Target="../media/image58.png"/><Relationship Id="rId19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14" Type="http://schemas.openxmlformats.org/officeDocument/2006/relationships/image" Target="../media/image64.png"/><Relationship Id="rId22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9.png"/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93.png"/><Relationship Id="rId10" Type="http://schemas.openxmlformats.org/officeDocument/2006/relationships/image" Target="../media/image99.png"/><Relationship Id="rId4" Type="http://schemas.openxmlformats.org/officeDocument/2006/relationships/image" Target="../media/image210.png"/><Relationship Id="rId9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5.png"/><Relationship Id="rId18" Type="http://schemas.openxmlformats.org/officeDocument/2006/relationships/image" Target="../media/image94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12" Type="http://schemas.openxmlformats.org/officeDocument/2006/relationships/image" Target="../media/image84.png"/><Relationship Id="rId17" Type="http://schemas.openxmlformats.org/officeDocument/2006/relationships/image" Target="../media/image92.png"/><Relationship Id="rId2" Type="http://schemas.openxmlformats.org/officeDocument/2006/relationships/image" Target="../media/image29.png"/><Relationship Id="rId16" Type="http://schemas.openxmlformats.org/officeDocument/2006/relationships/image" Target="../media/image9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210.png"/><Relationship Id="rId5" Type="http://schemas.openxmlformats.org/officeDocument/2006/relationships/image" Target="../media/image74.png"/><Relationship Id="rId15" Type="http://schemas.openxmlformats.org/officeDocument/2006/relationships/image" Target="../media/image90.png"/><Relationship Id="rId10" Type="http://schemas.openxmlformats.org/officeDocument/2006/relationships/image" Target="../media/image97.png"/><Relationship Id="rId19" Type="http://schemas.openxmlformats.org/officeDocument/2006/relationships/image" Target="../media/image95.png"/><Relationship Id="rId4" Type="http://schemas.openxmlformats.org/officeDocument/2006/relationships/image" Target="../media/image72.png"/><Relationship Id="rId9" Type="http://schemas.openxmlformats.org/officeDocument/2006/relationships/image" Target="../media/image78.png"/><Relationship Id="rId1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11.png"/><Relationship Id="rId7" Type="http://schemas.openxmlformats.org/officeDocument/2006/relationships/image" Target="../media/image9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10" Type="http://schemas.openxmlformats.org/officeDocument/2006/relationships/image" Target="../media/image120.png"/><Relationship Id="rId4" Type="http://schemas.openxmlformats.org/officeDocument/2006/relationships/image" Target="../media/image611.png"/><Relationship Id="rId9" Type="http://schemas.openxmlformats.org/officeDocument/2006/relationships/image" Target="../media/image11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91.png"/><Relationship Id="rId7" Type="http://schemas.openxmlformats.org/officeDocument/2006/relationships/image" Target="../media/image320.png"/><Relationship Id="rId12" Type="http://schemas.openxmlformats.org/officeDocument/2006/relationships/image" Target="../media/image36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50.png"/><Relationship Id="rId5" Type="http://schemas.openxmlformats.org/officeDocument/2006/relationships/image" Target="../media/image30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1.png"/><Relationship Id="rId7" Type="http://schemas.openxmlformats.org/officeDocument/2006/relationships/image" Target="../media/image330.png"/><Relationship Id="rId12" Type="http://schemas.openxmlformats.org/officeDocument/2006/relationships/image" Target="../media/image36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81.png"/><Relationship Id="rId5" Type="http://schemas.openxmlformats.org/officeDocument/2006/relationships/image" Target="../media/image30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7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410.png"/><Relationship Id="rId3" Type="http://schemas.openxmlformats.org/officeDocument/2006/relationships/image" Target="../media/image291.png"/><Relationship Id="rId7" Type="http://schemas.openxmlformats.org/officeDocument/2006/relationships/image" Target="../media/image330.png"/><Relationship Id="rId12" Type="http://schemas.openxmlformats.org/officeDocument/2006/relationships/image" Target="../media/image40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80.png"/><Relationship Id="rId5" Type="http://schemas.openxmlformats.org/officeDocument/2006/relationships/image" Target="../media/image300.png"/><Relationship Id="rId10" Type="http://schemas.openxmlformats.org/officeDocument/2006/relationships/image" Target="../media/image370.png"/><Relationship Id="rId4" Type="http://schemas.openxmlformats.org/officeDocument/2006/relationships/image" Target="../media/image250.png"/><Relationship Id="rId9" Type="http://schemas.openxmlformats.org/officeDocument/2006/relationships/image" Target="../media/image39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0.png"/><Relationship Id="rId4" Type="http://schemas.openxmlformats.org/officeDocument/2006/relationships/image" Target="../media/image25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40.png"/><Relationship Id="rId7" Type="http://schemas.openxmlformats.org/officeDocument/2006/relationships/image" Target="../media/image4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420.png"/><Relationship Id="rId10" Type="http://schemas.openxmlformats.org/officeDocument/2006/relationships/image" Target="../media/image460.png"/><Relationship Id="rId4" Type="http://schemas.openxmlformats.org/officeDocument/2006/relationships/image" Target="../media/image251.png"/><Relationship Id="rId9" Type="http://schemas.openxmlformats.org/officeDocument/2006/relationships/image" Target="../media/image45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251.png"/><Relationship Id="rId10" Type="http://schemas.openxmlformats.org/officeDocument/2006/relationships/image" Target="../media/image490.png"/><Relationship Id="rId4" Type="http://schemas.openxmlformats.org/officeDocument/2006/relationships/image" Target="../media/image240.png"/><Relationship Id="rId9" Type="http://schemas.openxmlformats.org/officeDocument/2006/relationships/image" Target="../media/image44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0.png"/><Relationship Id="rId3" Type="http://schemas.openxmlformats.org/officeDocument/2006/relationships/image" Target="../media/image73.png"/><Relationship Id="rId7" Type="http://schemas.openxmlformats.org/officeDocument/2006/relationships/image" Target="../media/image330.png"/><Relationship Id="rId12" Type="http://schemas.openxmlformats.org/officeDocument/2006/relationships/image" Target="../media/image540.png"/><Relationship Id="rId2" Type="http://schemas.openxmlformats.org/officeDocument/2006/relationships/image" Target="../media/image550.png"/><Relationship Id="rId16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530.png"/><Relationship Id="rId5" Type="http://schemas.openxmlformats.org/officeDocument/2006/relationships/image" Target="../media/image612.png"/><Relationship Id="rId15" Type="http://schemas.openxmlformats.org/officeDocument/2006/relationships/image" Target="../media/image580.png"/><Relationship Id="rId10" Type="http://schemas.openxmlformats.org/officeDocument/2006/relationships/image" Target="../media/image520.png"/><Relationship Id="rId4" Type="http://schemas.openxmlformats.org/officeDocument/2006/relationships/image" Target="../media/image600.png"/><Relationship Id="rId9" Type="http://schemas.openxmlformats.org/officeDocument/2006/relationships/image" Target="../media/image410.png"/><Relationship Id="rId14" Type="http://schemas.openxmlformats.org/officeDocument/2006/relationships/image" Target="../media/image57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460.png"/><Relationship Id="rId5" Type="http://schemas.openxmlformats.org/officeDocument/2006/relationships/image" Target="../media/image251.png"/><Relationship Id="rId10" Type="http://schemas.openxmlformats.org/officeDocument/2006/relationships/image" Target="../media/image490.png"/><Relationship Id="rId4" Type="http://schemas.openxmlformats.org/officeDocument/2006/relationships/image" Target="../media/image240.png"/><Relationship Id="rId9" Type="http://schemas.openxmlformats.org/officeDocument/2006/relationships/image" Target="../media/image44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231.png"/><Relationship Id="rId7" Type="http://schemas.openxmlformats.org/officeDocument/2006/relationships/image" Target="../media/image4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251.png"/><Relationship Id="rId10" Type="http://schemas.openxmlformats.org/officeDocument/2006/relationships/image" Target="../media/image650.png"/><Relationship Id="rId4" Type="http://schemas.openxmlformats.org/officeDocument/2006/relationships/image" Target="../media/image240.png"/><Relationship Id="rId9" Type="http://schemas.openxmlformats.org/officeDocument/2006/relationships/image" Target="../media/image64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1.png"/><Relationship Id="rId7" Type="http://schemas.openxmlformats.org/officeDocument/2006/relationships/image" Target="../media/image26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670.png"/><Relationship Id="rId5" Type="http://schemas.openxmlformats.org/officeDocument/2006/relationships/image" Target="../media/image251.png"/><Relationship Id="rId10" Type="http://schemas.openxmlformats.org/officeDocument/2006/relationships/image" Target="../media/image490.png"/><Relationship Id="rId4" Type="http://schemas.openxmlformats.org/officeDocument/2006/relationships/image" Target="../media/image240.png"/><Relationship Id="rId9" Type="http://schemas.openxmlformats.org/officeDocument/2006/relationships/image" Target="../media/image44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0.png"/><Relationship Id="rId3" Type="http://schemas.openxmlformats.org/officeDocument/2006/relationships/image" Target="../media/image103.png"/><Relationship Id="rId7" Type="http://schemas.openxmlformats.org/officeDocument/2006/relationships/image" Target="../media/image330.png"/><Relationship Id="rId12" Type="http://schemas.openxmlformats.org/officeDocument/2006/relationships/image" Target="../media/image6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680.png"/><Relationship Id="rId5" Type="http://schemas.openxmlformats.org/officeDocument/2006/relationships/image" Target="../media/image820.png"/><Relationship Id="rId15" Type="http://schemas.openxmlformats.org/officeDocument/2006/relationships/image" Target="../media/image790.png"/><Relationship Id="rId10" Type="http://schemas.openxmlformats.org/officeDocument/2006/relationships/image" Target="../media/image520.png"/><Relationship Id="rId4" Type="http://schemas.openxmlformats.org/officeDocument/2006/relationships/image" Target="../media/image811.png"/><Relationship Id="rId9" Type="http://schemas.openxmlformats.org/officeDocument/2006/relationships/image" Target="../media/image410.png"/><Relationship Id="rId14" Type="http://schemas.openxmlformats.org/officeDocument/2006/relationships/image" Target="../media/image7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1F728D-27EA-E54E-8CD8-7F33F9EB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8FBE74-7031-D34A-8CFE-A085EA2D520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</a:p>
          <a:p>
            <a:pPr marL="0" indent="0" algn="ctr">
              <a:buNone/>
            </a:pPr>
            <a:r>
              <a:rPr lang="en-US" sz="2800" dirty="0"/>
              <a:t>Decode the line below into English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(hint: use Google or Wolfram Alpha)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8A3D-289D-DF46-80DC-E7EB6D81AB95}"/>
              </a:ext>
            </a:extLst>
          </p:cNvPr>
          <p:cNvSpPr txBox="1"/>
          <p:nvPr/>
        </p:nvSpPr>
        <p:spPr>
          <a:xfrm>
            <a:off x="2590800" y="5906140"/>
            <a:ext cx="7420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··  ·-·· ·· -·- ·  ·- ·-·· --· --- ·-· ·· - ···· -- ···</a:t>
            </a:r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efficient is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79637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Each character requires 4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79637"/>
                <a:ext cx="10972800" cy="4525963"/>
              </a:xfrm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1" y="1219201"/>
            <a:ext cx="5229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wiggle </a:t>
            </a:r>
            <a:r>
              <a:rPr lang="en-US" sz="2400" dirty="0" err="1">
                <a:solidFill>
                  <a:srgbClr val="FF0000"/>
                </a:solidFill>
              </a:rPr>
              <a:t>wiggle</a:t>
            </a:r>
            <a:r>
              <a:rPr lang="en-US" sz="2400" dirty="0">
                <a:solidFill>
                  <a:srgbClr val="FF0000"/>
                </a:solidFill>
              </a:rPr>
              <a:t> wiggle like a gypsy queen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wiggle </a:t>
            </a:r>
            <a:r>
              <a:rPr lang="en-US" sz="2400" dirty="0" err="1">
                <a:solidFill>
                  <a:srgbClr val="FF0000"/>
                </a:solidFill>
              </a:rPr>
              <a:t>wiggle</a:t>
            </a:r>
            <a:r>
              <a:rPr lang="en-US" sz="2400" dirty="0">
                <a:solidFill>
                  <a:srgbClr val="FF0000"/>
                </a:solidFill>
              </a:rPr>
              <a:t> wiggle all dressed in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1905000" y="3429000"/>
                <a:ext cx="5715000" cy="2743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Cost of encoding: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/>
                        </a:rPr>
                        <m:t>=68⋅4=272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5715000" cy="2743200"/>
              </a:xfrm>
              <a:prstGeom prst="rect">
                <a:avLst/>
              </a:prstGeom>
              <a:blipFill>
                <a:blip r:embed="rId5"/>
                <a:stretch>
                  <a:fillRect l="-1552" t="-33641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81201" y="5562601"/>
            <a:ext cx="563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Better Solution: Allow for different characters to have different-size encodings</a:t>
            </a:r>
          </a:p>
          <a:p>
            <a:r>
              <a:rPr lang="en-US" sz="2400" dirty="0"/>
              <a:t>(high frequency </a:t>
            </a:r>
            <a:r>
              <a:rPr lang="en-US" sz="2400" dirty="0">
                <a:latin typeface="Calibri"/>
              </a:rPr>
              <a:t>→ short code)</a:t>
            </a:r>
            <a:r>
              <a:rPr lang="en-US" sz="2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6104B-1A1A-FC4A-AD7A-BB9F0112E4DC}"/>
              </a:ext>
            </a:extLst>
          </p:cNvPr>
          <p:cNvSpPr txBox="1"/>
          <p:nvPr/>
        </p:nvSpPr>
        <p:spPr>
          <a:xfrm>
            <a:off x="9029582" y="1643420"/>
            <a:ext cx="750526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rgbClr val="FF33CC"/>
                </a:solidFill>
              </a:rPr>
              <a:t>a: 2</a:t>
            </a:r>
          </a:p>
          <a:p>
            <a:r>
              <a:rPr lang="pt-BR" sz="2200" dirty="0">
                <a:solidFill>
                  <a:srgbClr val="FF33CC"/>
                </a:solidFill>
              </a:rPr>
              <a:t>d: 2</a:t>
            </a:r>
          </a:p>
          <a:p>
            <a:r>
              <a:rPr lang="pt-BR" sz="2200" dirty="0">
                <a:solidFill>
                  <a:srgbClr val="FF33CC"/>
                </a:solidFill>
              </a:rPr>
              <a:t>e: 13</a:t>
            </a:r>
          </a:p>
          <a:p>
            <a:r>
              <a:rPr lang="pt-BR" sz="2200" dirty="0">
                <a:solidFill>
                  <a:srgbClr val="FF33CC"/>
                </a:solidFill>
              </a:rPr>
              <a:t>g: 14</a:t>
            </a:r>
          </a:p>
          <a:p>
            <a:r>
              <a:rPr lang="pt-BR" sz="2200" dirty="0">
                <a:solidFill>
                  <a:srgbClr val="FF33CC"/>
                </a:solidFill>
              </a:rPr>
              <a:t>i: 8</a:t>
            </a:r>
          </a:p>
          <a:p>
            <a:r>
              <a:rPr lang="pt-BR" sz="2200" dirty="0">
                <a:solidFill>
                  <a:srgbClr val="FF33CC"/>
                </a:solidFill>
              </a:rPr>
              <a:t>k: 1</a:t>
            </a:r>
          </a:p>
          <a:p>
            <a:r>
              <a:rPr lang="pt-BR" sz="2200" dirty="0">
                <a:solidFill>
                  <a:srgbClr val="FF33CC"/>
                </a:solidFill>
              </a:rPr>
              <a:t>l: 9</a:t>
            </a:r>
          </a:p>
          <a:p>
            <a:r>
              <a:rPr lang="pt-BR" sz="2200" dirty="0">
                <a:solidFill>
                  <a:srgbClr val="FF33CC"/>
                </a:solidFill>
              </a:rPr>
              <a:t>n: 3</a:t>
            </a:r>
          </a:p>
          <a:p>
            <a:r>
              <a:rPr lang="pt-BR" sz="2200" dirty="0">
                <a:solidFill>
                  <a:srgbClr val="FF33CC"/>
                </a:solidFill>
              </a:rPr>
              <a:t>p: 1</a:t>
            </a:r>
          </a:p>
          <a:p>
            <a:r>
              <a:rPr lang="pt-BR" sz="2200" dirty="0">
                <a:solidFill>
                  <a:srgbClr val="FF33CC"/>
                </a:solidFill>
              </a:rPr>
              <a:t>q: 1</a:t>
            </a:r>
          </a:p>
          <a:p>
            <a:r>
              <a:rPr lang="pt-BR" sz="2200" dirty="0">
                <a:solidFill>
                  <a:srgbClr val="FF33CC"/>
                </a:solidFill>
              </a:rPr>
              <a:t>r: 2</a:t>
            </a:r>
          </a:p>
          <a:p>
            <a:r>
              <a:rPr lang="pt-BR" sz="2200" dirty="0">
                <a:solidFill>
                  <a:srgbClr val="FF33CC"/>
                </a:solidFill>
              </a:rPr>
              <a:t>s: 3</a:t>
            </a:r>
          </a:p>
          <a:p>
            <a:r>
              <a:rPr lang="pt-BR" sz="2200" dirty="0">
                <a:solidFill>
                  <a:srgbClr val="FF33CC"/>
                </a:solidFill>
              </a:rPr>
              <a:t>u: 1</a:t>
            </a:r>
          </a:p>
          <a:p>
            <a:r>
              <a:rPr lang="pt-BR" sz="2200" dirty="0">
                <a:solidFill>
                  <a:srgbClr val="FF33CC"/>
                </a:solidFill>
              </a:rPr>
              <a:t>w: 6</a:t>
            </a:r>
          </a:p>
          <a:p>
            <a:r>
              <a:rPr lang="pt-BR" sz="2200" dirty="0">
                <a:solidFill>
                  <a:srgbClr val="FF33CC"/>
                </a:solidFill>
              </a:rPr>
              <a:t>y: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4CE00-EDF4-2849-AEA4-DEB40C7A6DEC}"/>
              </a:ext>
            </a:extLst>
          </p:cNvPr>
          <p:cNvSpPr txBox="1"/>
          <p:nvPr/>
        </p:nvSpPr>
        <p:spPr>
          <a:xfrm>
            <a:off x="8991600" y="106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Character 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F12A8-92E9-1E45-ADF5-57D4FB3515EC}"/>
              </a:ext>
            </a:extLst>
          </p:cNvPr>
          <p:cNvSpPr txBox="1"/>
          <p:nvPr/>
        </p:nvSpPr>
        <p:spPr>
          <a:xfrm>
            <a:off x="10340229" y="1632972"/>
            <a:ext cx="755335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rgbClr val="0070C0"/>
                </a:solidFill>
              </a:rPr>
              <a:t>0000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0001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0010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0011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0100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0101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0110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0111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1000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1001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1010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1011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1100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1101</a:t>
            </a:r>
          </a:p>
          <a:p>
            <a:r>
              <a:rPr lang="pt-BR" sz="2200" dirty="0">
                <a:solidFill>
                  <a:srgbClr val="0070C0"/>
                </a:solidFill>
              </a:rPr>
              <a:t>1110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E5A42-E139-BE40-94A0-6E7421C12200}"/>
              </a:ext>
            </a:extLst>
          </p:cNvPr>
          <p:cNvSpPr txBox="1"/>
          <p:nvPr/>
        </p:nvSpPr>
        <p:spPr>
          <a:xfrm>
            <a:off x="10305872" y="1343798"/>
            <a:ext cx="12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15455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s://upload.wikimedia.org/wikipedia/commons/thumb/b/b0/English_letter_frequency_%28frequency%29.svg/600px-English_letter_frequency_%28frequency%29.sv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447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62600" y="2054895"/>
                <a:ext cx="37773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054895"/>
                <a:ext cx="3777316" cy="988540"/>
              </a:xfrm>
              <a:prstGeom prst="rect">
                <a:avLst/>
              </a:prstGeom>
              <a:blipFill>
                <a:blip r:embed="rId4"/>
                <a:stretch>
                  <a:fillRect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87742" y="14478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When this is big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1" y="3200400"/>
            <a:ext cx="16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this small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9144001" y="1817132"/>
            <a:ext cx="381471" cy="545068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8803347" y="2667000"/>
            <a:ext cx="2474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erge 15"/>
          <p:cNvSpPr/>
          <p:nvPr/>
        </p:nvSpPr>
        <p:spPr>
          <a:xfrm rot="5400000">
            <a:off x="3657601" y="3962400"/>
            <a:ext cx="762000" cy="4876800"/>
          </a:xfrm>
          <a:prstGeom prst="flowChartMerg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1" y="6216134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Codeword</a:t>
            </a:r>
            <a:r>
              <a:rPr lang="en-US" dirty="0"/>
              <a:t> Size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4833" y="3399300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Character Frequency</a:t>
            </a:r>
          </a:p>
        </p:txBody>
      </p:sp>
    </p:spTree>
    <p:extLst>
      <p:ext uri="{BB962C8B-B14F-4D97-AF65-F5344CB8AC3E}">
        <p14:creationId xmlns:p14="http://schemas.microsoft.com/office/powerpoint/2010/main" val="29852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924800" y="1381250"/>
            <a:ext cx="3862775" cy="4978687"/>
            <a:chOff x="5943600" y="1143000"/>
            <a:chExt cx="2896914" cy="3733800"/>
          </a:xfrm>
        </p:grpSpPr>
        <p:pic>
          <p:nvPicPr>
            <p:cNvPr id="2050" name="Picture 2" descr="https://upload.wikimedia.org/wikipedia/commons/thumb/b/b5/International_Morse_Code.svg/450px-International_Morse_Cod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143000"/>
              <a:ext cx="2896914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https://upload.wikimedia.org/wikipedia/commons/thumb/b/b0/English_letter_frequency_%28frequency%29.svg/600px-English_letter_frequency_%28frequency%29.svg.png">
            <a:extLst>
              <a:ext uri="{FF2B5EF4-FFF2-40B4-BE49-F238E27FC236}">
                <a16:creationId xmlns:a16="http://schemas.microsoft.com/office/drawing/2014/main" id="{4CC5A28D-C9E2-4C46-9B76-7A608863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33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447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Merge 15">
            <a:extLst>
              <a:ext uri="{FF2B5EF4-FFF2-40B4-BE49-F238E27FC236}">
                <a16:creationId xmlns:a16="http://schemas.microsoft.com/office/drawing/2014/main" id="{851ABCBB-9712-2A45-A9EB-D9886CD2DFC9}"/>
              </a:ext>
            </a:extLst>
          </p:cNvPr>
          <p:cNvSpPr/>
          <p:nvPr/>
        </p:nvSpPr>
        <p:spPr>
          <a:xfrm rot="5400000">
            <a:off x="3657601" y="3962400"/>
            <a:ext cx="762000" cy="4876800"/>
          </a:xfrm>
          <a:prstGeom prst="flowChartMerg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19617-7DCB-C140-A229-BDB2500C8AAF}"/>
              </a:ext>
            </a:extLst>
          </p:cNvPr>
          <p:cNvSpPr txBox="1"/>
          <p:nvPr/>
        </p:nvSpPr>
        <p:spPr>
          <a:xfrm>
            <a:off x="4343401" y="6216134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Codeword</a:t>
            </a:r>
            <a:r>
              <a:rPr lang="en-US" dirty="0"/>
              <a:t>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ECED3-74F2-CC4E-B421-62D92BF344F5}"/>
              </a:ext>
            </a:extLst>
          </p:cNvPr>
          <p:cNvSpPr txBox="1"/>
          <p:nvPr/>
        </p:nvSpPr>
        <p:spPr>
          <a:xfrm rot="16200000">
            <a:off x="34833" y="3399300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Character Frequency</a:t>
            </a:r>
          </a:p>
        </p:txBody>
      </p:sp>
    </p:spTree>
    <p:extLst>
      <p:ext uri="{BB962C8B-B14F-4D97-AF65-F5344CB8AC3E}">
        <p14:creationId xmlns:p14="http://schemas.microsoft.com/office/powerpoint/2010/main" val="145264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Morse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143000"/>
            <a:ext cx="4572000" cy="5892800"/>
            <a:chOff x="5943600" y="1143000"/>
            <a:chExt cx="2896914" cy="3733800"/>
          </a:xfrm>
        </p:grpSpPr>
        <p:pic>
          <p:nvPicPr>
            <p:cNvPr id="6" name="Picture 2" descr="https://upload.wikimedia.org/wikipedia/commons/thumb/b/b5/International_Morse_Code.svg/450px-International_Morse_Cod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143000"/>
              <a:ext cx="2896914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48401" y="2133601"/>
            <a:ext cx="121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Decode: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848600" y="2362200"/>
            <a:ext cx="1600200" cy="76200"/>
            <a:chOff x="4648200" y="3276600"/>
            <a:chExt cx="1600200" cy="76200"/>
          </a:xfrm>
        </p:grpSpPr>
        <p:sp>
          <p:nvSpPr>
            <p:cNvPr id="9" name="Oval 8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4417" y="3276600"/>
              <a:ext cx="457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564983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1200" y="3276600"/>
              <a:ext cx="457200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074817" y="170760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12543" y="170760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77201" y="252478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14927" y="252478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7200" y="30581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14926" y="30581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7201" y="359158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14926" y="35915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004" y="4572000"/>
            <a:ext cx="3275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Ambiguous Decoding</a:t>
            </a:r>
          </a:p>
        </p:txBody>
      </p:sp>
    </p:spTree>
    <p:extLst>
      <p:ext uri="{BB962C8B-B14F-4D97-AF65-F5344CB8AC3E}">
        <p14:creationId xmlns:p14="http://schemas.microsoft.com/office/powerpoint/2010/main" val="36870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752600"/>
              </a:xfrm>
            </p:spPr>
            <p:txBody>
              <a:bodyPr/>
              <a:lstStyle/>
              <a:p>
                <a:r>
                  <a:rPr lang="en-US" dirty="0"/>
                  <a:t>A prefix-free code is </a:t>
                </a:r>
                <a:r>
                  <a:rPr lang="en-US" dirty="0" err="1"/>
                  <a:t>codeword</a:t>
                </a:r>
                <a:r>
                  <a:rPr lang="en-US" dirty="0"/>
                  <a:t> 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such that for any two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𝑐𝑜𝑑𝑒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𝑐𝑜𝑑𝑒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752600"/>
              </a:xfrm>
              <a:blipFill>
                <a:blip r:embed="rId2"/>
                <a:stretch>
                  <a:fillRect l="-1852" t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62200" y="3962400"/>
            <a:ext cx="1669414" cy="2677656"/>
            <a:chOff x="838200" y="3962400"/>
            <a:chExt cx="1669414" cy="2677656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3962400"/>
              <a:ext cx="44114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</a:t>
              </a:r>
            </a:p>
            <a:p>
              <a:r>
                <a:rPr lang="en-US" sz="2800" dirty="0"/>
                <a:t>e</a:t>
              </a:r>
            </a:p>
            <a:p>
              <a:r>
                <a:rPr lang="en-US" sz="2800" dirty="0"/>
                <a:t>l</a:t>
              </a:r>
            </a:p>
            <a:p>
              <a:r>
                <a:rPr lang="en-US" sz="2800" dirty="0"/>
                <a:t>i</a:t>
              </a:r>
            </a:p>
            <a:p>
              <a:r>
                <a:rPr lang="en-US" sz="2800" dirty="0"/>
                <a:t>w</a:t>
              </a:r>
            </a:p>
            <a:p>
              <a:r>
                <a:rPr lang="en-US" sz="2800" dirty="0"/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9236" y="3962400"/>
              <a:ext cx="1098378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  <a:p>
              <a:r>
                <a:rPr lang="en-US" sz="2800" dirty="0"/>
                <a:t>10</a:t>
              </a:r>
            </a:p>
            <a:p>
              <a:r>
                <a:rPr lang="en-US" sz="2800" dirty="0"/>
                <a:t>110</a:t>
              </a:r>
            </a:p>
            <a:p>
              <a:r>
                <a:rPr lang="en-US" sz="2800" dirty="0"/>
                <a:t>1110</a:t>
              </a:r>
            </a:p>
            <a:p>
              <a:r>
                <a:rPr lang="en-US" sz="2800" dirty="0"/>
                <a:t>11110</a:t>
              </a:r>
            </a:p>
            <a:p>
              <a:r>
                <a:rPr lang="en-US" sz="2800" dirty="0"/>
                <a:t>…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37692" y="3962400"/>
            <a:ext cx="3108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11110</a:t>
            </a:r>
            <a:r>
              <a:rPr lang="en-US" sz="2800" dirty="0">
                <a:solidFill>
                  <a:srgbClr val="FF33CC"/>
                </a:solidFill>
              </a:rPr>
              <a:t>1110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FF33CC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110</a:t>
            </a:r>
            <a:r>
              <a:rPr lang="en-US" sz="2800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7692" y="4396770"/>
            <a:ext cx="310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    w </a:t>
            </a:r>
            <a:r>
              <a:rPr lang="en-US" sz="2800" dirty="0"/>
              <a:t>      </a:t>
            </a:r>
            <a:r>
              <a:rPr lang="en-US" sz="2800" dirty="0" err="1">
                <a:solidFill>
                  <a:srgbClr val="FF33CC"/>
                </a:solidFill>
              </a:rPr>
              <a:t>i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0070C0"/>
                </a:solidFill>
              </a:rPr>
              <a:t>g</a:t>
            </a:r>
            <a:r>
              <a:rPr lang="en-US" sz="2800" dirty="0">
                <a:solidFill>
                  <a:srgbClr val="FF33CC"/>
                </a:solidFill>
              </a:rPr>
              <a:t>g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l    </a:t>
            </a:r>
            <a:r>
              <a:rPr lang="en-US" sz="2800" dirty="0">
                <a:solidFill>
                  <a:srgbClr val="FF33CC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66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= 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1"/>
            <a:ext cx="8610600" cy="1295399"/>
          </a:xfrm>
        </p:spPr>
        <p:txBody>
          <a:bodyPr>
            <a:normAutofit fontScale="92500"/>
          </a:bodyPr>
          <a:lstStyle/>
          <a:p>
            <a:r>
              <a:rPr lang="en-US" dirty="0"/>
              <a:t>I can represent any prefix-free code as a binary tree</a:t>
            </a:r>
          </a:p>
          <a:p>
            <a:r>
              <a:rPr lang="en-US" dirty="0"/>
              <a:t>I can create a prefix-free code from any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600200" y="2514600"/>
            <a:ext cx="4953000" cy="3124200"/>
            <a:chOff x="76200" y="2514600"/>
            <a:chExt cx="495300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" y="2590800"/>
              <a:ext cx="1669414" cy="2677656"/>
              <a:chOff x="838200" y="3962400"/>
              <a:chExt cx="1669414" cy="267765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38200" y="3962400"/>
                <a:ext cx="44114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</a:t>
                </a:r>
              </a:p>
              <a:p>
                <a:r>
                  <a:rPr lang="en-US" sz="2800" dirty="0"/>
                  <a:t>e</a:t>
                </a:r>
              </a:p>
              <a:p>
                <a:r>
                  <a:rPr lang="en-US" sz="2800" dirty="0"/>
                  <a:t>l</a:t>
                </a:r>
              </a:p>
              <a:p>
                <a:r>
                  <a:rPr lang="en-US" sz="2800" dirty="0" err="1"/>
                  <a:t>i</a:t>
                </a:r>
                <a:endParaRPr lang="en-US" sz="2800" dirty="0"/>
              </a:p>
              <a:p>
                <a:r>
                  <a:rPr lang="en-US" sz="2800" dirty="0"/>
                  <a:t>w</a:t>
                </a:r>
              </a:p>
              <a:p>
                <a:r>
                  <a:rPr lang="en-US" sz="2800" dirty="0"/>
                  <a:t>…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09236" y="3962400"/>
                <a:ext cx="109837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</a:t>
                </a:r>
              </a:p>
              <a:p>
                <a:r>
                  <a:rPr lang="en-US" sz="2800" dirty="0"/>
                  <a:t>10</a:t>
                </a:r>
              </a:p>
              <a:p>
                <a:r>
                  <a:rPr lang="en-US" sz="2800" dirty="0"/>
                  <a:t>110</a:t>
                </a:r>
              </a:p>
              <a:p>
                <a:r>
                  <a:rPr lang="en-US" sz="2800" dirty="0"/>
                  <a:t>1110</a:t>
                </a:r>
              </a:p>
              <a:p>
                <a:r>
                  <a:rPr lang="en-US" sz="2800" dirty="0"/>
                  <a:t>11110</a:t>
                </a:r>
              </a:p>
              <a:p>
                <a:r>
                  <a:rPr lang="en-US" sz="2800" dirty="0"/>
                  <a:t>…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3962400" y="25146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30480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5814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41148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828800" y="4616669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0" idx="3"/>
              <a:endCxn id="11" idx="7"/>
            </p:cNvCxnSpPr>
            <p:nvPr/>
          </p:nvCxnSpPr>
          <p:spPr>
            <a:xfrm flipH="1">
              <a:off x="3819245" y="29048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7"/>
            </p:cNvCxnSpPr>
            <p:nvPr/>
          </p:nvCxnSpPr>
          <p:spPr>
            <a:xfrm flipH="1">
              <a:off x="3285845" y="34382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3" idx="7"/>
            </p:cNvCxnSpPr>
            <p:nvPr/>
          </p:nvCxnSpPr>
          <p:spPr>
            <a:xfrm flipH="1">
              <a:off x="2752445" y="3971645"/>
              <a:ext cx="2101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14" idx="7"/>
            </p:cNvCxnSpPr>
            <p:nvPr/>
          </p:nvCxnSpPr>
          <p:spPr>
            <a:xfrm flipH="1">
              <a:off x="2219045" y="4505045"/>
              <a:ext cx="210110" cy="17857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572000" y="30480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36576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429000" y="41910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971800" y="47244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362200" y="5181600"/>
              <a:ext cx="457200" cy="45720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32" name="Straight Arrow Connector 31"/>
            <p:cNvCxnSpPr>
              <a:stCxn id="10" idx="5"/>
              <a:endCxn id="27" idx="1"/>
            </p:cNvCxnSpPr>
            <p:nvPr/>
          </p:nvCxnSpPr>
          <p:spPr>
            <a:xfrm>
              <a:off x="4352645" y="2904845"/>
              <a:ext cx="286310" cy="210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5"/>
              <a:endCxn id="28" idx="1"/>
            </p:cNvCxnSpPr>
            <p:nvPr/>
          </p:nvCxnSpPr>
          <p:spPr>
            <a:xfrm>
              <a:off x="3819245" y="3438245"/>
              <a:ext cx="2101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2" idx="5"/>
              <a:endCxn id="29" idx="1"/>
            </p:cNvCxnSpPr>
            <p:nvPr/>
          </p:nvCxnSpPr>
          <p:spPr>
            <a:xfrm>
              <a:off x="3285845" y="3971645"/>
              <a:ext cx="2101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5"/>
              <a:endCxn id="30" idx="1"/>
            </p:cNvCxnSpPr>
            <p:nvPr/>
          </p:nvCxnSpPr>
          <p:spPr>
            <a:xfrm>
              <a:off x="2752445" y="4505045"/>
              <a:ext cx="286310" cy="2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4" idx="5"/>
              <a:endCxn id="31" idx="1"/>
            </p:cNvCxnSpPr>
            <p:nvPr/>
          </p:nvCxnSpPr>
          <p:spPr>
            <a:xfrm>
              <a:off x="2219045" y="5006914"/>
              <a:ext cx="210110" cy="241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19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301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3810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1712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91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8990" y="2632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89214" y="3217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70266" y="3745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18424" y="42473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6" name="Oval 55"/>
          <p:cNvSpPr/>
          <p:nvPr/>
        </p:nvSpPr>
        <p:spPr>
          <a:xfrm>
            <a:off x="7068110" y="3810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555479" y="43657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107368" y="48991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5220" y="4365734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019800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2" name="Oval 61"/>
          <p:cNvSpPr/>
          <p:nvPr/>
        </p:nvSpPr>
        <p:spPr>
          <a:xfrm>
            <a:off x="6687110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Oval 62"/>
          <p:cNvSpPr/>
          <p:nvPr/>
        </p:nvSpPr>
        <p:spPr>
          <a:xfrm>
            <a:off x="7329558" y="5638800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4" name="Oval 63"/>
          <p:cNvSpPr/>
          <p:nvPr/>
        </p:nvSpPr>
        <p:spPr>
          <a:xfrm>
            <a:off x="7912245" y="5638861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5" name="Oval 64"/>
          <p:cNvSpPr/>
          <p:nvPr/>
        </p:nvSpPr>
        <p:spPr>
          <a:xfrm>
            <a:off x="8497613" y="5633545"/>
            <a:ext cx="457200" cy="4572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66" name="Straight Arrow Connector 65"/>
          <p:cNvCxnSpPr>
            <a:stCxn id="56" idx="3"/>
            <a:endCxn id="60" idx="7"/>
          </p:cNvCxnSpPr>
          <p:nvPr/>
        </p:nvCxnSpPr>
        <p:spPr>
          <a:xfrm flipH="1">
            <a:off x="6935465" y="4200245"/>
            <a:ext cx="199600" cy="2324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5"/>
            <a:endCxn id="58" idx="1"/>
          </p:cNvCxnSpPr>
          <p:nvPr/>
        </p:nvCxnSpPr>
        <p:spPr>
          <a:xfrm>
            <a:off x="7458356" y="4200245"/>
            <a:ext cx="164079" cy="2324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5"/>
            <a:endCxn id="59" idx="1"/>
          </p:cNvCxnSpPr>
          <p:nvPr/>
        </p:nvCxnSpPr>
        <p:spPr>
          <a:xfrm>
            <a:off x="7945725" y="4755979"/>
            <a:ext cx="228599" cy="210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0"/>
          </p:cNvCxnSpPr>
          <p:nvPr/>
        </p:nvCxnSpPr>
        <p:spPr>
          <a:xfrm flipH="1">
            <a:off x="7558158" y="4755980"/>
            <a:ext cx="64276" cy="882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0"/>
          </p:cNvCxnSpPr>
          <p:nvPr/>
        </p:nvCxnSpPr>
        <p:spPr>
          <a:xfrm flipH="1">
            <a:off x="6248401" y="4755979"/>
            <a:ext cx="363775" cy="8775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0" idx="4"/>
            <a:endCxn id="62" idx="0"/>
          </p:cNvCxnSpPr>
          <p:nvPr/>
        </p:nvCxnSpPr>
        <p:spPr>
          <a:xfrm>
            <a:off x="6773820" y="4822935"/>
            <a:ext cx="141890" cy="8106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9" idx="3"/>
            <a:endCxn id="64" idx="0"/>
          </p:cNvCxnSpPr>
          <p:nvPr/>
        </p:nvCxnSpPr>
        <p:spPr>
          <a:xfrm flipH="1">
            <a:off x="8140845" y="5289379"/>
            <a:ext cx="33478" cy="349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5"/>
            <a:endCxn id="65" idx="0"/>
          </p:cNvCxnSpPr>
          <p:nvPr/>
        </p:nvCxnSpPr>
        <p:spPr>
          <a:xfrm>
            <a:off x="8497613" y="5289379"/>
            <a:ext cx="228600" cy="344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991600" y="3418344"/>
            <a:ext cx="441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  <a:p>
            <a:r>
              <a:rPr lang="en-US" sz="2800" dirty="0"/>
              <a:t>e</a:t>
            </a:r>
          </a:p>
          <a:p>
            <a:r>
              <a:rPr lang="en-US" sz="2800" dirty="0"/>
              <a:t>l</a:t>
            </a:r>
          </a:p>
          <a:p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w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562637" y="3418344"/>
            <a:ext cx="7328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</a:t>
            </a:r>
          </a:p>
          <a:p>
            <a:r>
              <a:rPr lang="en-US" sz="2800" dirty="0"/>
              <a:t>01</a:t>
            </a:r>
          </a:p>
          <a:p>
            <a:r>
              <a:rPr lang="en-US" sz="2800" dirty="0"/>
              <a:t>10</a:t>
            </a:r>
          </a:p>
          <a:p>
            <a:r>
              <a:rPr lang="en-US" sz="2800" dirty="0"/>
              <a:t>110</a:t>
            </a:r>
          </a:p>
          <a:p>
            <a:r>
              <a:rPr lang="en-US" sz="2800" dirty="0"/>
              <a:t>111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66424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62955" y="4917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96710" y="4920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72637" y="524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538280" y="3951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33379" y="488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13297" y="454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63223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62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Shortest Prefix-Free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A set of </a:t>
                </a:r>
                <a:r>
                  <a:rPr lang="en-US" dirty="0">
                    <a:solidFill>
                      <a:srgbClr val="FF33CC"/>
                    </a:solidFill>
                  </a:rPr>
                  <a:t>character frequencies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Output: A </a:t>
                </a:r>
                <a:r>
                  <a:rPr lang="en-US" dirty="0">
                    <a:solidFill>
                      <a:srgbClr val="0070C0"/>
                    </a:solidFill>
                  </a:rPr>
                  <a:t>prefix-free code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which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33CC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</a:rPr>
                            <m:t>h𝑎𝑟𝑎𝑐𝑡𝑒𝑟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286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1" y="4953001"/>
            <a:ext cx="4273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Huffman Coding!!</a:t>
            </a:r>
          </a:p>
        </p:txBody>
      </p:sp>
    </p:spTree>
    <p:extLst>
      <p:ext uri="{BB962C8B-B14F-4D97-AF65-F5344CB8AC3E}">
        <p14:creationId xmlns:p14="http://schemas.microsoft.com/office/powerpoint/2010/main" val="2148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22292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15400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83989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U:1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08509" y="2819400"/>
            <a:ext cx="1168589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915400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15401" y="2819400"/>
            <a:ext cx="1168589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70680" y="5181601"/>
                <a:ext cx="4542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Subproblem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80" y="5181601"/>
                <a:ext cx="4542013" cy="584775"/>
              </a:xfrm>
              <a:prstGeom prst="rect">
                <a:avLst/>
              </a:prstGeom>
              <a:blipFill>
                <a:blip r:embed="rId2"/>
                <a:stretch>
                  <a:fillRect l="-3352" t="-15217" r="-223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7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F853F7D-016C-E543-B7A3-CF98FDB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8FBE74-7031-D34A-8CFE-A085EA2D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1"/>
            <a:ext cx="6934200" cy="4373562"/>
          </a:xfrm>
          <a:ln>
            <a:noFill/>
          </a:ln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</a:p>
          <a:p>
            <a:pPr marL="0" indent="0" algn="ctr">
              <a:buNone/>
            </a:pPr>
            <a:r>
              <a:rPr lang="en-US" sz="2800" dirty="0"/>
              <a:t>Decode the line below into English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(hint: use Google or Wolfram Alpha)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8A3D-289D-DF46-80DC-E7EB6D81AB95}"/>
              </a:ext>
            </a:extLst>
          </p:cNvPr>
          <p:cNvSpPr txBox="1"/>
          <p:nvPr/>
        </p:nvSpPr>
        <p:spPr>
          <a:xfrm>
            <a:off x="2590800" y="5906140"/>
            <a:ext cx="7420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··  ·-·· ·· -·- ·  ·- ·-·· --· --- ·-· ·· - ···· -- ···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C70CBB-B07E-AB4D-85D3-530E5B91C6CA}"/>
              </a:ext>
            </a:extLst>
          </p:cNvPr>
          <p:cNvGrpSpPr/>
          <p:nvPr/>
        </p:nvGrpSpPr>
        <p:grpSpPr>
          <a:xfrm>
            <a:off x="8001000" y="1589015"/>
            <a:ext cx="4572000" cy="4548333"/>
            <a:chOff x="5943600" y="1994881"/>
            <a:chExt cx="2896914" cy="2881918"/>
          </a:xfrm>
        </p:grpSpPr>
        <p:pic>
          <p:nvPicPr>
            <p:cNvPr id="7" name="Picture 2" descr="https://upload.wikimedia.org/wikipedia/commons/thumb/b/b5/International_Morse_Code.svg/450px-International_Morse_Code.svg.png">
              <a:extLst>
                <a:ext uri="{FF2B5EF4-FFF2-40B4-BE49-F238E27FC236}">
                  <a16:creationId xmlns:a16="http://schemas.microsoft.com/office/drawing/2014/main" id="{2D703BE6-9E66-2E4A-B7F8-9ED4902ABE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16"/>
            <a:stretch/>
          </p:blipFill>
          <p:spPr bwMode="auto">
            <a:xfrm>
              <a:off x="5943600" y="1994881"/>
              <a:ext cx="2896914" cy="288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670D10-50BC-6548-B930-47576357F601}"/>
                </a:ext>
              </a:extLst>
            </p:cNvPr>
            <p:cNvSpPr/>
            <p:nvPr/>
          </p:nvSpPr>
          <p:spPr>
            <a:xfrm>
              <a:off x="7239000" y="3124200"/>
              <a:ext cx="160151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8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20201" y="3048001"/>
            <a:ext cx="1168589" cy="1220337"/>
            <a:chOff x="7696200" y="3046863"/>
            <a:chExt cx="1168589" cy="1220337"/>
          </a:xfrm>
        </p:grpSpPr>
        <p:sp>
          <p:nvSpPr>
            <p:cNvPr id="30" name="Rounded Rectangle 2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K:1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P:1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" name="Straight Arrow Connector 32"/>
            <p:cNvCxnSpPr>
              <a:stCxn id="32" idx="2"/>
              <a:endCxn id="3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3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197323" y="2819400"/>
            <a:ext cx="2067797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67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77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05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722476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1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001000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6601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951076" y="2867854"/>
            <a:ext cx="126912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84611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92623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61212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94012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722476" y="2867854"/>
            <a:ext cx="1983654" cy="914400"/>
          </a:xfrm>
          <a:prstGeom prst="rect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910" y="10668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1422034"/>
            <a:ext cx="8305800" cy="5435967"/>
            <a:chOff x="76200" y="1422033"/>
            <a:chExt cx="8305800" cy="5435967"/>
          </a:xfrm>
        </p:grpSpPr>
        <p:grpSp>
          <p:nvGrpSpPr>
            <p:cNvPr id="111" name="Group 110"/>
            <p:cNvGrpSpPr/>
            <p:nvPr/>
          </p:nvGrpSpPr>
          <p:grpSpPr>
            <a:xfrm>
              <a:off x="6844352" y="2209800"/>
              <a:ext cx="1537648" cy="1220337"/>
              <a:chOff x="7479541" y="3046863"/>
              <a:chExt cx="1537648" cy="1220337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7479541" y="3810000"/>
                <a:ext cx="809767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G:14</a:t>
                </a: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8271681" y="3808863"/>
                <a:ext cx="7455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E:13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cxnSp>
            <p:nvCxnSpPr>
              <p:cNvPr id="115" name="Straight Arrow Connector 114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884425" y="3504063"/>
                <a:ext cx="396637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14" idx="2"/>
                <a:endCxn id="113" idx="0"/>
              </p:cNvCxnSpPr>
              <p:nvPr/>
            </p:nvCxnSpPr>
            <p:spPr>
              <a:xfrm>
                <a:off x="8281062" y="3504063"/>
                <a:ext cx="3633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200" y="2209800"/>
              <a:ext cx="6553200" cy="4648200"/>
              <a:chOff x="1295400" y="1676400"/>
              <a:chExt cx="6553200" cy="46482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680011" y="2432517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L:9</a:t>
                  </a: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I:8</a:t>
                  </a: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02" name="Straight Arrow Connector 101"/>
                <p:cNvCxnSpPr>
                  <a:stCxn id="101" idx="2"/>
                  <a:endCxn id="9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101" idx="2"/>
                  <a:endCxn id="10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295400" y="2443146"/>
                <a:ext cx="6477000" cy="3881454"/>
                <a:chOff x="152400" y="2443146"/>
                <a:chExt cx="6477000" cy="388145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301622" y="3124200"/>
                  <a:ext cx="3327778" cy="3200400"/>
                  <a:chOff x="6121022" y="1981200"/>
                  <a:chExt cx="3327778" cy="3200400"/>
                </a:xfrm>
              </p:grpSpPr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7111622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83" name="Rounded Rectangle 182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Q:1</a:t>
                        </a:r>
                      </a:p>
                    </p:txBody>
                  </p:sp>
                  <p:sp>
                    <p:nvSpPr>
                      <p:cNvPr id="184" name="Rounded Rectangle 183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U:1</a:t>
                        </a:r>
                      </a:p>
                    </p:txBody>
                  </p:sp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86" name="Straight Arrow Connector 185"/>
                      <p:cNvCxnSpPr>
                        <a:stCxn id="185" idx="2"/>
                        <a:endCxn id="183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Arrow Connector 186"/>
                      <p:cNvCxnSpPr>
                        <a:stCxn id="185" idx="2"/>
                        <a:endCxn id="184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8" name="TextBox 187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9" name="TextBox 188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70" name="Group 169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76" name="Rounded Rectangle 175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K:1</a:t>
                        </a:r>
                      </a:p>
                    </p:txBody>
                  </p:sp>
                  <p:sp>
                    <p:nvSpPr>
                      <p:cNvPr id="177" name="Rounded Rectangle 176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P:1</a:t>
                        </a:r>
                      </a:p>
                    </p:txBody>
                  </p:sp>
                  <p:sp>
                    <p:nvSpPr>
                      <p:cNvPr id="178" name="Rounded Rectangle 177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79" name="Straight Arrow Connector 178"/>
                      <p:cNvCxnSpPr>
                        <a:stCxn id="178" idx="2"/>
                        <a:endCxn id="176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Arrow Connector 179"/>
                      <p:cNvCxnSpPr>
                        <a:stCxn id="178" idx="2"/>
                        <a:endCxn id="177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71" name="Rounded Rectangle 170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72" name="Straight Arrow Connector 171"/>
                    <p:cNvCxnSpPr>
                      <a:stCxn id="171" idx="2"/>
                      <a:endCxn id="185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Arrow Connector 172"/>
                    <p:cNvCxnSpPr>
                      <a:stCxn id="171" idx="2"/>
                      <a:endCxn id="178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6121022" y="30468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N:3</a:t>
                      </a:r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S:3</a:t>
                      </a:r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cxnSp>
                  <p:nvCxnSpPr>
                    <p:cNvPr id="165" name="Straight Arrow Connector 164"/>
                    <p:cNvCxnSpPr>
                      <a:stCxn id="164" idx="2"/>
                      <a:endCxn id="162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Arrow Connector 165"/>
                    <p:cNvCxnSpPr>
                      <a:stCxn id="164" idx="2"/>
                      <a:endCxn id="163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7233886" y="19812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cxnSp>
                <p:nvCxnSpPr>
                  <p:cNvPr id="158" name="Straight Arrow Connector 157"/>
                  <p:cNvCxnSpPr>
                    <a:stCxn id="157" idx="2"/>
                    <a:endCxn id="164" idx="0"/>
                  </p:cNvCxnSpPr>
                  <p:nvPr/>
                </p:nvCxnSpPr>
                <p:spPr>
                  <a:xfrm flipH="1">
                    <a:off x="6705884" y="2438400"/>
                    <a:ext cx="824556" cy="6084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>
                    <a:stCxn id="157" idx="2"/>
                    <a:endCxn id="171" idx="0"/>
                  </p:cNvCxnSpPr>
                  <p:nvPr/>
                </p:nvCxnSpPr>
                <p:spPr>
                  <a:xfrm>
                    <a:off x="7530440" y="2438400"/>
                    <a:ext cx="749771" cy="6096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6934200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7851714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52400" y="3110553"/>
                  <a:ext cx="3048000" cy="3214047"/>
                  <a:chOff x="5791200" y="1967553"/>
                  <a:chExt cx="3048000" cy="3214047"/>
                </a:xfrm>
              </p:grpSpPr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8229600" y="3046863"/>
                    <a:ext cx="609600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W:6</a:t>
                    </a:r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791200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8" name="Rounded Rectangle 147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R:2</a:t>
                        </a:r>
                      </a:p>
                    </p:txBody>
                  </p:sp>
                  <p:sp>
                    <p:nvSpPr>
                      <p:cNvPr id="149" name="Rounded Rectangle 148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Y:2</a:t>
                        </a:r>
                      </a:p>
                    </p:txBody>
                  </p: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51" name="Straight Arrow Connector 150"/>
                      <p:cNvCxnSpPr>
                        <a:stCxn id="150" idx="2"/>
                        <a:endCxn id="148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Arrow Connector 151"/>
                      <p:cNvCxnSpPr>
                        <a:stCxn id="150" idx="2"/>
                        <a:endCxn id="149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1" name="Rounded Rectangle 140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A:2</a:t>
                        </a:r>
                      </a:p>
                    </p:txBody>
                  </p:sp>
                  <p:sp>
                    <p:nvSpPr>
                      <p:cNvPr id="142" name="Rounded Rectangle 141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D:2</a:t>
                        </a:r>
                      </a:p>
                    </p:txBody>
                  </p:sp>
                  <p:sp>
                    <p:nvSpPr>
                      <p:cNvPr id="143" name="Rounded Rectangle 142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44" name="Straight Arrow Connector 143"/>
                      <p:cNvCxnSpPr>
                        <a:stCxn id="143" idx="2"/>
                        <a:endCxn id="141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Arrow Connector 144"/>
                      <p:cNvCxnSpPr>
                        <a:stCxn id="143" idx="2"/>
                        <a:endCxn id="142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137" name="Straight Arrow Connector 136"/>
                    <p:cNvCxnSpPr>
                      <a:stCxn id="136" idx="2"/>
                      <a:endCxn id="150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>
                      <a:stCxn id="136" idx="2"/>
                      <a:endCxn id="143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7489767" y="196755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cxnSp>
                <p:nvCxnSpPr>
                  <p:cNvPr id="130" name="Straight Arrow Connector 129"/>
                  <p:cNvCxnSpPr>
                    <a:stCxn id="129" idx="2"/>
                    <a:endCxn id="136" idx="0"/>
                  </p:cNvCxnSpPr>
                  <p:nvPr/>
                </p:nvCxnSpPr>
                <p:spPr>
                  <a:xfrm flipH="1">
                    <a:off x="6959789" y="2424753"/>
                    <a:ext cx="826532" cy="62324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9" idx="2"/>
                    <a:endCxn id="127" idx="0"/>
                  </p:cNvCxnSpPr>
                  <p:nvPr/>
                </p:nvCxnSpPr>
                <p:spPr>
                  <a:xfrm>
                    <a:off x="7786321" y="2424753"/>
                    <a:ext cx="748079" cy="62211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7190081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107595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2" name="Rounded Rectangle 121"/>
                <p:cNvSpPr/>
                <p:nvPr/>
              </p:nvSpPr>
              <p:spPr>
                <a:xfrm>
                  <a:off x="3119642" y="2443146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24</a:t>
                  </a:r>
                </a:p>
              </p:txBody>
            </p:sp>
            <p:cxnSp>
              <p:nvCxnSpPr>
                <p:cNvPr id="123" name="Straight Arrow Connector 122"/>
                <p:cNvCxnSpPr>
                  <a:stCxn id="122" idx="2"/>
                  <a:endCxn id="157" idx="0"/>
                </p:cNvCxnSpPr>
                <p:nvPr/>
              </p:nvCxnSpPr>
              <p:spPr>
                <a:xfrm>
                  <a:off x="3416196" y="2900346"/>
                  <a:ext cx="1294844" cy="22385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22" idx="2"/>
                  <a:endCxn id="129" idx="0"/>
                </p:cNvCxnSpPr>
                <p:nvPr/>
              </p:nvCxnSpPr>
              <p:spPr>
                <a:xfrm flipH="1">
                  <a:off x="2147521" y="2900346"/>
                  <a:ext cx="1268675" cy="2102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2411267" y="26129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252738" y="26298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5529292" y="16764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41</a:t>
                </a:r>
              </a:p>
            </p:txBody>
          </p:sp>
          <p:cxnSp>
            <p:nvCxnSpPr>
              <p:cNvPr id="93" name="Straight Arrow Connector 92"/>
              <p:cNvCxnSpPr>
                <a:stCxn id="92" idx="2"/>
                <a:endCxn id="101" idx="0"/>
              </p:cNvCxnSpPr>
              <p:nvPr/>
            </p:nvCxnSpPr>
            <p:spPr>
              <a:xfrm>
                <a:off x="5825846" y="2133600"/>
                <a:ext cx="1439027" cy="29891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122" idx="0"/>
              </p:cNvCxnSpPr>
              <p:nvPr/>
            </p:nvCxnSpPr>
            <p:spPr>
              <a:xfrm flipH="1">
                <a:off x="4559196" y="2133600"/>
                <a:ext cx="1266650" cy="3095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820917" y="18462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62388" y="18630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5892705" y="142203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114" idx="0"/>
            </p:cNvCxnSpPr>
            <p:nvPr/>
          </p:nvCxnSpPr>
          <p:spPr>
            <a:xfrm>
              <a:off x="6189259" y="1879233"/>
              <a:ext cx="1456614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2" idx="0"/>
            </p:cNvCxnSpPr>
            <p:nvPr/>
          </p:nvCxnSpPr>
          <p:spPr>
            <a:xfrm flipH="1">
              <a:off x="4606646" y="1879233"/>
              <a:ext cx="1582613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184330" y="1591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5801" y="1608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46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823503"/>
            <a:ext cx="3810000" cy="21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98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Show that there is </a:t>
            </a:r>
            <a:r>
              <a:rPr lang="en-US" b="1" dirty="0"/>
              <a:t>an</a:t>
            </a:r>
            <a:r>
              <a:rPr lang="en-US" dirty="0"/>
              <a:t> optimal tree in which the least frequent characters are siblings</a:t>
            </a:r>
          </a:p>
          <a:p>
            <a:pPr lvl="2"/>
            <a:r>
              <a:rPr lang="en-US" dirty="0"/>
              <a:t>Exchange argument</a:t>
            </a:r>
          </a:p>
          <a:p>
            <a:pPr lvl="1"/>
            <a:r>
              <a:rPr lang="en-US" dirty="0"/>
              <a:t>Show that making them siblings and solving the new smaller sub-problem </a:t>
            </a:r>
            <a:r>
              <a:rPr lang="en-US" u="sng" dirty="0"/>
              <a:t>results in</a:t>
            </a:r>
            <a:r>
              <a:rPr lang="en-US" dirty="0"/>
              <a:t> </a:t>
            </a:r>
            <a:r>
              <a:rPr lang="en-US" b="1" dirty="0"/>
              <a:t>an</a:t>
            </a:r>
            <a:r>
              <a:rPr lang="en-US" dirty="0"/>
              <a:t> optimal solution</a:t>
            </a:r>
          </a:p>
          <a:p>
            <a:pPr lvl="2"/>
            <a:r>
              <a:rPr lang="en-US" dirty="0"/>
              <a:t>Proof by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0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First Step: Show any optimal tree is “full” (each node has either 0 or 2 children)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3600" y="2984879"/>
            <a:ext cx="3048000" cy="3214047"/>
            <a:chOff x="5791200" y="1967553"/>
            <a:chExt cx="3048000" cy="3214047"/>
          </a:xfrm>
        </p:grpSpPr>
        <p:sp>
          <p:nvSpPr>
            <p:cNvPr id="6" name="Rounded Rectangle 5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91200" y="3048000"/>
              <a:ext cx="1465143" cy="2133600"/>
              <a:chOff x="5899962" y="3048000"/>
              <a:chExt cx="1465143" cy="2133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Arrow Connector 29"/>
                <p:cNvCxnSpPr>
                  <a:stCxn id="29" idx="2"/>
                  <a:endCxn id="27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9" idx="2"/>
                  <a:endCxn id="28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2"/>
                <a:endCxn id="29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5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2983741"/>
            <a:ext cx="2438400" cy="2472440"/>
            <a:chOff x="6400800" y="1967553"/>
            <a:chExt cx="2438400" cy="2472440"/>
          </a:xfrm>
        </p:grpSpPr>
        <p:sp>
          <p:nvSpPr>
            <p:cNvPr id="35" name="Rounded Rectangle 34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400800" y="3048000"/>
              <a:ext cx="1186216" cy="1391993"/>
              <a:chOff x="6509562" y="3048000"/>
              <a:chExt cx="1186216" cy="139199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509562" y="3416490"/>
                <a:ext cx="1186216" cy="1023503"/>
                <a:chOff x="8305800" y="2502090"/>
                <a:chExt cx="1186216" cy="1023503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8305800" y="306839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8898908" y="306839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8991600" y="25020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>
                <a:stCxn id="43" idx="2"/>
                <a:endCxn id="46" idx="0"/>
              </p:cNvCxnSpPr>
              <p:nvPr/>
            </p:nvCxnSpPr>
            <p:spPr>
              <a:xfrm flipH="1">
                <a:off x="6806116" y="3505200"/>
                <a:ext cx="262435" cy="47759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43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5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57" name="Straight Arrow Connector 56"/>
          <p:cNvCxnSpPr>
            <a:stCxn id="43" idx="2"/>
            <a:endCxn id="47" idx="0"/>
          </p:cNvCxnSpPr>
          <p:nvPr/>
        </p:nvCxnSpPr>
        <p:spPr>
          <a:xfrm>
            <a:off x="7721790" y="4521389"/>
            <a:ext cx="330673" cy="4775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Arrow 59"/>
          <p:cNvSpPr/>
          <p:nvPr/>
        </p:nvSpPr>
        <p:spPr>
          <a:xfrm>
            <a:off x="5943600" y="3637276"/>
            <a:ext cx="1143000" cy="79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650676" y="4508878"/>
            <a:ext cx="2159324" cy="1739522"/>
          </a:xfrm>
          <a:prstGeom prst="triangl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642127" y="3716659"/>
            <a:ext cx="2159324" cy="1739522"/>
          </a:xfrm>
          <a:prstGeom prst="triangl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809337" y="2830751"/>
                <a:ext cx="6159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37" y="2830751"/>
                <a:ext cx="615938" cy="707886"/>
              </a:xfrm>
              <a:prstGeom prst="rect">
                <a:avLst/>
              </a:prstGeom>
              <a:blipFill>
                <a:blip r:embed="rId2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184658" y="2873514"/>
                <a:ext cx="7377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/>
                        </a:rPr>
                        <m:t>𝑇</m:t>
                      </m:r>
                      <m:r>
                        <a:rPr lang="en-US" sz="40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58" y="2873514"/>
                <a:ext cx="737702" cy="707886"/>
              </a:xfrm>
              <a:prstGeom prst="rect">
                <a:avLst/>
              </a:prstGeom>
              <a:blipFill>
                <a:blip r:embed="rId3"/>
                <a:stretch>
                  <a:fillRect l="-5000" r="-5000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3834168" y="5545392"/>
                <a:ext cx="6833833" cy="1160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is a “better” tree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because all codes in red subtree are shorter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without creating any longer codes</a:t>
                </a:r>
              </a:p>
            </p:txBody>
          </p:sp>
        </mc:Choice>
        <mc:Fallback xmlns=""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68" y="5545392"/>
                <a:ext cx="6833833" cy="1160209"/>
              </a:xfrm>
              <a:prstGeom prst="rect">
                <a:avLst/>
              </a:prstGeom>
              <a:blipFill>
                <a:blip r:embed="rId4"/>
                <a:stretch>
                  <a:fillRect l="-1670" t="-10870" r="-24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code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 dirty="0"/>
                  <a:t>i.e. 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  <a:blipFill>
                <a:blip r:embed="rId2"/>
                <a:stretch>
                  <a:fillRect l="-1389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p:sp>
          <p:nvSpPr>
            <p:cNvPr id="6" name="Rounded Rectangle 5"/>
            <p:cNvSpPr/>
            <p:nvPr/>
          </p:nvSpPr>
          <p:spPr>
            <a:xfrm>
              <a:off x="1583708" y="4724400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ounded Rectangle 17"/>
            <p:cNvSpPr/>
            <p:nvPr/>
          </p:nvSpPr>
          <p:spPr>
            <a:xfrm>
              <a:off x="76200" y="55626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1: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siblings in this tree, then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2400" dirty="0"/>
                  <a:t> holds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55" y="3124201"/>
                <a:ext cx="8771246" cy="859531"/>
              </a:xfrm>
              <a:prstGeom prst="rect">
                <a:avLst/>
              </a:prstGeom>
              <a:blipFill>
                <a:blip r:embed="rId6"/>
                <a:stretch>
                  <a:fillRect l="-1012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7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r>
              <a:rPr lang="en-US" dirty="0"/>
              <a:t>Exchange Argument</a:t>
            </a:r>
          </a:p>
          <a:p>
            <a:r>
              <a:rPr lang="en-US" dirty="0"/>
              <a:t>Choice Function</a:t>
            </a:r>
          </a:p>
          <a:p>
            <a:r>
              <a:rPr lang="en-US" dirty="0"/>
              <a:t>Prefix-free code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Huffman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B21FA-A54D-3344-8055-22B90CFC561C}"/>
              </a:ext>
            </a:extLst>
          </p:cNvPr>
          <p:cNvSpPr/>
          <p:nvPr/>
        </p:nvSpPr>
        <p:spPr>
          <a:xfrm>
            <a:off x="8534400" y="6182380"/>
            <a:ext cx="2665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CLRS: Chapter 16</a:t>
            </a:r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Exchange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51A3E3D-8506-0349-B6CA-5D16D1D70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least-frequent characters, then there is an optimal prefix-free code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siblings</a:t>
                </a:r>
              </a:p>
              <a:p>
                <a:pPr lvl="1"/>
                <a:r>
                  <a:rPr lang="en-US" dirty="0"/>
                  <a:t>i.e. codes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same length and differ only by their last bit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51A3E3D-8506-0349-B6CA-5D16D1D70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972800" cy="4525963"/>
              </a:xfrm>
              <a:blipFill>
                <a:blip r:embed="rId11"/>
                <a:stretch>
                  <a:fillRect l="-1389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Case 2: Consider some optimal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sz="2400" dirty="0"/>
                  <a:t>,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not siblings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124201"/>
                <a:ext cx="9144001" cy="490199"/>
              </a:xfrm>
              <a:prstGeom prst="rect">
                <a:avLst/>
              </a:prstGeom>
              <a:blipFill>
                <a:blip r:embed="rId8"/>
                <a:stretch>
                  <a:fillRect l="-1111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be the two characters of lowest depth that are siblings </a:t>
                </a:r>
              </a:p>
              <a:p>
                <a:r>
                  <a:rPr lang="en-US" sz="2400" dirty="0"/>
                  <a:t>(Why must they exist?)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614400"/>
                <a:ext cx="5282538" cy="1200329"/>
              </a:xfrm>
              <a:prstGeom prst="rect">
                <a:avLst/>
              </a:prstGeom>
              <a:blipFill>
                <a:blip r:embed="rId9"/>
                <a:stretch>
                  <a:fillRect l="-167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 </a:t>
                </a:r>
                <a:endParaRPr lang="en-US" sz="2400" dirty="0"/>
              </a:p>
              <a:p>
                <a:r>
                  <a:rPr lang="en-US" sz="2400" dirty="0"/>
                  <a:t>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53000"/>
                <a:ext cx="5282538" cy="1569660"/>
              </a:xfrm>
              <a:prstGeom prst="rect">
                <a:avLst/>
              </a:prstGeom>
              <a:blipFill>
                <a:blip r:embed="rId10"/>
                <a:stretch>
                  <a:fillRect l="-1923" t="-2400" r="-1202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 xmlns=""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  <a:blipFill>
                <a:blip r:embed="rId8"/>
                <a:stretch>
                  <a:fillRect l="-1460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093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4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5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05000" y="4419600"/>
                <a:ext cx="804976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−(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8049768" cy="516616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054994" y="4953001"/>
                <a:ext cx="4555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94" y="4953001"/>
                <a:ext cx="4555606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54994" y="5410201"/>
                <a:ext cx="4461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94" y="5410201"/>
                <a:ext cx="4461350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82010" y="5862936"/>
                <a:ext cx="30569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010" y="5862936"/>
                <a:ext cx="3056991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1" y="4202668"/>
                <a:ext cx="18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≥0⇒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optimal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4202668"/>
                <a:ext cx="1849161" cy="369332"/>
              </a:xfrm>
              <a:prstGeom prst="rect">
                <a:avLst/>
              </a:prstGeom>
              <a:blipFill>
                <a:blip r:embed="rId12"/>
                <a:stretch>
                  <a:fillRect t="-6667" r="-137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C23D6B9-893C-5646-9548-619AB3E877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C23D6B9-893C-5646-9548-619AB3E8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  <a:blipFill>
                <a:blip r:embed="rId13"/>
                <a:stretch>
                  <a:fillRect l="-1460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siblings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49266"/>
            <a:ext cx="2117108" cy="2908735"/>
            <a:chOff x="76200" y="3949265"/>
            <a:chExt cx="2117108" cy="2908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/>
                              </a:rPr>
                              <m:t>𝑜𝑝𝑡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08" y="3949265"/>
                  <a:ext cx="999248" cy="62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474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627095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05200"/>
                <a:ext cx="3992888" cy="516616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69280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20362" y="4992236"/>
                <a:ext cx="5295039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62" y="4992236"/>
                <a:ext cx="5295039" cy="516616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78947" y="5871039"/>
                <a:ext cx="2977866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47" y="5871039"/>
                <a:ext cx="2977866" cy="516616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14918" y="6341385"/>
                <a:ext cx="2405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also optimal!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918" y="6341385"/>
                <a:ext cx="2405082" cy="461665"/>
              </a:xfrm>
              <a:prstGeom prst="rect">
                <a:avLst/>
              </a:prstGeom>
              <a:blipFill>
                <a:blip r:embed="rId22"/>
                <a:stretch>
                  <a:fillRect l="-1053" t="-5263" r="-263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9B5CC9EA-3540-C04C-8435-EC17C04B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9B5CC9EA-3540-C04C-8435-EC17C04B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  <a:blipFill>
                <a:blip r:embed="rId23"/>
                <a:stretch>
                  <a:fillRect l="-1460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0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  <p:bldP spid="11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Case 2:Repeat to 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987226"/>
            <a:ext cx="2117108" cy="2870775"/>
            <a:chOff x="76200" y="3987225"/>
            <a:chExt cx="2117108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22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14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6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8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125505" y="398722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05" y="3987225"/>
                  <a:ext cx="627095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17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stCxn id="22" idx="2"/>
              <a:endCxn id="32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lowest-depth siblings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14" y="2124037"/>
                <a:ext cx="5282538" cy="461665"/>
              </a:xfrm>
              <a:prstGeom prst="rect">
                <a:avLst/>
              </a:prstGeom>
              <a:blipFill>
                <a:blip r:embed="rId9"/>
                <a:stretch>
                  <a:fillRect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show that 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does not increase cost of </a:t>
                </a:r>
                <a:r>
                  <a:rPr lang="en-US" sz="2400"/>
                  <a:t>the tree.</a:t>
                </a:r>
                <a:endParaRPr lang="en-US" sz="2400" dirty="0"/>
              </a:p>
              <a:p>
                <a:r>
                  <a:rPr lang="en-US" sz="2400" dirty="0"/>
                  <a:t>Assume: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98004"/>
                <a:ext cx="8839200" cy="830997"/>
              </a:xfrm>
              <a:prstGeom prst="rect">
                <a:avLst/>
              </a:prstGeom>
              <a:blipFill>
                <a:blip r:embed="rId10"/>
                <a:stretch>
                  <a:fillRect l="-1149" t="-4545" r="-71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8474692" y="3911026"/>
            <a:ext cx="2117108" cy="2848439"/>
            <a:chOff x="76200" y="4009561"/>
            <a:chExt cx="2117108" cy="2848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/>
                <p:cNvSpPr/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708" y="4724400"/>
                  <a:ext cx="609600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ounded Rectangle 25"/>
                <p:cNvSpPr/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ounded 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45" y="6385031"/>
                  <a:ext cx="593108" cy="457200"/>
                </a:xfrm>
                <a:prstGeom prst="round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5562600"/>
                  <a:ext cx="593108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ounded Rectangle 27"/>
            <p:cNvSpPr/>
            <p:nvPr/>
          </p:nvSpPr>
          <p:spPr>
            <a:xfrm>
              <a:off x="541646" y="469549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  <a:endCxn id="37" idx="0"/>
            </p:cNvCxnSpPr>
            <p:nvPr/>
          </p:nvCxnSpPr>
          <p:spPr>
            <a:xfrm>
              <a:off x="838200" y="515269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072474" y="405054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2"/>
              <a:endCxn id="28" idx="0"/>
            </p:cNvCxnSpPr>
            <p:nvPr/>
          </p:nvCxnSpPr>
          <p:spPr>
            <a:xfrm flipH="1">
              <a:off x="838200" y="450774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24" idx="0"/>
            </p:cNvCxnSpPr>
            <p:nvPr/>
          </p:nvCxnSpPr>
          <p:spPr>
            <a:xfrm>
              <a:off x="1454215" y="4507741"/>
              <a:ext cx="434293" cy="2166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2"/>
              <a:endCxn id="27" idx="0"/>
            </p:cNvCxnSpPr>
            <p:nvPr/>
          </p:nvCxnSpPr>
          <p:spPr>
            <a:xfrm flipH="1">
              <a:off x="372754" y="515269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222262" y="4009561"/>
                  <a:ext cx="7328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62" y="4009561"/>
                  <a:ext cx="732893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ounded Rectangle 36"/>
            <p:cNvSpPr/>
            <p:nvPr/>
          </p:nvSpPr>
          <p:spPr>
            <a:xfrm>
              <a:off x="1005366" y="55626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26" idx="0"/>
            </p:cNvCxnSpPr>
            <p:nvPr/>
          </p:nvCxnSpPr>
          <p:spPr>
            <a:xfrm flipH="1">
              <a:off x="911499" y="601980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/>
                <p:cNvSpPr/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308" y="6400800"/>
                  <a:ext cx="593108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2"/>
              <a:endCxn id="39" idx="0"/>
            </p:cNvCxnSpPr>
            <p:nvPr/>
          </p:nvCxnSpPr>
          <p:spPr>
            <a:xfrm>
              <a:off x="1301920" y="601980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1" y="3505201"/>
                <a:ext cx="3712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3505201"/>
                <a:ext cx="3712363" cy="461665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46594" y="3424536"/>
                <a:ext cx="3773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94" y="3424536"/>
                <a:ext cx="3773276" cy="461665"/>
              </a:xfrm>
              <a:prstGeom prst="rect">
                <a:avLst/>
              </a:prstGeom>
              <a:blipFill>
                <a:blip r:embed="rId1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20362" y="4992237"/>
                <a:ext cx="5075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62" y="4992237"/>
                <a:ext cx="5075427" cy="461665"/>
              </a:xfrm>
              <a:prstGeom prst="rect">
                <a:avLst/>
              </a:prstGeom>
              <a:blipFill>
                <a:blip r:embed="rId1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05" y="5454866"/>
                <a:ext cx="60305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03" y="5410200"/>
                <a:ext cx="6030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78947" y="5871040"/>
                <a:ext cx="2757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47" y="5871040"/>
                <a:ext cx="275793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046483" y="4409205"/>
            <a:ext cx="4314770" cy="41635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131748" y="6341385"/>
                <a:ext cx="40978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is also optimal! Claim holds!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48" y="6341385"/>
                <a:ext cx="4097853" cy="461665"/>
              </a:xfrm>
              <a:prstGeom prst="rect">
                <a:avLst/>
              </a:prstGeom>
              <a:blipFill>
                <a:blip r:embed="rId22"/>
                <a:stretch>
                  <a:fillRect l="-309" t="-5263" r="-123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B5A9555-EA4E-B845-A8B3-5954144AD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the least-frequent characters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are siblings in some optimal tree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B5A9555-EA4E-B845-A8B3-5954144AD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10439400" cy="990599"/>
              </a:xfrm>
              <a:prstGeom prst="rect">
                <a:avLst/>
              </a:prstGeom>
              <a:blipFill>
                <a:blip r:embed="rId23"/>
                <a:stretch>
                  <a:fillRect l="-1460" t="-141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6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  <p:bldP spid="11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Huffman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Show that there is an optimal tree in which the least frequent characters are siblings</a:t>
            </a:r>
          </a:p>
          <a:p>
            <a:pPr lvl="2"/>
            <a:r>
              <a:rPr lang="en-US" dirty="0"/>
              <a:t>Exchange argument</a:t>
            </a:r>
          </a:p>
          <a:p>
            <a:pPr lvl="1"/>
            <a:r>
              <a:rPr lang="en-US" dirty="0"/>
              <a:t>Show that making them siblings and solving the new smaller sub-problem results in an optimal solution</a:t>
            </a:r>
          </a:p>
          <a:p>
            <a:pPr lvl="2"/>
            <a:r>
              <a:rPr lang="en-US" dirty="0"/>
              <a:t>Proof by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9E3AC6C-3206-CB40-AC82-99688FD2D518}"/>
              </a:ext>
            </a:extLst>
          </p:cNvPr>
          <p:cNvSpPr/>
          <p:nvPr/>
        </p:nvSpPr>
        <p:spPr>
          <a:xfrm>
            <a:off x="10363200" y="2209800"/>
            <a:ext cx="1366221" cy="1473798"/>
          </a:xfrm>
          <a:custGeom>
            <a:avLst/>
            <a:gdLst>
              <a:gd name="connsiteX0" fmla="*/ 0 w 1366221"/>
              <a:gd name="connsiteY0" fmla="*/ 1097280 h 1473798"/>
              <a:gd name="connsiteX1" fmla="*/ 505609 w 1366221"/>
              <a:gd name="connsiteY1" fmla="*/ 1473798 h 1473798"/>
              <a:gd name="connsiteX2" fmla="*/ 1366221 w 1366221"/>
              <a:gd name="connsiteY2" fmla="*/ 215153 h 1473798"/>
              <a:gd name="connsiteX3" fmla="*/ 1086522 w 1366221"/>
              <a:gd name="connsiteY3" fmla="*/ 0 h 1473798"/>
              <a:gd name="connsiteX4" fmla="*/ 473336 w 1366221"/>
              <a:gd name="connsiteY4" fmla="*/ 1258645 h 1473798"/>
              <a:gd name="connsiteX5" fmla="*/ 139849 w 1366221"/>
              <a:gd name="connsiteY5" fmla="*/ 914400 h 1473798"/>
              <a:gd name="connsiteX6" fmla="*/ 0 w 1366221"/>
              <a:gd name="connsiteY6" fmla="*/ 1097280 h 147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6221" h="1473798">
                <a:moveTo>
                  <a:pt x="0" y="1097280"/>
                </a:moveTo>
                <a:lnTo>
                  <a:pt x="505609" y="1473798"/>
                </a:lnTo>
                <a:lnTo>
                  <a:pt x="1366221" y="215153"/>
                </a:lnTo>
                <a:lnTo>
                  <a:pt x="1086522" y="0"/>
                </a:lnTo>
                <a:lnTo>
                  <a:pt x="473336" y="1258645"/>
                </a:lnTo>
                <a:lnTo>
                  <a:pt x="139849" y="914400"/>
                </a:lnTo>
                <a:lnTo>
                  <a:pt x="0" y="109728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the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/>
                  <a:t>Show Optimal Substructure</a:t>
                </a:r>
              </a:p>
              <a:p>
                <a:pPr lvl="1"/>
                <a:r>
                  <a:rPr lang="en-US" dirty="0"/>
                  <a:t>Show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a new “combined” character gives optimal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52601" y="3124200"/>
            <a:ext cx="589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does solving this smaller problem: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72904" y="4876800"/>
            <a:ext cx="4999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 an optimal solution to this?: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ounded Rectangle 71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86"/>
              <p:cNvSpPr/>
              <p:nvPr/>
            </p:nvSpPr>
            <p:spPr>
              <a:xfrm>
                <a:off x="8051612" y="4419601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ounded 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612" y="4419601"/>
                <a:ext cx="593108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/>
              <p:cNvSpPr/>
              <p:nvPr/>
            </p:nvSpPr>
            <p:spPr>
              <a:xfrm>
                <a:off x="8627093" y="4418464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93" y="4418464"/>
                <a:ext cx="593108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ounded Rectangle 88"/>
              <p:cNvSpPr/>
              <p:nvPr/>
            </p:nvSpPr>
            <p:spPr>
              <a:xfrm>
                <a:off x="8339920" y="3656464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ounded 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920" y="3656464"/>
                <a:ext cx="593108" cy="457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9" idx="2"/>
            <a:endCxn id="87" idx="0"/>
          </p:cNvCxnSpPr>
          <p:nvPr/>
        </p:nvCxnSpPr>
        <p:spPr>
          <a:xfrm flipH="1">
            <a:off x="8348166" y="4113664"/>
            <a:ext cx="288308" cy="30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2"/>
            <a:endCxn id="88" idx="0"/>
          </p:cNvCxnSpPr>
          <p:nvPr/>
        </p:nvCxnSpPr>
        <p:spPr>
          <a:xfrm>
            <a:off x="8636474" y="4113664"/>
            <a:ext cx="287173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1336601-39A9-014E-8F0B-C160A13B6B73}"/>
              </a:ext>
            </a:extLst>
          </p:cNvPr>
          <p:cNvSpPr/>
          <p:nvPr/>
        </p:nvSpPr>
        <p:spPr>
          <a:xfrm>
            <a:off x="7696200" y="4135846"/>
            <a:ext cx="1964708" cy="840474"/>
          </a:xfrm>
          <a:prstGeom prst="rect">
            <a:avLst/>
          </a:prstGeom>
          <a:solidFill>
            <a:srgbClr val="FFFFFF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1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2"/>
              <a:endCxn id="5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  <m:r>
                        <a:rPr lang="en-US" sz="28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64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</p:spPr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  <a:blipFill>
                <a:blip r:embed="rId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324600" y="3048061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52600" y="3149026"/>
            <a:ext cx="2599046" cy="2870775"/>
            <a:chOff x="838200" y="2833985"/>
            <a:chExt cx="2599046" cy="2870775"/>
          </a:xfrm>
        </p:grpSpPr>
        <p:sp>
          <p:nvSpPr>
            <p:cNvPr id="77" name="Rounded Rectangle 76"/>
            <p:cNvSpPr/>
            <p:nvPr/>
          </p:nvSpPr>
          <p:spPr>
            <a:xfrm>
              <a:off x="1376945" y="5231791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38200" y="44093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303646" y="354225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79" idx="2"/>
              <a:endCxn id="86" idx="0"/>
            </p:cNvCxnSpPr>
            <p:nvPr/>
          </p:nvCxnSpPr>
          <p:spPr>
            <a:xfrm>
              <a:off x="1600200" y="399945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834474" y="289730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1600200" y="335450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2"/>
              <a:endCxn id="90" idx="0"/>
            </p:cNvCxnSpPr>
            <p:nvPr/>
          </p:nvCxnSpPr>
          <p:spPr>
            <a:xfrm>
              <a:off x="2216215" y="3354501"/>
              <a:ext cx="916231" cy="2131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2"/>
              <a:endCxn id="78" idx="0"/>
            </p:cNvCxnSpPr>
            <p:nvPr/>
          </p:nvCxnSpPr>
          <p:spPr>
            <a:xfrm flipH="1">
              <a:off x="1134754" y="399945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ounded Rectangle 85"/>
            <p:cNvSpPr/>
            <p:nvPr/>
          </p:nvSpPr>
          <p:spPr>
            <a:xfrm>
              <a:off x="1767366" y="440936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6" idx="2"/>
              <a:endCxn id="77" idx="0"/>
            </p:cNvCxnSpPr>
            <p:nvPr/>
          </p:nvCxnSpPr>
          <p:spPr>
            <a:xfrm flipH="1">
              <a:off x="1673499" y="486656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2193308" y="52475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/>
            <p:cNvCxnSpPr>
              <a:stCxn id="86" idx="2"/>
              <a:endCxn id="88" idx="0"/>
            </p:cNvCxnSpPr>
            <p:nvPr/>
          </p:nvCxnSpPr>
          <p:spPr>
            <a:xfrm>
              <a:off x="2063920" y="486656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ounded Rectangle 89"/>
                <p:cNvSpPr/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826536" y="261122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this is optimal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53201" y="2600980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 this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1" y="4330546"/>
                <a:ext cx="2365135" cy="523220"/>
              </a:xfrm>
              <a:prstGeom prst="rect">
                <a:avLst/>
              </a:prstGeom>
              <a:blipFill>
                <a:blip r:embed="rId10"/>
                <a:stretch>
                  <a:fillRect l="-107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41" y="6110660"/>
                <a:ext cx="4118692" cy="52322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𝜎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82" y="5117753"/>
                <a:ext cx="2223237" cy="954107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33BEEDFB-F5D9-4D41-85F0-8B4791B3F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</p:spPr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33BEEDFB-F5D9-4D41-85F0-8B4791B3F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525963"/>
              </a:xfrm>
              <a:blipFill>
                <a:blip r:embed="rId11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870775"/>
            <a:chOff x="2171476" y="2819400"/>
            <a:chExt cx="3010124" cy="2870775"/>
          </a:xfrm>
        </p:grpSpPr>
        <p:sp>
          <p:nvSpPr>
            <p:cNvPr id="58" name="Rounded Rectangle 57"/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ounded Rectangle 66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  <a:endCxn id="58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9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ounded Rectangle 70"/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/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ounded Rectangle 73"/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not optimal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be a lower-cost tree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2790889"/>
                <a:ext cx="3961341" cy="1384995"/>
              </a:xfrm>
              <a:prstGeom prst="rect">
                <a:avLst/>
              </a:prstGeom>
              <a:blipFill>
                <a:blip r:embed="rId7"/>
                <a:stretch>
                  <a:fillRect l="-3514" t="-4505" r="-1597" b="-45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86600" y="2362201"/>
            <a:ext cx="282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Toward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3373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B</a:t>
            </a:r>
          </a:p>
          <a:p>
            <a:pPr lvl="1"/>
            <a:r>
              <a:rPr lang="en-US" dirty="0"/>
              <a:t>Advanced due Friday, 11:30pm</a:t>
            </a:r>
          </a:p>
          <a:p>
            <a:pPr lvl="1"/>
            <a:r>
              <a:rPr lang="en-US" dirty="0"/>
              <a:t>Programming due Friday, 4/15, 11:30pm</a:t>
            </a:r>
          </a:p>
          <a:p>
            <a:r>
              <a:rPr lang="en-US" dirty="0"/>
              <a:t>Unit C</a:t>
            </a:r>
          </a:p>
          <a:p>
            <a:pPr lvl="1"/>
            <a:r>
              <a:rPr lang="en-US" dirty="0"/>
              <a:t>Basic 1 released, due Friday, 4/15, 11:30pm</a:t>
            </a:r>
          </a:p>
          <a:p>
            <a:pPr lvl="1"/>
            <a:r>
              <a:rPr lang="en-US" dirty="0"/>
              <a:t>Basic 2 coming soon!</a:t>
            </a:r>
          </a:p>
          <a:p>
            <a:pPr lvl="1"/>
            <a:r>
              <a:rPr lang="en-US" dirty="0"/>
              <a:t>Advanced due Friday, 4/22</a:t>
            </a:r>
          </a:p>
          <a:p>
            <a:pPr lvl="1"/>
            <a:r>
              <a:rPr lang="en-US" dirty="0"/>
              <a:t>Programming due Friday 4/22 – Seam carving!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557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53076" y="3834826"/>
            <a:ext cx="3010124" cy="2032575"/>
            <a:chOff x="2171476" y="2819400"/>
            <a:chExt cx="3010124" cy="2032575"/>
          </a:xfrm>
        </p:grpSpPr>
        <p:sp>
          <p:nvSpPr>
            <p:cNvPr id="59" name="Rounded Rectangle 58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67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2" idx="2"/>
              <a:endCxn id="7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2"/>
              <a:endCxn id="59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ounded Rectangle 66"/>
                <p:cNvSpPr/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72" idx="2"/>
              <a:endCxn id="7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2" idx="2"/>
              <a:endCxn id="7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56" y="2759034"/>
                <a:ext cx="2296911" cy="523220"/>
              </a:xfrm>
              <a:prstGeom prst="rect">
                <a:avLst/>
              </a:prstGeom>
              <a:blipFill>
                <a:blip r:embed="rId5"/>
                <a:stretch>
                  <a:fillRect r="-10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799897" y="3883968"/>
            <a:ext cx="3010124" cy="2870775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ounded Rectangle 46"/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2"/>
              <a:endCxn id="5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2"/>
              <a:endCxn id="4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0" idx="2"/>
              <a:endCxn id="92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4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ounded Rectangle 56"/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55" idx="2"/>
              <a:endCxn id="5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92" idx="2"/>
              <a:endCxn id="91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2" idx="2"/>
              <a:endCxn id="94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3437567"/>
                <a:ext cx="4150945" cy="52322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&lt;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022" y="3959279"/>
                <a:ext cx="3246017" cy="523220"/>
              </a:xfrm>
              <a:prstGeom prst="rect">
                <a:avLst/>
              </a:prstGeom>
              <a:blipFill>
                <a:blip r:embed="rId10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𝑇</m:t>
                          </m:r>
                          <m:r>
                            <a:rPr lang="en-US" sz="2800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6" y="4505980"/>
                <a:ext cx="14833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Contradicts</a:t>
                </a:r>
                <a:r>
                  <a:rPr lang="en-US" sz="2800" dirty="0"/>
                  <a:t> optimality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  <m:r>
                      <a:rPr lang="en-US" sz="28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/>
                  <a:t> is optimal!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1"/>
                <a:ext cx="5486400" cy="954107"/>
              </a:xfrm>
              <a:prstGeom prst="rect">
                <a:avLst/>
              </a:prstGeom>
              <a:blipFill>
                <a:blip r:embed="rId12"/>
                <a:stretch>
                  <a:fillRect l="-2546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97ABC702-6507-DB48-8194-08EF4AC02E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295400"/>
                <a:ext cx="10972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𝐹</m:t>
                    </m:r>
                    <m:r>
                      <a:rPr lang="en-US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8" name="Content Placeholder 2">
                <a:extLst>
                  <a:ext uri="{FF2B5EF4-FFF2-40B4-BE49-F238E27FC236}">
                    <a16:creationId xmlns:a16="http://schemas.microsoft.com/office/drawing/2014/main" id="{97ABC702-6507-DB48-8194-08EF4AC0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0"/>
                <a:ext cx="10972800" cy="4525963"/>
              </a:xfrm>
              <a:prstGeom prst="rect">
                <a:avLst/>
              </a:prstGeom>
              <a:blipFill>
                <a:blip r:embed="rId13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02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involves finding an optimal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then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children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72904" y="54090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286000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22896" y="54090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59792" y="54102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055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4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2742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8838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934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03092" y="54090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712692" y="54102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22292" y="54090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915400" y="54102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08" y="5410200"/>
                <a:ext cx="593108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989" y="5409063"/>
                <a:ext cx="593108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33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572904" y="3655326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0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922896" y="3655326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559792" y="3656463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055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664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2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8838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934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103092" y="3655326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712692" y="36564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915400" y="3655326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08508" y="36564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51612" y="3656464"/>
            <a:ext cx="1168589" cy="1220337"/>
            <a:chOff x="7696200" y="3046863"/>
            <a:chExt cx="1168589" cy="1220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51" idx="2"/>
              <a:endCxn id="4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2"/>
              <a:endCxn id="5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  <m:r>
                        <a:rPr lang="en-US" sz="2800" i="1" dirty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61" y="3200400"/>
                <a:ext cx="5790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04" y="4876800"/>
                <a:ext cx="5000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97495BD-B059-254B-9BDD-B7CC938B2D91}"/>
              </a:ext>
            </a:extLst>
          </p:cNvPr>
          <p:cNvSpPr/>
          <p:nvPr/>
        </p:nvSpPr>
        <p:spPr>
          <a:xfrm>
            <a:off x="1219200" y="3200400"/>
            <a:ext cx="9675505" cy="297180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ED9BAA-385B-7A45-842C-1BBEEE29507D}"/>
              </a:ext>
            </a:extLst>
          </p:cNvPr>
          <p:cNvGrpSpPr/>
          <p:nvPr/>
        </p:nvGrpSpPr>
        <p:grpSpPr>
          <a:xfrm>
            <a:off x="9341763" y="3131244"/>
            <a:ext cx="2188416" cy="1477720"/>
            <a:chOff x="2171476" y="2819400"/>
            <a:chExt cx="3010124" cy="203257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E6EDAD6-8A2B-A340-AF4D-A35AB954B8ED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B7FF935-E771-B548-B63E-EC1D74EEE855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96351EA-6457-CC42-9C71-2B6B26D467B2}"/>
                </a:ext>
              </a:extLst>
            </p:cNvPr>
            <p:cNvCxnSpPr>
              <a:stCxn id="58" idx="2"/>
              <a:endCxn id="6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0C6F15E-2099-3241-A56D-B709C2CD44F9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FA0BE6C-FF88-FE44-8C4C-E9354DBCEFC9}"/>
                </a:ext>
              </a:extLst>
            </p:cNvPr>
            <p:cNvCxnSpPr>
              <a:stCxn id="60" idx="2"/>
              <a:endCxn id="5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8D11EE-1877-744F-95B8-F3FCE859EE13}"/>
                </a:ext>
              </a:extLst>
            </p:cNvPr>
            <p:cNvCxnSpPr>
              <a:stCxn id="60" idx="2"/>
              <a:endCxn id="67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A390088-26B3-2343-8C4B-E54ECFFFC2BA}"/>
                </a:ext>
              </a:extLst>
            </p:cNvPr>
            <p:cNvCxnSpPr>
              <a:stCxn id="58" idx="2"/>
              <a:endCxn id="55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8220EFE-449C-F849-8737-FF5D9FD97224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665567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E841EF99-9386-CF43-98B5-FBD6142593C0}"/>
                    </a:ext>
                  </a:extLst>
                </p:cNvPr>
                <p:cNvSpPr/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ounded 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642" y="4394775"/>
                  <a:ext cx="593108" cy="457200"/>
                </a:xfrm>
                <a:prstGeom prst="round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751B623-AB05-A847-93BD-58AE0EEEFDB4}"/>
                </a:ext>
              </a:extLst>
            </p:cNvPr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22D3D4C6-1A39-D44C-8E5B-B4FF4A642F0F}"/>
                </a:ext>
              </a:extLst>
            </p:cNvPr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94090E5-1D23-4F45-8E3E-8100AAD8C361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0B299FF-45FF-C641-8A7F-5221B28F845F}"/>
                </a:ext>
              </a:extLst>
            </p:cNvPr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9341F21-892E-E74B-B1EB-309CC6BED520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F77862-C9CD-F442-8B0B-51B5B9922FCB}"/>
              </a:ext>
            </a:extLst>
          </p:cNvPr>
          <p:cNvGrpSpPr/>
          <p:nvPr/>
        </p:nvGrpSpPr>
        <p:grpSpPr>
          <a:xfrm>
            <a:off x="2476962" y="3160660"/>
            <a:ext cx="1590830" cy="1757150"/>
            <a:chOff x="838200" y="2833985"/>
            <a:chExt cx="2599046" cy="287077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CB49C83-F7AA-1B4A-AE76-42D3FA6361C7}"/>
                </a:ext>
              </a:extLst>
            </p:cNvPr>
            <p:cNvSpPr/>
            <p:nvPr/>
          </p:nvSpPr>
          <p:spPr>
            <a:xfrm>
              <a:off x="1376945" y="5231791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EEA7E6E-A797-3C4C-B0AD-944715BAC13A}"/>
                </a:ext>
              </a:extLst>
            </p:cNvPr>
            <p:cNvSpPr/>
            <p:nvPr/>
          </p:nvSpPr>
          <p:spPr>
            <a:xfrm>
              <a:off x="838200" y="44093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2BB314B-EBFC-7F4C-B90D-A68633179EF0}"/>
                </a:ext>
              </a:extLst>
            </p:cNvPr>
            <p:cNvSpPr/>
            <p:nvPr/>
          </p:nvSpPr>
          <p:spPr>
            <a:xfrm>
              <a:off x="1303646" y="3542257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87972E1-B64D-D448-8AEC-DF1866E4C66E}"/>
                </a:ext>
              </a:extLst>
            </p:cNvPr>
            <p:cNvCxnSpPr>
              <a:stCxn id="74" idx="2"/>
              <a:endCxn id="81" idx="0"/>
            </p:cNvCxnSpPr>
            <p:nvPr/>
          </p:nvCxnSpPr>
          <p:spPr>
            <a:xfrm>
              <a:off x="1600200" y="3999457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C920DC94-F942-DD41-B5E4-E326C4D7570B}"/>
                </a:ext>
              </a:extLst>
            </p:cNvPr>
            <p:cNvSpPr/>
            <p:nvPr/>
          </p:nvSpPr>
          <p:spPr>
            <a:xfrm>
              <a:off x="1834474" y="2897301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27F929D-287F-014F-A683-A8D46F8C544F}"/>
                </a:ext>
              </a:extLst>
            </p:cNvPr>
            <p:cNvCxnSpPr>
              <a:stCxn id="76" idx="2"/>
              <a:endCxn id="74" idx="0"/>
            </p:cNvCxnSpPr>
            <p:nvPr/>
          </p:nvCxnSpPr>
          <p:spPr>
            <a:xfrm flipH="1">
              <a:off x="1600200" y="3354501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B958D7-A874-5546-A67B-9FA985B202C2}"/>
                </a:ext>
              </a:extLst>
            </p:cNvPr>
            <p:cNvCxnSpPr>
              <a:stCxn id="76" idx="2"/>
              <a:endCxn id="85" idx="0"/>
            </p:cNvCxnSpPr>
            <p:nvPr/>
          </p:nvCxnSpPr>
          <p:spPr>
            <a:xfrm>
              <a:off x="2216215" y="3354501"/>
              <a:ext cx="916231" cy="2131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CFC1B0C-75EB-A14F-B3B8-F6B79B117711}"/>
                </a:ext>
              </a:extLst>
            </p:cNvPr>
            <p:cNvCxnSpPr>
              <a:stCxn id="74" idx="2"/>
              <a:endCxn id="73" idx="0"/>
            </p:cNvCxnSpPr>
            <p:nvPr/>
          </p:nvCxnSpPr>
          <p:spPr>
            <a:xfrm flipH="1">
              <a:off x="1134754" y="3999457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25E4163-E640-064F-9A97-59112FFC0919}"/>
                    </a:ext>
                  </a:extLst>
                </p:cNvPr>
                <p:cNvSpPr txBox="1"/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  <m:r>
                          <a:rPr lang="en-US" sz="3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505" y="2833985"/>
                  <a:ext cx="627095" cy="58477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79BF89B3-C499-3D4E-9437-B7FAD4B7987A}"/>
                </a:ext>
              </a:extLst>
            </p:cNvPr>
            <p:cNvSpPr/>
            <p:nvPr/>
          </p:nvSpPr>
          <p:spPr>
            <a:xfrm>
              <a:off x="1767366" y="440936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2371E6F-4E68-3B47-A693-D1E040BCC884}"/>
                </a:ext>
              </a:extLst>
            </p:cNvPr>
            <p:cNvCxnSpPr>
              <a:stCxn id="81" idx="2"/>
              <a:endCxn id="72" idx="0"/>
            </p:cNvCxnSpPr>
            <p:nvPr/>
          </p:nvCxnSpPr>
          <p:spPr>
            <a:xfrm flipH="1">
              <a:off x="1673499" y="4866560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0785D31-D706-5548-9111-29A0C1B0F2D6}"/>
                </a:ext>
              </a:extLst>
            </p:cNvPr>
            <p:cNvSpPr/>
            <p:nvPr/>
          </p:nvSpPr>
          <p:spPr>
            <a:xfrm>
              <a:off x="2193308" y="524756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11E2BB-2D6E-7740-9440-C8AAFFA8F8F9}"/>
                </a:ext>
              </a:extLst>
            </p:cNvPr>
            <p:cNvCxnSpPr>
              <a:stCxn id="81" idx="2"/>
              <a:endCxn id="83" idx="0"/>
            </p:cNvCxnSpPr>
            <p:nvPr/>
          </p:nvCxnSpPr>
          <p:spPr>
            <a:xfrm>
              <a:off x="2063920" y="4866560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1F2BBD5-D667-3849-92D0-257B0113F17D}"/>
                    </a:ext>
                  </a:extLst>
                </p:cNvPr>
                <p:cNvSpPr/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ounded 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646" y="3567626"/>
                  <a:ext cx="609600" cy="457200"/>
                </a:xfrm>
                <a:prstGeom prst="round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07A0BE4-5804-4F4D-986E-64E658464406}"/>
              </a:ext>
            </a:extLst>
          </p:cNvPr>
          <p:cNvGrpSpPr/>
          <p:nvPr/>
        </p:nvGrpSpPr>
        <p:grpSpPr>
          <a:xfrm>
            <a:off x="3678663" y="4908158"/>
            <a:ext cx="1760159" cy="1678675"/>
            <a:chOff x="2171476" y="2819400"/>
            <a:chExt cx="3010124" cy="2870775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274C2A3-C39C-3B43-A6D9-506E3185DCEB}"/>
                </a:ext>
              </a:extLst>
            </p:cNvPr>
            <p:cNvSpPr/>
            <p:nvPr/>
          </p:nvSpPr>
          <p:spPr>
            <a:xfrm>
              <a:off x="2710221" y="5217206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AF6E23DE-0BDA-0A48-B422-ADB45A691128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CD0F4F5-2B04-D24B-90D0-68FC2C7AEA01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41824E0-69E9-3248-8B46-56642444F456}"/>
                </a:ext>
              </a:extLst>
            </p:cNvPr>
            <p:cNvCxnSpPr>
              <a:stCxn id="89" idx="2"/>
              <a:endCxn id="96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65DE5E8-6E02-B64F-8A9D-955FD82F075B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DCFD7D5-2446-A645-B750-D69538DF7434}"/>
                </a:ext>
              </a:extLst>
            </p:cNvPr>
            <p:cNvCxnSpPr>
              <a:stCxn id="91" idx="2"/>
              <a:endCxn id="89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A20F13A-3538-7447-85D6-2ADCAAA1879A}"/>
                </a:ext>
              </a:extLst>
            </p:cNvPr>
            <p:cNvCxnSpPr>
              <a:stCxn id="91" idx="2"/>
              <a:endCxn id="101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06E2721-26A2-E24C-9278-2A0B20D10A67}"/>
                </a:ext>
              </a:extLst>
            </p:cNvPr>
            <p:cNvCxnSpPr>
              <a:stCxn id="89" idx="2"/>
              <a:endCxn id="88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E768C60-2CC3-F54A-904D-EE99844B15D5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30337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A7818D7-8EEB-6642-8ACB-22349E2D59BB}"/>
                </a:ext>
              </a:extLst>
            </p:cNvPr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FCFA26-1ED7-1D4F-BB77-F82FE01DF45C}"/>
                </a:ext>
              </a:extLst>
            </p:cNvPr>
            <p:cNvCxnSpPr>
              <a:stCxn id="96" idx="2"/>
              <a:endCxn id="87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C8D555D-FA0B-5B46-8107-63EC0139A717}"/>
                </a:ext>
              </a:extLst>
            </p:cNvPr>
            <p:cNvSpPr/>
            <p:nvPr/>
          </p:nvSpPr>
          <p:spPr>
            <a:xfrm>
              <a:off x="3526584" y="52329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73F3E23-BEEA-0B4F-8F26-580C42B1F165}"/>
                </a:ext>
              </a:extLst>
            </p:cNvPr>
            <p:cNvCxnSpPr>
              <a:stCxn id="96" idx="2"/>
              <a:endCxn id="98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75F0EB9D-1F54-8B44-9A69-DF5D4F8D7C84}"/>
                    </a:ext>
                  </a:extLst>
                </p:cNvPr>
                <p:cNvSpPr/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ounded 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892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6B18F699-5AE1-CD41-9BCD-2C9F8FC4626E}"/>
                    </a:ext>
                  </a:extLst>
                </p:cNvPr>
                <p:cNvSpPr/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ounded 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68" y="3551320"/>
                  <a:ext cx="593108" cy="457200"/>
                </a:xfrm>
                <a:prstGeom prst="round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FE3790D-7771-7549-BEF7-B3317FA87F73}"/>
                </a:ext>
              </a:extLst>
            </p:cNvPr>
            <p:cNvCxnSpPr>
              <a:stCxn id="101" idx="2"/>
              <a:endCxn id="100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5ADEC61C-5441-7F48-A26E-4D9B6D452139}"/>
                    </a:ext>
                  </a:extLst>
                </p:cNvPr>
                <p:cNvSpPr/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ounded 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394775"/>
                  <a:ext cx="609600" cy="457200"/>
                </a:xfrm>
                <a:prstGeom prst="round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4DCC555-C5DE-6343-9511-20D483E1D270}"/>
                </a:ext>
              </a:extLst>
            </p:cNvPr>
            <p:cNvCxnSpPr>
              <a:stCxn id="101" idx="2"/>
              <a:endCxn id="103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83BC7F-80B3-AE48-9EA2-35709A43AC8C}"/>
              </a:ext>
            </a:extLst>
          </p:cNvPr>
          <p:cNvGrpSpPr/>
          <p:nvPr/>
        </p:nvGrpSpPr>
        <p:grpSpPr>
          <a:xfrm>
            <a:off x="7772400" y="4875664"/>
            <a:ext cx="1914296" cy="1825677"/>
            <a:chOff x="2171476" y="2819400"/>
            <a:chExt cx="3010124" cy="2870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935DB4D-004F-ED49-A8CD-1C22D4F04A45}"/>
                    </a:ext>
                  </a:extLst>
                </p:cNvPr>
                <p:cNvSpPr/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221" y="5217206"/>
                  <a:ext cx="593108" cy="457200"/>
                </a:xfrm>
                <a:prstGeom prst="round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5CE6EF77-983F-8B44-80FA-A85444D2740B}"/>
                </a:ext>
              </a:extLst>
            </p:cNvPr>
            <p:cNvSpPr/>
            <p:nvPr/>
          </p:nvSpPr>
          <p:spPr>
            <a:xfrm>
              <a:off x="2171476" y="4394775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4D8686B7-9E0D-C94D-A248-7D27A27A89CC}"/>
                </a:ext>
              </a:extLst>
            </p:cNvPr>
            <p:cNvSpPr/>
            <p:nvPr/>
          </p:nvSpPr>
          <p:spPr>
            <a:xfrm>
              <a:off x="2636922" y="3527672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D25EE61-B50C-D243-9213-373A6E826768}"/>
                </a:ext>
              </a:extLst>
            </p:cNvPr>
            <p:cNvCxnSpPr>
              <a:stCxn id="108" idx="2"/>
              <a:endCxn id="115" idx="0"/>
            </p:cNvCxnSpPr>
            <p:nvPr/>
          </p:nvCxnSpPr>
          <p:spPr>
            <a:xfrm>
              <a:off x="2933476" y="3984872"/>
              <a:ext cx="463720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0525A89-6DC4-3F45-B3E5-C51D07253E39}"/>
                </a:ext>
              </a:extLst>
            </p:cNvPr>
            <p:cNvSpPr/>
            <p:nvPr/>
          </p:nvSpPr>
          <p:spPr>
            <a:xfrm>
              <a:off x="3167750" y="2882716"/>
              <a:ext cx="763481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55C3678-29D8-474E-9DBC-2C5F3AB8D1AF}"/>
                </a:ext>
              </a:extLst>
            </p:cNvPr>
            <p:cNvCxnSpPr>
              <a:stCxn id="110" idx="2"/>
              <a:endCxn id="108" idx="0"/>
            </p:cNvCxnSpPr>
            <p:nvPr/>
          </p:nvCxnSpPr>
          <p:spPr>
            <a:xfrm flipH="1">
              <a:off x="2933476" y="3339916"/>
              <a:ext cx="616015" cy="1877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21A22AF-ECA2-5A48-9C50-DEB2D880BBD1}"/>
                </a:ext>
              </a:extLst>
            </p:cNvPr>
            <p:cNvCxnSpPr>
              <a:stCxn id="110" idx="2"/>
              <a:endCxn id="120" idx="0"/>
            </p:cNvCxnSpPr>
            <p:nvPr/>
          </p:nvCxnSpPr>
          <p:spPr>
            <a:xfrm>
              <a:off x="3549491" y="3339916"/>
              <a:ext cx="916231" cy="21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C3FC770-F693-C74D-A899-D1BE20F6008B}"/>
                </a:ext>
              </a:extLst>
            </p:cNvPr>
            <p:cNvCxnSpPr>
              <a:stCxn id="108" idx="2"/>
              <a:endCxn id="107" idx="0"/>
            </p:cNvCxnSpPr>
            <p:nvPr/>
          </p:nvCxnSpPr>
          <p:spPr>
            <a:xfrm flipH="1">
              <a:off x="2468030" y="3984872"/>
              <a:ext cx="465446" cy="4099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C430490-A963-6942-9350-CFEFFFD97DA4}"/>
                    </a:ext>
                  </a:extLst>
                </p:cNvPr>
                <p:cNvSpPr txBox="1"/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81" y="2819400"/>
                  <a:ext cx="567784" cy="58477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1AA7B689-EC18-A346-9FC8-37546BBEDC30}"/>
                </a:ext>
              </a:extLst>
            </p:cNvPr>
            <p:cNvSpPr/>
            <p:nvPr/>
          </p:nvSpPr>
          <p:spPr>
            <a:xfrm>
              <a:off x="3100642" y="4394775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037C457-E880-AE47-9771-9AD320BC09AB}"/>
                </a:ext>
              </a:extLst>
            </p:cNvPr>
            <p:cNvCxnSpPr>
              <a:stCxn id="115" idx="2"/>
              <a:endCxn id="106" idx="0"/>
            </p:cNvCxnSpPr>
            <p:nvPr/>
          </p:nvCxnSpPr>
          <p:spPr>
            <a:xfrm flipH="1">
              <a:off x="3006775" y="4851975"/>
              <a:ext cx="390421" cy="36523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A6142DCF-DC76-9D45-9F6A-311B06F59B52}"/>
                    </a:ext>
                  </a:extLst>
                </p:cNvPr>
                <p:cNvSpPr/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ounded 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84" y="5232975"/>
                  <a:ext cx="593108" cy="457200"/>
                </a:xfrm>
                <a:prstGeom prst="round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solidFill>
                    <a:srgbClr val="FF33C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517B76F-30F0-E745-9050-E2DEF62FD6FA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3397196" y="4851975"/>
              <a:ext cx="425942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4353D3D4-CAEC-104B-8CBE-58FBAF652DC0}"/>
                </a:ext>
              </a:extLst>
            </p:cNvPr>
            <p:cNvSpPr/>
            <p:nvPr/>
          </p:nvSpPr>
          <p:spPr>
            <a:xfrm>
              <a:off x="3814892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A9EA72B1-D563-9645-B293-E0345D17AD32}"/>
                </a:ext>
              </a:extLst>
            </p:cNvPr>
            <p:cNvSpPr/>
            <p:nvPr/>
          </p:nvSpPr>
          <p:spPr>
            <a:xfrm>
              <a:off x="4169168" y="355132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8EBA0D-BA93-3448-A510-E0CF66DF91EC}"/>
                </a:ext>
              </a:extLst>
            </p:cNvPr>
            <p:cNvCxnSpPr>
              <a:stCxn id="120" idx="2"/>
              <a:endCxn id="119" idx="0"/>
            </p:cNvCxnSpPr>
            <p:nvPr/>
          </p:nvCxnSpPr>
          <p:spPr>
            <a:xfrm flipH="1">
              <a:off x="4119692" y="4008520"/>
              <a:ext cx="346030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94D81BA6-DD92-8149-AC37-F7AD9D2AF98C}"/>
                </a:ext>
              </a:extLst>
            </p:cNvPr>
            <p:cNvSpPr/>
            <p:nvPr/>
          </p:nvSpPr>
          <p:spPr>
            <a:xfrm>
              <a:off x="4572000" y="4394775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18D8797-720D-E247-8CAA-A7AFEA4A9894}"/>
                </a:ext>
              </a:extLst>
            </p:cNvPr>
            <p:cNvCxnSpPr>
              <a:stCxn id="120" idx="2"/>
              <a:endCxn id="122" idx="0"/>
            </p:cNvCxnSpPr>
            <p:nvPr/>
          </p:nvCxnSpPr>
          <p:spPr>
            <a:xfrm>
              <a:off x="4465722" y="4008520"/>
              <a:ext cx="411078" cy="3862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84087E-1480-CF4B-B447-7F350F8DEEB8}"/>
              </a:ext>
            </a:extLst>
          </p:cNvPr>
          <p:cNvSpPr txBox="1"/>
          <p:nvPr/>
        </p:nvSpPr>
        <p:spPr>
          <a:xfrm>
            <a:off x="6172200" y="4475322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&gt;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06FDE8-0F9B-7340-A0B9-324BDEA1E9E2}"/>
              </a:ext>
            </a:extLst>
          </p:cNvPr>
          <p:cNvSpPr txBox="1"/>
          <p:nvPr/>
        </p:nvSpPr>
        <p:spPr>
          <a:xfrm>
            <a:off x="6169170" y="2667000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6566D-509C-6E40-913B-0FCE318413EB}"/>
              </a:ext>
            </a:extLst>
          </p:cNvPr>
          <p:cNvSpPr txBox="1"/>
          <p:nvPr/>
        </p:nvSpPr>
        <p:spPr>
          <a:xfrm>
            <a:off x="5684256" y="2955196"/>
            <a:ext cx="22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Contradiction!</a:t>
            </a:r>
          </a:p>
        </p:txBody>
      </p:sp>
    </p:spTree>
    <p:extLst>
      <p:ext uri="{BB962C8B-B14F-4D97-AF65-F5344CB8AC3E}">
        <p14:creationId xmlns:p14="http://schemas.microsoft.com/office/powerpoint/2010/main" val="40919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4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too much memory forces you to use slow memory</a:t>
            </a:r>
          </a:p>
          <a:p>
            <a:r>
              <a:rPr lang="en-US" dirty="0"/>
              <a:t>Memory == $$</a:t>
            </a:r>
          </a:p>
          <a:p>
            <a:r>
              <a:rPr lang="en-US" dirty="0"/>
              <a:t>May have too little memory for the algorithm to even run</a:t>
            </a:r>
          </a:p>
          <a:p>
            <a:r>
              <a:rPr lang="en-US" dirty="0"/>
              <a:t>Lots of memory =&gt; not </a:t>
            </a:r>
            <a:r>
              <a:rPr lang="en-US" dirty="0" err="1"/>
              <a:t>parallizable</a:t>
            </a:r>
            <a:endParaRPr lang="en-US" dirty="0"/>
          </a:p>
          <a:p>
            <a:r>
              <a:rPr lang="en-US" dirty="0"/>
              <a:t>Contention for the memory</a:t>
            </a:r>
          </a:p>
          <a:p>
            <a:r>
              <a:rPr lang="en-US" dirty="0"/>
              <a:t>See lecture slides on counting sort</a:t>
            </a:r>
          </a:p>
          <a:p>
            <a:r>
              <a:rPr lang="en-US" dirty="0"/>
              <a:t>Memory &lt;=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5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Von Neumann bottleneck</a:t>
            </a:r>
          </a:p>
          <a:p>
            <a:r>
              <a:rPr lang="en-US" dirty="0"/>
              <a:t>Don’t have enough memory</a:t>
            </a:r>
          </a:p>
          <a:p>
            <a:r>
              <a:rPr lang="en-US" dirty="0"/>
              <a:t>Cache coherency</a:t>
            </a:r>
          </a:p>
          <a:p>
            <a:r>
              <a:rPr lang="en-US" dirty="0"/>
              <a:t>Time &gt;= space</a:t>
            </a:r>
          </a:p>
          <a:p>
            <a:r>
              <a:rPr lang="en-US" dirty="0"/>
              <a:t>Fast memory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8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16FE3A-06B8-BF4A-A197-5586D718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Why is an algorithm’s space complexity (how much memory it uses) important?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Why might a memory-intensive algorithm be a “bad” one?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4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18D-9612-6A4E-BC73-09C27DBF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lots of memory is “bad”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54EB-88FA-E14D-8044-715D9066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B2FAF-4CA1-CC47-9B01-7FABEA9E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using too much memory a bad 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73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/>
              <a:t>Named for John von Neumann</a:t>
            </a:r>
          </a:p>
          <a:p>
            <a:r>
              <a:rPr lang="en-US" dirty="0"/>
              <a:t>Inventor of modern computer architecture</a:t>
            </a:r>
          </a:p>
          <a:p>
            <a:r>
              <a:rPr lang="en-US" dirty="0"/>
              <a:t>Other notable influences include:</a:t>
            </a:r>
          </a:p>
          <a:p>
            <a:pPr lvl="1"/>
            <a:r>
              <a:rPr lang="en-US" dirty="0"/>
              <a:t>Mathematics </a:t>
            </a:r>
          </a:p>
          <a:p>
            <a:pPr lvl="1"/>
            <a:r>
              <a:rPr lang="en-US" dirty="0"/>
              <a:t>Physics</a:t>
            </a:r>
          </a:p>
          <a:p>
            <a:pPr lvl="1"/>
            <a:r>
              <a:rPr lang="en-US" dirty="0"/>
              <a:t>Economics 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p:pic>
        <p:nvPicPr>
          <p:cNvPr id="4098" name="Picture 2" descr="Image result for john von neu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03186"/>
            <a:ext cx="2590800" cy="33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75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/>
              <a:t>Reading from memory is VERY slow</a:t>
            </a:r>
          </a:p>
          <a:p>
            <a:r>
              <a:rPr lang="en-US" dirty="0"/>
              <a:t>Big memory = slow memory</a:t>
            </a:r>
          </a:p>
          <a:p>
            <a:r>
              <a:rPr lang="en-US" dirty="0"/>
              <a:t>Solution: hierarchical memory</a:t>
            </a:r>
          </a:p>
          <a:p>
            <a:r>
              <a:rPr lang="en-US" dirty="0"/>
              <a:t>Takeaway for Algorithms: Memory is time, more memory is a lot more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1728" y="5008729"/>
            <a:ext cx="11634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CPU, registers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2624" y="4636532"/>
            <a:ext cx="1600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86600" y="3962400"/>
            <a:ext cx="28194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look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32293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Hopefully your data in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3578" y="4006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Hope it’s not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064" y="594086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 cycle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308" y="619562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time: </a:t>
            </a:r>
          </a:p>
          <a:p>
            <a:r>
              <a:rPr lang="en-US" dirty="0"/>
              <a:t>10 cycles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1900" y="6045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 time: </a:t>
            </a:r>
          </a:p>
          <a:p>
            <a:r>
              <a:rPr lang="en-US" dirty="0">
                <a:solidFill>
                  <a:schemeClr val="bg1"/>
                </a:solidFill>
              </a:rPr>
              <a:t>1,000,000 cycles</a:t>
            </a:r>
          </a:p>
        </p:txBody>
      </p:sp>
    </p:spTree>
    <p:extLst>
      <p:ext uri="{BB962C8B-B14F-4D97-AF65-F5344CB8AC3E}">
        <p14:creationId xmlns:p14="http://schemas.microsoft.com/office/powerpoint/2010/main" val="1535700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misses are very expensive</a:t>
            </a:r>
          </a:p>
          <a:p>
            <a:r>
              <a:rPr lang="en-US" dirty="0"/>
              <a:t>When we load something new into cache, we must eliminate something already there</a:t>
            </a:r>
          </a:p>
          <a:p>
            <a:r>
              <a:rPr lang="en-US" dirty="0"/>
              <a:t>We want the best cache “schedule” to minimize the number of 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5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pPr lvl="2"/>
            <a:r>
              <a:rPr lang="en-US" dirty="0"/>
              <a:t>Or: If S is an optimal solution to a problem, then the components of S are optimal solutions to sub-problems</a:t>
            </a:r>
          </a:p>
          <a:p>
            <a:pPr lvl="1"/>
            <a:r>
              <a:rPr lang="en-US" dirty="0"/>
              <a:t>Only one subproblem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5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𝑘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size of the cache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memory access pattern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“schedule” for the cache (list of items in the cache at each time) which minimizes cache fetches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5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66175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3" name="Rectangle 1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735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546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5994" y="2399307"/>
            <a:ext cx="2590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must evict something to make room for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5" name="Rectangle 1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9" name="Rectangle 1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3" name="Rectangle 2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241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4522805" y="4114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57800" y="2399307"/>
            <a:ext cx="1752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7" name="Rectangle 1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1" name="Rectangle 2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3984590" y="2504968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31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37338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95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" name="Rectangle 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/>
          <p:cNvSpPr/>
          <p:nvPr/>
        </p:nvSpPr>
        <p:spPr>
          <a:xfrm>
            <a:off x="3962400" y="41529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880" y="41910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1" y="2399307"/>
            <a:ext cx="17116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If we evict C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511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8" name="Rectangle 1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718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2" name="Rectangle 21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38401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6" name="Rectangle 2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84590" y="2504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0" name="Rectangle 2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984590" y="3374990"/>
            <a:ext cx="435011" cy="435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72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Our Problem vs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527"/>
            <a:ext cx="11887200" cy="22718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Assuming we know the entire access pattern</a:t>
            </a:r>
          </a:p>
          <a:p>
            <a:r>
              <a:rPr lang="en-US" dirty="0"/>
              <a:t>Cache is Fully Associative</a:t>
            </a:r>
          </a:p>
          <a:p>
            <a:r>
              <a:rPr lang="en-US" dirty="0"/>
              <a:t>Counting # of fetches (not necessarily misses)</a:t>
            </a:r>
          </a:p>
          <a:p>
            <a:r>
              <a:rPr lang="en-US" dirty="0"/>
              <a:t>“Reduced” Schedule: Address only loaded on the cycle it’s required</a:t>
            </a:r>
          </a:p>
          <a:p>
            <a:pPr lvl="1"/>
            <a:r>
              <a:rPr lang="en-US" dirty="0"/>
              <a:t>Reduced == Unreduced (by number of misses)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4790" y="46730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8590" y="6349426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232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9" name="Rectangle 2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89862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104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7073" y="54864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1" name="Rectangle 40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32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5" name="Rectangle 44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9862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9" name="Rectangle 48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04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3" name="Rectangle 5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77073" y="3810001"/>
            <a:ext cx="334338" cy="100301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7" name="Rectangle 5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37659" y="3977170"/>
            <a:ext cx="2030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Unreduced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5641981"/>
            <a:ext cx="162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/>
              <a:t>educed</a:t>
            </a:r>
            <a:endParaRPr lang="en-US" sz="3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2310475" y="3810000"/>
            <a:ext cx="334337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23262" y="5486400"/>
            <a:ext cx="334338" cy="33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53200" y="5334001"/>
            <a:ext cx="37338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Leaving A in longer does not save fetches</a:t>
            </a:r>
          </a:p>
        </p:txBody>
      </p:sp>
    </p:spTree>
    <p:extLst>
      <p:ext uri="{BB962C8B-B14F-4D97-AF65-F5344CB8AC3E}">
        <p14:creationId xmlns:p14="http://schemas.microsoft.com/office/powerpoint/2010/main" val="129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60" grpId="0"/>
      <p:bldP spid="61" grpId="0"/>
      <p:bldP spid="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D   E   A   D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</a:t>
            </a:r>
            <a:r>
              <a:rPr lang="en-US" sz="3200" dirty="0">
                <a:solidFill>
                  <a:srgbClr val="FF33CC"/>
                </a:solidFill>
              </a:rPr>
              <a:t>C</a:t>
            </a:r>
            <a:r>
              <a:rPr lang="en-US" sz="3200" dirty="0"/>
              <a:t>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05800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21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873" y="4907526"/>
            <a:ext cx="3505200" cy="195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41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</a:t>
            </a:r>
            <a:r>
              <a:rPr lang="en-US" sz="3200" dirty="0">
                <a:solidFill>
                  <a:srgbClr val="FF33CC"/>
                </a:solidFill>
              </a:rPr>
              <a:t>A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D</a:t>
            </a:r>
            <a:r>
              <a:rPr lang="en-US" sz="3200" dirty="0"/>
              <a:t>   </a:t>
            </a:r>
            <a:r>
              <a:rPr lang="en-US" sz="3200" dirty="0">
                <a:solidFill>
                  <a:srgbClr val="FF33CC"/>
                </a:solidFill>
              </a:rPr>
              <a:t>B</a:t>
            </a:r>
            <a:r>
              <a:rPr lang="en-US" sz="3200" dirty="0"/>
              <a:t>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8773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2357618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</a:t>
            </a:r>
            <a:r>
              <a:rPr lang="en-US" sz="3200" dirty="0">
                <a:solidFill>
                  <a:srgbClr val="FF33CC"/>
                </a:solidFill>
              </a:rPr>
              <a:t>A   E</a:t>
            </a:r>
            <a:r>
              <a:rPr lang="en-US" sz="3200" dirty="0"/>
              <a:t>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D</a:t>
            </a:r>
          </a:p>
        </p:txBody>
      </p:sp>
    </p:spTree>
    <p:extLst>
      <p:ext uri="{BB962C8B-B14F-4D97-AF65-F5344CB8AC3E}">
        <p14:creationId xmlns:p14="http://schemas.microsoft.com/office/powerpoint/2010/main" val="1172483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</a:t>
            </a:r>
            <a:r>
              <a:rPr lang="en-US" sz="3200" dirty="0">
                <a:solidFill>
                  <a:srgbClr val="FF33CC"/>
                </a:solidFill>
              </a:rPr>
              <a:t>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28866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772934" y="4172547"/>
            <a:ext cx="104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Evict B</a:t>
            </a:r>
          </a:p>
        </p:txBody>
      </p:sp>
    </p:spTree>
    <p:extLst>
      <p:ext uri="{BB962C8B-B14F-4D97-AF65-F5344CB8AC3E}">
        <p14:creationId xmlns:p14="http://schemas.microsoft.com/office/powerpoint/2010/main" val="3055632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Belady</a:t>
            </a:r>
            <a:r>
              <a:rPr lang="en-US" dirty="0"/>
              <a:t> evict rule:</a:t>
            </a:r>
          </a:p>
          <a:p>
            <a:pPr lvl="1"/>
            <a:r>
              <a:rPr lang="en-US" dirty="0"/>
              <a:t>Evict the item accessed farthest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590" y="4457701"/>
            <a:ext cx="7521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B   C   D   A   D   E   A   D   B   A   E   C   E   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4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1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45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80" y="49149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12"/>
          <p:cNvSpPr/>
          <p:nvPr/>
        </p:nvSpPr>
        <p:spPr>
          <a:xfrm>
            <a:off x="3962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11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16" name="Rectangle 1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0" name="Rectangle 1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1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4" name="Rectangle 2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17990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28" name="Rectangle 2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3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50513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3" name="Rectangle 32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2601" y="322886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37" name="Rectangle 36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40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Multiply 40"/>
          <p:cNvSpPr/>
          <p:nvPr/>
        </p:nvSpPr>
        <p:spPr>
          <a:xfrm>
            <a:off x="55626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041990" y="3221231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53201" y="3221232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48" name="Rectangle 4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pic>
        <p:nvPicPr>
          <p:cNvPr id="5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8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032590" y="32288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54" name="Rectangle 5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7" name="Multiply 56"/>
          <p:cNvSpPr/>
          <p:nvPr/>
        </p:nvSpPr>
        <p:spPr>
          <a:xfrm>
            <a:off x="7010400" y="48768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565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0" name="Rectangle 5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77201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4" name="Rectangle 63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6590" y="3228866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68" name="Rectangle 67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71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90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4907507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Multiply 72"/>
          <p:cNvSpPr/>
          <p:nvPr/>
        </p:nvSpPr>
        <p:spPr>
          <a:xfrm>
            <a:off x="8571943" y="4838700"/>
            <a:ext cx="381000" cy="381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9089990" y="3236847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76" name="Rectangle 75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01201" y="3266968"/>
            <a:ext cx="435011" cy="1305033"/>
            <a:chOff x="936589" y="1752600"/>
            <a:chExt cx="435011" cy="1305033"/>
          </a:xfrm>
          <a:solidFill>
            <a:srgbClr val="92D050"/>
          </a:solidFill>
        </p:grpSpPr>
        <p:sp>
          <p:nvSpPr>
            <p:cNvPr id="80" name="Rectangle 79"/>
            <p:cNvSpPr/>
            <p:nvPr/>
          </p:nvSpPr>
          <p:spPr>
            <a:xfrm>
              <a:off x="936589" y="1752600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36589" y="2187611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36589" y="2622622"/>
              <a:ext cx="435011" cy="4350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pic>
        <p:nvPicPr>
          <p:cNvPr id="83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990" y="48768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check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11" y="4838700"/>
            <a:ext cx="32892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88178" y="579120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 Cache Misses</a:t>
            </a:r>
          </a:p>
        </p:txBody>
      </p:sp>
    </p:spTree>
    <p:extLst>
      <p:ext uri="{BB962C8B-B14F-4D97-AF65-F5344CB8AC3E}">
        <p14:creationId xmlns:p14="http://schemas.microsoft.com/office/powerpoint/2010/main" val="1368829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 to a smaller one</a:t>
            </a:r>
          </a:p>
          <a:p>
            <a:pPr lvl="1"/>
            <a:r>
              <a:rPr lang="en-US" dirty="0"/>
              <a:t>Only one </a:t>
            </a:r>
            <a:r>
              <a:rPr lang="en-US" dirty="0" err="1"/>
              <a:t>subproblem</a:t>
            </a:r>
            <a:r>
              <a:rPr lang="en-US" dirty="0"/>
              <a:t> to consider!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 greedy </a:t>
            </a:r>
            <a:r>
              <a:rPr lang="en-US" dirty="0">
                <a:solidFill>
                  <a:srgbClr val="FF33CC"/>
                </a:solidFill>
              </a:rPr>
              <a:t>choice property</a:t>
            </a:r>
          </a:p>
          <a:p>
            <a:pPr marL="1371600" lvl="2" indent="-514350"/>
            <a:r>
              <a:rPr lang="en-US" dirty="0"/>
              <a:t>How to make a choice guaranteed to be included in some optimal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Repeatedly apply the choice property until no </a:t>
            </a:r>
            <a:r>
              <a:rPr lang="en-US" dirty="0" err="1"/>
              <a:t>subproblems</a:t>
            </a:r>
            <a:r>
              <a:rPr lang="en-US" dirty="0"/>
              <a:t> remain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Greedy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= first k accesses</a:t>
                </a:r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𝑐𝑎𝑐h𝑒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else: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furthest-in-future from cache</a:t>
                </a:r>
              </a:p>
              <a:p>
                <a:pPr marL="0" indent="0">
                  <a:buNone/>
                </a:pPr>
                <a:r>
                  <a:rPr lang="en-US" dirty="0"/>
                  <a:t>		evict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print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𝑐𝑎𝑐h𝑒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97254" y="1674126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54" y="1674126"/>
                <a:ext cx="904928" cy="461665"/>
              </a:xfrm>
              <a:prstGeom prst="rect">
                <a:avLst/>
              </a:prstGeom>
              <a:blipFill>
                <a:blip r:embed="rId3"/>
                <a:stretch>
                  <a:fillRect r="-13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1311" y="2124249"/>
                <a:ext cx="1127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times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11" y="2124249"/>
                <a:ext cx="1127681" cy="461665"/>
              </a:xfrm>
              <a:prstGeom prst="rect">
                <a:avLst/>
              </a:prstGeom>
              <a:blipFill>
                <a:blip r:embed="rId4"/>
                <a:stretch>
                  <a:fillRect t="-5263" r="-666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9591" y="2733427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91" y="2733427"/>
                <a:ext cx="904928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29272" y="3200401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72" y="3200401"/>
                <a:ext cx="904928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01200" y="4338936"/>
                <a:ext cx="1077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338936"/>
                <a:ext cx="1077474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9000" y="4800601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800601"/>
                <a:ext cx="895886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95816" y="5411170"/>
                <a:ext cx="9049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16" y="5411170"/>
                <a:ext cx="904928" cy="461665"/>
              </a:xfrm>
              <a:prstGeom prst="rect">
                <a:avLst/>
              </a:prstGeom>
              <a:blipFill>
                <a:blip r:embed="rId9"/>
                <a:stretch>
                  <a:fillRect r="-138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80119" y="5872835"/>
                <a:ext cx="1752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19" y="5872835"/>
                <a:ext cx="1752980" cy="646331"/>
              </a:xfrm>
              <a:prstGeom prst="rect">
                <a:avLst/>
              </a:prstGeom>
              <a:blipFill>
                <a:blip r:embed="rId10"/>
                <a:stretch>
                  <a:fillRect r="-287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correctness of a greedy algorithm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Show exchanging an item from an arbitrary optimal solution with your greedy choice makes the new solution no worse</a:t>
            </a:r>
          </a:p>
          <a:p>
            <a:pPr lvl="1"/>
            <a:r>
              <a:rPr lang="en-US" dirty="0"/>
              <a:t>How to show my sandwich is at least as good as yours:</a:t>
            </a:r>
          </a:p>
          <a:p>
            <a:pPr lvl="2"/>
            <a:r>
              <a:rPr lang="en-US" dirty="0"/>
              <a:t>Show: “I can remove any item from your sandwich, and it would be no worse by replacing it with the same item from my sandwich”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  <p:pic>
        <p:nvPicPr>
          <p:cNvPr id="15362" name="Picture 2" descr="Image result for peanut butter and jelly sandwi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458748"/>
            <a:ext cx="2514600" cy="139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21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Belady</a:t>
            </a:r>
            <a:r>
              <a:rPr lang="en-US" dirty="0">
                <a:solidFill>
                  <a:srgbClr val="00B050"/>
                </a:solidFill>
              </a:rPr>
              <a:t> Exchange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65527"/>
                <a:ext cx="8229600" cy="3656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be the schedule chosen by our greedy algorithm</a:t>
                </a:r>
              </a:p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a schedule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/>
                  <a:t> memory accesses.</a:t>
                </a:r>
              </a:p>
              <a:p>
                <a:pPr marL="0" indent="0">
                  <a:buNone/>
                </a:pPr>
                <a:r>
                  <a:rPr lang="en-US" sz="2800" dirty="0"/>
                  <a:t>We will show: there is a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which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sz="2800" dirty="0"/>
                  <a:t> for the first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memory accesses, and has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(i.e.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/>
                      </a:rPr>
                      <m:t>≤</m:t>
                    </m:r>
                    <m:r>
                      <a:rPr lang="en-US" sz="2800" i="1" dirty="0">
                        <a:latin typeface="Cambria Math"/>
                      </a:rPr>
                      <m:t>𝑚𝑖𝑠𝑠𝑒𝑠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65527"/>
                <a:ext cx="8229600" cy="3656013"/>
              </a:xfrm>
              <a:blipFill>
                <a:blip r:embed="rId2"/>
                <a:stretch>
                  <a:fillRect l="-1695" r="-1541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50420"/>
                <a:ext cx="838200" cy="838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988620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0 accesses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988620"/>
                <a:ext cx="1524000" cy="945580"/>
              </a:xfrm>
              <a:prstGeom prst="rect">
                <a:avLst/>
              </a:prstGeom>
              <a:blipFill>
                <a:blip r:embed="rId4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623" y="5139047"/>
                <a:ext cx="838200" cy="838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5139047"/>
                <a:ext cx="838200" cy="838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977247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 access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977247"/>
                <a:ext cx="1524000" cy="945580"/>
              </a:xfrm>
              <a:prstGeom prst="rect">
                <a:avLst/>
              </a:prstGeom>
              <a:blipFill>
                <a:blip r:embed="rId7"/>
                <a:stretch>
                  <a:fillRect l="-3333" t="-266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first 2  accesses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958385"/>
                <a:ext cx="1524000" cy="945580"/>
              </a:xfrm>
              <a:prstGeom prst="rect">
                <a:avLst/>
              </a:prstGeom>
              <a:blipFill>
                <a:blip r:embed="rId8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31206" y="5113690"/>
            <a:ext cx="4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0" y="5139047"/>
                <a:ext cx="838200" cy="838200"/>
              </a:xfrm>
              <a:prstGeom prst="roundRect">
                <a:avLst/>
              </a:prstGeom>
              <a:blipFill>
                <a:blip r:embed="rId9"/>
                <a:stretch>
                  <a:fillRect l="-8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86800" y="5958385"/>
                <a:ext cx="1524000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on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 accesses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958385"/>
                <a:ext cx="1524000" cy="945580"/>
              </a:xfrm>
              <a:prstGeom prst="rect">
                <a:avLst/>
              </a:prstGeom>
              <a:blipFill>
                <a:blip r:embed="rId10"/>
                <a:stretch>
                  <a:fillRect l="-333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895600" y="543685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852348" y="5427671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725503" y="5396564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993039" y="5398186"/>
            <a:ext cx="685800" cy="323166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9919" y="506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60986" y="504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822" y="5010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7358" y="5040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4812268"/>
            <a:ext cx="97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Optimal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1600" y="4812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 </a:t>
            </a:r>
          </a:p>
        </p:txBody>
      </p:sp>
    </p:spTree>
    <p:extLst>
      <p:ext uri="{BB962C8B-B14F-4D97-AF65-F5344CB8AC3E}">
        <p14:creationId xmlns:p14="http://schemas.microsoft.com/office/powerpoint/2010/main" val="37315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Belady</a:t>
            </a:r>
            <a:r>
              <a:rPr lang="en-US" dirty="0"/>
              <a:t> Exchange Proof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1: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in the cache, then neither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from the cache, use the same cache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267200"/>
                <a:ext cx="8229600" cy="1295400"/>
              </a:xfrm>
              <a:prstGeom prst="rect">
                <a:avLst/>
              </a:prstGeom>
              <a:blipFill>
                <a:blip r:embed="rId7"/>
                <a:stretch>
                  <a:fillRect l="-1852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0" name="Rectangle 29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81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 Morse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</a:t>
            </a:r>
            <a:br>
              <a:rPr lang="en-US" dirty="0"/>
            </a:br>
            <a:r>
              <a:rPr lang="en-US" dirty="0"/>
              <a:t>and artist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upload.wikimedia.org/wikipedia/commons/thumb/e/ef/Samuel_Morse.jpg/800px-Samuel_Mors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3751"/>
          <a:stretch/>
        </p:blipFill>
        <p:spPr bwMode="auto">
          <a:xfrm>
            <a:off x="7467600" y="1295400"/>
            <a:ext cx="455214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4/48/DyingHerc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3809"/>
            <a:ext cx="4191000" cy="51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38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2: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cache, evict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886201" y="5593644"/>
            <a:ext cx="3518029" cy="571500"/>
            <a:chOff x="368171" y="4305300"/>
            <a:chExt cx="3518029" cy="571500"/>
          </a:xfrm>
          <a:solidFill>
            <a:srgbClr val="00B0F0"/>
          </a:solidFill>
        </p:grpSpPr>
        <p:sp>
          <p:nvSpPr>
            <p:cNvPr id="33" name="Rectangle 32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84922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29" y="5593645"/>
                <a:ext cx="533400" cy="5701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29" y="5595014"/>
                <a:ext cx="533400" cy="5701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5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968372" y="3048000"/>
            <a:ext cx="3518029" cy="571500"/>
            <a:chOff x="368171" y="4305300"/>
            <a:chExt cx="3518029" cy="571500"/>
          </a:xfrm>
        </p:grpSpPr>
        <p:sp>
          <p:nvSpPr>
            <p:cNvPr id="8" name="Rectangle 7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629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>
                <a:solidFill>
                  <a:srgbClr val="00B050"/>
                </a:solidFill>
              </a:rPr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agrees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for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accesses, the state of the cache at access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will be the same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2"/>
                <a:ext cx="8229600" cy="1828799"/>
              </a:xfrm>
              <a:blipFill>
                <a:blip r:embed="rId3"/>
                <a:stretch>
                  <a:fillRect l="-185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692772" y="3048000"/>
            <a:ext cx="3518029" cy="593750"/>
            <a:chOff x="368171" y="4305300"/>
            <a:chExt cx="3518029" cy="593750"/>
          </a:xfrm>
        </p:grpSpPr>
        <p:sp>
          <p:nvSpPr>
            <p:cNvPr id="19" name="Rectangle 1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1757084" cy="3915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372" y="2971801"/>
                <a:ext cx="633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Consider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0"/>
                <a:ext cx="8229600" cy="609600"/>
              </a:xfrm>
              <a:prstGeom prst="rect">
                <a:avLst/>
              </a:prstGeom>
              <a:blipFill>
                <a:blip r:embed="rId6"/>
                <a:stretch>
                  <a:fillRect l="-1698" t="-1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304800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04937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Case 3: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isn’t in the cache,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/>
                  <a:t> evicts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the cache</a:t>
                </a:r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22" y="4272887"/>
                <a:ext cx="8229600" cy="1295400"/>
              </a:xfrm>
              <a:prstGeom prst="rect">
                <a:avLst/>
              </a:prstGeom>
              <a:blipFill>
                <a:blip r:embed="rId9"/>
                <a:stretch>
                  <a:fillRect l="-1695" t="-5882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044572" y="5703627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3357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5703627"/>
            <a:ext cx="3518029" cy="593750"/>
            <a:chOff x="368171" y="4305300"/>
            <a:chExt cx="3518029" cy="59375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161041" cy="39158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250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5627428"/>
                <a:ext cx="63350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703628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704997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5703628"/>
                <a:ext cx="533400" cy="57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5704997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858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99379" y="3429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826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5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Must agree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12" y="4256618"/>
                <a:ext cx="2712537" cy="491288"/>
              </a:xfrm>
              <a:prstGeom prst="rect">
                <a:avLst/>
              </a:prstGeom>
              <a:blipFill>
                <a:blip r:embed="rId6"/>
                <a:stretch>
                  <a:fillRect l="-279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4" idx="0"/>
            <a:endCxn id="19" idx="2"/>
          </p:cNvCxnSpPr>
          <p:nvPr/>
        </p:nvCxnSpPr>
        <p:spPr>
          <a:xfrm flipH="1" flipV="1">
            <a:off x="4927980" y="3886200"/>
            <a:ext cx="1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Need to fill in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rest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to have no more misses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96" y="3124201"/>
                <a:ext cx="2944505" cy="1200329"/>
              </a:xfrm>
              <a:prstGeom prst="rect">
                <a:avLst/>
              </a:prstGeom>
              <a:blipFill>
                <a:blip r:embed="rId7"/>
                <a:stretch>
                  <a:fillRect l="-1717" t="-4167" r="-386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9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6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involves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33" y="4256619"/>
                <a:ext cx="3658117" cy="461665"/>
              </a:xfrm>
              <a:prstGeom prst="rect">
                <a:avLst/>
              </a:prstGeom>
              <a:blipFill>
                <a:blip r:embed="rId7"/>
                <a:stretch>
                  <a:fillRect l="-2083" t="-5263" r="-6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7" y="3886200"/>
            <a:ext cx="5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8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1"/>
                <a:ext cx="899160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7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7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7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/>
                      </a:rPr>
                      <m:t>𝑖</m:t>
                    </m:r>
                    <m:r>
                      <a:rPr lang="en-US" sz="27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7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7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involveswith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700" dirty="0"/>
                  <a:t> or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/>
                      </a:rPr>
                      <m:t>𝑓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1"/>
                <a:ext cx="8991600" cy="507831"/>
              </a:xfrm>
              <a:prstGeom prst="rect">
                <a:avLst/>
              </a:prstGeom>
              <a:blipFill>
                <a:blip r:embed="rId9"/>
                <a:stretch>
                  <a:fillRect t="-9756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blipFill>
                <a:blip r:embed="rId10"/>
                <a:stretch>
                  <a:fillRect t="-14634" r="-452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4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561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631285"/>
                <a:ext cx="8229600" cy="182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631285"/>
                <a:ext cx="8229600" cy="1828799"/>
              </a:xfrm>
              <a:blipFill>
                <a:blip r:embed="rId3"/>
                <a:stretch>
                  <a:fillRect l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905000" y="2073250"/>
            <a:ext cx="3657600" cy="571500"/>
            <a:chOff x="228600" y="4305300"/>
            <a:chExt cx="3657600" cy="571500"/>
          </a:xfrm>
        </p:grpSpPr>
        <p:sp>
          <p:nvSpPr>
            <p:cNvPr id="29" name="Rectangle 28"/>
            <p:cNvSpPr/>
            <p:nvPr/>
          </p:nvSpPr>
          <p:spPr>
            <a:xfrm>
              <a:off x="228600" y="4305300"/>
              <a:ext cx="36576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4507468"/>
                  <a:ext cx="20495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477000" y="2073250"/>
            <a:ext cx="3810000" cy="571500"/>
            <a:chOff x="76200" y="4305300"/>
            <a:chExt cx="3810000" cy="571500"/>
          </a:xfrm>
        </p:grpSpPr>
        <p:sp>
          <p:nvSpPr>
            <p:cNvPr id="37" name="Rectangle 36"/>
            <p:cNvSpPr/>
            <p:nvPr/>
          </p:nvSpPr>
          <p:spPr>
            <a:xfrm>
              <a:off x="152400" y="4305300"/>
              <a:ext cx="37338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4507468"/>
                  <a:ext cx="22691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load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into the cache, assume it evicts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1"/>
                <a:stretch>
                  <a:fillRect l="-4167" t="-3448" r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048002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4861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57802"/>
                <a:ext cx="7429500" cy="1828799"/>
              </a:xfrm>
              <a:prstGeom prst="rect">
                <a:avLst/>
              </a:prstGeom>
              <a:blipFill>
                <a:blip r:embed="rId13"/>
                <a:stretch>
                  <a:fillRect l="-1706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2"/>
          <p:cNvSpPr txBox="1">
            <a:spLocks/>
          </p:cNvSpPr>
          <p:nvPr/>
        </p:nvSpPr>
        <p:spPr>
          <a:xfrm>
            <a:off x="4259228" y="4267201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73250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073249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1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2514601"/>
                <a:ext cx="533400" cy="5701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6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5" grpId="0" animBg="1"/>
      <p:bldP spid="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≠</m:t>
                    </m:r>
                    <m:r>
                      <a:rPr lang="en-US" sz="2800" b="1" i="1">
                        <a:latin typeface="Cambria Math"/>
                      </a:rPr>
                      <m:t>𝒆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latin typeface="Cambria Math"/>
                      </a:rPr>
                      <m:t>𝒇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606150" cy="523220"/>
              </a:xfrm>
              <a:prstGeom prst="rect">
                <a:avLst/>
              </a:prstGeom>
              <a:blipFill>
                <a:blip r:embed="rId11"/>
                <a:stretch>
                  <a:fillRect t="-14634" r="-452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748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2"/>
            <a:ext cx="8229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Cannot Happen!</a:t>
            </a: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77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 l="-2564"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7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60" idx="0"/>
            <a:endCxn id="49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7" y="2631744"/>
                <a:ext cx="1321965" cy="461665"/>
              </a:xfrm>
              <a:prstGeom prst="rect">
                <a:avLst/>
              </a:prstGeom>
              <a:blipFill>
                <a:blip r:embed="rId8"/>
                <a:stretch>
                  <a:fillRect l="-769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  <a:endCxn id="59" idx="0"/>
          </p:cNvCxnSpPr>
          <p:nvPr/>
        </p:nvCxnSpPr>
        <p:spPr>
          <a:xfrm>
            <a:off x="4927980" y="3093408"/>
            <a:ext cx="1" cy="335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“Evict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98" y="6015336"/>
                <a:ext cx="1321965" cy="461665"/>
              </a:xfrm>
              <a:prstGeom prst="rect">
                <a:avLst/>
              </a:prstGeom>
              <a:blipFill>
                <a:blip r:embed="rId9"/>
                <a:stretch>
                  <a:fillRect l="-769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66" idx="0"/>
            <a:endCxn id="54" idx="2"/>
          </p:cNvCxnSpPr>
          <p:nvPr/>
        </p:nvCxnSpPr>
        <p:spPr>
          <a:xfrm flipH="1" flipV="1">
            <a:off x="4927980" y="5486401"/>
            <a:ext cx="1" cy="5289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Means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not farthest future access!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36" y="4579616"/>
                <a:ext cx="4642938" cy="461665"/>
              </a:xfrm>
              <a:prstGeom prst="rect">
                <a:avLst/>
              </a:prstGeom>
              <a:blipFill>
                <a:blip r:embed="rId10"/>
                <a:stretch>
                  <a:fillRect l="-1362" t="-8108" r="-136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43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04" y="2133600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69" y="5029201"/>
                <a:ext cx="755784" cy="557717"/>
              </a:xfrm>
              <a:prstGeom prst="rect">
                <a:avLst/>
              </a:prstGeom>
              <a:blipFill>
                <a:blip r:embed="rId4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3352800"/>
                <a:ext cx="899605" cy="52322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956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9779" y="21336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379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85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8107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26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2286" y="21336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89779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885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8107" y="3429000"/>
            <a:ext cx="457200" cy="4572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686" y="3429000"/>
                <a:ext cx="4572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092286" y="3429000"/>
            <a:ext cx="457200" cy="4572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05200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97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99379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2885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98107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826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92286" y="50292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3482973" y="984446"/>
            <a:ext cx="400434" cy="187997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accesses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58" y="1354885"/>
                <a:ext cx="1576842" cy="369332"/>
              </a:xfrm>
              <a:prstGeom prst="rect">
                <a:avLst/>
              </a:prstGeom>
              <a:blipFill>
                <a:blip r:embed="rId7"/>
                <a:stretch>
                  <a:fillRect l="-3200" t="-6667" r="-16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699380" y="34290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First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14" y="4256619"/>
                <a:ext cx="3202352" cy="461665"/>
              </a:xfrm>
              <a:prstGeom prst="rect">
                <a:avLst/>
              </a:prstGeom>
              <a:blipFill>
                <a:blip r:embed="rId8"/>
                <a:stretch>
                  <a:fillRect l="-1969" t="-5263" r="-39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22" idx="2"/>
          </p:cNvCxnSpPr>
          <p:nvPr/>
        </p:nvCxnSpPr>
        <p:spPr>
          <a:xfrm flipH="1" flipV="1">
            <a:off x="6711286" y="3886200"/>
            <a:ext cx="4" cy="370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5400000">
            <a:off x="5621690" y="2697758"/>
            <a:ext cx="400434" cy="10668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48" y="2661608"/>
                <a:ext cx="894785" cy="369332"/>
              </a:xfrm>
              <a:prstGeom prst="rect">
                <a:avLst/>
              </a:prstGeom>
              <a:blipFill>
                <a:blip r:embed="rId9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the first access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𝑖</m:t>
                    </m:r>
                    <m:r>
                      <a:rPr lang="en-US" sz="28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deals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5725180"/>
                <a:ext cx="9039591" cy="523220"/>
              </a:xfrm>
              <a:prstGeom prst="rect">
                <a:avLst/>
              </a:prstGeom>
              <a:blipFill>
                <a:blip r:embed="rId10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52600" y="6248400"/>
                <a:ext cx="55291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800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≠</m:t>
                    </m:r>
                    <m:r>
                      <a:rPr lang="en-US" sz="2800" i="1"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5529142" cy="523220"/>
              </a:xfrm>
              <a:prstGeom prst="rect">
                <a:avLst/>
              </a:prstGeom>
              <a:blipFill>
                <a:blip r:embed="rId11"/>
                <a:stretch>
                  <a:fillRect t="-14634" r="-22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18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746125"/>
                <a:ext cx="8229600" cy="182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746125"/>
                <a:ext cx="8229600" cy="1828799"/>
              </a:xfrm>
              <a:blipFill>
                <a:blip r:embed="rId3"/>
                <a:stretch>
                  <a:fillRect l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79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044572" y="2073250"/>
            <a:ext cx="3518029" cy="571500"/>
            <a:chOff x="368171" y="4305300"/>
            <a:chExt cx="3518029" cy="571500"/>
          </a:xfrm>
        </p:grpSpPr>
        <p:sp>
          <p:nvSpPr>
            <p:cNvPr id="29" name="Rectangle 28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0495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6768972" y="2073250"/>
            <a:ext cx="3518029" cy="571500"/>
            <a:chOff x="368171" y="4305300"/>
            <a:chExt cx="3518029" cy="571500"/>
          </a:xfrm>
        </p:grpSpPr>
        <p:sp>
          <p:nvSpPr>
            <p:cNvPr id="37" name="Rectangle 36"/>
            <p:cNvSpPr/>
            <p:nvPr/>
          </p:nvSpPr>
          <p:spPr>
            <a:xfrm>
              <a:off x="381000" y="4305300"/>
              <a:ext cx="3505200" cy="5715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bg1"/>
                      </a:solidFill>
                    </a:rPr>
                    <a:t> Cache after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71" y="4507468"/>
                  <a:ext cx="226914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72" y="1997051"/>
                <a:ext cx="63350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073251"/>
                <a:ext cx="533400" cy="5701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074620"/>
                <a:ext cx="533400" cy="570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073251"/>
                <a:ext cx="533400" cy="57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074620"/>
                <a:ext cx="533400" cy="57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loads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it must be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71801"/>
                <a:ext cx="3657600" cy="1828799"/>
              </a:xfrm>
              <a:prstGeom prst="rect">
                <a:avLst/>
              </a:prstGeom>
              <a:blipFill>
                <a:blip r:embed="rId11"/>
                <a:stretch>
                  <a:fillRect l="-416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load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the cache, evicting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1"/>
                <a:ext cx="3657600" cy="1828799"/>
              </a:xfrm>
              <a:prstGeom prst="rect">
                <a:avLst/>
              </a:prstGeom>
              <a:blipFill>
                <a:blip r:embed="rId12"/>
                <a:stretch>
                  <a:fillRect l="-4167" t="-344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behaved exactly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and has the same cache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therefore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𝑚𝑖𝑠𝑠𝑒𝑠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81602"/>
                <a:ext cx="7429500" cy="1828799"/>
              </a:xfrm>
              <a:prstGeom prst="rect">
                <a:avLst/>
              </a:prstGeom>
              <a:blipFill>
                <a:blip r:embed="rId13"/>
                <a:stretch>
                  <a:fillRect l="-1706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solidFill>
                <a:srgbClr val="FF33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1"/>
                <a:ext cx="533400" cy="5701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200" y="2514938"/>
                <a:ext cx="533400" cy="5701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4259228" y="4343400"/>
            <a:ext cx="4457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caches now match!</a:t>
            </a:r>
          </a:p>
        </p:txBody>
      </p:sp>
    </p:spTree>
    <p:extLst>
      <p:ext uri="{BB962C8B-B14F-4D97-AF65-F5344CB8AC3E}">
        <p14:creationId xmlns:p14="http://schemas.microsoft.com/office/powerpoint/2010/main" val="11791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828799"/>
          </a:xfrm>
        </p:spPr>
        <p:txBody>
          <a:bodyPr>
            <a:normAutofit fontScale="92500"/>
          </a:bodyPr>
          <a:lstStyle/>
          <a:p>
            <a:r>
              <a:rPr lang="en-US" dirty="0"/>
              <a:t>Problem: need to electronically send a message to two people at a distance.</a:t>
            </a:r>
          </a:p>
          <a:p>
            <a:r>
              <a:rPr lang="en-US" dirty="0"/>
              <a:t>Channel for message is binary (either on or off)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result for 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771354"/>
            <a:ext cx="1704993" cy="163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ob dyla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9" r="21335"/>
          <a:stretch/>
        </p:blipFill>
        <p:spPr bwMode="auto">
          <a:xfrm>
            <a:off x="3352800" y="4648201"/>
            <a:ext cx="1220396" cy="15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urved Connector 10"/>
          <p:cNvCxnSpPr>
            <a:stCxn id="2052" idx="0"/>
            <a:endCxn id="2050" idx="0"/>
          </p:cNvCxnSpPr>
          <p:nvPr/>
        </p:nvCxnSpPr>
        <p:spPr>
          <a:xfrm rot="16200000" flipH="1">
            <a:off x="5927571" y="2683628"/>
            <a:ext cx="123153" cy="4052299"/>
          </a:xfrm>
          <a:prstGeom prst="curvedConnector3">
            <a:avLst>
              <a:gd name="adj1" fmla="val -66214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15001" y="3743980"/>
                <a:ext cx="5739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3743980"/>
                <a:ext cx="5739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16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6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Entire Huffman Derivation Follows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covered in class, just for your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4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22292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15400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083989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U:1</a:t>
            </a:r>
          </a:p>
        </p:txBody>
      </p:sp>
    </p:spTree>
    <p:extLst>
      <p:ext uri="{BB962C8B-B14F-4D97-AF65-F5344CB8AC3E}">
        <p14:creationId xmlns:p14="http://schemas.microsoft.com/office/powerpoint/2010/main" val="3681556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915400" y="3046863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K:1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508508" y="3048000"/>
            <a:ext cx="593108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P:1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7690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4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42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8838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934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03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12692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051612" y="3048001"/>
            <a:ext cx="1168589" cy="1220337"/>
            <a:chOff x="7696200" y="3046863"/>
            <a:chExt cx="1168589" cy="1220337"/>
          </a:xfrm>
        </p:grpSpPr>
        <p:sp>
          <p:nvSpPr>
            <p:cNvPr id="20" name="Rounded Rectangle 1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Q:1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U:1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20201" y="3048001"/>
            <a:ext cx="1168589" cy="1220337"/>
            <a:chOff x="7696200" y="3046863"/>
            <a:chExt cx="1168589" cy="1220337"/>
          </a:xfrm>
        </p:grpSpPr>
        <p:sp>
          <p:nvSpPr>
            <p:cNvPr id="30" name="Rounded Rectangle 29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K:1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P:1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3" name="Straight Arrow Connector 32"/>
            <p:cNvCxnSpPr>
              <a:stCxn id="32" idx="2"/>
              <a:endCxn id="30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31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0352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7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67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77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R:2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305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04700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18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A:2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646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010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0600" y="3048000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S:3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10000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18012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86601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029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5092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84611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92623" y="3048001"/>
            <a:ext cx="1168589" cy="1220337"/>
            <a:chOff x="7696200" y="3046863"/>
            <a:chExt cx="1168589" cy="1220337"/>
          </a:xfrm>
        </p:grpSpPr>
        <p:sp>
          <p:nvSpPr>
            <p:cNvPr id="43" name="Rounded Rectangle 42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R:2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Y:2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Straight Arrow Connector 45"/>
            <p:cNvCxnSpPr>
              <a:stCxn id="45" idx="2"/>
              <a:endCxn id="43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  <a:endCxn id="44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661212" y="3048001"/>
            <a:ext cx="1168589" cy="1220337"/>
            <a:chOff x="7696200" y="3046863"/>
            <a:chExt cx="1168589" cy="1220337"/>
          </a:xfrm>
        </p:grpSpPr>
        <p:sp>
          <p:nvSpPr>
            <p:cNvPr id="51" name="Rounded Rectangle 50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A:2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D:2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Arrow Connector 53"/>
            <p:cNvCxnSpPr>
              <a:stCxn id="53" idx="2"/>
              <a:endCxn id="51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2"/>
              <a:endCxn id="52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94012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643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22896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59792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16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511119" y="3048000"/>
            <a:ext cx="2337178" cy="2133600"/>
            <a:chOff x="5899962" y="3048000"/>
            <a:chExt cx="2337178" cy="2133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Q:1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U:1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23" name="Straight Arrow Connector 22"/>
              <p:cNvCxnSpPr>
                <a:stCxn id="22" idx="2"/>
                <a:endCxn id="2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2" idx="2"/>
                <a:endCxn id="2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K:1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P:1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3" name="Straight Arrow Connector 32"/>
              <p:cNvCxnSpPr>
                <a:stCxn id="32" idx="2"/>
                <a:endCxn id="30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2" idx="2"/>
                <a:endCxn id="31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8" name="Straight Arrow Connector 37"/>
            <p:cNvCxnSpPr>
              <a:stCxn id="37" idx="2"/>
              <a:endCxn id="22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32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20520" y="3046864"/>
            <a:ext cx="1168589" cy="1220337"/>
            <a:chOff x="7696200" y="3046863"/>
            <a:chExt cx="1168589" cy="1220337"/>
          </a:xfrm>
        </p:grpSpPr>
        <p:sp>
          <p:nvSpPr>
            <p:cNvPr id="59" name="Rounded Rectangle 5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N:3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S:3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2" name="Straight Arrow Connector 61"/>
            <p:cNvCxnSpPr>
              <a:stCxn id="61" idx="2"/>
              <a:endCxn id="5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2"/>
              <a:endCxn id="6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00400" y="3048000"/>
            <a:ext cx="2337178" cy="2133600"/>
            <a:chOff x="5899962" y="3048000"/>
            <a:chExt cx="2337178" cy="2133600"/>
          </a:xfrm>
        </p:grpSpPr>
        <p:grpSp>
          <p:nvGrpSpPr>
            <p:cNvPr id="67" name="Group 66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R:2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Y:2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1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3" idx="2"/>
                <a:endCxn id="82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A:2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D:2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7" name="Straight Arrow Connector 76"/>
              <p:cNvCxnSpPr>
                <a:stCxn id="76" idx="2"/>
                <a:endCxn id="74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6" idx="2"/>
                <a:endCxn id="75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83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2"/>
              <a:endCxn id="76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9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886084" cy="4525963"/>
          </a:xfrm>
        </p:spPr>
        <p:txBody>
          <a:bodyPr/>
          <a:lstStyle/>
          <a:p>
            <a:r>
              <a:rPr lang="en-US" dirty="0"/>
              <a:t>Take the message, send it over character-by-character with an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219201"/>
            <a:ext cx="5438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dirty="0">
                <a:solidFill>
                  <a:srgbClr val="FF0000"/>
                </a:solidFill>
              </a:rPr>
              <a:t>wiggle, wiggle, wiggle like a gypsy queen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wiggle, wiggle, wiggle all dressed in green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29582" y="1643420"/>
            <a:ext cx="750526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200" dirty="0"/>
              <a:t>a: 2</a:t>
            </a:r>
          </a:p>
          <a:p>
            <a:r>
              <a:rPr lang="pt-BR" sz="2200" dirty="0"/>
              <a:t>d: 2</a:t>
            </a:r>
          </a:p>
          <a:p>
            <a:r>
              <a:rPr lang="pt-BR" sz="2200" dirty="0"/>
              <a:t>e: 13</a:t>
            </a:r>
          </a:p>
          <a:p>
            <a:r>
              <a:rPr lang="pt-BR" sz="2200" dirty="0"/>
              <a:t>g: 14</a:t>
            </a:r>
          </a:p>
          <a:p>
            <a:r>
              <a:rPr lang="pt-BR" sz="2200" dirty="0"/>
              <a:t>i: 8</a:t>
            </a:r>
          </a:p>
          <a:p>
            <a:r>
              <a:rPr lang="pt-BR" sz="2200" dirty="0"/>
              <a:t>k: 1</a:t>
            </a:r>
          </a:p>
          <a:p>
            <a:r>
              <a:rPr lang="pt-BR" sz="2200" dirty="0"/>
              <a:t>l: 9</a:t>
            </a:r>
          </a:p>
          <a:p>
            <a:r>
              <a:rPr lang="pt-BR" sz="2200" dirty="0"/>
              <a:t>n: 3</a:t>
            </a:r>
          </a:p>
          <a:p>
            <a:r>
              <a:rPr lang="pt-BR" sz="2200" dirty="0"/>
              <a:t>p: 1</a:t>
            </a:r>
          </a:p>
          <a:p>
            <a:r>
              <a:rPr lang="pt-BR" sz="2200" dirty="0"/>
              <a:t>q: 1</a:t>
            </a:r>
          </a:p>
          <a:p>
            <a:r>
              <a:rPr lang="pt-BR" sz="2200" dirty="0"/>
              <a:t>r: 2</a:t>
            </a:r>
          </a:p>
          <a:p>
            <a:r>
              <a:rPr lang="pt-BR" sz="2200" dirty="0"/>
              <a:t>s: 3</a:t>
            </a:r>
          </a:p>
          <a:p>
            <a:r>
              <a:rPr lang="pt-BR" sz="2200" dirty="0"/>
              <a:t>u: 1</a:t>
            </a:r>
          </a:p>
          <a:p>
            <a:r>
              <a:rPr lang="pt-BR" sz="2200" dirty="0"/>
              <a:t>w: 6</a:t>
            </a:r>
          </a:p>
          <a:p>
            <a:r>
              <a:rPr lang="pt-BR" sz="2200" dirty="0"/>
              <a:t>y: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1600" y="1066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40229" y="1632972"/>
            <a:ext cx="755335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200" dirty="0"/>
              <a:t>0000</a:t>
            </a:r>
          </a:p>
          <a:p>
            <a:r>
              <a:rPr lang="pt-BR" sz="2200" dirty="0"/>
              <a:t>0001</a:t>
            </a:r>
          </a:p>
          <a:p>
            <a:r>
              <a:rPr lang="pt-BR" sz="2200" dirty="0"/>
              <a:t>0010</a:t>
            </a:r>
          </a:p>
          <a:p>
            <a:r>
              <a:rPr lang="pt-BR" sz="2200" dirty="0"/>
              <a:t>0011</a:t>
            </a:r>
          </a:p>
          <a:p>
            <a:r>
              <a:rPr lang="pt-BR" sz="2200" dirty="0"/>
              <a:t>0100</a:t>
            </a:r>
          </a:p>
          <a:p>
            <a:r>
              <a:rPr lang="pt-BR" sz="2200" dirty="0"/>
              <a:t>0101</a:t>
            </a:r>
          </a:p>
          <a:p>
            <a:r>
              <a:rPr lang="pt-BR" sz="2200" dirty="0"/>
              <a:t>0110</a:t>
            </a:r>
          </a:p>
          <a:p>
            <a:r>
              <a:rPr lang="pt-BR" sz="2200" dirty="0"/>
              <a:t>0111</a:t>
            </a:r>
          </a:p>
          <a:p>
            <a:r>
              <a:rPr lang="pt-BR" sz="2200" dirty="0"/>
              <a:t>1000</a:t>
            </a:r>
          </a:p>
          <a:p>
            <a:r>
              <a:rPr lang="pt-BR" sz="2200" dirty="0"/>
              <a:t>1001</a:t>
            </a:r>
          </a:p>
          <a:p>
            <a:r>
              <a:rPr lang="pt-BR" sz="2200" dirty="0"/>
              <a:t>1010</a:t>
            </a:r>
          </a:p>
          <a:p>
            <a:r>
              <a:rPr lang="pt-BR" sz="2200" dirty="0"/>
              <a:t>1011</a:t>
            </a:r>
          </a:p>
          <a:p>
            <a:r>
              <a:rPr lang="pt-BR" sz="2200" dirty="0"/>
              <a:t>1100</a:t>
            </a:r>
          </a:p>
          <a:p>
            <a:r>
              <a:rPr lang="pt-BR" sz="2200" dirty="0"/>
              <a:t>1101</a:t>
            </a:r>
          </a:p>
          <a:p>
            <a:r>
              <a:rPr lang="pt-BR" sz="2200" dirty="0"/>
              <a:t>1110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05872" y="1343798"/>
            <a:ext cx="12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</a:t>
            </a:r>
          </a:p>
        </p:txBody>
      </p:sp>
    </p:spTree>
    <p:extLst>
      <p:ext uri="{BB962C8B-B14F-4D97-AF65-F5344CB8AC3E}">
        <p14:creationId xmlns:p14="http://schemas.microsoft.com/office/powerpoint/2010/main" val="9707381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29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37496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046863"/>
            <a:ext cx="6096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W:6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8104" y="3048000"/>
            <a:ext cx="2337178" cy="2133600"/>
            <a:chOff x="5899962" y="3048000"/>
            <a:chExt cx="2337178" cy="2133600"/>
          </a:xfrm>
        </p:grpSpPr>
        <p:grpSp>
          <p:nvGrpSpPr>
            <p:cNvPr id="67" name="Group 66"/>
            <p:cNvGrpSpPr/>
            <p:nvPr/>
          </p:nvGrpSpPr>
          <p:grpSpPr>
            <a:xfrm>
              <a:off x="5899962" y="3961263"/>
              <a:ext cx="1168589" cy="1220337"/>
              <a:chOff x="7696200" y="3046863"/>
              <a:chExt cx="1168589" cy="1220337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R:2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Y:2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1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3" idx="2"/>
                <a:endCxn id="82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68551" y="3961263"/>
              <a:ext cx="1168589" cy="1220337"/>
              <a:chOff x="7696200" y="3046863"/>
              <a:chExt cx="1168589" cy="1220337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A:2</a:t>
                </a: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D:2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7" name="Straight Arrow Connector 76"/>
              <p:cNvCxnSpPr>
                <a:stCxn id="76" idx="2"/>
                <a:endCxn id="74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76" idx="2"/>
                <a:endCxn id="75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6771997" y="30480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83" idx="0"/>
            </p:cNvCxnSpPr>
            <p:nvPr/>
          </p:nvCxnSpPr>
          <p:spPr>
            <a:xfrm flipH="1">
              <a:off x="6484824" y="3505200"/>
              <a:ext cx="583727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2"/>
              <a:endCxn id="76" idx="0"/>
            </p:cNvCxnSpPr>
            <p:nvPr/>
          </p:nvCxnSpPr>
          <p:spPr>
            <a:xfrm>
              <a:off x="7068551" y="3505200"/>
              <a:ext cx="584862" cy="4560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29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26922" y="3430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5563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40908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54004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35604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L:9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72500" y="3048000"/>
            <a:ext cx="495300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I:8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07826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87204" y="3034354"/>
            <a:ext cx="3048000" cy="3214047"/>
            <a:chOff x="5791200" y="1967553"/>
            <a:chExt cx="3048000" cy="3214047"/>
          </a:xfrm>
        </p:grpSpPr>
        <p:sp>
          <p:nvSpPr>
            <p:cNvPr id="11" name="Rounded Rectangle 10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W:6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91200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R:2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Y:2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84" name="Straight Arrow Connector 83"/>
                <p:cNvCxnSpPr>
                  <a:stCxn id="83" idx="2"/>
                  <a:endCxn id="81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83" idx="2"/>
                  <a:endCxn id="82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A:2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D:2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2"/>
                  <a:endCxn id="74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76" idx="2"/>
                  <a:endCxn id="75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69" name="Rounded Rectangle 68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70" name="Straight Arrow Connector 69"/>
              <p:cNvCxnSpPr>
                <a:stCxn id="69" idx="2"/>
                <a:endCxn id="83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9" idx="2"/>
                <a:endCxn id="76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69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  <a:endCxn id="11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2256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01704" y="3046863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3046863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968622" y="3048000"/>
            <a:ext cx="3327778" cy="3200400"/>
            <a:chOff x="6121022" y="1981200"/>
            <a:chExt cx="3327778" cy="3200400"/>
          </a:xfrm>
        </p:grpSpPr>
        <p:grpSp>
          <p:nvGrpSpPr>
            <p:cNvPr id="18" name="Group 17"/>
            <p:cNvGrpSpPr/>
            <p:nvPr/>
          </p:nvGrpSpPr>
          <p:grpSpPr>
            <a:xfrm>
              <a:off x="7111622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Q:1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U:1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23" name="Straight Arrow Connector 22"/>
                <p:cNvCxnSpPr>
                  <a:stCxn id="22" idx="2"/>
                  <a:endCxn id="2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2" idx="2"/>
                  <a:endCxn id="2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K:1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P:1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3" name="Straight Arrow Connector 32"/>
                <p:cNvCxnSpPr>
                  <a:stCxn id="32" idx="2"/>
                  <a:endCxn id="30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32" idx="2"/>
                  <a:endCxn id="31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8" name="Straight Arrow Connector 37"/>
              <p:cNvCxnSpPr>
                <a:stCxn id="37" idx="2"/>
                <a:endCxn id="22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2"/>
                <a:endCxn id="32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21022" y="3046863"/>
              <a:ext cx="1168589" cy="1220337"/>
              <a:chOff x="7696200" y="3046863"/>
              <a:chExt cx="1168589" cy="1220337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N:3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S:3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2" name="Straight Arrow Connector 61"/>
              <p:cNvCxnSpPr>
                <a:stCxn id="61" idx="2"/>
                <a:endCxn id="5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61" idx="2"/>
                <a:endCxn id="6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7233886" y="19812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89" name="Straight Arrow Connector 88"/>
            <p:cNvCxnSpPr>
              <a:stCxn id="88" idx="2"/>
              <a:endCxn id="61" idx="0"/>
            </p:cNvCxnSpPr>
            <p:nvPr/>
          </p:nvCxnSpPr>
          <p:spPr>
            <a:xfrm flipH="1">
              <a:off x="6705884" y="2438400"/>
              <a:ext cx="824556" cy="6084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8" idx="2"/>
              <a:endCxn id="37" idx="0"/>
            </p:cNvCxnSpPr>
            <p:nvPr/>
          </p:nvCxnSpPr>
          <p:spPr>
            <a:xfrm>
              <a:off x="7530440" y="2438400"/>
              <a:ext cx="749771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934200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51714" y="2450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8000" y="3034354"/>
            <a:ext cx="3048000" cy="3214047"/>
            <a:chOff x="5791200" y="1967553"/>
            <a:chExt cx="3048000" cy="3214047"/>
          </a:xfrm>
        </p:grpSpPr>
        <p:sp>
          <p:nvSpPr>
            <p:cNvPr id="11" name="Rounded Rectangle 10"/>
            <p:cNvSpPr/>
            <p:nvPr/>
          </p:nvSpPr>
          <p:spPr>
            <a:xfrm>
              <a:off x="8229600" y="3046863"/>
              <a:ext cx="609600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W:6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5791200" y="3048000"/>
              <a:ext cx="2337178" cy="2133600"/>
              <a:chOff x="5899962" y="3048000"/>
              <a:chExt cx="2337178" cy="213360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899962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R:2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Y:2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84" name="Straight Arrow Connector 83"/>
                <p:cNvCxnSpPr>
                  <a:stCxn id="83" idx="2"/>
                  <a:endCxn id="81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83" idx="2"/>
                  <a:endCxn id="82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068551" y="39612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A:2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D:2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77" name="Straight Arrow Connector 76"/>
                <p:cNvCxnSpPr>
                  <a:stCxn id="76" idx="2"/>
                  <a:endCxn id="74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76" idx="2"/>
                  <a:endCxn id="75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69" name="Rounded Rectangle 68"/>
              <p:cNvSpPr/>
              <p:nvPr/>
            </p:nvSpPr>
            <p:spPr>
              <a:xfrm>
                <a:off x="6771997" y="30480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70" name="Straight Arrow Connector 69"/>
              <p:cNvCxnSpPr>
                <a:stCxn id="69" idx="2"/>
                <a:endCxn id="83" idx="0"/>
              </p:cNvCxnSpPr>
              <p:nvPr/>
            </p:nvCxnSpPr>
            <p:spPr>
              <a:xfrm flipH="1">
                <a:off x="6484824" y="3505200"/>
                <a:ext cx="583727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9" idx="2"/>
                <a:endCxn id="76" idx="0"/>
              </p:cNvCxnSpPr>
              <p:nvPr/>
            </p:nvCxnSpPr>
            <p:spPr>
              <a:xfrm>
                <a:off x="7068551" y="3505200"/>
                <a:ext cx="584862" cy="4560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629400" y="3440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26922" y="34301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3" name="Rounded Rectangle 92"/>
            <p:cNvSpPr/>
            <p:nvPr/>
          </p:nvSpPr>
          <p:spPr>
            <a:xfrm>
              <a:off x="7489767" y="196755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69" idx="0"/>
            </p:cNvCxnSpPr>
            <p:nvPr/>
          </p:nvCxnSpPr>
          <p:spPr>
            <a:xfrm flipH="1">
              <a:off x="6959789" y="2424753"/>
              <a:ext cx="826532" cy="623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  <a:endCxn id="11" idx="0"/>
            </p:cNvCxnSpPr>
            <p:nvPr/>
          </p:nvCxnSpPr>
          <p:spPr>
            <a:xfrm>
              <a:off x="7786321" y="2424753"/>
              <a:ext cx="748079" cy="6221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190081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07595" y="2436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03797" y="3046864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8468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27408" y="2432517"/>
            <a:ext cx="7130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G:14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40504" y="2432517"/>
            <a:ext cx="636896" cy="457200"/>
          </a:xfrm>
          <a:prstGeom prst="roundRect">
            <a:avLst/>
          </a:prstGeom>
          <a:solidFill>
            <a:srgbClr val="FF71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E:13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7440305" y="2432518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76400" y="2443146"/>
            <a:ext cx="6477000" cy="3881454"/>
            <a:chOff x="152400" y="2443146"/>
            <a:chExt cx="6477000" cy="388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301622" y="3124200"/>
              <a:ext cx="3327778" cy="3200400"/>
              <a:chOff x="6121022" y="1981200"/>
              <a:chExt cx="3327778" cy="32004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11622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Q:1</a:t>
                    </a: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U:1</a:t>
                    </a: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23" name="Straight Arrow Connector 22"/>
                  <p:cNvCxnSpPr>
                    <a:stCxn id="22" idx="2"/>
                    <a:endCxn id="20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stCxn id="22" idx="2"/>
                    <a:endCxn id="21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K:1</a:t>
                    </a:r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P:1</a:t>
                    </a:r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33" name="Straight Arrow Connector 32"/>
                  <p:cNvCxnSpPr>
                    <a:stCxn id="32" idx="2"/>
                    <a:endCxn id="30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32" idx="2"/>
                    <a:endCxn id="31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37" name="Rounded Rectangle 36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38" name="Straight Arrow Connector 37"/>
                <p:cNvCxnSpPr>
                  <a:stCxn id="37" idx="2"/>
                  <a:endCxn id="22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7" idx="2"/>
                  <a:endCxn id="32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121022" y="30468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N:3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S:3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61" idx="2"/>
                  <a:endCxn id="5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1" idx="2"/>
                  <a:endCxn id="6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88" name="Rounded Rectangle 87"/>
              <p:cNvSpPr/>
              <p:nvPr/>
            </p:nvSpPr>
            <p:spPr>
              <a:xfrm>
                <a:off x="7233886" y="19812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89" name="Straight Arrow Connector 88"/>
              <p:cNvCxnSpPr>
                <a:stCxn id="88" idx="2"/>
                <a:endCxn id="61" idx="0"/>
              </p:cNvCxnSpPr>
              <p:nvPr/>
            </p:nvCxnSpPr>
            <p:spPr>
              <a:xfrm flipH="1">
                <a:off x="6705884" y="2438400"/>
                <a:ext cx="824556" cy="6084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8" idx="2"/>
                <a:endCxn id="37" idx="0"/>
              </p:cNvCxnSpPr>
              <p:nvPr/>
            </p:nvCxnSpPr>
            <p:spPr>
              <a:xfrm>
                <a:off x="7530440" y="2438400"/>
                <a:ext cx="749771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934200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851714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2400" y="3110553"/>
              <a:ext cx="3048000" cy="3214047"/>
              <a:chOff x="5791200" y="1967553"/>
              <a:chExt cx="3048000" cy="321404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8229600" y="3046863"/>
                <a:ext cx="609600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W:6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791200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R:2</a:t>
                    </a:r>
                  </a:p>
                </p:txBody>
              </p:sp>
              <p:sp>
                <p:nvSpPr>
                  <p:cNvPr id="82" name="Rounded Rectangle 81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Y:2</a:t>
                    </a:r>
                  </a:p>
                </p:txBody>
              </p:sp>
              <p:sp>
                <p:nvSpPr>
                  <p:cNvPr id="83" name="Rounded Rectangle 82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84" name="Straight Arrow Connector 83"/>
                  <p:cNvCxnSpPr>
                    <a:stCxn id="83" idx="2"/>
                    <a:endCxn id="81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>
                    <a:stCxn id="83" idx="2"/>
                    <a:endCxn id="82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A:2</a:t>
                    </a: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D:2</a:t>
                    </a: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77" name="Straight Arrow Connector 76"/>
                  <p:cNvCxnSpPr>
                    <a:stCxn id="76" idx="2"/>
                    <a:endCxn id="74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6" idx="2"/>
                    <a:endCxn id="75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69" name="Rounded Rectangle 68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70" name="Straight Arrow Connector 69"/>
                <p:cNvCxnSpPr>
                  <a:stCxn id="69" idx="2"/>
                  <a:endCxn id="83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69" idx="2"/>
                  <a:endCxn id="76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3" name="Rounded Rectangle 92"/>
              <p:cNvSpPr/>
              <p:nvPr/>
            </p:nvSpPr>
            <p:spPr>
              <a:xfrm>
                <a:off x="7489767" y="196755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cxnSp>
            <p:nvCxnSpPr>
              <p:cNvPr id="94" name="Straight Arrow Connector 93"/>
              <p:cNvCxnSpPr>
                <a:stCxn id="93" idx="2"/>
                <a:endCxn id="69" idx="0"/>
              </p:cNvCxnSpPr>
              <p:nvPr/>
            </p:nvCxnSpPr>
            <p:spPr>
              <a:xfrm flipH="1">
                <a:off x="6959789" y="2424753"/>
                <a:ext cx="826532" cy="6232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93" idx="2"/>
                <a:endCxn id="11" idx="0"/>
              </p:cNvCxnSpPr>
              <p:nvPr/>
            </p:nvCxnSpPr>
            <p:spPr>
              <a:xfrm>
                <a:off x="7786321" y="2424753"/>
                <a:ext cx="748079" cy="6221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7190081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107595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3119642" y="2443146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88" idx="0"/>
            </p:cNvCxnSpPr>
            <p:nvPr/>
          </p:nvCxnSpPr>
          <p:spPr>
            <a:xfrm>
              <a:off x="3416196" y="2900346"/>
              <a:ext cx="1294844" cy="2238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3" idx="0"/>
            </p:cNvCxnSpPr>
            <p:nvPr/>
          </p:nvCxnSpPr>
          <p:spPr>
            <a:xfrm flipH="1">
              <a:off x="2147521" y="2900346"/>
              <a:ext cx="1268675" cy="2102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411267" y="2612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52738" y="2629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537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94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8204012" y="2432518"/>
            <a:ext cx="1168589" cy="1220337"/>
            <a:chOff x="7696200" y="3046863"/>
            <a:chExt cx="1168589" cy="1220337"/>
          </a:xfrm>
        </p:grpSpPr>
        <p:sp>
          <p:nvSpPr>
            <p:cNvPr id="99" name="Rounded Rectangle 98"/>
            <p:cNvSpPr/>
            <p:nvPr/>
          </p:nvSpPr>
          <p:spPr>
            <a:xfrm>
              <a:off x="7696200" y="3810000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L:9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271681" y="3808863"/>
              <a:ext cx="5931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I:8</a:t>
              </a: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cxnSp>
          <p:nvCxnSpPr>
            <p:cNvPr id="102" name="Straight Arrow Connector 101"/>
            <p:cNvCxnSpPr>
              <a:stCxn id="101" idx="2"/>
              <a:endCxn id="99" idx="0"/>
            </p:cNvCxnSpPr>
            <p:nvPr/>
          </p:nvCxnSpPr>
          <p:spPr>
            <a:xfrm flipH="1">
              <a:off x="7992754" y="3504063"/>
              <a:ext cx="288308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1" idx="2"/>
              <a:endCxn id="100" idx="0"/>
            </p:cNvCxnSpPr>
            <p:nvPr/>
          </p:nvCxnSpPr>
          <p:spPr>
            <a:xfrm>
              <a:off x="8281062" y="3504063"/>
              <a:ext cx="2871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743200" y="2437264"/>
            <a:ext cx="1537648" cy="1220337"/>
            <a:chOff x="7479541" y="3046863"/>
            <a:chExt cx="1537648" cy="1220337"/>
          </a:xfrm>
        </p:grpSpPr>
        <p:sp>
          <p:nvSpPr>
            <p:cNvPr id="112" name="Rounded Rectangle 111"/>
            <p:cNvSpPr/>
            <p:nvPr/>
          </p:nvSpPr>
          <p:spPr>
            <a:xfrm>
              <a:off x="7479541" y="3810000"/>
              <a:ext cx="809767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G:14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271681" y="3808863"/>
              <a:ext cx="7455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E:13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15" name="Straight Arrow Connector 114"/>
            <p:cNvCxnSpPr>
              <a:stCxn id="114" idx="2"/>
              <a:endCxn id="112" idx="0"/>
            </p:cNvCxnSpPr>
            <p:nvPr/>
          </p:nvCxnSpPr>
          <p:spPr>
            <a:xfrm flipH="1">
              <a:off x="7884425" y="3504063"/>
              <a:ext cx="396637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2"/>
              <a:endCxn id="113" idx="0"/>
            </p:cNvCxnSpPr>
            <p:nvPr/>
          </p:nvCxnSpPr>
          <p:spPr>
            <a:xfrm>
              <a:off x="8281062" y="3504063"/>
              <a:ext cx="3633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19400" y="2443146"/>
            <a:ext cx="6477000" cy="3881454"/>
            <a:chOff x="152400" y="2443146"/>
            <a:chExt cx="6477000" cy="3881454"/>
          </a:xfrm>
        </p:grpSpPr>
        <p:grpSp>
          <p:nvGrpSpPr>
            <p:cNvPr id="120" name="Group 119"/>
            <p:cNvGrpSpPr/>
            <p:nvPr/>
          </p:nvGrpSpPr>
          <p:grpSpPr>
            <a:xfrm>
              <a:off x="3301622" y="3124200"/>
              <a:ext cx="3327778" cy="3200400"/>
              <a:chOff x="6121022" y="1981200"/>
              <a:chExt cx="3327778" cy="3200400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7111622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83" name="Rounded Rectangle 182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Q:1</a:t>
                    </a:r>
                  </a:p>
                </p:txBody>
              </p:sp>
              <p:sp>
                <p:nvSpPr>
                  <p:cNvPr id="184" name="Rounded Rectangle 183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U:1</a:t>
                    </a:r>
                  </a:p>
                </p:txBody>
              </p:sp>
              <p:sp>
                <p:nvSpPr>
                  <p:cNvPr id="185" name="Rounded Rectangle 184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86" name="Straight Arrow Connector 185"/>
                  <p:cNvCxnSpPr>
                    <a:stCxn id="185" idx="2"/>
                    <a:endCxn id="183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>
                    <a:stCxn id="185" idx="2"/>
                    <a:endCxn id="184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76" name="Rounded Rectangle 175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K:1</a:t>
                    </a:r>
                  </a:p>
                </p:txBody>
              </p:sp>
              <p:sp>
                <p:nvSpPr>
                  <p:cNvPr id="177" name="Rounded Rectangle 176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P:1</a:t>
                    </a:r>
                  </a:p>
                </p:txBody>
              </p:sp>
              <p:sp>
                <p:nvSpPr>
                  <p:cNvPr id="178" name="Rounded Rectangle 177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179" name="Straight Arrow Connector 178"/>
                  <p:cNvCxnSpPr>
                    <a:stCxn id="178" idx="2"/>
                    <a:endCxn id="176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>
                    <a:stCxn id="178" idx="2"/>
                    <a:endCxn id="177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71" name="Rounded Rectangle 170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  <a:endCxn id="185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stCxn id="171" idx="2"/>
                  <a:endCxn id="178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6121022" y="3046863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162" name="Rounded Rectangle 161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N:3</a:t>
                  </a: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S:3</a:t>
                  </a: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cxnSp>
              <p:nvCxnSpPr>
                <p:cNvPr id="165" name="Straight Arrow Connector 164"/>
                <p:cNvCxnSpPr>
                  <a:stCxn id="164" idx="2"/>
                  <a:endCxn id="162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>
                  <a:stCxn id="164" idx="2"/>
                  <a:endCxn id="163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57" name="Rounded Rectangle 156"/>
              <p:cNvSpPr/>
              <p:nvPr/>
            </p:nvSpPr>
            <p:spPr>
              <a:xfrm>
                <a:off x="7233886" y="19812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158" name="Straight Arrow Connector 157"/>
              <p:cNvCxnSpPr>
                <a:stCxn id="157" idx="2"/>
                <a:endCxn id="164" idx="0"/>
              </p:cNvCxnSpPr>
              <p:nvPr/>
            </p:nvCxnSpPr>
            <p:spPr>
              <a:xfrm flipH="1">
                <a:off x="6705884" y="2438400"/>
                <a:ext cx="824556" cy="6084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7" idx="2"/>
                <a:endCxn id="171" idx="0"/>
              </p:cNvCxnSpPr>
              <p:nvPr/>
            </p:nvCxnSpPr>
            <p:spPr>
              <a:xfrm>
                <a:off x="7530440" y="2438400"/>
                <a:ext cx="749771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6934200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7851714" y="2450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152400" y="3110553"/>
              <a:ext cx="3048000" cy="3214047"/>
              <a:chOff x="5791200" y="1967553"/>
              <a:chExt cx="3048000" cy="3214047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8229600" y="3046863"/>
                <a:ext cx="609600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W:6</a:t>
                </a: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5791200" y="3048000"/>
                <a:ext cx="2337178" cy="2133600"/>
                <a:chOff x="5899962" y="3048000"/>
                <a:chExt cx="2337178" cy="21336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5899962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48" name="Rounded Rectangle 147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R:2</a:t>
                    </a:r>
                  </a:p>
                </p:txBody>
              </p:sp>
              <p:sp>
                <p:nvSpPr>
                  <p:cNvPr id="149" name="Rounded Rectangle 148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Y:2</a:t>
                    </a:r>
                  </a:p>
                </p:txBody>
              </p:sp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51" name="Straight Arrow Connector 150"/>
                  <p:cNvCxnSpPr>
                    <a:stCxn id="150" idx="2"/>
                    <a:endCxn id="148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/>
                  <p:cNvCxnSpPr>
                    <a:stCxn id="150" idx="2"/>
                    <a:endCxn id="149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7068551" y="39612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41" name="Rounded Rectangle 140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A:2</a:t>
                    </a:r>
                  </a:p>
                </p:txBody>
              </p:sp>
              <p:sp>
                <p:nvSpPr>
                  <p:cNvPr id="142" name="Rounded Rectangle 141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D:2</a:t>
                    </a:r>
                  </a:p>
                </p:txBody>
              </p:sp>
              <p:sp>
                <p:nvSpPr>
                  <p:cNvPr id="143" name="Rounded Rectangle 142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44" name="Straight Arrow Connector 143"/>
                  <p:cNvCxnSpPr>
                    <a:stCxn id="143" idx="2"/>
                    <a:endCxn id="141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43" idx="2"/>
                    <a:endCxn id="142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36" name="Rounded Rectangle 135"/>
                <p:cNvSpPr/>
                <p:nvPr/>
              </p:nvSpPr>
              <p:spPr>
                <a:xfrm>
                  <a:off x="6771997" y="30480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137" name="Straight Arrow Connector 136"/>
                <p:cNvCxnSpPr>
                  <a:stCxn id="136" idx="2"/>
                  <a:endCxn id="150" idx="0"/>
                </p:cNvCxnSpPr>
                <p:nvPr/>
              </p:nvCxnSpPr>
              <p:spPr>
                <a:xfrm flipH="1">
                  <a:off x="6484824" y="3505200"/>
                  <a:ext cx="583727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>
                  <a:stCxn id="136" idx="2"/>
                  <a:endCxn id="143" idx="0"/>
                </p:cNvCxnSpPr>
                <p:nvPr/>
              </p:nvCxnSpPr>
              <p:spPr>
                <a:xfrm>
                  <a:off x="7068551" y="3505200"/>
                  <a:ext cx="584862" cy="4560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6629400" y="34406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226922" y="3430137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29" name="Rounded Rectangle 128"/>
              <p:cNvSpPr/>
              <p:nvPr/>
            </p:nvSpPr>
            <p:spPr>
              <a:xfrm>
                <a:off x="7489767" y="196755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cxnSp>
            <p:nvCxnSpPr>
              <p:cNvPr id="130" name="Straight Arrow Connector 129"/>
              <p:cNvCxnSpPr>
                <a:stCxn id="129" idx="2"/>
                <a:endCxn id="136" idx="0"/>
              </p:cNvCxnSpPr>
              <p:nvPr/>
            </p:nvCxnSpPr>
            <p:spPr>
              <a:xfrm flipH="1">
                <a:off x="6959789" y="2424753"/>
                <a:ext cx="826532" cy="6232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9" idx="2"/>
                <a:endCxn id="127" idx="0"/>
              </p:cNvCxnSpPr>
              <p:nvPr/>
            </p:nvCxnSpPr>
            <p:spPr>
              <a:xfrm>
                <a:off x="7786321" y="2424753"/>
                <a:ext cx="748079" cy="6221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7190081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8107595" y="24364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22" name="Rounded Rectangle 121"/>
            <p:cNvSpPr/>
            <p:nvPr/>
          </p:nvSpPr>
          <p:spPr>
            <a:xfrm>
              <a:off x="3119642" y="2443146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cxnSp>
          <p:nvCxnSpPr>
            <p:cNvPr id="123" name="Straight Arrow Connector 122"/>
            <p:cNvCxnSpPr>
              <a:stCxn id="122" idx="2"/>
              <a:endCxn id="157" idx="0"/>
            </p:cNvCxnSpPr>
            <p:nvPr/>
          </p:nvCxnSpPr>
          <p:spPr>
            <a:xfrm>
              <a:off x="3416196" y="2900346"/>
              <a:ext cx="1294844" cy="2238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2" idx="2"/>
              <a:endCxn id="129" idx="0"/>
            </p:cNvCxnSpPr>
            <p:nvPr/>
          </p:nvCxnSpPr>
          <p:spPr>
            <a:xfrm flipH="1">
              <a:off x="2147521" y="2900346"/>
              <a:ext cx="1268675" cy="21020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411267" y="26129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52738" y="26298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354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95</a:t>
            </a:fld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8368352" y="1905001"/>
            <a:ext cx="1537648" cy="1220337"/>
            <a:chOff x="7479541" y="3046863"/>
            <a:chExt cx="1537648" cy="1220337"/>
          </a:xfrm>
        </p:grpSpPr>
        <p:sp>
          <p:nvSpPr>
            <p:cNvPr id="112" name="Rounded Rectangle 111"/>
            <p:cNvSpPr/>
            <p:nvPr/>
          </p:nvSpPr>
          <p:spPr>
            <a:xfrm>
              <a:off x="7479541" y="3810000"/>
              <a:ext cx="809767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G:14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271681" y="3808863"/>
              <a:ext cx="745508" cy="457200"/>
            </a:xfrm>
            <a:prstGeom prst="roundRect">
              <a:avLst/>
            </a:prstGeom>
            <a:solidFill>
              <a:srgbClr val="FF71FF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E:13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984508" y="304686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27</a:t>
              </a:r>
            </a:p>
          </p:txBody>
        </p:sp>
        <p:cxnSp>
          <p:nvCxnSpPr>
            <p:cNvPr id="115" name="Straight Arrow Connector 114"/>
            <p:cNvCxnSpPr>
              <a:stCxn id="114" idx="2"/>
              <a:endCxn id="112" idx="0"/>
            </p:cNvCxnSpPr>
            <p:nvPr/>
          </p:nvCxnSpPr>
          <p:spPr>
            <a:xfrm flipH="1">
              <a:off x="7884425" y="3504063"/>
              <a:ext cx="396637" cy="3059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2"/>
              <a:endCxn id="113" idx="0"/>
            </p:cNvCxnSpPr>
            <p:nvPr/>
          </p:nvCxnSpPr>
          <p:spPr>
            <a:xfrm>
              <a:off x="8281062" y="3504063"/>
              <a:ext cx="36337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841911" y="3439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439433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0200" y="1905000"/>
            <a:ext cx="6553200" cy="4648200"/>
            <a:chOff x="1295400" y="1676400"/>
            <a:chExt cx="6553200" cy="4648200"/>
          </a:xfrm>
        </p:grpSpPr>
        <p:grpSp>
          <p:nvGrpSpPr>
            <p:cNvPr id="98" name="Group 97"/>
            <p:cNvGrpSpPr/>
            <p:nvPr/>
          </p:nvGrpSpPr>
          <p:grpSpPr>
            <a:xfrm>
              <a:off x="6680011" y="2432517"/>
              <a:ext cx="1168589" cy="1220337"/>
              <a:chOff x="7696200" y="3046863"/>
              <a:chExt cx="1168589" cy="1220337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96200" y="3810000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L:9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8271681" y="3808863"/>
                <a:ext cx="5931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I:8</a:t>
                </a: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cxnSp>
            <p:nvCxnSpPr>
              <p:cNvPr id="102" name="Straight Arrow Connector 101"/>
              <p:cNvCxnSpPr>
                <a:stCxn id="101" idx="2"/>
                <a:endCxn id="99" idx="0"/>
              </p:cNvCxnSpPr>
              <p:nvPr/>
            </p:nvCxnSpPr>
            <p:spPr>
              <a:xfrm flipH="1">
                <a:off x="7992754" y="3504063"/>
                <a:ext cx="288308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01" idx="2"/>
                <a:endCxn id="100" idx="0"/>
              </p:cNvCxnSpPr>
              <p:nvPr/>
            </p:nvCxnSpPr>
            <p:spPr>
              <a:xfrm>
                <a:off x="8281062" y="3504063"/>
                <a:ext cx="2871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295400" y="2443146"/>
              <a:ext cx="6477000" cy="3881454"/>
              <a:chOff x="152400" y="2443146"/>
              <a:chExt cx="6477000" cy="3881454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301622" y="3124200"/>
                <a:ext cx="3327778" cy="3200400"/>
                <a:chOff x="6121022" y="1981200"/>
                <a:chExt cx="3327778" cy="3200400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7111622" y="3048000"/>
                  <a:ext cx="2337178" cy="2133600"/>
                  <a:chOff x="5899962" y="3048000"/>
                  <a:chExt cx="2337178" cy="2133600"/>
                </a:xfrm>
              </p:grpSpPr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5899962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83" name="Rounded Rectangle 182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Q:1</a:t>
                      </a:r>
                    </a:p>
                  </p:txBody>
                </p:sp>
                <p:sp>
                  <p:nvSpPr>
                    <p:cNvPr id="184" name="Rounded Rectangle 183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U:1</a:t>
                      </a:r>
                    </a:p>
                  </p:txBody>
                </p:sp>
                <p:sp>
                  <p:nvSpPr>
                    <p:cNvPr id="185" name="Rounded Rectangle 184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cxnSp>
                  <p:nvCxnSpPr>
                    <p:cNvPr id="186" name="Straight Arrow Connector 185"/>
                    <p:cNvCxnSpPr>
                      <a:stCxn id="185" idx="2"/>
                      <a:endCxn id="183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Arrow Connector 186"/>
                    <p:cNvCxnSpPr>
                      <a:stCxn id="185" idx="2"/>
                      <a:endCxn id="184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89" name="TextBox 188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7068551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76" name="Rounded Rectangle 175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K:1</a:t>
                      </a:r>
                    </a:p>
                  </p:txBody>
                </p:sp>
                <p:sp>
                  <p:nvSpPr>
                    <p:cNvPr id="177" name="Rounded Rectangle 176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P:1</a:t>
                      </a:r>
                    </a:p>
                  </p:txBody>
                </p:sp>
                <p:sp>
                  <p:nvSpPr>
                    <p:cNvPr id="178" name="Rounded Rectangle 177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cxnSp>
                  <p:nvCxnSpPr>
                    <p:cNvPr id="179" name="Straight Arrow Connector 178"/>
                    <p:cNvCxnSpPr>
                      <a:stCxn id="178" idx="2"/>
                      <a:endCxn id="176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Arrow Connector 179"/>
                    <p:cNvCxnSpPr>
                      <a:stCxn id="178" idx="2"/>
                      <a:endCxn id="177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6771997" y="30480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cxnSp>
                <p:nvCxnSpPr>
                  <p:cNvPr id="172" name="Straight Arrow Connector 171"/>
                  <p:cNvCxnSpPr>
                    <a:stCxn id="171" idx="2"/>
                    <a:endCxn id="185" idx="0"/>
                  </p:cNvCxnSpPr>
                  <p:nvPr/>
                </p:nvCxnSpPr>
                <p:spPr>
                  <a:xfrm flipH="1">
                    <a:off x="6484824" y="3505200"/>
                    <a:ext cx="583727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>
                    <a:stCxn id="171" idx="2"/>
                    <a:endCxn id="178" idx="0"/>
                  </p:cNvCxnSpPr>
                  <p:nvPr/>
                </p:nvCxnSpPr>
                <p:spPr>
                  <a:xfrm>
                    <a:off x="7068551" y="3505200"/>
                    <a:ext cx="584862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6629400" y="34406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7226922" y="343013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6121022" y="3046863"/>
                  <a:ext cx="1168589" cy="1220337"/>
                  <a:chOff x="7696200" y="3046863"/>
                  <a:chExt cx="1168589" cy="1220337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7696200" y="3810000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N:3</a:t>
                    </a:r>
                  </a:p>
                </p:txBody>
              </p: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8271681" y="3808863"/>
                    <a:ext cx="593108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S:3</a:t>
                    </a:r>
                  </a:p>
                </p:txBody>
              </p:sp>
              <p:sp>
                <p:nvSpPr>
                  <p:cNvPr id="164" name="Rounded Rectangle 163"/>
                  <p:cNvSpPr/>
                  <p:nvPr/>
                </p:nvSpPr>
                <p:spPr>
                  <a:xfrm>
                    <a:off x="7984508" y="304686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cxnSp>
                <p:nvCxnSpPr>
                  <p:cNvPr id="165" name="Straight Arrow Connector 164"/>
                  <p:cNvCxnSpPr>
                    <a:stCxn id="164" idx="2"/>
                    <a:endCxn id="162" idx="0"/>
                  </p:cNvCxnSpPr>
                  <p:nvPr/>
                </p:nvCxnSpPr>
                <p:spPr>
                  <a:xfrm flipH="1">
                    <a:off x="7992754" y="3504063"/>
                    <a:ext cx="288308" cy="3059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>
                    <a:stCxn id="164" idx="2"/>
                    <a:endCxn id="163" idx="0"/>
                  </p:cNvCxnSpPr>
                  <p:nvPr/>
                </p:nvCxnSpPr>
                <p:spPr>
                  <a:xfrm>
                    <a:off x="8281062" y="3504063"/>
                    <a:ext cx="287173" cy="3048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7841911" y="343953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8439433" y="3429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57" name="Rounded Rectangle 156"/>
                <p:cNvSpPr/>
                <p:nvPr/>
              </p:nvSpPr>
              <p:spPr>
                <a:xfrm>
                  <a:off x="7233886" y="1981200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cxnSp>
              <p:nvCxnSpPr>
                <p:cNvPr id="158" name="Straight Arrow Connector 157"/>
                <p:cNvCxnSpPr>
                  <a:stCxn id="157" idx="2"/>
                  <a:endCxn id="164" idx="0"/>
                </p:cNvCxnSpPr>
                <p:nvPr/>
              </p:nvCxnSpPr>
              <p:spPr>
                <a:xfrm flipH="1">
                  <a:off x="6705884" y="2438400"/>
                  <a:ext cx="824556" cy="6084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>
                  <a:stCxn id="157" idx="2"/>
                  <a:endCxn id="171" idx="0"/>
                </p:cNvCxnSpPr>
                <p:nvPr/>
              </p:nvCxnSpPr>
              <p:spPr>
                <a:xfrm>
                  <a:off x="7530440" y="2438400"/>
                  <a:ext cx="749771" cy="6096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6934200" y="24500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851714" y="2450068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152400" y="3110553"/>
                <a:ext cx="3048000" cy="3214047"/>
                <a:chOff x="5791200" y="1967553"/>
                <a:chExt cx="3048000" cy="3214047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8229600" y="3046863"/>
                  <a:ext cx="609600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W:6</a:t>
                  </a: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5791200" y="3048000"/>
                  <a:ext cx="2337178" cy="2133600"/>
                  <a:chOff x="5899962" y="3048000"/>
                  <a:chExt cx="2337178" cy="2133600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5899962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R:2</a:t>
                      </a:r>
                    </a:p>
                  </p:txBody>
                </p:sp>
                <p:sp>
                  <p:nvSpPr>
                    <p:cNvPr id="149" name="Rounded Rectangle 148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Y:2</a:t>
                      </a:r>
                    </a:p>
                  </p:txBody>
                </p:sp>
                <p:sp>
                  <p:nvSpPr>
                    <p:cNvPr id="150" name="Rounded Rectangle 149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51" name="Straight Arrow Connector 150"/>
                    <p:cNvCxnSpPr>
                      <a:stCxn id="150" idx="2"/>
                      <a:endCxn id="148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Arrow Connector 151"/>
                    <p:cNvCxnSpPr>
                      <a:stCxn id="150" idx="2"/>
                      <a:endCxn id="149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7068551" y="39612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41" name="Rounded Rectangle 140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A:2</a:t>
                      </a:r>
                    </a:p>
                  </p:txBody>
                </p:sp>
                <p:sp>
                  <p:nvSpPr>
                    <p:cNvPr id="142" name="Rounded Rectangle 141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D:2</a:t>
                      </a:r>
                    </a:p>
                  </p:txBody>
                </p:sp>
                <p:sp>
                  <p:nvSpPr>
                    <p:cNvPr id="143" name="Rounded Rectangle 142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44" name="Straight Arrow Connector 143"/>
                    <p:cNvCxnSpPr>
                      <a:stCxn id="143" idx="2"/>
                      <a:endCxn id="141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Arrow Connector 144"/>
                    <p:cNvCxnSpPr>
                      <a:stCxn id="143" idx="2"/>
                      <a:endCxn id="142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36" name="Rounded Rectangle 135"/>
                  <p:cNvSpPr/>
                  <p:nvPr/>
                </p:nvSpPr>
                <p:spPr>
                  <a:xfrm>
                    <a:off x="6771997" y="30480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  <p:cxnSp>
                <p:nvCxnSpPr>
                  <p:cNvPr id="137" name="Straight Arrow Connector 136"/>
                  <p:cNvCxnSpPr>
                    <a:stCxn id="136" idx="2"/>
                    <a:endCxn id="150" idx="0"/>
                  </p:cNvCxnSpPr>
                  <p:nvPr/>
                </p:nvCxnSpPr>
                <p:spPr>
                  <a:xfrm flipH="1">
                    <a:off x="6484824" y="3505200"/>
                    <a:ext cx="583727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stCxn id="136" idx="2"/>
                    <a:endCxn id="143" idx="0"/>
                  </p:cNvCxnSpPr>
                  <p:nvPr/>
                </p:nvCxnSpPr>
                <p:spPr>
                  <a:xfrm>
                    <a:off x="7068551" y="3505200"/>
                    <a:ext cx="584862" cy="4560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6629400" y="34406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7226922" y="3430137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9" name="Rounded Rectangle 128"/>
                <p:cNvSpPr/>
                <p:nvPr/>
              </p:nvSpPr>
              <p:spPr>
                <a:xfrm>
                  <a:off x="7489767" y="196755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cxnSp>
              <p:nvCxnSpPr>
                <p:cNvPr id="130" name="Straight Arrow Connector 129"/>
                <p:cNvCxnSpPr>
                  <a:stCxn id="129" idx="2"/>
                  <a:endCxn id="136" idx="0"/>
                </p:cNvCxnSpPr>
                <p:nvPr/>
              </p:nvCxnSpPr>
              <p:spPr>
                <a:xfrm flipH="1">
                  <a:off x="6959789" y="2424753"/>
                  <a:ext cx="826532" cy="62324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29" idx="2"/>
                  <a:endCxn id="127" idx="0"/>
                </p:cNvCxnSpPr>
                <p:nvPr/>
              </p:nvCxnSpPr>
              <p:spPr>
                <a:xfrm>
                  <a:off x="7786321" y="2424753"/>
                  <a:ext cx="748079" cy="6221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/>
                <p:cNvSpPr txBox="1"/>
                <p:nvPr/>
              </p:nvSpPr>
              <p:spPr>
                <a:xfrm>
                  <a:off x="7190081" y="24364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8107595" y="243642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22" name="Rounded Rectangle 121"/>
              <p:cNvSpPr/>
              <p:nvPr/>
            </p:nvSpPr>
            <p:spPr>
              <a:xfrm>
                <a:off x="3119642" y="2443146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cxnSp>
            <p:nvCxnSpPr>
              <p:cNvPr id="123" name="Straight Arrow Connector 122"/>
              <p:cNvCxnSpPr>
                <a:stCxn id="122" idx="2"/>
                <a:endCxn id="157" idx="0"/>
              </p:cNvCxnSpPr>
              <p:nvPr/>
            </p:nvCxnSpPr>
            <p:spPr>
              <a:xfrm>
                <a:off x="3416196" y="2900346"/>
                <a:ext cx="1294844" cy="22385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22" idx="2"/>
                <a:endCxn id="129" idx="0"/>
              </p:cNvCxnSpPr>
              <p:nvPr/>
            </p:nvCxnSpPr>
            <p:spPr>
              <a:xfrm flipH="1">
                <a:off x="2147521" y="2900346"/>
                <a:ext cx="1268675" cy="21020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2411267" y="261299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252738" y="26298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92" name="Rounded Rectangle 91"/>
            <p:cNvSpPr/>
            <p:nvPr/>
          </p:nvSpPr>
          <p:spPr>
            <a:xfrm>
              <a:off x="5529292" y="1676400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41</a:t>
              </a:r>
            </a:p>
          </p:txBody>
        </p:sp>
        <p:cxnSp>
          <p:nvCxnSpPr>
            <p:cNvPr id="93" name="Straight Arrow Connector 92"/>
            <p:cNvCxnSpPr>
              <a:stCxn id="92" idx="2"/>
              <a:endCxn id="101" idx="0"/>
            </p:cNvCxnSpPr>
            <p:nvPr/>
          </p:nvCxnSpPr>
          <p:spPr>
            <a:xfrm>
              <a:off x="5825846" y="2133600"/>
              <a:ext cx="1439027" cy="2989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2" idx="2"/>
              <a:endCxn id="122" idx="0"/>
            </p:cNvCxnSpPr>
            <p:nvPr/>
          </p:nvCxnSpPr>
          <p:spPr>
            <a:xfrm flipH="1">
              <a:off x="4559196" y="2133600"/>
              <a:ext cx="1266650" cy="3095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20917" y="1846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62388" y="186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934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6762690" cy="1142999"/>
          </a:xfrm>
        </p:spPr>
        <p:txBody>
          <a:bodyPr/>
          <a:lstStyle/>
          <a:p>
            <a:r>
              <a:rPr lang="en-US" dirty="0"/>
              <a:t>Choose the least frequent pair, combine into a subtree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00200" y="1422034"/>
            <a:ext cx="8305800" cy="5435967"/>
            <a:chOff x="76200" y="1422033"/>
            <a:chExt cx="8305800" cy="5435967"/>
          </a:xfrm>
        </p:grpSpPr>
        <p:grpSp>
          <p:nvGrpSpPr>
            <p:cNvPr id="111" name="Group 110"/>
            <p:cNvGrpSpPr/>
            <p:nvPr/>
          </p:nvGrpSpPr>
          <p:grpSpPr>
            <a:xfrm>
              <a:off x="6844352" y="2209800"/>
              <a:ext cx="1537648" cy="1220337"/>
              <a:chOff x="7479541" y="3046863"/>
              <a:chExt cx="1537648" cy="1220337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7479541" y="3810000"/>
                <a:ext cx="809767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G:14</a:t>
                </a: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8271681" y="3808863"/>
                <a:ext cx="745508" cy="457200"/>
              </a:xfrm>
              <a:prstGeom prst="roundRect">
                <a:avLst/>
              </a:prstGeom>
              <a:solidFill>
                <a:srgbClr val="FF71FF"/>
              </a:solidFill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E:13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7984508" y="3046863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cxnSp>
            <p:nvCxnSpPr>
              <p:cNvPr id="115" name="Straight Arrow Connector 114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884425" y="3504063"/>
                <a:ext cx="396637" cy="3059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14" idx="2"/>
                <a:endCxn id="113" idx="0"/>
              </p:cNvCxnSpPr>
              <p:nvPr/>
            </p:nvCxnSpPr>
            <p:spPr>
              <a:xfrm>
                <a:off x="8281062" y="3504063"/>
                <a:ext cx="36337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841911" y="343953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8439433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200" y="2209800"/>
              <a:ext cx="6553200" cy="4648200"/>
              <a:chOff x="1295400" y="1676400"/>
              <a:chExt cx="6553200" cy="46482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6680011" y="2432517"/>
                <a:ext cx="1168589" cy="1220337"/>
                <a:chOff x="7696200" y="3046863"/>
                <a:chExt cx="1168589" cy="1220337"/>
              </a:xfrm>
            </p:grpSpPr>
            <p:sp>
              <p:nvSpPr>
                <p:cNvPr id="99" name="Rounded Rectangle 98"/>
                <p:cNvSpPr/>
                <p:nvPr/>
              </p:nvSpPr>
              <p:spPr>
                <a:xfrm>
                  <a:off x="7696200" y="3810000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L:9</a:t>
                  </a: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8271681" y="3808863"/>
                  <a:ext cx="593108" cy="457200"/>
                </a:xfrm>
                <a:prstGeom prst="roundRect">
                  <a:avLst/>
                </a:prstGeom>
                <a:solidFill>
                  <a:srgbClr val="FF71FF"/>
                </a:solidFill>
                <a:ln>
                  <a:solidFill>
                    <a:srgbClr val="FF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I:8</a:t>
                  </a: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7984508" y="3046863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102" name="Straight Arrow Connector 101"/>
                <p:cNvCxnSpPr>
                  <a:stCxn id="101" idx="2"/>
                  <a:endCxn id="99" idx="0"/>
                </p:cNvCxnSpPr>
                <p:nvPr/>
              </p:nvCxnSpPr>
              <p:spPr>
                <a:xfrm flipH="1">
                  <a:off x="7992754" y="3504063"/>
                  <a:ext cx="288308" cy="3059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101" idx="2"/>
                  <a:endCxn id="100" idx="0"/>
                </p:cNvCxnSpPr>
                <p:nvPr/>
              </p:nvCxnSpPr>
              <p:spPr>
                <a:xfrm>
                  <a:off x="8281062" y="3504063"/>
                  <a:ext cx="287173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7841911" y="343953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8439433" y="3429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1295400" y="2443146"/>
                <a:ext cx="6477000" cy="3881454"/>
                <a:chOff x="152400" y="2443146"/>
                <a:chExt cx="6477000" cy="388145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301622" y="3124200"/>
                  <a:ext cx="3327778" cy="3200400"/>
                  <a:chOff x="6121022" y="1981200"/>
                  <a:chExt cx="3327778" cy="3200400"/>
                </a:xfrm>
              </p:grpSpPr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7111622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83" name="Rounded Rectangle 182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Q:1</a:t>
                        </a:r>
                      </a:p>
                    </p:txBody>
                  </p:sp>
                  <p:sp>
                    <p:nvSpPr>
                      <p:cNvPr id="184" name="Rounded Rectangle 183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U:1</a:t>
                        </a:r>
                      </a:p>
                    </p:txBody>
                  </p:sp>
                  <p:sp>
                    <p:nvSpPr>
                      <p:cNvPr id="185" name="Rounded Rectangle 184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86" name="Straight Arrow Connector 185"/>
                      <p:cNvCxnSpPr>
                        <a:stCxn id="185" idx="2"/>
                        <a:endCxn id="183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Straight Arrow Connector 186"/>
                      <p:cNvCxnSpPr>
                        <a:stCxn id="185" idx="2"/>
                        <a:endCxn id="184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8" name="TextBox 187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9" name="TextBox 188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70" name="Group 169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76" name="Rounded Rectangle 175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K:1</a:t>
                        </a:r>
                      </a:p>
                    </p:txBody>
                  </p:sp>
                  <p:sp>
                    <p:nvSpPr>
                      <p:cNvPr id="177" name="Rounded Rectangle 176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P:1</a:t>
                        </a:r>
                      </a:p>
                    </p:txBody>
                  </p:sp>
                  <p:sp>
                    <p:nvSpPr>
                      <p:cNvPr id="178" name="Rounded Rectangle 177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p:txBody>
                  </p:sp>
                  <p:cxnSp>
                    <p:nvCxnSpPr>
                      <p:cNvPr id="179" name="Straight Arrow Connector 178"/>
                      <p:cNvCxnSpPr>
                        <a:stCxn id="178" idx="2"/>
                        <a:endCxn id="176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Arrow Connector 179"/>
                      <p:cNvCxnSpPr>
                        <a:stCxn id="178" idx="2"/>
                        <a:endCxn id="177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71" name="Rounded Rectangle 170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172" name="Straight Arrow Connector 171"/>
                    <p:cNvCxnSpPr>
                      <a:stCxn id="171" idx="2"/>
                      <a:endCxn id="185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Arrow Connector 172"/>
                    <p:cNvCxnSpPr>
                      <a:stCxn id="171" idx="2"/>
                      <a:endCxn id="178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6121022" y="3046863"/>
                    <a:ext cx="1168589" cy="1220337"/>
                    <a:chOff x="7696200" y="3046863"/>
                    <a:chExt cx="1168589" cy="1220337"/>
                  </a:xfrm>
                </p:grpSpPr>
                <p:sp>
                  <p:nvSpPr>
                    <p:cNvPr id="162" name="Rounded Rectangle 161"/>
                    <p:cNvSpPr/>
                    <p:nvPr/>
                  </p:nvSpPr>
                  <p:spPr>
                    <a:xfrm>
                      <a:off x="7696200" y="3810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N:3</a:t>
                      </a:r>
                    </a:p>
                  </p:txBody>
                </p:sp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8271681" y="3808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FF71FF"/>
                    </a:solidFill>
                    <a:ln>
                      <a:solidFill>
                        <a:srgbClr val="FF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S:3</a:t>
                      </a:r>
                    </a:p>
                  </p:txBody>
                </p:sp>
                <p:sp>
                  <p:nvSpPr>
                    <p:cNvPr id="164" name="Rounded Rectangle 163"/>
                    <p:cNvSpPr/>
                    <p:nvPr/>
                  </p:nvSpPr>
                  <p:spPr>
                    <a:xfrm>
                      <a:off x="7984508" y="3046863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cxnSp>
                  <p:nvCxnSpPr>
                    <p:cNvPr id="165" name="Straight Arrow Connector 164"/>
                    <p:cNvCxnSpPr>
                      <a:stCxn id="164" idx="2"/>
                      <a:endCxn id="162" idx="0"/>
                    </p:cNvCxnSpPr>
                    <p:nvPr/>
                  </p:nvCxnSpPr>
                  <p:spPr>
                    <a:xfrm flipH="1">
                      <a:off x="7992754" y="3504063"/>
                      <a:ext cx="288308" cy="305937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Arrow Connector 165"/>
                    <p:cNvCxnSpPr>
                      <a:stCxn id="164" idx="2"/>
                      <a:endCxn id="163" idx="0"/>
                    </p:cNvCxnSpPr>
                    <p:nvPr/>
                  </p:nvCxnSpPr>
                  <p:spPr>
                    <a:xfrm>
                      <a:off x="8281062" y="3504063"/>
                      <a:ext cx="287173" cy="304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7841911" y="3439531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8439433" y="3429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57" name="Rounded Rectangle 156"/>
                  <p:cNvSpPr/>
                  <p:nvPr/>
                </p:nvSpPr>
                <p:spPr>
                  <a:xfrm>
                    <a:off x="7233886" y="1981200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  <p:cxnSp>
                <p:nvCxnSpPr>
                  <p:cNvPr id="158" name="Straight Arrow Connector 157"/>
                  <p:cNvCxnSpPr>
                    <a:stCxn id="157" idx="2"/>
                    <a:endCxn id="164" idx="0"/>
                  </p:cNvCxnSpPr>
                  <p:nvPr/>
                </p:nvCxnSpPr>
                <p:spPr>
                  <a:xfrm flipH="1">
                    <a:off x="6705884" y="2438400"/>
                    <a:ext cx="824556" cy="608463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>
                    <a:stCxn id="157" idx="2"/>
                    <a:endCxn id="171" idx="0"/>
                  </p:cNvCxnSpPr>
                  <p:nvPr/>
                </p:nvCxnSpPr>
                <p:spPr>
                  <a:xfrm>
                    <a:off x="7530440" y="2438400"/>
                    <a:ext cx="749771" cy="6096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6934200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7851714" y="2450068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152400" y="3110553"/>
                  <a:ext cx="3048000" cy="3214047"/>
                  <a:chOff x="5791200" y="1967553"/>
                  <a:chExt cx="3048000" cy="3214047"/>
                </a:xfrm>
              </p:grpSpPr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8229600" y="3046863"/>
                    <a:ext cx="609600" cy="457200"/>
                  </a:xfrm>
                  <a:prstGeom prst="roundRect">
                    <a:avLst/>
                  </a:prstGeom>
                  <a:solidFill>
                    <a:srgbClr val="FF71FF"/>
                  </a:solidFill>
                  <a:ln>
                    <a:solidFill>
                      <a:srgbClr val="FF33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W:6</a:t>
                    </a:r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5791200" y="3048000"/>
                    <a:ext cx="2337178" cy="2133600"/>
                    <a:chOff x="5899962" y="3048000"/>
                    <a:chExt cx="2337178" cy="2133600"/>
                  </a:xfrm>
                </p:grpSpPr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5899962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8" name="Rounded Rectangle 147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R:2</a:t>
                        </a:r>
                      </a:p>
                    </p:txBody>
                  </p:sp>
                  <p:sp>
                    <p:nvSpPr>
                      <p:cNvPr id="149" name="Rounded Rectangle 148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Y:2</a:t>
                        </a:r>
                      </a:p>
                    </p:txBody>
                  </p: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51" name="Straight Arrow Connector 150"/>
                      <p:cNvCxnSpPr>
                        <a:stCxn id="150" idx="2"/>
                        <a:endCxn id="148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Arrow Connector 151"/>
                      <p:cNvCxnSpPr>
                        <a:stCxn id="150" idx="2"/>
                        <a:endCxn id="149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TextBox 152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068551" y="3961263"/>
                      <a:ext cx="1168589" cy="1220337"/>
                      <a:chOff x="7696200" y="3046863"/>
                      <a:chExt cx="1168589" cy="1220337"/>
                    </a:xfrm>
                  </p:grpSpPr>
                  <p:sp>
                    <p:nvSpPr>
                      <p:cNvPr id="141" name="Rounded Rectangle 140"/>
                      <p:cNvSpPr/>
                      <p:nvPr/>
                    </p:nvSpPr>
                    <p:spPr>
                      <a:xfrm>
                        <a:off x="7696200" y="3810000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A:2</a:t>
                        </a:r>
                      </a:p>
                    </p:txBody>
                  </p:sp>
                  <p:sp>
                    <p:nvSpPr>
                      <p:cNvPr id="142" name="Rounded Rectangle 141"/>
                      <p:cNvSpPr/>
                      <p:nvPr/>
                    </p:nvSpPr>
                    <p:spPr>
                      <a:xfrm>
                        <a:off x="8271681" y="3808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FF71FF"/>
                      </a:solidFill>
                      <a:ln>
                        <a:solidFill>
                          <a:srgbClr val="FF33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D:2</a:t>
                        </a:r>
                      </a:p>
                    </p:txBody>
                  </p:sp>
                  <p:sp>
                    <p:nvSpPr>
                      <p:cNvPr id="143" name="Rounded Rectangle 142"/>
                      <p:cNvSpPr/>
                      <p:nvPr/>
                    </p:nvSpPr>
                    <p:spPr>
                      <a:xfrm>
                        <a:off x="7984508" y="3046863"/>
                        <a:ext cx="593108" cy="457200"/>
                      </a:xfrm>
                      <a:prstGeom prst="round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p:txBody>
                  </p:sp>
                  <p:cxnSp>
                    <p:nvCxnSpPr>
                      <p:cNvPr id="144" name="Straight Arrow Connector 143"/>
                      <p:cNvCxnSpPr>
                        <a:stCxn id="143" idx="2"/>
                        <a:endCxn id="141" idx="0"/>
                      </p:cNvCxnSpPr>
                      <p:nvPr/>
                    </p:nvCxnSpPr>
                    <p:spPr>
                      <a:xfrm flipH="1">
                        <a:off x="7992754" y="3504063"/>
                        <a:ext cx="288308" cy="305937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Arrow Connector 144"/>
                      <p:cNvCxnSpPr>
                        <a:stCxn id="143" idx="2"/>
                        <a:endCxn id="142" idx="0"/>
                      </p:cNvCxnSpPr>
                      <p:nvPr/>
                    </p:nvCxnSpPr>
                    <p:spPr>
                      <a:xfrm>
                        <a:off x="8281062" y="3504063"/>
                        <a:ext cx="287173" cy="304800"/>
                      </a:xfrm>
                      <a:prstGeom prst="straightConnector1">
                        <a:avLst/>
                      </a:prstGeom>
                      <a:ln w="28575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7841911" y="3439531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8439433" y="3429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136" name="Rounded Rectangle 135"/>
                    <p:cNvSpPr/>
                    <p:nvPr/>
                  </p:nvSpPr>
                  <p:spPr>
                    <a:xfrm>
                      <a:off x="6771997" y="3048000"/>
                      <a:ext cx="593108" cy="457200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  <p:cxnSp>
                  <p:nvCxnSpPr>
                    <p:cNvPr id="137" name="Straight Arrow Connector 136"/>
                    <p:cNvCxnSpPr>
                      <a:stCxn id="136" idx="2"/>
                      <a:endCxn id="150" idx="0"/>
                    </p:cNvCxnSpPr>
                    <p:nvPr/>
                  </p:nvCxnSpPr>
                  <p:spPr>
                    <a:xfrm flipH="1">
                      <a:off x="6484824" y="3505200"/>
                      <a:ext cx="583727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>
                      <a:stCxn id="136" idx="2"/>
                      <a:endCxn id="143" idx="0"/>
                    </p:cNvCxnSpPr>
                    <p:nvPr/>
                  </p:nvCxnSpPr>
                  <p:spPr>
                    <a:xfrm>
                      <a:off x="7068551" y="3505200"/>
                      <a:ext cx="584862" cy="456063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6629400" y="3440668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226922" y="3430137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7489767" y="1967553"/>
                    <a:ext cx="593108" cy="4572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cxnSp>
                <p:nvCxnSpPr>
                  <p:cNvPr id="130" name="Straight Arrow Connector 129"/>
                  <p:cNvCxnSpPr>
                    <a:stCxn id="129" idx="2"/>
                    <a:endCxn id="136" idx="0"/>
                  </p:cNvCxnSpPr>
                  <p:nvPr/>
                </p:nvCxnSpPr>
                <p:spPr>
                  <a:xfrm flipH="1">
                    <a:off x="6959789" y="2424753"/>
                    <a:ext cx="826532" cy="62324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9" idx="2"/>
                    <a:endCxn id="127" idx="0"/>
                  </p:cNvCxnSpPr>
                  <p:nvPr/>
                </p:nvCxnSpPr>
                <p:spPr>
                  <a:xfrm>
                    <a:off x="7786321" y="2424753"/>
                    <a:ext cx="748079" cy="62211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7190081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107595" y="2436421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22" name="Rounded Rectangle 121"/>
                <p:cNvSpPr/>
                <p:nvPr/>
              </p:nvSpPr>
              <p:spPr>
                <a:xfrm>
                  <a:off x="3119642" y="2443146"/>
                  <a:ext cx="593108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24</a:t>
                  </a:r>
                </a:p>
              </p:txBody>
            </p:sp>
            <p:cxnSp>
              <p:nvCxnSpPr>
                <p:cNvPr id="123" name="Straight Arrow Connector 122"/>
                <p:cNvCxnSpPr>
                  <a:stCxn id="122" idx="2"/>
                  <a:endCxn id="157" idx="0"/>
                </p:cNvCxnSpPr>
                <p:nvPr/>
              </p:nvCxnSpPr>
              <p:spPr>
                <a:xfrm>
                  <a:off x="3416196" y="2900346"/>
                  <a:ext cx="1294844" cy="22385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22" idx="2"/>
                  <a:endCxn id="129" idx="0"/>
                </p:cNvCxnSpPr>
                <p:nvPr/>
              </p:nvCxnSpPr>
              <p:spPr>
                <a:xfrm flipH="1">
                  <a:off x="2147521" y="2900346"/>
                  <a:ext cx="1268675" cy="21020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2411267" y="261299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252738" y="262980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92" name="Rounded Rectangle 91"/>
              <p:cNvSpPr/>
              <p:nvPr/>
            </p:nvSpPr>
            <p:spPr>
              <a:xfrm>
                <a:off x="5529292" y="1676400"/>
                <a:ext cx="593108" cy="4572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41</a:t>
                </a:r>
              </a:p>
            </p:txBody>
          </p:sp>
          <p:cxnSp>
            <p:nvCxnSpPr>
              <p:cNvPr id="93" name="Straight Arrow Connector 92"/>
              <p:cNvCxnSpPr>
                <a:stCxn id="92" idx="2"/>
                <a:endCxn id="101" idx="0"/>
              </p:cNvCxnSpPr>
              <p:nvPr/>
            </p:nvCxnSpPr>
            <p:spPr>
              <a:xfrm>
                <a:off x="5825846" y="2133600"/>
                <a:ext cx="1439027" cy="29891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92" idx="2"/>
                <a:endCxn id="122" idx="0"/>
              </p:cNvCxnSpPr>
              <p:nvPr/>
            </p:nvCxnSpPr>
            <p:spPr>
              <a:xfrm flipH="1">
                <a:off x="4559196" y="2133600"/>
                <a:ext cx="1266650" cy="3095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820917" y="18462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62388" y="186305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ounded Rectangle 105"/>
            <p:cNvSpPr/>
            <p:nvPr/>
          </p:nvSpPr>
          <p:spPr>
            <a:xfrm>
              <a:off x="5892705" y="1422033"/>
              <a:ext cx="593108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</a:t>
              </a:r>
            </a:p>
          </p:txBody>
        </p:sp>
        <p:cxnSp>
          <p:nvCxnSpPr>
            <p:cNvPr id="107" name="Straight Arrow Connector 106"/>
            <p:cNvCxnSpPr>
              <a:stCxn id="106" idx="2"/>
              <a:endCxn id="114" idx="0"/>
            </p:cNvCxnSpPr>
            <p:nvPr/>
          </p:nvCxnSpPr>
          <p:spPr>
            <a:xfrm>
              <a:off x="6189259" y="1879233"/>
              <a:ext cx="1456614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2"/>
              <a:endCxn id="92" idx="0"/>
            </p:cNvCxnSpPr>
            <p:nvPr/>
          </p:nvCxnSpPr>
          <p:spPr>
            <a:xfrm flipH="1">
              <a:off x="4606646" y="1879233"/>
              <a:ext cx="1582613" cy="3305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184330" y="1591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25801" y="16086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262007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23199</TotalTime>
  <Words>5893</Words>
  <Application>Microsoft Macintosh PowerPoint</Application>
  <PresentationFormat>Widescreen</PresentationFormat>
  <Paragraphs>1897</Paragraphs>
  <Slides>96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Cambria Math</vt:lpstr>
      <vt:lpstr>Helvetica Neue</vt:lpstr>
      <vt:lpstr>Helvetica Neue Thin</vt:lpstr>
      <vt:lpstr>CS4102-S22c</vt:lpstr>
      <vt:lpstr>CS4102 Algorithms Spring 2022</vt:lpstr>
      <vt:lpstr>CS4102 Algorithms Spring 2022</vt:lpstr>
      <vt:lpstr>Today’s Keywords</vt:lpstr>
      <vt:lpstr>Announcements</vt:lpstr>
      <vt:lpstr>Greedy Algorithms</vt:lpstr>
      <vt:lpstr>Exchange argument</vt:lpstr>
      <vt:lpstr>Sam Morse</vt:lpstr>
      <vt:lpstr>Message Encoding</vt:lpstr>
      <vt:lpstr>How can we do it?</vt:lpstr>
      <vt:lpstr>How efficient is this?</vt:lpstr>
      <vt:lpstr>More efficient coding</vt:lpstr>
      <vt:lpstr>Morse Code</vt:lpstr>
      <vt:lpstr>Problem with Morse Code</vt:lpstr>
      <vt:lpstr>Prefix-Free Code</vt:lpstr>
      <vt:lpstr>Binary Trees = Prefix-free Codes</vt:lpstr>
      <vt:lpstr>Goal: Shortest Prefix-Free Encoding</vt:lpstr>
      <vt:lpstr>Greedy Algorithms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Exchange argument</vt:lpstr>
      <vt:lpstr>Showing Huffman is Optimal</vt:lpstr>
      <vt:lpstr>Showing Huffman is Optimal</vt:lpstr>
      <vt:lpstr>Huffman Exchange Argument</vt:lpstr>
      <vt:lpstr>Huffman Exchange Argument</vt:lpstr>
      <vt:lpstr>Case 2: c_1,c_2 are not siblings in T_opt</vt:lpstr>
      <vt:lpstr>Case 2: c_1,c_2 are not siblings in T_opt</vt:lpstr>
      <vt:lpstr>Case 2: c_1,c_2 are not siblings in T_opt</vt:lpstr>
      <vt:lpstr>Case 2:Repeat to swap c_2,b!</vt:lpstr>
      <vt:lpstr>Showing Huffman is Optimal</vt:lpstr>
      <vt:lpstr>Finishing the Proof</vt:lpstr>
      <vt:lpstr>Optimal Substructure</vt:lpstr>
      <vt:lpstr>Optimal Substructure</vt:lpstr>
      <vt:lpstr>Optimal Substructure</vt:lpstr>
      <vt:lpstr>Optimal Substructure</vt:lpstr>
      <vt:lpstr>Optimal Substructure</vt:lpstr>
      <vt:lpstr>Why lots of memory is “bad”</vt:lpstr>
      <vt:lpstr>Why lots of memory is “bad”</vt:lpstr>
      <vt:lpstr>Mental Stretch</vt:lpstr>
      <vt:lpstr>Why lots of memory is “bad”</vt:lpstr>
      <vt:lpstr>Caching Problem</vt:lpstr>
      <vt:lpstr>Von Neumann Bottleneck</vt:lpstr>
      <vt:lpstr>Von Neumann Bottleneck</vt:lpstr>
      <vt:lpstr>Caching Problem</vt:lpstr>
      <vt:lpstr>Caching Problem Definition</vt:lpstr>
      <vt:lpstr>Example</vt:lpstr>
      <vt:lpstr>Example</vt:lpstr>
      <vt:lpstr>Example</vt:lpstr>
      <vt:lpstr>Example</vt:lpstr>
      <vt:lpstr>Example</vt:lpstr>
      <vt:lpstr>Example</vt:lpstr>
      <vt:lpstr>Our Problem vs Reality</vt:lpstr>
      <vt:lpstr>Greedy Algorithms</vt:lpstr>
      <vt:lpstr>Greedy choice property</vt:lpstr>
      <vt:lpstr>Greedy choice property</vt:lpstr>
      <vt:lpstr>Greedy choice property</vt:lpstr>
      <vt:lpstr>Greedy choice property</vt:lpstr>
      <vt:lpstr>Greedy choice property</vt:lpstr>
      <vt:lpstr>Greedy Algorithms</vt:lpstr>
      <vt:lpstr>Caching Greedy Algorithm</vt:lpstr>
      <vt:lpstr>Exchange argument</vt:lpstr>
      <vt:lpstr>Belady Exchange Lemma</vt:lpstr>
      <vt:lpstr>Belady Exchange Proof Idea</vt:lpstr>
      <vt:lpstr>Proof of Lemma</vt:lpstr>
      <vt:lpstr>Proof of Lemma</vt:lpstr>
      <vt:lpstr>Proof of Lemma</vt:lpstr>
      <vt:lpstr>Case 3</vt:lpstr>
      <vt:lpstr>Case 3</vt:lpstr>
      <vt:lpstr>Case 3, m_t=e</vt:lpstr>
      <vt:lpstr>Case 3, m_t=e</vt:lpstr>
      <vt:lpstr>Case 3, m_t=f</vt:lpstr>
      <vt:lpstr>Case 3, m_t=f</vt:lpstr>
      <vt:lpstr>Case 3, m_t=x≠e,f</vt:lpstr>
      <vt:lpstr>Case 3, m_t=x≠e,f</vt:lpstr>
      <vt:lpstr>PowerPoint Presentation</vt:lpstr>
      <vt:lpstr>Entire Huffman Derivation Follows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  <vt:lpstr>Huffman Algorithm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2206</cp:revision>
  <dcterms:created xsi:type="dcterms:W3CDTF">2017-08-21T20:54:06Z</dcterms:created>
  <dcterms:modified xsi:type="dcterms:W3CDTF">2022-04-07T17:32:56Z</dcterms:modified>
</cp:coreProperties>
</file>