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3"/>
  </p:notesMasterIdLst>
  <p:sldIdLst>
    <p:sldId id="284" r:id="rId2"/>
    <p:sldId id="285" r:id="rId3"/>
    <p:sldId id="367" r:id="rId4"/>
    <p:sldId id="373" r:id="rId5"/>
    <p:sldId id="374" r:id="rId6"/>
    <p:sldId id="375" r:id="rId7"/>
    <p:sldId id="310" r:id="rId8"/>
    <p:sldId id="376" r:id="rId9"/>
    <p:sldId id="387" r:id="rId10"/>
    <p:sldId id="288" r:id="rId11"/>
    <p:sldId id="289" r:id="rId12"/>
    <p:sldId id="290" r:id="rId13"/>
    <p:sldId id="347" r:id="rId14"/>
    <p:sldId id="372" r:id="rId15"/>
    <p:sldId id="305" r:id="rId16"/>
    <p:sldId id="331" r:id="rId17"/>
    <p:sldId id="297" r:id="rId18"/>
    <p:sldId id="328" r:id="rId19"/>
    <p:sldId id="335" r:id="rId20"/>
    <p:sldId id="336" r:id="rId21"/>
    <p:sldId id="337" r:id="rId22"/>
    <p:sldId id="338" r:id="rId23"/>
    <p:sldId id="266" r:id="rId24"/>
    <p:sldId id="301" r:id="rId25"/>
    <p:sldId id="267" r:id="rId26"/>
    <p:sldId id="341" r:id="rId27"/>
    <p:sldId id="268" r:id="rId28"/>
    <p:sldId id="377" r:id="rId29"/>
    <p:sldId id="378" r:id="rId30"/>
    <p:sldId id="354" r:id="rId31"/>
    <p:sldId id="384" r:id="rId32"/>
    <p:sldId id="385" r:id="rId33"/>
    <p:sldId id="386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7"/>
    <p:restoredTop sz="93333"/>
  </p:normalViewPr>
  <p:slideViewPr>
    <p:cSldViewPr>
      <p:cViewPr varScale="1">
        <p:scale>
          <a:sx n="99" d="100"/>
          <a:sy n="99" d="100"/>
        </p:scale>
        <p:origin x="17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DF92-D653-4048-AC5C-83354A8DACF5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0EDA-2DAD-0846-82DC-664A65A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E033C-09DD-4148-96D6-5CAC625F58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0EDA-2DAD-0846-82DC-664A65A951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3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3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0B81-A8F6-425A-95A8-CA2046ABB7F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70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1.png"/><Relationship Id="rId3" Type="http://schemas.openxmlformats.org/officeDocument/2006/relationships/image" Target="../media/image470.png"/><Relationship Id="rId7" Type="http://schemas.openxmlformats.org/officeDocument/2006/relationships/image" Target="../media/image632.png"/><Relationship Id="rId2" Type="http://schemas.openxmlformats.org/officeDocument/2006/relationships/image" Target="../media/image550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2.png"/><Relationship Id="rId5" Type="http://schemas.openxmlformats.org/officeDocument/2006/relationships/image" Target="../media/image612.png"/><Relationship Id="rId10" Type="http://schemas.openxmlformats.org/officeDocument/2006/relationships/image" Target="../media/image661.png"/><Relationship Id="rId4" Type="http://schemas.openxmlformats.org/officeDocument/2006/relationships/image" Target="../media/image6010.png"/><Relationship Id="rId9" Type="http://schemas.openxmlformats.org/officeDocument/2006/relationships/image" Target="../media/image6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0.png"/><Relationship Id="rId4" Type="http://schemas.openxmlformats.org/officeDocument/2006/relationships/image" Target="../media/image5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1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26" Type="http://schemas.openxmlformats.org/officeDocument/2006/relationships/image" Target="../media/image1390.png"/><Relationship Id="rId42" Type="http://schemas.openxmlformats.org/officeDocument/2006/relationships/image" Target="../media/image1061.png"/><Relationship Id="rId47" Type="http://schemas.openxmlformats.org/officeDocument/2006/relationships/image" Target="../media/image1112.png"/><Relationship Id="rId50" Type="http://schemas.openxmlformats.org/officeDocument/2006/relationships/image" Target="../media/image1141.png"/><Relationship Id="rId55" Type="http://schemas.openxmlformats.org/officeDocument/2006/relationships/image" Target="../media/image148.png"/><Relationship Id="rId7" Type="http://schemas.openxmlformats.org/officeDocument/2006/relationships/image" Target="../media/image132.png"/><Relationship Id="rId12" Type="http://schemas.openxmlformats.org/officeDocument/2006/relationships/image" Target="../media/image1331.png"/><Relationship Id="rId25" Type="http://schemas.openxmlformats.org/officeDocument/2006/relationships/image" Target="../media/image1381.png"/><Relationship Id="rId46" Type="http://schemas.openxmlformats.org/officeDocument/2006/relationships/image" Target="../media/image1101.png"/><Relationship Id="rId2" Type="http://schemas.openxmlformats.org/officeDocument/2006/relationships/image" Target="../media/image1280.png"/><Relationship Id="rId20" Type="http://schemas.openxmlformats.org/officeDocument/2006/relationships/image" Target="../media/image841.png"/><Relationship Id="rId29" Type="http://schemas.openxmlformats.org/officeDocument/2006/relationships/image" Target="../media/image142.png"/><Relationship Id="rId41" Type="http://schemas.openxmlformats.org/officeDocument/2006/relationships/image" Target="../media/image1051.png"/><Relationship Id="rId54" Type="http://schemas.openxmlformats.org/officeDocument/2006/relationships/image" Target="../media/image14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11.png"/><Relationship Id="rId11" Type="http://schemas.openxmlformats.org/officeDocument/2006/relationships/image" Target="../media/image7501.png"/><Relationship Id="rId24" Type="http://schemas.openxmlformats.org/officeDocument/2006/relationships/image" Target="../media/image137.png"/><Relationship Id="rId40" Type="http://schemas.openxmlformats.org/officeDocument/2006/relationships/image" Target="../media/image1041.png"/><Relationship Id="rId53" Type="http://schemas.openxmlformats.org/officeDocument/2006/relationships/image" Target="../media/image146.png"/><Relationship Id="rId5" Type="http://schemas.openxmlformats.org/officeDocument/2006/relationships/image" Target="../media/image130.png"/><Relationship Id="rId23" Type="http://schemas.openxmlformats.org/officeDocument/2006/relationships/image" Target="../media/image871.png"/><Relationship Id="rId28" Type="http://schemas.openxmlformats.org/officeDocument/2006/relationships/image" Target="../media/image141.png"/><Relationship Id="rId49" Type="http://schemas.openxmlformats.org/officeDocument/2006/relationships/image" Target="../media/image1131.png"/><Relationship Id="rId10" Type="http://schemas.openxmlformats.org/officeDocument/2006/relationships/image" Target="../media/image7401.png"/><Relationship Id="rId19" Type="http://schemas.openxmlformats.org/officeDocument/2006/relationships/image" Target="../media/image831.png"/><Relationship Id="rId31" Type="http://schemas.openxmlformats.org/officeDocument/2006/relationships/image" Target="../media/image144.png"/><Relationship Id="rId52" Type="http://schemas.openxmlformats.org/officeDocument/2006/relationships/image" Target="../media/image145.png"/><Relationship Id="rId4" Type="http://schemas.openxmlformats.org/officeDocument/2006/relationships/image" Target="../media/image129.png"/><Relationship Id="rId9" Type="http://schemas.openxmlformats.org/officeDocument/2006/relationships/image" Target="../media/image7301.png"/><Relationship Id="rId14" Type="http://schemas.openxmlformats.org/officeDocument/2006/relationships/image" Target="../media/image1361.png"/><Relationship Id="rId22" Type="http://schemas.openxmlformats.org/officeDocument/2006/relationships/image" Target="../media/image861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43" Type="http://schemas.openxmlformats.org/officeDocument/2006/relationships/image" Target="../media/image1071.png"/><Relationship Id="rId48" Type="http://schemas.openxmlformats.org/officeDocument/2006/relationships/image" Target="../media/image1121.png"/><Relationship Id="rId56" Type="http://schemas.openxmlformats.org/officeDocument/2006/relationships/image" Target="../media/image149.png"/><Relationship Id="rId51" Type="http://schemas.openxmlformats.org/officeDocument/2006/relationships/image" Target="../media/image1151.png"/><Relationship Id="rId3" Type="http://schemas.openxmlformats.org/officeDocument/2006/relationships/image" Target="../media/image7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7" Type="http://schemas.openxmlformats.org/officeDocument/2006/relationships/image" Target="../media/image154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5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1.png"/><Relationship Id="rId4" Type="http://schemas.openxmlformats.org/officeDocument/2006/relationships/image" Target="../media/image5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2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0.png"/><Relationship Id="rId5" Type="http://schemas.openxmlformats.org/officeDocument/2006/relationships/image" Target="../media/image761.png"/><Relationship Id="rId4" Type="http://schemas.openxmlformats.org/officeDocument/2006/relationships/image" Target="../media/image7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640.png"/><Relationship Id="rId7" Type="http://schemas.openxmlformats.org/officeDocument/2006/relationships/image" Target="../media/image79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1.png"/><Relationship Id="rId5" Type="http://schemas.openxmlformats.org/officeDocument/2006/relationships/image" Target="../media/image720.png"/><Relationship Id="rId4" Type="http://schemas.openxmlformats.org/officeDocument/2006/relationships/image" Target="../media/image780.png"/><Relationship Id="rId9" Type="http://schemas.openxmlformats.org/officeDocument/2006/relationships/image" Target="../media/image8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4.png"/><Relationship Id="rId3" Type="http://schemas.openxmlformats.org/officeDocument/2006/relationships/image" Target="../media/image910.png"/><Relationship Id="rId7" Type="http://schemas.openxmlformats.org/officeDocument/2006/relationships/image" Target="../media/image1411.png"/><Relationship Id="rId12" Type="http://schemas.openxmlformats.org/officeDocument/2006/relationships/image" Target="../media/image23.png"/><Relationship Id="rId17" Type="http://schemas.openxmlformats.org/officeDocument/2006/relationships/image" Target="../media/image7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10.png"/><Relationship Id="rId11" Type="http://schemas.openxmlformats.org/officeDocument/2006/relationships/image" Target="../media/image22.png"/><Relationship Id="rId5" Type="http://schemas.openxmlformats.org/officeDocument/2006/relationships/image" Target="../media/image1111.png"/><Relationship Id="rId15" Type="http://schemas.openxmlformats.org/officeDocument/2006/relationships/image" Target="../media/image510.png"/><Relationship Id="rId10" Type="http://schemas.openxmlformats.org/officeDocument/2006/relationships/image" Target="../media/image21.png"/><Relationship Id="rId4" Type="http://schemas.openxmlformats.org/officeDocument/2006/relationships/image" Target="../media/image1010.png"/><Relationship Id="rId9" Type="http://schemas.openxmlformats.org/officeDocument/2006/relationships/image" Target="../media/image2011.png"/><Relationship Id="rId14" Type="http://schemas.openxmlformats.org/officeDocument/2006/relationships/image" Target="../media/image4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0.png"/><Relationship Id="rId18" Type="http://schemas.openxmlformats.org/officeDocument/2006/relationships/image" Target="../media/image1170.png"/><Relationship Id="rId26" Type="http://schemas.openxmlformats.org/officeDocument/2006/relationships/image" Target="../media/image125.png"/><Relationship Id="rId3" Type="http://schemas.openxmlformats.org/officeDocument/2006/relationships/image" Target="../media/image230.png"/><Relationship Id="rId21" Type="http://schemas.openxmlformats.org/officeDocument/2006/relationships/image" Target="../media/image1200.png"/><Relationship Id="rId34" Type="http://schemas.openxmlformats.org/officeDocument/2006/relationships/image" Target="../media/image1412.png"/><Relationship Id="rId7" Type="http://schemas.openxmlformats.org/officeDocument/2006/relationships/image" Target="../media/image960.png"/><Relationship Id="rId12" Type="http://schemas.openxmlformats.org/officeDocument/2006/relationships/image" Target="../media/image1011.png"/><Relationship Id="rId17" Type="http://schemas.openxmlformats.org/officeDocument/2006/relationships/image" Target="../media/image1161.png"/><Relationship Id="rId25" Type="http://schemas.openxmlformats.org/officeDocument/2006/relationships/image" Target="../media/image124.png"/><Relationship Id="rId33" Type="http://schemas.openxmlformats.org/officeDocument/2006/relationships/image" Target="../media/image742.png"/><Relationship Id="rId2" Type="http://schemas.openxmlformats.org/officeDocument/2006/relationships/image" Target="../media/image920.png"/><Relationship Id="rId16" Type="http://schemas.openxmlformats.org/officeDocument/2006/relationships/image" Target="../media/image1091.png"/><Relationship Id="rId20" Type="http://schemas.openxmlformats.org/officeDocument/2006/relationships/image" Target="../media/image1190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11" Type="http://schemas.openxmlformats.org/officeDocument/2006/relationships/image" Target="../media/image970.png"/><Relationship Id="rId24" Type="http://schemas.openxmlformats.org/officeDocument/2006/relationships/image" Target="../media/image1230.png"/><Relationship Id="rId32" Type="http://schemas.openxmlformats.org/officeDocument/2006/relationships/image" Target="../media/image138.png"/><Relationship Id="rId5" Type="http://schemas.openxmlformats.org/officeDocument/2006/relationships/image" Target="../media/image940.png"/><Relationship Id="rId15" Type="http://schemas.openxmlformats.org/officeDocument/2006/relationships/image" Target="../media/image1081.png"/><Relationship Id="rId23" Type="http://schemas.openxmlformats.org/officeDocument/2006/relationships/image" Target="../media/image1220.png"/><Relationship Id="rId28" Type="http://schemas.openxmlformats.org/officeDocument/2006/relationships/image" Target="../media/image127.png"/><Relationship Id="rId10" Type="http://schemas.openxmlformats.org/officeDocument/2006/relationships/image" Target="../media/image1000.png"/><Relationship Id="rId19" Type="http://schemas.openxmlformats.org/officeDocument/2006/relationships/image" Target="../media/image1180.png"/><Relationship Id="rId31" Type="http://schemas.openxmlformats.org/officeDocument/2006/relationships/image" Target="../media/image1212.png"/><Relationship Id="rId4" Type="http://schemas.openxmlformats.org/officeDocument/2006/relationships/image" Target="../media/image732.png"/><Relationship Id="rId9" Type="http://schemas.openxmlformats.org/officeDocument/2006/relationships/image" Target="../media/image990.png"/><Relationship Id="rId14" Type="http://schemas.openxmlformats.org/officeDocument/2006/relationships/image" Target="../media/image1031.png"/><Relationship Id="rId22" Type="http://schemas.openxmlformats.org/officeDocument/2006/relationships/image" Target="../media/image1211.png"/><Relationship Id="rId27" Type="http://schemas.openxmlformats.org/officeDocument/2006/relationships/image" Target="../media/image126.png"/><Relationship Id="rId30" Type="http://schemas.openxmlformats.org/officeDocument/2006/relationships/image" Target="../media/image1290.png"/><Relationship Id="rId35" Type="http://schemas.openxmlformats.org/officeDocument/2006/relationships/image" Target="../media/image150.png"/><Relationship Id="rId8" Type="http://schemas.openxmlformats.org/officeDocument/2006/relationships/image" Target="../media/image9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20.png"/><Relationship Id="rId4" Type="http://schemas.openxmlformats.org/officeDocument/2006/relationships/image" Target="../media/image14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0.png"/><Relationship Id="rId13" Type="http://schemas.openxmlformats.org/officeDocument/2006/relationships/image" Target="../media/image1480.png"/><Relationship Id="rId18" Type="http://schemas.openxmlformats.org/officeDocument/2006/relationships/image" Target="../media/image1530.png"/><Relationship Id="rId26" Type="http://schemas.openxmlformats.org/officeDocument/2006/relationships/image" Target="../media/image1610.png"/><Relationship Id="rId3" Type="http://schemas.openxmlformats.org/officeDocument/2006/relationships/image" Target="../media/image1430.png"/><Relationship Id="rId21" Type="http://schemas.openxmlformats.org/officeDocument/2006/relationships/image" Target="../media/image1560.png"/><Relationship Id="rId7" Type="http://schemas.openxmlformats.org/officeDocument/2006/relationships/image" Target="../media/image1450.png"/><Relationship Id="rId12" Type="http://schemas.openxmlformats.org/officeDocument/2006/relationships/image" Target="../media/image12.png"/><Relationship Id="rId17" Type="http://schemas.openxmlformats.org/officeDocument/2006/relationships/image" Target="../media/image1520.png"/><Relationship Id="rId25" Type="http://schemas.openxmlformats.org/officeDocument/2006/relationships/image" Target="../media/image160.png"/><Relationship Id="rId2" Type="http://schemas.openxmlformats.org/officeDocument/2006/relationships/image" Target="../media/image4.png"/><Relationship Id="rId16" Type="http://schemas.openxmlformats.org/officeDocument/2006/relationships/image" Target="../media/image1510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40.png"/><Relationship Id="rId11" Type="http://schemas.openxmlformats.org/officeDocument/2006/relationships/image" Target="../media/image13.png"/><Relationship Id="rId24" Type="http://schemas.openxmlformats.org/officeDocument/2006/relationships/image" Target="../media/image1590.png"/><Relationship Id="rId5" Type="http://schemas.openxmlformats.org/officeDocument/2006/relationships/image" Target="../media/image8.png"/><Relationship Id="rId15" Type="http://schemas.openxmlformats.org/officeDocument/2006/relationships/image" Target="../media/image1500.png"/><Relationship Id="rId23" Type="http://schemas.openxmlformats.org/officeDocument/2006/relationships/image" Target="../media/image1580.png"/><Relationship Id="rId28" Type="http://schemas.openxmlformats.org/officeDocument/2006/relationships/image" Target="../media/image163.png"/><Relationship Id="rId10" Type="http://schemas.openxmlformats.org/officeDocument/2006/relationships/image" Target="../media/image14.png"/><Relationship Id="rId19" Type="http://schemas.openxmlformats.org/officeDocument/2006/relationships/image" Target="../media/image1540.png"/><Relationship Id="rId4" Type="http://schemas.openxmlformats.org/officeDocument/2006/relationships/image" Target="../media/image7.png"/><Relationship Id="rId9" Type="http://schemas.openxmlformats.org/officeDocument/2006/relationships/image" Target="../media/image1470.png"/><Relationship Id="rId14" Type="http://schemas.openxmlformats.org/officeDocument/2006/relationships/image" Target="../media/image1490.png"/><Relationship Id="rId22" Type="http://schemas.openxmlformats.org/officeDocument/2006/relationships/image" Target="../media/image1570.png"/><Relationship Id="rId27" Type="http://schemas.openxmlformats.org/officeDocument/2006/relationships/image" Target="../media/image1620.png"/><Relationship Id="rId30" Type="http://schemas.openxmlformats.org/officeDocument/2006/relationships/image" Target="../media/image165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image" Target="../media/image9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6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26" Type="http://schemas.openxmlformats.org/officeDocument/2006/relationships/image" Target="../media/image181.png"/><Relationship Id="rId39" Type="http://schemas.openxmlformats.org/officeDocument/2006/relationships/image" Target="../media/image1030.png"/><Relationship Id="rId21" Type="http://schemas.openxmlformats.org/officeDocument/2006/relationships/image" Target="../media/image850.png"/><Relationship Id="rId42" Type="http://schemas.openxmlformats.org/officeDocument/2006/relationships/image" Target="../media/image1060.png"/><Relationship Id="rId47" Type="http://schemas.openxmlformats.org/officeDocument/2006/relationships/image" Target="../media/image1110.png"/><Relationship Id="rId50" Type="http://schemas.openxmlformats.org/officeDocument/2006/relationships/image" Target="../media/image1140.png"/><Relationship Id="rId55" Type="http://schemas.openxmlformats.org/officeDocument/2006/relationships/image" Target="../media/image191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6" Type="http://schemas.openxmlformats.org/officeDocument/2006/relationships/image" Target="../media/image178.png"/><Relationship Id="rId29" Type="http://schemas.openxmlformats.org/officeDocument/2006/relationships/image" Target="../media/image184.png"/><Relationship Id="rId11" Type="http://schemas.openxmlformats.org/officeDocument/2006/relationships/image" Target="../media/image751.png"/><Relationship Id="rId24" Type="http://schemas.openxmlformats.org/officeDocument/2006/relationships/image" Target="../media/image880.png"/><Relationship Id="rId32" Type="http://schemas.openxmlformats.org/officeDocument/2006/relationships/image" Target="../media/image187.png"/><Relationship Id="rId40" Type="http://schemas.openxmlformats.org/officeDocument/2006/relationships/image" Target="../media/image1040.png"/><Relationship Id="rId45" Type="http://schemas.openxmlformats.org/officeDocument/2006/relationships/image" Target="../media/image1090.png"/><Relationship Id="rId53" Type="http://schemas.openxmlformats.org/officeDocument/2006/relationships/image" Target="../media/image188.png"/><Relationship Id="rId5" Type="http://schemas.openxmlformats.org/officeDocument/2006/relationships/image" Target="../media/image171.png"/><Relationship Id="rId15" Type="http://schemas.openxmlformats.org/officeDocument/2006/relationships/image" Target="../media/image177.png"/><Relationship Id="rId23" Type="http://schemas.openxmlformats.org/officeDocument/2006/relationships/image" Target="../media/image870.png"/><Relationship Id="rId28" Type="http://schemas.openxmlformats.org/officeDocument/2006/relationships/image" Target="../media/image183.png"/><Relationship Id="rId49" Type="http://schemas.openxmlformats.org/officeDocument/2006/relationships/image" Target="../media/image1130.png"/><Relationship Id="rId10" Type="http://schemas.openxmlformats.org/officeDocument/2006/relationships/image" Target="../media/image741.png"/><Relationship Id="rId19" Type="http://schemas.openxmlformats.org/officeDocument/2006/relationships/image" Target="../media/image830.png"/><Relationship Id="rId31" Type="http://schemas.openxmlformats.org/officeDocument/2006/relationships/image" Target="../media/image186.png"/><Relationship Id="rId44" Type="http://schemas.openxmlformats.org/officeDocument/2006/relationships/image" Target="../media/image1080.png"/><Relationship Id="rId52" Type="http://schemas.openxmlformats.org/officeDocument/2006/relationships/image" Target="../media/image1160.png"/><Relationship Id="rId4" Type="http://schemas.openxmlformats.org/officeDocument/2006/relationships/image" Target="../media/image170.png"/><Relationship Id="rId9" Type="http://schemas.openxmlformats.org/officeDocument/2006/relationships/image" Target="../media/image731.png"/><Relationship Id="rId14" Type="http://schemas.openxmlformats.org/officeDocument/2006/relationships/image" Target="../media/image176.png"/><Relationship Id="rId22" Type="http://schemas.openxmlformats.org/officeDocument/2006/relationships/image" Target="../media/image860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43" Type="http://schemas.openxmlformats.org/officeDocument/2006/relationships/image" Target="../media/image1070.png"/><Relationship Id="rId48" Type="http://schemas.openxmlformats.org/officeDocument/2006/relationships/image" Target="../media/image1120.png"/><Relationship Id="rId56" Type="http://schemas.openxmlformats.org/officeDocument/2006/relationships/image" Target="../media/image192.png"/><Relationship Id="rId8" Type="http://schemas.openxmlformats.org/officeDocument/2006/relationships/image" Target="../media/image174.png"/><Relationship Id="rId51" Type="http://schemas.openxmlformats.org/officeDocument/2006/relationships/image" Target="../media/image1150.png"/><Relationship Id="rId3" Type="http://schemas.openxmlformats.org/officeDocument/2006/relationships/image" Target="../media/image2300.png"/><Relationship Id="rId12" Type="http://schemas.openxmlformats.org/officeDocument/2006/relationships/image" Target="../media/image7600.png"/><Relationship Id="rId17" Type="http://schemas.openxmlformats.org/officeDocument/2006/relationships/image" Target="../media/image179.png"/><Relationship Id="rId25" Type="http://schemas.openxmlformats.org/officeDocument/2006/relationships/image" Target="../media/image180.png"/><Relationship Id="rId46" Type="http://schemas.openxmlformats.org/officeDocument/2006/relationships/image" Target="../media/image1100.png"/><Relationship Id="rId20" Type="http://schemas.openxmlformats.org/officeDocument/2006/relationships/image" Target="../media/image840.png"/><Relationship Id="rId41" Type="http://schemas.openxmlformats.org/officeDocument/2006/relationships/image" Target="../media/image1050.png"/><Relationship Id="rId54" Type="http://schemas.openxmlformats.org/officeDocument/2006/relationships/image" Target="../media/image18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2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9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26" Type="http://schemas.openxmlformats.org/officeDocument/2006/relationships/image" Target="../media/image330.png"/><Relationship Id="rId42" Type="http://schemas.openxmlformats.org/officeDocument/2006/relationships/image" Target="../media/image1060.png"/><Relationship Id="rId47" Type="http://schemas.openxmlformats.org/officeDocument/2006/relationships/image" Target="../media/image1110.png"/><Relationship Id="rId50" Type="http://schemas.openxmlformats.org/officeDocument/2006/relationships/image" Target="../media/image1140.png"/><Relationship Id="rId55" Type="http://schemas.openxmlformats.org/officeDocument/2006/relationships/image" Target="../media/image420.png"/><Relationship Id="rId7" Type="http://schemas.openxmlformats.org/officeDocument/2006/relationships/image" Target="../media/image270.png"/><Relationship Id="rId12" Type="http://schemas.openxmlformats.org/officeDocument/2006/relationships/image" Target="../media/image280.png"/><Relationship Id="rId25" Type="http://schemas.openxmlformats.org/officeDocument/2006/relationships/image" Target="../media/image320.png"/><Relationship Id="rId46" Type="http://schemas.openxmlformats.org/officeDocument/2006/relationships/image" Target="../media/image1100.png"/><Relationship Id="rId2" Type="http://schemas.openxmlformats.org/officeDocument/2006/relationships/image" Target="../media/image190.png"/><Relationship Id="rId20" Type="http://schemas.openxmlformats.org/officeDocument/2006/relationships/image" Target="../media/image840.png"/><Relationship Id="rId29" Type="http://schemas.openxmlformats.org/officeDocument/2006/relationships/image" Target="../media/image360.png"/><Relationship Id="rId41" Type="http://schemas.openxmlformats.org/officeDocument/2006/relationships/image" Target="../media/image1050.png"/><Relationship Id="rId54" Type="http://schemas.openxmlformats.org/officeDocument/2006/relationships/image" Target="../media/image4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0.png"/><Relationship Id="rId11" Type="http://schemas.openxmlformats.org/officeDocument/2006/relationships/image" Target="../media/image7500.png"/><Relationship Id="rId24" Type="http://schemas.openxmlformats.org/officeDocument/2006/relationships/image" Target="../media/image310.png"/><Relationship Id="rId40" Type="http://schemas.openxmlformats.org/officeDocument/2006/relationships/image" Target="../media/image1040.png"/><Relationship Id="rId53" Type="http://schemas.openxmlformats.org/officeDocument/2006/relationships/image" Target="../media/image401.png"/><Relationship Id="rId5" Type="http://schemas.openxmlformats.org/officeDocument/2006/relationships/image" Target="../media/image250.png"/><Relationship Id="rId23" Type="http://schemas.openxmlformats.org/officeDocument/2006/relationships/image" Target="../media/image870.png"/><Relationship Id="rId28" Type="http://schemas.openxmlformats.org/officeDocument/2006/relationships/image" Target="../media/image350.png"/><Relationship Id="rId49" Type="http://schemas.openxmlformats.org/officeDocument/2006/relationships/image" Target="../media/image1130.png"/><Relationship Id="rId10" Type="http://schemas.openxmlformats.org/officeDocument/2006/relationships/image" Target="../media/image7400.png"/><Relationship Id="rId19" Type="http://schemas.openxmlformats.org/officeDocument/2006/relationships/image" Target="../media/image830.png"/><Relationship Id="rId31" Type="http://schemas.openxmlformats.org/officeDocument/2006/relationships/image" Target="../media/image380.png"/><Relationship Id="rId52" Type="http://schemas.openxmlformats.org/officeDocument/2006/relationships/image" Target="../media/image390.png"/><Relationship Id="rId4" Type="http://schemas.openxmlformats.org/officeDocument/2006/relationships/image" Target="../media/image240.png"/><Relationship Id="rId9" Type="http://schemas.openxmlformats.org/officeDocument/2006/relationships/image" Target="../media/image7300.png"/><Relationship Id="rId14" Type="http://schemas.openxmlformats.org/officeDocument/2006/relationships/image" Target="../media/image300.png"/><Relationship Id="rId22" Type="http://schemas.openxmlformats.org/officeDocument/2006/relationships/image" Target="../media/image860.png"/><Relationship Id="rId27" Type="http://schemas.openxmlformats.org/officeDocument/2006/relationships/image" Target="../media/image340.png"/><Relationship Id="rId30" Type="http://schemas.openxmlformats.org/officeDocument/2006/relationships/image" Target="../media/image370.png"/><Relationship Id="rId43" Type="http://schemas.openxmlformats.org/officeDocument/2006/relationships/image" Target="../media/image1070.png"/><Relationship Id="rId48" Type="http://schemas.openxmlformats.org/officeDocument/2006/relationships/image" Target="../media/image1120.png"/><Relationship Id="rId51" Type="http://schemas.openxmlformats.org/officeDocument/2006/relationships/image" Target="../media/image1150.png"/><Relationship Id="rId3" Type="http://schemas.openxmlformats.org/officeDocument/2006/relationships/image" Target="../media/image23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9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6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0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" Type="http://schemas.openxmlformats.org/officeDocument/2006/relationships/image" Target="../media/image193.png"/><Relationship Id="rId21" Type="http://schemas.openxmlformats.org/officeDocument/2006/relationships/image" Target="../media/image207.png"/><Relationship Id="rId7" Type="http://schemas.openxmlformats.org/officeDocument/2006/relationships/image" Target="../media/image1450.png"/><Relationship Id="rId12" Type="http://schemas.openxmlformats.org/officeDocument/2006/relationships/image" Target="../media/image12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2" Type="http://schemas.openxmlformats.org/officeDocument/2006/relationships/image" Target="../media/image4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29" Type="http://schemas.openxmlformats.org/officeDocument/2006/relationships/image" Target="../media/image16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40.png"/><Relationship Id="rId11" Type="http://schemas.openxmlformats.org/officeDocument/2006/relationships/image" Target="../media/image13.png"/><Relationship Id="rId24" Type="http://schemas.openxmlformats.org/officeDocument/2006/relationships/image" Target="../media/image210.png"/><Relationship Id="rId32" Type="http://schemas.openxmlformats.org/officeDocument/2006/relationships/image" Target="../media/image165.png"/><Relationship Id="rId5" Type="http://schemas.openxmlformats.org/officeDocument/2006/relationships/image" Target="../media/image8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1610.png"/><Relationship Id="rId10" Type="http://schemas.openxmlformats.org/officeDocument/2006/relationships/image" Target="../media/image14.png"/><Relationship Id="rId19" Type="http://schemas.openxmlformats.org/officeDocument/2006/relationships/image" Target="../media/image205.png"/><Relationship Id="rId31" Type="http://schemas.openxmlformats.org/officeDocument/2006/relationships/image" Target="../media/image164.png"/><Relationship Id="rId4" Type="http://schemas.openxmlformats.org/officeDocument/2006/relationships/image" Target="../media/image7.png"/><Relationship Id="rId9" Type="http://schemas.openxmlformats.org/officeDocument/2006/relationships/image" Target="../media/image1470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00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48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1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26" Type="http://schemas.openxmlformats.org/officeDocument/2006/relationships/image" Target="../media/image89.png"/><Relationship Id="rId39" Type="http://schemas.openxmlformats.org/officeDocument/2006/relationships/image" Target="../media/image103.png"/><Relationship Id="rId21" Type="http://schemas.openxmlformats.org/officeDocument/2006/relationships/image" Target="../media/image85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98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6" Type="http://schemas.openxmlformats.org/officeDocument/2006/relationships/image" Target="../media/image80.png"/><Relationship Id="rId29" Type="http://schemas.openxmlformats.org/officeDocument/2006/relationships/image" Target="../media/image92.png"/><Relationship Id="rId11" Type="http://schemas.openxmlformats.org/officeDocument/2006/relationships/image" Target="../media/image750.png"/><Relationship Id="rId24" Type="http://schemas.openxmlformats.org/officeDocument/2006/relationships/image" Target="../media/image88.png"/><Relationship Id="rId32" Type="http://schemas.openxmlformats.org/officeDocument/2006/relationships/image" Target="../media/image95.png"/><Relationship Id="rId40" Type="http://schemas.openxmlformats.org/officeDocument/2006/relationships/image" Target="../media/image104.png"/><Relationship Id="rId45" Type="http://schemas.openxmlformats.org/officeDocument/2006/relationships/image" Target="../media/image109.png"/><Relationship Id="rId53" Type="http://schemas.openxmlformats.org/officeDocument/2006/relationships/image" Target="../media/image96.png"/><Relationship Id="rId5" Type="http://schemas.openxmlformats.org/officeDocument/2006/relationships/image" Target="../media/image73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1.png"/><Relationship Id="rId49" Type="http://schemas.openxmlformats.org/officeDocument/2006/relationships/image" Target="../media/image113.png"/><Relationship Id="rId57" Type="http://schemas.openxmlformats.org/officeDocument/2006/relationships/image" Target="../media/image100.png"/><Relationship Id="rId10" Type="http://schemas.openxmlformats.org/officeDocument/2006/relationships/image" Target="../media/image740.png"/><Relationship Id="rId19" Type="http://schemas.openxmlformats.org/officeDocument/2006/relationships/image" Target="../media/image83.png"/><Relationship Id="rId31" Type="http://schemas.openxmlformats.org/officeDocument/2006/relationships/image" Target="../media/image94.png"/><Relationship Id="rId44" Type="http://schemas.openxmlformats.org/officeDocument/2006/relationships/image" Target="../media/image108.png"/><Relationship Id="rId52" Type="http://schemas.openxmlformats.org/officeDocument/2006/relationships/image" Target="../media/image116.png"/><Relationship Id="rId4" Type="http://schemas.openxmlformats.org/officeDocument/2006/relationships/image" Target="../media/image72.png"/><Relationship Id="rId9" Type="http://schemas.openxmlformats.org/officeDocument/2006/relationships/image" Target="../media/image730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99.png"/><Relationship Id="rId8" Type="http://schemas.openxmlformats.org/officeDocument/2006/relationships/image" Target="../media/image76.png"/><Relationship Id="rId51" Type="http://schemas.openxmlformats.org/officeDocument/2006/relationships/image" Target="../media/image115.png"/><Relationship Id="rId3" Type="http://schemas.openxmlformats.org/officeDocument/2006/relationships/image" Target="../media/image71.png"/><Relationship Id="rId12" Type="http://schemas.openxmlformats.org/officeDocument/2006/relationships/image" Target="../media/image760.png"/><Relationship Id="rId17" Type="http://schemas.openxmlformats.org/officeDocument/2006/relationships/image" Target="../media/image81.png"/><Relationship Id="rId25" Type="http://schemas.openxmlformats.org/officeDocument/2006/relationships/image" Target="../media/image82.png"/><Relationship Id="rId46" Type="http://schemas.openxmlformats.org/officeDocument/2006/relationships/image" Target="../media/image110.png"/><Relationship Id="rId20" Type="http://schemas.openxmlformats.org/officeDocument/2006/relationships/image" Target="../media/image84.png"/><Relationship Id="rId41" Type="http://schemas.openxmlformats.org/officeDocument/2006/relationships/image" Target="../media/image105.png"/><Relationship Id="rId54" Type="http://schemas.openxmlformats.org/officeDocument/2006/relationships/image" Target="../media/image9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2286000" y="2084634"/>
            <a:ext cx="7391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/>
              <a:t>Warm Up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What is the asymptotic run time of </a:t>
            </a:r>
            <a:r>
              <a:rPr lang="en-US" sz="2800" dirty="0" err="1"/>
              <a:t>MergeSort</a:t>
            </a:r>
            <a:r>
              <a:rPr lang="en-US" sz="2800" dirty="0"/>
              <a:t> if its recurrence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86358" y="3675756"/>
                <a:ext cx="5219442" cy="1037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=2</m:t>
                      </m:r>
                      <m:r>
                        <a:rPr lang="en-US" sz="36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209</m:t>
                      </m:r>
                      <m:r>
                        <a:rPr lang="en-US" sz="36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358" y="3675756"/>
                <a:ext cx="5219442" cy="1037528"/>
              </a:xfrm>
              <a:prstGeom prst="rect">
                <a:avLst/>
              </a:prstGeom>
              <a:blipFill>
                <a:blip r:embed="rId2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F1235F0-31CC-1247-8029-E7DB0A38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31092" y="1219201"/>
            <a:ext cx="49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 Use </a:t>
            </a:r>
            <a:r>
              <a:rPr lang="en-US" sz="2400" dirty="0">
                <a:solidFill>
                  <a:srgbClr val="FF33CC"/>
                </a:solidFill>
              </a:rPr>
              <a:t>asymptotic</a:t>
            </a:r>
            <a:r>
              <a:rPr lang="en-US" sz="2400" dirty="0"/>
              <a:t> notation to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2582407" y="2427672"/>
                <a:ext cx="3070649" cy="1324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7" y="2427672"/>
                <a:ext cx="3070649" cy="1324465"/>
              </a:xfrm>
              <a:prstGeom prst="rect">
                <a:avLst/>
              </a:prstGeom>
              <a:blipFill>
                <a:blip r:embed="rId3"/>
                <a:stretch>
                  <a:fillRect t="-98095" r="-7407" b="-155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582406" y="3922872"/>
                <a:ext cx="3879588" cy="974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6" y="3922872"/>
                <a:ext cx="3879588" cy="97456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582406" y="5121438"/>
                <a:ext cx="32133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(2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6" y="5121438"/>
                <a:ext cx="3213316" cy="523220"/>
              </a:xfrm>
              <a:prstGeom prst="rect">
                <a:avLst/>
              </a:prstGeom>
              <a:blipFill>
                <a:blip r:embed="rId5"/>
                <a:stretch>
                  <a:fillRect r="-394"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715001" y="5121438"/>
                <a:ext cx="154619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5121438"/>
                <a:ext cx="1546193" cy="523220"/>
              </a:xfrm>
              <a:prstGeom prst="rect">
                <a:avLst/>
              </a:prstGeom>
              <a:blipFill>
                <a:blip r:embed="rId6"/>
                <a:stretch>
                  <a:fillRect r="-1626"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6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133" grpId="0"/>
      <p:bldP spid="134" grpId="0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Multiplication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39357" y="2438401"/>
            <a:ext cx="2819400" cy="1538881"/>
            <a:chOff x="1415357" y="2438400"/>
            <a:chExt cx="2819400" cy="1538881"/>
          </a:xfrm>
        </p:grpSpPr>
        <p:grpSp>
          <p:nvGrpSpPr>
            <p:cNvPr id="4" name="Group 3"/>
            <p:cNvGrpSpPr/>
            <p:nvPr/>
          </p:nvGrpSpPr>
          <p:grpSpPr>
            <a:xfrm>
              <a:off x="1415357" y="2438400"/>
              <a:ext cx="2819400" cy="1538881"/>
              <a:chOff x="1752600" y="2438400"/>
              <a:chExt cx="2819400" cy="15388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514600" y="2438400"/>
                    <a:ext cx="1938351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>
                              <a:latin typeface="Cambria Math"/>
                            </a:rPr>
                            <m:t>4 1 0 2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0" y="2438400"/>
                    <a:ext cx="1938351" cy="76944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986827" y="3207840"/>
                    <a:ext cx="2459328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dirty="0" smtClean="0">
                              <a:latin typeface="Cambria Math"/>
                            </a:rPr>
                            <m:t>×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 dirty="0">
                              <a:latin typeface="Cambria Math"/>
                            </a:rPr>
                            <m:t>1 8 1 9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6827" y="3207840"/>
                    <a:ext cx="2459328" cy="7694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639" r="-513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/>
              <p:nvPr/>
            </p:nvCxnSpPr>
            <p:spPr>
              <a:xfrm>
                <a:off x="1752600" y="3977281"/>
                <a:ext cx="2819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ounded Rectangle 7"/>
            <p:cNvSpPr/>
            <p:nvPr/>
          </p:nvSpPr>
          <p:spPr>
            <a:xfrm>
              <a:off x="2286000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67553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86000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67553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352649" y="2476501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664468" y="247650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1608" y="23622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38801" y="2133601"/>
                <a:ext cx="1814535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2133601"/>
                <a:ext cx="1814535" cy="1019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7352649" y="3314701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664468" y="331470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21608" y="32004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638800" y="2942570"/>
                <a:ext cx="1814536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42570"/>
                <a:ext cx="1814536" cy="1019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4402968" y="60198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702068" y="4343399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013887" y="4343398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29000" y="4229098"/>
                <a:ext cx="123623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29098"/>
                <a:ext cx="1236236" cy="769441"/>
              </a:xfrm>
              <a:prstGeom prst="rect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4702068" y="526787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13887" y="5267869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11964" y="4876801"/>
                <a:ext cx="1236236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64" y="4876801"/>
                <a:ext cx="1236236" cy="1019831"/>
              </a:xfrm>
              <a:prstGeom prst="rect">
                <a:avLst/>
              </a:prstGeom>
              <a:blipFill>
                <a:blip r:embed="rId8"/>
                <a:stretch>
                  <a:fillRect l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4402968" y="41910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01082" y="5113714"/>
            <a:ext cx="5657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                     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352649" y="5273185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664468" y="5273184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926208" y="515888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702068" y="6172199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13887" y="6172198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81976" y="1290936"/>
            <a:ext cx="5961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/>
              <a:t>1. Break into smaller </a:t>
            </a:r>
            <a:r>
              <a:rPr lang="en-US" sz="2400" dirty="0" err="1">
                <a:solidFill>
                  <a:srgbClr val="FF33CC"/>
                </a:solidFill>
              </a:rPr>
              <a:t>subproblems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58804" y="420106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25804" y="510648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2175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33601" y="1143001"/>
                <a:ext cx="7595989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𝑎𝑐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𝑎𝑑</m:t>
                          </m:r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r>
                            <a:rPr lang="en-US" sz="4400" i="1">
                              <a:latin typeface="Cambria Math"/>
                            </a:rPr>
                            <m:t>𝑏𝑐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</a:rPr>
                        <m:t>𝑏𝑑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1143001"/>
                <a:ext cx="7595989" cy="1019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371850" y="1589782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82050" y="1589782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220682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</a:rPr>
              <a:t>Can’t avoid these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8850" y="1589782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38850" y="2123182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This can be simplified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76819" y="3048001"/>
                <a:ext cx="44401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𝑎</m:t>
                          </m:r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r>
                            <a:rPr lang="en-US" sz="4400" i="1">
                              <a:latin typeface="Cambria Math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𝑐</m:t>
                          </m:r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r>
                            <a:rPr lang="en-US" sz="44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19" y="3048001"/>
                <a:ext cx="444012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50338" y="3817442"/>
                <a:ext cx="481266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𝑎𝑐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</a:rPr>
                        <m:t>𝑎𝑑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</a:rPr>
                        <m:t>𝑏𝑐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</a:rPr>
                        <m:t>𝑏𝑑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38" y="3817442"/>
                <a:ext cx="481266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038600" y="3973561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24800" y="3973561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93338" y="5326560"/>
                <a:ext cx="9096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𝑎𝑑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</a:rPr>
                        <m:t>𝑏𝑐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𝑎</m:t>
                          </m:r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r>
                            <a:rPr lang="en-US" sz="4400" i="1">
                              <a:latin typeface="Cambria Math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𝑐</m:t>
                          </m:r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r>
                            <a:rPr lang="en-US" sz="44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−</m:t>
                      </m:r>
                      <m:r>
                        <a:rPr lang="en-US" sz="4400" i="1">
                          <a:latin typeface="Cambria Math"/>
                        </a:rPr>
                        <m:t>𝑎𝑐</m:t>
                      </m:r>
                      <m:r>
                        <a:rPr lang="en-US" sz="4400" i="1">
                          <a:latin typeface="Cambria Math"/>
                        </a:rPr>
                        <m:t>−</m:t>
                      </m:r>
                      <m:r>
                        <a:rPr lang="en-US" sz="4400" i="1">
                          <a:latin typeface="Cambria Math"/>
                        </a:rPr>
                        <m:t>𝑏𝑑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338" y="5326560"/>
                <a:ext cx="909659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752600" y="5482679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29800" y="5474790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34400" y="5486400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5326560"/>
            <a:ext cx="6324600" cy="7694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0" y="6096001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One multiplication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0200" y="585698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Two multiplications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01157" y="133350"/>
            <a:ext cx="1884258" cy="986524"/>
            <a:chOff x="1415357" y="2514600"/>
            <a:chExt cx="2819400" cy="1476133"/>
          </a:xfrm>
        </p:grpSpPr>
        <p:sp>
          <p:nvSpPr>
            <p:cNvPr id="29" name="Rounded Rectangle 28"/>
            <p:cNvSpPr/>
            <p:nvPr/>
          </p:nvSpPr>
          <p:spPr>
            <a:xfrm>
              <a:off x="2286000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415357" y="3207840"/>
              <a:ext cx="2819400" cy="782893"/>
              <a:chOff x="1752600" y="3207840"/>
              <a:chExt cx="2819400" cy="7828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986830" y="3207840"/>
                    <a:ext cx="782411" cy="782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>
                              <a:latin typeface="Cambria Math"/>
                            </a:rPr>
                            <m:t>×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6830" y="3207840"/>
                    <a:ext cx="782411" cy="78289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Connector 34"/>
              <p:cNvCxnSpPr/>
              <p:nvPr/>
            </p:nvCxnSpPr>
            <p:spPr>
              <a:xfrm>
                <a:off x="1752600" y="3977281"/>
                <a:ext cx="2819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>
              <a:off x="3167553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86000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67553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66068" y="3973561"/>
            <a:ext cx="198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/>
      <p:bldP spid="4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52600" y="133350"/>
            <a:ext cx="1884258" cy="986524"/>
            <a:chOff x="1415357" y="2514600"/>
            <a:chExt cx="2819400" cy="1476133"/>
          </a:xfrm>
        </p:grpSpPr>
        <p:sp>
          <p:nvSpPr>
            <p:cNvPr id="30" name="Rounded Rectangle 29"/>
            <p:cNvSpPr/>
            <p:nvPr/>
          </p:nvSpPr>
          <p:spPr>
            <a:xfrm>
              <a:off x="2286000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15357" y="3207840"/>
              <a:ext cx="2819400" cy="782893"/>
              <a:chOff x="1752600" y="3207840"/>
              <a:chExt cx="2819400" cy="7828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986830" y="3207840"/>
                    <a:ext cx="782411" cy="782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>
                              <a:latin typeface="Cambria Math"/>
                            </a:rPr>
                            <m:t>×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6830" y="3207840"/>
                    <a:ext cx="782411" cy="782893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/>
              <p:cNvCxnSpPr/>
              <p:nvPr/>
            </p:nvCxnSpPr>
            <p:spPr>
              <a:xfrm>
                <a:off x="1752600" y="3977281"/>
                <a:ext cx="2819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>
              <a:off x="3167553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86000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67553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18244" y="1595497"/>
                <a:ext cx="8049961" cy="2221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Recursively compute: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𝑏𝑑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)(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𝑑</m:t>
                    </m:r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𝑎𝑑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𝑏𝑐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−</m:t>
                    </m:r>
                    <m:r>
                      <a:rPr lang="en-US" sz="3200" i="1">
                        <a:latin typeface="Cambria Math"/>
                      </a:rPr>
                      <m:t>𝑎𝑐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r>
                      <a:rPr lang="en-US" sz="3200" i="1">
                        <a:latin typeface="Cambria Math"/>
                      </a:rPr>
                      <m:t>𝑏𝑑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𝑎𝑐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𝑎𝑑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𝑏𝑐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𝑏𝑑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44" y="1595497"/>
                <a:ext cx="8049961" cy="2221442"/>
              </a:xfrm>
              <a:prstGeom prst="rect">
                <a:avLst/>
              </a:prstGeom>
              <a:blipFill>
                <a:blip r:embed="rId3"/>
                <a:stretch>
                  <a:fillRect l="-1890" t="-3409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0" y="3845337"/>
                <a:ext cx="3800336" cy="9325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=3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+8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845337"/>
                <a:ext cx="3800336" cy="932563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562101" y="3850006"/>
            <a:ext cx="233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4AD756-CA8C-224F-924B-17F3ED45B1A8}"/>
                  </a:ext>
                </a:extLst>
              </p:cNvPr>
              <p:cNvSpPr txBox="1"/>
              <p:nvPr/>
            </p:nvSpPr>
            <p:spPr>
              <a:xfrm>
                <a:off x="1562101" y="4463179"/>
                <a:ext cx="7123360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Karatsuba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Karatsuba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Karatsuba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4AD756-CA8C-224F-924B-17F3ED45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1" y="4463179"/>
                <a:ext cx="7123360" cy="2092881"/>
              </a:xfrm>
              <a:prstGeom prst="rect">
                <a:avLst/>
              </a:prstGeom>
              <a:blipFill>
                <a:blip r:embed="rId5"/>
                <a:stretch>
                  <a:fillRect l="-2135" t="-3012" b="-3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18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94139" y="2180332"/>
                <a:ext cx="788940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𝑎𝑐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𝑏𝑑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139" y="2180332"/>
                <a:ext cx="7889403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981200" y="3172015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</a:rPr>
              <a:t>Recursively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222574" y="3815111"/>
                <a:ext cx="20419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74" y="3815111"/>
                <a:ext cx="204196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24000" y="1447800"/>
            <a:ext cx="944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Use </a:t>
            </a:r>
            <a:r>
              <a:rPr lang="en-US" sz="2800" dirty="0">
                <a:solidFill>
                  <a:srgbClr val="FF33CC"/>
                </a:solidFill>
              </a:rPr>
              <a:t>recurrence</a:t>
            </a:r>
            <a:r>
              <a:rPr lang="en-US" sz="2800" dirty="0"/>
              <a:t> relation to express recursive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A7208E3E-5633-4977-91E6-96259E7ADF87}"/>
                  </a:ext>
                </a:extLst>
              </p:cNvPr>
              <p:cNvSpPr/>
              <p:nvPr/>
            </p:nvSpPr>
            <p:spPr>
              <a:xfrm>
                <a:off x="1219200" y="5257800"/>
                <a:ext cx="5486398" cy="854075"/>
              </a:xfrm>
              <a:prstGeom prst="wedgeRoundRectCallout">
                <a:avLst>
                  <a:gd name="adj1" fmla="val 37793"/>
                  <a:gd name="adj2" fmla="val -80575"/>
                  <a:gd name="adj3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Need to compute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0" dirty="0"/>
                  <a:t> multip</a:t>
                </a:r>
                <a:r>
                  <a:rPr lang="en-US" sz="2400" dirty="0"/>
                  <a:t>lications, each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sz="2400" b="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sz="2400" b="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A7208E3E-5633-4977-91E6-96259E7AD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57800"/>
                <a:ext cx="5486398" cy="854075"/>
              </a:xfrm>
              <a:prstGeom prst="wedgeRoundRectCallout">
                <a:avLst>
                  <a:gd name="adj1" fmla="val 37793"/>
                  <a:gd name="adj2" fmla="val -80575"/>
                  <a:gd name="adj3" fmla="val 16667"/>
                </a:avLst>
              </a:prstGeom>
              <a:blipFill>
                <a:blip r:embed="rId4"/>
                <a:stretch>
                  <a:fillRect r="-463" b="-102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4F3C2C1B-01D4-4304-BAC5-C8B0E38DBB99}"/>
                  </a:ext>
                </a:extLst>
              </p:cNvPr>
              <p:cNvSpPr/>
              <p:nvPr/>
            </p:nvSpPr>
            <p:spPr>
              <a:xfrm>
                <a:off x="7315200" y="5263009"/>
                <a:ext cx="3352800" cy="854075"/>
              </a:xfrm>
              <a:prstGeom prst="wedgeRoundRectCallout">
                <a:avLst>
                  <a:gd name="adj1" fmla="val -33631"/>
                  <a:gd name="adj2" fmla="val -88361"/>
                  <a:gd name="adj3" fmla="val 1666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 shifts and 6 additions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/>
                  <a:t>-</a:t>
                </a:r>
                <a:r>
                  <a:rPr lang="en-US" sz="2400"/>
                  <a:t>digit</a:t>
                </a:r>
                <a:r>
                  <a:rPr lang="en-US" sz="2400" b="0"/>
                  <a:t> </a:t>
                </a:r>
                <a:r>
                  <a:rPr lang="en-US" sz="2400" b="0" dirty="0"/>
                  <a:t>values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4F3C2C1B-01D4-4304-BAC5-C8B0E38DB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263009"/>
                <a:ext cx="3352800" cy="854075"/>
              </a:xfrm>
              <a:prstGeom prst="wedgeRoundRectCallout">
                <a:avLst>
                  <a:gd name="adj1" fmla="val -33631"/>
                  <a:gd name="adj2" fmla="val -88361"/>
                  <a:gd name="adj3" fmla="val 16667"/>
                </a:avLst>
              </a:prstGeom>
              <a:blipFill>
                <a:blip r:embed="rId5"/>
                <a:stretch>
                  <a:fillRect b="-10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E046EBD-AD50-45D6-93C9-1C2D0BB356A7}"/>
              </a:ext>
            </a:extLst>
          </p:cNvPr>
          <p:cNvGrpSpPr/>
          <p:nvPr/>
        </p:nvGrpSpPr>
        <p:grpSpPr>
          <a:xfrm>
            <a:off x="10491589" y="1494163"/>
            <a:ext cx="1527651" cy="792529"/>
            <a:chOff x="1415357" y="2514600"/>
            <a:chExt cx="2819400" cy="1462681"/>
          </a:xfrm>
        </p:grpSpPr>
        <p:sp>
          <p:nvSpPr>
            <p:cNvPr id="30" name="Rounded Rectangle 28">
              <a:extLst>
                <a:ext uri="{FF2B5EF4-FFF2-40B4-BE49-F238E27FC236}">
                  <a16:creationId xmlns:a16="http://schemas.microsoft.com/office/drawing/2014/main" id="{E7EF1074-AF64-4497-9B18-35CF9D992346}"/>
                </a:ext>
              </a:extLst>
            </p:cNvPr>
            <p:cNvSpPr/>
            <p:nvPr/>
          </p:nvSpPr>
          <p:spPr>
            <a:xfrm>
              <a:off x="2286000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328557-AA9D-49C7-8BD6-E4987C4673A7}"/>
                </a:ext>
              </a:extLst>
            </p:cNvPr>
            <p:cNvGrpSpPr/>
            <p:nvPr/>
          </p:nvGrpSpPr>
          <p:grpSpPr>
            <a:xfrm>
              <a:off x="1415357" y="3055439"/>
              <a:ext cx="2819400" cy="921842"/>
              <a:chOff x="1752600" y="3055439"/>
              <a:chExt cx="2819400" cy="9218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C227CF-05D3-414E-AB37-9C33E48BA30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0321" y="3055439"/>
                    <a:ext cx="782411" cy="782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>
                              <a:latin typeface="Cambria Math"/>
                            </a:rPr>
                            <m:t>×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9C227CF-05D3-414E-AB37-9C33E48BA3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0321" y="3055439"/>
                    <a:ext cx="782411" cy="78289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A7659A4-1561-4C9D-A1B5-0804151A0F43}"/>
                  </a:ext>
                </a:extLst>
              </p:cNvPr>
              <p:cNvCxnSpPr/>
              <p:nvPr/>
            </p:nvCxnSpPr>
            <p:spPr>
              <a:xfrm>
                <a:off x="1752600" y="3977281"/>
                <a:ext cx="2819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0">
              <a:extLst>
                <a:ext uri="{FF2B5EF4-FFF2-40B4-BE49-F238E27FC236}">
                  <a16:creationId xmlns:a16="http://schemas.microsoft.com/office/drawing/2014/main" id="{528CC47A-4175-4C54-8098-1714F3F855A1}"/>
                </a:ext>
              </a:extLst>
            </p:cNvPr>
            <p:cNvSpPr/>
            <p:nvPr/>
          </p:nvSpPr>
          <p:spPr>
            <a:xfrm>
              <a:off x="3167553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1">
              <a:extLst>
                <a:ext uri="{FF2B5EF4-FFF2-40B4-BE49-F238E27FC236}">
                  <a16:creationId xmlns:a16="http://schemas.microsoft.com/office/drawing/2014/main" id="{E62EEC40-5157-427C-8724-FD778C294CFE}"/>
                </a:ext>
              </a:extLst>
            </p:cNvPr>
            <p:cNvSpPr/>
            <p:nvPr/>
          </p:nvSpPr>
          <p:spPr>
            <a:xfrm>
              <a:off x="2286000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2">
              <a:extLst>
                <a:ext uri="{FF2B5EF4-FFF2-40B4-BE49-F238E27FC236}">
                  <a16:creationId xmlns:a16="http://schemas.microsoft.com/office/drawing/2014/main" id="{A0FC8E03-DF63-4B34-AF6B-14A73CDA41C8}"/>
                </a:ext>
              </a:extLst>
            </p:cNvPr>
            <p:cNvSpPr/>
            <p:nvPr/>
          </p:nvSpPr>
          <p:spPr>
            <a:xfrm>
              <a:off x="3167553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E07483-A6CC-4F95-8BCC-5488EC047383}"/>
                  </a:ext>
                </a:extLst>
              </p:cNvPr>
              <p:cNvSpPr/>
              <p:nvPr/>
            </p:nvSpPr>
            <p:spPr>
              <a:xfrm>
                <a:off x="5029200" y="3581400"/>
                <a:ext cx="3273653" cy="1247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400" i="1">
                          <a:solidFill>
                            <a:schemeClr val="accent6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4400" i="1" smtClean="0">
                          <a:latin typeface="Cambria Math"/>
                        </a:rPr>
                        <m:t>+</m:t>
                      </m:r>
                      <m:r>
                        <a:rPr lang="en-US" sz="4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4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E07483-A6CC-4F95-8BCC-5488EC047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81400"/>
                <a:ext cx="3273653" cy="1247586"/>
              </a:xfrm>
              <a:prstGeom prst="rect">
                <a:avLst/>
              </a:prstGeom>
              <a:blipFill>
                <a:blip r:embed="rId7"/>
                <a:stretch>
                  <a:fillRect l="-77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23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31092" y="1219201"/>
            <a:ext cx="49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 Use </a:t>
            </a:r>
            <a:r>
              <a:rPr lang="en-US" sz="2400" dirty="0">
                <a:solidFill>
                  <a:srgbClr val="FF33CC"/>
                </a:solidFill>
              </a:rPr>
              <a:t>asymptotic</a:t>
            </a:r>
            <a:r>
              <a:rPr lang="en-US" sz="2400" dirty="0"/>
              <a:t> notation to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32004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1524000" y="4572001"/>
            <a:ext cx="5929272" cy="883959"/>
            <a:chOff x="0" y="4572000"/>
            <a:chExt cx="5929272" cy="883959"/>
          </a:xfrm>
        </p:grpSpPr>
        <p:sp>
          <p:nvSpPr>
            <p:cNvPr id="29" name="Rectangle 28"/>
            <p:cNvSpPr/>
            <p:nvPr/>
          </p:nvSpPr>
          <p:spPr>
            <a:xfrm>
              <a:off x="2775327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7" name="Group 386"/>
          <p:cNvGrpSpPr/>
          <p:nvPr/>
        </p:nvGrpSpPr>
        <p:grpSpPr>
          <a:xfrm>
            <a:off x="1734229" y="4040372"/>
            <a:ext cx="5508814" cy="575617"/>
            <a:chOff x="210229" y="4040371"/>
            <a:chExt cx="5508814" cy="575617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40495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362629" y="4049526"/>
              <a:ext cx="6096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4049526"/>
              <a:ext cx="14478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40403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4308900" y="4040371"/>
              <a:ext cx="5719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4040371"/>
              <a:ext cx="14101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2221999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864737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2182679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1484263" y="5454472"/>
            <a:ext cx="6265732" cy="820909"/>
            <a:chOff x="-39737" y="5454471"/>
            <a:chExt cx="6265732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210229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0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20617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972229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74980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955978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810429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1536592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742768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4118843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798905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4005081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880843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4536081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742257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5719043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5374281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5580457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618111" y="6005916"/>
            <a:ext cx="6032177" cy="775885"/>
            <a:chOff x="502897" y="6005915"/>
            <a:chExt cx="603217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26670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793435" y="2524780"/>
                <a:ext cx="1137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35" y="2524780"/>
                <a:ext cx="1137426" cy="5232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783914" y="3210440"/>
                <a:ext cx="113742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3210440"/>
                <a:ext cx="1137426" cy="898964"/>
              </a:xfrm>
              <a:prstGeom prst="rect">
                <a:avLst/>
              </a:prstGeom>
              <a:blipFill>
                <a:blip r:embed="rId5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783914" y="4585772"/>
                <a:ext cx="113742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4585772"/>
                <a:ext cx="1137426" cy="898964"/>
              </a:xfrm>
              <a:prstGeom prst="rect">
                <a:avLst/>
              </a:prstGeom>
              <a:blipFill>
                <a:blip r:embed="rId5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763000" y="5867401"/>
                <a:ext cx="1911934" cy="98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5867401"/>
                <a:ext cx="1911934" cy="983090"/>
              </a:xfrm>
              <a:prstGeom prst="rect">
                <a:avLst/>
              </a:prstGeom>
              <a:blipFill>
                <a:blip r:embed="rId55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0831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7934350" y="809135"/>
                <a:ext cx="3648050" cy="13244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=8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50" y="809135"/>
                <a:ext cx="3648050" cy="1324465"/>
              </a:xfrm>
              <a:prstGeom prst="rect">
                <a:avLst/>
              </a:prstGeom>
              <a:blipFill>
                <a:blip r:embed="rId56"/>
                <a:stretch>
                  <a:fillRect t="-96226" r="-692" b="-15283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1886630" y="29421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1" grpId="0"/>
      <p:bldP spid="162" grpId="0"/>
      <p:bldP spid="224" grpId="0"/>
      <p:bldP spid="226" grpId="0"/>
      <p:bldP spid="233" grpId="0"/>
      <p:bldP spid="235" grpId="0"/>
      <p:bldP spid="237" grpId="0"/>
      <p:bldP spid="249" grpId="0"/>
      <p:bldP spid="251" grpId="0"/>
      <p:bldP spid="253" grpId="0"/>
      <p:bldP spid="340" grpId="0"/>
      <p:bldP spid="342" grpId="0"/>
      <p:bldP spid="344" grpId="0"/>
      <p:bldP spid="352" grpId="0"/>
      <p:bldP spid="362" grpId="0"/>
      <p:bldP spid="364" grpId="0"/>
      <p:bldP spid="366" grpId="0"/>
      <p:bldP spid="368" grpId="0"/>
      <p:bldP spid="370" grpId="0"/>
      <p:bldP spid="372" grpId="0"/>
      <p:bldP spid="391" grpId="0"/>
      <p:bldP spid="392" grpId="0"/>
      <p:bldP spid="393" grpId="0"/>
      <p:bldP spid="394" grpId="0"/>
      <p:bldP spid="395" grpId="0"/>
      <p:bldP spid="3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31092" y="1219201"/>
            <a:ext cx="49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 Use </a:t>
            </a:r>
            <a:r>
              <a:rPr lang="en-US" sz="2400" dirty="0">
                <a:solidFill>
                  <a:srgbClr val="FF33CC"/>
                </a:solidFill>
              </a:rPr>
              <a:t>asymptotic</a:t>
            </a:r>
            <a:r>
              <a:rPr lang="en-US" sz="2400" dirty="0"/>
              <a:t> notation to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2582406" y="2427672"/>
                <a:ext cx="3705758" cy="1324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=8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6" y="2427672"/>
                <a:ext cx="3705758" cy="1324465"/>
              </a:xfrm>
              <a:prstGeom prst="rect">
                <a:avLst/>
              </a:prstGeom>
              <a:blipFill>
                <a:blip r:embed="rId3"/>
                <a:stretch>
                  <a:fillRect t="-98095" r="-341" b="-155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582407" y="3922872"/>
                <a:ext cx="4541308" cy="1385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=8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7" y="3922872"/>
                <a:ext cx="4541308" cy="1385764"/>
              </a:xfrm>
              <a:prstGeom prst="rect">
                <a:avLst/>
              </a:prstGeom>
              <a:blipFill>
                <a:blip r:embed="rId4"/>
                <a:stretch>
                  <a:fillRect t="-53636" b="-9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582407" y="5801381"/>
                <a:ext cx="4188967" cy="57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=24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−16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7" y="5801381"/>
                <a:ext cx="4188967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6669853" y="5862110"/>
                <a:ext cx="2131417" cy="542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53" y="5862110"/>
                <a:ext cx="2131417" cy="542393"/>
              </a:xfrm>
              <a:prstGeom prst="rect">
                <a:avLst/>
              </a:prstGeom>
              <a:blipFill>
                <a:blip r:embed="rId6"/>
                <a:stretch>
                  <a:fillRect r="-1183" b="-18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82406" y="5345668"/>
            <a:ext cx="535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Math, math, and more math…(see lecture supplement)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69853" y="6315608"/>
                <a:ext cx="2046651" cy="52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1.585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53" y="6315608"/>
                <a:ext cx="2046651" cy="528093"/>
              </a:xfrm>
              <a:prstGeom prst="rect">
                <a:avLst/>
              </a:prstGeom>
              <a:blipFill>
                <a:blip r:embed="rId7"/>
                <a:stretch>
                  <a:fillRect r="-1235" b="-18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64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338"/>
            <a:ext cx="10236200" cy="618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30338" y="1219200"/>
                <a:ext cx="6465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338" y="1219200"/>
                <a:ext cx="6465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78506" y="5486400"/>
                <a:ext cx="1150187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506" y="5486400"/>
                <a:ext cx="1150187" cy="528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9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A8BF-362D-6246-AD62-31A3C34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8717-658C-8D48-9DFA-39DABAB3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methods for solving recurrences</a:t>
            </a:r>
          </a:p>
          <a:p>
            <a:pPr marL="1549400" indent="-400050"/>
            <a:r>
              <a:rPr lang="en-US" dirty="0"/>
              <a:t>Unrolling: expand the recurrence</a:t>
            </a:r>
          </a:p>
          <a:p>
            <a:pPr marL="1549400" indent="-400050"/>
            <a:r>
              <a:rPr lang="en-US" dirty="0"/>
              <a:t>Tree: get a picture of recursion</a:t>
            </a:r>
          </a:p>
          <a:p>
            <a:pPr marL="1549400" indent="-400050"/>
            <a:r>
              <a:rPr lang="en-US" dirty="0"/>
              <a:t>Guess/Check: Substitution by guessing the solution and using induction to prove</a:t>
            </a:r>
          </a:p>
          <a:p>
            <a:pPr marL="1549400" indent="-400050"/>
            <a:r>
              <a:rPr lang="en-US" dirty="0"/>
              <a:t>“Cookbook”: Use magic (a.k.a. Master Theorem)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CCA52-4E75-0B4E-A82B-DF93E6463F8D}"/>
              </a:ext>
            </a:extLst>
          </p:cNvPr>
          <p:cNvGrpSpPr/>
          <p:nvPr/>
        </p:nvGrpSpPr>
        <p:grpSpPr>
          <a:xfrm>
            <a:off x="810296" y="3778274"/>
            <a:ext cx="1033512" cy="923330"/>
            <a:chOff x="883102" y="2371635"/>
            <a:chExt cx="1232037" cy="1100690"/>
          </a:xfrm>
        </p:grpSpPr>
        <p:pic>
          <p:nvPicPr>
            <p:cNvPr id="6" name="Picture 2" descr="Image result for check mark">
              <a:extLst>
                <a:ext uri="{FF2B5EF4-FFF2-40B4-BE49-F238E27FC236}">
                  <a16:creationId xmlns:a16="http://schemas.microsoft.com/office/drawing/2014/main" id="{8FC333B8-958F-F948-9F81-DF0842657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8CDEED-531F-4148-9843-E91FD7EF6EB8}"/>
                </a:ext>
              </a:extLst>
            </p:cNvPr>
            <p:cNvSpPr txBox="1"/>
            <p:nvPr/>
          </p:nvSpPr>
          <p:spPr>
            <a:xfrm>
              <a:off x="883102" y="2371635"/>
              <a:ext cx="432904" cy="110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8" name="Picture 4" descr="https://images-na.ssl-images-amazon.com/images/I/61Aytsfq0IL._SX401_BO1,204,203,200_.jpg">
            <a:extLst>
              <a:ext uri="{FF2B5EF4-FFF2-40B4-BE49-F238E27FC236}">
                <a16:creationId xmlns:a16="http://schemas.microsoft.com/office/drawing/2014/main" id="{5396E184-F89A-C642-B891-FB2723EB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70534"/>
            <a:ext cx="582345" cy="7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08F6DB-DEB3-BC42-A9CA-8707BE33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64" y="2743200"/>
            <a:ext cx="440781" cy="5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ree">
            <a:extLst>
              <a:ext uri="{FF2B5EF4-FFF2-40B4-BE49-F238E27FC236}">
                <a16:creationId xmlns:a16="http://schemas.microsoft.com/office/drawing/2014/main" id="{E04EC64A-65D5-0F44-9C9B-3AB57478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09600" cy="6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0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(review)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1909917"/>
                <a:ext cx="66302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∀</m:t>
                    </m:r>
                    <m:r>
                      <a:rPr lang="en-US" sz="3600" i="1">
                        <a:latin typeface="Cambria Math"/>
                      </a:rPr>
                      <m:t>𝑘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3600" i="1">
                        <a:latin typeface="Cambria Math"/>
                      </a:rPr>
                      <m:t>, </m:t>
                    </m:r>
                    <m:r>
                      <a:rPr lang="en-US" sz="3600" i="1">
                        <a:latin typeface="Cambria Math"/>
                      </a:rPr>
                      <m:t>𝑃</m:t>
                    </m:r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𝑘</m:t>
                    </m:r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holds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09917"/>
                <a:ext cx="6630213" cy="646331"/>
              </a:xfrm>
              <a:prstGeom prst="rect">
                <a:avLst/>
              </a:prstGeom>
              <a:blipFill>
                <a:blip r:embed="rId2"/>
                <a:stretch>
                  <a:fillRect l="-2677" t="-11538" r="-1721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3011269"/>
                <a:ext cx="6647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Base case(s):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/>
                  <a:t> holds	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11269"/>
                <a:ext cx="6647974" cy="646331"/>
              </a:xfrm>
              <a:prstGeom prst="rect">
                <a:avLst/>
              </a:prstGeom>
              <a:blipFill>
                <a:blip r:embed="rId3"/>
                <a:stretch>
                  <a:fillRect l="-2672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4186536"/>
                <a:ext cx="6793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∀</m:t>
                    </m:r>
                    <m:r>
                      <a:rPr lang="en-US" sz="3600" i="1">
                        <a:latin typeface="Cambria Math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/>
                      </a:rPr>
                      <m:t>, </m:t>
                    </m:r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holds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186536"/>
                <a:ext cx="6793335" cy="646331"/>
              </a:xfrm>
              <a:prstGeom prst="rect">
                <a:avLst/>
              </a:prstGeom>
              <a:blipFill>
                <a:blip r:embed="rId4"/>
                <a:stretch>
                  <a:fillRect l="-2612" t="-13462" r="-167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5253336"/>
                <a:ext cx="95966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3600" dirty="0"/>
                  <a:t>	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/>
                      </a:rPr>
                      <m:t>⇒</m:t>
                    </m:r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3336"/>
                <a:ext cx="9596601" cy="646331"/>
              </a:xfrm>
              <a:prstGeom prst="rect">
                <a:avLst/>
              </a:prstGeom>
              <a:blipFill>
                <a:blip r:embed="rId5"/>
                <a:stretch>
                  <a:fillRect l="-1849" t="-1346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1B04C4-51A0-7747-A53A-498C3DFAA0A5}"/>
              </a:ext>
            </a:extLst>
          </p:cNvPr>
          <p:cNvSpPr/>
          <p:nvPr/>
        </p:nvSpPr>
        <p:spPr>
          <a:xfrm>
            <a:off x="8153400" y="3035968"/>
            <a:ext cx="3429000" cy="1243263"/>
          </a:xfrm>
          <a:prstGeom prst="wedgeRoundRectCallout">
            <a:avLst>
              <a:gd name="adj1" fmla="val -36106"/>
              <a:gd name="adj2" fmla="val 6517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0" dirty="0"/>
              <a:t>Technically, called </a:t>
            </a:r>
            <a:r>
              <a:rPr lang="en-US" sz="2800" b="0" i="1" dirty="0"/>
              <a:t>strong induction</a:t>
            </a:r>
            <a:endParaRPr lang="en-US" sz="2800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D053E2-502A-994B-9D9B-A40FF77D33CF}"/>
              </a:ext>
            </a:extLst>
          </p:cNvPr>
          <p:cNvCxnSpPr/>
          <p:nvPr/>
        </p:nvCxnSpPr>
        <p:spPr>
          <a:xfrm>
            <a:off x="1066800" y="2667000"/>
            <a:ext cx="100584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9103816" y="2505033"/>
                <a:ext cx="2630984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algn="ctr">
                  <a:buFont typeface="Symbol"/>
                  <a:buChar char="Þ"/>
                </a:pP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rgbClr val="FF0000"/>
                        </a:solidFill>
                        <a:latin typeface="Cambria Math"/>
                      </a:rPr>
                      <m:t>209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per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3816" y="2505033"/>
                <a:ext cx="2630984" cy="954107"/>
              </a:xfrm>
              <a:prstGeom prst="rect">
                <a:avLst/>
              </a:prstGeom>
              <a:blipFill>
                <a:blip r:embed="rId2"/>
                <a:stretch>
                  <a:fillRect t="-7895" b="-171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9155712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9296400" y="3676687"/>
                <a:ext cx="26289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≈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6400" y="3676687"/>
                <a:ext cx="2628900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664145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)+209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664145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010400" y="5809483"/>
                <a:ext cx="4519571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=209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=209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809483"/>
                <a:ext cx="4519571" cy="972317"/>
              </a:xfrm>
              <a:prstGeom prst="rect">
                <a:avLst/>
              </a:prstGeom>
              <a:blipFill>
                <a:blip r:embed="rId6"/>
                <a:stretch>
                  <a:fillRect t="-92308" b="-148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9144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8491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0480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8491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1054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70485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35930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4276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4850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4281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5334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134168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688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221071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071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750404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6658523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8523" y="5226656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7466811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6811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82749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49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endCxn id="49" idx="0"/>
          </p:cNvCxnSpPr>
          <p:nvPr/>
        </p:nvCxnSpPr>
        <p:spPr>
          <a:xfrm flipH="1">
            <a:off x="158115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3573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  <a:endCxn id="51" idx="0"/>
          </p:cNvCxnSpPr>
          <p:nvPr/>
        </p:nvCxnSpPr>
        <p:spPr>
          <a:xfrm flipH="1">
            <a:off x="57721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10668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914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4482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7721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5051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7147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4750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158115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28955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53869" y="1948933"/>
                <a:ext cx="759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209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69" y="1948933"/>
                <a:ext cx="7593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24104" y="2900075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04" y="2900075"/>
                <a:ext cx="797782" cy="610936"/>
              </a:xfrm>
              <a:prstGeom prst="rect">
                <a:avLst/>
              </a:prstGeom>
              <a:blipFill>
                <a:blip r:embed="rId1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7518" y="2951384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18" y="2951384"/>
                <a:ext cx="797782" cy="610936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74018" y="3656264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8" y="3656264"/>
                <a:ext cx="797782" cy="610936"/>
              </a:xfrm>
              <a:prstGeom prst="rect">
                <a:avLst/>
              </a:prstGeom>
              <a:blipFill>
                <a:blip r:embed="rId1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343400" y="3657600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657600"/>
                <a:ext cx="797782" cy="610936"/>
              </a:xfrm>
              <a:prstGeom prst="rect">
                <a:avLst/>
              </a:prstGeom>
              <a:blipFill>
                <a:blip r:embed="rId1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365018" y="3656264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18" y="3656264"/>
                <a:ext cx="797782" cy="610936"/>
              </a:xfrm>
              <a:prstGeom prst="rect">
                <a:avLst/>
              </a:prstGeom>
              <a:blipFill>
                <a:blip r:embed="rId2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346218" y="3657600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18" y="3657600"/>
                <a:ext cx="797782" cy="610936"/>
              </a:xfrm>
              <a:prstGeom prst="rect">
                <a:avLst/>
              </a:prstGeom>
              <a:blipFill>
                <a:blip r:embed="rId2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41">
                <a:extLst>
                  <a:ext uri="{FF2B5EF4-FFF2-40B4-BE49-F238E27FC236}">
                    <a16:creationId xmlns:a16="http://schemas.microsoft.com/office/drawing/2014/main" id="{6937742A-8C08-2144-9CB9-B65AAA3CF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4999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 Box 41">
                <a:extLst>
                  <a:ext uri="{FF2B5EF4-FFF2-40B4-BE49-F238E27FC236}">
                    <a16:creationId xmlns:a16="http://schemas.microsoft.com/office/drawing/2014/main" id="{6937742A-8C08-2144-9CB9-B65AAA3C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4999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41">
                <a:extLst>
                  <a:ext uri="{FF2B5EF4-FFF2-40B4-BE49-F238E27FC236}">
                    <a16:creationId xmlns:a16="http://schemas.microsoft.com/office/drawing/2014/main" id="{BCAC8CE6-A435-0844-81C8-7FAB6DC0D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287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 Box 41">
                <a:extLst>
                  <a:ext uri="{FF2B5EF4-FFF2-40B4-BE49-F238E27FC236}">
                    <a16:creationId xmlns:a16="http://schemas.microsoft.com/office/drawing/2014/main" id="{BCAC8CE6-A435-0844-81C8-7FAB6DC0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287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41">
                <a:extLst>
                  <a:ext uri="{FF2B5EF4-FFF2-40B4-BE49-F238E27FC236}">
                    <a16:creationId xmlns:a16="http://schemas.microsoft.com/office/drawing/2014/main" id="{F90DBDB8-8BAC-2041-AA1F-5A76FC928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446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 Box 41">
                <a:extLst>
                  <a:ext uri="{FF2B5EF4-FFF2-40B4-BE49-F238E27FC236}">
                    <a16:creationId xmlns:a16="http://schemas.microsoft.com/office/drawing/2014/main" id="{F90DBDB8-8BAC-2041-AA1F-5A76FC92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1446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40" grpId="0"/>
      <p:bldP spid="64" grpId="0"/>
      <p:bldP spid="66" grpId="0"/>
      <p:bldP spid="67" grpId="0"/>
      <p:bldP spid="68" grpId="0"/>
      <p:bldP spid="70" grpId="0"/>
      <p:bldP spid="71" grpId="0"/>
      <p:bldP spid="72" grpId="0" animBg="1"/>
      <p:bldP spid="74" grpId="0" animBg="1"/>
      <p:bldP spid="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and Check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98637"/>
                <a:ext cx="115824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Consider: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i.e.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(definition of big-O)</a:t>
                </a:r>
              </a:p>
              <a:p>
                <a:r>
                  <a:rPr lang="en-US" b="1" dirty="0"/>
                  <a:t>Technique:</a:t>
                </a:r>
                <a:r>
                  <a:rPr lang="en-US" dirty="0"/>
                  <a:t> Induction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Base cases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for a small number of cases (may need additional base cases)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Hypothesis</a:t>
                </a:r>
                <a:r>
                  <a:rPr lang="en-US" dirty="0"/>
                  <a:t>: </a:t>
                </a:r>
                <a:endParaRPr lang="en-US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Inductive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step</a:t>
                </a:r>
                <a:r>
                  <a:rPr lang="en-US" dirty="0"/>
                  <a:t>:</a:t>
                </a:r>
                <a:endParaRPr lang="en-US" b="0" i="1" dirty="0">
                  <a:latin typeface="Cambria Math"/>
                </a:endParaRPr>
              </a:p>
              <a:p>
                <a:pPr lvl="2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98637"/>
                <a:ext cx="11582400" cy="4525963"/>
              </a:xfrm>
              <a:blipFill>
                <a:blip r:embed="rId2"/>
                <a:stretch>
                  <a:fillRect l="-986" t="-1397" r="-219" b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5" name="Speech Bubble: Rectangle with Corners Rounded 15">
            <a:extLst>
              <a:ext uri="{FF2B5EF4-FFF2-40B4-BE49-F238E27FC236}">
                <a16:creationId xmlns:a16="http://schemas.microsoft.com/office/drawing/2014/main" id="{8E9098E5-C29A-C24E-AA0D-9D7A9BBA86C3}"/>
              </a:ext>
            </a:extLst>
          </p:cNvPr>
          <p:cNvSpPr/>
          <p:nvPr/>
        </p:nvSpPr>
        <p:spPr>
          <a:xfrm>
            <a:off x="7924800" y="4985381"/>
            <a:ext cx="3962400" cy="1339219"/>
          </a:xfrm>
          <a:prstGeom prst="wedgeRoundRectCallout">
            <a:avLst>
              <a:gd name="adj1" fmla="val 8830"/>
              <a:gd name="adj2" fmla="val -6976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dirty="0"/>
              <a:t>Need to ensure that in inductive step, can either appeal to a </a:t>
            </a:r>
            <a:r>
              <a:rPr lang="en-US" sz="2000" b="0" u="sng" dirty="0"/>
              <a:t>base case</a:t>
            </a:r>
            <a:r>
              <a:rPr lang="en-US" sz="2000" b="0" dirty="0"/>
              <a:t> or to the </a:t>
            </a:r>
            <a:r>
              <a:rPr lang="en-US" sz="2000" b="0" u="sng" dirty="0"/>
              <a:t>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27175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Guess and Check (Loose)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1066801"/>
                <a:ext cx="3427861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1066801"/>
                <a:ext cx="3427861" cy="827471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5" y="1909917"/>
                <a:ext cx="5667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≤3000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1909917"/>
                <a:ext cx="5667001" cy="461665"/>
              </a:xfrm>
              <a:prstGeom prst="rect">
                <a:avLst/>
              </a:prstGeom>
              <a:blipFill>
                <a:blip r:embed="rId3"/>
                <a:stretch>
                  <a:fillRect l="-179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0"/>
                <a:ext cx="687463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=8≤3000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+16=40≤3000⋅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		… up to some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0"/>
                <a:ext cx="6874639" cy="1569660"/>
              </a:xfrm>
              <a:prstGeom prst="rect">
                <a:avLst/>
              </a:prstGeom>
              <a:blipFill>
                <a:blip r:embed="rId4"/>
                <a:stretch>
                  <a:fillRect l="-1479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≤3000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blipFill>
                <a:blip r:embed="rId5"/>
                <a:stretch>
                  <a:fillRect l="-1527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4" y="5253336"/>
                <a:ext cx="7128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≤3000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5253336"/>
                <a:ext cx="7128233" cy="461665"/>
              </a:xfrm>
              <a:prstGeom prst="rect">
                <a:avLst/>
              </a:prstGeom>
              <a:blipFill>
                <a:blip r:embed="rId6"/>
                <a:stretch>
                  <a:fillRect l="-1423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Guess and Check (Loose)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Guess and Check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92941" y="1151290"/>
                <a:ext cx="3690754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41" y="1151290"/>
                <a:ext cx="3690754" cy="827471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5" y="1909917"/>
                <a:ext cx="6208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 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1909917"/>
                <a:ext cx="6208559" cy="461665"/>
              </a:xfrm>
              <a:prstGeom prst="rect">
                <a:avLst/>
              </a:prstGeom>
              <a:blipFill>
                <a:blip r:embed="rId3"/>
                <a:stretch>
                  <a:fillRect l="-163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2697540"/>
                <a:ext cx="474335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=2≤2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		… up to some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97540"/>
                <a:ext cx="4743350" cy="1569660"/>
              </a:xfrm>
              <a:prstGeom prst="rect">
                <a:avLst/>
              </a:prstGeom>
              <a:blipFill>
                <a:blip r:embed="rId4"/>
                <a:stretch>
                  <a:fillRect l="-214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blipFill>
                <a:blip r:embed="rId5"/>
                <a:stretch>
                  <a:fillRect l="-1527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4" y="5253336"/>
                <a:ext cx="6795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5253336"/>
                <a:ext cx="6795258" cy="461665"/>
              </a:xfrm>
              <a:prstGeom prst="rect">
                <a:avLst/>
              </a:prstGeom>
              <a:blipFill>
                <a:blip r:embed="rId6"/>
                <a:stretch>
                  <a:fillRect l="-1493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9C653B-6136-E54B-BEAB-32EE92AC0CC9}"/>
              </a:ext>
            </a:extLst>
          </p:cNvPr>
          <p:cNvSpPr txBox="1"/>
          <p:nvPr/>
        </p:nvSpPr>
        <p:spPr>
          <a:xfrm>
            <a:off x="3505200" y="5802868"/>
            <a:ext cx="642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Math, math, and more math…(on board, see lecture supplemental)</a:t>
            </a:r>
          </a:p>
        </p:txBody>
      </p:sp>
    </p:spTree>
    <p:extLst>
      <p:ext uri="{BB962C8B-B14F-4D97-AF65-F5344CB8AC3E}">
        <p14:creationId xmlns:p14="http://schemas.microsoft.com/office/powerpoint/2010/main" val="32832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A84E7-49F6-694F-BC7D-D21C5E77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Guess and Check</a:t>
            </a:r>
          </a:p>
        </p:txBody>
      </p:sp>
    </p:spTree>
    <p:extLst>
      <p:ext uri="{BB962C8B-B14F-4D97-AF65-F5344CB8AC3E}">
        <p14:creationId xmlns:p14="http://schemas.microsoft.com/office/powerpoint/2010/main" val="355015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Guess and Check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5" y="1909916"/>
                <a:ext cx="6810711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1909916"/>
                <a:ext cx="6810711" cy="478080"/>
              </a:xfrm>
              <a:prstGeom prst="rect">
                <a:avLst/>
              </a:prstGeom>
              <a:blipFill>
                <a:blip r:embed="rId3"/>
                <a:stretch>
                  <a:fillRect l="-1490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by inspection, holds for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(at home)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blipFill>
                <a:blip r:embed="rId4"/>
                <a:stretch>
                  <a:fillRect l="-11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blipFill>
                <a:blip r:embed="rId5"/>
                <a:stretch>
                  <a:fillRect l="-134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4" y="4567535"/>
                <a:ext cx="7880940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24(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4567535"/>
                <a:ext cx="7880940" cy="478080"/>
              </a:xfrm>
              <a:prstGeom prst="rect">
                <a:avLst/>
              </a:prstGeom>
              <a:blipFill>
                <a:blip r:embed="rId6"/>
                <a:stretch>
                  <a:fillRect l="-128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9AD0595-EEF7-D045-B211-62F9D40033E0}"/>
              </a:ext>
            </a:extLst>
          </p:cNvPr>
          <p:cNvSpPr txBox="1"/>
          <p:nvPr/>
        </p:nvSpPr>
        <p:spPr>
          <a:xfrm>
            <a:off x="3505200" y="5105400"/>
            <a:ext cx="642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Math, math, and more math…(on board, see lecture supplemental)</a:t>
            </a:r>
          </a:p>
        </p:txBody>
      </p:sp>
    </p:spTree>
    <p:extLst>
      <p:ext uri="{BB962C8B-B14F-4D97-AF65-F5344CB8AC3E}">
        <p14:creationId xmlns:p14="http://schemas.microsoft.com/office/powerpoint/2010/main" val="29488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228E-5929-1141-BACA-C4FB5C31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Guess and Check</a:t>
            </a:r>
          </a:p>
        </p:txBody>
      </p:sp>
    </p:spTree>
    <p:extLst>
      <p:ext uri="{BB962C8B-B14F-4D97-AF65-F5344CB8AC3E}">
        <p14:creationId xmlns:p14="http://schemas.microsoft.com/office/powerpoint/2010/main" val="118195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we leave out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−16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914400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914400"/>
                <a:ext cx="3349315" cy="827471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4" y="1909916"/>
                <a:ext cx="6807505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1909916"/>
                <a:ext cx="6807505" cy="478080"/>
              </a:xfrm>
              <a:prstGeom prst="rect">
                <a:avLst/>
              </a:prstGeom>
              <a:blipFill>
                <a:blip r:embed="rId4"/>
                <a:stretch>
                  <a:fillRect l="-1490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by inspection, holds for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(at home)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blipFill>
                <a:blip r:embed="rId5"/>
                <a:stretch>
                  <a:fillRect l="-11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blipFill>
                <a:blip r:embed="rId6"/>
                <a:stretch>
                  <a:fillRect l="-134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5" y="4567535"/>
                <a:ext cx="772602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4567535"/>
                <a:ext cx="7726026" cy="478080"/>
              </a:xfrm>
              <a:prstGeom prst="rect">
                <a:avLst/>
              </a:prstGeom>
              <a:blipFill>
                <a:blip r:embed="rId7"/>
                <a:stretch>
                  <a:fillRect l="-131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673445" y="1961926"/>
            <a:ext cx="879755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3581401"/>
            <a:ext cx="879755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4077" y="4628525"/>
            <a:ext cx="1769923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3209" y="5617920"/>
                <a:ext cx="6297430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What we wanted: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09" y="5617920"/>
                <a:ext cx="6297430" cy="478080"/>
              </a:xfrm>
              <a:prstGeom prst="rect">
                <a:avLst/>
              </a:prstGeom>
              <a:blipFill>
                <a:blip r:embed="rId8"/>
                <a:stretch>
                  <a:fillRect l="-1408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6066503"/>
                <a:ext cx="739792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What we got: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+8(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66503"/>
                <a:ext cx="7397923" cy="478080"/>
              </a:xfrm>
              <a:prstGeom prst="rect">
                <a:avLst/>
              </a:prstGeom>
              <a:blipFill>
                <a:blip r:embed="rId9"/>
                <a:stretch>
                  <a:fillRect l="-1199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938228" y="5486400"/>
            <a:ext cx="257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Induction failed!</a:t>
            </a:r>
          </a:p>
        </p:txBody>
      </p:sp>
    </p:spTree>
    <p:extLst>
      <p:ext uri="{BB962C8B-B14F-4D97-AF65-F5344CB8AC3E}">
        <p14:creationId xmlns:p14="http://schemas.microsoft.com/office/powerpoint/2010/main" val="12426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A8BF-362D-6246-AD62-31A3C34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8717-658C-8D48-9DFA-39DABAB3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methods for solving recurrences</a:t>
            </a:r>
          </a:p>
          <a:p>
            <a:pPr marL="1549400" indent="-400050"/>
            <a:r>
              <a:rPr lang="en-US" dirty="0"/>
              <a:t>Unrolling: expand the recurrence</a:t>
            </a:r>
          </a:p>
          <a:p>
            <a:pPr marL="1549400" indent="-400050"/>
            <a:r>
              <a:rPr lang="en-US" dirty="0"/>
              <a:t>Tree: get a picture of recursion</a:t>
            </a:r>
          </a:p>
          <a:p>
            <a:pPr marL="1549400" indent="-400050"/>
            <a:r>
              <a:rPr lang="en-US" dirty="0"/>
              <a:t>Guess/Check: Substitution by guessing the solution and using induction to prove</a:t>
            </a:r>
          </a:p>
          <a:p>
            <a:pPr marL="1549400" indent="-400050"/>
            <a:r>
              <a:rPr lang="en-US" dirty="0"/>
              <a:t>“Cookbook”: Use magic (a.k.a. Master Theorem)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CCA52-4E75-0B4E-A82B-DF93E6463F8D}"/>
              </a:ext>
            </a:extLst>
          </p:cNvPr>
          <p:cNvGrpSpPr/>
          <p:nvPr/>
        </p:nvGrpSpPr>
        <p:grpSpPr>
          <a:xfrm>
            <a:off x="810296" y="3778274"/>
            <a:ext cx="1033512" cy="923330"/>
            <a:chOff x="883102" y="2371635"/>
            <a:chExt cx="1232037" cy="1100690"/>
          </a:xfrm>
        </p:grpSpPr>
        <p:pic>
          <p:nvPicPr>
            <p:cNvPr id="6" name="Picture 2" descr="Image result for check mark">
              <a:extLst>
                <a:ext uri="{FF2B5EF4-FFF2-40B4-BE49-F238E27FC236}">
                  <a16:creationId xmlns:a16="http://schemas.microsoft.com/office/drawing/2014/main" id="{8FC333B8-958F-F948-9F81-DF0842657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8CDEED-531F-4148-9843-E91FD7EF6EB8}"/>
                </a:ext>
              </a:extLst>
            </p:cNvPr>
            <p:cNvSpPr txBox="1"/>
            <p:nvPr/>
          </p:nvSpPr>
          <p:spPr>
            <a:xfrm>
              <a:off x="883102" y="2371635"/>
              <a:ext cx="432904" cy="110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24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8" name="Picture 4" descr="https://images-na.ssl-images-amazon.com/images/I/61Aytsfq0IL._SX401_BO1,204,203,200_.jpg">
            <a:extLst>
              <a:ext uri="{FF2B5EF4-FFF2-40B4-BE49-F238E27FC236}">
                <a16:creationId xmlns:a16="http://schemas.microsoft.com/office/drawing/2014/main" id="{5396E184-F89A-C642-B891-FB2723EBE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70534"/>
            <a:ext cx="582345" cy="7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08F6DB-DEB3-BC42-A9CA-8707BE33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64" y="2743200"/>
            <a:ext cx="440781" cy="5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ree">
            <a:extLst>
              <a:ext uri="{FF2B5EF4-FFF2-40B4-BE49-F238E27FC236}">
                <a16:creationId xmlns:a16="http://schemas.microsoft.com/office/drawing/2014/main" id="{E04EC64A-65D5-0F44-9C9B-3AB57478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09600" cy="6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16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6237"/>
                <a:ext cx="109728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time </a:t>
                </a:r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 </a:t>
                </a:r>
                <a:r>
                  <a:rPr lang="en-US" dirty="0" err="1"/>
                  <a:t>recurse</a:t>
                </a:r>
                <a:r>
                  <a:rPr lang="en-US" dirty="0"/>
                  <a:t> on small problems,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C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time</a:t>
                </a:r>
              </a:p>
              <a:p>
                <a:r>
                  <a:rPr lang="en-US" b="1" dirty="0"/>
                  <a:t>Recurrence: </a:t>
                </a:r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Many D&amp;C recurrences are of the form: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	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	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6237"/>
                <a:ext cx="10972800" cy="4525963"/>
              </a:xfrm>
              <a:blipFill>
                <a:blip r:embed="rId2"/>
                <a:stretch>
                  <a:fillRect l="-1387" t="-1676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286000" y="1464411"/>
                <a:ext cx="4008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232D4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232D4B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209</m:t>
                      </m:r>
                      <m:r>
                        <a:rPr lang="en-US" sz="2800" i="1" smtClean="0">
                          <a:solidFill>
                            <a:srgbClr val="338DCD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64411"/>
                <a:ext cx="400814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763AAD0-5183-4C5E-A968-628BDE991042}"/>
              </a:ext>
            </a:extLst>
          </p:cNvPr>
          <p:cNvSpPr txBox="1"/>
          <p:nvPr/>
        </p:nvSpPr>
        <p:spPr>
          <a:xfrm>
            <a:off x="228600" y="229586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cost?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C1E9C-449C-4A8A-9872-275A51FCA3C7}"/>
                  </a:ext>
                </a:extLst>
              </p:cNvPr>
              <p:cNvSpPr txBox="1"/>
              <p:nvPr/>
            </p:nvSpPr>
            <p:spPr>
              <a:xfrm>
                <a:off x="838201" y="3064890"/>
                <a:ext cx="22529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Cost at level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C1E9C-449C-4A8A-9872-275A51FC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64890"/>
                <a:ext cx="2252924" cy="523220"/>
              </a:xfrm>
              <a:prstGeom prst="rect">
                <a:avLst/>
              </a:prstGeom>
              <a:blipFill>
                <a:blip r:embed="rId4"/>
                <a:stretch>
                  <a:fillRect l="-5691" t="-11628" r="-460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30BC80-6F73-40BF-B15F-180174DDFAEE}"/>
                  </a:ext>
                </a:extLst>
              </p:cNvPr>
              <p:cNvSpPr/>
              <p:nvPr/>
            </p:nvSpPr>
            <p:spPr>
              <a:xfrm>
                <a:off x="3091125" y="2866999"/>
                <a:ext cx="2926635" cy="902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338DC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338DCD"/>
                              </a:solidFill>
                              <a:latin typeface="Cambria Math" panose="02040503050406030204" pitchFamily="18" charset="0"/>
                            </a:rPr>
                            <m:t>209</m:t>
                          </m:r>
                          <m:r>
                            <a:rPr lang="en-US" sz="2800" i="1">
                              <a:solidFill>
                                <a:srgbClr val="338DC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338D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338DC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338DC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338DCD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209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30BC80-6F73-40BF-B15F-180174DDF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25" y="2866999"/>
                <a:ext cx="2926635" cy="90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61020-93EF-4CC7-8942-62D6A2FD9730}"/>
              </a:ext>
            </a:extLst>
          </p:cNvPr>
          <p:cNvSpPr txBox="1"/>
          <p:nvPr/>
        </p:nvSpPr>
        <p:spPr>
          <a:xfrm>
            <a:off x="838201" y="4483158"/>
            <a:ext cx="165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04A780-E2C3-49AC-9CCC-549F47400757}"/>
                  </a:ext>
                </a:extLst>
              </p:cNvPr>
              <p:cNvSpPr/>
              <p:nvPr/>
            </p:nvSpPr>
            <p:spPr>
              <a:xfrm>
                <a:off x="2438400" y="4082535"/>
                <a:ext cx="3276600" cy="1324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209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04A780-E2C3-49AC-9CCC-549F47400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82535"/>
                <a:ext cx="3276600" cy="13244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C3CAA87-66DD-4B8A-AFEE-89CE3C03CEDB}"/>
                  </a:ext>
                </a:extLst>
              </p:cNvPr>
              <p:cNvSpPr/>
              <p:nvPr/>
            </p:nvSpPr>
            <p:spPr>
              <a:xfrm>
                <a:off x="5895273" y="6334780"/>
                <a:ext cx="21780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C3CAA87-66DD-4B8A-AFEE-89CE3C03C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73" y="6334780"/>
                <a:ext cx="21780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0AD924-2FD1-4C32-910F-096EA5B0E540}"/>
                  </a:ext>
                </a:extLst>
              </p:cNvPr>
              <p:cNvSpPr/>
              <p:nvPr/>
            </p:nvSpPr>
            <p:spPr>
              <a:xfrm>
                <a:off x="3118231" y="5389604"/>
                <a:ext cx="2977769" cy="1324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0AD924-2FD1-4C32-910F-096EA5B0E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31" y="5389604"/>
                <a:ext cx="2977769" cy="1324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88E4CB-6DF4-4C5E-905F-0FD113D08A06}"/>
                  </a:ext>
                </a:extLst>
              </p:cNvPr>
              <p:cNvSpPr/>
              <p:nvPr/>
            </p:nvSpPr>
            <p:spPr>
              <a:xfrm>
                <a:off x="5897630" y="5790226"/>
                <a:ext cx="1827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88E4CB-6DF4-4C5E-905F-0FD113D08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630" y="5790226"/>
                <a:ext cx="182710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59AFD0D-4C84-4E8B-96D1-C1872257D536}"/>
              </a:ext>
            </a:extLst>
          </p:cNvPr>
          <p:cNvSpPr txBox="1"/>
          <p:nvPr/>
        </p:nvSpPr>
        <p:spPr>
          <a:xfrm>
            <a:off x="8292563" y="1578114"/>
            <a:ext cx="16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Number of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BB2B8F-CD54-4D18-912F-5EABF82AA7A5}"/>
                  </a:ext>
                </a:extLst>
              </p:cNvPr>
              <p:cNvSpPr txBox="1"/>
              <p:nvPr/>
            </p:nvSpPr>
            <p:spPr>
              <a:xfrm>
                <a:off x="8904786" y="234377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BB2B8F-CD54-4D18-912F-5EABF82A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786" y="2343779"/>
                <a:ext cx="46519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DE95AB-0AFA-4AC3-9DD5-B75DEF86A5FC}"/>
                  </a:ext>
                </a:extLst>
              </p:cNvPr>
              <p:cNvSpPr txBox="1"/>
              <p:nvPr/>
            </p:nvSpPr>
            <p:spPr>
              <a:xfrm>
                <a:off x="8904786" y="3048000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DE95AB-0AFA-4AC3-9DD5-B75DEF86A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786" y="3048000"/>
                <a:ext cx="4651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A95010-D736-4AB4-92A2-D81B2ED69BA3}"/>
                  </a:ext>
                </a:extLst>
              </p:cNvPr>
              <p:cNvSpPr txBox="1"/>
              <p:nvPr/>
            </p:nvSpPr>
            <p:spPr>
              <a:xfrm>
                <a:off x="8904786" y="3896380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A95010-D736-4AB4-92A2-D81B2ED6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786" y="3896380"/>
                <a:ext cx="46519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88E4D9-2D2F-41A0-B3C4-023CBE497DD7}"/>
                  </a:ext>
                </a:extLst>
              </p:cNvPr>
              <p:cNvSpPr txBox="1"/>
              <p:nvPr/>
            </p:nvSpPr>
            <p:spPr>
              <a:xfrm>
                <a:off x="8814152" y="5340606"/>
                <a:ext cx="64645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88E4D9-2D2F-41A0-B3C4-023CBE49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152" y="5340606"/>
                <a:ext cx="646459" cy="5309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FD1399C-B1FF-4F9A-8AEB-0B74B70B917F}"/>
              </a:ext>
            </a:extLst>
          </p:cNvPr>
          <p:cNvSpPr txBox="1"/>
          <p:nvPr/>
        </p:nvSpPr>
        <p:spPr>
          <a:xfrm>
            <a:off x="9968963" y="1578114"/>
            <a:ext cx="16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8DCD"/>
                </a:solidFill>
              </a:rPr>
              <a:t>Cost of subproblem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2C0BBD-E502-4B47-A326-B78E8CD3611B}"/>
                  </a:ext>
                </a:extLst>
              </p:cNvPr>
              <p:cNvSpPr txBox="1"/>
              <p:nvPr/>
            </p:nvSpPr>
            <p:spPr>
              <a:xfrm>
                <a:off x="10329197" y="2310082"/>
                <a:ext cx="1075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209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338DCD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2C0BBD-E502-4B47-A326-B78E8CD3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197" y="2310082"/>
                <a:ext cx="10756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926C5E-4986-495D-B8AA-5F3524A02C31}"/>
                  </a:ext>
                </a:extLst>
              </p:cNvPr>
              <p:cNvSpPr txBox="1"/>
              <p:nvPr/>
            </p:nvSpPr>
            <p:spPr>
              <a:xfrm>
                <a:off x="10078165" y="3048000"/>
                <a:ext cx="1450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209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>
                  <a:solidFill>
                    <a:srgbClr val="338DCD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926C5E-4986-495D-B8AA-5F3524A02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65" y="3048000"/>
                <a:ext cx="145078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A2611E-8F9F-4B0A-BAE6-013F93CC4CCE}"/>
                  </a:ext>
                </a:extLst>
              </p:cNvPr>
              <p:cNvSpPr txBox="1"/>
              <p:nvPr/>
            </p:nvSpPr>
            <p:spPr>
              <a:xfrm>
                <a:off x="10088390" y="3896380"/>
                <a:ext cx="14507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209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2800" dirty="0">
                  <a:solidFill>
                    <a:srgbClr val="338DCD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A2611E-8F9F-4B0A-BAE6-013F93CC4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90" y="3896380"/>
                <a:ext cx="145078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85D9C0-2CC5-4A0B-83CF-330CA12EDB0B}"/>
                  </a:ext>
                </a:extLst>
              </p:cNvPr>
              <p:cNvSpPr txBox="1"/>
              <p:nvPr/>
            </p:nvSpPr>
            <p:spPr>
              <a:xfrm>
                <a:off x="10051011" y="5312501"/>
                <a:ext cx="1632050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209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338DCD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338DC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338DC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338DC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338DCD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85D9C0-2CC5-4A0B-83CF-330CA12E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011" y="5312501"/>
                <a:ext cx="1632050" cy="5309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5" grpId="0"/>
      <p:bldP spid="44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FC53-0CF6-3442-B357-291268F6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C3AFB-4E6A-3447-8F9B-1A0AF2069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MergeSort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D&amp;C 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Karatsuba: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C3AFB-4E6A-3447-8F9B-1A0AF2069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143000"/>
                <a:ext cx="365798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143000"/>
                <a:ext cx="3657989" cy="830292"/>
              </a:xfrm>
              <a:prstGeom prst="rect">
                <a:avLst/>
              </a:prstGeom>
              <a:blipFill>
                <a:blip r:embed="rId2"/>
                <a:stretch>
                  <a:fillRect r="-3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0277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0277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1937266"/>
                <a:ext cx="700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1937266"/>
                <a:ext cx="70032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2866872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66872"/>
                <a:ext cx="772776" cy="566694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2857717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2857717"/>
                <a:ext cx="772776" cy="566694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86200" y="2866872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866872"/>
                <a:ext cx="772776" cy="56669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27432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271817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71817"/>
                <a:ext cx="875432" cy="566694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4001368" y="4271817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368" y="4271817"/>
                <a:ext cx="875432" cy="566694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273305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273305"/>
                <a:ext cx="875432" cy="566694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811368" y="4273305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68" y="4273305"/>
                <a:ext cx="875432" cy="566694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737477" y="41148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 Box 41"/>
              <p:cNvSpPr txBox="1">
                <a:spLocks noChangeArrowheads="1"/>
              </p:cNvSpPr>
              <p:nvPr/>
            </p:nvSpPr>
            <p:spPr bwMode="auto">
              <a:xfrm>
                <a:off x="1524000" y="4157301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157301"/>
                <a:ext cx="420458" cy="839971"/>
              </a:xfrm>
              <a:prstGeom prst="rect">
                <a:avLst/>
              </a:prstGeom>
              <a:blipFill>
                <a:blip r:embed="rId15"/>
                <a:stretch>
                  <a:fillRect l="-35294" b="-588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 Box 41"/>
              <p:cNvSpPr txBox="1">
                <a:spLocks noChangeArrowheads="1"/>
              </p:cNvSpPr>
              <p:nvPr/>
            </p:nvSpPr>
            <p:spPr bwMode="auto">
              <a:xfrm>
                <a:off x="3696568" y="4157301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6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6568" y="4157301"/>
                <a:ext cx="420458" cy="839971"/>
              </a:xfrm>
              <a:prstGeom prst="rect">
                <a:avLst/>
              </a:prstGeom>
              <a:blipFill>
                <a:blip r:embed="rId16"/>
                <a:stretch>
                  <a:fillRect l="-28571" b="-588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 Box 41"/>
              <p:cNvSpPr txBox="1">
                <a:spLocks noChangeArrowheads="1"/>
              </p:cNvSpPr>
              <p:nvPr/>
            </p:nvSpPr>
            <p:spPr bwMode="auto">
              <a:xfrm>
                <a:off x="5432614" y="4158789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2614" y="4158789"/>
                <a:ext cx="420458" cy="839971"/>
              </a:xfrm>
              <a:prstGeom prst="rect">
                <a:avLst/>
              </a:prstGeom>
              <a:blipFill>
                <a:blip r:embed="rId17"/>
                <a:stretch>
                  <a:fillRect l="-31429" b="-5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 Box 41"/>
              <p:cNvSpPr txBox="1">
                <a:spLocks noChangeArrowheads="1"/>
              </p:cNvSpPr>
              <p:nvPr/>
            </p:nvSpPr>
            <p:spPr bwMode="auto">
              <a:xfrm>
                <a:off x="7506568" y="4158789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6568" y="4158789"/>
                <a:ext cx="420458" cy="839971"/>
              </a:xfrm>
              <a:prstGeom prst="rect">
                <a:avLst/>
              </a:prstGeom>
              <a:blipFill>
                <a:blip r:embed="rId18"/>
                <a:stretch>
                  <a:fillRect l="-28571" b="-5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1734229" y="3583172"/>
            <a:ext cx="5982568" cy="607829"/>
            <a:chOff x="210229" y="3931959"/>
            <a:chExt cx="5982568" cy="607829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39733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</p:cNvCxnSpPr>
            <p:nvPr/>
          </p:nvCxnSpPr>
          <p:spPr>
            <a:xfrm>
              <a:off x="362629" y="3941114"/>
              <a:ext cx="86877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3941114"/>
              <a:ext cx="2020168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39641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</p:cNvCxnSpPr>
            <p:nvPr/>
          </p:nvCxnSpPr>
          <p:spPr>
            <a:xfrm>
              <a:off x="4308900" y="3931959"/>
              <a:ext cx="104569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3931959"/>
              <a:ext cx="188389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221999" y="3996318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1864737" y="3996318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2182679" y="3996318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770510" y="5947221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0" y="5947221"/>
                <a:ext cx="691536" cy="369332"/>
              </a:xfrm>
              <a:prstGeom prst="rect">
                <a:avLst/>
              </a:prstGeom>
              <a:blipFill>
                <a:blip r:embed="rId1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551931" y="5939174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31" y="5939174"/>
                <a:ext cx="691536" cy="369332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437150" y="5931127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50" y="5931127"/>
                <a:ext cx="691536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282166" y="5906908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66" y="5906908"/>
                <a:ext cx="69153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224942" y="5898861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42" y="5898861"/>
                <a:ext cx="691536" cy="369332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110161" y="5890814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61" y="5890814"/>
                <a:ext cx="69153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995264" y="5882767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264" y="5882767"/>
                <a:ext cx="691536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 rot="16200000">
            <a:off x="1568741" y="540192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44" name="Straight Connector 43"/>
          <p:cNvCxnSpPr>
            <a:stCxn id="232" idx="2"/>
          </p:cNvCxnSpPr>
          <p:nvPr/>
        </p:nvCxnSpPr>
        <p:spPr>
          <a:xfrm>
            <a:off x="1734229" y="4970291"/>
            <a:ext cx="287546" cy="3163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2" idx="2"/>
          </p:cNvCxnSpPr>
          <p:nvPr/>
        </p:nvCxnSpPr>
        <p:spPr>
          <a:xfrm flipH="1">
            <a:off x="1524001" y="4970291"/>
            <a:ext cx="210229" cy="3163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2" idx="2"/>
          </p:cNvCxnSpPr>
          <p:nvPr/>
        </p:nvCxnSpPr>
        <p:spPr>
          <a:xfrm flipH="1">
            <a:off x="1730177" y="4970292"/>
            <a:ext cx="4052" cy="3114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36" idx="2"/>
          </p:cNvCxnSpPr>
          <p:nvPr/>
        </p:nvCxnSpPr>
        <p:spPr>
          <a:xfrm>
            <a:off x="3906797" y="4970291"/>
            <a:ext cx="223936" cy="3212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36" idx="2"/>
          </p:cNvCxnSpPr>
          <p:nvPr/>
        </p:nvCxnSpPr>
        <p:spPr>
          <a:xfrm flipH="1">
            <a:off x="3632961" y="4970291"/>
            <a:ext cx="273837" cy="3212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36" idx="2"/>
          </p:cNvCxnSpPr>
          <p:nvPr/>
        </p:nvCxnSpPr>
        <p:spPr>
          <a:xfrm flipH="1">
            <a:off x="3839137" y="4970292"/>
            <a:ext cx="67661" cy="3163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48" idx="2"/>
          </p:cNvCxnSpPr>
          <p:nvPr/>
        </p:nvCxnSpPr>
        <p:spPr>
          <a:xfrm>
            <a:off x="5642844" y="4971780"/>
            <a:ext cx="177833" cy="3019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48" idx="2"/>
          </p:cNvCxnSpPr>
          <p:nvPr/>
        </p:nvCxnSpPr>
        <p:spPr>
          <a:xfrm flipH="1">
            <a:off x="5322905" y="4971780"/>
            <a:ext cx="319938" cy="3019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48" idx="2"/>
          </p:cNvCxnSpPr>
          <p:nvPr/>
        </p:nvCxnSpPr>
        <p:spPr>
          <a:xfrm flipH="1">
            <a:off x="5529081" y="4971779"/>
            <a:ext cx="113762" cy="2970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52" idx="2"/>
          </p:cNvCxnSpPr>
          <p:nvPr/>
        </p:nvCxnSpPr>
        <p:spPr>
          <a:xfrm>
            <a:off x="7716798" y="4971780"/>
            <a:ext cx="153009" cy="2885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52" idx="2"/>
          </p:cNvCxnSpPr>
          <p:nvPr/>
        </p:nvCxnSpPr>
        <p:spPr>
          <a:xfrm flipH="1">
            <a:off x="7372035" y="4971780"/>
            <a:ext cx="344762" cy="2885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52" idx="2"/>
          </p:cNvCxnSpPr>
          <p:nvPr/>
        </p:nvCxnSpPr>
        <p:spPr>
          <a:xfrm flipH="1">
            <a:off x="7578211" y="4971779"/>
            <a:ext cx="138586" cy="2836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 rot="16200000">
            <a:off x="2568508" y="539639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6" name="Rectangle 375"/>
          <p:cNvSpPr/>
          <p:nvPr/>
        </p:nvSpPr>
        <p:spPr>
          <a:xfrm rot="16200000">
            <a:off x="3376592" y="540192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8" name="Rectangle 377"/>
          <p:cNvSpPr/>
          <p:nvPr/>
        </p:nvSpPr>
        <p:spPr>
          <a:xfrm rot="16200000">
            <a:off x="5350968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9" name="Rectangle 378"/>
          <p:cNvSpPr/>
          <p:nvPr/>
        </p:nvSpPr>
        <p:spPr>
          <a:xfrm rot="16200000">
            <a:off x="6350735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82" name="Rectangle 381"/>
          <p:cNvSpPr/>
          <p:nvPr/>
        </p:nvSpPr>
        <p:spPr>
          <a:xfrm rot="16200000">
            <a:off x="7126587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 Box 41"/>
              <p:cNvSpPr txBox="1">
                <a:spLocks noChangeArrowheads="1"/>
              </p:cNvSpPr>
              <p:nvPr/>
            </p:nvSpPr>
            <p:spPr bwMode="auto">
              <a:xfrm>
                <a:off x="1618110" y="6096000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8110" y="6096000"/>
                <a:ext cx="268058" cy="457200"/>
              </a:xfrm>
              <a:prstGeom prst="rect">
                <a:avLst/>
              </a:prstGeom>
              <a:blipFill>
                <a:blip r:embed="rId25"/>
                <a:stretch>
                  <a:fillRect l="-37500" r="-8333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 Box 41"/>
              <p:cNvSpPr txBox="1">
                <a:spLocks noChangeArrowheads="1"/>
              </p:cNvSpPr>
              <p:nvPr/>
            </p:nvSpPr>
            <p:spPr bwMode="auto">
              <a:xfrm>
                <a:off x="2399531" y="6087953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531" y="6087953"/>
                <a:ext cx="268058" cy="457200"/>
              </a:xfrm>
              <a:prstGeom prst="rect">
                <a:avLst/>
              </a:prstGeom>
              <a:blipFill>
                <a:blip r:embed="rId26"/>
                <a:stretch>
                  <a:fillRect l="-39130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 Box 41"/>
              <p:cNvSpPr txBox="1">
                <a:spLocks noChangeArrowheads="1"/>
              </p:cNvSpPr>
              <p:nvPr/>
            </p:nvSpPr>
            <p:spPr bwMode="auto">
              <a:xfrm>
                <a:off x="3284750" y="6079906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4750" y="6079906"/>
                <a:ext cx="268058" cy="457200"/>
              </a:xfrm>
              <a:prstGeom prst="rect">
                <a:avLst/>
              </a:prstGeom>
              <a:blipFill>
                <a:blip r:embed="rId27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 Box 41"/>
              <p:cNvSpPr txBox="1">
                <a:spLocks noChangeArrowheads="1"/>
              </p:cNvSpPr>
              <p:nvPr/>
            </p:nvSpPr>
            <p:spPr bwMode="auto">
              <a:xfrm>
                <a:off x="5105400" y="6055687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6055687"/>
                <a:ext cx="268058" cy="457200"/>
              </a:xfrm>
              <a:prstGeom prst="rect">
                <a:avLst/>
              </a:prstGeom>
              <a:blipFill>
                <a:blip r:embed="rId28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 Box 41"/>
              <p:cNvSpPr txBox="1">
                <a:spLocks noChangeArrowheads="1"/>
              </p:cNvSpPr>
              <p:nvPr/>
            </p:nvSpPr>
            <p:spPr bwMode="auto">
              <a:xfrm>
                <a:off x="6048176" y="6047640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5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8176" y="6047640"/>
                <a:ext cx="268058" cy="457200"/>
              </a:xfrm>
              <a:prstGeom prst="rect">
                <a:avLst/>
              </a:prstGeom>
              <a:blipFill>
                <a:blip r:embed="rId29"/>
                <a:stretch>
                  <a:fillRect l="-39130" r="-13043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 Box 41"/>
              <p:cNvSpPr txBox="1">
                <a:spLocks noChangeArrowheads="1"/>
              </p:cNvSpPr>
              <p:nvPr/>
            </p:nvSpPr>
            <p:spPr bwMode="auto">
              <a:xfrm>
                <a:off x="6933395" y="6039593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3395" y="6039593"/>
                <a:ext cx="268058" cy="457200"/>
              </a:xfrm>
              <a:prstGeom prst="rect">
                <a:avLst/>
              </a:prstGeom>
              <a:blipFill>
                <a:blip r:embed="rId27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 Box 41"/>
              <p:cNvSpPr txBox="1">
                <a:spLocks noChangeArrowheads="1"/>
              </p:cNvSpPr>
              <p:nvPr/>
            </p:nvSpPr>
            <p:spPr bwMode="auto">
              <a:xfrm>
                <a:off x="7818498" y="6031546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498" y="6031546"/>
                <a:ext cx="268058" cy="457200"/>
              </a:xfrm>
              <a:prstGeom prst="rect">
                <a:avLst/>
              </a:prstGeom>
              <a:blipFill>
                <a:blip r:embed="rId30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Rectangle 383"/>
          <p:cNvSpPr/>
          <p:nvPr/>
        </p:nvSpPr>
        <p:spPr>
          <a:xfrm>
            <a:off x="4127877" y="5777316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9448800" y="2674908"/>
                <a:ext cx="1273618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a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2674908"/>
                <a:ext cx="1273618" cy="830292"/>
              </a:xfrm>
              <a:prstGeom prst="rect">
                <a:avLst/>
              </a:prstGeom>
              <a:blipFill>
                <a:blip r:embed="rId31"/>
                <a:stretch>
                  <a:fillRect l="-300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9008480" y="6010808"/>
                <a:ext cx="1964320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480" y="6010808"/>
                <a:ext cx="1964320" cy="542393"/>
              </a:xfrm>
              <a:prstGeom prst="rect">
                <a:avLst/>
              </a:prstGeom>
              <a:blipFill>
                <a:blip r:embed="rId32"/>
                <a:stretch>
                  <a:fillRect r="-64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6927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8515888" y="265785"/>
                <a:ext cx="3559179" cy="1324465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888" y="265785"/>
                <a:ext cx="3559179" cy="13244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1886630" y="24849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4673788" y="2764335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601200" y="1915180"/>
                <a:ext cx="985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1915180"/>
                <a:ext cx="985077" cy="523220"/>
              </a:xfrm>
              <a:prstGeom prst="rect">
                <a:avLst/>
              </a:prstGeom>
              <a:blipFill>
                <a:blip r:embed="rId34"/>
                <a:stretch>
                  <a:fillRect l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296226" y="4122708"/>
                <a:ext cx="1600374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226" y="4122708"/>
                <a:ext cx="1600374" cy="830292"/>
              </a:xfrm>
              <a:prstGeom prst="rect">
                <a:avLst/>
              </a:prstGeom>
              <a:blipFill>
                <a:blip r:embed="rId3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2858620" y="42672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92598" y="4183560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74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394" grpId="0"/>
      <p:bldP spid="395" grpId="0"/>
      <p:bldP spid="396" grpId="0" animBg="1"/>
      <p:bldP spid="96" grpId="0"/>
      <p:bldP spid="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𝑎𝑓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  <a:blipFill>
                <a:blip r:embed="rId3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334652" y="2552700"/>
            <a:ext cx="6876148" cy="1344028"/>
            <a:chOff x="1828800" y="2552700"/>
            <a:chExt cx="6876148" cy="1344028"/>
          </a:xfrm>
        </p:grpSpPr>
        <p:sp>
          <p:nvSpPr>
            <p:cNvPr id="5" name="Rounded Rectangle 4"/>
            <p:cNvSpPr/>
            <p:nvPr/>
          </p:nvSpPr>
          <p:spPr>
            <a:xfrm>
              <a:off x="1828800" y="2552700"/>
              <a:ext cx="228600" cy="228600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13747" y="2552700"/>
              <a:ext cx="533400" cy="533400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23873" y="2552700"/>
              <a:ext cx="762000" cy="762000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04548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60920" y="2552700"/>
              <a:ext cx="1344028" cy="1344028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7952" y="4191000"/>
            <a:ext cx="6851834" cy="762000"/>
            <a:chOff x="1562100" y="4267200"/>
            <a:chExt cx="6851834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5621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9447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28373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18848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51934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 rot="10800000">
            <a:off x="9424486" y="6414236"/>
            <a:ext cx="228600" cy="228600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0800000">
            <a:off x="7239001" y="6109436"/>
            <a:ext cx="533400" cy="533400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000">
            <a:off x="5629725" y="5880836"/>
            <a:ext cx="762000" cy="762000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10800000">
            <a:off x="4191000" y="5652237"/>
            <a:ext cx="990600" cy="990600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0800000">
            <a:off x="2743200" y="5298808"/>
            <a:ext cx="1344028" cy="1344028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" y="2357736"/>
            <a:ext cx="146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1:</a:t>
            </a:r>
          </a:p>
          <a:p>
            <a:r>
              <a:rPr lang="en-US" dirty="0"/>
              <a:t>Most work happens at the leaves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3962400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2:</a:t>
            </a:r>
          </a:p>
          <a:p>
            <a:r>
              <a:rPr lang="en-US" dirty="0"/>
              <a:t>Work happens  consistently throughout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509158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3:</a:t>
            </a:r>
          </a:p>
          <a:p>
            <a:r>
              <a:rPr lang="en-US" dirty="0"/>
              <a:t>Most work happens at top of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ED8983-668F-EA49-84A2-745AD460466F}"/>
                  </a:ext>
                </a:extLst>
              </p:cNvPr>
              <p:cNvSpPr txBox="1"/>
              <p:nvPr/>
            </p:nvSpPr>
            <p:spPr>
              <a:xfrm>
                <a:off x="10264741" y="1150948"/>
                <a:ext cx="1927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ED8983-668F-EA49-84A2-745AD460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741" y="1150948"/>
                <a:ext cx="1927259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8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51037"/>
                <a:ext cx="109728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Case 1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	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Case 2: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Case 3: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	and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𝑐𝑓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				and all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	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51037"/>
                <a:ext cx="10972800" cy="4525963"/>
              </a:xfrm>
              <a:blipFill>
                <a:blip r:embed="rId2"/>
                <a:stretch>
                  <a:fillRect l="-1042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1227108"/>
                <a:ext cx="365798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1227108"/>
                <a:ext cx="3657989" cy="830292"/>
              </a:xfrm>
              <a:prstGeom prst="rect">
                <a:avLst/>
              </a:prstGeom>
              <a:blipFill>
                <a:blip r:embed="rId3"/>
                <a:stretch>
                  <a:fillRect r="-346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07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592E22-EDE6-CB45-91A7-CA31FE6BE052}"/>
              </a:ext>
            </a:extLst>
          </p:cNvPr>
          <p:cNvSpPr/>
          <p:nvPr/>
        </p:nvSpPr>
        <p:spPr>
          <a:xfrm>
            <a:off x="609600" y="1295400"/>
            <a:ext cx="109728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28625"/>
                <a:ext cx="10972800" cy="257640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28625"/>
                <a:ext cx="10972800" cy="2576401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47368" r="-4110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6582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31579" t="-147368" r="-1316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2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2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289576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289576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291526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291526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291527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155712" y="1981201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blipFill>
                <a:blip r:embed="rId30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 rot="5400000">
            <a:off x="8762999" y="3352801"/>
            <a:ext cx="4114801" cy="762000"/>
            <a:chOff x="3005502" y="4267200"/>
            <a:chExt cx="4114801" cy="762000"/>
          </a:xfrm>
        </p:grpSpPr>
        <p:sp>
          <p:nvSpPr>
            <p:cNvPr id="106" name="Rounded Rectangle 105"/>
            <p:cNvSpPr/>
            <p:nvPr/>
          </p:nvSpPr>
          <p:spPr>
            <a:xfrm>
              <a:off x="30055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0723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1391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358303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6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blipFill>
                <a:blip r:embed="rId5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6088EA-FE8F-364F-B2C4-0CC6F86DBC74}"/>
              </a:ext>
            </a:extLst>
          </p:cNvPr>
          <p:cNvSpPr/>
          <p:nvPr/>
        </p:nvSpPr>
        <p:spPr>
          <a:xfrm>
            <a:off x="609600" y="1295400"/>
            <a:ext cx="109728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A17E863-5DD8-8C4D-B7F7-FC7074F0DA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2133600"/>
                <a:ext cx="10972800" cy="257640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A17E863-5DD8-8C4D-B7F7-FC7074F0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33600"/>
                <a:ext cx="10972800" cy="2576401"/>
              </a:xfrm>
              <a:prstGeom prst="rect">
                <a:avLst/>
              </a:prstGeom>
              <a:blipFill>
                <a:blip r:embed="rId6"/>
                <a:stretch>
                  <a:fillRect l="-4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8386A-4991-8549-89B6-EA8B7DEDA4B4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8386A-4991-8549-89B6-EA8B7DED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489563" y="97017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63" y="97017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6" name="Group 385"/>
          <p:cNvGrpSpPr/>
          <p:nvPr/>
        </p:nvGrpSpPr>
        <p:grpSpPr>
          <a:xfrm>
            <a:off x="1886630" y="2942107"/>
            <a:ext cx="5785833" cy="267449"/>
            <a:chOff x="362629" y="2942106"/>
            <a:chExt cx="5785833" cy="267449"/>
          </a:xfrm>
        </p:grpSpPr>
        <p:cxnSp>
          <p:nvCxnSpPr>
            <p:cNvPr id="33" name="Straight Connector 32"/>
            <p:cNvCxnSpPr>
              <a:stCxn id="14" idx="2"/>
              <a:endCxn id="16" idx="0"/>
            </p:cNvCxnSpPr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2"/>
              <a:endCxn id="227" idx="0"/>
            </p:cNvCxnSpPr>
            <p:nvPr/>
          </p:nvCxnSpPr>
          <p:spPr>
            <a:xfrm>
              <a:off x="3524250" y="2942106"/>
              <a:ext cx="2624212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4" idx="2"/>
              <a:endCxn id="225" idx="0"/>
            </p:cNvCxnSpPr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4" idx="2"/>
              <a:endCxn id="223" idx="0"/>
            </p:cNvCxnSpPr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24073"/>
                <a:ext cx="502830" cy="616515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691595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95" y="6175821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3314918"/>
                <a:ext cx="502830" cy="61651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40570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70" y="3324073"/>
                <a:ext cx="502830" cy="616515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3200400"/>
            <a:ext cx="6206291" cy="849126"/>
            <a:chOff x="152400" y="3200400"/>
            <a:chExt cx="6206291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7767033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033" y="3314918"/>
                <a:ext cx="502830" cy="61651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908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34290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29018"/>
                <a:ext cx="502830" cy="616515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426720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64994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3376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1524000" y="4572001"/>
            <a:ext cx="6767472" cy="885447"/>
            <a:chOff x="0" y="4572000"/>
            <a:chExt cx="6767472" cy="885447"/>
          </a:xfrm>
        </p:grpSpPr>
        <p:sp>
          <p:nvSpPr>
            <p:cNvPr id="29" name="Rectangle 28"/>
            <p:cNvSpPr/>
            <p:nvPr/>
          </p:nvSpPr>
          <p:spPr>
            <a:xfrm>
              <a:off x="3167652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8175814" y="4731994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14" y="4731994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1734230" y="4040372"/>
            <a:ext cx="6665473" cy="577105"/>
            <a:chOff x="210229" y="4040371"/>
            <a:chExt cx="6665473" cy="577105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40495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362629" y="4049526"/>
              <a:ext cx="6096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4049526"/>
              <a:ext cx="14478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6" idx="2"/>
              <a:endCxn id="238" idx="0"/>
            </p:cNvCxnSpPr>
            <p:nvPr/>
          </p:nvCxnSpPr>
          <p:spPr>
            <a:xfrm>
              <a:off x="362629" y="4049526"/>
              <a:ext cx="2286000" cy="56646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40403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4308900" y="4040371"/>
              <a:ext cx="5719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4040371"/>
              <a:ext cx="14101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23" idx="2"/>
              <a:endCxn id="254" idx="0"/>
            </p:cNvCxnSpPr>
            <p:nvPr/>
          </p:nvCxnSpPr>
          <p:spPr>
            <a:xfrm>
              <a:off x="4308900" y="4040371"/>
              <a:ext cx="2248343" cy="5771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2221999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864737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25" idx="2"/>
            </p:cNvCxnSpPr>
            <p:nvPr/>
          </p:nvCxnSpPr>
          <p:spPr>
            <a:xfrm>
              <a:off x="2221999" y="4049526"/>
              <a:ext cx="72724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2182679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27" idx="2"/>
            </p:cNvCxnSpPr>
            <p:nvPr/>
          </p:nvCxnSpPr>
          <p:spPr>
            <a:xfrm>
              <a:off x="6148462" y="4040371"/>
              <a:ext cx="252278" cy="34450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27" idx="2"/>
            </p:cNvCxnSpPr>
            <p:nvPr/>
          </p:nvCxnSpPr>
          <p:spPr>
            <a:xfrm flipH="1">
              <a:off x="5791200" y="4040371"/>
              <a:ext cx="357262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27" idx="2"/>
            </p:cNvCxnSpPr>
            <p:nvPr/>
          </p:nvCxnSpPr>
          <p:spPr>
            <a:xfrm>
              <a:off x="6148462" y="4040371"/>
              <a:ext cx="72724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27" idx="2"/>
            </p:cNvCxnSpPr>
            <p:nvPr/>
          </p:nvCxnSpPr>
          <p:spPr>
            <a:xfrm flipH="1">
              <a:off x="6109142" y="4040371"/>
              <a:ext cx="3932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2157750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50" y="617582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634371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71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3100526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26" y="616777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519590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90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3985745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45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/>
              <p:cNvSpPr txBox="1"/>
              <p:nvPr/>
            </p:nvSpPr>
            <p:spPr>
              <a:xfrm>
                <a:off x="4462366" y="61516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6" name="TextBox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66" y="615168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638801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6135508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6115422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22" y="6127461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581577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77" y="6127461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7000641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641" y="6119414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466796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96" y="6119414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943417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17" y="6111367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8409572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572" y="611136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1484264" y="5454472"/>
            <a:ext cx="7265499" cy="820909"/>
            <a:chOff x="-39737" y="5454471"/>
            <a:chExt cx="7265499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210229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0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2" idx="2"/>
            </p:cNvCxnSpPr>
            <p:nvPr/>
          </p:nvCxnSpPr>
          <p:spPr>
            <a:xfrm>
              <a:off x="210229" y="5454471"/>
              <a:ext cx="762508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20617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972229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74980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34" idx="2"/>
            </p:cNvCxnSpPr>
            <p:nvPr/>
          </p:nvCxnSpPr>
          <p:spPr>
            <a:xfrm>
              <a:off x="972229" y="5454471"/>
              <a:ext cx="750309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955978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810429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1536592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36" idx="2"/>
            </p:cNvCxnSpPr>
            <p:nvPr/>
          </p:nvCxnSpPr>
          <p:spPr>
            <a:xfrm>
              <a:off x="1810429" y="5454471"/>
              <a:ext cx="698898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742768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38" idx="2"/>
            </p:cNvCxnSpPr>
            <p:nvPr/>
          </p:nvCxnSpPr>
          <p:spPr>
            <a:xfrm>
              <a:off x="2648629" y="5455959"/>
              <a:ext cx="198005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38" idx="2"/>
            </p:cNvCxnSpPr>
            <p:nvPr/>
          </p:nvCxnSpPr>
          <p:spPr>
            <a:xfrm flipH="1">
              <a:off x="2348862" y="5455959"/>
              <a:ext cx="299767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38" idx="2"/>
            </p:cNvCxnSpPr>
            <p:nvPr/>
          </p:nvCxnSpPr>
          <p:spPr>
            <a:xfrm>
              <a:off x="2648629" y="5455959"/>
              <a:ext cx="672967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238" idx="2"/>
            </p:cNvCxnSpPr>
            <p:nvPr/>
          </p:nvCxnSpPr>
          <p:spPr>
            <a:xfrm flipH="1">
              <a:off x="2555038" y="5455959"/>
              <a:ext cx="93591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4118843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798905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248" idx="2"/>
            </p:cNvCxnSpPr>
            <p:nvPr/>
          </p:nvCxnSpPr>
          <p:spPr>
            <a:xfrm>
              <a:off x="4118843" y="5455959"/>
              <a:ext cx="652795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4005081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880843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4536081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50" idx="2"/>
            </p:cNvCxnSpPr>
            <p:nvPr/>
          </p:nvCxnSpPr>
          <p:spPr>
            <a:xfrm>
              <a:off x="4880843" y="5455959"/>
              <a:ext cx="627971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742257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5719043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5374281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252" idx="2"/>
            </p:cNvCxnSpPr>
            <p:nvPr/>
          </p:nvCxnSpPr>
          <p:spPr>
            <a:xfrm>
              <a:off x="5719043" y="5455959"/>
              <a:ext cx="627971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5580457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254" idx="2"/>
            </p:cNvCxnSpPr>
            <p:nvPr/>
          </p:nvCxnSpPr>
          <p:spPr>
            <a:xfrm>
              <a:off x="6557243" y="5457447"/>
              <a:ext cx="159258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54" idx="2"/>
            </p:cNvCxnSpPr>
            <p:nvPr/>
          </p:nvCxnSpPr>
          <p:spPr>
            <a:xfrm flipH="1">
              <a:off x="6218730" y="5457447"/>
              <a:ext cx="338513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254" idx="2"/>
            </p:cNvCxnSpPr>
            <p:nvPr/>
          </p:nvCxnSpPr>
          <p:spPr>
            <a:xfrm>
              <a:off x="6557243" y="5457447"/>
              <a:ext cx="634220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54" idx="2"/>
            </p:cNvCxnSpPr>
            <p:nvPr/>
          </p:nvCxnSpPr>
          <p:spPr>
            <a:xfrm flipH="1">
              <a:off x="6424906" y="5457447"/>
              <a:ext cx="132337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 rot="16200000">
              <a:off x="2852359" y="5644785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 rot="16200000">
              <a:off x="6602354" y="5554323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560743" y="6005916"/>
            <a:ext cx="6964487" cy="775885"/>
            <a:chOff x="36742" y="6005915"/>
            <a:chExt cx="696448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32766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9403034" y="2362200"/>
                <a:ext cx="678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34" y="2362200"/>
                <a:ext cx="678134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9393514" y="3210441"/>
                <a:ext cx="1137427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514" y="3210441"/>
                <a:ext cx="1137427" cy="897425"/>
              </a:xfrm>
              <a:prstGeom prst="rect">
                <a:avLst/>
              </a:prstGeom>
              <a:blipFill>
                <a:blip r:embed="rId5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9393513" y="4585772"/>
                <a:ext cx="133620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513" y="4585772"/>
                <a:ext cx="1336200" cy="898964"/>
              </a:xfrm>
              <a:prstGeom prst="rect">
                <a:avLst/>
              </a:prstGeom>
              <a:blipFill>
                <a:blip r:embed="rId5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763000" y="6087625"/>
                <a:ext cx="1911934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6087625"/>
                <a:ext cx="1911934" cy="54239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6927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A812B2A-76A0-CE49-9EA6-6D799B801E89}"/>
              </a:ext>
            </a:extLst>
          </p:cNvPr>
          <p:cNvGrpSpPr/>
          <p:nvPr/>
        </p:nvGrpSpPr>
        <p:grpSpPr>
          <a:xfrm rot="5400000">
            <a:off x="9353700" y="4209900"/>
            <a:ext cx="4076400" cy="990600"/>
            <a:chOff x="2476800" y="2552700"/>
            <a:chExt cx="4076400" cy="990600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6C11A556-09A3-2646-AF3B-9FF24AF0EF21}"/>
                </a:ext>
              </a:extLst>
            </p:cNvPr>
            <p:cNvSpPr/>
            <p:nvPr/>
          </p:nvSpPr>
          <p:spPr>
            <a:xfrm>
              <a:off x="2476800" y="3314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92416724-93B6-A440-ADA1-A7531F7C37D3}"/>
                </a:ext>
              </a:extLst>
            </p:cNvPr>
            <p:cNvSpPr/>
            <p:nvPr/>
          </p:nvSpPr>
          <p:spPr>
            <a:xfrm>
              <a:off x="3238800" y="30099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3FFFD6-CFD0-5E43-BCA4-20FB124933F5}"/>
                </a:ext>
              </a:extLst>
            </p:cNvPr>
            <p:cNvSpPr/>
            <p:nvPr/>
          </p:nvSpPr>
          <p:spPr>
            <a:xfrm>
              <a:off x="4381800" y="27813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F08A7D53-A291-8D44-AD88-2E744A79CF5E}"/>
                </a:ext>
              </a:extLst>
            </p:cNvPr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6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1.5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blipFill>
                <a:blip r:embed="rId5"/>
                <a:stretch>
                  <a:fillRect r="-37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62AF9A-99BE-F74A-8029-BA60A638324C}"/>
              </a:ext>
            </a:extLst>
          </p:cNvPr>
          <p:cNvSpPr/>
          <p:nvPr/>
        </p:nvSpPr>
        <p:spPr>
          <a:xfrm>
            <a:off x="609600" y="1295400"/>
            <a:ext cx="109728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D2FFB5-81BF-FE49-89AD-DEF336BB60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2133600"/>
                <a:ext cx="10972800" cy="257640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D2FFB5-81BF-FE49-89AD-DEF336BB6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33600"/>
                <a:ext cx="10972800" cy="2576401"/>
              </a:xfrm>
              <a:prstGeom prst="rect">
                <a:avLst/>
              </a:prstGeom>
              <a:blipFill>
                <a:blip r:embed="rId6"/>
                <a:stretch>
                  <a:fillRect l="-4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028B8D-833C-E148-B2ED-66086899F7B6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028B8D-833C-E148-B2ED-66086899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64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279628" y="1113764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628" y="1113764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32004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1524000" y="4572001"/>
            <a:ext cx="5929272" cy="883959"/>
            <a:chOff x="0" y="4572000"/>
            <a:chExt cx="5929272" cy="883959"/>
          </a:xfrm>
        </p:grpSpPr>
        <p:sp>
          <p:nvSpPr>
            <p:cNvPr id="29" name="Rectangle 28"/>
            <p:cNvSpPr/>
            <p:nvPr/>
          </p:nvSpPr>
          <p:spPr>
            <a:xfrm>
              <a:off x="2775327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7" name="Group 386"/>
          <p:cNvGrpSpPr/>
          <p:nvPr/>
        </p:nvGrpSpPr>
        <p:grpSpPr>
          <a:xfrm>
            <a:off x="1734229" y="4040372"/>
            <a:ext cx="5508814" cy="575617"/>
            <a:chOff x="210229" y="4040371"/>
            <a:chExt cx="5508814" cy="575617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40495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362629" y="4049526"/>
              <a:ext cx="6096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4049526"/>
              <a:ext cx="14478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40403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4308900" y="4040371"/>
              <a:ext cx="5719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4040371"/>
              <a:ext cx="14101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2221999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864737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2182679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1484263" y="5454472"/>
            <a:ext cx="6265732" cy="820909"/>
            <a:chOff x="-39737" y="5454471"/>
            <a:chExt cx="6265732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210229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0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20617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972229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74980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955978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810429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1536592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742768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4118843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798905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4005081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880843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4536081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742257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5719043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5374281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5580457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618111" y="6005916"/>
            <a:ext cx="6032177" cy="775885"/>
            <a:chOff x="502897" y="6005915"/>
            <a:chExt cx="603217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26670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793435" y="2524780"/>
                <a:ext cx="1137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8⋅1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35" y="2524780"/>
                <a:ext cx="1137427" cy="5232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783914" y="3210440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⋅3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3210440"/>
                <a:ext cx="1137427" cy="898964"/>
              </a:xfrm>
              <a:prstGeom prst="rect">
                <a:avLst/>
              </a:prstGeom>
              <a:blipFill>
                <a:blip r:embed="rId5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783914" y="4585772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⋅9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4585772"/>
                <a:ext cx="1137427" cy="898964"/>
              </a:xfrm>
              <a:prstGeom prst="rect">
                <a:avLst/>
              </a:prstGeom>
              <a:blipFill>
                <a:blip r:embed="rId5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077201" y="5867401"/>
                <a:ext cx="2686441" cy="90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867401"/>
                <a:ext cx="2686441" cy="907493"/>
              </a:xfrm>
              <a:prstGeom prst="rect">
                <a:avLst/>
              </a:prstGeom>
              <a:blipFill>
                <a:blip r:embed="rId5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0831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886630" y="29421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5400000">
            <a:off x="9353700" y="4209900"/>
            <a:ext cx="4076400" cy="990600"/>
            <a:chOff x="2476800" y="2552700"/>
            <a:chExt cx="4076400" cy="990600"/>
          </a:xfrm>
        </p:grpSpPr>
        <p:sp>
          <p:nvSpPr>
            <p:cNvPr id="96" name="Rounded Rectangle 95"/>
            <p:cNvSpPr/>
            <p:nvPr/>
          </p:nvSpPr>
          <p:spPr>
            <a:xfrm>
              <a:off x="2476800" y="3314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238800" y="30099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381800" y="27813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multiply large numbers together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makes a “good” algorithm?</a:t>
            </a:r>
          </a:p>
          <a:p>
            <a:r>
              <a:rPr lang="en-US" dirty="0"/>
              <a:t>How do we measure input size?</a:t>
            </a:r>
          </a:p>
          <a:p>
            <a:r>
              <a:rPr lang="en-US" dirty="0"/>
              <a:t>What do we “count” for run time?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76600" y="2499719"/>
            <a:ext cx="2819400" cy="1538881"/>
            <a:chOff x="1752600" y="2438400"/>
            <a:chExt cx="2819400" cy="153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514600" y="2438400"/>
                  <a:ext cx="193835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>
                            <a:latin typeface="Cambria Math"/>
                          </a:rPr>
                          <m:t>4 1 0 2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38400"/>
                  <a:ext cx="1938351" cy="7694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86827" y="3207840"/>
                  <a:ext cx="245932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latin typeface="Cambria Math"/>
                          </a:rPr>
                          <m:t>×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 dirty="0">
                            <a:latin typeface="Cambria Math"/>
                          </a:rPr>
                          <m:t>1 8 1 9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827" y="3207840"/>
                  <a:ext cx="2459328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1639" r="-51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1752600" y="3977281"/>
              <a:ext cx="2819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96000" y="2884439"/>
                <a:ext cx="3124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-digit numbers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84439"/>
                <a:ext cx="3124200" cy="584775"/>
              </a:xfrm>
              <a:prstGeom prst="rect">
                <a:avLst/>
              </a:prstGeom>
              <a:blipFill>
                <a:blip r:embed="rId4"/>
                <a:stretch>
                  <a:fillRect l="-407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30442F-9305-194D-BFD3-7CE683D0D2EB}"/>
              </a:ext>
            </a:extLst>
          </p:cNvPr>
          <p:cNvSpPr/>
          <p:nvPr/>
        </p:nvSpPr>
        <p:spPr>
          <a:xfrm>
            <a:off x="609600" y="1295400"/>
            <a:ext cx="109728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2EEFC70-F761-4F40-B777-500D219AC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2133600"/>
                <a:ext cx="10972800" cy="257640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2EEFC70-F761-4F40-B777-500D219A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33600"/>
                <a:ext cx="10972800" cy="2576401"/>
              </a:xfrm>
              <a:prstGeom prst="rect">
                <a:avLst/>
              </a:prstGeom>
              <a:blipFill>
                <a:blip r:embed="rId6"/>
                <a:stretch>
                  <a:fillRect l="-463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21D7B3-2505-9F49-8218-39876C21B6C7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21D7B3-2505-9F49-8218-39876C21B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2664897" cy="619400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6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379698" y="1025911"/>
                <a:ext cx="373339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98" y="1025911"/>
                <a:ext cx="3733394" cy="722442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47368" r="-4110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6582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31579" t="-147368" r="-1316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2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2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289576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289576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291526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291526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291527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10" y="1965660"/>
                <a:ext cx="738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10" y="1965660"/>
                <a:ext cx="7384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1" y="288752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1" y="2887521"/>
                <a:ext cx="1003223" cy="619593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1" y="288752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1" y="2887521"/>
                <a:ext cx="1003223" cy="619593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72341" y="3495208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41" y="3495208"/>
                <a:ext cx="1003223" cy="619593"/>
              </a:xfrm>
              <a:prstGeom prst="rect">
                <a:avLst/>
              </a:prstGeom>
              <a:blipFill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1" y="342900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3429001"/>
                <a:ext cx="1003223" cy="619593"/>
              </a:xfrm>
              <a:prstGeom prst="rect">
                <a:avLst/>
              </a:prstGeom>
              <a:blipFill>
                <a:blip r:embed="rId1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91201" y="342900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3429001"/>
                <a:ext cx="1003223" cy="619593"/>
              </a:xfrm>
              <a:prstGeom prst="rect">
                <a:avLst/>
              </a:prstGeom>
              <a:blipFill>
                <a:blip r:embed="rId1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586970" y="3495208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70" y="3495208"/>
                <a:ext cx="1003223" cy="619593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0" y="506746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67464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3" y="504295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042953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2" y="511706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2" y="5117068"/>
                <a:ext cx="49404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6" y="512889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6" y="5128892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1" y="506746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1" y="5067464"/>
                <a:ext cx="49404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0" y="51166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5116625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05800" y="1852559"/>
                <a:ext cx="917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852559"/>
                <a:ext cx="91762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378776" y="2743201"/>
                <a:ext cx="917624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776" y="2743201"/>
                <a:ext cx="917624" cy="831061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382000" y="3657601"/>
                <a:ext cx="917622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657601"/>
                <a:ext cx="917622" cy="833433"/>
              </a:xfrm>
              <a:prstGeom prst="rect">
                <a:avLst/>
              </a:prstGeom>
              <a:blipFill>
                <a:blip r:embed="rId2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322184" y="5177136"/>
                <a:ext cx="1431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4" y="5177136"/>
                <a:ext cx="1431417" cy="461665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525000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9117612" y="3539706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7612" y="3539706"/>
                <a:ext cx="2312388" cy="523220"/>
              </a:xfrm>
              <a:prstGeom prst="rect">
                <a:avLst/>
              </a:prstGeom>
              <a:blipFill>
                <a:blip r:embed="rId32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 rot="5400000">
            <a:off x="9475914" y="3190566"/>
            <a:ext cx="3918767" cy="1073290"/>
            <a:chOff x="1399172" y="5298808"/>
            <a:chExt cx="4907280" cy="1344029"/>
          </a:xfrm>
        </p:grpSpPr>
        <p:sp>
          <p:nvSpPr>
            <p:cNvPr id="112" name="Rounded Rectangle 111"/>
            <p:cNvSpPr/>
            <p:nvPr/>
          </p:nvSpPr>
          <p:spPr>
            <a:xfrm rot="10800000">
              <a:off x="5773052" y="6109436"/>
              <a:ext cx="5334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 rot="10800000">
              <a:off x="4343400" y="5880836"/>
              <a:ext cx="7620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10800000">
              <a:off x="2971799" y="5652237"/>
              <a:ext cx="990600" cy="990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 rot="10800000">
              <a:off x="1399172" y="5298808"/>
              <a:ext cx="1344028" cy="134402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“Schoolbook”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39357" y="2057401"/>
            <a:ext cx="2819400" cy="1538881"/>
            <a:chOff x="1752600" y="2438400"/>
            <a:chExt cx="2819400" cy="153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14600" y="2438400"/>
                  <a:ext cx="193835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>
                            <a:latin typeface="Cambria Math"/>
                          </a:rPr>
                          <m:t>4 1 0 2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38400"/>
                  <a:ext cx="1938351" cy="7694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86827" y="3207840"/>
                  <a:ext cx="245932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latin typeface="Cambria Math"/>
                          </a:rPr>
                          <m:t>×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 dirty="0">
                            <a:latin typeface="Cambria Math"/>
                          </a:rPr>
                          <m:t>1 8 1 9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827" y="3207840"/>
                  <a:ext cx="2459328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1639" r="-51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>
              <a:off x="1752600" y="3977281"/>
              <a:ext cx="2819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63738" y="3596282"/>
                <a:ext cx="23759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3 6 9 1 8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38" y="3596282"/>
                <a:ext cx="2375971" cy="769441"/>
              </a:xfrm>
              <a:prstGeom prst="rect">
                <a:avLst/>
              </a:prstGeom>
              <a:blipFill>
                <a:blip r:embed="rId4"/>
                <a:stretch>
                  <a:fillRect l="-1064" r="-53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44158" y="4205882"/>
                <a:ext cx="19383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4 1 0 2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58" y="4205882"/>
                <a:ext cx="1938351" cy="769441"/>
              </a:xfrm>
              <a:prstGeom prst="rect">
                <a:avLst/>
              </a:prstGeom>
              <a:blipFill>
                <a:blip r:embed="rId5"/>
                <a:stretch>
                  <a:fillRect l="-649" r="-64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2187" y="4739282"/>
                <a:ext cx="237597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3 2 8 1 6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187" y="4739282"/>
                <a:ext cx="2375970" cy="769441"/>
              </a:xfrm>
              <a:prstGeom prst="rect">
                <a:avLst/>
              </a:prstGeom>
              <a:blipFill>
                <a:blip r:embed="rId6"/>
                <a:stretch>
                  <a:fillRect l="-532" r="-106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05958" y="5348882"/>
                <a:ext cx="19383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4 1 0 2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958" y="5348882"/>
                <a:ext cx="1938351" cy="769441"/>
              </a:xfrm>
              <a:prstGeom prst="rect">
                <a:avLst/>
              </a:prstGeom>
              <a:blipFill>
                <a:blip r:embed="rId7"/>
                <a:stretch>
                  <a:fillRect l="-649" r="-129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872558" y="6114810"/>
            <a:ext cx="3767151" cy="3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1347" y="6088560"/>
                <a:ext cx="3251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7 4 6 1 5 3 8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47" y="6088560"/>
                <a:ext cx="3251211" cy="769441"/>
              </a:xfrm>
              <a:prstGeom prst="rect">
                <a:avLst/>
              </a:prstGeom>
              <a:blipFill>
                <a:blip r:embed="rId8"/>
                <a:stretch>
                  <a:fillRect r="-38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2600" y="5345370"/>
                <a:ext cx="734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345370"/>
                <a:ext cx="734496" cy="769441"/>
              </a:xfrm>
              <a:prstGeom prst="rect">
                <a:avLst/>
              </a:prstGeom>
              <a:blipFill>
                <a:blip r:embed="rId9"/>
                <a:stretch>
                  <a:fillRect l="-1695"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008802" y="165729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</a:rPr>
              <a:t>How many total multiplications?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58757" y="2442121"/>
                <a:ext cx="3124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-digit numbers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57" y="2442121"/>
                <a:ext cx="3124200" cy="584775"/>
              </a:xfrm>
              <a:prstGeom prst="rect">
                <a:avLst/>
              </a:prstGeom>
              <a:blipFill>
                <a:blip r:embed="rId10"/>
                <a:stretch>
                  <a:fillRect t="-130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8800" y="3596282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 mults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96282"/>
                <a:ext cx="1447800" cy="584775"/>
              </a:xfrm>
              <a:prstGeom prst="rect">
                <a:avLst/>
              </a:prstGeom>
              <a:blipFill>
                <a:blip r:embed="rId11"/>
                <a:stretch>
                  <a:fillRect l="-877" t="-12766" r="-964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82558" y="4205882"/>
                <a:ext cx="1518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 mults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558" y="4205882"/>
                <a:ext cx="1518343" cy="584775"/>
              </a:xfrm>
              <a:prstGeom prst="rect">
                <a:avLst/>
              </a:prstGeom>
              <a:blipFill>
                <a:blip r:embed="rId12"/>
                <a:stretch>
                  <a:fillRect t="-12766" r="-49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67704" y="4763223"/>
                <a:ext cx="1518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 mults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704" y="4763223"/>
                <a:ext cx="1518343" cy="584775"/>
              </a:xfrm>
              <a:prstGeom prst="rect">
                <a:avLst/>
              </a:prstGeom>
              <a:blipFill>
                <a:blip r:embed="rId13"/>
                <a:stretch>
                  <a:fillRect t="-10638" r="-4959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58758" y="5437702"/>
                <a:ext cx="1518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 mults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58" y="5437702"/>
                <a:ext cx="1518343" cy="584775"/>
              </a:xfrm>
              <a:prstGeom prst="rect">
                <a:avLst/>
              </a:prstGeom>
              <a:blipFill>
                <a:blip r:embed="rId12"/>
                <a:stretch>
                  <a:fillRect t="-12766" r="-49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/>
          <p:cNvSpPr/>
          <p:nvPr/>
        </p:nvSpPr>
        <p:spPr>
          <a:xfrm flipH="1" flipV="1">
            <a:off x="7200901" y="3703588"/>
            <a:ext cx="259997" cy="2174136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60897" y="4484539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 levels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897" y="4484539"/>
                <a:ext cx="1447800" cy="584775"/>
              </a:xfrm>
              <a:prstGeom prst="rect">
                <a:avLst/>
              </a:prstGeom>
              <a:blipFill>
                <a:blip r:embed="rId14"/>
                <a:stretch>
                  <a:fillRect t="-10638" r="-10435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84797" y="4975323"/>
                <a:ext cx="18679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797" y="4975323"/>
                <a:ext cx="1867946" cy="584775"/>
              </a:xfrm>
              <a:prstGeom prst="rect">
                <a:avLst/>
              </a:prstGeom>
              <a:blipFill>
                <a:blip r:embed="rId15"/>
                <a:stretch>
                  <a:fillRect l="-67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182508" y="3007146"/>
            <a:ext cx="303892" cy="402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68157" y="3010508"/>
            <a:ext cx="303892" cy="402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99776" y="3007145"/>
            <a:ext cx="303892" cy="402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09440" y="3007144"/>
            <a:ext cx="303892" cy="402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5636B-32AD-F44C-89F4-667BD4AB93FB}"/>
              </a:ext>
            </a:extLst>
          </p:cNvPr>
          <p:cNvSpPr txBox="1"/>
          <p:nvPr/>
        </p:nvSpPr>
        <p:spPr>
          <a:xfrm>
            <a:off x="123217" y="3744525"/>
            <a:ext cx="2607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33CC"/>
                </a:solidFill>
              </a:rPr>
              <a:t>What about cost of additions?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9C7966-5612-D246-90E6-A70ED6218D12}"/>
                  </a:ext>
                </a:extLst>
              </p:cNvPr>
              <p:cNvSpPr txBox="1"/>
              <p:nvPr/>
            </p:nvSpPr>
            <p:spPr>
              <a:xfrm>
                <a:off x="493161" y="4673025"/>
                <a:ext cx="18679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9C7966-5612-D246-90E6-A70ED6218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1" y="4673025"/>
                <a:ext cx="1867946" cy="584775"/>
              </a:xfrm>
              <a:prstGeom prst="rect">
                <a:avLst/>
              </a:prstGeom>
              <a:blipFill>
                <a:blip r:embed="rId16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D52C40C-76DE-0E4D-A858-1D9FF0D79E7F}"/>
              </a:ext>
            </a:extLst>
          </p:cNvPr>
          <p:cNvSpPr txBox="1"/>
          <p:nvPr/>
        </p:nvSpPr>
        <p:spPr>
          <a:xfrm>
            <a:off x="116259" y="1304961"/>
            <a:ext cx="3185082" cy="13280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0503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3" grpId="0" animBg="1"/>
      <p:bldP spid="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5563" y="1626765"/>
            <a:ext cx="5961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/>
              <a:t>1. Break into smaller </a:t>
            </a:r>
            <a:r>
              <a:rPr lang="en-US" sz="2400" dirty="0" err="1">
                <a:solidFill>
                  <a:srgbClr val="FF33CC"/>
                </a:solidFill>
              </a:rPr>
              <a:t>subproblems</a:t>
            </a:r>
            <a:endParaRPr lang="en-US" sz="24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939357" y="2438401"/>
            <a:ext cx="2819400" cy="1538881"/>
            <a:chOff x="1752600" y="2438400"/>
            <a:chExt cx="2819400" cy="153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514600" y="2438400"/>
                  <a:ext cx="193835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>
                            <a:latin typeface="Cambria Math"/>
                          </a:rPr>
                          <m:t>4 1 0 2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38400"/>
                  <a:ext cx="1938351" cy="76944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986827" y="3207840"/>
                  <a:ext cx="2459328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 dirty="0" smtClean="0">
                            <a:latin typeface="Cambria Math"/>
                          </a:rPr>
                          <m:t>×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 dirty="0">
                            <a:latin typeface="Cambria Math"/>
                          </a:rPr>
                          <m:t>1 8 1 9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827" y="3207840"/>
                  <a:ext cx="2459328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1639" r="-51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/>
            <p:cNvCxnSpPr/>
            <p:nvPr/>
          </p:nvCxnSpPr>
          <p:spPr>
            <a:xfrm>
              <a:off x="1752600" y="3977281"/>
              <a:ext cx="2819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101"/>
          <p:cNvSpPr/>
          <p:nvPr/>
        </p:nvSpPr>
        <p:spPr>
          <a:xfrm>
            <a:off x="3810000" y="251460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691553" y="251460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810000" y="326916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691553" y="326916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352649" y="2476501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64468" y="247650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21608" y="23622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638801" y="2133601"/>
                <a:ext cx="1814535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2133601"/>
                <a:ext cx="1814535" cy="1019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ounded Rectangle 112"/>
          <p:cNvSpPr/>
          <p:nvPr/>
        </p:nvSpPr>
        <p:spPr>
          <a:xfrm>
            <a:off x="7352649" y="3314701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64468" y="331470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221608" y="32004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638800" y="2942570"/>
                <a:ext cx="1814536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42570"/>
                <a:ext cx="1814536" cy="1019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4402968" y="60198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4702068" y="4343399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013887" y="4343398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429000" y="4229098"/>
                <a:ext cx="123623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29098"/>
                <a:ext cx="1236236" cy="769441"/>
              </a:xfrm>
              <a:prstGeom prst="rect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ounded Rectangle 121"/>
          <p:cNvSpPr/>
          <p:nvPr/>
        </p:nvSpPr>
        <p:spPr>
          <a:xfrm>
            <a:off x="4702068" y="5267870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013887" y="5267869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411964" y="4876801"/>
                <a:ext cx="1236236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64" y="4876801"/>
                <a:ext cx="1236236" cy="1019831"/>
              </a:xfrm>
              <a:prstGeom prst="rect">
                <a:avLst/>
              </a:prstGeom>
              <a:blipFill>
                <a:blip r:embed="rId8"/>
                <a:stretch>
                  <a:fillRect l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4402968" y="41910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401082" y="5113714"/>
            <a:ext cx="5657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                     )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7352649" y="5273185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8664468" y="5273184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6926208" y="515888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4702068" y="6172199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13887" y="6172198"/>
            <a:ext cx="860532" cy="54084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7158804" y="420106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825804" y="510648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708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9" grpId="0" animBg="1"/>
      <p:bldP spid="110" grpId="0" animBg="1"/>
      <p:bldP spid="111" grpId="0"/>
      <p:bldP spid="112" grpId="0"/>
      <p:bldP spid="113" grpId="0" animBg="1"/>
      <p:bldP spid="114" grpId="0" animBg="1"/>
      <p:bldP spid="115" grpId="0"/>
      <p:bldP spid="116" grpId="0"/>
      <p:bldP spid="117" grpId="0"/>
      <p:bldP spid="118" grpId="0" animBg="1"/>
      <p:bldP spid="119" grpId="0" animBg="1"/>
      <p:bldP spid="120" grpId="0"/>
      <p:bldP spid="121" grpId="0"/>
      <p:bldP spid="122" grpId="0" animBg="1"/>
      <p:bldP spid="123" grpId="0" animBg="1"/>
      <p:bldP spid="124" grpId="0"/>
      <p:bldP spid="125" grpId="0"/>
      <p:bldP spid="126" grpId="0"/>
      <p:bldP spid="127" grpId="0"/>
      <p:bldP spid="128" grpId="0" animBg="1"/>
      <p:bldP spid="129" grpId="0" animBg="1"/>
      <p:bldP spid="130" grpId="0"/>
      <p:bldP spid="131" grpId="0"/>
      <p:bldP spid="132" grpId="0" animBg="1"/>
      <p:bldP spid="133" grpId="0" animBg="1"/>
      <p:bldP spid="134" grpId="0"/>
      <p:bldP spid="135" grpId="0"/>
      <p:bldP spid="1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-digit numbers into four numbers 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digits each </a:t>
                </a:r>
                <a:br>
                  <a:rPr lang="en-US" dirty="0"/>
                </a:br>
                <a:r>
                  <a:rPr lang="en-US" dirty="0"/>
                  <a:t>(call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>
                    <a:solidFill>
                      <a:srgbClr val="FF33CC"/>
                    </a:solidFill>
                  </a:rPr>
                  <a:t>Recursively </a:t>
                </a:r>
                <a:r>
                  <a:rPr lang="en-US" dirty="0"/>
                  <a:t>compute</a:t>
                </a:r>
                <a:r>
                  <a:rPr lang="en-US" dirty="0">
                    <a:solidFill>
                      <a:srgbClr val="FF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𝑎𝑐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 (i.e. one digit each)</a:t>
                </a:r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𝑏𝑑</m:t>
                    </m:r>
                  </m:oMath>
                </a14:m>
                <a:r>
                  <a:rPr lang="en-US" dirty="0"/>
                  <a:t> directly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𝑎𝑑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86212" y="2514601"/>
                <a:ext cx="7595989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𝑎𝑐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𝑎𝑑</m:t>
                          </m:r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r>
                            <a:rPr lang="en-US" sz="4400" i="1">
                              <a:latin typeface="Cambria Math"/>
                            </a:rPr>
                            <m:t>𝑏𝑐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</a:rPr>
                        <m:t>𝑏𝑑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12" y="2514601"/>
                <a:ext cx="7595989" cy="1019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657600" y="2958199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4600" y="2958199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0000" y="2947134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67800" y="2958199"/>
            <a:ext cx="762000" cy="4572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81200" y="3857815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</a:rPr>
              <a:t>Recursively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222574" y="4467414"/>
                <a:ext cx="5159426" cy="1247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400" i="1">
                          <a:latin typeface="Cambria Math"/>
                        </a:rPr>
                        <m:t>=4</m:t>
                      </m:r>
                      <m:r>
                        <a:rPr lang="en-US" sz="4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4400" i="1">
                          <a:latin typeface="Cambria Math"/>
                        </a:rPr>
                        <m:t>+5</m:t>
                      </m:r>
                      <m:r>
                        <a:rPr lang="en-US" sz="4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74" y="4467414"/>
                <a:ext cx="5159426" cy="1247586"/>
              </a:xfrm>
              <a:prstGeom prst="rect">
                <a:avLst/>
              </a:prstGeom>
              <a:blipFill>
                <a:blip r:embed="rId3"/>
                <a:stretch>
                  <a:fillRect l="-246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24000" y="2144684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Use </a:t>
            </a:r>
            <a:r>
              <a:rPr lang="en-US" sz="2400" dirty="0">
                <a:solidFill>
                  <a:srgbClr val="FF33CC"/>
                </a:solidFill>
              </a:rPr>
              <a:t>recurrence</a:t>
            </a:r>
            <a:r>
              <a:rPr lang="en-US" sz="2400" dirty="0"/>
              <a:t> relation to express recursive running time</a:t>
            </a:r>
          </a:p>
        </p:txBody>
      </p:sp>
    </p:spTree>
    <p:extLst>
      <p:ext uri="{BB962C8B-B14F-4D97-AF65-F5344CB8AC3E}">
        <p14:creationId xmlns:p14="http://schemas.microsoft.com/office/powerpoint/2010/main" val="20137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3" grpId="0" animBg="1"/>
      <p:bldP spid="62" grpId="0" animBg="1"/>
      <p:bldP spid="63" grpId="0" animBg="1"/>
      <p:bldP spid="64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99582" y="1210278"/>
            <a:ext cx="49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 Use </a:t>
            </a:r>
            <a:r>
              <a:rPr lang="en-US" sz="2400" dirty="0">
                <a:solidFill>
                  <a:srgbClr val="FF33CC"/>
                </a:solidFill>
              </a:rPr>
              <a:t>asymptotic</a:t>
            </a:r>
            <a:r>
              <a:rPr lang="en-US" sz="2400" dirty="0"/>
              <a:t> notation to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6" name="Group 385"/>
          <p:cNvGrpSpPr/>
          <p:nvPr/>
        </p:nvGrpSpPr>
        <p:grpSpPr>
          <a:xfrm>
            <a:off x="1886630" y="2942107"/>
            <a:ext cx="5785833" cy="267449"/>
            <a:chOff x="362629" y="2942106"/>
            <a:chExt cx="5785833" cy="267449"/>
          </a:xfrm>
        </p:grpSpPr>
        <p:cxnSp>
          <p:nvCxnSpPr>
            <p:cNvPr id="33" name="Straight Connector 32"/>
            <p:cNvCxnSpPr>
              <a:stCxn id="14" idx="2"/>
              <a:endCxn id="16" idx="0"/>
            </p:cNvCxnSpPr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2"/>
              <a:endCxn id="227" idx="0"/>
            </p:cNvCxnSpPr>
            <p:nvPr/>
          </p:nvCxnSpPr>
          <p:spPr>
            <a:xfrm>
              <a:off x="3524250" y="2942106"/>
              <a:ext cx="2624212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4" idx="2"/>
              <a:endCxn id="225" idx="0"/>
            </p:cNvCxnSpPr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4" idx="2"/>
              <a:endCxn id="223" idx="0"/>
            </p:cNvCxnSpPr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24073"/>
                <a:ext cx="502830" cy="616515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691595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95" y="6175821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3314918"/>
                <a:ext cx="502830" cy="61651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40570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70" y="3324073"/>
                <a:ext cx="502830" cy="616515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3200400"/>
            <a:ext cx="6206291" cy="849126"/>
            <a:chOff x="152400" y="3200400"/>
            <a:chExt cx="6206291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7767033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033" y="3314918"/>
                <a:ext cx="502830" cy="61651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908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34290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29018"/>
                <a:ext cx="502830" cy="616515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426720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64994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3376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1524000" y="4572001"/>
            <a:ext cx="6767472" cy="885447"/>
            <a:chOff x="0" y="4572000"/>
            <a:chExt cx="6767472" cy="885447"/>
          </a:xfrm>
        </p:grpSpPr>
        <p:sp>
          <p:nvSpPr>
            <p:cNvPr id="29" name="Rectangle 28"/>
            <p:cNvSpPr/>
            <p:nvPr/>
          </p:nvSpPr>
          <p:spPr>
            <a:xfrm>
              <a:off x="3167652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8175814" y="4731994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14" y="4731994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1734230" y="4040372"/>
            <a:ext cx="6665473" cy="577105"/>
            <a:chOff x="210229" y="4040371"/>
            <a:chExt cx="6665473" cy="577105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40495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362629" y="4049526"/>
              <a:ext cx="6096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4049526"/>
              <a:ext cx="14478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6" idx="2"/>
              <a:endCxn id="238" idx="0"/>
            </p:cNvCxnSpPr>
            <p:nvPr/>
          </p:nvCxnSpPr>
          <p:spPr>
            <a:xfrm>
              <a:off x="362629" y="4049526"/>
              <a:ext cx="2286000" cy="56646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40403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4308900" y="4040371"/>
              <a:ext cx="5719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4040371"/>
              <a:ext cx="14101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23" idx="2"/>
              <a:endCxn id="254" idx="0"/>
            </p:cNvCxnSpPr>
            <p:nvPr/>
          </p:nvCxnSpPr>
          <p:spPr>
            <a:xfrm>
              <a:off x="4308900" y="4040371"/>
              <a:ext cx="2248343" cy="5771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2221999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864737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25" idx="2"/>
            </p:cNvCxnSpPr>
            <p:nvPr/>
          </p:nvCxnSpPr>
          <p:spPr>
            <a:xfrm>
              <a:off x="2221999" y="4049526"/>
              <a:ext cx="72724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2182679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27" idx="2"/>
            </p:cNvCxnSpPr>
            <p:nvPr/>
          </p:nvCxnSpPr>
          <p:spPr>
            <a:xfrm>
              <a:off x="6148462" y="4040371"/>
              <a:ext cx="252278" cy="34450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27" idx="2"/>
            </p:cNvCxnSpPr>
            <p:nvPr/>
          </p:nvCxnSpPr>
          <p:spPr>
            <a:xfrm flipH="1">
              <a:off x="5791200" y="4040371"/>
              <a:ext cx="357262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27" idx="2"/>
            </p:cNvCxnSpPr>
            <p:nvPr/>
          </p:nvCxnSpPr>
          <p:spPr>
            <a:xfrm>
              <a:off x="6148462" y="4040371"/>
              <a:ext cx="72724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27" idx="2"/>
            </p:cNvCxnSpPr>
            <p:nvPr/>
          </p:nvCxnSpPr>
          <p:spPr>
            <a:xfrm flipH="1">
              <a:off x="6109142" y="4040371"/>
              <a:ext cx="3932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2157750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50" y="617582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634371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71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3100526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26" y="616777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519590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90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3985745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45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/>
              <p:cNvSpPr txBox="1"/>
              <p:nvPr/>
            </p:nvSpPr>
            <p:spPr>
              <a:xfrm>
                <a:off x="4462366" y="61516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6" name="TextBox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66" y="6151680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638801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6135508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6115422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22" y="6127461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581577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77" y="6127461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7000641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641" y="6119414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466796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96" y="6119414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943417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17" y="6111367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8409572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572" y="611136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1484264" y="5454472"/>
            <a:ext cx="7265499" cy="820909"/>
            <a:chOff x="-39737" y="5454471"/>
            <a:chExt cx="7265499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210229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0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2" idx="2"/>
            </p:cNvCxnSpPr>
            <p:nvPr/>
          </p:nvCxnSpPr>
          <p:spPr>
            <a:xfrm>
              <a:off x="210229" y="5454471"/>
              <a:ext cx="762508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20617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972229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74980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34" idx="2"/>
            </p:cNvCxnSpPr>
            <p:nvPr/>
          </p:nvCxnSpPr>
          <p:spPr>
            <a:xfrm>
              <a:off x="972229" y="5454471"/>
              <a:ext cx="750309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955978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810429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1536592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36" idx="2"/>
            </p:cNvCxnSpPr>
            <p:nvPr/>
          </p:nvCxnSpPr>
          <p:spPr>
            <a:xfrm>
              <a:off x="1810429" y="5454471"/>
              <a:ext cx="698898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742768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38" idx="2"/>
            </p:cNvCxnSpPr>
            <p:nvPr/>
          </p:nvCxnSpPr>
          <p:spPr>
            <a:xfrm>
              <a:off x="2648629" y="5455959"/>
              <a:ext cx="198005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38" idx="2"/>
            </p:cNvCxnSpPr>
            <p:nvPr/>
          </p:nvCxnSpPr>
          <p:spPr>
            <a:xfrm flipH="1">
              <a:off x="2348862" y="5455959"/>
              <a:ext cx="299767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38" idx="2"/>
            </p:cNvCxnSpPr>
            <p:nvPr/>
          </p:nvCxnSpPr>
          <p:spPr>
            <a:xfrm>
              <a:off x="2648629" y="5455959"/>
              <a:ext cx="672967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238" idx="2"/>
            </p:cNvCxnSpPr>
            <p:nvPr/>
          </p:nvCxnSpPr>
          <p:spPr>
            <a:xfrm flipH="1">
              <a:off x="2555038" y="5455959"/>
              <a:ext cx="93591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4118843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798905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248" idx="2"/>
            </p:cNvCxnSpPr>
            <p:nvPr/>
          </p:nvCxnSpPr>
          <p:spPr>
            <a:xfrm>
              <a:off x="4118843" y="5455959"/>
              <a:ext cx="652795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4005081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880843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4536081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50" idx="2"/>
            </p:cNvCxnSpPr>
            <p:nvPr/>
          </p:nvCxnSpPr>
          <p:spPr>
            <a:xfrm>
              <a:off x="4880843" y="5455959"/>
              <a:ext cx="627971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742257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5719043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5374281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252" idx="2"/>
            </p:cNvCxnSpPr>
            <p:nvPr/>
          </p:nvCxnSpPr>
          <p:spPr>
            <a:xfrm>
              <a:off x="5719043" y="5455959"/>
              <a:ext cx="627971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5580457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254" idx="2"/>
            </p:cNvCxnSpPr>
            <p:nvPr/>
          </p:nvCxnSpPr>
          <p:spPr>
            <a:xfrm>
              <a:off x="6557243" y="5457447"/>
              <a:ext cx="159258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54" idx="2"/>
            </p:cNvCxnSpPr>
            <p:nvPr/>
          </p:nvCxnSpPr>
          <p:spPr>
            <a:xfrm flipH="1">
              <a:off x="6218730" y="5457447"/>
              <a:ext cx="338513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254" idx="2"/>
            </p:cNvCxnSpPr>
            <p:nvPr/>
          </p:nvCxnSpPr>
          <p:spPr>
            <a:xfrm>
              <a:off x="6557243" y="5457447"/>
              <a:ext cx="634220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54" idx="2"/>
            </p:cNvCxnSpPr>
            <p:nvPr/>
          </p:nvCxnSpPr>
          <p:spPr>
            <a:xfrm flipH="1">
              <a:off x="6424906" y="5457447"/>
              <a:ext cx="132337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 rot="16200000">
              <a:off x="2852359" y="5644785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 rot="16200000">
              <a:off x="6602354" y="5554323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560743" y="6005916"/>
            <a:ext cx="6964487" cy="775885"/>
            <a:chOff x="36742" y="6005915"/>
            <a:chExt cx="696448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32766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9403034" y="2362200"/>
                <a:ext cx="678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34" y="2362200"/>
                <a:ext cx="678134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9393514" y="3210441"/>
                <a:ext cx="1137427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514" y="3210441"/>
                <a:ext cx="1137427" cy="897425"/>
              </a:xfrm>
              <a:prstGeom prst="rect">
                <a:avLst/>
              </a:prstGeom>
              <a:blipFill>
                <a:blip r:embed="rId5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9393513" y="4585772"/>
                <a:ext cx="133620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513" y="4585772"/>
                <a:ext cx="1336200" cy="898964"/>
              </a:xfrm>
              <a:prstGeom prst="rect">
                <a:avLst/>
              </a:prstGeom>
              <a:blipFill>
                <a:blip r:embed="rId5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763000" y="6087625"/>
                <a:ext cx="1911934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6087625"/>
                <a:ext cx="1911934" cy="54239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6927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9025583" y="798782"/>
                <a:ext cx="3070649" cy="13244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83" y="798782"/>
                <a:ext cx="3070649" cy="1324465"/>
              </a:xfrm>
              <a:prstGeom prst="rect">
                <a:avLst/>
              </a:prstGeom>
              <a:blipFill>
                <a:blip r:embed="rId57"/>
                <a:stretch>
                  <a:fillRect t="-96226" r="-6996" b="-15283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20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1" grpId="0"/>
      <p:bldP spid="162" grpId="0"/>
      <p:bldP spid="194" grpId="0"/>
      <p:bldP spid="224" grpId="0"/>
      <p:bldP spid="226" grpId="0"/>
      <p:bldP spid="228" grpId="0"/>
      <p:bldP spid="233" grpId="0"/>
      <p:bldP spid="235" grpId="0"/>
      <p:bldP spid="237" grpId="0"/>
      <p:bldP spid="239" grpId="0"/>
      <p:bldP spid="249" grpId="0"/>
      <p:bldP spid="251" grpId="0"/>
      <p:bldP spid="253" grpId="0"/>
      <p:bldP spid="255" grpId="0"/>
      <p:bldP spid="340" grpId="0"/>
      <p:bldP spid="342" grpId="0"/>
      <p:bldP spid="344" grpId="0"/>
      <p:bldP spid="352" grpId="0"/>
      <p:bldP spid="354" grpId="0"/>
      <p:bldP spid="356" grpId="0"/>
      <p:bldP spid="362" grpId="0"/>
      <p:bldP spid="364" grpId="0"/>
      <p:bldP spid="366" grpId="0"/>
      <p:bldP spid="368" grpId="0"/>
      <p:bldP spid="370" grpId="0"/>
      <p:bldP spid="372" grpId="0"/>
      <p:bldP spid="374" grpId="0"/>
      <p:bldP spid="391" grpId="0"/>
      <p:bldP spid="392" grpId="0"/>
      <p:bldP spid="393" grpId="0"/>
      <p:bldP spid="394" grpId="0"/>
      <p:bldP spid="395" grpId="0"/>
      <p:bldP spid="396" grpId="0" animBg="1"/>
    </p:bldLst>
  </p:timing>
</p:sld>
</file>

<file path=ppt/theme/theme1.xml><?xml version="1.0" encoding="utf-8"?>
<a:theme xmlns:a="http://schemas.openxmlformats.org/drawingml/2006/main" name="CS4102-S2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b" id="{18A48F26-C2BC-3B43-9401-166A93552451}" vid="{9556EEB7-73AD-1246-95DB-A3D79EFE4B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CS4102-S22b</Template>
  <TotalTime>1845</TotalTime>
  <Words>2943</Words>
  <Application>Microsoft Macintosh PowerPoint</Application>
  <PresentationFormat>Widescreen</PresentationFormat>
  <Paragraphs>804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Berlin Sans FB Demi</vt:lpstr>
      <vt:lpstr>Calibri</vt:lpstr>
      <vt:lpstr>Cambria Math</vt:lpstr>
      <vt:lpstr>Helvetica Neue</vt:lpstr>
      <vt:lpstr>Helvetica Neue Thin</vt:lpstr>
      <vt:lpstr>Symbol</vt:lpstr>
      <vt:lpstr>CS4102-S22b</vt:lpstr>
      <vt:lpstr>CS4102 Algorithms Spring 2022</vt:lpstr>
      <vt:lpstr>Tree Method</vt:lpstr>
      <vt:lpstr>Tree Method</vt:lpstr>
      <vt:lpstr>Multiplication</vt:lpstr>
      <vt:lpstr>“Schoolbook” Method</vt:lpstr>
      <vt:lpstr>Divide and Conquer method</vt:lpstr>
      <vt:lpstr>Divide and Conquer Multiplication</vt:lpstr>
      <vt:lpstr>Divide and Conquer method</vt:lpstr>
      <vt:lpstr>Divide and Conquer method</vt:lpstr>
      <vt:lpstr>Divide and Conquer method</vt:lpstr>
      <vt:lpstr>Karatsuba Multiplication</vt:lpstr>
      <vt:lpstr>Karatsuba</vt:lpstr>
      <vt:lpstr>Karatsuba Algorithm</vt:lpstr>
      <vt:lpstr>Karatsuba Multiplication</vt:lpstr>
      <vt:lpstr>Karatsuba</vt:lpstr>
      <vt:lpstr>Karatsuba</vt:lpstr>
      <vt:lpstr>PowerPoint Presentation</vt:lpstr>
      <vt:lpstr>Recurrence Solving Techniques</vt:lpstr>
      <vt:lpstr>Induction (review)</vt:lpstr>
      <vt:lpstr>Guess and Check Intuition</vt:lpstr>
      <vt:lpstr>Karatsuba Guess and Check (Loose)</vt:lpstr>
      <vt:lpstr>Karatsuba Guess and Check (Loose)</vt:lpstr>
      <vt:lpstr>Mergesort Guess and Check</vt:lpstr>
      <vt:lpstr>Mergesort Guess and Check</vt:lpstr>
      <vt:lpstr>Karatsuba Guess and Check</vt:lpstr>
      <vt:lpstr>Karatsuba Guess and Check</vt:lpstr>
      <vt:lpstr>What if we leave out the -16n?</vt:lpstr>
      <vt:lpstr>Recurrence Solving Techniques</vt:lpstr>
      <vt:lpstr>Observation</vt:lpstr>
      <vt:lpstr>Remember…</vt:lpstr>
      <vt:lpstr>General</vt:lpstr>
      <vt:lpstr>3 Cases</vt:lpstr>
      <vt:lpstr>Master Theorem</vt:lpstr>
      <vt:lpstr>Master Theorem Example 1</vt:lpstr>
      <vt:lpstr>Tree method</vt:lpstr>
      <vt:lpstr>Master Theorem Example 2</vt:lpstr>
      <vt:lpstr>Tree method</vt:lpstr>
      <vt:lpstr>Master Theorem Example 3</vt:lpstr>
      <vt:lpstr>Karatsuba</vt:lpstr>
      <vt:lpstr>Master Theorem Example 4</vt:lpstr>
      <vt:lpstr>Tree method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34</cp:revision>
  <cp:lastPrinted>2022-02-01T16:35:35Z</cp:lastPrinted>
  <dcterms:created xsi:type="dcterms:W3CDTF">2018-09-05T19:33:27Z</dcterms:created>
  <dcterms:modified xsi:type="dcterms:W3CDTF">2022-02-01T17:04:51Z</dcterms:modified>
</cp:coreProperties>
</file>