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8"/>
  </p:notesMasterIdLst>
  <p:sldIdLst>
    <p:sldId id="610" r:id="rId2"/>
    <p:sldId id="345" r:id="rId3"/>
    <p:sldId id="587" r:id="rId4"/>
    <p:sldId id="278" r:id="rId5"/>
    <p:sldId id="424" r:id="rId6"/>
    <p:sldId id="425" r:id="rId7"/>
    <p:sldId id="426" r:id="rId8"/>
    <p:sldId id="430" r:id="rId9"/>
    <p:sldId id="481" r:id="rId10"/>
    <p:sldId id="429" r:id="rId11"/>
    <p:sldId id="528" r:id="rId12"/>
    <p:sldId id="529" r:id="rId13"/>
    <p:sldId id="522" r:id="rId14"/>
    <p:sldId id="523" r:id="rId15"/>
    <p:sldId id="524" r:id="rId16"/>
    <p:sldId id="525" r:id="rId17"/>
    <p:sldId id="606" r:id="rId18"/>
    <p:sldId id="608" r:id="rId19"/>
    <p:sldId id="609" r:id="rId20"/>
    <p:sldId id="531" r:id="rId21"/>
    <p:sldId id="264" r:id="rId22"/>
    <p:sldId id="582" r:id="rId23"/>
    <p:sldId id="323" r:id="rId24"/>
    <p:sldId id="591" r:id="rId25"/>
    <p:sldId id="324" r:id="rId26"/>
    <p:sldId id="321" r:id="rId27"/>
    <p:sldId id="329" r:id="rId28"/>
    <p:sldId id="328" r:id="rId29"/>
    <p:sldId id="327" r:id="rId30"/>
    <p:sldId id="592" r:id="rId31"/>
    <p:sldId id="594" r:id="rId32"/>
    <p:sldId id="597" r:id="rId33"/>
    <p:sldId id="600" r:id="rId34"/>
    <p:sldId id="601" r:id="rId35"/>
    <p:sldId id="599" r:id="rId36"/>
    <p:sldId id="5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D4B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92245"/>
  </p:normalViewPr>
  <p:slideViewPr>
    <p:cSldViewPr>
      <p:cViewPr varScale="1">
        <p:scale>
          <a:sx n="113" d="100"/>
          <a:sy n="113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DFB8-5B0A-6248-BDE7-8AAE4C0D0BD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09D29-1373-6246-9F8A-DDFD735F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2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1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B820-8884-469D-AED7-70530C1821CD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4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0.png"/><Relationship Id="rId5" Type="http://schemas.openxmlformats.org/officeDocument/2006/relationships/tags" Target="../tags/tag6.xml"/><Relationship Id="rId10" Type="http://schemas.openxmlformats.org/officeDocument/2006/relationships/image" Target="../media/image9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18" Type="http://schemas.openxmlformats.org/officeDocument/2006/relationships/image" Target="../media/image41.png"/><Relationship Id="rId3" Type="http://schemas.openxmlformats.org/officeDocument/2006/relationships/image" Target="../media/image261.png"/><Relationship Id="rId21" Type="http://schemas.openxmlformats.org/officeDocument/2006/relationships/image" Target="../media/image44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0.png"/><Relationship Id="rId19" Type="http://schemas.openxmlformats.org/officeDocument/2006/relationships/image" Target="../media/image42.png"/><Relationship Id="rId4" Type="http://schemas.openxmlformats.org/officeDocument/2006/relationships/image" Target="../media/image27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Relationship Id="rId2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58DE31C3-A7FE-C14D-8BFE-47B1A24A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4"/>
            <a:ext cx="11658600" cy="128111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Spring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F8D2338-33BC-2C47-9139-A632C5830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0" y="2667000"/>
                <a:ext cx="8839200" cy="2367516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4000" b="1" u="sng" dirty="0"/>
                  <a:t>Warm up</a:t>
                </a:r>
                <a:r>
                  <a:rPr lang="en-US" sz="4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4000" dirty="0"/>
                  <a:t>What’s the sum? – Gauss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1+2+3+…+98+99+100</m:t>
                      </m:r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4000" dirty="0"/>
                  <a:t>Simplify: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/>
                        </a:rPr>
                        <m:t>1+2+3+…+(</m:t>
                      </m:r>
                      <m:r>
                        <a:rPr lang="en-US" sz="4000" i="1"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latin typeface="Cambria Math"/>
                        </a:rPr>
                        <m:t>−1)+</m:t>
                      </m:r>
                      <m:r>
                        <a:rPr lang="en-US" sz="4000" i="1"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F8D2338-33BC-2C47-9139-A632C5830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2667000"/>
                <a:ext cx="8839200" cy="2367516"/>
              </a:xfrm>
              <a:blipFill>
                <a:blip r:embed="rId2"/>
                <a:stretch>
                  <a:fillRect t="-41711" b="-438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4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817E25-EE66-F741-87C5-279C56CB1E3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830388"/>
                <a:ext cx="10972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The strategy:</a:t>
                </a:r>
              </a:p>
              <a:p>
                <a:pPr lvl="1">
                  <a:buFontTx/>
                  <a:buAutoNum type="arabicPeriod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First section of list is sorted (say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−1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items)</a:t>
                </a:r>
              </a:p>
              <a:p>
                <a:pPr lvl="1">
                  <a:buFontTx/>
                  <a:buAutoNum type="arabicPeriod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Increase this partial solution by…</a:t>
                </a:r>
              </a:p>
              <a:p>
                <a:pPr lvl="2">
                  <a:buFontTx/>
                  <a:buAutoNum type="arabicPeriod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Shifting down the next item beyond sorted section (i.e. 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en-US" baseline="30000" dirty="0" err="1">
                    <a:ea typeface="ＭＳ Ｐゴシック" panose="020B0600070205080204" pitchFamily="34" charset="-128"/>
                  </a:rPr>
                  <a:t>th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item) down to its proper place in sorted section.  </a:t>
                </a:r>
              </a:p>
              <a:p>
                <a:pPr lvl="2">
                  <a:buFontTx/>
                  <a:buAutoNum type="arabicPeriod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Note: must shift items up to make room –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Adjacent Sort!</a:t>
                </a:r>
              </a:p>
              <a:p>
                <a:pPr lvl="1">
                  <a:buFontTx/>
                  <a:buAutoNum type="arabicPeriod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Start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= 2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, since one item alone is already sorted.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Note: Example of general strategy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Extend a partial solution by increasing its size by one.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Some call this: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decrease and conquer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817E25-EE66-F741-87C5-279C56CB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830388"/>
                <a:ext cx="10972800" cy="452596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D93C2AB-CDE2-374D-A996-95223A14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1143000"/>
            <a:ext cx="4432300" cy="17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F0F98C17-2B7D-BC40-91E4-9E6BDEE2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Pseudocode</a:t>
            </a:r>
          </a:p>
        </p:txBody>
      </p:sp>
      <p:pic>
        <p:nvPicPr>
          <p:cNvPr id="9218" name="Picture 5" descr="Preview.png">
            <a:extLst>
              <a:ext uri="{FF2B5EF4-FFF2-40B4-BE49-F238E27FC236}">
                <a16:creationId xmlns:a16="http://schemas.microsoft.com/office/drawing/2014/main" id="{D7B53A20-FFBB-E94C-B5E9-B26BC9A9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84" y="1600200"/>
            <a:ext cx="849383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3552A9-19D4-C34D-98F4-35FCDB440B24}"/>
              </a:ext>
            </a:extLst>
          </p:cNvPr>
          <p:cNvSpPr txBox="1"/>
          <p:nvPr/>
        </p:nvSpPr>
        <p:spPr>
          <a:xfrm>
            <a:off x="7239000" y="5105400"/>
            <a:ext cx="4103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Note: </a:t>
            </a:r>
            <a:r>
              <a:rPr lang="en-US" sz="2400" i="1" dirty="0"/>
              <a:t>CLRS pseudocode indexes</a:t>
            </a:r>
          </a:p>
          <a:p>
            <a:r>
              <a:rPr lang="en-US" sz="2400" i="1" dirty="0"/>
              <a:t>lists from 1, not from 0.</a:t>
            </a:r>
          </a:p>
        </p:txBody>
      </p:sp>
    </p:spTree>
    <p:extLst>
      <p:ext uri="{BB962C8B-B14F-4D97-AF65-F5344CB8AC3E}">
        <p14:creationId xmlns:p14="http://schemas.microsoft.com/office/powerpoint/2010/main" val="38719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2A3D4FE-CDB2-D340-B6EF-8FA627DE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Aside: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Proving it right with Loop Invariants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594C52E9-A3AF-5441-AD9A-5AAF5B1B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technique to prove algorithm correctness.  (See CLRS or even Wikipedia.)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 that hold true at these points: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Prior to first iteration (initialization)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true before an iteration, then true after that iteration (maintenance)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loop ends, properties still hold and tell us something useful about correctness (termination)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Loop invariant for Insertion Sort: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the for-loop governed by index j, the values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A[1..j-1] are the elements originally stored in the sub-list but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390858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1249FD5-5CF0-7141-A978-8127E37099C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Insertion Sort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4E56689-5268-C74C-B239-70532B6958E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could have talked about bubble sort, selection sort,…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are we focusing on Insertion Sort?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Easy to code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In-place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What’s it like if the list is sorted?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Or almost sorted?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Fine for small inputs.   Why?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stable?  Why?</a:t>
            </a:r>
          </a:p>
        </p:txBody>
      </p:sp>
    </p:spTree>
    <p:extLst>
      <p:ext uri="{BB962C8B-B14F-4D97-AF65-F5344CB8AC3E}">
        <p14:creationId xmlns:p14="http://schemas.microsoft.com/office/powerpoint/2010/main" val="407054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75B596B6-8AF8-8D4B-BD05-B36426FE440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3">
                <a:extLst>
                  <a:ext uri="{FF2B5EF4-FFF2-40B4-BE49-F238E27FC236}">
                    <a16:creationId xmlns:a16="http://schemas.microsoft.com/office/drawing/2014/main" id="{F966DD7B-59FC-C245-AF32-2957EE1CF7D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3"/>
                </p:custDataLst>
              </p:nvPr>
            </p:nvSpPr>
            <p:spPr>
              <a:xfrm>
                <a:off x="617974" y="1257162"/>
                <a:ext cx="8449826" cy="52578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Worst-Case: </a:t>
                </a: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Best-case behavior?  One comparison each time</a:t>
                </a:r>
                <a:b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</a:b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Average Behavior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We won’t do the math for that, but it’s about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baseline="30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/4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13314" name="Rectangle 3">
                <a:extLst>
                  <a:ext uri="{FF2B5EF4-FFF2-40B4-BE49-F238E27FC236}">
                    <a16:creationId xmlns:a16="http://schemas.microsoft.com/office/drawing/2014/main" id="{F966DD7B-59FC-C245-AF32-2957EE1CF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5"/>
                </p:custDataLst>
              </p:nvPr>
            </p:nvSpPr>
            <p:spPr>
              <a:xfrm>
                <a:off x="617974" y="1257162"/>
                <a:ext cx="8449826" cy="5257800"/>
              </a:xfrm>
              <a:blipFill>
                <a:blip r:embed="rId6"/>
                <a:stretch>
                  <a:fillRect l="-1649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40C225DF-B105-2C46-AD29-20D857F63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52215"/>
              </p:ext>
            </p:extLst>
          </p:nvPr>
        </p:nvGraphicFramePr>
        <p:xfrm>
          <a:off x="3436620" y="1752600"/>
          <a:ext cx="5022850" cy="105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7" imgW="2286000" imgH="482600" progId="Equation.3">
                  <p:embed/>
                </p:oleObj>
              </mc:Choice>
              <mc:Fallback>
                <p:oleObj name="Equation" r:id="rId7" imgW="2286000" imgH="482600" progId="Equation.3">
                  <p:embed/>
                  <p:pic>
                    <p:nvPicPr>
                      <p:cNvPr id="13315" name="Object 2">
                        <a:extLst>
                          <a:ext uri="{FF2B5EF4-FFF2-40B4-BE49-F238E27FC236}">
                            <a16:creationId xmlns:a16="http://schemas.microsoft.com/office/drawing/2014/main" id="{40C225DF-B105-2C46-AD29-20D857F63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620" y="1752600"/>
                        <a:ext cx="5022850" cy="105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DF89B9E4-91D2-5B46-BE5A-684E0CC2A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280486"/>
              </p:ext>
            </p:extLst>
          </p:nvPr>
        </p:nvGraphicFramePr>
        <p:xfrm>
          <a:off x="3436620" y="3553375"/>
          <a:ext cx="23066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9" imgW="1130300" imgH="482600" progId="Equation.3">
                  <p:embed/>
                </p:oleObj>
              </mc:Choice>
              <mc:Fallback>
                <p:oleObj name="Equation" r:id="rId9" imgW="1130300" imgH="482600" progId="Equation.3">
                  <p:embed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DF89B9E4-91D2-5B46-BE5A-684E0CC2A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620" y="3553375"/>
                        <a:ext cx="23066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3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E4F6D23-B1C5-2F4A-96C8-EB9D3F46014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Insertion Sort: Best of a breed?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3">
                <a:extLst>
                  <a:ext uri="{FF2B5EF4-FFF2-40B4-BE49-F238E27FC236}">
                    <a16:creationId xmlns:a16="http://schemas.microsoft.com/office/drawing/2014/main" id="{1A72ADA8-57E8-0246-987B-C217F4EEFD2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We know that I.S. is one of many quadratic sort algorithms, and that log-linear sorts (i.e.,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lg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) do exist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Can we learn something about I.S. that tells us what it is about I.S. that “</a:t>
                </a:r>
                <a:r>
                  <a:rPr lang="en-US" altLang="ja-JP" dirty="0">
                    <a:ea typeface="ＭＳ Ｐゴシック" panose="020B0600070205080204" pitchFamily="34" charset="-128"/>
                    <a:sym typeface="Symbol" pitchFamily="2" charset="2"/>
                  </a:rPr>
                  <a:t>keeps it” in the slower class?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Yes, by a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itchFamily="2" charset="2"/>
                  </a:rPr>
                  <a:t>lower-bounds argument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 for adjacent sort algorithms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This is our first example about how to make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itchFamily="2" charset="2"/>
                  </a:rPr>
                  <a:t>lower-bounds arguments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 about </a:t>
                </a:r>
                <a:r>
                  <a:rPr lang="en-US" altLang="en-US" u="sng" dirty="0">
                    <a:ea typeface="ＭＳ Ｐゴシック" panose="020B0600070205080204" pitchFamily="34" charset="-128"/>
                    <a:sym typeface="Symbol" pitchFamily="2" charset="2"/>
                  </a:rPr>
                  <a:t>a problem</a:t>
                </a: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E.g. “it’s impossible for any algorithm to solve this problem in better than….”</a:t>
                </a:r>
              </a:p>
              <a:p>
                <a:pPr lvl="1"/>
                <a:r>
                  <a:rPr lang="en-US" dirty="0"/>
                  <a:t>We’ll show that sorting a list by </a:t>
                </a:r>
                <a:r>
                  <a:rPr lang="en-US" b="1" dirty="0"/>
                  <a:t>only swapping adjacent elements </a:t>
                </a:r>
                <a:r>
                  <a:rPr lang="en-US" dirty="0"/>
                  <a:t>is </a:t>
                </a:r>
                <a14:m>
                  <m:oMath xmlns:m="http://schemas.openxmlformats.org/officeDocument/2006/math">
                    <m:r>
                      <a:rPr lang="el-GR" b="1" i="0" dirty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ea typeface="ＭＳ Ｐゴシック" panose="020B0600070205080204" pitchFamily="34" charset="-128"/>
                    <a:sym typeface="Symbol" pitchFamily="2" charset="2"/>
                  </a:rPr>
                  <a:t> </a:t>
                </a:r>
                <a:r>
                  <a:rPr lang="en-US" dirty="0">
                    <a:ea typeface="ＭＳ Ｐゴシック" panose="020B0600070205080204" pitchFamily="34" charset="-128"/>
                    <a:sym typeface="Symbol" pitchFamily="2" charset="2"/>
                  </a:rPr>
                  <a:t>and can never be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</m:t>
                    </m:r>
                  </m:oMath>
                </a14:m>
                <a:endParaRPr lang="en-US" dirty="0">
                  <a:ea typeface="ＭＳ Ｐゴシック" panose="020B0600070205080204" pitchFamily="34" charset="-128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14338" name="Rectangle 3">
                <a:extLst>
                  <a:ext uri="{FF2B5EF4-FFF2-40B4-BE49-F238E27FC236}">
                    <a16:creationId xmlns:a16="http://schemas.microsoft.com/office/drawing/2014/main" id="{1A72ADA8-57E8-0246-987B-C217F4EEF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87" t="-2801" r="-925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11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40283E9-973B-C940-B813-DD17CA88AF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Removing Inversions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72649CB4-8CAB-1C4B-B288-38CEFDE358B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7545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Define an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itchFamily="2" charset="2"/>
                  </a:rPr>
                  <a:t>inversion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 in a sequence: A pair of elements that are out of order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E.g. [ 2, 4, 1, 5, 3 ] not sorted and has 4 inversions:</a:t>
                </a: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Pairs: (2,1)  (4,1)  (4,3)  (5,3)</a:t>
                </a:r>
              </a:p>
              <a:p>
                <a:pPr lvl="1"/>
                <a:r>
                  <a:rPr lang="en-US" altLang="en-US" i="1" dirty="0">
                    <a:ea typeface="ＭＳ Ｐゴシック" panose="020B0600070205080204" pitchFamily="34" charset="-128"/>
                    <a:sym typeface="Symbol" pitchFamily="2" charset="2"/>
                  </a:rPr>
                  <a:t>Any correct sort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must fix each of these inversions</a:t>
                </a: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Ex: they must at some point swap 4 and 1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What</a:t>
                </a:r>
                <a:r>
                  <a:rPr lang="fr-FR" altLang="ja-JP" dirty="0">
                    <a:ea typeface="ＭＳ Ｐゴシック" panose="020B0600070205080204" pitchFamily="34" charset="-128"/>
                    <a:sym typeface="Symbol" pitchFamily="2" charset="2"/>
                  </a:rPr>
                  <a:t>’</a:t>
                </a:r>
                <a:r>
                  <a:rPr lang="en-US" altLang="ja-JP" dirty="0">
                    <a:ea typeface="ＭＳ Ｐゴシック" panose="020B0600070205080204" pitchFamily="34" charset="-128"/>
                    <a:sym typeface="Symbol" pitchFamily="2" charset="2"/>
                  </a:rPr>
                  <a:t>s the maximum possible number of inversions?</a:t>
                </a:r>
                <a:br>
                  <a:rPr lang="en-US" altLang="ja-JP" dirty="0">
                    <a:ea typeface="ＭＳ Ｐゴシック" panose="020B0600070205080204" pitchFamily="34" charset="-128"/>
                    <a:sym typeface="Symbol" pitchFamily="2" charset="2"/>
                  </a:rPr>
                </a:br>
                <a:r>
                  <a:rPr lang="en-US" altLang="ja-JP" dirty="0">
                    <a:ea typeface="ＭＳ Ｐゴシック" panose="020B0600070205080204" pitchFamily="34" charset="-128"/>
                    <a:sym typeface="Symbol" pitchFamily="2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ja-JP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r>
                      <a:rPr lang="en-US" altLang="ja-JP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ja-JP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−1)/2</m:t>
                    </m:r>
                  </m:oMath>
                </a14:m>
                <a:r>
                  <a:rPr lang="en-US" altLang="ja-JP" dirty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itchFamily="2" charset="2"/>
                  </a:rPr>
                  <a:t>     </a:t>
                </a:r>
                <a:r>
                  <a:rPr lang="en-US" altLang="ja-JP" i="1" dirty="0">
                    <a:ea typeface="ＭＳ Ｐゴシック" panose="020B0600070205080204" pitchFamily="34" charset="-128"/>
                    <a:sym typeface="Symbol" pitchFamily="2" charset="2"/>
                  </a:rPr>
                  <a:t>all possible pairs</a:t>
                </a:r>
              </a:p>
              <a:p>
                <a:pPr lvl="2"/>
                <a:r>
                  <a:rPr lang="en-US" altLang="ja-JP" dirty="0">
                    <a:ea typeface="ＭＳ Ｐゴシック" panose="020B0600070205080204" pitchFamily="34" charset="-128"/>
                    <a:sym typeface="Symbol" pitchFamily="2" charset="2"/>
                  </a:rPr>
                  <a:t>This really can occur, e.g.  [ 5, 4, 3, 2, 1 ]</a:t>
                </a:r>
              </a:p>
            </p:txBody>
          </p:sp>
        </mc:Choice>
        <mc:Fallback xmlns="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72649CB4-8CAB-1C4B-B288-38CEFDE35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754563"/>
              </a:xfrm>
              <a:blipFill>
                <a:blip r:embed="rId5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46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40283E9-973B-C940-B813-DD17CA88AF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Removing Inversions –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72649CB4-8CAB-1C4B-B288-38CEFDE358B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7545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Consider an adjacent sort algorithm</a:t>
                </a:r>
              </a:p>
              <a:p>
                <a:pPr lvl="1"/>
                <a:r>
                  <a:rPr lang="en-US" altLang="ja-JP" dirty="0">
                    <a:ea typeface="ＭＳ Ｐゴシック" panose="020B0600070205080204" pitchFamily="34" charset="-128"/>
                    <a:sym typeface="Symbol" pitchFamily="2" charset="2"/>
                  </a:rPr>
                  <a:t>Reminder: sorts by only swapping adjacent elements</a:t>
                </a:r>
              </a:p>
              <a:p>
                <a:r>
                  <a:rPr lang="en-US" altLang="ja-JP" dirty="0">
                    <a:ea typeface="ＭＳ Ｐゴシック" panose="020B0600070205080204" pitchFamily="34" charset="-128"/>
                    <a:sym typeface="Symbol" pitchFamily="2" charset="2"/>
                  </a:rPr>
                  <a:t>Each adjacent swap can only remove at most one inversion!</a:t>
                </a:r>
              </a:p>
              <a:p>
                <a:r>
                  <a:rPr lang="en-US" altLang="ja-JP" dirty="0">
                    <a:ea typeface="ＭＳ Ｐゴシック" panose="020B0600070205080204" pitchFamily="34" charset="-128"/>
                    <a:sym typeface="Symbol" pitchFamily="2" charset="2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−1)/2 </m:t>
                    </m:r>
                  </m:oMath>
                </a14:m>
                <a:r>
                  <a:rPr lang="en-US" altLang="ja-JP" dirty="0">
                    <a:ea typeface="ＭＳ Ｐゴシック" panose="020B0600070205080204" pitchFamily="34" charset="-128"/>
                    <a:sym typeface="Symbol" pitchFamily="2" charset="2"/>
                  </a:rPr>
                  <a:t>inversions, e.g., [ 5, 4, 3, 2, 1 ]</a:t>
                </a:r>
              </a:p>
              <a:p>
                <a:endParaRPr lang="en-US" altLang="ja-JP" dirty="0">
                  <a:ea typeface="ＭＳ Ｐゴシック" panose="020B0600070205080204" pitchFamily="34" charset="-128"/>
                  <a:sym typeface="Symbol" pitchFamily="2" charset="2"/>
                </a:endParaRPr>
              </a:p>
              <a:p>
                <a:pPr marL="0" indent="0">
                  <a:buNone/>
                </a:pPr>
                <a:r>
                  <a:rPr lang="en-US" b="1" dirty="0"/>
                  <a:t>Theorem: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Any algorithm that sorts by comparison of keys and removes at most one inversion after each comparison must do at least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−1)/2 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comparisons in the worst case.</a:t>
                </a:r>
                <a:endParaRPr lang="en-US" altLang="ja-JP" dirty="0">
                  <a:ea typeface="ＭＳ Ｐゴシック" panose="020B0600070205080204" pitchFamily="34" charset="-128"/>
                  <a:sym typeface="Symbol" pitchFamily="2" charset="2"/>
                </a:endParaRPr>
              </a:p>
              <a:p>
                <a:endParaRPr lang="en-US" altLang="ja-JP" dirty="0">
                  <a:ea typeface="ＭＳ Ｐゴシック" panose="020B0600070205080204" pitchFamily="34" charset="-128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72649CB4-8CAB-1C4B-B288-38CEFDE35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754563"/>
              </a:xfrm>
              <a:blipFill>
                <a:blip r:embed="rId5"/>
                <a:stretch>
                  <a:fillRect l="-1387" t="-4267" r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71BE-B327-8E42-AA5F-40CDEAF0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and 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77222-8943-3C4E-A8D7-9051FEB58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Insertion Sort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itchFamily="2" charset="2"/>
                  </a:rPr>
                  <a:t>only swaps adjacent elements</a:t>
                </a:r>
              </a:p>
              <a:p>
                <a:pPr lvl="1"/>
                <a:r>
                  <a:rPr lang="en-US" dirty="0"/>
                  <a:t>Each “new” element compared with element to left (”slide in”)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Insertion sort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itchFamily="2" charset="2"/>
                  </a:rPr>
                  <a:t>only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 removes at most one inversion for each key comparison it does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Insertion sort must do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  <m:t>𝑛</m:t>
                        </m:r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itchFamily="2" charset="2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itchFamily="2" charset="2"/>
                              </a:rPr>
                              <m:t>𝑛</m:t>
                            </m:r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itchFamily="2" charset="2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  <m:t>2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𝑂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itchFamily="2" charset="2"/>
                          </a:rPr>
                          <m:t>2</m:t>
                        </m:r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)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 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comparisons</a:t>
                </a:r>
              </a:p>
              <a:p>
                <a:pPr lvl="1"/>
                <a:endParaRPr lang="en-US" altLang="en-US" dirty="0">
                  <a:ea typeface="ＭＳ Ｐゴシック" panose="020B0600070205080204" pitchFamily="34" charset="-128"/>
                  <a:sym typeface="Symbol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b="1" dirty="0">
                    <a:ea typeface="ＭＳ Ｐゴシック" panose="020B0600070205080204" pitchFamily="34" charset="-128"/>
                    <a:sym typeface="Symbol" pitchFamily="2" charset="2"/>
                  </a:rPr>
                  <a:t>Therefore: 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Insertion Sort is optimal for the set of algorithms that only swap</a:t>
                </a:r>
                <a:r>
                  <a:rPr lang="en-US" altLang="ja-JP" dirty="0">
                    <a:sym typeface="Symbol" pitchFamily="2" charset="2"/>
                  </a:rPr>
                  <a:t> adjacent elements.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I.e. adjacent sorts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77222-8943-3C4E-A8D7-9051FEB58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84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60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E833-3446-8844-B789-55375207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is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4D99B-7035-C145-BB88-B7BAD9BF7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b="1" dirty="0">
                    <a:ea typeface="ＭＳ Ｐゴシック" panose="020B0600070205080204" pitchFamily="34" charset="-128"/>
                    <a:sym typeface="Symbol" pitchFamily="2" charset="2"/>
                  </a:rPr>
                  <a:t>Important: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we just proved a time-complexity result about </a:t>
                </a:r>
                <a:r>
                  <a:rPr lang="en-US" altLang="en-US" b="1" dirty="0">
                    <a:ea typeface="ＭＳ Ｐゴシック" panose="020B0600070205080204" pitchFamily="34" charset="-128"/>
                    <a:sym typeface="Symbol" pitchFamily="2" charset="2"/>
                  </a:rPr>
                  <a:t>the problem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that applies to </a:t>
                </a:r>
                <a:r>
                  <a:rPr lang="en-US" altLang="en-US" u="sng" dirty="0">
                    <a:ea typeface="ＭＳ Ｐゴシック" panose="020B0600070205080204" pitchFamily="34" charset="-128"/>
                    <a:sym typeface="Symbol" pitchFamily="2" charset="2"/>
                  </a:rPr>
                  <a:t>any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 algorithm of this type that solves it!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Lower bounds proofs are about </a:t>
                </a:r>
                <a:r>
                  <a:rPr lang="en-US" altLang="en-US" b="1" dirty="0">
                    <a:ea typeface="ＭＳ Ｐゴシック" panose="020B0600070205080204" pitchFamily="34" charset="-128"/>
                    <a:sym typeface="Symbol" pitchFamily="2" charset="2"/>
                  </a:rPr>
                  <a:t>the problem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, and can be used to show an algorithm is optimal (or close to optimal)</a:t>
                </a:r>
              </a:p>
              <a:p>
                <a:r>
                  <a:rPr lang="en-US" dirty="0"/>
                  <a:t>Meaning: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for any algorithm to be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𝑜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𝑛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)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itchFamily="2" charset="2"/>
                  </a:rPr>
                  <a:t>, it must swap elements that are not adjacent!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4D99B-7035-C145-BB88-B7BAD9BF7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r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10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449780" y="880517"/>
                <a:ext cx="7391400" cy="6096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1+2+3+…+(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−1)+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449780" y="880517"/>
                <a:ext cx="7391400" cy="609600"/>
              </a:xfrm>
              <a:blipFill>
                <a:blip r:embed="rId2"/>
                <a:stretch>
                  <a:fillRect b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543800" y="2895600"/>
            <a:ext cx="2133600" cy="2133600"/>
            <a:chOff x="2667000" y="3505200"/>
            <a:chExt cx="2133600" cy="2133600"/>
          </a:xfrm>
        </p:grpSpPr>
        <p:sp>
          <p:nvSpPr>
            <p:cNvPr id="6" name="Rectangle 5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10800000">
            <a:off x="2667001" y="2899559"/>
            <a:ext cx="2133600" cy="2133600"/>
            <a:chOff x="2667000" y="3505200"/>
            <a:chExt cx="2133600" cy="2133600"/>
          </a:xfrm>
          <a:solidFill>
            <a:srgbClr val="FF0000"/>
          </a:solidFill>
        </p:grpSpPr>
        <p:sp>
          <p:nvSpPr>
            <p:cNvPr id="63" name="Rectangle 62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543800" y="2899559"/>
            <a:ext cx="2133600" cy="2133600"/>
            <a:chOff x="2667000" y="3505200"/>
            <a:chExt cx="2133600" cy="2133600"/>
          </a:xfrm>
        </p:grpSpPr>
        <p:sp>
          <p:nvSpPr>
            <p:cNvPr id="92" name="Rectangle 91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89254" y="5100659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54" y="5100659"/>
                <a:ext cx="7785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701151" y="3777734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151" y="3777734"/>
                <a:ext cx="3745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 txBox="1">
                <a:spLocks/>
              </p:cNvSpPr>
              <p:nvPr/>
            </p:nvSpPr>
            <p:spPr>
              <a:xfrm>
                <a:off x="4648201" y="686315"/>
                <a:ext cx="7391400" cy="6096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686315"/>
                <a:ext cx="7391400" cy="609600"/>
              </a:xfrm>
              <a:prstGeom prst="rect">
                <a:avLst/>
              </a:prstGeom>
              <a:blipFill>
                <a:blip r:embed="rId5"/>
                <a:stretch>
                  <a:fillRect b="-61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40833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0.375 -0.000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0" grpId="0"/>
      <p:bldP spid="1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998-B24E-FE4A-8666-F4B09450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967D8-82EA-EB4D-8442-CAC9831E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4CC26-B170-0F42-9EAF-112FF6CBE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and practical sorting algorithm</a:t>
            </a:r>
          </a:p>
          <a:p>
            <a:r>
              <a:rPr lang="en-US" dirty="0"/>
              <a:t>Good example of a </a:t>
            </a:r>
            <a:r>
              <a:rPr lang="en-US" b="1" dirty="0"/>
              <a:t>divide-and-conquer</a:t>
            </a:r>
            <a:r>
              <a:rPr lang="en-US" dirty="0"/>
              <a:t> algorithm</a:t>
            </a:r>
          </a:p>
          <a:p>
            <a:pPr lvl="1"/>
            <a:r>
              <a:rPr lang="en-US" dirty="0"/>
              <a:t>Recursion leads to a more efficient solution in the worst-case than adjacent sorts</a:t>
            </a:r>
          </a:p>
          <a:p>
            <a:pPr lvl="1"/>
            <a:r>
              <a:rPr lang="en-US" dirty="0"/>
              <a:t>It’s o(n</a:t>
            </a:r>
            <a:r>
              <a:rPr lang="en-US" baseline="30000" dirty="0"/>
              <a:t>2</a:t>
            </a:r>
            <a:r>
              <a:rPr lang="en-US" dirty="0"/>
              <a:t>) 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 lg n)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more 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8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49239"/>
            <a:ext cx="6230203" cy="508599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Break the problem into multiple </a:t>
            </a:r>
            <a:r>
              <a:rPr lang="en-US" dirty="0" err="1">
                <a:solidFill>
                  <a:srgbClr val="FF33CC"/>
                </a:solidFill>
              </a:rPr>
              <a:t>subproblems</a:t>
            </a:r>
            <a:r>
              <a:rPr lang="en-US" dirty="0"/>
              <a:t>, each smaller instances of the original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suproblems</a:t>
            </a:r>
            <a:r>
              <a:rPr lang="en-US" dirty="0"/>
              <a:t> are “large”:</a:t>
            </a:r>
          </a:p>
          <a:p>
            <a:pPr lvl="2"/>
            <a:r>
              <a:rPr lang="en-US" dirty="0"/>
              <a:t>Solve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recursively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subproblems</a:t>
            </a:r>
            <a:r>
              <a:rPr lang="en-US" dirty="0"/>
              <a:t> are “small”:</a:t>
            </a:r>
          </a:p>
          <a:p>
            <a:pPr lvl="2"/>
            <a:r>
              <a:rPr lang="en-US" dirty="0"/>
              <a:t>Solve them directly (</a:t>
            </a:r>
            <a:r>
              <a:rPr lang="en-US" dirty="0">
                <a:solidFill>
                  <a:srgbClr val="FF33CC"/>
                </a:solidFill>
              </a:rPr>
              <a:t>base case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Merge solutions to subproblems to obtain solution for original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3016" y="3602650"/>
            <a:ext cx="283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When is this an effective strategy?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2C60733-0F7C-48ED-A259-E5587688CC41}"/>
              </a:ext>
            </a:extLst>
          </p:cNvPr>
          <p:cNvSpPr txBox="1"/>
          <p:nvPr/>
        </p:nvSpPr>
        <p:spPr>
          <a:xfrm>
            <a:off x="9387662" y="52742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[CLRS Chapter 4]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B5E16AD-460B-40BC-AB30-C10545F605C7}"/>
              </a:ext>
            </a:extLst>
          </p:cNvPr>
          <p:cNvGrpSpPr/>
          <p:nvPr/>
        </p:nvGrpSpPr>
        <p:grpSpPr>
          <a:xfrm>
            <a:off x="7158953" y="1853610"/>
            <a:ext cx="1265756" cy="1133071"/>
            <a:chOff x="3901543" y="1524000"/>
            <a:chExt cx="4585561" cy="4104871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73F6FA2-A744-48D1-BF44-321DB22BE61B}"/>
                </a:ext>
              </a:extLst>
            </p:cNvPr>
            <p:cNvGrpSpPr/>
            <p:nvPr/>
          </p:nvGrpSpPr>
          <p:grpSpPr>
            <a:xfrm>
              <a:off x="3908323" y="1524000"/>
              <a:ext cx="1828800" cy="1828800"/>
              <a:chOff x="4365523" y="1742182"/>
              <a:chExt cx="1828800" cy="1828800"/>
            </a:xfrm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3101998-F2AE-43EF-84EE-5AF9B89A2AA6}"/>
                  </a:ext>
                </a:extLst>
              </p:cNvPr>
              <p:cNvSpPr/>
              <p:nvPr/>
            </p:nvSpPr>
            <p:spPr>
              <a:xfrm>
                <a:off x="43655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762E2FA-B669-43C5-9223-44C62D28DF66}"/>
                  </a:ext>
                </a:extLst>
              </p:cNvPr>
              <p:cNvSpPr/>
              <p:nvPr/>
            </p:nvSpPr>
            <p:spPr>
              <a:xfrm>
                <a:off x="48227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22C2DB5-701E-4019-B15D-B638F0F40051}"/>
                  </a:ext>
                </a:extLst>
              </p:cNvPr>
              <p:cNvSpPr/>
              <p:nvPr/>
            </p:nvSpPr>
            <p:spPr>
              <a:xfrm>
                <a:off x="52799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EDFBBC15-3F6D-4FE2-A6C4-01C2A6E3387C}"/>
                  </a:ext>
                </a:extLst>
              </p:cNvPr>
              <p:cNvSpPr/>
              <p:nvPr/>
            </p:nvSpPr>
            <p:spPr>
              <a:xfrm>
                <a:off x="57371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2FA9233-9C05-4750-A837-13EA767199C1}"/>
                  </a:ext>
                </a:extLst>
              </p:cNvPr>
              <p:cNvSpPr/>
              <p:nvPr/>
            </p:nvSpPr>
            <p:spPr>
              <a:xfrm>
                <a:off x="43655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6DF8AFD-6EB6-4621-834D-736E63DBC58D}"/>
                  </a:ext>
                </a:extLst>
              </p:cNvPr>
              <p:cNvSpPr/>
              <p:nvPr/>
            </p:nvSpPr>
            <p:spPr>
              <a:xfrm>
                <a:off x="48227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373421D-5D47-4F58-A6F3-231D4A194F7A}"/>
                  </a:ext>
                </a:extLst>
              </p:cNvPr>
              <p:cNvSpPr/>
              <p:nvPr/>
            </p:nvSpPr>
            <p:spPr>
              <a:xfrm>
                <a:off x="52799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CF1658B-0E12-4C2A-8AF3-AB63DF86FF64}"/>
                  </a:ext>
                </a:extLst>
              </p:cNvPr>
              <p:cNvSpPr/>
              <p:nvPr/>
            </p:nvSpPr>
            <p:spPr>
              <a:xfrm>
                <a:off x="57371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5FC494C-C9C0-4E33-BBF2-AED71969B2EB}"/>
                  </a:ext>
                </a:extLst>
              </p:cNvPr>
              <p:cNvSpPr/>
              <p:nvPr/>
            </p:nvSpPr>
            <p:spPr>
              <a:xfrm>
                <a:off x="43655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F1FF3147-A919-46BC-9F7F-243E4961137F}"/>
                  </a:ext>
                </a:extLst>
              </p:cNvPr>
              <p:cNvSpPr/>
              <p:nvPr/>
            </p:nvSpPr>
            <p:spPr>
              <a:xfrm>
                <a:off x="48227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CBC4113-8558-49CD-90AE-BC7D2ABBCEA8}"/>
                  </a:ext>
                </a:extLst>
              </p:cNvPr>
              <p:cNvSpPr/>
              <p:nvPr/>
            </p:nvSpPr>
            <p:spPr>
              <a:xfrm>
                <a:off x="52799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6077FE30-EE9E-4B10-9B92-67584F818985}"/>
                  </a:ext>
                </a:extLst>
              </p:cNvPr>
              <p:cNvSpPr/>
              <p:nvPr/>
            </p:nvSpPr>
            <p:spPr>
              <a:xfrm>
                <a:off x="57371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922989AB-571A-43BE-89E3-7E6CBC69C282}"/>
                  </a:ext>
                </a:extLst>
              </p:cNvPr>
              <p:cNvSpPr/>
              <p:nvPr/>
            </p:nvSpPr>
            <p:spPr>
              <a:xfrm>
                <a:off x="43655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3B20619-8ECA-49C7-83AB-716D26FA2773}"/>
                  </a:ext>
                </a:extLst>
              </p:cNvPr>
              <p:cNvSpPr/>
              <p:nvPr/>
            </p:nvSpPr>
            <p:spPr>
              <a:xfrm>
                <a:off x="48227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A61D4335-C382-4EFB-A132-83F70284E6EE}"/>
                  </a:ext>
                </a:extLst>
              </p:cNvPr>
              <p:cNvSpPr/>
              <p:nvPr/>
            </p:nvSpPr>
            <p:spPr>
              <a:xfrm>
                <a:off x="52799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4A523DF-14A7-4952-A7EE-CE79109711D2}"/>
                  </a:ext>
                </a:extLst>
              </p:cNvPr>
              <p:cNvSpPr/>
              <p:nvPr/>
            </p:nvSpPr>
            <p:spPr>
              <a:xfrm>
                <a:off x="5737123" y="3113782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A15BEA2-CFD8-44BD-B988-5A741109E69F}"/>
                </a:ext>
              </a:extLst>
            </p:cNvPr>
            <p:cNvGrpSpPr/>
            <p:nvPr/>
          </p:nvGrpSpPr>
          <p:grpSpPr>
            <a:xfrm>
              <a:off x="6651523" y="1528088"/>
              <a:ext cx="1828800" cy="1828800"/>
              <a:chOff x="6194323" y="1742182"/>
              <a:chExt cx="1828800" cy="18288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D838287-8924-43EE-BAF2-D9B5812C16BC}"/>
                  </a:ext>
                </a:extLst>
              </p:cNvPr>
              <p:cNvSpPr/>
              <p:nvPr/>
            </p:nvSpPr>
            <p:spPr>
              <a:xfrm>
                <a:off x="61943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2E73F87-355B-41A6-8481-7F4C9B880439}"/>
                  </a:ext>
                </a:extLst>
              </p:cNvPr>
              <p:cNvSpPr/>
              <p:nvPr/>
            </p:nvSpPr>
            <p:spPr>
              <a:xfrm>
                <a:off x="66515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64D9815E-0CA9-4B31-AD6C-B429CC513363}"/>
                  </a:ext>
                </a:extLst>
              </p:cNvPr>
              <p:cNvSpPr/>
              <p:nvPr/>
            </p:nvSpPr>
            <p:spPr>
              <a:xfrm>
                <a:off x="71087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79B3207-1529-4A59-AD15-3659966E96E7}"/>
                  </a:ext>
                </a:extLst>
              </p:cNvPr>
              <p:cNvSpPr/>
              <p:nvPr/>
            </p:nvSpPr>
            <p:spPr>
              <a:xfrm>
                <a:off x="75659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4BE4262A-2B5C-40CF-994D-76CA336210E2}"/>
                  </a:ext>
                </a:extLst>
              </p:cNvPr>
              <p:cNvSpPr/>
              <p:nvPr/>
            </p:nvSpPr>
            <p:spPr>
              <a:xfrm>
                <a:off x="61943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1D61442F-A451-4DB7-8F19-74D507381CA3}"/>
                  </a:ext>
                </a:extLst>
              </p:cNvPr>
              <p:cNvSpPr/>
              <p:nvPr/>
            </p:nvSpPr>
            <p:spPr>
              <a:xfrm>
                <a:off x="66515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88171DF-F364-42AA-9B34-B2BB9A9BC272}"/>
                  </a:ext>
                </a:extLst>
              </p:cNvPr>
              <p:cNvSpPr/>
              <p:nvPr/>
            </p:nvSpPr>
            <p:spPr>
              <a:xfrm>
                <a:off x="71087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F9C270E-522D-4E7D-BB2D-F184459FFEE8}"/>
                  </a:ext>
                </a:extLst>
              </p:cNvPr>
              <p:cNvSpPr/>
              <p:nvPr/>
            </p:nvSpPr>
            <p:spPr>
              <a:xfrm>
                <a:off x="75659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5338C0F-E994-404B-BC98-5D503573FCB9}"/>
                  </a:ext>
                </a:extLst>
              </p:cNvPr>
              <p:cNvSpPr/>
              <p:nvPr/>
            </p:nvSpPr>
            <p:spPr>
              <a:xfrm>
                <a:off x="61943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1D643F0-5FAA-4961-89A5-26803C2BB50F}"/>
                  </a:ext>
                </a:extLst>
              </p:cNvPr>
              <p:cNvSpPr/>
              <p:nvPr/>
            </p:nvSpPr>
            <p:spPr>
              <a:xfrm>
                <a:off x="6651523" y="2656582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4A8CBBB-41CB-4A75-A8DB-7D84A7E7C20F}"/>
                  </a:ext>
                </a:extLst>
              </p:cNvPr>
              <p:cNvSpPr/>
              <p:nvPr/>
            </p:nvSpPr>
            <p:spPr>
              <a:xfrm>
                <a:off x="71087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23E937F-E8A2-4E9E-AF06-B4D9FE2F8C12}"/>
                  </a:ext>
                </a:extLst>
              </p:cNvPr>
              <p:cNvSpPr/>
              <p:nvPr/>
            </p:nvSpPr>
            <p:spPr>
              <a:xfrm>
                <a:off x="75659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D519843E-6CFE-4EE4-9E1C-F4CD4A3C3102}"/>
                  </a:ext>
                </a:extLst>
              </p:cNvPr>
              <p:cNvSpPr/>
              <p:nvPr/>
            </p:nvSpPr>
            <p:spPr>
              <a:xfrm>
                <a:off x="61943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0A802A18-34FA-4999-9DEF-9E19C7FA6C82}"/>
                  </a:ext>
                </a:extLst>
              </p:cNvPr>
              <p:cNvSpPr/>
              <p:nvPr/>
            </p:nvSpPr>
            <p:spPr>
              <a:xfrm>
                <a:off x="66515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09A1F6F-320C-4818-A7F8-FF1FFD76B97D}"/>
                  </a:ext>
                </a:extLst>
              </p:cNvPr>
              <p:cNvSpPr/>
              <p:nvPr/>
            </p:nvSpPr>
            <p:spPr>
              <a:xfrm>
                <a:off x="71087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737A39A6-C73A-4105-B223-C4FD29A4BF11}"/>
                  </a:ext>
                </a:extLst>
              </p:cNvPr>
              <p:cNvSpPr/>
              <p:nvPr/>
            </p:nvSpPr>
            <p:spPr>
              <a:xfrm>
                <a:off x="75659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AC3496D-43B7-4D7A-9933-CDDA84E5E1D7}"/>
                </a:ext>
              </a:extLst>
            </p:cNvPr>
            <p:cNvGrpSpPr/>
            <p:nvPr/>
          </p:nvGrpSpPr>
          <p:grpSpPr>
            <a:xfrm>
              <a:off x="3901543" y="3799582"/>
              <a:ext cx="1828800" cy="1828800"/>
              <a:chOff x="4365523" y="3570982"/>
              <a:chExt cx="1828800" cy="1828800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EA3C0173-98D1-478A-B8D1-D89EF6939C01}"/>
                  </a:ext>
                </a:extLst>
              </p:cNvPr>
              <p:cNvSpPr/>
              <p:nvPr/>
            </p:nvSpPr>
            <p:spPr>
              <a:xfrm>
                <a:off x="43655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D1F4902-D660-4C4C-9A1D-09D6A6830A8A}"/>
                  </a:ext>
                </a:extLst>
              </p:cNvPr>
              <p:cNvSpPr/>
              <p:nvPr/>
            </p:nvSpPr>
            <p:spPr>
              <a:xfrm>
                <a:off x="48227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9492E8B-C010-428D-A20A-B654024530F2}"/>
                  </a:ext>
                </a:extLst>
              </p:cNvPr>
              <p:cNvSpPr/>
              <p:nvPr/>
            </p:nvSpPr>
            <p:spPr>
              <a:xfrm>
                <a:off x="52799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79DB4681-4F34-4AB5-B98C-B354B97D9FE5}"/>
                  </a:ext>
                </a:extLst>
              </p:cNvPr>
              <p:cNvSpPr/>
              <p:nvPr/>
            </p:nvSpPr>
            <p:spPr>
              <a:xfrm>
                <a:off x="5737123" y="3570982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5AAF52-61CF-450C-8392-B347BB084240}"/>
                  </a:ext>
                </a:extLst>
              </p:cNvPr>
              <p:cNvSpPr/>
              <p:nvPr/>
            </p:nvSpPr>
            <p:spPr>
              <a:xfrm>
                <a:off x="43655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25C5497-224B-426B-A5F2-48F684102CF9}"/>
                  </a:ext>
                </a:extLst>
              </p:cNvPr>
              <p:cNvSpPr/>
              <p:nvPr/>
            </p:nvSpPr>
            <p:spPr>
              <a:xfrm>
                <a:off x="48227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BA0F805-08D2-4E1C-9985-E1F0089E5A56}"/>
                  </a:ext>
                </a:extLst>
              </p:cNvPr>
              <p:cNvSpPr/>
              <p:nvPr/>
            </p:nvSpPr>
            <p:spPr>
              <a:xfrm>
                <a:off x="52799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99EEBEA1-19C8-4DE2-A79B-D0EEF70AF907}"/>
                  </a:ext>
                </a:extLst>
              </p:cNvPr>
              <p:cNvSpPr/>
              <p:nvPr/>
            </p:nvSpPr>
            <p:spPr>
              <a:xfrm>
                <a:off x="57371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7814573A-3391-47BD-9DA2-C280BAA89310}"/>
                  </a:ext>
                </a:extLst>
              </p:cNvPr>
              <p:cNvSpPr/>
              <p:nvPr/>
            </p:nvSpPr>
            <p:spPr>
              <a:xfrm>
                <a:off x="43655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B8BFEE0D-5B6B-4BC7-B3FC-D830FFB8A6A4}"/>
                  </a:ext>
                </a:extLst>
              </p:cNvPr>
              <p:cNvSpPr/>
              <p:nvPr/>
            </p:nvSpPr>
            <p:spPr>
              <a:xfrm>
                <a:off x="48227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96678B9-394C-4F60-8275-14463D0E009B}"/>
                  </a:ext>
                </a:extLst>
              </p:cNvPr>
              <p:cNvSpPr/>
              <p:nvPr/>
            </p:nvSpPr>
            <p:spPr>
              <a:xfrm>
                <a:off x="52799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971AEC5-CB65-489C-98C7-B7D26EF40F4D}"/>
                  </a:ext>
                </a:extLst>
              </p:cNvPr>
              <p:cNvSpPr/>
              <p:nvPr/>
            </p:nvSpPr>
            <p:spPr>
              <a:xfrm>
                <a:off x="57371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3BA566F1-9CD9-4F7A-A953-58087B544F8A}"/>
                  </a:ext>
                </a:extLst>
              </p:cNvPr>
              <p:cNvSpPr/>
              <p:nvPr/>
            </p:nvSpPr>
            <p:spPr>
              <a:xfrm>
                <a:off x="43655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91B49F3D-7A09-4A83-B446-6ECB0A8C9225}"/>
                  </a:ext>
                </a:extLst>
              </p:cNvPr>
              <p:cNvSpPr/>
              <p:nvPr/>
            </p:nvSpPr>
            <p:spPr>
              <a:xfrm>
                <a:off x="48227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C7998DF5-CE88-440F-8437-77CAFAC9EB95}"/>
                  </a:ext>
                </a:extLst>
              </p:cNvPr>
              <p:cNvSpPr/>
              <p:nvPr/>
            </p:nvSpPr>
            <p:spPr>
              <a:xfrm>
                <a:off x="52799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E48DA5F2-E67A-4595-B3A6-CE9D2AA91420}"/>
                  </a:ext>
                </a:extLst>
              </p:cNvPr>
              <p:cNvSpPr/>
              <p:nvPr/>
            </p:nvSpPr>
            <p:spPr>
              <a:xfrm>
                <a:off x="57371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1FA0E28-4A36-4887-8537-7981CDABE238}"/>
                </a:ext>
              </a:extLst>
            </p:cNvPr>
            <p:cNvGrpSpPr/>
            <p:nvPr/>
          </p:nvGrpSpPr>
          <p:grpSpPr>
            <a:xfrm>
              <a:off x="6658304" y="3800071"/>
              <a:ext cx="1828800" cy="1828800"/>
              <a:chOff x="6194323" y="3570982"/>
              <a:chExt cx="1828800" cy="1828800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47603434-40A5-463F-8D45-0EACE5BA2307}"/>
                  </a:ext>
                </a:extLst>
              </p:cNvPr>
              <p:cNvSpPr/>
              <p:nvPr/>
            </p:nvSpPr>
            <p:spPr>
              <a:xfrm>
                <a:off x="6194323" y="3570982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A2612805-42B7-4D0D-8F2B-28F010F6F05B}"/>
                  </a:ext>
                </a:extLst>
              </p:cNvPr>
              <p:cNvSpPr/>
              <p:nvPr/>
            </p:nvSpPr>
            <p:spPr>
              <a:xfrm>
                <a:off x="66515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53063679-B39A-4CBE-9B5C-09D3EE43D3FE}"/>
                  </a:ext>
                </a:extLst>
              </p:cNvPr>
              <p:cNvSpPr/>
              <p:nvPr/>
            </p:nvSpPr>
            <p:spPr>
              <a:xfrm>
                <a:off x="71087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34AC890C-393D-42CE-9C59-486135125D11}"/>
                  </a:ext>
                </a:extLst>
              </p:cNvPr>
              <p:cNvSpPr/>
              <p:nvPr/>
            </p:nvSpPr>
            <p:spPr>
              <a:xfrm>
                <a:off x="75659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AF8AE0AD-FC56-4D91-BFF0-56881CD276DF}"/>
                  </a:ext>
                </a:extLst>
              </p:cNvPr>
              <p:cNvSpPr/>
              <p:nvPr/>
            </p:nvSpPr>
            <p:spPr>
              <a:xfrm>
                <a:off x="61943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BE99BBB9-3043-4A00-8BE8-35FEAE18F9BE}"/>
                  </a:ext>
                </a:extLst>
              </p:cNvPr>
              <p:cNvSpPr/>
              <p:nvPr/>
            </p:nvSpPr>
            <p:spPr>
              <a:xfrm>
                <a:off x="66515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70E8AACB-5F27-4AC4-8003-EFA8DE0FA8F2}"/>
                  </a:ext>
                </a:extLst>
              </p:cNvPr>
              <p:cNvSpPr/>
              <p:nvPr/>
            </p:nvSpPr>
            <p:spPr>
              <a:xfrm>
                <a:off x="71087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1D85F07-E429-4D2D-B6E5-E5FF6FB09EEB}"/>
                  </a:ext>
                </a:extLst>
              </p:cNvPr>
              <p:cNvSpPr/>
              <p:nvPr/>
            </p:nvSpPr>
            <p:spPr>
              <a:xfrm>
                <a:off x="75659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12146E4B-95D6-4C55-A94E-5E14BE8ADE82}"/>
                  </a:ext>
                </a:extLst>
              </p:cNvPr>
              <p:cNvSpPr/>
              <p:nvPr/>
            </p:nvSpPr>
            <p:spPr>
              <a:xfrm>
                <a:off x="61943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6798D2E-1086-4C1F-B45C-9E407E41EED3}"/>
                  </a:ext>
                </a:extLst>
              </p:cNvPr>
              <p:cNvSpPr/>
              <p:nvPr/>
            </p:nvSpPr>
            <p:spPr>
              <a:xfrm>
                <a:off x="66515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FDA273C7-819D-49D2-8F4E-788F16EEA8CC}"/>
                  </a:ext>
                </a:extLst>
              </p:cNvPr>
              <p:cNvSpPr/>
              <p:nvPr/>
            </p:nvSpPr>
            <p:spPr>
              <a:xfrm>
                <a:off x="71087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0B8A465D-B4C5-43EB-9D51-59C0635A6AD1}"/>
                  </a:ext>
                </a:extLst>
              </p:cNvPr>
              <p:cNvSpPr/>
              <p:nvPr/>
            </p:nvSpPr>
            <p:spPr>
              <a:xfrm>
                <a:off x="75659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A3275D25-7F50-49F6-A93D-D3CE902718AB}"/>
                  </a:ext>
                </a:extLst>
              </p:cNvPr>
              <p:cNvSpPr/>
              <p:nvPr/>
            </p:nvSpPr>
            <p:spPr>
              <a:xfrm>
                <a:off x="61943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A72E4AEE-CFED-42B6-9A92-8CBF5598DD20}"/>
                  </a:ext>
                </a:extLst>
              </p:cNvPr>
              <p:cNvSpPr/>
              <p:nvPr/>
            </p:nvSpPr>
            <p:spPr>
              <a:xfrm>
                <a:off x="66515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D0FF910F-73BD-43FC-9987-429D9457A972}"/>
                  </a:ext>
                </a:extLst>
              </p:cNvPr>
              <p:cNvSpPr/>
              <p:nvPr/>
            </p:nvSpPr>
            <p:spPr>
              <a:xfrm>
                <a:off x="71087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1DD9E871-3B92-46AF-BA1A-C98B0F025E09}"/>
                  </a:ext>
                </a:extLst>
              </p:cNvPr>
              <p:cNvSpPr/>
              <p:nvPr/>
            </p:nvSpPr>
            <p:spPr>
              <a:xfrm>
                <a:off x="75659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0CC6718-FE50-41F4-990B-738E3EB29902}"/>
              </a:ext>
            </a:extLst>
          </p:cNvPr>
          <p:cNvGrpSpPr/>
          <p:nvPr/>
        </p:nvGrpSpPr>
        <p:grpSpPr>
          <a:xfrm>
            <a:off x="7222989" y="3176019"/>
            <a:ext cx="1137683" cy="1137683"/>
            <a:chOff x="3908323" y="1524000"/>
            <a:chExt cx="1828800" cy="1828800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35641950-CE1A-4333-B28E-8CFB94D72C03}"/>
                </a:ext>
              </a:extLst>
            </p:cNvPr>
            <p:cNvSpPr/>
            <p:nvPr/>
          </p:nvSpPr>
          <p:spPr>
            <a:xfrm>
              <a:off x="3908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90BE6306-62BC-4690-88AD-087E9A84659A}"/>
                </a:ext>
              </a:extLst>
            </p:cNvPr>
            <p:cNvSpPr/>
            <p:nvPr/>
          </p:nvSpPr>
          <p:spPr>
            <a:xfrm>
              <a:off x="4365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BC0A3-2B10-468A-BF51-5C6586F65460}"/>
                </a:ext>
              </a:extLst>
            </p:cNvPr>
            <p:cNvSpPr/>
            <p:nvPr/>
          </p:nvSpPr>
          <p:spPr>
            <a:xfrm>
              <a:off x="4822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B80B6F01-4BF3-47B5-95F3-143F84843AD7}"/>
                </a:ext>
              </a:extLst>
            </p:cNvPr>
            <p:cNvSpPr/>
            <p:nvPr/>
          </p:nvSpPr>
          <p:spPr>
            <a:xfrm>
              <a:off x="5279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0D40824-EC5F-4A48-882E-6D2E7B06B7A4}"/>
                </a:ext>
              </a:extLst>
            </p:cNvPr>
            <p:cNvSpPr/>
            <p:nvPr/>
          </p:nvSpPr>
          <p:spPr>
            <a:xfrm>
              <a:off x="3908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546A9F2B-F7BF-4017-87EC-77185B2FA660}"/>
                </a:ext>
              </a:extLst>
            </p:cNvPr>
            <p:cNvSpPr/>
            <p:nvPr/>
          </p:nvSpPr>
          <p:spPr>
            <a:xfrm>
              <a:off x="4365523" y="1981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4A3F293-0E11-4547-9A2F-712F076882A3}"/>
                </a:ext>
              </a:extLst>
            </p:cNvPr>
            <p:cNvSpPr/>
            <p:nvPr/>
          </p:nvSpPr>
          <p:spPr>
            <a:xfrm>
              <a:off x="4822723" y="1981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95166F21-424F-474E-BA97-A4C540C50371}"/>
                </a:ext>
              </a:extLst>
            </p:cNvPr>
            <p:cNvSpPr/>
            <p:nvPr/>
          </p:nvSpPr>
          <p:spPr>
            <a:xfrm>
              <a:off x="5279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5FF5078D-B79E-4B8D-8FDE-F67D6FC967CA}"/>
                </a:ext>
              </a:extLst>
            </p:cNvPr>
            <p:cNvSpPr/>
            <p:nvPr/>
          </p:nvSpPr>
          <p:spPr>
            <a:xfrm>
              <a:off x="3908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F29F8F3E-61B4-4B1D-8DEF-A17AC2CBD690}"/>
                </a:ext>
              </a:extLst>
            </p:cNvPr>
            <p:cNvSpPr/>
            <p:nvPr/>
          </p:nvSpPr>
          <p:spPr>
            <a:xfrm>
              <a:off x="4365523" y="2438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D72AD04-7031-4AA1-8ABB-3D3E828BA7B2}"/>
                </a:ext>
              </a:extLst>
            </p:cNvPr>
            <p:cNvSpPr/>
            <p:nvPr/>
          </p:nvSpPr>
          <p:spPr>
            <a:xfrm>
              <a:off x="4822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7C6BFE9-4003-4E84-992C-9B45B634A590}"/>
                </a:ext>
              </a:extLst>
            </p:cNvPr>
            <p:cNvSpPr/>
            <p:nvPr/>
          </p:nvSpPr>
          <p:spPr>
            <a:xfrm>
              <a:off x="5279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D8D67EF-B56E-4F0F-8A9D-59249D81E184}"/>
                </a:ext>
              </a:extLst>
            </p:cNvPr>
            <p:cNvSpPr/>
            <p:nvPr/>
          </p:nvSpPr>
          <p:spPr>
            <a:xfrm>
              <a:off x="3908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0014D6E-A142-4ED8-869E-06C32C01D934}"/>
                </a:ext>
              </a:extLst>
            </p:cNvPr>
            <p:cNvSpPr/>
            <p:nvPr/>
          </p:nvSpPr>
          <p:spPr>
            <a:xfrm>
              <a:off x="4365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6944D36-12AA-47D7-8643-43D2CD508535}"/>
                </a:ext>
              </a:extLst>
            </p:cNvPr>
            <p:cNvSpPr/>
            <p:nvPr/>
          </p:nvSpPr>
          <p:spPr>
            <a:xfrm>
              <a:off x="4822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23C5BC1-8993-4C2F-B25A-3049DAF1E8E3}"/>
                </a:ext>
              </a:extLst>
            </p:cNvPr>
            <p:cNvSpPr/>
            <p:nvPr/>
          </p:nvSpPr>
          <p:spPr>
            <a:xfrm>
              <a:off x="5279923" y="28956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A09134C-9DFC-428F-9238-822E35159587}"/>
                </a:ext>
              </a:extLst>
            </p:cNvPr>
            <p:cNvCxnSpPr/>
            <p:nvPr/>
          </p:nvCxnSpPr>
          <p:spPr>
            <a:xfrm>
              <a:off x="4822720" y="1524000"/>
              <a:ext cx="0" cy="18288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599D99-6E6D-4D8D-B002-746C6928212C}"/>
                </a:ext>
              </a:extLst>
            </p:cNvPr>
            <p:cNvCxnSpPr/>
            <p:nvPr/>
          </p:nvCxnSpPr>
          <p:spPr>
            <a:xfrm flipH="1">
              <a:off x="3908324" y="2438400"/>
              <a:ext cx="182879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2D9EFFC-E051-4B99-82C3-BCCD0CEB7479}"/>
              </a:ext>
            </a:extLst>
          </p:cNvPr>
          <p:cNvGrpSpPr/>
          <p:nvPr/>
        </p:nvGrpSpPr>
        <p:grpSpPr>
          <a:xfrm>
            <a:off x="7281672" y="4439732"/>
            <a:ext cx="914400" cy="914400"/>
            <a:chOff x="7281672" y="4439732"/>
            <a:chExt cx="914400" cy="91440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9B10BC2-F7BD-49AF-81C5-36969D9CF4BF}"/>
                </a:ext>
              </a:extLst>
            </p:cNvPr>
            <p:cNvSpPr/>
            <p:nvPr/>
          </p:nvSpPr>
          <p:spPr>
            <a:xfrm>
              <a:off x="7281672" y="443973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5BDFE2B7-62D9-4914-8670-25054025B222}"/>
                </a:ext>
              </a:extLst>
            </p:cNvPr>
            <p:cNvSpPr/>
            <p:nvPr/>
          </p:nvSpPr>
          <p:spPr>
            <a:xfrm>
              <a:off x="7738872" y="443973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8261B99-C549-4188-B56F-047DC6480F6D}"/>
                </a:ext>
              </a:extLst>
            </p:cNvPr>
            <p:cNvSpPr/>
            <p:nvPr/>
          </p:nvSpPr>
          <p:spPr>
            <a:xfrm>
              <a:off x="7281672" y="489693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48659E36-18B7-4468-B3C6-4BCF9CACED30}"/>
                </a:ext>
              </a:extLst>
            </p:cNvPr>
            <p:cNvSpPr/>
            <p:nvPr/>
          </p:nvSpPr>
          <p:spPr>
            <a:xfrm>
              <a:off x="7738872" y="489693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C7A681A-E21C-4457-8B71-905095A96173}"/>
              </a:ext>
            </a:extLst>
          </p:cNvPr>
          <p:cNvGrpSpPr/>
          <p:nvPr/>
        </p:nvGrpSpPr>
        <p:grpSpPr>
          <a:xfrm>
            <a:off x="7158953" y="5572664"/>
            <a:ext cx="1265605" cy="1132936"/>
            <a:chOff x="3901543" y="1524000"/>
            <a:chExt cx="4585561" cy="410487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64C26AB-A1EF-4B28-9EF6-8DDCB2288BDF}"/>
                </a:ext>
              </a:extLst>
            </p:cNvPr>
            <p:cNvSpPr/>
            <p:nvPr/>
          </p:nvSpPr>
          <p:spPr>
            <a:xfrm>
              <a:off x="3908323" y="15240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73B2C39-0959-4B6D-988B-786D68A0FAAD}"/>
                </a:ext>
              </a:extLst>
            </p:cNvPr>
            <p:cNvSpPr/>
            <p:nvPr/>
          </p:nvSpPr>
          <p:spPr>
            <a:xfrm>
              <a:off x="4365523" y="15240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FC4B6965-1F97-46EC-B0F9-B49A115695DE}"/>
                </a:ext>
              </a:extLst>
            </p:cNvPr>
            <p:cNvSpPr/>
            <p:nvPr/>
          </p:nvSpPr>
          <p:spPr>
            <a:xfrm>
              <a:off x="4822723" y="15240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A409CB69-1529-435E-B9F7-C8178B05F2C9}"/>
                </a:ext>
              </a:extLst>
            </p:cNvPr>
            <p:cNvSpPr/>
            <p:nvPr/>
          </p:nvSpPr>
          <p:spPr>
            <a:xfrm>
              <a:off x="5279923" y="15240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EF0ADE30-C6B7-4B15-A8CC-58B936A5B6C2}"/>
                </a:ext>
              </a:extLst>
            </p:cNvPr>
            <p:cNvSpPr/>
            <p:nvPr/>
          </p:nvSpPr>
          <p:spPr>
            <a:xfrm>
              <a:off x="3908323" y="19812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6F66AC1-F859-4FFB-9B55-FC48C357A6E8}"/>
                </a:ext>
              </a:extLst>
            </p:cNvPr>
            <p:cNvSpPr/>
            <p:nvPr/>
          </p:nvSpPr>
          <p:spPr>
            <a:xfrm>
              <a:off x="4365523" y="1981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D87C58C3-03BD-4DD4-8D5C-EBD4B562D0B6}"/>
                </a:ext>
              </a:extLst>
            </p:cNvPr>
            <p:cNvSpPr/>
            <p:nvPr/>
          </p:nvSpPr>
          <p:spPr>
            <a:xfrm>
              <a:off x="4822723" y="1981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80E7AC53-1F69-4FF2-A5DA-73ABD742F23A}"/>
                </a:ext>
              </a:extLst>
            </p:cNvPr>
            <p:cNvSpPr/>
            <p:nvPr/>
          </p:nvSpPr>
          <p:spPr>
            <a:xfrm>
              <a:off x="5279923" y="19812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89ABBECF-65E6-4B66-8277-EFA8BF6324FB}"/>
                </a:ext>
              </a:extLst>
            </p:cNvPr>
            <p:cNvSpPr/>
            <p:nvPr/>
          </p:nvSpPr>
          <p:spPr>
            <a:xfrm>
              <a:off x="3908323" y="2438400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9B766F54-AD13-4E30-91F2-4D41758575A4}"/>
                </a:ext>
              </a:extLst>
            </p:cNvPr>
            <p:cNvSpPr/>
            <p:nvPr/>
          </p:nvSpPr>
          <p:spPr>
            <a:xfrm>
              <a:off x="4365523" y="2438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3C7FD491-BCD6-4A81-B551-97BE242BCC83}"/>
                </a:ext>
              </a:extLst>
            </p:cNvPr>
            <p:cNvSpPr/>
            <p:nvPr/>
          </p:nvSpPr>
          <p:spPr>
            <a:xfrm>
              <a:off x="4822723" y="24384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FDF6F14B-67D5-4612-AF60-FD1A4E8E3466}"/>
                </a:ext>
              </a:extLst>
            </p:cNvPr>
            <p:cNvSpPr/>
            <p:nvPr/>
          </p:nvSpPr>
          <p:spPr>
            <a:xfrm>
              <a:off x="5279923" y="24384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9DE1CCE-D04F-422E-A91D-B05379E072C9}"/>
                </a:ext>
              </a:extLst>
            </p:cNvPr>
            <p:cNvSpPr/>
            <p:nvPr/>
          </p:nvSpPr>
          <p:spPr>
            <a:xfrm>
              <a:off x="3908323" y="2895600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16AE5131-6602-4843-BC0C-CF63C6051BFB}"/>
                </a:ext>
              </a:extLst>
            </p:cNvPr>
            <p:cNvSpPr/>
            <p:nvPr/>
          </p:nvSpPr>
          <p:spPr>
            <a:xfrm>
              <a:off x="4365523" y="2895600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58AE068F-9B0D-42F7-8A3C-48A4E97500C0}"/>
                </a:ext>
              </a:extLst>
            </p:cNvPr>
            <p:cNvSpPr/>
            <p:nvPr/>
          </p:nvSpPr>
          <p:spPr>
            <a:xfrm>
              <a:off x="4822723" y="2895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CE87B5F-5239-439D-96D0-FCFA872332C6}"/>
                </a:ext>
              </a:extLst>
            </p:cNvPr>
            <p:cNvSpPr/>
            <p:nvPr/>
          </p:nvSpPr>
          <p:spPr>
            <a:xfrm>
              <a:off x="5279923" y="28956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9E60274E-D76F-4D19-8731-B5B99F046177}"/>
                </a:ext>
              </a:extLst>
            </p:cNvPr>
            <p:cNvSpPr/>
            <p:nvPr/>
          </p:nvSpPr>
          <p:spPr>
            <a:xfrm>
              <a:off x="6651523" y="15280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105AD5D8-B422-483C-94FC-EB0512B60A9A}"/>
                </a:ext>
              </a:extLst>
            </p:cNvPr>
            <p:cNvSpPr/>
            <p:nvPr/>
          </p:nvSpPr>
          <p:spPr>
            <a:xfrm>
              <a:off x="7108723" y="15280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451072ED-5092-41DA-B164-E5B982ACB7E5}"/>
                </a:ext>
              </a:extLst>
            </p:cNvPr>
            <p:cNvSpPr/>
            <p:nvPr/>
          </p:nvSpPr>
          <p:spPr>
            <a:xfrm>
              <a:off x="7565923" y="1528088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BE5FC892-8FDE-4410-8A4A-0F9EC1AAE2B8}"/>
                </a:ext>
              </a:extLst>
            </p:cNvPr>
            <p:cNvSpPr/>
            <p:nvPr/>
          </p:nvSpPr>
          <p:spPr>
            <a:xfrm>
              <a:off x="8023123" y="1528088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BE66EB16-8CB7-49D0-8507-B675275EDAD7}"/>
                </a:ext>
              </a:extLst>
            </p:cNvPr>
            <p:cNvSpPr/>
            <p:nvPr/>
          </p:nvSpPr>
          <p:spPr>
            <a:xfrm>
              <a:off x="6651523" y="19852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458CAD17-2025-4960-ADB1-27DB2A050168}"/>
                </a:ext>
              </a:extLst>
            </p:cNvPr>
            <p:cNvSpPr/>
            <p:nvPr/>
          </p:nvSpPr>
          <p:spPr>
            <a:xfrm>
              <a:off x="7108723" y="1985288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7C24DAD3-5925-41E3-8774-A63269A4A99D}"/>
                </a:ext>
              </a:extLst>
            </p:cNvPr>
            <p:cNvSpPr/>
            <p:nvPr/>
          </p:nvSpPr>
          <p:spPr>
            <a:xfrm>
              <a:off x="7565923" y="1985288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E1099E87-5E6D-4990-AB2F-A5B36909435D}"/>
                </a:ext>
              </a:extLst>
            </p:cNvPr>
            <p:cNvSpPr/>
            <p:nvPr/>
          </p:nvSpPr>
          <p:spPr>
            <a:xfrm>
              <a:off x="8023123" y="1985288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4FAAF0CF-C567-45D3-998A-ADC90714B4F9}"/>
                </a:ext>
              </a:extLst>
            </p:cNvPr>
            <p:cNvSpPr/>
            <p:nvPr/>
          </p:nvSpPr>
          <p:spPr>
            <a:xfrm>
              <a:off x="6651523" y="2442488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97B99F18-0E7A-4BDD-96CC-54C3704B392C}"/>
                </a:ext>
              </a:extLst>
            </p:cNvPr>
            <p:cNvSpPr/>
            <p:nvPr/>
          </p:nvSpPr>
          <p:spPr>
            <a:xfrm>
              <a:off x="7108723" y="2442488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DDE8F723-8D63-4584-A97E-3DEEDDC5C6A9}"/>
                </a:ext>
              </a:extLst>
            </p:cNvPr>
            <p:cNvSpPr/>
            <p:nvPr/>
          </p:nvSpPr>
          <p:spPr>
            <a:xfrm>
              <a:off x="7565923" y="2442488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05FF99B7-F428-4486-ACAD-503BA1F4C98C}"/>
                </a:ext>
              </a:extLst>
            </p:cNvPr>
            <p:cNvSpPr/>
            <p:nvPr/>
          </p:nvSpPr>
          <p:spPr>
            <a:xfrm>
              <a:off x="8023123" y="24424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EEE1818-4182-4303-9F36-38EFE36C7C78}"/>
                </a:ext>
              </a:extLst>
            </p:cNvPr>
            <p:cNvSpPr/>
            <p:nvPr/>
          </p:nvSpPr>
          <p:spPr>
            <a:xfrm>
              <a:off x="6651523" y="2899688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213AE04B-52BC-4E97-AD95-3ACEEFC11031}"/>
                </a:ext>
              </a:extLst>
            </p:cNvPr>
            <p:cNvSpPr/>
            <p:nvPr/>
          </p:nvSpPr>
          <p:spPr>
            <a:xfrm>
              <a:off x="7108723" y="2899688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8CC3FAF-4B92-4CC1-9ADF-4E63BB5291B1}"/>
                </a:ext>
              </a:extLst>
            </p:cNvPr>
            <p:cNvSpPr/>
            <p:nvPr/>
          </p:nvSpPr>
          <p:spPr>
            <a:xfrm>
              <a:off x="7565923" y="28996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10ABD33C-2E91-45CE-827C-F4F51D25148A}"/>
                </a:ext>
              </a:extLst>
            </p:cNvPr>
            <p:cNvSpPr/>
            <p:nvPr/>
          </p:nvSpPr>
          <p:spPr>
            <a:xfrm>
              <a:off x="8023123" y="28996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080FCEF8-BCA1-4DA1-A8BF-5553763043DB}"/>
                </a:ext>
              </a:extLst>
            </p:cNvPr>
            <p:cNvSpPr/>
            <p:nvPr/>
          </p:nvSpPr>
          <p:spPr>
            <a:xfrm>
              <a:off x="3901543" y="37995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CDECAEB-2F42-4077-8E38-4D1F9C30815C}"/>
                </a:ext>
              </a:extLst>
            </p:cNvPr>
            <p:cNvSpPr/>
            <p:nvPr/>
          </p:nvSpPr>
          <p:spPr>
            <a:xfrm>
              <a:off x="4358743" y="37995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DDAE044E-E980-454C-A780-1AE61B1D71A9}"/>
                </a:ext>
              </a:extLst>
            </p:cNvPr>
            <p:cNvSpPr/>
            <p:nvPr/>
          </p:nvSpPr>
          <p:spPr>
            <a:xfrm>
              <a:off x="4815943" y="3799582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4BFCA8A-89EF-4F5E-A41D-3A7DAC0FF749}"/>
                </a:ext>
              </a:extLst>
            </p:cNvPr>
            <p:cNvSpPr/>
            <p:nvPr/>
          </p:nvSpPr>
          <p:spPr>
            <a:xfrm>
              <a:off x="5273143" y="379958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D1A51BE3-8C37-47A6-9961-EFFD42DAEEFA}"/>
                </a:ext>
              </a:extLst>
            </p:cNvPr>
            <p:cNvSpPr/>
            <p:nvPr/>
          </p:nvSpPr>
          <p:spPr>
            <a:xfrm>
              <a:off x="3901543" y="42567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74F3FB99-C3ED-4D5A-9AEB-3184C4BF3079}"/>
                </a:ext>
              </a:extLst>
            </p:cNvPr>
            <p:cNvSpPr/>
            <p:nvPr/>
          </p:nvSpPr>
          <p:spPr>
            <a:xfrm>
              <a:off x="4358743" y="425678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1849C49-6DD2-4347-A552-4EC0995E026D}"/>
                </a:ext>
              </a:extLst>
            </p:cNvPr>
            <p:cNvSpPr/>
            <p:nvPr/>
          </p:nvSpPr>
          <p:spPr>
            <a:xfrm>
              <a:off x="4815943" y="4256782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E66D657F-7A85-4112-A19E-0517F80B8C84}"/>
                </a:ext>
              </a:extLst>
            </p:cNvPr>
            <p:cNvSpPr/>
            <p:nvPr/>
          </p:nvSpPr>
          <p:spPr>
            <a:xfrm>
              <a:off x="5273143" y="4256782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10198B16-1384-4CDE-9031-4C2AB186FDC7}"/>
                </a:ext>
              </a:extLst>
            </p:cNvPr>
            <p:cNvSpPr/>
            <p:nvPr/>
          </p:nvSpPr>
          <p:spPr>
            <a:xfrm>
              <a:off x="3901543" y="471398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AED700E-994A-4C35-8619-E0E41488ECC3}"/>
                </a:ext>
              </a:extLst>
            </p:cNvPr>
            <p:cNvSpPr/>
            <p:nvPr/>
          </p:nvSpPr>
          <p:spPr>
            <a:xfrm>
              <a:off x="4358743" y="471398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FE2584F3-98F8-427C-BD2B-F604BE32C60D}"/>
                </a:ext>
              </a:extLst>
            </p:cNvPr>
            <p:cNvSpPr/>
            <p:nvPr/>
          </p:nvSpPr>
          <p:spPr>
            <a:xfrm>
              <a:off x="4815943" y="471398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6C5D1BDF-B5B5-4B99-942F-73BB06D32433}"/>
                </a:ext>
              </a:extLst>
            </p:cNvPr>
            <p:cNvSpPr/>
            <p:nvPr/>
          </p:nvSpPr>
          <p:spPr>
            <a:xfrm>
              <a:off x="5273143" y="47139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E77ADBCE-4AFE-471C-A48C-EACB7A521689}"/>
                </a:ext>
              </a:extLst>
            </p:cNvPr>
            <p:cNvSpPr/>
            <p:nvPr/>
          </p:nvSpPr>
          <p:spPr>
            <a:xfrm>
              <a:off x="3901543" y="517118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5F1C717F-A61A-4DC5-A932-2435F3F42566}"/>
                </a:ext>
              </a:extLst>
            </p:cNvPr>
            <p:cNvSpPr/>
            <p:nvPr/>
          </p:nvSpPr>
          <p:spPr>
            <a:xfrm>
              <a:off x="4358743" y="517118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65115DA-D2C3-44F4-8300-951564939B80}"/>
                </a:ext>
              </a:extLst>
            </p:cNvPr>
            <p:cNvSpPr/>
            <p:nvPr/>
          </p:nvSpPr>
          <p:spPr>
            <a:xfrm>
              <a:off x="4815943" y="51711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840D8F79-A20A-42F0-A690-4E766575A737}"/>
                </a:ext>
              </a:extLst>
            </p:cNvPr>
            <p:cNvSpPr/>
            <p:nvPr/>
          </p:nvSpPr>
          <p:spPr>
            <a:xfrm>
              <a:off x="5273143" y="51711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4A9E1F04-4D9A-4E73-8EFC-989DABDBD9F6}"/>
                </a:ext>
              </a:extLst>
            </p:cNvPr>
            <p:cNvSpPr/>
            <p:nvPr/>
          </p:nvSpPr>
          <p:spPr>
            <a:xfrm>
              <a:off x="6658304" y="3800071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1DC53F44-04AC-4A49-8246-FB1E7F71F1CF}"/>
                </a:ext>
              </a:extLst>
            </p:cNvPr>
            <p:cNvSpPr/>
            <p:nvPr/>
          </p:nvSpPr>
          <p:spPr>
            <a:xfrm>
              <a:off x="7115504" y="38000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CE9B61D5-B24E-4046-9589-06BA95DBACB7}"/>
                </a:ext>
              </a:extLst>
            </p:cNvPr>
            <p:cNvSpPr/>
            <p:nvPr/>
          </p:nvSpPr>
          <p:spPr>
            <a:xfrm>
              <a:off x="7572704" y="380007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4568B966-6F92-4CD4-9AC9-47C2B8344871}"/>
                </a:ext>
              </a:extLst>
            </p:cNvPr>
            <p:cNvSpPr/>
            <p:nvPr/>
          </p:nvSpPr>
          <p:spPr>
            <a:xfrm>
              <a:off x="8029904" y="380007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C4EEB2AB-2B52-4129-8191-67C2F0441C56}"/>
                </a:ext>
              </a:extLst>
            </p:cNvPr>
            <p:cNvSpPr/>
            <p:nvPr/>
          </p:nvSpPr>
          <p:spPr>
            <a:xfrm>
              <a:off x="6658304" y="42572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5AF32DFC-EB9A-428B-A92C-452904D75F91}"/>
                </a:ext>
              </a:extLst>
            </p:cNvPr>
            <p:cNvSpPr/>
            <p:nvPr/>
          </p:nvSpPr>
          <p:spPr>
            <a:xfrm>
              <a:off x="7115504" y="42572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15A463BD-81F0-44E4-9A7E-BFB410C7ABE9}"/>
                </a:ext>
              </a:extLst>
            </p:cNvPr>
            <p:cNvSpPr/>
            <p:nvPr/>
          </p:nvSpPr>
          <p:spPr>
            <a:xfrm>
              <a:off x="7572704" y="4257271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8BA32D6B-1B64-47F3-AFB3-D66696264B5B}"/>
                </a:ext>
              </a:extLst>
            </p:cNvPr>
            <p:cNvSpPr/>
            <p:nvPr/>
          </p:nvSpPr>
          <p:spPr>
            <a:xfrm>
              <a:off x="8029904" y="425727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F933BA0A-634A-4EA2-B44E-5857D1FC6DE2}"/>
                </a:ext>
              </a:extLst>
            </p:cNvPr>
            <p:cNvSpPr/>
            <p:nvPr/>
          </p:nvSpPr>
          <p:spPr>
            <a:xfrm>
              <a:off x="6658304" y="4714471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77C1086E-C614-4837-8545-61CE41AFA68F}"/>
                </a:ext>
              </a:extLst>
            </p:cNvPr>
            <p:cNvSpPr/>
            <p:nvPr/>
          </p:nvSpPr>
          <p:spPr>
            <a:xfrm>
              <a:off x="7115504" y="4714471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CC6A9F4B-3D63-46A4-B47C-6A050C3B9227}"/>
                </a:ext>
              </a:extLst>
            </p:cNvPr>
            <p:cNvSpPr/>
            <p:nvPr/>
          </p:nvSpPr>
          <p:spPr>
            <a:xfrm>
              <a:off x="7572704" y="4714471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F4E95B44-7F64-4DFE-82BC-E0D22F4F7314}"/>
                </a:ext>
              </a:extLst>
            </p:cNvPr>
            <p:cNvSpPr/>
            <p:nvPr/>
          </p:nvSpPr>
          <p:spPr>
            <a:xfrm>
              <a:off x="8029904" y="47144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FB082A4-7529-4229-A74E-4FF213774598}"/>
                </a:ext>
              </a:extLst>
            </p:cNvPr>
            <p:cNvSpPr/>
            <p:nvPr/>
          </p:nvSpPr>
          <p:spPr>
            <a:xfrm>
              <a:off x="6658304" y="5171671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C77AF69D-07EC-4599-A1FD-2BCB8117A5C6}"/>
                </a:ext>
              </a:extLst>
            </p:cNvPr>
            <p:cNvSpPr/>
            <p:nvPr/>
          </p:nvSpPr>
          <p:spPr>
            <a:xfrm>
              <a:off x="7115504" y="5171671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E3853B0A-B8FD-49C8-AAD6-CC0F84758733}"/>
                </a:ext>
              </a:extLst>
            </p:cNvPr>
            <p:cNvSpPr/>
            <p:nvPr/>
          </p:nvSpPr>
          <p:spPr>
            <a:xfrm>
              <a:off x="7572704" y="51716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8DBC1EBC-8DA9-4E88-8C01-6173FAA2B2FC}"/>
                </a:ext>
              </a:extLst>
            </p:cNvPr>
            <p:cNvSpPr/>
            <p:nvPr/>
          </p:nvSpPr>
          <p:spPr>
            <a:xfrm>
              <a:off x="8029904" y="51716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36DE5A44-807B-453B-B5E8-5653EE12AB7B}"/>
              </a:ext>
            </a:extLst>
          </p:cNvPr>
          <p:cNvGrpSpPr/>
          <p:nvPr/>
        </p:nvGrpSpPr>
        <p:grpSpPr>
          <a:xfrm>
            <a:off x="9530909" y="1604138"/>
            <a:ext cx="1605346" cy="1632015"/>
            <a:chOff x="4365523" y="1742182"/>
            <a:chExt cx="3657600" cy="3657600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0C04B3C2-B460-4555-9DEF-10A9802F8E5E}"/>
                </a:ext>
              </a:extLst>
            </p:cNvPr>
            <p:cNvGrpSpPr/>
            <p:nvPr/>
          </p:nvGrpSpPr>
          <p:grpSpPr>
            <a:xfrm>
              <a:off x="4365523" y="1742182"/>
              <a:ext cx="1828800" cy="1828800"/>
              <a:chOff x="4365523" y="1742182"/>
              <a:chExt cx="1828800" cy="1828800"/>
            </a:xfrm>
            <a:solidFill>
              <a:schemeClr val="bg1"/>
            </a:solidFill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EA0029BB-8DCA-49F6-876E-87EEB80BD122}"/>
                  </a:ext>
                </a:extLst>
              </p:cNvPr>
              <p:cNvSpPr/>
              <p:nvPr/>
            </p:nvSpPr>
            <p:spPr>
              <a:xfrm>
                <a:off x="4365523" y="1742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6FE9FEE5-48D7-4E2E-B6D0-653A1D4516C5}"/>
                  </a:ext>
                </a:extLst>
              </p:cNvPr>
              <p:cNvSpPr/>
              <p:nvPr/>
            </p:nvSpPr>
            <p:spPr>
              <a:xfrm>
                <a:off x="4822723" y="1742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90A30717-6823-4FC8-980F-DAC7E2F7597F}"/>
                  </a:ext>
                </a:extLst>
              </p:cNvPr>
              <p:cNvSpPr/>
              <p:nvPr/>
            </p:nvSpPr>
            <p:spPr>
              <a:xfrm>
                <a:off x="5279923" y="1742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9E1FD1F0-F696-44C5-904C-EFC247DCC247}"/>
                  </a:ext>
                </a:extLst>
              </p:cNvPr>
              <p:cNvSpPr/>
              <p:nvPr/>
            </p:nvSpPr>
            <p:spPr>
              <a:xfrm>
                <a:off x="5737123" y="1742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BBFCFB17-798E-436E-9B8E-CF5003F89CFE}"/>
                  </a:ext>
                </a:extLst>
              </p:cNvPr>
              <p:cNvSpPr/>
              <p:nvPr/>
            </p:nvSpPr>
            <p:spPr>
              <a:xfrm>
                <a:off x="4365523" y="2199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49F21C95-FEB8-423B-A09B-7D957A9F794C}"/>
                  </a:ext>
                </a:extLst>
              </p:cNvPr>
              <p:cNvSpPr/>
              <p:nvPr/>
            </p:nvSpPr>
            <p:spPr>
              <a:xfrm>
                <a:off x="4822723" y="2199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2F764C3A-A963-493C-B746-3F9AEE1BBCA9}"/>
                  </a:ext>
                </a:extLst>
              </p:cNvPr>
              <p:cNvSpPr/>
              <p:nvPr/>
            </p:nvSpPr>
            <p:spPr>
              <a:xfrm>
                <a:off x="5279923" y="2199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D423BD94-EE59-41A5-82E6-37FAA6B6B587}"/>
                  </a:ext>
                </a:extLst>
              </p:cNvPr>
              <p:cNvSpPr/>
              <p:nvPr/>
            </p:nvSpPr>
            <p:spPr>
              <a:xfrm>
                <a:off x="5737123" y="2199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BAEBCB9D-F253-4170-83F6-6D2A26A7BD3A}"/>
                  </a:ext>
                </a:extLst>
              </p:cNvPr>
              <p:cNvSpPr/>
              <p:nvPr/>
            </p:nvSpPr>
            <p:spPr>
              <a:xfrm>
                <a:off x="4365523" y="2656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29785A38-98D7-4D34-A00D-6A3CFF3F419A}"/>
                  </a:ext>
                </a:extLst>
              </p:cNvPr>
              <p:cNvSpPr/>
              <p:nvPr/>
            </p:nvSpPr>
            <p:spPr>
              <a:xfrm>
                <a:off x="4822723" y="2656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FFC14B5-D330-4381-BF6B-921362165CBA}"/>
                  </a:ext>
                </a:extLst>
              </p:cNvPr>
              <p:cNvSpPr/>
              <p:nvPr/>
            </p:nvSpPr>
            <p:spPr>
              <a:xfrm>
                <a:off x="5279923" y="2656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41EFB743-35B0-4740-BB12-9EEC1926F9AE}"/>
                  </a:ext>
                </a:extLst>
              </p:cNvPr>
              <p:cNvSpPr/>
              <p:nvPr/>
            </p:nvSpPr>
            <p:spPr>
              <a:xfrm>
                <a:off x="5737123" y="2656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7C0579D9-8080-4E46-A8EB-2D63362844DF}"/>
                  </a:ext>
                </a:extLst>
              </p:cNvPr>
              <p:cNvSpPr/>
              <p:nvPr/>
            </p:nvSpPr>
            <p:spPr>
              <a:xfrm>
                <a:off x="4365523" y="31137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32823478-2C8F-410D-853F-5A0689E26F9B}"/>
                  </a:ext>
                </a:extLst>
              </p:cNvPr>
              <p:cNvSpPr/>
              <p:nvPr/>
            </p:nvSpPr>
            <p:spPr>
              <a:xfrm>
                <a:off x="4822723" y="31137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5A46EDB3-0BA0-4424-B2EC-ABE490B8268E}"/>
                  </a:ext>
                </a:extLst>
              </p:cNvPr>
              <p:cNvSpPr/>
              <p:nvPr/>
            </p:nvSpPr>
            <p:spPr>
              <a:xfrm>
                <a:off x="5279923" y="31137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B1829043-EEE3-4F9D-9D3B-DED33ABD3A46}"/>
                  </a:ext>
                </a:extLst>
              </p:cNvPr>
              <p:cNvSpPr/>
              <p:nvPr/>
            </p:nvSpPr>
            <p:spPr>
              <a:xfrm>
                <a:off x="5737123" y="31137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578A5659-1465-47D1-A5EA-75FD95FE8052}"/>
                </a:ext>
              </a:extLst>
            </p:cNvPr>
            <p:cNvGrpSpPr/>
            <p:nvPr/>
          </p:nvGrpSpPr>
          <p:grpSpPr>
            <a:xfrm>
              <a:off x="6194323" y="1742182"/>
              <a:ext cx="1828800" cy="1828800"/>
              <a:chOff x="6194323" y="1742182"/>
              <a:chExt cx="1828800" cy="1828800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F511BD72-F4D7-4C42-8567-9999439D02FF}"/>
                  </a:ext>
                </a:extLst>
              </p:cNvPr>
              <p:cNvSpPr/>
              <p:nvPr/>
            </p:nvSpPr>
            <p:spPr>
              <a:xfrm>
                <a:off x="61943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48EA9A0E-8C2C-406E-85F4-09727ED8ADCB}"/>
                  </a:ext>
                </a:extLst>
              </p:cNvPr>
              <p:cNvSpPr/>
              <p:nvPr/>
            </p:nvSpPr>
            <p:spPr>
              <a:xfrm>
                <a:off x="66515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20053FC3-1282-4321-BD6F-D2A8A3ABB611}"/>
                  </a:ext>
                </a:extLst>
              </p:cNvPr>
              <p:cNvSpPr/>
              <p:nvPr/>
            </p:nvSpPr>
            <p:spPr>
              <a:xfrm>
                <a:off x="71087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C678518B-CB01-4654-BD5B-EE59C2B3DB35}"/>
                  </a:ext>
                </a:extLst>
              </p:cNvPr>
              <p:cNvSpPr/>
              <p:nvPr/>
            </p:nvSpPr>
            <p:spPr>
              <a:xfrm>
                <a:off x="75659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2D04B566-BAFC-46FC-96C3-8E38AF7AE1AC}"/>
                  </a:ext>
                </a:extLst>
              </p:cNvPr>
              <p:cNvSpPr/>
              <p:nvPr/>
            </p:nvSpPr>
            <p:spPr>
              <a:xfrm>
                <a:off x="61943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B6D13319-1D14-4AA0-81A0-6505D74AA3D6}"/>
                  </a:ext>
                </a:extLst>
              </p:cNvPr>
              <p:cNvSpPr/>
              <p:nvPr/>
            </p:nvSpPr>
            <p:spPr>
              <a:xfrm>
                <a:off x="66515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77D50742-4F8F-4FEB-848B-C61F672F4177}"/>
                  </a:ext>
                </a:extLst>
              </p:cNvPr>
              <p:cNvSpPr/>
              <p:nvPr/>
            </p:nvSpPr>
            <p:spPr>
              <a:xfrm>
                <a:off x="71087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55E5D5E6-08DB-4F07-A660-C44D25ADD3CE}"/>
                  </a:ext>
                </a:extLst>
              </p:cNvPr>
              <p:cNvSpPr/>
              <p:nvPr/>
            </p:nvSpPr>
            <p:spPr>
              <a:xfrm>
                <a:off x="75659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2FFEE7A0-8E88-4DD3-BB72-E062A1E6A741}"/>
                  </a:ext>
                </a:extLst>
              </p:cNvPr>
              <p:cNvSpPr/>
              <p:nvPr/>
            </p:nvSpPr>
            <p:spPr>
              <a:xfrm>
                <a:off x="61943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AD50270D-062A-40E9-AA65-E51D7A462068}"/>
                  </a:ext>
                </a:extLst>
              </p:cNvPr>
              <p:cNvSpPr/>
              <p:nvPr/>
            </p:nvSpPr>
            <p:spPr>
              <a:xfrm>
                <a:off x="6651523" y="2656582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48B9AD73-AA32-452A-A02B-08F4F6B18FA1}"/>
                  </a:ext>
                </a:extLst>
              </p:cNvPr>
              <p:cNvSpPr/>
              <p:nvPr/>
            </p:nvSpPr>
            <p:spPr>
              <a:xfrm>
                <a:off x="71087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CE787A44-6DDB-4C2F-B4EF-4F485009EA87}"/>
                  </a:ext>
                </a:extLst>
              </p:cNvPr>
              <p:cNvSpPr/>
              <p:nvPr/>
            </p:nvSpPr>
            <p:spPr>
              <a:xfrm>
                <a:off x="75659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5577D8B5-F852-46EA-8218-E630969EC9E8}"/>
                  </a:ext>
                </a:extLst>
              </p:cNvPr>
              <p:cNvSpPr/>
              <p:nvPr/>
            </p:nvSpPr>
            <p:spPr>
              <a:xfrm>
                <a:off x="61943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6726B340-9ECE-4206-9ED6-E02CF0E6F84A}"/>
                  </a:ext>
                </a:extLst>
              </p:cNvPr>
              <p:cNvSpPr/>
              <p:nvPr/>
            </p:nvSpPr>
            <p:spPr>
              <a:xfrm>
                <a:off x="66515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597CFA55-BA3A-407C-89A9-085FD4069C7C}"/>
                  </a:ext>
                </a:extLst>
              </p:cNvPr>
              <p:cNvSpPr/>
              <p:nvPr/>
            </p:nvSpPr>
            <p:spPr>
              <a:xfrm>
                <a:off x="71087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1784320D-0520-462F-84E3-2A53CDC8DE5F}"/>
                  </a:ext>
                </a:extLst>
              </p:cNvPr>
              <p:cNvSpPr/>
              <p:nvPr/>
            </p:nvSpPr>
            <p:spPr>
              <a:xfrm>
                <a:off x="75659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433295DD-9AC9-40B7-B45A-1F0F69599362}"/>
                </a:ext>
              </a:extLst>
            </p:cNvPr>
            <p:cNvGrpSpPr/>
            <p:nvPr/>
          </p:nvGrpSpPr>
          <p:grpSpPr>
            <a:xfrm>
              <a:off x="4365523" y="3570982"/>
              <a:ext cx="1828800" cy="1828800"/>
              <a:chOff x="4365523" y="3570982"/>
              <a:chExt cx="1828800" cy="1828800"/>
            </a:xfrm>
            <a:solidFill>
              <a:schemeClr val="bg1"/>
            </a:solidFill>
          </p:grpSpPr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9CEAE745-25C2-422D-9D1F-F8108504D3C7}"/>
                  </a:ext>
                </a:extLst>
              </p:cNvPr>
              <p:cNvSpPr/>
              <p:nvPr/>
            </p:nvSpPr>
            <p:spPr>
              <a:xfrm>
                <a:off x="43655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44D915DC-CF9A-4EB6-BEFA-705AA7A83233}"/>
                  </a:ext>
                </a:extLst>
              </p:cNvPr>
              <p:cNvSpPr/>
              <p:nvPr/>
            </p:nvSpPr>
            <p:spPr>
              <a:xfrm>
                <a:off x="48227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21294E0B-2F6B-470E-AB6F-3F85C3002437}"/>
                  </a:ext>
                </a:extLst>
              </p:cNvPr>
              <p:cNvSpPr/>
              <p:nvPr/>
            </p:nvSpPr>
            <p:spPr>
              <a:xfrm>
                <a:off x="52799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DFC8CF14-B64C-44C9-90FF-0BFAC17E9F4E}"/>
                  </a:ext>
                </a:extLst>
              </p:cNvPr>
              <p:cNvSpPr/>
              <p:nvPr/>
            </p:nvSpPr>
            <p:spPr>
              <a:xfrm>
                <a:off x="57371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A41D7B5C-3BE4-4C03-8ECC-7D1FCB230C8E}"/>
                  </a:ext>
                </a:extLst>
              </p:cNvPr>
              <p:cNvSpPr/>
              <p:nvPr/>
            </p:nvSpPr>
            <p:spPr>
              <a:xfrm>
                <a:off x="43655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EE32BB81-D16D-49D6-B1A4-62564460FF17}"/>
                  </a:ext>
                </a:extLst>
              </p:cNvPr>
              <p:cNvSpPr/>
              <p:nvPr/>
            </p:nvSpPr>
            <p:spPr>
              <a:xfrm>
                <a:off x="48227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2A2F5AD3-FCA6-4EB0-9910-3761F6B22515}"/>
                  </a:ext>
                </a:extLst>
              </p:cNvPr>
              <p:cNvSpPr/>
              <p:nvPr/>
            </p:nvSpPr>
            <p:spPr>
              <a:xfrm>
                <a:off x="52799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0DA3ED3D-742A-4833-954F-F0954D20A6E9}"/>
                  </a:ext>
                </a:extLst>
              </p:cNvPr>
              <p:cNvSpPr/>
              <p:nvPr/>
            </p:nvSpPr>
            <p:spPr>
              <a:xfrm>
                <a:off x="57371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CB47F851-2A9D-4AC3-A029-AD00AA213E11}"/>
                  </a:ext>
                </a:extLst>
              </p:cNvPr>
              <p:cNvSpPr/>
              <p:nvPr/>
            </p:nvSpPr>
            <p:spPr>
              <a:xfrm>
                <a:off x="43655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61A8DCC9-FBE1-4BA3-95F5-719770859535}"/>
                  </a:ext>
                </a:extLst>
              </p:cNvPr>
              <p:cNvSpPr/>
              <p:nvPr/>
            </p:nvSpPr>
            <p:spPr>
              <a:xfrm>
                <a:off x="48227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C223E74D-EBB6-45A3-B485-BE5180920982}"/>
                  </a:ext>
                </a:extLst>
              </p:cNvPr>
              <p:cNvSpPr/>
              <p:nvPr/>
            </p:nvSpPr>
            <p:spPr>
              <a:xfrm>
                <a:off x="52799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F990E5FD-F670-41BF-9EEA-2046FAE41482}"/>
                  </a:ext>
                </a:extLst>
              </p:cNvPr>
              <p:cNvSpPr/>
              <p:nvPr/>
            </p:nvSpPr>
            <p:spPr>
              <a:xfrm>
                <a:off x="57371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82F64FB5-0337-4B8B-B389-7BC2FA0EBB29}"/>
                  </a:ext>
                </a:extLst>
              </p:cNvPr>
              <p:cNvSpPr/>
              <p:nvPr/>
            </p:nvSpPr>
            <p:spPr>
              <a:xfrm>
                <a:off x="43655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33158902-7997-49B1-AAB5-5F8D013E8096}"/>
                  </a:ext>
                </a:extLst>
              </p:cNvPr>
              <p:cNvSpPr/>
              <p:nvPr/>
            </p:nvSpPr>
            <p:spPr>
              <a:xfrm>
                <a:off x="48227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67F9650E-31E8-4510-9FA4-22A4624B368E}"/>
                  </a:ext>
                </a:extLst>
              </p:cNvPr>
              <p:cNvSpPr/>
              <p:nvPr/>
            </p:nvSpPr>
            <p:spPr>
              <a:xfrm>
                <a:off x="52799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59FCBBDB-FF5B-4ED5-BDC9-6CFDFA314B9B}"/>
                  </a:ext>
                </a:extLst>
              </p:cNvPr>
              <p:cNvSpPr/>
              <p:nvPr/>
            </p:nvSpPr>
            <p:spPr>
              <a:xfrm>
                <a:off x="57371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51C1D3A5-3E4B-4CEB-9F12-463F0FBB0A87}"/>
                </a:ext>
              </a:extLst>
            </p:cNvPr>
            <p:cNvGrpSpPr/>
            <p:nvPr/>
          </p:nvGrpSpPr>
          <p:grpSpPr>
            <a:xfrm>
              <a:off x="6194323" y="3570982"/>
              <a:ext cx="1828800" cy="1828800"/>
              <a:chOff x="6194323" y="3570982"/>
              <a:chExt cx="1828800" cy="1828800"/>
            </a:xfrm>
            <a:solidFill>
              <a:schemeClr val="bg1"/>
            </a:solidFill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B048924B-BEE3-4D9A-8C74-C846D887BD00}"/>
                  </a:ext>
                </a:extLst>
              </p:cNvPr>
              <p:cNvSpPr/>
              <p:nvPr/>
            </p:nvSpPr>
            <p:spPr>
              <a:xfrm>
                <a:off x="61943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4869F3D0-6E6C-4EB3-846C-6C75654CB270}"/>
                  </a:ext>
                </a:extLst>
              </p:cNvPr>
              <p:cNvSpPr/>
              <p:nvPr/>
            </p:nvSpPr>
            <p:spPr>
              <a:xfrm>
                <a:off x="66515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A520584C-5236-4BF0-8961-6DFD563D9509}"/>
                  </a:ext>
                </a:extLst>
              </p:cNvPr>
              <p:cNvSpPr/>
              <p:nvPr/>
            </p:nvSpPr>
            <p:spPr>
              <a:xfrm>
                <a:off x="71087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675EB462-2C27-48F5-A950-24F4ABB6595E}"/>
                  </a:ext>
                </a:extLst>
              </p:cNvPr>
              <p:cNvSpPr/>
              <p:nvPr/>
            </p:nvSpPr>
            <p:spPr>
              <a:xfrm>
                <a:off x="75659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3FE62D7E-A985-4C3E-AC60-65A2287C34DA}"/>
                  </a:ext>
                </a:extLst>
              </p:cNvPr>
              <p:cNvSpPr/>
              <p:nvPr/>
            </p:nvSpPr>
            <p:spPr>
              <a:xfrm>
                <a:off x="61943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A1E22C41-3DD8-4C22-A5D9-E156E768E4C0}"/>
                  </a:ext>
                </a:extLst>
              </p:cNvPr>
              <p:cNvSpPr/>
              <p:nvPr/>
            </p:nvSpPr>
            <p:spPr>
              <a:xfrm>
                <a:off x="66515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74F2B3D8-4EB4-4738-A93C-0FBADACD08B6}"/>
                  </a:ext>
                </a:extLst>
              </p:cNvPr>
              <p:cNvSpPr/>
              <p:nvPr/>
            </p:nvSpPr>
            <p:spPr>
              <a:xfrm>
                <a:off x="71087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E9D73814-008C-4434-BFF0-960B6FC1F7DB}"/>
                  </a:ext>
                </a:extLst>
              </p:cNvPr>
              <p:cNvSpPr/>
              <p:nvPr/>
            </p:nvSpPr>
            <p:spPr>
              <a:xfrm>
                <a:off x="75659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0DFC2DAF-35A6-4AA9-899D-D3C203C2A76A}"/>
                  </a:ext>
                </a:extLst>
              </p:cNvPr>
              <p:cNvSpPr/>
              <p:nvPr/>
            </p:nvSpPr>
            <p:spPr>
              <a:xfrm>
                <a:off x="61943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7D9D678B-7104-4317-B797-7C566C7A05AF}"/>
                  </a:ext>
                </a:extLst>
              </p:cNvPr>
              <p:cNvSpPr/>
              <p:nvPr/>
            </p:nvSpPr>
            <p:spPr>
              <a:xfrm>
                <a:off x="66515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24ECFB8E-9A6D-490C-A9A4-5169B6C5B071}"/>
                  </a:ext>
                </a:extLst>
              </p:cNvPr>
              <p:cNvSpPr/>
              <p:nvPr/>
            </p:nvSpPr>
            <p:spPr>
              <a:xfrm>
                <a:off x="71087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30ACD917-117E-4B14-BA50-2DA032B52E16}"/>
                  </a:ext>
                </a:extLst>
              </p:cNvPr>
              <p:cNvSpPr/>
              <p:nvPr/>
            </p:nvSpPr>
            <p:spPr>
              <a:xfrm>
                <a:off x="75659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A4D6510-6973-4C4D-BA67-3C3B6F6DC86F}"/>
                  </a:ext>
                </a:extLst>
              </p:cNvPr>
              <p:cNvSpPr/>
              <p:nvPr/>
            </p:nvSpPr>
            <p:spPr>
              <a:xfrm>
                <a:off x="61943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CB88A0B4-4C8C-4383-A987-81538F057924}"/>
                  </a:ext>
                </a:extLst>
              </p:cNvPr>
              <p:cNvSpPr/>
              <p:nvPr/>
            </p:nvSpPr>
            <p:spPr>
              <a:xfrm>
                <a:off x="66515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B40A686A-D926-450E-9BF5-B92119A05EB6}"/>
                  </a:ext>
                </a:extLst>
              </p:cNvPr>
              <p:cNvSpPr/>
              <p:nvPr/>
            </p:nvSpPr>
            <p:spPr>
              <a:xfrm>
                <a:off x="71087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7F0A141A-EA4F-46C0-94FF-9BBD58C26257}"/>
                  </a:ext>
                </a:extLst>
              </p:cNvPr>
              <p:cNvSpPr/>
              <p:nvPr/>
            </p:nvSpPr>
            <p:spPr>
              <a:xfrm>
                <a:off x="75659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Arrow: Left 226">
            <a:extLst>
              <a:ext uri="{FF2B5EF4-FFF2-40B4-BE49-F238E27FC236}">
                <a16:creationId xmlns:a16="http://schemas.microsoft.com/office/drawing/2014/main" id="{10A16A4C-96E7-4E2F-B567-528ADDEF46FE}"/>
              </a:ext>
            </a:extLst>
          </p:cNvPr>
          <p:cNvSpPr/>
          <p:nvPr/>
        </p:nvSpPr>
        <p:spPr>
          <a:xfrm>
            <a:off x="8623505" y="2122137"/>
            <a:ext cx="777062" cy="612006"/>
          </a:xfrm>
          <a:prstGeom prst="lef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A03A29B-01D8-4ECE-B811-EFFF0A85F318}"/>
              </a:ext>
            </a:extLst>
          </p:cNvPr>
          <p:cNvGrpSpPr/>
          <p:nvPr/>
        </p:nvGrpSpPr>
        <p:grpSpPr>
          <a:xfrm>
            <a:off x="9550088" y="5092275"/>
            <a:ext cx="1651314" cy="1641859"/>
            <a:chOff x="9550088" y="5092275"/>
            <a:chExt cx="1651314" cy="1641859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36B4570-24A8-435D-BCB9-F032E8D9422A}"/>
                </a:ext>
              </a:extLst>
            </p:cNvPr>
            <p:cNvGrpSpPr/>
            <p:nvPr/>
          </p:nvGrpSpPr>
          <p:grpSpPr>
            <a:xfrm>
              <a:off x="9550088" y="5092275"/>
              <a:ext cx="824132" cy="824138"/>
              <a:chOff x="9048782" y="5572675"/>
              <a:chExt cx="504748" cy="504753"/>
            </a:xfrm>
          </p:grpSpPr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74302712-0531-4D3A-B432-E047E308D02F}"/>
                  </a:ext>
                </a:extLst>
              </p:cNvPr>
              <p:cNvSpPr/>
              <p:nvPr/>
            </p:nvSpPr>
            <p:spPr>
              <a:xfrm>
                <a:off x="9048784" y="5572678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03A00E58-26F4-4332-8BEF-23EB72E9996C}"/>
                  </a:ext>
                </a:extLst>
              </p:cNvPr>
              <p:cNvSpPr/>
              <p:nvPr/>
            </p:nvSpPr>
            <p:spPr>
              <a:xfrm>
                <a:off x="9174970" y="5572678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FD4E9E8D-0417-436F-A694-7F13201585CD}"/>
                  </a:ext>
                </a:extLst>
              </p:cNvPr>
              <p:cNvSpPr/>
              <p:nvPr/>
            </p:nvSpPr>
            <p:spPr>
              <a:xfrm>
                <a:off x="9301157" y="5572678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DEE28BF3-F6C4-4922-83F0-0561F39F5036}"/>
                  </a:ext>
                </a:extLst>
              </p:cNvPr>
              <p:cNvSpPr/>
              <p:nvPr/>
            </p:nvSpPr>
            <p:spPr>
              <a:xfrm>
                <a:off x="9427343" y="5572675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6FAC167D-7166-45B5-BCE0-299C669839E3}"/>
                  </a:ext>
                </a:extLst>
              </p:cNvPr>
              <p:cNvSpPr/>
              <p:nvPr/>
            </p:nvSpPr>
            <p:spPr>
              <a:xfrm>
                <a:off x="9048784" y="5698861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DCB5C691-AF23-4566-A0EB-4E68C3F2F79F}"/>
                  </a:ext>
                </a:extLst>
              </p:cNvPr>
              <p:cNvSpPr/>
              <p:nvPr/>
            </p:nvSpPr>
            <p:spPr>
              <a:xfrm>
                <a:off x="9174970" y="5698861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46F484DF-7965-4102-95BF-36CC6F55A4FF}"/>
                  </a:ext>
                </a:extLst>
              </p:cNvPr>
              <p:cNvSpPr/>
              <p:nvPr/>
            </p:nvSpPr>
            <p:spPr>
              <a:xfrm>
                <a:off x="9301157" y="5698861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DC31F95E-D417-4DCA-A9C5-E6E0B004A7EA}"/>
                  </a:ext>
                </a:extLst>
              </p:cNvPr>
              <p:cNvSpPr/>
              <p:nvPr/>
            </p:nvSpPr>
            <p:spPr>
              <a:xfrm>
                <a:off x="9427343" y="5698857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23D53273-3DB3-4531-8C0B-726408A936F5}"/>
                  </a:ext>
                </a:extLst>
              </p:cNvPr>
              <p:cNvSpPr/>
              <p:nvPr/>
            </p:nvSpPr>
            <p:spPr>
              <a:xfrm>
                <a:off x="9048782" y="5825044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373507AF-59E3-467E-9E27-367A8118C676}"/>
                  </a:ext>
                </a:extLst>
              </p:cNvPr>
              <p:cNvSpPr/>
              <p:nvPr/>
            </p:nvSpPr>
            <p:spPr>
              <a:xfrm>
                <a:off x="9174968" y="5825044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5117E1B7-B30D-48AA-B887-3C6812EAC84B}"/>
                  </a:ext>
                </a:extLst>
              </p:cNvPr>
              <p:cNvSpPr/>
              <p:nvPr/>
            </p:nvSpPr>
            <p:spPr>
              <a:xfrm>
                <a:off x="9301155" y="5825042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58DDCE19-1FC2-4700-B6D8-A8E4357786C1}"/>
                  </a:ext>
                </a:extLst>
              </p:cNvPr>
              <p:cNvSpPr/>
              <p:nvPr/>
            </p:nvSpPr>
            <p:spPr>
              <a:xfrm>
                <a:off x="9427341" y="582504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CF68602E-0616-4968-8E59-2E4460BE0ECD}"/>
                  </a:ext>
                </a:extLst>
              </p:cNvPr>
              <p:cNvSpPr/>
              <p:nvPr/>
            </p:nvSpPr>
            <p:spPr>
              <a:xfrm>
                <a:off x="9048787" y="5951233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29F7861F-BF39-454D-AAE2-C8079CFA1E04}"/>
                  </a:ext>
                </a:extLst>
              </p:cNvPr>
              <p:cNvSpPr/>
              <p:nvPr/>
            </p:nvSpPr>
            <p:spPr>
              <a:xfrm>
                <a:off x="9174975" y="5951242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D85E47A0-8370-48A5-B95F-599D75A53FF8}"/>
                  </a:ext>
                </a:extLst>
              </p:cNvPr>
              <p:cNvSpPr/>
              <p:nvPr/>
            </p:nvSpPr>
            <p:spPr>
              <a:xfrm>
                <a:off x="9301173" y="5951233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B47F63A6-C5BE-46E1-8F6B-CAFC50DB5BBD}"/>
                  </a:ext>
                </a:extLst>
              </p:cNvPr>
              <p:cNvSpPr/>
              <p:nvPr/>
            </p:nvSpPr>
            <p:spPr>
              <a:xfrm>
                <a:off x="9427344" y="5951223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32DAEEE-7F8B-49E2-9751-D0B04E34ED2B}"/>
                </a:ext>
              </a:extLst>
            </p:cNvPr>
            <p:cNvGrpSpPr/>
            <p:nvPr/>
          </p:nvGrpSpPr>
          <p:grpSpPr>
            <a:xfrm>
              <a:off x="10377273" y="5092275"/>
              <a:ext cx="824129" cy="824170"/>
              <a:chOff x="9805932" y="5573785"/>
              <a:chExt cx="504748" cy="504771"/>
            </a:xfrm>
          </p:grpSpPr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BC9C1F21-17C5-4AD4-8E7D-F4F42E6A26C9}"/>
                  </a:ext>
                </a:extLst>
              </p:cNvPr>
              <p:cNvSpPr/>
              <p:nvPr/>
            </p:nvSpPr>
            <p:spPr>
              <a:xfrm>
                <a:off x="9805933" y="557378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65C79894-33E2-4D04-9280-06DEBC9F5F19}"/>
                  </a:ext>
                </a:extLst>
              </p:cNvPr>
              <p:cNvSpPr/>
              <p:nvPr/>
            </p:nvSpPr>
            <p:spPr>
              <a:xfrm>
                <a:off x="9932119" y="557378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D0883B62-A40C-4DF9-B95F-C29E68E5A67C}"/>
                  </a:ext>
                </a:extLst>
              </p:cNvPr>
              <p:cNvSpPr/>
              <p:nvPr/>
            </p:nvSpPr>
            <p:spPr>
              <a:xfrm>
                <a:off x="10058306" y="5573787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81F5826B-AE0F-4BE8-B51A-E3A47EFC6EA5}"/>
                  </a:ext>
                </a:extLst>
              </p:cNvPr>
              <p:cNvSpPr/>
              <p:nvPr/>
            </p:nvSpPr>
            <p:spPr>
              <a:xfrm>
                <a:off x="10184493" y="5573785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50B5871F-1761-4E57-ABFC-42925E3FE338}"/>
                  </a:ext>
                </a:extLst>
              </p:cNvPr>
              <p:cNvSpPr/>
              <p:nvPr/>
            </p:nvSpPr>
            <p:spPr>
              <a:xfrm>
                <a:off x="9805933" y="569997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4C69E159-1541-41C4-A160-0E4294B2435C}"/>
                  </a:ext>
                </a:extLst>
              </p:cNvPr>
              <p:cNvSpPr/>
              <p:nvPr/>
            </p:nvSpPr>
            <p:spPr>
              <a:xfrm>
                <a:off x="9932119" y="5699981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AAFFA41E-1A2C-4006-B2D4-4F04CD846F0D}"/>
                  </a:ext>
                </a:extLst>
              </p:cNvPr>
              <p:cNvSpPr/>
              <p:nvPr/>
            </p:nvSpPr>
            <p:spPr>
              <a:xfrm>
                <a:off x="10058306" y="5699985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B93687E4-795A-4458-9B3F-56375C55BABE}"/>
                  </a:ext>
                </a:extLst>
              </p:cNvPr>
              <p:cNvSpPr/>
              <p:nvPr/>
            </p:nvSpPr>
            <p:spPr>
              <a:xfrm>
                <a:off x="10184493" y="5699986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04774257-6617-4A78-8EBE-C3FEADB96262}"/>
                  </a:ext>
                </a:extLst>
              </p:cNvPr>
              <p:cNvSpPr/>
              <p:nvPr/>
            </p:nvSpPr>
            <p:spPr>
              <a:xfrm>
                <a:off x="9805933" y="5826172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8972E9C7-2813-49FC-8926-C03A1481B5FA}"/>
                  </a:ext>
                </a:extLst>
              </p:cNvPr>
              <p:cNvSpPr/>
              <p:nvPr/>
            </p:nvSpPr>
            <p:spPr>
              <a:xfrm>
                <a:off x="9932119" y="5826172"/>
                <a:ext cx="126186" cy="1261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A6413174-E07A-4C3F-B19A-753FE3AB527C}"/>
                  </a:ext>
                </a:extLst>
              </p:cNvPr>
              <p:cNvSpPr/>
              <p:nvPr/>
            </p:nvSpPr>
            <p:spPr>
              <a:xfrm>
                <a:off x="10058306" y="5826170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916C1C44-DDF0-40F8-94B1-0A76B359401D}"/>
                  </a:ext>
                </a:extLst>
              </p:cNvPr>
              <p:cNvSpPr/>
              <p:nvPr/>
            </p:nvSpPr>
            <p:spPr>
              <a:xfrm>
                <a:off x="10184494" y="5826175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2474F1CA-245E-4FF7-A931-88D0A38FA700}"/>
                  </a:ext>
                </a:extLst>
              </p:cNvPr>
              <p:cNvSpPr/>
              <p:nvPr/>
            </p:nvSpPr>
            <p:spPr>
              <a:xfrm>
                <a:off x="9805932" y="5952361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CB5F9FF9-77E6-4F0D-93DA-DA722CE1223F}"/>
                  </a:ext>
                </a:extLst>
              </p:cNvPr>
              <p:cNvSpPr/>
              <p:nvPr/>
            </p:nvSpPr>
            <p:spPr>
              <a:xfrm>
                <a:off x="9932111" y="5952370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7280278E-34C2-4E9D-9000-32EF9591CBEB}"/>
                  </a:ext>
                </a:extLst>
              </p:cNvPr>
              <p:cNvSpPr/>
              <p:nvPr/>
            </p:nvSpPr>
            <p:spPr>
              <a:xfrm>
                <a:off x="10058287" y="5952361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FDB32779-4D78-4DDA-A635-051FA9EC41E7}"/>
                  </a:ext>
                </a:extLst>
              </p:cNvPr>
              <p:cNvSpPr/>
              <p:nvPr/>
            </p:nvSpPr>
            <p:spPr>
              <a:xfrm>
                <a:off x="10184461" y="5952351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7C452B5-B65A-4E15-8C38-9789381FBA94}"/>
                </a:ext>
              </a:extLst>
            </p:cNvPr>
            <p:cNvGrpSpPr/>
            <p:nvPr/>
          </p:nvGrpSpPr>
          <p:grpSpPr>
            <a:xfrm>
              <a:off x="9550088" y="5910021"/>
              <a:ext cx="824132" cy="824113"/>
              <a:chOff x="9046911" y="6200738"/>
              <a:chExt cx="504748" cy="504738"/>
            </a:xfrm>
          </p:grpSpPr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AE2A7DCC-E223-475F-8A73-6EBC926387D5}"/>
                  </a:ext>
                </a:extLst>
              </p:cNvPr>
              <p:cNvSpPr/>
              <p:nvPr/>
            </p:nvSpPr>
            <p:spPr>
              <a:xfrm>
                <a:off x="9046913" y="620073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F52A0005-1A51-4B6F-9546-B4C77997A520}"/>
                  </a:ext>
                </a:extLst>
              </p:cNvPr>
              <p:cNvSpPr/>
              <p:nvPr/>
            </p:nvSpPr>
            <p:spPr>
              <a:xfrm>
                <a:off x="9173099" y="620073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9F75EE33-A23B-404A-9E23-F5A4B43AD9A0}"/>
                  </a:ext>
                </a:extLst>
              </p:cNvPr>
              <p:cNvSpPr/>
              <p:nvPr/>
            </p:nvSpPr>
            <p:spPr>
              <a:xfrm>
                <a:off x="9299285" y="6200739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65DC70DD-3DB1-420A-BB3C-B9B68EE95B4B}"/>
                  </a:ext>
                </a:extLst>
              </p:cNvPr>
              <p:cNvSpPr/>
              <p:nvPr/>
            </p:nvSpPr>
            <p:spPr>
              <a:xfrm>
                <a:off x="9425472" y="6200738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67C43382-7C11-4255-8B75-46CB2EE3A616}"/>
                  </a:ext>
                </a:extLst>
              </p:cNvPr>
              <p:cNvSpPr/>
              <p:nvPr/>
            </p:nvSpPr>
            <p:spPr>
              <a:xfrm>
                <a:off x="9046913" y="6326924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CEAA1F64-A502-498A-B79F-FA5C85FB98DC}"/>
                  </a:ext>
                </a:extLst>
              </p:cNvPr>
              <p:cNvSpPr/>
              <p:nvPr/>
            </p:nvSpPr>
            <p:spPr>
              <a:xfrm>
                <a:off x="9173099" y="6326924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BDA808C6-1765-44D6-B9A7-834AAAE9B53D}"/>
                  </a:ext>
                </a:extLst>
              </p:cNvPr>
              <p:cNvSpPr/>
              <p:nvPr/>
            </p:nvSpPr>
            <p:spPr>
              <a:xfrm>
                <a:off x="9299285" y="6326924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19C1CD2B-F134-4216-91D1-6FCBB8031B65}"/>
                  </a:ext>
                </a:extLst>
              </p:cNvPr>
              <p:cNvSpPr/>
              <p:nvPr/>
            </p:nvSpPr>
            <p:spPr>
              <a:xfrm>
                <a:off x="9425472" y="6326920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CBBD95BA-20A3-4F2C-B8D2-B01DB3E8A787}"/>
                  </a:ext>
                </a:extLst>
              </p:cNvPr>
              <p:cNvSpPr/>
              <p:nvPr/>
            </p:nvSpPr>
            <p:spPr>
              <a:xfrm>
                <a:off x="9046911" y="6453108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B0B170B7-45DE-47DD-A48D-E269A9289F52}"/>
                  </a:ext>
                </a:extLst>
              </p:cNvPr>
              <p:cNvSpPr/>
              <p:nvPr/>
            </p:nvSpPr>
            <p:spPr>
              <a:xfrm>
                <a:off x="9173097" y="6453108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A8FE51EF-5D6E-479C-84E1-0AEAF1D9372D}"/>
                  </a:ext>
                </a:extLst>
              </p:cNvPr>
              <p:cNvSpPr/>
              <p:nvPr/>
            </p:nvSpPr>
            <p:spPr>
              <a:xfrm>
                <a:off x="9299283" y="6453108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4FD4DBD1-E22E-4289-892A-3EF7AB04ACDC}"/>
                  </a:ext>
                </a:extLst>
              </p:cNvPr>
              <p:cNvSpPr/>
              <p:nvPr/>
            </p:nvSpPr>
            <p:spPr>
              <a:xfrm>
                <a:off x="9425470" y="6453102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3860E2CC-C2DF-499A-BDC8-E253AFDD5044}"/>
                  </a:ext>
                </a:extLst>
              </p:cNvPr>
              <p:cNvSpPr/>
              <p:nvPr/>
            </p:nvSpPr>
            <p:spPr>
              <a:xfrm>
                <a:off x="9046916" y="6579289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3DF4FF87-3D47-4AC5-A0D4-4A6E1A90C165}"/>
                  </a:ext>
                </a:extLst>
              </p:cNvPr>
              <p:cNvSpPr/>
              <p:nvPr/>
            </p:nvSpPr>
            <p:spPr>
              <a:xfrm>
                <a:off x="9173104" y="6579289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1BF002D9-55F6-40DC-B719-197E5C6DB8E2}"/>
                  </a:ext>
                </a:extLst>
              </p:cNvPr>
              <p:cNvSpPr/>
              <p:nvPr/>
            </p:nvSpPr>
            <p:spPr>
              <a:xfrm>
                <a:off x="9299302" y="6579290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22674D14-8809-4F26-8F5A-D2E13F7F4FD6}"/>
                  </a:ext>
                </a:extLst>
              </p:cNvPr>
              <p:cNvSpPr/>
              <p:nvPr/>
            </p:nvSpPr>
            <p:spPr>
              <a:xfrm>
                <a:off x="9425473" y="657927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A477F39-900E-4574-BF2D-D77CC571AB7C}"/>
                </a:ext>
              </a:extLst>
            </p:cNvPr>
            <p:cNvGrpSpPr/>
            <p:nvPr/>
          </p:nvGrpSpPr>
          <p:grpSpPr>
            <a:xfrm>
              <a:off x="10377266" y="5910021"/>
              <a:ext cx="824134" cy="824113"/>
              <a:chOff x="9807799" y="6200873"/>
              <a:chExt cx="504751" cy="504738"/>
            </a:xfrm>
          </p:grpSpPr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DCF97D04-9FD0-4751-983E-37D1CCD4FE50}"/>
                  </a:ext>
                </a:extLst>
              </p:cNvPr>
              <p:cNvSpPr/>
              <p:nvPr/>
            </p:nvSpPr>
            <p:spPr>
              <a:xfrm>
                <a:off x="9807807" y="6200874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530BAC99-CC0E-4FC5-ACC5-0683BA0DAC39}"/>
                  </a:ext>
                </a:extLst>
              </p:cNvPr>
              <p:cNvSpPr/>
              <p:nvPr/>
            </p:nvSpPr>
            <p:spPr>
              <a:xfrm>
                <a:off x="9933993" y="6200874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21D5DDFC-1232-41C3-8D00-ECA56DB0CE48}"/>
                  </a:ext>
                </a:extLst>
              </p:cNvPr>
              <p:cNvSpPr/>
              <p:nvPr/>
            </p:nvSpPr>
            <p:spPr>
              <a:xfrm>
                <a:off x="10060181" y="6200874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8F7B18B1-036E-4F6E-9842-0DABBC8AACEA}"/>
                  </a:ext>
                </a:extLst>
              </p:cNvPr>
              <p:cNvSpPr/>
              <p:nvPr/>
            </p:nvSpPr>
            <p:spPr>
              <a:xfrm>
                <a:off x="10186364" y="6200873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2E4234D6-7912-4F0E-A609-041C3104E316}"/>
                  </a:ext>
                </a:extLst>
              </p:cNvPr>
              <p:cNvSpPr/>
              <p:nvPr/>
            </p:nvSpPr>
            <p:spPr>
              <a:xfrm>
                <a:off x="9807804" y="632705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889EB4AA-0968-40F3-A9F7-EC9F68D3C751}"/>
                  </a:ext>
                </a:extLst>
              </p:cNvPr>
              <p:cNvSpPr/>
              <p:nvPr/>
            </p:nvSpPr>
            <p:spPr>
              <a:xfrm>
                <a:off x="9933990" y="632705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A48B6338-637D-47B0-A8C2-C209AEC1ACEF}"/>
                  </a:ext>
                </a:extLst>
              </p:cNvPr>
              <p:cNvSpPr/>
              <p:nvPr/>
            </p:nvSpPr>
            <p:spPr>
              <a:xfrm>
                <a:off x="10060177" y="6327059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1D6A0E6A-0832-4FFA-BD50-E7E021CC5C7C}"/>
                  </a:ext>
                </a:extLst>
              </p:cNvPr>
              <p:cNvSpPr/>
              <p:nvPr/>
            </p:nvSpPr>
            <p:spPr>
              <a:xfrm>
                <a:off x="10186362" y="6327055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B9CCB3DC-6D06-4F3B-8F45-F282513B7202}"/>
                  </a:ext>
                </a:extLst>
              </p:cNvPr>
              <p:cNvSpPr/>
              <p:nvPr/>
            </p:nvSpPr>
            <p:spPr>
              <a:xfrm>
                <a:off x="9807799" y="6453242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8F87E592-D30A-422C-9D13-AD8D22081983}"/>
                  </a:ext>
                </a:extLst>
              </p:cNvPr>
              <p:cNvSpPr/>
              <p:nvPr/>
            </p:nvSpPr>
            <p:spPr>
              <a:xfrm>
                <a:off x="9933985" y="6453242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D0E54177-FC45-497E-A76C-4D17EFA48E78}"/>
                  </a:ext>
                </a:extLst>
              </p:cNvPr>
              <p:cNvSpPr/>
              <p:nvPr/>
            </p:nvSpPr>
            <p:spPr>
              <a:xfrm>
                <a:off x="10060173" y="6453242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4656B7D5-D755-44BA-B1D0-B586E3782927}"/>
                  </a:ext>
                </a:extLst>
              </p:cNvPr>
              <p:cNvSpPr/>
              <p:nvPr/>
            </p:nvSpPr>
            <p:spPr>
              <a:xfrm>
                <a:off x="10186357" y="645323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0909FAE5-4FE3-4430-BC37-2739D7CB1F30}"/>
                  </a:ext>
                </a:extLst>
              </p:cNvPr>
              <p:cNvSpPr/>
              <p:nvPr/>
            </p:nvSpPr>
            <p:spPr>
              <a:xfrm>
                <a:off x="9807801" y="6579424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3CA094F0-FA3D-4C14-A15E-17B4F388F804}"/>
                  </a:ext>
                </a:extLst>
              </p:cNvPr>
              <p:cNvSpPr/>
              <p:nvPr/>
            </p:nvSpPr>
            <p:spPr>
              <a:xfrm>
                <a:off x="9933982" y="6579424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E1FA6572-8F77-42D5-A726-E691433C6DBB}"/>
                  </a:ext>
                </a:extLst>
              </p:cNvPr>
              <p:cNvSpPr/>
              <p:nvPr/>
            </p:nvSpPr>
            <p:spPr>
              <a:xfrm>
                <a:off x="10060164" y="6579425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3C72C6A7-4BD6-40DA-B034-B9A2D3916F2B}"/>
                  </a:ext>
                </a:extLst>
              </p:cNvPr>
              <p:cNvSpPr/>
              <p:nvPr/>
            </p:nvSpPr>
            <p:spPr>
              <a:xfrm>
                <a:off x="10186333" y="6579414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0" name="Arrow: Left 689">
            <a:extLst>
              <a:ext uri="{FF2B5EF4-FFF2-40B4-BE49-F238E27FC236}">
                <a16:creationId xmlns:a16="http://schemas.microsoft.com/office/drawing/2014/main" id="{5ED8117F-F649-4977-A377-2CC2D4DB13EF}"/>
              </a:ext>
            </a:extLst>
          </p:cNvPr>
          <p:cNvSpPr/>
          <p:nvPr/>
        </p:nvSpPr>
        <p:spPr>
          <a:xfrm rot="10800000">
            <a:off x="8610600" y="5808208"/>
            <a:ext cx="777062" cy="612006"/>
          </a:xfrm>
          <a:prstGeom prst="lef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5578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7" grpId="0" animBg="1"/>
      <p:bldP spid="6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Divide and Conquer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10668000" cy="49785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b="1" dirty="0" err="1"/>
              <a:t>myDCalgo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baseCase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#brute force if necessary</a:t>
            </a:r>
          </a:p>
          <a:p>
            <a:pPr marL="0" indent="0">
              <a:buNone/>
            </a:pPr>
            <a:r>
              <a:rPr lang="en-US" dirty="0"/>
              <a:t> 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subproblems</a:t>
            </a:r>
            <a:r>
              <a:rPr lang="en-US" dirty="0"/>
              <a:t> = Divide(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00B050"/>
                </a:solidFill>
              </a:rPr>
              <a:t>sub</a:t>
            </a:r>
            <a:r>
              <a:rPr lang="en-US" dirty="0"/>
              <a:t> in </a:t>
            </a:r>
            <a:r>
              <a:rPr lang="en-US" dirty="0">
                <a:solidFill>
                  <a:srgbClr val="00B050"/>
                </a:solidFill>
              </a:rPr>
              <a:t>subproblems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myDCalgo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sub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Combine(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Divide and Conquer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4B5-1C30-A542-B203-F8AC78B2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69F16-7235-C140-BC82-2C7852E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56BF-1455-2146-9A24-B334082A4F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4957" y="1295400"/>
            <a:ext cx="10515600" cy="1295400"/>
          </a:xfrm>
        </p:spPr>
        <p:txBody>
          <a:bodyPr/>
          <a:lstStyle/>
          <a:p>
            <a:r>
              <a:rPr lang="en-US" dirty="0"/>
              <a:t>Note: in this visualization, think of the gray regions being larger values that should get sorted to the end (the bottom).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0D9265A-A9EC-A548-977C-B599B72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19399"/>
            <a:ext cx="6400800" cy="34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4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972800" cy="5715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972800" cy="5715000"/>
              </a:xfrm>
              <a:blipFill>
                <a:blip r:embed="rId2"/>
                <a:stretch>
                  <a:fillRect l="-127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4CCFE9-25E3-2048-A0FD-A1DDE3A6FA4B}"/>
                  </a:ext>
                </a:extLst>
              </p:cNvPr>
              <p:cNvSpPr txBox="1"/>
              <p:nvPr/>
            </p:nvSpPr>
            <p:spPr>
              <a:xfrm>
                <a:off x="9575882" y="5860156"/>
                <a:ext cx="12698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4CCFE9-25E3-2048-A0FD-A1DDE3A6F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882" y="5860156"/>
                <a:ext cx="1269835" cy="646331"/>
              </a:xfrm>
              <a:prstGeom prst="rect">
                <a:avLst/>
              </a:prstGeom>
              <a:blipFill>
                <a:blip r:embed="rId3"/>
                <a:stretch>
                  <a:fillRect r="-396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5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Divide and 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Break into smaller </a:t>
                </a:r>
                <a:r>
                  <a:rPr lang="en-US" dirty="0">
                    <a:solidFill>
                      <a:srgbClr val="FF33CC"/>
                    </a:solidFill>
                  </a:rPr>
                  <a:t>subproblems</a:t>
                </a:r>
              </a:p>
              <a:p>
                <a:pPr marL="914400" lvl="1" indent="-514350"/>
                <a:r>
                  <a:rPr lang="en-US" dirty="0"/>
                  <a:t>Define smaller subproblems, how to divide and combine their results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rgbClr val="FF33CC"/>
                    </a:solidFill>
                  </a:rPr>
                  <a:t>recurrence</a:t>
                </a:r>
                <a:r>
                  <a:rPr lang="en-US" dirty="0"/>
                  <a:t> relation to express recursive running time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𝐷</m:t>
                    </m:r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time, </a:t>
                </a:r>
                <a:endParaRPr lang="en-US" b="1" dirty="0"/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 </a:t>
                </a:r>
                <a:r>
                  <a:rPr lang="en-US" dirty="0"/>
                  <a:t>recurse on small problems,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C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time</a:t>
                </a:r>
              </a:p>
              <a:p>
                <a:pPr lvl="1"/>
                <a:r>
                  <a:rPr lang="en-US" b="1" dirty="0"/>
                  <a:t>Recurrence: </a:t>
                </a:r>
                <a:endParaRPr lang="en-US" i="1" dirty="0">
                  <a:latin typeface="Cambria Math"/>
                </a:endParaRPr>
              </a:p>
              <a:p>
                <a:pPr marL="85725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rgbClr val="FF33CC"/>
                    </a:solidFill>
                  </a:rPr>
                  <a:t>asymptotic</a:t>
                </a:r>
                <a:r>
                  <a:rPr lang="en-US" dirty="0"/>
                  <a:t> notation to simplify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7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2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10972800" cy="13255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into smaller </a:t>
            </a:r>
            <a:r>
              <a:rPr lang="en-US" dirty="0">
                <a:solidFill>
                  <a:srgbClr val="FF33CC"/>
                </a:solidFill>
              </a:rPr>
              <a:t>subproblems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FF33CC"/>
                </a:solidFill>
              </a:rPr>
              <a:t>recurrence</a:t>
            </a:r>
            <a:r>
              <a:rPr lang="en-US" dirty="0"/>
              <a:t> relation to express recursive running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FF33CC"/>
                </a:solidFill>
              </a:rPr>
              <a:t>asymptotic</a:t>
            </a:r>
            <a:r>
              <a:rPr lang="en-US" dirty="0"/>
              <a:t> notation to simplify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43E800-9199-A449-B2FF-04B9E12E4093}"/>
                  </a:ext>
                </a:extLst>
              </p:cNvPr>
              <p:cNvSpPr/>
              <p:nvPr/>
            </p:nvSpPr>
            <p:spPr>
              <a:xfrm>
                <a:off x="1905000" y="3453114"/>
                <a:ext cx="8534400" cy="260404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800" b="1" dirty="0"/>
                  <a:t>: </a:t>
                </a:r>
                <a:r>
                  <a:rPr lang="en-US" sz="2800" dirty="0"/>
                  <a:t>0 comparisons</a:t>
                </a:r>
              </a:p>
              <a:p>
                <a:r>
                  <a:rPr lang="en-US" sz="28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800" b="1" dirty="0"/>
                  <a:t>: </a:t>
                </a:r>
                <a:r>
                  <a:rPr lang="en-US" sz="2800" dirty="0"/>
                  <a:t>recurse on </a:t>
                </a:r>
                <a:r>
                  <a:rPr lang="en-US" sz="2800" dirty="0">
                    <a:solidFill>
                      <a:srgbClr val="00B050"/>
                    </a:solidFill>
                  </a:rPr>
                  <a:t>2</a:t>
                </a:r>
                <a:r>
                  <a:rPr lang="en-US" sz="2800" dirty="0"/>
                  <a:t> small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subproblems</a:t>
                </a:r>
                <a:r>
                  <a:rPr lang="en-US" sz="2800" dirty="0"/>
                  <a:t>,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b="1" dirty="0"/>
              </a:p>
              <a:p>
                <a:r>
                  <a:rPr lang="en-US" sz="28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800" b="1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comparisons</a:t>
                </a:r>
              </a:p>
              <a:p>
                <a:r>
                  <a:rPr lang="en-US" sz="2800" b="1" dirty="0"/>
                  <a:t>Recurrence: </a:t>
                </a:r>
                <a:endParaRPr lang="en-US" sz="2800" i="1" dirty="0">
                  <a:latin typeface="Cambria Math"/>
                </a:endParaRPr>
              </a:p>
              <a:p>
                <a:pPr lvl="1"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43E800-9199-A449-B2FF-04B9E12E4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53114"/>
                <a:ext cx="8534400" cy="2604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97959-A4DE-B143-A71E-ABCF1A117782}"/>
                  </a:ext>
                </a:extLst>
              </p:cNvPr>
              <p:cNvSpPr txBox="1"/>
              <p:nvPr/>
            </p:nvSpPr>
            <p:spPr>
              <a:xfrm>
                <a:off x="5791200" y="5421926"/>
                <a:ext cx="2076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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Θ(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log 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97959-A4DE-B143-A71E-ABCF1A11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421926"/>
                <a:ext cx="2076209" cy="523220"/>
              </a:xfrm>
              <a:prstGeom prst="rect">
                <a:avLst/>
              </a:prstGeom>
              <a:blipFill>
                <a:blip r:embed="rId3"/>
                <a:stretch>
                  <a:fillRect t="-11628" r="-487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B1EDB24-6CA3-2544-9993-C446CB049FAF}"/>
              </a:ext>
            </a:extLst>
          </p:cNvPr>
          <p:cNvSpPr txBox="1"/>
          <p:nvPr/>
        </p:nvSpPr>
        <p:spPr>
          <a:xfrm>
            <a:off x="8053526" y="5445846"/>
            <a:ext cx="21984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chemeClr val="accent1"/>
                </a:solidFill>
              </a:rPr>
              <a:t>Let’s see why!</a:t>
            </a:r>
          </a:p>
        </p:txBody>
      </p:sp>
    </p:spTree>
    <p:extLst>
      <p:ext uri="{BB962C8B-B14F-4D97-AF65-F5344CB8AC3E}">
        <p14:creationId xmlns:p14="http://schemas.microsoft.com/office/powerpoint/2010/main" val="40840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A8BF-362D-6246-AD62-31A3C34E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8717-658C-8D48-9DFA-39DABAB3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methods for solving recurrences</a:t>
            </a:r>
          </a:p>
          <a:p>
            <a:pPr marL="1549400" indent="-400050"/>
            <a:r>
              <a:rPr lang="en-US" dirty="0"/>
              <a:t>Unrolling: expand the recurrence</a:t>
            </a:r>
          </a:p>
          <a:p>
            <a:pPr marL="1549400" indent="-400050"/>
            <a:r>
              <a:rPr lang="en-US" dirty="0"/>
              <a:t>Tree: get a picture of recursion</a:t>
            </a:r>
          </a:p>
          <a:p>
            <a:pPr marL="1549400" indent="-400050"/>
            <a:r>
              <a:rPr lang="en-US" dirty="0"/>
              <a:t>Guess/Check: Substitution by guessing the solution and using induction to prove</a:t>
            </a:r>
          </a:p>
          <a:p>
            <a:pPr marL="1549400" indent="-400050"/>
            <a:r>
              <a:rPr lang="en-US" dirty="0"/>
              <a:t>“Cookbook”: Use magic (a.k.a. Master Theorem)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2CCA52-4E75-0B4E-A82B-DF93E6463F8D}"/>
              </a:ext>
            </a:extLst>
          </p:cNvPr>
          <p:cNvGrpSpPr/>
          <p:nvPr/>
        </p:nvGrpSpPr>
        <p:grpSpPr>
          <a:xfrm>
            <a:off x="810296" y="3778274"/>
            <a:ext cx="1033512" cy="923330"/>
            <a:chOff x="883102" y="2371635"/>
            <a:chExt cx="1232037" cy="1100690"/>
          </a:xfrm>
        </p:grpSpPr>
        <p:pic>
          <p:nvPicPr>
            <p:cNvPr id="6" name="Picture 2" descr="Image result for check mark">
              <a:extLst>
                <a:ext uri="{FF2B5EF4-FFF2-40B4-BE49-F238E27FC236}">
                  <a16:creationId xmlns:a16="http://schemas.microsoft.com/office/drawing/2014/main" id="{8FC333B8-958F-F948-9F81-DF0842657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8CDEED-531F-4148-9843-E91FD7EF6EB8}"/>
                </a:ext>
              </a:extLst>
            </p:cNvPr>
            <p:cNvSpPr txBox="1"/>
            <p:nvPr/>
          </p:nvSpPr>
          <p:spPr>
            <a:xfrm>
              <a:off x="883102" y="2371635"/>
              <a:ext cx="432904" cy="110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24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8" name="Picture 4" descr="https://images-na.ssl-images-amazon.com/images/I/61Aytsfq0IL._SX401_BO1,204,203,200_.jpg">
            <a:extLst>
              <a:ext uri="{FF2B5EF4-FFF2-40B4-BE49-F238E27FC236}">
                <a16:creationId xmlns:a16="http://schemas.microsoft.com/office/drawing/2014/main" id="{5396E184-F89A-C642-B891-FB2723EB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70534"/>
            <a:ext cx="582345" cy="7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08F6DB-DEB3-BC42-A9CA-8707BE33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64" y="2743200"/>
            <a:ext cx="440781" cy="5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ree">
            <a:extLst>
              <a:ext uri="{FF2B5EF4-FFF2-40B4-BE49-F238E27FC236}">
                <a16:creationId xmlns:a16="http://schemas.microsoft.com/office/drawing/2014/main" id="{E04EC64A-65D5-0F44-9C9B-3AB57478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09600" cy="6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0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2656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Symbol" pitchFamily="18" charset="2"/>
                  </a:rPr>
                  <a:t>Þ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56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l="-2885" t="-11905" r="-2885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229600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267700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7700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154390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)+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154390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143432" y="5686778"/>
                <a:ext cx="3563091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32" y="5686778"/>
                <a:ext cx="3563091" cy="972317"/>
              </a:xfrm>
              <a:prstGeom prst="rect">
                <a:avLst/>
              </a:prstGeom>
              <a:blipFill>
                <a:blip r:embed="rId6"/>
                <a:stretch>
                  <a:fillRect t="-96104" b="-150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1816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383237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8491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blipFill>
                <a:blip r:embed="rId11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2954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28600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32460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201056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1056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848350" y="3485452"/>
            <a:ext cx="8001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7620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8483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5813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668215" y="199286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15" y="1992868"/>
                <a:ext cx="3745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962400" y="29403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9403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246374" y="2974403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74" y="2974403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819400" y="3778527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778527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39597" y="3774093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597" y="3774093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432433" y="378362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33" y="3783622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001000" y="377918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77918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905000" y="5105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05400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907380" y="5105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0" y="5105400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821292" y="5105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92" y="5105400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58794" y="51173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94" y="5117390"/>
                <a:ext cx="3658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949394" y="51173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94" y="5117390"/>
                <a:ext cx="3658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863794" y="51173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94" y="5117390"/>
                <a:ext cx="3658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57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66" grpId="0"/>
      <p:bldP spid="67" grpId="0"/>
      <p:bldP spid="68" grpId="0"/>
      <p:bldP spid="70" grpId="0"/>
      <p:bldP spid="71" grpId="0"/>
      <p:bldP spid="72" grpId="0"/>
      <p:bldP spid="74" grpId="0"/>
      <p:bldP spid="75" grpId="0"/>
      <p:bldP spid="77" grpId="0"/>
      <p:bldP spid="78" grpId="0"/>
      <p:bldP spid="80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F4C-DA7E-F143-9332-493D288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5B0E-66F7-7445-9C8E-C8D07E91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1A Basic is out!</a:t>
            </a:r>
          </a:p>
          <a:p>
            <a:r>
              <a:rPr lang="en-US" dirty="0"/>
              <a:t>Prof. </a:t>
            </a:r>
            <a:r>
              <a:rPr lang="en-US" dirty="0" err="1"/>
              <a:t>Hott’s</a:t>
            </a:r>
            <a:r>
              <a:rPr lang="en-US" dirty="0"/>
              <a:t> Office hours</a:t>
            </a:r>
          </a:p>
          <a:p>
            <a:pPr lvl="1"/>
            <a:r>
              <a:rPr lang="en-US" dirty="0"/>
              <a:t>Mondays 3-5pm (4-5pm primarily 4102)</a:t>
            </a:r>
          </a:p>
          <a:p>
            <a:pPr lvl="1"/>
            <a:r>
              <a:rPr lang="en-US" dirty="0"/>
              <a:t>Fridays 12-2pm (1-2pm primarily 4102)</a:t>
            </a:r>
          </a:p>
          <a:p>
            <a:r>
              <a:rPr lang="en-US" dirty="0"/>
              <a:t>Horton’s office hours:  See course website</a:t>
            </a:r>
          </a:p>
          <a:p>
            <a:r>
              <a:rPr lang="en-US" dirty="0"/>
              <a:t>Policy change: max size of collaboration groups is 4 total</a:t>
            </a:r>
          </a:p>
        </p:txBody>
      </p:sp>
    </p:spTree>
    <p:extLst>
      <p:ext uri="{BB962C8B-B14F-4D97-AF65-F5344CB8AC3E}">
        <p14:creationId xmlns:p14="http://schemas.microsoft.com/office/powerpoint/2010/main" val="986126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BF11-12DE-1240-BD29-96A1617F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Unrolling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A088D7-466F-4445-82E9-F07D2A50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/>
          <a:lstStyle/>
          <a:p>
            <a:r>
              <a:rPr lang="en-US" dirty="0"/>
              <a:t>The strategy: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047A-A55D-2B4E-8098-65B6B2608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7772400" cy="39512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Replace the recursive calculation for the smaller value with what you get if you “plug in” the smaller value into the original recurrence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and describe the general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base case to find how many repetitions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Finally plug in base case value and simplify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do this for </a:t>
            </a:r>
            <a:r>
              <a:rPr lang="en-US" dirty="0" err="1"/>
              <a:t>Mergesort’s</a:t>
            </a:r>
            <a:r>
              <a:rPr lang="en-US" dirty="0"/>
              <a:t> recurrence!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32C1C0-9E59-9943-A502-B2257478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1899618"/>
            <a:ext cx="1881188" cy="250825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65138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6B9A-6369-4E4A-8E10-75B21EEF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Unrolling,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57BB-0BAE-8E4B-B05C-98A8DAFB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6261"/>
            <a:ext cx="10972800" cy="1545534"/>
          </a:xfrm>
        </p:spPr>
        <p:txBody>
          <a:bodyPr anchor="t" anchorCtr="0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Replace the recursive calculation for the smaller value with what you get if you “plug in” the smaller value into the original recurrence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52622-BD05-B241-B23E-98837A150B8A}"/>
                  </a:ext>
                </a:extLst>
              </p:cNvPr>
              <p:cNvSpPr txBox="1"/>
              <p:nvPr/>
            </p:nvSpPr>
            <p:spPr>
              <a:xfrm>
                <a:off x="609600" y="2840939"/>
                <a:ext cx="4114800" cy="15696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???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52622-BD05-B241-B23E-98837A150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40939"/>
                <a:ext cx="4114800" cy="1569660"/>
              </a:xfrm>
              <a:prstGeom prst="rect">
                <a:avLst/>
              </a:prstGeom>
              <a:blipFill>
                <a:blip r:embed="rId2"/>
                <a:stretch>
                  <a:fillRect t="-43200" b="-3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C4476C-2F8A-3243-A151-0C3502117A76}"/>
                  </a:ext>
                </a:extLst>
              </p:cNvPr>
              <p:cNvSpPr txBox="1"/>
              <p:nvPr/>
            </p:nvSpPr>
            <p:spPr>
              <a:xfrm>
                <a:off x="6176684" y="2971800"/>
                <a:ext cx="4332789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C4476C-2F8A-3243-A151-0C350211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684" y="2971800"/>
                <a:ext cx="4332789" cy="1046440"/>
              </a:xfrm>
              <a:prstGeom prst="rect">
                <a:avLst/>
              </a:prstGeom>
              <a:blipFill>
                <a:blip r:embed="rId3"/>
                <a:stretch>
                  <a:fillRect t="-84337" r="-4386" b="-87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C1CCDE-7825-4544-B4DD-FE7F5D88D19C}"/>
              </a:ext>
            </a:extLst>
          </p:cNvPr>
          <p:cNvCxnSpPr/>
          <p:nvPr/>
        </p:nvCxnSpPr>
        <p:spPr>
          <a:xfrm>
            <a:off x="4724400" y="3276600"/>
            <a:ext cx="12954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066085-290A-CC4F-A783-D0F729804DE6}"/>
                  </a:ext>
                </a:extLst>
              </p:cNvPr>
              <p:cNvSpPr txBox="1"/>
              <p:nvPr/>
            </p:nvSpPr>
            <p:spPr>
              <a:xfrm>
                <a:off x="1905000" y="4257558"/>
                <a:ext cx="4114800" cy="91569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066085-290A-CC4F-A783-D0F72980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257558"/>
                <a:ext cx="4114800" cy="915691"/>
              </a:xfrm>
              <a:prstGeom prst="rect">
                <a:avLst/>
              </a:prstGeom>
              <a:blipFill>
                <a:blip r:embed="rId4"/>
                <a:stretch>
                  <a:fillRect t="-75342" r="-55692" b="-134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4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6B9A-6369-4E4A-8E10-75B21EEF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Unrolling, Step 2: Repeating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57BB-0BAE-8E4B-B05C-98A8DAFB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71599"/>
          </a:xfrm>
        </p:spPr>
        <p:txBody>
          <a:bodyPr anchor="t" anchorCtr="0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Replace the recursive calculation for the smaller value with what you get if you “plug in” the smaller value into the original recurrence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u="sng" dirty="0"/>
              <a:t>Repeat</a:t>
            </a:r>
            <a:r>
              <a:rPr lang="en-US" dirty="0"/>
              <a:t> and describe the general pattern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52622-BD05-B241-B23E-98837A150B8A}"/>
                  </a:ext>
                </a:extLst>
              </p:cNvPr>
              <p:cNvSpPr txBox="1"/>
              <p:nvPr/>
            </p:nvSpPr>
            <p:spPr>
              <a:xfrm>
                <a:off x="609600" y="2840938"/>
                <a:ext cx="4114800" cy="218825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0" dirty="0">
                    <a:solidFill>
                      <a:srgbClr val="FF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=4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FF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FF0000"/>
                    </a:solidFill>
                  </a:rPr>
                  <a:t>                …</a:t>
                </a:r>
              </a:p>
              <a:p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52622-BD05-B241-B23E-98837A150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40938"/>
                <a:ext cx="4114800" cy="2188259"/>
              </a:xfrm>
              <a:prstGeom prst="rect">
                <a:avLst/>
              </a:prstGeom>
              <a:blipFill>
                <a:blip r:embed="rId2"/>
                <a:stretch>
                  <a:fillRect t="-31214" r="-86420" b="-42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C4476C-2F8A-3243-A151-0C3502117A76}"/>
                  </a:ext>
                </a:extLst>
              </p:cNvPr>
              <p:cNvSpPr txBox="1"/>
              <p:nvPr/>
            </p:nvSpPr>
            <p:spPr>
              <a:xfrm>
                <a:off x="6172202" y="2971800"/>
                <a:ext cx="4379276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C4476C-2F8A-3243-A151-0C350211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2" y="2971800"/>
                <a:ext cx="4379276" cy="1046440"/>
              </a:xfrm>
              <a:prstGeom prst="rect">
                <a:avLst/>
              </a:prstGeom>
              <a:blipFill>
                <a:blip r:embed="rId3"/>
                <a:stretch>
                  <a:fillRect t="-84337" r="-3768" b="-87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C1CCDE-7825-4544-B4DD-FE7F5D88D19C}"/>
              </a:ext>
            </a:extLst>
          </p:cNvPr>
          <p:cNvCxnSpPr/>
          <p:nvPr/>
        </p:nvCxnSpPr>
        <p:spPr>
          <a:xfrm>
            <a:off x="4724400" y="3352800"/>
            <a:ext cx="12954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2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6B9A-6369-4E4A-8E10-75B21EEF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Unrolling, Step 2: General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57BB-0BAE-8E4B-B05C-98A8DAFB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71599"/>
          </a:xfrm>
        </p:spPr>
        <p:txBody>
          <a:bodyPr anchor="t" anchorCtr="0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Replace the recursive calculation for the smaller value with what you get if you “plug in” the smaller value into the original recurrence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Repeat and </a:t>
            </a:r>
            <a:r>
              <a:rPr lang="en-US" u="sng" dirty="0"/>
              <a:t>describe the general pattern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52622-BD05-B241-B23E-98837A150B8A}"/>
                  </a:ext>
                </a:extLst>
              </p:cNvPr>
              <p:cNvSpPr txBox="1"/>
              <p:nvPr/>
            </p:nvSpPr>
            <p:spPr>
              <a:xfrm>
                <a:off x="609600" y="2840938"/>
                <a:ext cx="4114800" cy="218825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0" dirty="0">
                    <a:solidFill>
                      <a:srgbClr val="FF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=4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FF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FF0000"/>
                    </a:solidFill>
                  </a:rPr>
                  <a:t>                …</a:t>
                </a:r>
              </a:p>
              <a:p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52622-BD05-B241-B23E-98837A150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40938"/>
                <a:ext cx="4114800" cy="2188259"/>
              </a:xfrm>
              <a:prstGeom prst="rect">
                <a:avLst/>
              </a:prstGeom>
              <a:blipFill>
                <a:blip r:embed="rId2"/>
                <a:stretch>
                  <a:fillRect t="-31214" r="-86420" b="-42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AE040D-9AA6-6E43-953A-958DA539D90E}"/>
                  </a:ext>
                </a:extLst>
              </p:cNvPr>
              <p:cNvSpPr txBox="1"/>
              <p:nvPr/>
            </p:nvSpPr>
            <p:spPr>
              <a:xfrm>
                <a:off x="1295400" y="5486400"/>
                <a:ext cx="4114800" cy="892858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baseline="30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AE040D-9AA6-6E43-953A-958DA539D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86400"/>
                <a:ext cx="4114800" cy="892858"/>
              </a:xfrm>
              <a:prstGeom prst="rect">
                <a:avLst/>
              </a:prstGeom>
              <a:blipFill>
                <a:blip r:embed="rId3"/>
                <a:stretch>
                  <a:fillRect t="-77465" b="-14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41543F-B9C2-1E4F-9B40-FCAB4676EBC3}"/>
                  </a:ext>
                </a:extLst>
              </p:cNvPr>
              <p:cNvSpPr txBox="1"/>
              <p:nvPr/>
            </p:nvSpPr>
            <p:spPr>
              <a:xfrm>
                <a:off x="7667773" y="2549085"/>
                <a:ext cx="3352800" cy="58370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0" dirty="0">
                    <a:solidFill>
                      <a:srgbClr val="0070C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rgbClr val="0070C0"/>
                    </a:solidFill>
                  </a:rPr>
                  <a:t>count repetitions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41543F-B9C2-1E4F-9B40-FCAB4676E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3" y="2549085"/>
                <a:ext cx="3352800" cy="583706"/>
              </a:xfrm>
              <a:prstGeom prst="rect">
                <a:avLst/>
              </a:prstGeom>
              <a:blipFill>
                <a:blip r:embed="rId4"/>
                <a:stretch>
                  <a:fillRect l="-3774" r="-7547" b="-4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2ACF33-6B6C-C747-9634-3D2B974C5AF9}"/>
                  </a:ext>
                </a:extLst>
              </p:cNvPr>
              <p:cNvSpPr txBox="1"/>
              <p:nvPr/>
            </p:nvSpPr>
            <p:spPr>
              <a:xfrm>
                <a:off x="5304157" y="2985247"/>
                <a:ext cx="809772" cy="553998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2ACF33-6B6C-C747-9634-3D2B974C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57" y="2985247"/>
                <a:ext cx="80977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23A80B-A8FD-8F45-9483-CF25FE66C4BB}"/>
                  </a:ext>
                </a:extLst>
              </p:cNvPr>
              <p:cNvSpPr txBox="1"/>
              <p:nvPr/>
            </p:nvSpPr>
            <p:spPr>
              <a:xfrm>
                <a:off x="8534400" y="3774548"/>
                <a:ext cx="809773" cy="553998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23A80B-A8FD-8F45-9483-CF25FE66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774548"/>
                <a:ext cx="80977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A0C18E-782B-0744-A4FC-51818DA48D85}"/>
                  </a:ext>
                </a:extLst>
              </p:cNvPr>
              <p:cNvSpPr txBox="1"/>
              <p:nvPr/>
            </p:nvSpPr>
            <p:spPr>
              <a:xfrm>
                <a:off x="8534400" y="4401872"/>
                <a:ext cx="809773" cy="553998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A0C18E-782B-0744-A4FC-51818DA4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401872"/>
                <a:ext cx="80977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8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6B9A-6369-4E4A-8E10-75B21EEF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Unrolling, Steps 3 and 4: General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57BB-0BAE-8E4B-B05C-98A8DAFB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1371599"/>
          </a:xfrm>
        </p:spPr>
        <p:txBody>
          <a:bodyPr anchor="t" anchorCtr="0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Use the base case to find how many repetitions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Finally plug in base case value and simplify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52622-BD05-B241-B23E-98837A150B8A}"/>
                  </a:ext>
                </a:extLst>
              </p:cNvPr>
              <p:cNvSpPr txBox="1"/>
              <p:nvPr/>
            </p:nvSpPr>
            <p:spPr>
              <a:xfrm>
                <a:off x="609600" y="2536138"/>
                <a:ext cx="4114800" cy="892858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FF0000"/>
                    </a:solidFill>
                  </a:rPr>
                  <a:t>               </a:t>
                </a:r>
              </a:p>
              <a:p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52622-BD05-B241-B23E-98837A150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36138"/>
                <a:ext cx="4114800" cy="892858"/>
              </a:xfrm>
              <a:prstGeom prst="rect">
                <a:avLst/>
              </a:prstGeom>
              <a:blipFill>
                <a:blip r:embed="rId2"/>
                <a:stretch>
                  <a:fillRect t="-76056" b="-1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AE040D-9AA6-6E43-953A-958DA539D90E}"/>
                  </a:ext>
                </a:extLst>
              </p:cNvPr>
              <p:cNvSpPr txBox="1"/>
              <p:nvPr/>
            </p:nvSpPr>
            <p:spPr>
              <a:xfrm>
                <a:off x="1295400" y="3137646"/>
                <a:ext cx="4114800" cy="892858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baseline="30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AE040D-9AA6-6E43-953A-958DA539D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37646"/>
                <a:ext cx="4114800" cy="892858"/>
              </a:xfrm>
              <a:prstGeom prst="rect">
                <a:avLst/>
              </a:prstGeom>
              <a:blipFill>
                <a:blip r:embed="rId3"/>
                <a:stretch>
                  <a:fillRect t="-77465" b="-14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41543F-B9C2-1E4F-9B40-FCAB4676EBC3}"/>
                  </a:ext>
                </a:extLst>
              </p:cNvPr>
              <p:cNvSpPr txBox="1"/>
              <p:nvPr/>
            </p:nvSpPr>
            <p:spPr>
              <a:xfrm>
                <a:off x="4953000" y="3276600"/>
                <a:ext cx="3352800" cy="58370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0" dirty="0">
                    <a:solidFill>
                      <a:srgbClr val="0070C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rgbClr val="0070C0"/>
                    </a:solidFill>
                  </a:rPr>
                  <a:t>count repetitions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41543F-B9C2-1E4F-9B40-FCAB4676E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276600"/>
                <a:ext cx="3352800" cy="583706"/>
              </a:xfrm>
              <a:prstGeom prst="rect">
                <a:avLst/>
              </a:prstGeom>
              <a:blipFill>
                <a:blip r:embed="rId4"/>
                <a:stretch>
                  <a:fillRect l="-3774" r="-6792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5F3AA-60D6-B64E-AA3B-52BB5A1CFC75}"/>
                  </a:ext>
                </a:extLst>
              </p:cNvPr>
              <p:cNvSpPr txBox="1"/>
              <p:nvPr/>
            </p:nvSpPr>
            <p:spPr>
              <a:xfrm>
                <a:off x="609600" y="3916376"/>
                <a:ext cx="1043003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When will we stop repeating this? At the 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 baseline="30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dirty="0"/>
                  <a:t> then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baseline="3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sz="3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32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5F3AA-60D6-B64E-AA3B-52BB5A1CF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16376"/>
                <a:ext cx="10430035" cy="1077218"/>
              </a:xfrm>
              <a:prstGeom prst="rect">
                <a:avLst/>
              </a:prstGeom>
              <a:blipFill>
                <a:blip r:embed="rId5"/>
                <a:stretch>
                  <a:fillRect l="-1460" t="-25581" b="-1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99B8D0-7B36-4742-9305-FE5AF8703210}"/>
                  </a:ext>
                </a:extLst>
              </p:cNvPr>
              <p:cNvSpPr txBox="1"/>
              <p:nvPr/>
            </p:nvSpPr>
            <p:spPr>
              <a:xfrm>
                <a:off x="587188" y="5156878"/>
                <a:ext cx="7513595" cy="1140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 baseline="30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sz="3200" b="0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𝑙𝑔</m:t>
                    </m:r>
                    <m:r>
                      <a:rPr lang="en-US" sz="3200" b="0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baseline="30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𝑙𝑔</m:t>
                            </m:r>
                            <m:r>
                              <a:rPr lang="en-US" sz="3200" b="0" i="1" baseline="30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baseline="30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sz="3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:r>
                  <a:rPr lang="en-US" sz="3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99B8D0-7B36-4742-9305-FE5AF870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88" y="5156878"/>
                <a:ext cx="7513595" cy="1140633"/>
              </a:xfrm>
              <a:prstGeom prst="rect">
                <a:avLst/>
              </a:prstGeom>
              <a:blipFill>
                <a:blip r:embed="rId6"/>
                <a:stretch>
                  <a:fillRect l="-676" t="-64444" b="-6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AA3EED3-0DB3-2C43-A508-4A8895141A94}"/>
              </a:ext>
            </a:extLst>
          </p:cNvPr>
          <p:cNvSpPr txBox="1"/>
          <p:nvPr/>
        </p:nvSpPr>
        <p:spPr>
          <a:xfrm>
            <a:off x="8001000" y="5639777"/>
            <a:ext cx="3352800" cy="583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b="0" dirty="0">
                <a:solidFill>
                  <a:srgbClr val="0070C0"/>
                </a:solidFill>
              </a:rPr>
              <a:t>We have the closed form</a:t>
            </a:r>
          </a:p>
          <a:p>
            <a:r>
              <a:rPr lang="en-US" sz="2800" b="0" dirty="0">
                <a:solidFill>
                  <a:srgbClr val="0070C0"/>
                </a:solidFill>
              </a:rPr>
              <a:t>of the recurrence!</a:t>
            </a:r>
          </a:p>
        </p:txBody>
      </p:sp>
    </p:spTree>
    <p:extLst>
      <p:ext uri="{BB962C8B-B14F-4D97-AF65-F5344CB8AC3E}">
        <p14:creationId xmlns:p14="http://schemas.microsoft.com/office/powerpoint/2010/main" val="389032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2E6E-395F-2C4D-B179-E1939CFA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4261-2145-E24C-B96D-4409BF51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81953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the unrolling technique, we’ve found the closed form for: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268DAC-60A4-7547-A3B4-E8405CD971A3}"/>
                  </a:ext>
                </a:extLst>
              </p:cNvPr>
              <p:cNvSpPr/>
              <p:nvPr/>
            </p:nvSpPr>
            <p:spPr>
              <a:xfrm>
                <a:off x="1828800" y="1981200"/>
                <a:ext cx="8534400" cy="11680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Mergesort’s Recurrence: </a:t>
                </a:r>
                <a:endParaRPr lang="en-US" sz="2800" i="1" dirty="0">
                  <a:latin typeface="Cambria Math"/>
                </a:endParaRPr>
              </a:p>
              <a:p>
                <a:pPr lvl="1"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268DAC-60A4-7547-A3B4-E8405CD97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8534400" cy="1168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4A88DC-2862-1B47-836B-D827CC69CE3C}"/>
              </a:ext>
            </a:extLst>
          </p:cNvPr>
          <p:cNvSpPr txBox="1">
            <a:spLocks/>
          </p:cNvSpPr>
          <p:nvPr/>
        </p:nvSpPr>
        <p:spPr>
          <a:xfrm>
            <a:off x="609600" y="3194101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Mergesort</a:t>
            </a:r>
            <a:r>
              <a:rPr lang="en-US" b="1" dirty="0"/>
              <a:t> is a log-linear sort,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Θ(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n log n)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277451C-72F0-984A-B8FF-EEE860490C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4012555"/>
                <a:ext cx="10972800" cy="248419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Things to think about:</a:t>
                </a:r>
              </a:p>
              <a:p>
                <a:r>
                  <a:rPr lang="en-US" dirty="0"/>
                  <a:t>Would the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 </a:t>
                </a:r>
                <a:r>
                  <a:rPr lang="en-US" dirty="0"/>
                  <a:t>order class change if</a:t>
                </a:r>
              </a:p>
              <a:p>
                <a:pPr lvl="1"/>
                <a:r>
                  <a:rPr lang="en-US" dirty="0"/>
                  <a:t>T(1) was a non-zero constant</a:t>
                </a:r>
              </a:p>
              <a:p>
                <a:pPr lvl="1"/>
                <a:r>
                  <a:rPr lang="en-US" dirty="0"/>
                  <a:t>The cost to combine was not exactly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but still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Practice unrolling on the cheer-for-pizza recurrence!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277451C-72F0-984A-B8FF-EEE860490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12555"/>
                <a:ext cx="10972800" cy="2484192"/>
              </a:xfrm>
              <a:prstGeom prst="rect">
                <a:avLst/>
              </a:prstGeom>
              <a:blipFill>
                <a:blip r:embed="rId3"/>
                <a:stretch>
                  <a:fillRect l="-1387" t="-2538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9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0DB7B32-D8BF-B94A-A652-7F631F9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+mj-lt"/>
                <a:ea typeface="ＭＳ Ｐゴシック" panose="020B0600070205080204" pitchFamily="34" charset="-128"/>
              </a:rPr>
              <a:t>Where we are:  We’ve used sorting to…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0B92F15-7693-DA4F-A620-B900E9E3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See again how to apply ideas of counting operations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For insertion sort, we’ve discussed: worst, average, best case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See two different strategies for the same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Insertion sort: “decrease and conquer”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divide and conquer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Introduced some new concepts: in-place, stable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Prove a lower-bound that shows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One class of algorithms has a lower bound of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</a:t>
            </a:r>
            <a:r>
              <a:rPr lang="en-US" altLang="en-US" sz="2000" dirty="0">
                <a:ea typeface="ＭＳ Ｐゴシック" panose="020B0600070205080204" pitchFamily="34" charset="-128"/>
              </a:rPr>
              <a:t>(n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To do better, must remove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&gt;1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inversion for each comparison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Methods for solving recurrences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Seen the tree method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Learned the unrolling method</a:t>
            </a:r>
          </a:p>
        </p:txBody>
      </p:sp>
    </p:spTree>
    <p:extLst>
      <p:ext uri="{BB962C8B-B14F-4D97-AF65-F5344CB8AC3E}">
        <p14:creationId xmlns:p14="http://schemas.microsoft.com/office/powerpoint/2010/main" val="272306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 in first part of this slide-deck: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Some of this material is from CLRS, Chapter 2</a:t>
            </a:r>
          </a:p>
          <a:p>
            <a:r>
              <a:rPr lang="en-US" dirty="0"/>
              <a:t>Goals for this lecture:</a:t>
            </a:r>
          </a:p>
          <a:p>
            <a:pPr lvl="1"/>
            <a:r>
              <a:rPr lang="en-US" dirty="0"/>
              <a:t>Review the sorting problem and some “basic” algorithms,</a:t>
            </a:r>
            <a:br>
              <a:rPr lang="en-US" dirty="0"/>
            </a:br>
            <a:r>
              <a:rPr lang="en-US" dirty="0"/>
              <a:t>while using this to review (or introduce) some principles of algorithm analysis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The sorting problem</a:t>
            </a:r>
          </a:p>
          <a:p>
            <a:pPr lvl="1"/>
            <a:r>
              <a:rPr lang="en-US" dirty="0"/>
              <a:t>Insertion Sort</a:t>
            </a:r>
          </a:p>
          <a:p>
            <a:pPr lvl="2"/>
            <a:r>
              <a:rPr lang="en-US" dirty="0"/>
              <a:t>Including a lower-bounds proof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2"/>
            <a:r>
              <a:rPr lang="en-US" dirty="0"/>
              <a:t>Including an overview of Divide and Conquer</a:t>
            </a:r>
          </a:p>
          <a:p>
            <a:pPr lvl="1"/>
            <a:r>
              <a:rPr lang="en-US" dirty="0"/>
              <a:t>Solving recurrences: tree method and the unrolling method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3F9F-DE04-9D4A-84AE-5D58001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 Sequence: Defining 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A7228-E8BC-774F-BB48-BF4F750C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FEEFD3-AE69-0E49-B177-BDC6B907A4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9697" y="1295400"/>
                <a:ext cx="10972800" cy="48307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The problem:</a:t>
                </a:r>
              </a:p>
              <a:p>
                <a:pPr lvl="1">
                  <a:lnSpc>
                    <a:spcPct val="135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Given a sequence of items 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𝒂</m:t>
                    </m:r>
                    <m:r>
                      <a:rPr lang="en-US" altLang="en-US" sz="2000" b="1" i="1" baseline="-250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𝟎</m:t>
                    </m:r>
                    <m:r>
                      <a:rPr lang="en-US" altLang="en-US" sz="2000" b="1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… </m:t>
                    </m:r>
                    <m:r>
                      <a:rPr lang="en-US" altLang="en-US" sz="2000" b="1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𝒂𝒏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altLang="en-US" sz="2000" dirty="0">
                    <a:ea typeface="ＭＳ Ｐゴシック" panose="020B0600070205080204" pitchFamily="34" charset="-128"/>
                  </a:rPr>
                  <a:t>reorder it into a permutation 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𝒂</m:t>
                    </m:r>
                    <m:r>
                      <a:rPr lang="en-US" altLang="en-US" sz="20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′</m:t>
                    </m:r>
                    <m:r>
                      <a:rPr lang="en-US" altLang="ja-JP" sz="2000" b="1" i="1" baseline="-25000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000" b="1" i="1" dirty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ja-JP" sz="20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000" b="1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ja-JP" sz="2000" b="1" i="1" baseline="-25000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ja-JP" sz="2000" dirty="0"/>
                </a:br>
                <a:r>
                  <a:rPr lang="en-US" altLang="ja-JP" sz="2000" dirty="0"/>
                  <a:t>such that </a:t>
                </a:r>
                <a14:m>
                  <m:oMath xmlns:m="http://schemas.openxmlformats.org/officeDocument/2006/math">
                    <m:r>
                      <a:rPr lang="en-US" altLang="ja-JP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altLang="ja-JP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000" b="1" i="1" dirty="0">
                        <a:latin typeface="Cambria Math" panose="02040503050406030204" pitchFamily="18" charset="0"/>
                      </a:rPr>
                      <m:t> &lt;= </m:t>
                    </m:r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/>
                  <a:t>for all pairs</a:t>
                </a:r>
              </a:p>
              <a:p>
                <a:pPr lvl="2">
                  <a:lnSpc>
                    <a:spcPct val="135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Specifically, this is sorting in </a:t>
                </a:r>
                <a:r>
                  <a:rPr lang="en-US" altLang="en-US" sz="2000" i="1" dirty="0">
                    <a:ea typeface="ＭＳ Ｐゴシック" panose="020B0600070205080204" pitchFamily="34" charset="-128"/>
                  </a:rPr>
                  <a:t>non-descending order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…</a:t>
                </a:r>
              </a:p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We’ll mostly focus on a restricted form of this problem:</a:t>
                </a:r>
                <a:br>
                  <a:rPr lang="en-US" altLang="en-US" sz="2400" dirty="0">
                    <a:ea typeface="ＭＳ Ｐゴシック" panose="020B0600070205080204" pitchFamily="34" charset="-128"/>
                  </a:rPr>
                </a:br>
                <a:r>
                  <a:rPr lang="en-US" altLang="en-US" sz="2400" dirty="0">
                    <a:ea typeface="ＭＳ Ｐゴシック" panose="020B0600070205080204" pitchFamily="34" charset="-128"/>
                  </a:rPr>
                  <a:t>“</a:t>
                </a:r>
                <a:r>
                  <a:rPr lang="en-US" altLang="en-US" sz="2400" i="1" dirty="0">
                    <a:ea typeface="ＭＳ Ｐゴシック" panose="020B0600070205080204" pitchFamily="34" charset="-128"/>
                  </a:rPr>
                  <a:t>Sorting using comparison of keys” </a:t>
                </a:r>
              </a:p>
              <a:p>
                <a:pPr lvl="1"/>
                <a:r>
                  <a:rPr lang="en-US" altLang="en-US" sz="2000" dirty="0">
                    <a:ea typeface="ＭＳ Ｐゴシック" panose="020B0600070205080204" pitchFamily="34" charset="-128"/>
                  </a:rPr>
                  <a:t>The </a:t>
                </a:r>
                <a:r>
                  <a:rPr lang="en-US" altLang="en-US" sz="2000" b="1" dirty="0">
                    <a:ea typeface="ＭＳ Ｐゴシック" panose="020B0600070205080204" pitchFamily="34" charset="-128"/>
                  </a:rPr>
                  <a:t>basic operation 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we’ll count in our analysis will be a comparison of two items’ key-values.  Why?</a:t>
                </a:r>
              </a:p>
              <a:p>
                <a:pPr lvl="2"/>
                <a:r>
                  <a:rPr lang="en-US" altLang="en-US" sz="1800" dirty="0">
                    <a:ea typeface="ＭＳ Ｐゴシック" panose="020B0600070205080204" pitchFamily="34" charset="-128"/>
                  </a:rPr>
                  <a:t>General: can sort anything</a:t>
                </a:r>
              </a:p>
              <a:p>
                <a:pPr lvl="2"/>
                <a:r>
                  <a:rPr lang="en-US" altLang="en-US" sz="1800" dirty="0">
                    <a:ea typeface="ＭＳ Ｐゴシック" panose="020B0600070205080204" pitchFamily="34" charset="-128"/>
                  </a:rPr>
                  <a:t>Controls decisions, so total operations often proportional</a:t>
                </a:r>
              </a:p>
              <a:p>
                <a:pPr lvl="2"/>
                <a:r>
                  <a:rPr lang="en-US" altLang="en-US" sz="1800" dirty="0">
                    <a:ea typeface="ＭＳ Ｐゴシック" panose="020B0600070205080204" pitchFamily="34" charset="-128"/>
                  </a:rPr>
                  <a:t>Can be an expensive operation (e.g. when keys are large strings)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FEEFD3-AE69-0E49-B177-BDC6B907A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9697" y="1295400"/>
                <a:ext cx="10972800" cy="4830763"/>
              </a:xfrm>
              <a:blipFill>
                <a:blip r:embed="rId2"/>
                <a:stretch>
                  <a:fillRect l="-694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3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EF1-EEBE-4C4E-BECA-16AB585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C3931-56BF-3D48-93D4-546A1173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9F2D-3B0B-7D40-BFF1-1E437627FE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We assume non-descending order for simplicity</a:t>
            </a:r>
          </a:p>
          <a:p>
            <a:pPr lvl="1"/>
            <a:r>
              <a:rPr lang="en-US" sz="2400" dirty="0"/>
              <a:t>Our analysis results apply for other orderings</a:t>
            </a:r>
          </a:p>
          <a:p>
            <a:pPr lvl="1"/>
            <a:r>
              <a:rPr lang="en-US" sz="2400" dirty="0"/>
              <a:t>You know a comparison-function can be used in practice (e.g. Java’s Comparable interface)</a:t>
            </a:r>
          </a:p>
          <a:p>
            <a:r>
              <a:rPr lang="en-US" sz="2400" dirty="0"/>
              <a:t>In analyzing a problem and algorithms that solve it, sometimes it’s important to define assumptions like what we’re counting, i.e. the basic operation here</a:t>
            </a:r>
          </a:p>
          <a:p>
            <a:pPr lvl="1"/>
            <a:r>
              <a:rPr lang="en-US" sz="2400" dirty="0"/>
              <a:t>Example: </a:t>
            </a:r>
            <a:r>
              <a:rPr lang="en-US" sz="2400" i="1" dirty="0"/>
              <a:t>binary search </a:t>
            </a:r>
            <a:r>
              <a:rPr lang="en-US" sz="2400" dirty="0"/>
              <a:t>is an </a:t>
            </a:r>
            <a:r>
              <a:rPr lang="en-US" sz="2400" u="sng" dirty="0"/>
              <a:t>optimal algorithm </a:t>
            </a:r>
            <a:r>
              <a:rPr lang="en-US" sz="2400" dirty="0"/>
              <a:t>for searching using key comparisons, but </a:t>
            </a:r>
            <a:r>
              <a:rPr lang="en-US" sz="2400" i="1" dirty="0"/>
              <a:t>hashing</a:t>
            </a:r>
            <a:r>
              <a:rPr lang="en-US" sz="2400" dirty="0"/>
              <a:t> can be faster </a:t>
            </a:r>
            <a:r>
              <a:rPr lang="en-US" sz="2400" u="sng" dirty="0"/>
              <a:t>in practice</a:t>
            </a:r>
            <a:r>
              <a:rPr lang="en-US" sz="2400" dirty="0"/>
              <a:t>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Swapping items is often expensive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We can apply same techniques to count swapping, as a separate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More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817E25-EE66-F741-87C5-279C56CB1E3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Comparison Sorts: </a:t>
                </a:r>
                <a:r>
                  <a:rPr lang="en-US" dirty="0"/>
                  <a:t>only compare keys and move items</a:t>
                </a:r>
              </a:p>
              <a:p>
                <a:r>
                  <a:rPr lang="en-US" b="1" dirty="0"/>
                  <a:t>Adjacent Sort:  </a:t>
                </a:r>
                <a:r>
                  <a:rPr lang="en-US" dirty="0"/>
                  <a:t>Algorithms that sort by only swapping adjacent elements</a:t>
                </a:r>
              </a:p>
              <a:p>
                <a:pPr lvl="1"/>
                <a:r>
                  <a:rPr lang="en-US" dirty="0"/>
                  <a:t>e.g., bubble sort and insertion sort</a:t>
                </a:r>
              </a:p>
              <a:p>
                <a:pPr lvl="1"/>
                <a:r>
                  <a:rPr lang="en-US" dirty="0"/>
                  <a:t>...these are a subset of comparison sorts.</a:t>
                </a:r>
              </a:p>
              <a:p>
                <a:r>
                  <a:rPr lang="en-US" b="1" dirty="0"/>
                  <a:t>Stable Sort:  </a:t>
                </a:r>
                <a:r>
                  <a:rPr lang="en-US" dirty="0"/>
                  <a:t>A sorting algorithm is stable</a:t>
                </a:r>
              </a:p>
              <a:p>
                <a:pPr lvl="1"/>
                <a:r>
                  <a:rPr lang="en-US" dirty="0"/>
                  <a:t>when two items x and y occur in the relative order </a:t>
                </a:r>
                <a:r>
                  <a:rPr lang="en-US" dirty="0" err="1"/>
                  <a:t>x,y</a:t>
                </a:r>
                <a:r>
                  <a:rPr lang="en-US" dirty="0"/>
                  <a:t> in the original list AND x==y, then x and y appear in the same relative order </a:t>
                </a:r>
                <a:r>
                  <a:rPr lang="en-US" dirty="0" err="1"/>
                  <a:t>x,y</a:t>
                </a:r>
                <a:r>
                  <a:rPr lang="en-US" dirty="0"/>
                  <a:t> in the final sorted list.</a:t>
                </a:r>
              </a:p>
              <a:p>
                <a:pPr lvl="1"/>
                <a:r>
                  <a:rPr lang="en-US" dirty="0"/>
                  <a:t>Why would we want this?</a:t>
                </a:r>
              </a:p>
              <a:p>
                <a:r>
                  <a:rPr lang="en-US" b="1" dirty="0"/>
                  <a:t>In-Place Algorithm: </a:t>
                </a:r>
                <a:r>
                  <a:rPr lang="en-US" dirty="0"/>
                  <a:t>the algorithm uses at most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(1) </m:t>
                    </m:r>
                  </m:oMath>
                </a14:m>
                <a:r>
                  <a:rPr lang="en-US" dirty="0"/>
                  <a:t>extra space</a:t>
                </a:r>
              </a:p>
              <a:p>
                <a:pPr lvl="1"/>
                <a:r>
                  <a:rPr lang="en-US" dirty="0"/>
                  <a:t>e.g., allocating another array of size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dirty="0"/>
                  <a:t> is NOT allowed.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817E25-EE66-F741-87C5-279C56CB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40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5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054D-22A8-A642-908A-327B663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Study Sorting?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ED2AB-4C94-C749-B355-D1ABE00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171C19-20A0-F543-A612-8DD31FFE1C9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An important problem, often needed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Often users want items in some order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Required to make many other algorithms work well. </a:t>
                </a: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</a:rPr>
                  <a:t>Example: To use binary search, sequence must be sorted first. The search algorithm is optimal and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2" charset="2"/>
                      </a:rPr>
                      <m:t>Θ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 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comparisons.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And, for the study of algorithms…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A history of solutions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Illustrates various design strategies and data structures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Illustrates analysis methods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Illustrates how we prove something about optimality for this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171C19-20A0-F543-A612-8DD31FFE1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72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9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37160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Maintain a </a:t>
            </a:r>
            <a:r>
              <a:rPr lang="en-US" dirty="0">
                <a:solidFill>
                  <a:srgbClr val="FF0000"/>
                </a:solidFill>
              </a:rPr>
              <a:t>sorted list prefix</a:t>
            </a:r>
            <a:r>
              <a:rPr lang="en-US" dirty="0"/>
              <a:t>, extend that prefix by “inserting” the </a:t>
            </a:r>
            <a:r>
              <a:rPr lang="en-US" dirty="0">
                <a:solidFill>
                  <a:srgbClr val="FF33CC"/>
                </a:solidFill>
              </a:rPr>
              <a:t>next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55224" y="3429000"/>
            <a:ext cx="6403076" cy="533400"/>
            <a:chOff x="1064524" y="3429000"/>
            <a:chExt cx="6403076" cy="533400"/>
          </a:xfrm>
        </p:grpSpPr>
        <p:sp>
          <p:nvSpPr>
            <p:cNvPr id="31" name="Rectangle 30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43" name="Right Brace 42"/>
          <p:cNvSpPr/>
          <p:nvPr/>
        </p:nvSpPr>
        <p:spPr>
          <a:xfrm rot="16200000">
            <a:off x="4494093" y="4076131"/>
            <a:ext cx="457200" cy="37349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61508" y="26786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55224" y="4114800"/>
            <a:ext cx="6403076" cy="533400"/>
            <a:chOff x="1064524" y="3429000"/>
            <a:chExt cx="6403076" cy="533400"/>
          </a:xfrm>
        </p:grpSpPr>
        <p:sp>
          <p:nvSpPr>
            <p:cNvPr id="46" name="Rectangle 45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55224" y="4800600"/>
            <a:ext cx="6403076" cy="533400"/>
            <a:chOff x="1064524" y="3429000"/>
            <a:chExt cx="6403076" cy="533400"/>
          </a:xfrm>
        </p:grpSpPr>
        <p:sp>
          <p:nvSpPr>
            <p:cNvPr id="59" name="Rectangle 58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55224" y="6172200"/>
            <a:ext cx="6403076" cy="533400"/>
            <a:chOff x="1064524" y="3429000"/>
            <a:chExt cx="6403076" cy="533400"/>
          </a:xfrm>
        </p:grpSpPr>
        <p:sp>
          <p:nvSpPr>
            <p:cNvPr id="72" name="Rectangle 71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84" name="Right Brace 83"/>
          <p:cNvSpPr/>
          <p:nvPr/>
        </p:nvSpPr>
        <p:spPr>
          <a:xfrm rot="16200000">
            <a:off x="4227393" y="1599631"/>
            <a:ext cx="457200" cy="32015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28208" y="54218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</p:spTree>
    <p:extLst>
      <p:ext uri="{BB962C8B-B14F-4D97-AF65-F5344CB8AC3E}">
        <p14:creationId xmlns:p14="http://schemas.microsoft.com/office/powerpoint/2010/main" val="33643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</Template>
  <TotalTime>10786</TotalTime>
  <Words>2675</Words>
  <Application>Microsoft Macintosh PowerPoint</Application>
  <PresentationFormat>Widescreen</PresentationFormat>
  <Paragraphs>393</Paragraphs>
  <Slides>36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Berlin Sans FB Demi</vt:lpstr>
      <vt:lpstr>Calibri</vt:lpstr>
      <vt:lpstr>Cambria Math</vt:lpstr>
      <vt:lpstr>Helvetica Neue</vt:lpstr>
      <vt:lpstr>Helvetica Neue Thin</vt:lpstr>
      <vt:lpstr>Symbol</vt:lpstr>
      <vt:lpstr>Tahoma</vt:lpstr>
      <vt:lpstr>CS4102-SlimGray</vt:lpstr>
      <vt:lpstr>Equation</vt:lpstr>
      <vt:lpstr>CS4102 Algorithms Spring 2022</vt:lpstr>
      <vt:lpstr>PowerPoint Presentation</vt:lpstr>
      <vt:lpstr>Announcements</vt:lpstr>
      <vt:lpstr>Topics in first part of this slide-deck:</vt:lpstr>
      <vt:lpstr>Sorting a Sequence: Defining the Problem</vt:lpstr>
      <vt:lpstr>Some Observations</vt:lpstr>
      <vt:lpstr>Sorting: More Terminology</vt:lpstr>
      <vt:lpstr>Why Do We Study Sorting?</vt:lpstr>
      <vt:lpstr>Insertion Sort</vt:lpstr>
      <vt:lpstr>Insertion Sort</vt:lpstr>
      <vt:lpstr>Insertion Sort: Pseudocode</vt:lpstr>
      <vt:lpstr>An Aside:      Proving it right with Loop Invariants</vt:lpstr>
      <vt:lpstr>Properties of Insertion Sort</vt:lpstr>
      <vt:lpstr>Insertion Sort: Analysis</vt:lpstr>
      <vt:lpstr>Insertion Sort: Best of a breed?</vt:lpstr>
      <vt:lpstr>Removing Inversions</vt:lpstr>
      <vt:lpstr>Removing Inversions – Lower Bound</vt:lpstr>
      <vt:lpstr>Lower Bound and Insertion Sort</vt:lpstr>
      <vt:lpstr>Lower Bound is General</vt:lpstr>
      <vt:lpstr>Mergesort Overview</vt:lpstr>
      <vt:lpstr>Divide and Conquer</vt:lpstr>
      <vt:lpstr>Generic Divide and Conquer Solution</vt:lpstr>
      <vt:lpstr>Merge Sort: Divide and Conquer Sorting</vt:lpstr>
      <vt:lpstr>A Visualization</vt:lpstr>
      <vt:lpstr>Merge</vt:lpstr>
      <vt:lpstr>Analyzing Divide and Conquer</vt:lpstr>
      <vt:lpstr>Analyzing Merge Sort</vt:lpstr>
      <vt:lpstr>Recurrence Solving Techniques</vt:lpstr>
      <vt:lpstr>Tree method</vt:lpstr>
      <vt:lpstr>Unrolling</vt:lpstr>
      <vt:lpstr>Unrolling, Step 1</vt:lpstr>
      <vt:lpstr>Unrolling, Step 2: Repeating</vt:lpstr>
      <vt:lpstr>Unrolling, Step 2: General Pattern</vt:lpstr>
      <vt:lpstr>Unrolling, Steps 3 and 4: General Pattern</vt:lpstr>
      <vt:lpstr>Conclusion</vt:lpstr>
      <vt:lpstr>Where we are:  We’ve used sorting to…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341</cp:revision>
  <cp:lastPrinted>2019-08-29T02:37:01Z</cp:lastPrinted>
  <dcterms:created xsi:type="dcterms:W3CDTF">2017-08-21T20:54:06Z</dcterms:created>
  <dcterms:modified xsi:type="dcterms:W3CDTF">2022-01-27T17:11:44Z</dcterms:modified>
</cp:coreProperties>
</file>