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6858000" cy="9144000" type="screen4x3"/>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usan Bauer-Wu" initials="SBW"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5809"/>
    <a:srgbClr val="FFC000"/>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p:scale>
          <a:sx n="100" d="100"/>
          <a:sy n="100" d="100"/>
        </p:scale>
        <p:origin x="-1482"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commentAuthors" Target="commentAuthors.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176EA718-B211-45EF-A8B7-6C06FB593BF0}" type="datetimeFigureOut">
              <a:rPr lang="en-US"/>
              <a:pPr>
                <a:defRPr/>
              </a:pPr>
              <a:t>8/8/2014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189898E-3C28-47B8-89A7-A0254BE57C23}"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6E6D066E-F9E6-48E3-B169-04F70F79E410}" type="datetimeFigureOut">
              <a:rPr lang="en-US"/>
              <a:pPr>
                <a:defRPr/>
              </a:pPr>
              <a:t>8/8/2014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912CB1D-BEE3-46FD-B42B-EB968D79163C}"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9D875111-9EBC-464E-9D75-ACF476B9A26C}" type="datetimeFigureOut">
              <a:rPr lang="en-US"/>
              <a:pPr>
                <a:defRPr/>
              </a:pPr>
              <a:t>8/8/2014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5795064-2F36-405A-8D32-F6962B1655F2}"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C9447072-55A8-42DC-B0F5-7F78BC630F67}" type="datetimeFigureOut">
              <a:rPr lang="en-US"/>
              <a:pPr>
                <a:defRPr/>
              </a:pPr>
              <a:t>8/8/2014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2D65D1C4-1121-4544-BA99-FB2AEC28F092}"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34E1F490-100D-4B52-B673-6CBC58692288}" type="datetimeFigureOut">
              <a:rPr lang="en-US"/>
              <a:pPr>
                <a:defRPr/>
              </a:pPr>
              <a:t>8/8/2014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E5159DE-AAED-45D8-A66A-51D27EE9C17F}"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19905B6D-AD2D-4797-BF4F-6CC0B97B43BB}" type="datetimeFigureOut">
              <a:rPr lang="en-US"/>
              <a:pPr>
                <a:defRPr/>
              </a:pPr>
              <a:t>8/8/2014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87DB8560-B7A2-4E94-942D-7ABAC775D106}"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450A134E-F5F2-46FE-AB7A-C9A017E2B4A3}" type="datetimeFigureOut">
              <a:rPr lang="en-US"/>
              <a:pPr>
                <a:defRPr/>
              </a:pPr>
              <a:t>8/8/2014</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4A1C101E-15DC-4935-B4EC-A6E1B0006E9D}"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319ED772-24EE-4E40-8EFF-6DBE14B20B6C}" type="datetimeFigureOut">
              <a:rPr lang="en-US"/>
              <a:pPr>
                <a:defRPr/>
              </a:pPr>
              <a:t>8/8/2014</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DCC92E88-89EF-492C-8882-311A2BE3946D}"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DF8E8908-31A0-4E69-91D2-07678915E55D}" type="datetimeFigureOut">
              <a:rPr lang="en-US"/>
              <a:pPr>
                <a:defRPr/>
              </a:pPr>
              <a:t>8/8/2014</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52DF4C58-7BF9-46B3-AD27-5EA0EDD6B8C5}"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3006BADD-3D47-4E59-BDB1-C1865297C058}" type="datetimeFigureOut">
              <a:rPr lang="en-US"/>
              <a:pPr>
                <a:defRPr/>
              </a:pPr>
              <a:t>8/8/2014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BAF2A39A-6370-4746-A39A-9AEBA28104B8}"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092D7E0A-2EB4-4C28-9F2E-D72BEF741B6F}" type="datetimeFigureOut">
              <a:rPr lang="en-US"/>
              <a:pPr>
                <a:defRPr/>
              </a:pPr>
              <a:t>8/8/2014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DCF93518-1072-4C98-8F05-FB0FEAA5B0C7}"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42900" y="366713"/>
            <a:ext cx="6172200" cy="1524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342900" y="2133600"/>
            <a:ext cx="6172200" cy="60340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342900" y="8475663"/>
            <a:ext cx="1600200" cy="48577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804F2358-3878-4457-88AA-D1228AB4F59D}" type="datetimeFigureOut">
              <a:rPr lang="en-US"/>
              <a:pPr>
                <a:defRPr/>
              </a:pPr>
              <a:t>8/8/2014</a:t>
            </a:fld>
            <a:endParaRPr lang="en-US"/>
          </a:p>
        </p:txBody>
      </p:sp>
      <p:sp>
        <p:nvSpPr>
          <p:cNvPr id="5" name="Footer Placeholder 4"/>
          <p:cNvSpPr>
            <a:spLocks noGrp="1"/>
          </p:cNvSpPr>
          <p:nvPr>
            <p:ph type="ftr" sz="quarter" idx="3"/>
          </p:nvPr>
        </p:nvSpPr>
        <p:spPr>
          <a:xfrm>
            <a:off x="2343150" y="8475663"/>
            <a:ext cx="2171700" cy="48577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a:p>
        </p:txBody>
      </p:sp>
      <p:sp>
        <p:nvSpPr>
          <p:cNvPr id="6" name="Slide Number Placeholder 5"/>
          <p:cNvSpPr>
            <a:spLocks noGrp="1"/>
          </p:cNvSpPr>
          <p:nvPr>
            <p:ph type="sldNum" sz="quarter" idx="4"/>
          </p:nvPr>
        </p:nvSpPr>
        <p:spPr>
          <a:xfrm>
            <a:off x="4914900" y="8475663"/>
            <a:ext cx="1600200" cy="48577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82DFB709-62D9-4A10-BE30-A35799E34921}"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59" r:id="rId1"/>
    <p:sldLayoutId id="2147483658" r:id="rId2"/>
    <p:sldLayoutId id="2147483657" r:id="rId3"/>
    <p:sldLayoutId id="2147483656" r:id="rId4"/>
    <p:sldLayoutId id="2147483655" r:id="rId5"/>
    <p:sldLayoutId id="2147483654" r:id="rId6"/>
    <p:sldLayoutId id="2147483653" r:id="rId7"/>
    <p:sldLayoutId id="2147483652" r:id="rId8"/>
    <p:sldLayoutId id="2147483651" r:id="rId9"/>
    <p:sldLayoutId id="2147483650" r:id="rId10"/>
    <p:sldLayoutId id="214748364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compassion.nursing.virginia.edu/" TargetMode="External"/><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http://compassion.nursing.virginia.edu/event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6092" y="83127"/>
            <a:ext cx="1199308" cy="1737360"/>
          </a:xfrm>
          <a:prstGeom prst="rect">
            <a:avLst/>
          </a:prstGeom>
        </p:spPr>
      </p:pic>
      <p:sp>
        <p:nvSpPr>
          <p:cNvPr id="9" name="TextBox 8"/>
          <p:cNvSpPr txBox="1"/>
          <p:nvPr/>
        </p:nvSpPr>
        <p:spPr>
          <a:xfrm>
            <a:off x="-114300" y="8655219"/>
            <a:ext cx="7086600" cy="507831"/>
          </a:xfrm>
          <a:prstGeom prst="rect">
            <a:avLst/>
          </a:prstGeom>
          <a:noFill/>
          <a:ln w="9525"/>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1300" dirty="0" smtClean="0"/>
              <a:t>For </a:t>
            </a:r>
            <a:r>
              <a:rPr lang="en-US" sz="1300" dirty="0"/>
              <a:t>more information about the Compassionate Care </a:t>
            </a:r>
            <a:r>
              <a:rPr lang="en-US" sz="1300" dirty="0" smtClean="0"/>
              <a:t>Initiative and helpful resources, visit: </a:t>
            </a:r>
            <a:r>
              <a:rPr lang="en-US" sz="1400" dirty="0" smtClean="0">
                <a:hlinkClick r:id="rId3"/>
              </a:rPr>
              <a:t>http://compassion.nursing.virginia.edu</a:t>
            </a:r>
            <a:r>
              <a:rPr lang="en-US" sz="1400" dirty="0" smtClean="0"/>
              <a:t> </a:t>
            </a:r>
            <a:endParaRPr lang="en-US" sz="1400" dirty="0"/>
          </a:p>
        </p:txBody>
      </p:sp>
      <p:sp>
        <p:nvSpPr>
          <p:cNvPr id="11" name="Rounded Rectangle 10"/>
          <p:cNvSpPr/>
          <p:nvPr/>
        </p:nvSpPr>
        <p:spPr>
          <a:xfrm>
            <a:off x="4190998" y="99579"/>
            <a:ext cx="2590802" cy="8451273"/>
          </a:xfrm>
          <a:prstGeom prst="round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2" name="TextBox 11"/>
          <p:cNvSpPr txBox="1"/>
          <p:nvPr/>
        </p:nvSpPr>
        <p:spPr>
          <a:xfrm>
            <a:off x="4190999" y="152400"/>
            <a:ext cx="2590801" cy="8756243"/>
          </a:xfrm>
          <a:prstGeom prst="rect">
            <a:avLst/>
          </a:prstGeom>
          <a:noFill/>
        </p:spPr>
        <p:txBody>
          <a:bodyPr wrap="square" rtlCol="0">
            <a:spAutoFit/>
          </a:bodyPr>
          <a:lstStyle/>
          <a:p>
            <a:pPr algn="ctr">
              <a:spcBef>
                <a:spcPts val="600"/>
              </a:spcBef>
            </a:pPr>
            <a:r>
              <a:rPr lang="en-US" sz="1400" b="1" dirty="0" smtClean="0"/>
              <a:t>On-going, drop-in sessions</a:t>
            </a:r>
            <a:endParaRPr lang="en-US" sz="1100" dirty="0" smtClean="0"/>
          </a:p>
          <a:p>
            <a:pPr algn="ctr"/>
            <a:r>
              <a:rPr lang="en-US" sz="1100" i="1" dirty="0" smtClean="0"/>
              <a:t/>
            </a:r>
            <a:br>
              <a:rPr lang="en-US" sz="1100" i="1" dirty="0" smtClean="0"/>
            </a:br>
            <a:r>
              <a:rPr lang="en-US" sz="1050" i="1" dirty="0" smtClean="0"/>
              <a:t>The Compassionate Care Initiative of the UVa School of Nursing welcomes you to join us for our drop-in sessions that are open to the University, Medical Center, and wider community. </a:t>
            </a:r>
          </a:p>
          <a:p>
            <a:pPr algn="ctr"/>
            <a:r>
              <a:rPr lang="en-US" sz="1050" i="1" dirty="0" smtClean="0"/>
              <a:t>No previous experience required</a:t>
            </a:r>
            <a:r>
              <a:rPr lang="en-US" sz="1050" i="1" dirty="0"/>
              <a:t>!</a:t>
            </a:r>
          </a:p>
          <a:p>
            <a:endParaRPr lang="en-US" sz="800" b="1" dirty="0"/>
          </a:p>
          <a:p>
            <a:r>
              <a:rPr lang="en-US" sz="1300" b="1" i="1" u="sng" dirty="0" smtClean="0"/>
              <a:t>Rx3</a:t>
            </a:r>
            <a:r>
              <a:rPr lang="en-US" sz="1300" b="1" i="1" u="sng" dirty="0"/>
              <a:t>: Restorative Practices </a:t>
            </a:r>
            <a:r>
              <a:rPr lang="en-US" sz="1200" b="1" i="1" u="sng" dirty="0"/>
              <a:t>for Health </a:t>
            </a:r>
            <a:r>
              <a:rPr lang="en-US" sz="1200" b="1" i="1" u="sng" dirty="0" smtClean="0"/>
              <a:t>Professionals &amp; Students</a:t>
            </a:r>
            <a:endParaRPr lang="en-US" sz="1200" b="1" i="1" u="sng" dirty="0"/>
          </a:p>
          <a:p>
            <a:r>
              <a:rPr lang="en-US" sz="1100" b="1" dirty="0" smtClean="0"/>
              <a:t>Tuesday evenings (monthly)</a:t>
            </a:r>
          </a:p>
          <a:p>
            <a:r>
              <a:rPr lang="en-US" sz="1100" b="1" dirty="0" smtClean="0"/>
              <a:t>Sept</a:t>
            </a:r>
            <a:r>
              <a:rPr lang="en-US" sz="1100" b="1" dirty="0"/>
              <a:t>. 16, Oct. 21, Nov.18, Dec. 9</a:t>
            </a:r>
          </a:p>
          <a:p>
            <a:r>
              <a:rPr lang="en-US" sz="1100" b="1" dirty="0" smtClean="0"/>
              <a:t>6:00-8:00 p.m.</a:t>
            </a:r>
            <a:br>
              <a:rPr lang="en-US" sz="1100" b="1" dirty="0" smtClean="0"/>
            </a:br>
            <a:r>
              <a:rPr lang="en-US" sz="1100" b="1" dirty="0" smtClean="0"/>
              <a:t>Claude </a:t>
            </a:r>
            <a:r>
              <a:rPr lang="en-US" sz="1100" b="1" dirty="0"/>
              <a:t>Moore </a:t>
            </a:r>
            <a:r>
              <a:rPr lang="en-US" sz="1100" b="1" dirty="0" err="1" smtClean="0"/>
              <a:t>Nurs</a:t>
            </a:r>
            <a:r>
              <a:rPr lang="en-US" sz="1100" b="1" dirty="0" smtClean="0"/>
              <a:t>. Ed. Bldg. 1110</a:t>
            </a:r>
            <a:endParaRPr lang="en-US" sz="1100" b="1" dirty="0"/>
          </a:p>
          <a:p>
            <a:r>
              <a:rPr lang="en-US" sz="1000" dirty="0" smtClean="0"/>
              <a:t>Co-led by Susan Bauer-Wu, Lauren Catlett, and Linda </a:t>
            </a:r>
            <a:r>
              <a:rPr lang="en-US" sz="1000" dirty="0" err="1" smtClean="0"/>
              <a:t>Kobert</a:t>
            </a:r>
            <a:r>
              <a:rPr lang="en-US" sz="1000" dirty="0" smtClean="0"/>
              <a:t/>
            </a:r>
            <a:br>
              <a:rPr lang="en-US" sz="1000" dirty="0" smtClean="0"/>
            </a:br>
            <a:r>
              <a:rPr lang="en-US" sz="1000" b="1" i="1" dirty="0" smtClean="0"/>
              <a:t>A </a:t>
            </a:r>
            <a:r>
              <a:rPr lang="en-US" sz="1000" b="1" i="1" dirty="0"/>
              <a:t>dose of creativity and </a:t>
            </a:r>
            <a:r>
              <a:rPr lang="en-US" sz="1000" b="1" i="1" dirty="0" smtClean="0"/>
              <a:t>self-care based </a:t>
            </a:r>
            <a:r>
              <a:rPr lang="en-US" sz="1000" b="1" i="1" dirty="0"/>
              <a:t>on the principles of resilience, reflection, and relationship-building</a:t>
            </a:r>
            <a:r>
              <a:rPr lang="en-US" sz="1100" i="1" dirty="0" smtClean="0"/>
              <a:t/>
            </a:r>
            <a:br>
              <a:rPr lang="en-US" sz="1100" i="1" dirty="0" smtClean="0"/>
            </a:br>
            <a:r>
              <a:rPr lang="en-US" sz="800" i="1" dirty="0" smtClean="0"/>
              <a:t/>
            </a:r>
            <a:br>
              <a:rPr lang="en-US" sz="800" i="1" dirty="0" smtClean="0"/>
            </a:br>
            <a:r>
              <a:rPr lang="en-US" sz="1300" b="1" i="1" u="sng" dirty="0" smtClean="0"/>
              <a:t>Meditation</a:t>
            </a:r>
            <a:r>
              <a:rPr lang="en-US" sz="1300" b="1" i="1" dirty="0" smtClean="0"/>
              <a:t> </a:t>
            </a:r>
          </a:p>
          <a:p>
            <a:r>
              <a:rPr lang="en-US" sz="1100" b="1" dirty="0" smtClean="0"/>
              <a:t>Tuesday evenings (weekly)</a:t>
            </a:r>
          </a:p>
          <a:p>
            <a:r>
              <a:rPr lang="en-US" sz="1100" b="1" dirty="0" smtClean="0"/>
              <a:t>5:30-6:30 p.m., </a:t>
            </a:r>
            <a:r>
              <a:rPr lang="en-US" sz="1100" b="1" dirty="0" smtClean="0"/>
              <a:t>McLeod Hall </a:t>
            </a:r>
            <a:r>
              <a:rPr lang="en-US" sz="1100" b="1" dirty="0" smtClean="0"/>
              <a:t>5060</a:t>
            </a:r>
            <a:endParaRPr lang="en-US" sz="1100" b="1" dirty="0"/>
          </a:p>
          <a:p>
            <a:r>
              <a:rPr lang="en-US" sz="1000" dirty="0" smtClean="0"/>
              <a:t>Led </a:t>
            </a:r>
            <a:r>
              <a:rPr lang="en-US" sz="1000" dirty="0"/>
              <a:t>by </a:t>
            </a:r>
            <a:r>
              <a:rPr lang="en-US" sz="1000" dirty="0" smtClean="0"/>
              <a:t>Sam Green</a:t>
            </a:r>
            <a:br>
              <a:rPr lang="en-US" sz="1000" dirty="0" smtClean="0"/>
            </a:br>
            <a:endParaRPr lang="en-US" sz="800" dirty="0" smtClean="0"/>
          </a:p>
          <a:p>
            <a:r>
              <a:rPr lang="en-US" sz="1100" b="1" dirty="0" smtClean="0"/>
              <a:t>Wednesday mornings (weekly)</a:t>
            </a:r>
            <a:br>
              <a:rPr lang="en-US" sz="1100" b="1" dirty="0" smtClean="0"/>
            </a:br>
            <a:r>
              <a:rPr lang="en-US" sz="1100" b="1" dirty="0" smtClean="0"/>
              <a:t>6:00 – 7:00 a.m., </a:t>
            </a:r>
            <a:r>
              <a:rPr lang="en-US" sz="1100" b="1" dirty="0" smtClean="0"/>
              <a:t>McLeod Hall </a:t>
            </a:r>
            <a:r>
              <a:rPr lang="en-US" sz="1100" b="1" dirty="0" smtClean="0"/>
              <a:t>5060</a:t>
            </a:r>
          </a:p>
          <a:p>
            <a:r>
              <a:rPr lang="en-US" sz="1000" dirty="0" smtClean="0"/>
              <a:t>Led </a:t>
            </a:r>
            <a:r>
              <a:rPr lang="en-US" sz="1000" dirty="0"/>
              <a:t>by </a:t>
            </a:r>
            <a:r>
              <a:rPr lang="en-US" sz="1000" dirty="0" smtClean="0"/>
              <a:t>Jonathan Bartels</a:t>
            </a:r>
            <a:br>
              <a:rPr lang="en-US" sz="1000" dirty="0" smtClean="0"/>
            </a:br>
            <a:r>
              <a:rPr lang="en-US" sz="800" dirty="0" smtClean="0"/>
              <a:t/>
            </a:r>
            <a:br>
              <a:rPr lang="en-US" sz="800" dirty="0" smtClean="0"/>
            </a:br>
            <a:r>
              <a:rPr lang="en-US" sz="1100" b="1" dirty="0" smtClean="0"/>
              <a:t>Thursday evenings (weekly)</a:t>
            </a:r>
            <a:r>
              <a:rPr lang="en-US" sz="1300" b="1" i="1" dirty="0" smtClean="0"/>
              <a:t>*</a:t>
            </a:r>
            <a:r>
              <a:rPr lang="en-US" sz="1100" b="1" dirty="0"/>
              <a:t/>
            </a:r>
            <a:br>
              <a:rPr lang="en-US" sz="1100" b="1" dirty="0"/>
            </a:br>
            <a:r>
              <a:rPr lang="en-US" sz="1100" b="1" dirty="0" smtClean="0"/>
              <a:t>5:30 </a:t>
            </a:r>
            <a:r>
              <a:rPr lang="en-US" sz="1100" b="1" dirty="0"/>
              <a:t>– </a:t>
            </a:r>
            <a:r>
              <a:rPr lang="en-US" sz="1100" b="1" dirty="0" smtClean="0"/>
              <a:t>6:15 p.m.</a:t>
            </a:r>
            <a:br>
              <a:rPr lang="en-US" sz="1100" b="1" dirty="0" smtClean="0"/>
            </a:br>
            <a:r>
              <a:rPr lang="en-US" sz="1100" b="1" dirty="0" smtClean="0"/>
              <a:t>Claude Moore </a:t>
            </a:r>
            <a:r>
              <a:rPr lang="en-US" sz="1100" b="1" dirty="0" err="1" smtClean="0"/>
              <a:t>Nurs</a:t>
            </a:r>
            <a:r>
              <a:rPr lang="en-US" sz="1100" b="1" dirty="0" smtClean="0"/>
              <a:t>. Ed</a:t>
            </a:r>
            <a:r>
              <a:rPr lang="en-US" sz="1100" b="1" dirty="0" smtClean="0"/>
              <a:t>. </a:t>
            </a:r>
            <a:r>
              <a:rPr lang="en-US" sz="1100" b="1" dirty="0" smtClean="0"/>
              <a:t>Bldg. </a:t>
            </a:r>
            <a:r>
              <a:rPr lang="en-US" sz="1100" b="1" dirty="0" smtClean="0"/>
              <a:t>3020</a:t>
            </a:r>
            <a:endParaRPr lang="en-US" sz="1100" b="1" dirty="0"/>
          </a:p>
          <a:p>
            <a:r>
              <a:rPr lang="en-US" sz="1000" dirty="0" smtClean="0"/>
              <a:t>Co-led </a:t>
            </a:r>
            <a:r>
              <a:rPr lang="en-US" sz="1000" dirty="0"/>
              <a:t>by </a:t>
            </a:r>
            <a:r>
              <a:rPr lang="en-US" sz="1000" dirty="0" smtClean="0"/>
              <a:t>Susan Bauer-Wu, Julie Connelly, and Michael Swanberg</a:t>
            </a:r>
            <a:endParaRPr lang="en-US" sz="1000" dirty="0"/>
          </a:p>
          <a:p>
            <a:endParaRPr lang="en-US" sz="800" dirty="0" smtClean="0"/>
          </a:p>
          <a:p>
            <a:r>
              <a:rPr lang="en-US" sz="1300" b="1" i="1" u="sng" dirty="0"/>
              <a:t>Yoga</a:t>
            </a:r>
            <a:r>
              <a:rPr lang="en-US" sz="1300" b="1" i="1" dirty="0"/>
              <a:t>*</a:t>
            </a:r>
            <a:r>
              <a:rPr lang="en-US" sz="1300" b="1" u="sng" dirty="0"/>
              <a:t> </a:t>
            </a:r>
          </a:p>
          <a:p>
            <a:r>
              <a:rPr lang="en-US" sz="1100" b="1" dirty="0"/>
              <a:t>Mondays, 7:30-8:30 a.m. (weekly)</a:t>
            </a:r>
            <a:br>
              <a:rPr lang="en-US" sz="1100" b="1" dirty="0"/>
            </a:br>
            <a:r>
              <a:rPr lang="en-US" sz="1100" b="1" dirty="0"/>
              <a:t>Fridays, 5:15-6:15 p.m. (weekly)</a:t>
            </a:r>
          </a:p>
          <a:p>
            <a:r>
              <a:rPr lang="en-US" sz="1100" b="1" dirty="0"/>
              <a:t>McLeod </a:t>
            </a:r>
            <a:r>
              <a:rPr lang="en-US" sz="1100" b="1" dirty="0" smtClean="0"/>
              <a:t>Hall 5060</a:t>
            </a:r>
            <a:endParaRPr lang="en-US" sz="1100" b="1" dirty="0"/>
          </a:p>
          <a:p>
            <a:r>
              <a:rPr lang="en-US" sz="1000" dirty="0"/>
              <a:t>Led by Esther Lozano</a:t>
            </a:r>
          </a:p>
          <a:p>
            <a:r>
              <a:rPr lang="en-US" sz="800" b="1" i="1" u="sng" dirty="0" smtClean="0"/>
              <a:t/>
            </a:r>
            <a:br>
              <a:rPr lang="en-US" sz="800" b="1" i="1" u="sng" dirty="0" smtClean="0"/>
            </a:br>
            <a:r>
              <a:rPr lang="en-US" sz="1300" b="1" i="1" u="sng" dirty="0" smtClean="0"/>
              <a:t>Mindful Lunches</a:t>
            </a:r>
            <a:r>
              <a:rPr lang="en-US" sz="1300" b="1" i="1" dirty="0" smtClean="0"/>
              <a:t>*</a:t>
            </a:r>
            <a:r>
              <a:rPr lang="en-US" sz="1400" b="1" dirty="0" smtClean="0"/>
              <a:t/>
            </a:r>
            <a:br>
              <a:rPr lang="en-US" sz="1400" b="1" dirty="0" smtClean="0"/>
            </a:br>
            <a:r>
              <a:rPr lang="en-US" sz="1100" b="1" dirty="0" smtClean="0"/>
              <a:t>Wednesdays (weekly)</a:t>
            </a:r>
            <a:br>
              <a:rPr lang="en-US" sz="1100" b="1" dirty="0" smtClean="0"/>
            </a:br>
            <a:r>
              <a:rPr lang="en-US" sz="1100" b="1" dirty="0" smtClean="0"/>
              <a:t>12:15-12:45 p.m.</a:t>
            </a:r>
          </a:p>
          <a:p>
            <a:r>
              <a:rPr lang="en-US" sz="1100" b="1" dirty="0"/>
              <a:t>Claude Moore </a:t>
            </a:r>
            <a:r>
              <a:rPr lang="en-US" sz="1100" b="1" dirty="0" err="1"/>
              <a:t>Nurs</a:t>
            </a:r>
            <a:r>
              <a:rPr lang="en-US" sz="1100" b="1" dirty="0"/>
              <a:t>. Ed. Bldg. 3</a:t>
            </a:r>
            <a:r>
              <a:rPr lang="en-US" sz="1100" b="1" dirty="0" smtClean="0"/>
              <a:t>018</a:t>
            </a:r>
            <a:br>
              <a:rPr lang="en-US" sz="1100" b="1" dirty="0" smtClean="0"/>
            </a:br>
            <a:r>
              <a:rPr lang="en-US" sz="1000" dirty="0" smtClean="0"/>
              <a:t>Co-led by Susan Bauer-Wu, </a:t>
            </a:r>
            <a:r>
              <a:rPr lang="en-US" sz="1000" dirty="0"/>
              <a:t>Anna </a:t>
            </a:r>
            <a:r>
              <a:rPr lang="en-US" sz="1000" dirty="0" smtClean="0"/>
              <a:t>DeLong, and Jane Muir</a:t>
            </a:r>
          </a:p>
          <a:p>
            <a:r>
              <a:rPr lang="en-US" sz="1000" b="1" i="1" dirty="0" smtClean="0"/>
              <a:t>Bring your own lunch and take a breather in the middle of the day</a:t>
            </a:r>
            <a:r>
              <a:rPr lang="en-US" sz="1000" i="1" dirty="0" smtClean="0"/>
              <a:t>.</a:t>
            </a:r>
          </a:p>
          <a:p>
            <a:pPr algn="ctr"/>
            <a:endParaRPr lang="en-US" sz="500" i="1" dirty="0" smtClean="0"/>
          </a:p>
          <a:p>
            <a:pPr algn="ctr"/>
            <a:r>
              <a:rPr lang="en-US" sz="800" dirty="0" smtClean="0"/>
              <a:t>*Sessions will begin in September.</a:t>
            </a:r>
          </a:p>
        </p:txBody>
      </p:sp>
      <p:sp>
        <p:nvSpPr>
          <p:cNvPr id="14" name="TextBox 13"/>
          <p:cNvSpPr txBox="1"/>
          <p:nvPr/>
        </p:nvSpPr>
        <p:spPr>
          <a:xfrm>
            <a:off x="86988" y="6705600"/>
            <a:ext cx="3951612" cy="1600438"/>
          </a:xfrm>
          <a:prstGeom prst="rect">
            <a:avLst/>
          </a:prstGeom>
          <a:ln w="28575">
            <a:solidFill>
              <a:srgbClr val="E55809"/>
            </a:solidFill>
            <a:prstDash val="dashDot"/>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1600" b="1" dirty="0" smtClean="0">
                <a:latin typeface="Arial" panose="020B0604020202020204" pitchFamily="34" charset="0"/>
                <a:cs typeface="Arial" panose="020B0604020202020204" pitchFamily="34" charset="0"/>
              </a:rPr>
              <a:t>SAVE THE DATE</a:t>
            </a:r>
            <a:r>
              <a:rPr lang="en-US" sz="1600" dirty="0" smtClean="0"/>
              <a:t/>
            </a:r>
            <a:br>
              <a:rPr lang="en-US" sz="1600" dirty="0" smtClean="0"/>
            </a:br>
            <a:r>
              <a:rPr lang="en-US" sz="800" dirty="0" smtClean="0"/>
              <a:t> </a:t>
            </a:r>
            <a:endParaRPr lang="en-US" dirty="0" smtClean="0"/>
          </a:p>
          <a:p>
            <a:pPr algn="ctr"/>
            <a:r>
              <a:rPr lang="en-US" sz="1400" dirty="0" smtClean="0">
                <a:latin typeface="Arial" panose="020B0604020202020204" pitchFamily="34" charset="0"/>
                <a:cs typeface="Arial" panose="020B0604020202020204" pitchFamily="34" charset="0"/>
              </a:rPr>
              <a:t>The 2</a:t>
            </a:r>
            <a:r>
              <a:rPr lang="en-US" sz="1400" baseline="30000" dirty="0" smtClean="0">
                <a:latin typeface="Arial" panose="020B0604020202020204" pitchFamily="34" charset="0"/>
                <a:cs typeface="Arial" panose="020B0604020202020204" pitchFamily="34" charset="0"/>
              </a:rPr>
              <a:t>nd</a:t>
            </a:r>
            <a:r>
              <a:rPr lang="en-US" sz="1400" dirty="0" smtClean="0">
                <a:latin typeface="Arial" panose="020B0604020202020204" pitchFamily="34" charset="0"/>
                <a:cs typeface="Arial" panose="020B0604020202020204" pitchFamily="34" charset="0"/>
              </a:rPr>
              <a:t> Melton D. &amp; Muriel Haney </a:t>
            </a:r>
            <a:r>
              <a:rPr lang="en-US" sz="1400" dirty="0" err="1" smtClean="0">
                <a:latin typeface="Arial" panose="020B0604020202020204" pitchFamily="34" charset="0"/>
                <a:cs typeface="Arial" panose="020B0604020202020204" pitchFamily="34" charset="0"/>
              </a:rPr>
              <a:t>Interprofessional</a:t>
            </a:r>
            <a:r>
              <a:rPr lang="en-US" sz="1400" dirty="0" smtClean="0">
                <a:latin typeface="Arial" panose="020B0604020202020204" pitchFamily="34" charset="0"/>
                <a:cs typeface="Arial" panose="020B0604020202020204" pitchFamily="34" charset="0"/>
              </a:rPr>
              <a:t> Conference</a:t>
            </a:r>
            <a:r>
              <a:rPr lang="en-US" sz="1400" dirty="0">
                <a:latin typeface="Arial" panose="020B0604020202020204" pitchFamily="34" charset="0"/>
                <a:cs typeface="Arial" panose="020B0604020202020204" pitchFamily="34" charset="0"/>
              </a:rPr>
              <a:t> </a:t>
            </a:r>
            <a:r>
              <a:rPr lang="en-US" sz="1400" dirty="0" smtClean="0">
                <a:latin typeface="Arial" panose="020B0604020202020204" pitchFamily="34" charset="0"/>
                <a:cs typeface="Arial" panose="020B0604020202020204" pitchFamily="34" charset="0"/>
              </a:rPr>
              <a:t>on Compassionate Care at the End of Life</a:t>
            </a:r>
          </a:p>
          <a:p>
            <a:pPr algn="ctr"/>
            <a:r>
              <a:rPr lang="en-US" sz="1200" dirty="0" smtClean="0">
                <a:latin typeface="Arial" panose="020B0604020202020204" pitchFamily="34" charset="0"/>
                <a:cs typeface="Arial" panose="020B0604020202020204" pitchFamily="34" charset="0"/>
              </a:rPr>
              <a:t>will be </a:t>
            </a:r>
            <a:r>
              <a:rPr lang="en-US" sz="1200" b="1" dirty="0" smtClean="0">
                <a:latin typeface="Arial" panose="020B0604020202020204" pitchFamily="34" charset="0"/>
                <a:cs typeface="Arial" panose="020B0604020202020204" pitchFamily="34" charset="0"/>
              </a:rPr>
              <a:t>Saturday, April 18, 2015. </a:t>
            </a:r>
          </a:p>
          <a:p>
            <a:pPr algn="ctr"/>
            <a:endParaRPr lang="en-US" sz="800" b="1" dirty="0"/>
          </a:p>
          <a:p>
            <a:pPr algn="ctr"/>
            <a:r>
              <a:rPr lang="en-US" sz="1200" dirty="0" smtClean="0">
                <a:latin typeface="Arial" panose="020B0604020202020204" pitchFamily="34" charset="0"/>
                <a:cs typeface="Arial" panose="020B0604020202020204" pitchFamily="34" charset="0"/>
              </a:rPr>
              <a:t>More details to come!</a:t>
            </a:r>
            <a:endParaRPr lang="en-US" sz="1200" dirty="0">
              <a:latin typeface="Arial" panose="020B0604020202020204" pitchFamily="34" charset="0"/>
              <a:cs typeface="Arial" panose="020B0604020202020204" pitchFamily="34" charset="0"/>
            </a:endParaRPr>
          </a:p>
        </p:txBody>
      </p:sp>
      <p:sp>
        <p:nvSpPr>
          <p:cNvPr id="17" name="TextBox 16"/>
          <p:cNvSpPr txBox="1"/>
          <p:nvPr/>
        </p:nvSpPr>
        <p:spPr>
          <a:xfrm>
            <a:off x="57992" y="2216944"/>
            <a:ext cx="3980608" cy="4216539"/>
          </a:xfrm>
          <a:prstGeom prst="rect">
            <a:avLst/>
          </a:prstGeom>
          <a:noFill/>
        </p:spPr>
        <p:txBody>
          <a:bodyPr wrap="square" rtlCol="0">
            <a:spAutoFit/>
          </a:bodyPr>
          <a:lstStyle/>
          <a:p>
            <a:r>
              <a:rPr lang="en-US" sz="1200" b="1" dirty="0" smtClean="0"/>
              <a:t>September 23, 2014</a:t>
            </a:r>
            <a:br>
              <a:rPr lang="en-US" sz="1200" b="1" dirty="0" smtClean="0"/>
            </a:br>
            <a:r>
              <a:rPr lang="en-US" sz="1200" b="1" dirty="0"/>
              <a:t>3:00 – 5:00 p.m</a:t>
            </a:r>
            <a:r>
              <a:rPr lang="en-US" sz="1200" b="1" dirty="0" smtClean="0"/>
              <a:t>.,  McLeod </a:t>
            </a:r>
            <a:r>
              <a:rPr lang="en-US" sz="1200" b="1" dirty="0"/>
              <a:t>Hall, room 5060</a:t>
            </a:r>
          </a:p>
          <a:p>
            <a:r>
              <a:rPr lang="en-US" sz="1100" b="1" i="1" dirty="0" smtClean="0"/>
              <a:t>Interactive </a:t>
            </a:r>
            <a:r>
              <a:rPr lang="en-US" sz="1100" b="1" i="1" dirty="0"/>
              <a:t>Workshop: Sign Chi Do</a:t>
            </a:r>
            <a:br>
              <a:rPr lang="en-US" sz="1100" b="1" i="1" dirty="0"/>
            </a:br>
            <a:r>
              <a:rPr lang="en-US" sz="1100" i="1" dirty="0" smtClean="0">
                <a:latin typeface="Arial" panose="020B0604020202020204" pitchFamily="34" charset="0"/>
                <a:cs typeface="Arial" panose="020B0604020202020204" pitchFamily="34" charset="0"/>
              </a:rPr>
              <a:t>Carol Rogers, PhD, visiting from the University of Oklahoma, will </a:t>
            </a:r>
            <a:r>
              <a:rPr lang="en-US" sz="1100" i="1" dirty="0">
                <a:latin typeface="Arial" panose="020B0604020202020204" pitchFamily="34" charset="0"/>
                <a:cs typeface="Arial" panose="020B0604020202020204" pitchFamily="34" charset="0"/>
              </a:rPr>
              <a:t>demonstrate the practice of Sign Chi Do, describe available resources for personal practice and teaching Sign Chi Do classes, and discuss how Sign Chi Do can be used in the clinical setting</a:t>
            </a:r>
            <a:r>
              <a:rPr lang="en-US" sz="1100" i="1" dirty="0" smtClean="0">
                <a:latin typeface="Arial" panose="020B0604020202020204" pitchFamily="34" charset="0"/>
                <a:cs typeface="Arial" panose="020B0604020202020204" pitchFamily="34" charset="0"/>
              </a:rPr>
              <a:t>. </a:t>
            </a:r>
            <a:br>
              <a:rPr lang="en-US" sz="1100" i="1" dirty="0" smtClean="0">
                <a:latin typeface="Arial" panose="020B0604020202020204" pitchFamily="34" charset="0"/>
                <a:cs typeface="Arial" panose="020B0604020202020204" pitchFamily="34" charset="0"/>
              </a:rPr>
            </a:br>
            <a:r>
              <a:rPr lang="en-US" sz="1100" dirty="0" smtClean="0">
                <a:latin typeface="Arial" panose="020B0604020202020204" pitchFamily="34" charset="0"/>
                <a:cs typeface="Arial" panose="020B0604020202020204" pitchFamily="34" charset="0"/>
              </a:rPr>
              <a:t>Registration recommended to ensure space.</a:t>
            </a:r>
            <a:r>
              <a:rPr lang="en-US" sz="1100" dirty="0" smtClean="0"/>
              <a:t> R</a:t>
            </a:r>
            <a:r>
              <a:rPr lang="en-US" sz="1100" dirty="0" smtClean="0">
                <a:latin typeface="Arial" panose="020B0604020202020204" pitchFamily="34" charset="0"/>
                <a:cs typeface="Arial" panose="020B0604020202020204" pitchFamily="34" charset="0"/>
              </a:rPr>
              <a:t>egister at: </a:t>
            </a:r>
            <a:r>
              <a:rPr lang="en-US" sz="1100" dirty="0">
                <a:latin typeface="Arial" panose="020B0604020202020204" pitchFamily="34" charset="0"/>
                <a:cs typeface="Arial" panose="020B0604020202020204" pitchFamily="34" charset="0"/>
                <a:hlinkClick r:id="rId4"/>
              </a:rPr>
              <a:t>http://compassion.nursing.virginia.edu/events</a:t>
            </a:r>
            <a:endParaRPr lang="en-US" sz="1100" dirty="0">
              <a:latin typeface="Arial" panose="020B0604020202020204" pitchFamily="34" charset="0"/>
              <a:cs typeface="Arial" panose="020B0604020202020204" pitchFamily="34" charset="0"/>
            </a:endParaRPr>
          </a:p>
          <a:p>
            <a:endParaRPr lang="en-US" sz="1100" b="1" dirty="0" smtClean="0"/>
          </a:p>
          <a:p>
            <a:r>
              <a:rPr lang="en-US" sz="1100" b="1" i="1" dirty="0" smtClean="0"/>
              <a:t>Related </a:t>
            </a:r>
            <a:r>
              <a:rPr lang="en-US" sz="1100" b="1" i="1" dirty="0"/>
              <a:t>Office of Nursing Research Forum: </a:t>
            </a:r>
            <a:r>
              <a:rPr lang="en-US" sz="1100" dirty="0"/>
              <a:t/>
            </a:r>
            <a:br>
              <a:rPr lang="en-US" sz="1100" dirty="0"/>
            </a:br>
            <a:r>
              <a:rPr lang="en-US" sz="1100" b="1" dirty="0" smtClean="0"/>
              <a:t>September 23, 12:00 </a:t>
            </a:r>
            <a:r>
              <a:rPr lang="en-US" sz="1100" b="1" dirty="0"/>
              <a:t>– 1:00 p.m</a:t>
            </a:r>
            <a:r>
              <a:rPr lang="en-US" sz="1100" b="1" dirty="0" smtClean="0"/>
              <a:t>., McLeod </a:t>
            </a:r>
            <a:r>
              <a:rPr lang="en-US" sz="1100" b="1" dirty="0"/>
              <a:t>Hall, room 5060</a:t>
            </a:r>
          </a:p>
          <a:p>
            <a:r>
              <a:rPr lang="en-US" sz="1100" i="1" dirty="0" smtClean="0"/>
              <a:t>Sign </a:t>
            </a:r>
            <a:r>
              <a:rPr lang="en-US" sz="1100" i="1" dirty="0"/>
              <a:t>Chi Do: A Holistic Approach to Improving Health Outcomes for Older Adults </a:t>
            </a:r>
            <a:r>
              <a:rPr lang="en-US" sz="1100" dirty="0" smtClean="0"/>
              <a:t>(presented </a:t>
            </a:r>
            <a:r>
              <a:rPr lang="en-US" sz="1100" dirty="0"/>
              <a:t>by Dr. Carol </a:t>
            </a:r>
            <a:r>
              <a:rPr lang="en-US" sz="1100" dirty="0" smtClean="0"/>
              <a:t>Rogers,  University of </a:t>
            </a:r>
            <a:r>
              <a:rPr lang="en-US" sz="1100" dirty="0"/>
              <a:t>Oklahoma)</a:t>
            </a:r>
          </a:p>
          <a:p>
            <a:endParaRPr lang="en-US" sz="1100" dirty="0"/>
          </a:p>
          <a:p>
            <a:r>
              <a:rPr lang="en-US" sz="1200" b="1" dirty="0" smtClean="0">
                <a:latin typeface="Arial" panose="020B0604020202020204" pitchFamily="34" charset="0"/>
                <a:cs typeface="Arial" panose="020B0604020202020204" pitchFamily="34" charset="0"/>
              </a:rPr>
              <a:t>September 24, 2014</a:t>
            </a:r>
          </a:p>
          <a:p>
            <a:r>
              <a:rPr lang="en-US" sz="1200" b="1" dirty="0" smtClean="0">
                <a:latin typeface="Arial" panose="020B0604020202020204" pitchFamily="34" charset="0"/>
                <a:cs typeface="Arial" panose="020B0604020202020204" pitchFamily="34" charset="0"/>
              </a:rPr>
              <a:t>8:00 – 8:30 a.m., McLeod Hall, room 5060</a:t>
            </a:r>
          </a:p>
          <a:p>
            <a:r>
              <a:rPr lang="en-US" sz="1100" b="1" i="1" dirty="0" smtClean="0">
                <a:latin typeface="Arial" panose="020B0604020202020204" pitchFamily="34" charset="0"/>
                <a:cs typeface="Arial" panose="020B0604020202020204" pitchFamily="34" charset="0"/>
              </a:rPr>
              <a:t>Sign Chi Do morning practice</a:t>
            </a:r>
            <a:r>
              <a:rPr lang="en-US" sz="1100" dirty="0" smtClean="0">
                <a:latin typeface="Arial" panose="020B0604020202020204" pitchFamily="34" charset="0"/>
                <a:cs typeface="Arial" panose="020B0604020202020204" pitchFamily="34" charset="0"/>
              </a:rPr>
              <a:t/>
            </a:r>
            <a:br>
              <a:rPr lang="en-US" sz="1100" dirty="0" smtClean="0">
                <a:latin typeface="Arial" panose="020B0604020202020204" pitchFamily="34" charset="0"/>
                <a:cs typeface="Arial" panose="020B0604020202020204" pitchFamily="34" charset="0"/>
              </a:rPr>
            </a:br>
            <a:r>
              <a:rPr lang="en-US" sz="1100" dirty="0" smtClean="0">
                <a:latin typeface="Arial" panose="020B0604020202020204" pitchFamily="34" charset="0"/>
                <a:cs typeface="Arial" panose="020B0604020202020204" pitchFamily="34" charset="0"/>
              </a:rPr>
              <a:t>Guided by Carol Rogers, PhD</a:t>
            </a:r>
          </a:p>
          <a:p>
            <a:r>
              <a:rPr lang="en-US" sz="1100" i="1" dirty="0" smtClean="0"/>
              <a:t>Start your day with 30 minutes of self-care. No special attire or equipment required. Everyone is welcome!</a:t>
            </a:r>
            <a:endParaRPr lang="en-US" sz="1100" i="1" dirty="0"/>
          </a:p>
          <a:p>
            <a:endParaRPr lang="en-US" sz="1100" b="1" dirty="0"/>
          </a:p>
        </p:txBody>
      </p:sp>
      <p:sp>
        <p:nvSpPr>
          <p:cNvPr id="2" name="TextBox 1"/>
          <p:cNvSpPr txBox="1"/>
          <p:nvPr/>
        </p:nvSpPr>
        <p:spPr>
          <a:xfrm>
            <a:off x="1447800" y="303949"/>
            <a:ext cx="2590800" cy="1323439"/>
          </a:xfrm>
          <a:prstGeom prst="rect">
            <a:avLst/>
          </a:prstGeom>
          <a:noFill/>
        </p:spPr>
        <p:txBody>
          <a:bodyPr wrap="square" rtlCol="0">
            <a:spAutoFit/>
          </a:bodyPr>
          <a:lstStyle/>
          <a:p>
            <a:pPr algn="ctr"/>
            <a:r>
              <a:rPr lang="en-US" sz="2000" i="1" dirty="0" smtClean="0">
                <a:latin typeface="Times New Roman" panose="02020603050405020304" pitchFamily="18" charset="0"/>
                <a:cs typeface="Times New Roman" panose="02020603050405020304" pitchFamily="18" charset="0"/>
              </a:rPr>
              <a:t>Please join us for our upcoming events, classes and drop-in sessions!</a:t>
            </a:r>
            <a:endParaRPr lang="en-US" sz="2000" i="1" dirty="0">
              <a:latin typeface="Times New Roman" panose="02020603050405020304" pitchFamily="18" charset="0"/>
              <a:cs typeface="Times New Roman" panose="02020603050405020304" pitchFamily="18" charset="0"/>
            </a:endParaRPr>
          </a:p>
        </p:txBody>
      </p:sp>
      <p:cxnSp>
        <p:nvCxnSpPr>
          <p:cNvPr id="10" name="Straight Connector 9"/>
          <p:cNvCxnSpPr/>
          <p:nvPr/>
        </p:nvCxnSpPr>
        <p:spPr>
          <a:xfrm>
            <a:off x="76200" y="1905000"/>
            <a:ext cx="3962400"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1488</TotalTime>
  <Words>41</Words>
  <Application>Microsoft Office PowerPoint</Application>
  <PresentationFormat>On-screen Show (4:3)</PresentationFormat>
  <Paragraphs>42</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University of Virginia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local-pc-user</dc:creator>
  <cp:lastModifiedBy>local PC user</cp:lastModifiedBy>
  <cp:revision>110</cp:revision>
  <cp:lastPrinted>2014-08-08T13:28:21Z</cp:lastPrinted>
  <dcterms:created xsi:type="dcterms:W3CDTF">2009-09-23T20:35:18Z</dcterms:created>
  <dcterms:modified xsi:type="dcterms:W3CDTF">2014-08-08T13:28:35Z</dcterms:modified>
</cp:coreProperties>
</file>