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58" r:id="rId5"/>
    <p:sldId id="265" r:id="rId6"/>
    <p:sldId id="259" r:id="rId7"/>
    <p:sldId id="260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2" r:id="rId25"/>
    <p:sldId id="284" r:id="rId26"/>
    <p:sldId id="285" r:id="rId27"/>
    <p:sldId id="286" r:id="rId28"/>
    <p:sldId id="287" r:id="rId29"/>
    <p:sldId id="289" r:id="rId30"/>
    <p:sldId id="288" r:id="rId31"/>
    <p:sldId id="291" r:id="rId32"/>
    <p:sldId id="290" r:id="rId33"/>
    <p:sldId id="292" r:id="rId34"/>
    <p:sldId id="293" r:id="rId35"/>
    <p:sldId id="294" r:id="rId36"/>
    <p:sldId id="295" r:id="rId37"/>
    <p:sldId id="296" r:id="rId38"/>
    <p:sldId id="329" r:id="rId39"/>
    <p:sldId id="298" r:id="rId40"/>
    <p:sldId id="300" r:id="rId41"/>
    <p:sldId id="301" r:id="rId42"/>
    <p:sldId id="299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4" r:id="rId55"/>
    <p:sldId id="315" r:id="rId56"/>
    <p:sldId id="313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262" r:id="rId71"/>
    <p:sldId id="261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3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1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7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1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6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3/30/16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7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3/30/16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1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3/30/16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9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4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4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4415A-ED4C-F049-B1EC-6403452F0569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7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johannes-raida.de/tutorials.ht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oji/gl-matrix" TargetMode="External"/><Relationship Id="rId3" Type="http://schemas.openxmlformats.org/officeDocument/2006/relationships/hyperlink" Target="http://threejs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docs/" TargetMode="External"/><Relationship Id="rId4" Type="http://schemas.openxmlformats.org/officeDocument/2006/relationships/hyperlink" Target="http://nehe.gamedev.net/tutorial/lessons_01__05/22004/" TargetMode="External"/><Relationship Id="rId5" Type="http://schemas.openxmlformats.org/officeDocument/2006/relationships/hyperlink" Target="http://learningwebgl.com/" TargetMode="External"/><Relationship Id="rId6" Type="http://schemas.openxmlformats.org/officeDocument/2006/relationships/hyperlink" Target="http://www.johannes-raida.de/tutorials.htm" TargetMode="External"/><Relationship Id="rId7" Type="http://schemas.openxmlformats.org/officeDocument/2006/relationships/hyperlink" Target="https://msdn.microsoft.com/en-us/library/dn621085(v=vs.85).aspx" TargetMode="External"/><Relationship Id="rId8" Type="http://schemas.openxmlformats.org/officeDocument/2006/relationships/hyperlink" Target="https://developer.mozilla.org/en-US/docs/Web/API/WebGL_API" TargetMode="External"/><Relationship Id="rId9" Type="http://schemas.openxmlformats.org/officeDocument/2006/relationships/hyperlink" Target="https://www.opengl.org/documentation/gls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hreejs.org/example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00/webgl/lesson03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glsamples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uva-graphics/webgl.git" TargetMode="External"/><Relationship Id="rId3" Type="http://schemas.openxmlformats.org/officeDocument/2006/relationships/hyperlink" Target="http://localhost:8000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three_js/lessons/lesson01.html" TargetMode="External"/><Relationship Id="rId4" Type="http://schemas.openxmlformats.org/officeDocument/2006/relationships/hyperlink" Target="file://localhost\view-source\http\::127.0.0.1\8000:three_js:lessons:lesson01.html" TargetMode="External"/><Relationship Id="rId5" Type="http://schemas.openxmlformats.org/officeDocument/2006/relationships/hyperlink" Target="http://learningwebgl.com/blog/?p=28" TargetMode="External"/><Relationship Id="rId6" Type="http://schemas.openxmlformats.org/officeDocument/2006/relationships/hyperlink" Target="http://www.johannes-raida.de/tutorials/three.js/tutorial02/tutorial02webgl.htm" TargetMode="External"/><Relationship Id="rId7" Type="http://schemas.openxmlformats.org/officeDocument/2006/relationships/hyperlink" Target="file://localhost\view-source\http\::learningwebgl.com:lessons:lesson01: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00/webgl/lesson01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hyperlink" Target="http://localhost:8000/three_js/examples/loader_obj_mtl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localhost\view-source\http\::localhost\8000:webgl:lesson01.html" TargetMode="External"/><Relationship Id="rId4" Type="http://schemas.openxmlformats.org/officeDocument/2006/relationships/hyperlink" Target="http://learningwebgl.com/blog/?p=28" TargetMode="External"/><Relationship Id="rId5" Type="http://schemas.openxmlformats.org/officeDocument/2006/relationships/hyperlink" Target="file://localhost\view-source\http\::learningwebgl.com:lessons:lesson01: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00/webgl/lesson01.html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lmatrix.net/" TargetMode="External"/><Relationship Id="rId3" Type="http://schemas.openxmlformats.org/officeDocument/2006/relationships/hyperlink" Target="http://localhost:8000/webgl/glMatrix-0.9.5.min.j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663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err="1" smtClean="0"/>
              <a:t>WebGL</a:t>
            </a:r>
            <a:r>
              <a:rPr lang="en-US" sz="4900" dirty="0">
                <a:hlinkClick r:id="rId2"/>
              </a:rPr>
              <a:t/>
            </a:r>
            <a:br>
              <a:rPr lang="en-US" sz="4900" dirty="0">
                <a:hlinkClick r:id="rId2"/>
              </a:rPr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4900" dirty="0" smtClean="0"/>
              <a:t>Connelly Barnes</a:t>
            </a:r>
            <a:br>
              <a:rPr lang="en-US" sz="4900" dirty="0" smtClean="0"/>
            </a:b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4900" dirty="0" smtClean="0"/>
              <a:t>CS 4810: Graphics</a:t>
            </a:r>
            <a:br>
              <a:rPr lang="en-US" sz="49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100" dirty="0" smtClean="0"/>
              <a:t>Acknowledgement: Content from tutorials by </a:t>
            </a:r>
            <a:r>
              <a:rPr lang="en-US" sz="3100" dirty="0" err="1" smtClean="0"/>
              <a:t>NeHe</a:t>
            </a:r>
            <a:r>
              <a:rPr lang="en-US" sz="3100" dirty="0" smtClean="0"/>
              <a:t> Productions, Giles Thomas, Johannes </a:t>
            </a:r>
            <a:r>
              <a:rPr lang="en-US" sz="3100" dirty="0" err="1" smtClean="0"/>
              <a:t>Raida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7591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1639003"/>
          </a:xfrm>
        </p:spPr>
        <p:txBody>
          <a:bodyPr>
            <a:noAutofit/>
          </a:bodyPr>
          <a:lstStyle/>
          <a:p>
            <a:r>
              <a:rPr lang="en-US" dirty="0" smtClean="0"/>
              <a:t>Creates a vertex </a:t>
            </a:r>
            <a:r>
              <a:rPr lang="en-US" dirty="0" err="1" smtClean="0"/>
              <a:t>shader</a:t>
            </a:r>
            <a:r>
              <a:rPr lang="en-US" dirty="0" smtClean="0"/>
              <a:t>. This transforms model coordinates to screen coordinates.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3239203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attribute 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			 </a:t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         vec4(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2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1639003"/>
          </a:xfrm>
        </p:spPr>
        <p:txBody>
          <a:bodyPr>
            <a:noAutofit/>
          </a:bodyPr>
          <a:lstStyle/>
          <a:p>
            <a:r>
              <a:rPr lang="en-US" dirty="0"/>
              <a:t>Multiply by “</a:t>
            </a:r>
            <a:r>
              <a:rPr lang="en-US" dirty="0" err="1"/>
              <a:t>modelview</a:t>
            </a:r>
            <a:r>
              <a:rPr lang="en-US" dirty="0"/>
              <a:t>” matrix (model to world)</a:t>
            </a:r>
          </a:p>
          <a:p>
            <a:r>
              <a:rPr lang="en-US" dirty="0"/>
              <a:t>Multiply by “perspective” matrix (world to screen)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3239203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attribute 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			 </a:t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         vec4(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1639003"/>
          </a:xfrm>
        </p:spPr>
        <p:txBody>
          <a:bodyPr>
            <a:noAutofit/>
          </a:bodyPr>
          <a:lstStyle/>
          <a:p>
            <a:r>
              <a:rPr lang="en-US" dirty="0" smtClean="0"/>
              <a:t>“Uniform” variables are global arguments to the </a:t>
            </a:r>
            <a:r>
              <a:rPr lang="en-US" dirty="0" err="1" smtClean="0"/>
              <a:t>shader</a:t>
            </a:r>
            <a:r>
              <a:rPr lang="en-US" dirty="0" smtClean="0"/>
              <a:t> that do not change with vertex/fragment.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3239203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attribute 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			 </a:t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         vec4(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</a:t>
            </a:r>
            <a:r>
              <a:rPr lang="en-US" dirty="0" err="1" smtClean="0"/>
              <a:t>gl</a:t>
            </a:r>
            <a:r>
              <a:rPr lang="en-US" dirty="0" smtClean="0"/>
              <a:t> context from canvas.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script type="text/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javascript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"&gt;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(canvas)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try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canvas.getContext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("experimental-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canvas.width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canvas.height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 catch (e)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if (!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alert("Could not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initialise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sorry :-(");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Generic function for getting </a:t>
            </a:r>
            <a:r>
              <a:rPr lang="en-US" dirty="0" err="1" smtClean="0"/>
              <a:t>shaders</a:t>
            </a:r>
            <a:r>
              <a:rPr lang="en-US" dirty="0" smtClean="0"/>
              <a:t>.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id) {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shaderScript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document.getElementById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(id);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if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(!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shaderScript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return null;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21881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</a:t>
            </a:r>
            <a:r>
              <a:rPr lang="en-US" dirty="0" err="1" smtClean="0"/>
              <a:t>shaders</a:t>
            </a:r>
            <a:r>
              <a:rPr lang="en-US" dirty="0" smtClean="0"/>
              <a:t> and set up their uniform vars.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initShaders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fragmentShader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shader-fs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vertexShader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gl.attachShader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vertexShader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gl.attachShader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fragmentShader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gl.linkProgram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if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(!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gl.getProgramParameter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			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gl.LINK_STATUS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alert("Could not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initialise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gl.useProgram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gl.getAttribLocation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gl.enableVertexAttribArray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shaderProgram.pMatrixUniform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gl.getUniformLocation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shaderProgram.mvMatrixUniform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gl.getUniformLocation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3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Set </a:t>
            </a:r>
            <a:r>
              <a:rPr lang="en-US" dirty="0" err="1" smtClean="0"/>
              <a:t>modelview</a:t>
            </a:r>
            <a:r>
              <a:rPr lang="en-US" dirty="0" smtClean="0"/>
              <a:t> and perspective matrix from global variables.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setMatrixUniforms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gl.uniformMatrix4fv(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shaderProgram.pMatrixUniform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false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gl.uniformMatrix4fv(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shaderProgram.mvMatrixUniform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false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33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Build triangle and quadrilateral in buffers.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299" y="1914074"/>
            <a:ext cx="8686799" cy="89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initBuffers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vertices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0.0,  1.0,  0.0,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-1.0,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-1.0,  0.0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Float32Array(vertices),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vertices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-1.0,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-1.0,  0.0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Float32Array(vertices),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4;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159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Build triangle and quadrilateral in buffers.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299" y="1914074"/>
            <a:ext cx="868679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vertices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-1.0,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-1.0,  0.0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Float32Array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(vertices),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4;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042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the scene, using </a:t>
            </a:r>
            <a:r>
              <a:rPr lang="en-US" dirty="0" err="1" smtClean="0"/>
              <a:t>glMatrix</a:t>
            </a:r>
            <a:r>
              <a:rPr lang="en-US" dirty="0" smtClean="0"/>
              <a:t> as a helper.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(0, 0,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gl.clear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gl.COLOR_BUFFER_BIT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|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gl.DEPTH_BUFFER_BIT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mat4.perspective(45,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/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0.1, 100.0,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mat4.identity(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mat4.translate(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[-1.5, 0.0, -7.0]);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523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WebGL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A JavaScript API for rendering 2D/3D graphics.</a:t>
            </a:r>
          </a:p>
          <a:p>
            <a:r>
              <a:rPr lang="en-US" dirty="0" smtClean="0"/>
              <a:t>Based on OpenGL ES (Embedded Systems) 2.0</a:t>
            </a:r>
          </a:p>
          <a:p>
            <a:r>
              <a:rPr lang="en-US" dirty="0" smtClean="0"/>
              <a:t>Programmable pipeline only (</a:t>
            </a:r>
            <a:r>
              <a:rPr lang="en-US" dirty="0" err="1" smtClean="0"/>
              <a:t>shaders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 fixed-function pipeline</a:t>
            </a:r>
            <a:br>
              <a:rPr lang="en-US" dirty="0" smtClean="0"/>
            </a:br>
            <a:r>
              <a:rPr lang="en-US" dirty="0" smtClean="0"/>
              <a:t>(no </a:t>
            </a:r>
            <a:r>
              <a:rPr lang="en-US" dirty="0" err="1" smtClean="0"/>
              <a:t>glTranslate</a:t>
            </a:r>
            <a:r>
              <a:rPr lang="en-US" dirty="0" smtClean="0"/>
              <a:t>, </a:t>
            </a:r>
            <a:r>
              <a:rPr lang="en-US" dirty="0" err="1" smtClean="0"/>
              <a:t>glColor</a:t>
            </a:r>
            <a:r>
              <a:rPr lang="en-US" dirty="0" smtClean="0"/>
              <a:t>, </a:t>
            </a:r>
            <a:r>
              <a:rPr lang="en-US" dirty="0" err="1" smtClean="0"/>
              <a:t>glLight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But these are emulated by libraries such as </a:t>
            </a:r>
            <a:r>
              <a:rPr lang="en-US" dirty="0" smtClean="0">
                <a:hlinkClick r:id="rId2"/>
              </a:rPr>
              <a:t>glMatrix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Three.js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2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the scene, using </a:t>
            </a:r>
            <a:r>
              <a:rPr lang="en-US" dirty="0" err="1" smtClean="0"/>
              <a:t>glMatrix</a:t>
            </a:r>
            <a:r>
              <a:rPr lang="en-US" dirty="0" smtClean="0"/>
              <a:t> as a helper.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(0, 0,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gl.clear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gl.COLOR_BUFFER_BIT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|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gl.DEPTH_BUFFER_BIT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mat4.perspective(45,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/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0.1, 100.0,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mat4.identity(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5453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triangle.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mat4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.translate(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[-1.5, 0.0, -7.0]);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false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0, 0);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setMatrixUniforms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gl.drawArrays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gl.TRIANGLES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686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quad.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mat4.translate(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[3.0, 0.0, 0.0]);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false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0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setMatrixUniforms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gl.drawArrays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gl.TRIANGLE_STRIP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147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pic>
        <p:nvPicPr>
          <p:cNvPr id="3" name="Picture 2" descr="Screen Shot 2015-04-16 at 4.28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46" y="1288319"/>
            <a:ext cx="5368509" cy="536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9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Add varying color parameter to vertex </a:t>
            </a:r>
            <a:r>
              <a:rPr lang="en-US" dirty="0" err="1" smtClean="0"/>
              <a:t>shader</a:t>
            </a:r>
            <a:r>
              <a:rPr lang="en-US" dirty="0" smtClean="0"/>
              <a:t>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attribute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attribute vec4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varying vec4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*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vec4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08086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Make fragment </a:t>
            </a:r>
            <a:r>
              <a:rPr lang="en-US" dirty="0" err="1" smtClean="0"/>
              <a:t>shader</a:t>
            </a:r>
            <a:r>
              <a:rPr lang="en-US" dirty="0" smtClean="0"/>
              <a:t> return (interpolated) color.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-fragment"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&gt;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precision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mediump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float;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varying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vec4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void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gl_FragColor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}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58402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Get vertex color attribute in </a:t>
            </a:r>
            <a:r>
              <a:rPr lang="en-US" dirty="0" err="1" smtClean="0"/>
              <a:t>initShaders</a:t>
            </a:r>
            <a:r>
              <a:rPr lang="en-US" dirty="0" smtClean="0"/>
              <a:t>().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initShaders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gl.getAttribLocation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gl.enableVertexAttribArray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...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8274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Define additional global buffer variables to hold color buffers.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2316802"/>
            <a:ext cx="972496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rgbClr val="984807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984807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984807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 smtClean="0">
                <a:solidFill>
                  <a:srgbClr val="984807"/>
                </a:solidFill>
                <a:latin typeface="Lucida Console"/>
                <a:cs typeface="Lucida Console"/>
              </a:rPr>
              <a:t>;			// New variable</a:t>
            </a:r>
            <a:endParaRPr lang="en-US" dirty="0">
              <a:solidFill>
                <a:srgbClr val="984807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squareVertexColorBuffer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;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         </a:t>
            </a:r>
            <a:r>
              <a:rPr lang="en-US" dirty="0" smtClean="0">
                <a:solidFill>
                  <a:srgbClr val="984807"/>
                </a:solidFill>
                <a:latin typeface="Lucida Console"/>
                <a:cs typeface="Lucida Console"/>
              </a:rPr>
              <a:t>/</a:t>
            </a:r>
            <a:r>
              <a:rPr lang="en-US" dirty="0">
                <a:solidFill>
                  <a:srgbClr val="984807"/>
                </a:solidFill>
                <a:latin typeface="Lucida Console"/>
                <a:cs typeface="Lucida Console"/>
              </a:rPr>
              <a:t>/ New variable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0640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color buffers in </a:t>
            </a:r>
            <a:r>
              <a:rPr lang="en-US" dirty="0" err="1" smtClean="0"/>
              <a:t>initBuffers</a:t>
            </a:r>
            <a:r>
              <a:rPr lang="en-US" dirty="0" smtClean="0"/>
              <a:t>().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initBuffers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colors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1.0, 0.0, 0.0, 1.0,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0.0, 1.0, 0.0, 1.0,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0.0, 0.0, 1.0, 1.0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Float32Array(colors),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4;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922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color buffers in </a:t>
            </a:r>
            <a:r>
              <a:rPr lang="en-US" dirty="0" err="1" smtClean="0"/>
              <a:t>initBuffers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Do the same for the quad.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8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70990"/>
          </a:xfrm>
        </p:spPr>
        <p:txBody>
          <a:bodyPr>
            <a:normAutofit/>
          </a:bodyPr>
          <a:lstStyle/>
          <a:p>
            <a:r>
              <a:rPr lang="en-US" dirty="0" err="1" smtClean="0"/>
              <a:t>Three.js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examples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documentation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NeHe</a:t>
            </a:r>
            <a:r>
              <a:rPr lang="en-US" dirty="0" smtClean="0">
                <a:hlinkClick r:id="rId4"/>
              </a:rPr>
              <a:t> OpenGL tutorials</a:t>
            </a:r>
            <a:endParaRPr lang="en-US" dirty="0" smtClean="0"/>
          </a:p>
          <a:p>
            <a:r>
              <a:rPr lang="en-US" dirty="0" err="1" smtClean="0"/>
              <a:t>WebGL</a:t>
            </a:r>
            <a:r>
              <a:rPr lang="en-US" dirty="0" smtClean="0"/>
              <a:t> tutorial by Giles Thomas, from </a:t>
            </a:r>
            <a:r>
              <a:rPr lang="en-US" dirty="0" smtClean="0">
                <a:hlinkClick r:id="rId5"/>
              </a:rPr>
              <a:t>http://learningwebgl.com/</a:t>
            </a:r>
            <a:endParaRPr lang="en-US" dirty="0"/>
          </a:p>
          <a:p>
            <a:r>
              <a:rPr lang="en-US" dirty="0" err="1" smtClean="0"/>
              <a:t>Three.js</a:t>
            </a:r>
            <a:r>
              <a:rPr lang="en-US" dirty="0" smtClean="0"/>
              <a:t> </a:t>
            </a:r>
            <a:r>
              <a:rPr lang="en-US" dirty="0" err="1" smtClean="0"/>
              <a:t>WebGL</a:t>
            </a:r>
            <a:r>
              <a:rPr lang="en-US" dirty="0" smtClean="0"/>
              <a:t> tutorial by Johannes </a:t>
            </a:r>
            <a:r>
              <a:rPr lang="en-US" dirty="0" err="1" smtClean="0"/>
              <a:t>Raida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www.johannes-raida.de/tutorials.htm</a:t>
            </a:r>
            <a:endParaRPr lang="en-US" dirty="0" smtClean="0"/>
          </a:p>
          <a:p>
            <a:r>
              <a:rPr lang="en-US" dirty="0" smtClean="0"/>
              <a:t>Microsoft </a:t>
            </a:r>
            <a:r>
              <a:rPr lang="en-US" dirty="0" smtClean="0">
                <a:hlinkClick r:id="rId7"/>
              </a:rPr>
              <a:t>WebGL reference manual</a:t>
            </a:r>
            <a:endParaRPr lang="en-US" dirty="0" smtClean="0"/>
          </a:p>
          <a:p>
            <a:r>
              <a:rPr lang="en-US" dirty="0" smtClean="0"/>
              <a:t>Mozilla </a:t>
            </a:r>
            <a:r>
              <a:rPr lang="en-US" dirty="0" smtClean="0">
                <a:hlinkClick r:id="rId8"/>
              </a:rPr>
              <a:t>WebGL reference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GLSL reference </a:t>
            </a:r>
            <a:r>
              <a:rPr lang="en-US" dirty="0" smtClean="0"/>
              <a:t>(”OpenGL Shading Language”)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4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Make </a:t>
            </a:r>
            <a:r>
              <a:rPr lang="en-US" dirty="0" err="1" smtClean="0"/>
              <a:t>drawScene</a:t>
            </a:r>
            <a:r>
              <a:rPr lang="en-US" dirty="0" smtClean="0"/>
              <a:t>() use the new color attributes.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// Before drawing triangle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triangleVertexColorBuffer.itemSize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false, 0, 0);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// Before drawing quad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squareVertexColorBuffer.itemSize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false, 0, 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889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3: Movement</a:t>
            </a:r>
            <a:endParaRPr lang="en-US" b="1" dirty="0"/>
          </a:p>
        </p:txBody>
      </p:sp>
      <p:pic>
        <p:nvPicPr>
          <p:cNvPr id="4" name="Picture 3" descr="Screen Shot 2015-04-16 at 4.40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72" y="1288319"/>
            <a:ext cx="5115056" cy="512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3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</a:t>
            </a:r>
            <a:r>
              <a:rPr lang="en-US" b="1" dirty="0" smtClean="0"/>
              <a:t>Movement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Call a function that “repaints” a new frame.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webGLStart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tick();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3419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</a:t>
            </a:r>
            <a:r>
              <a:rPr lang="en-US" b="1" dirty="0" smtClean="0"/>
              <a:t>Movement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Repaint the new frame.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tick()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requestAnimFrame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(tick);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/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 Uses Google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webgl-utils.js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to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              //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register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tick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as “repaint” callback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animate();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05152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</a:t>
            </a:r>
            <a:r>
              <a:rPr lang="en-US" b="1" dirty="0" smtClean="0"/>
              <a:t>Movement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Declare global rotation variables.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rTri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rSquare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0;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6604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</a:t>
            </a:r>
            <a:r>
              <a:rPr lang="en-US" b="1" dirty="0" smtClean="0"/>
              <a:t>Movement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Advance rotation variables in animate().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animate()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timeNow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new Date().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if 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!= 0)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elapsed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timeNow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-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rTri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+= (90 * elapsed) / 1000.0;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rSquare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+= (75 * elapsed) / 1000.0;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timeNow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182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</a:t>
            </a:r>
            <a:r>
              <a:rPr lang="en-US" b="1" dirty="0" smtClean="0"/>
              <a:t>Movement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drawScene</a:t>
            </a:r>
            <a:r>
              <a:rPr lang="en-US" dirty="0" smtClean="0"/>
              <a:t>(), rotate triangle/quad.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mvPushMatrix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mat4.rotate(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degToRad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rSquare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), [1, 0, 0]);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// Draw triangle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mvPopMatrix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17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</a:t>
            </a:r>
            <a:r>
              <a:rPr lang="en-US" b="1" dirty="0" smtClean="0"/>
              <a:t>Movement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Helper functions to handle our own matrix stack: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779686"/>
            <a:ext cx="9724969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[];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mvPushMatrix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copy = mat4.create();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mat4.set(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copy);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mvMatrixStack.push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(copy);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mvPopMatrix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if 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mvMatrixStack.length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== 0)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throw "Invalid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popMatrix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!";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mvMatrixStack.pop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03577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Class Activity: Fragment </a:t>
            </a:r>
            <a:r>
              <a:rPr lang="en-US" b="1" dirty="0" err="1" smtClean="0"/>
              <a:t>Shader</a:t>
            </a:r>
            <a:r>
              <a:rPr lang="en-US" b="1" dirty="0" smtClean="0"/>
              <a:t> Hacking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89025"/>
          </a:xfrm>
        </p:spPr>
        <p:txBody>
          <a:bodyPr>
            <a:normAutofit/>
          </a:bodyPr>
          <a:lstStyle/>
          <a:p>
            <a:r>
              <a:rPr lang="en-US" sz="2800" dirty="0"/>
              <a:t>Open </a:t>
            </a:r>
            <a:r>
              <a:rPr lang="en-US" sz="2800" dirty="0">
                <a:hlinkClick r:id="rId2"/>
              </a:rPr>
              <a:t>http://localhost:8000/webgl/lesson03.html</a:t>
            </a:r>
            <a:r>
              <a:rPr lang="en-US" sz="2800" dirty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dirty="0" smtClean="0"/>
              <a:t>Edit the fragment </a:t>
            </a:r>
            <a:r>
              <a:rPr lang="en-US" dirty="0" err="1" smtClean="0"/>
              <a:t>shader</a:t>
            </a:r>
            <a:r>
              <a:rPr lang="en-US" dirty="0" smtClean="0"/>
              <a:t> on lines 23-24 of lesson03.html to create an interesting animated color pattern of your choice. You can get started by uncommenting the “dancing colors” line: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gl_FragColor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=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 + cos(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vPosition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*10.0) + tan(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vPosition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) + cos(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currentTime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/100.0);   // Uncomment to make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  <a:cs typeface="Lucida Console"/>
              </a:rPr>
              <a:t>dancing colors!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2566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Exciting </a:t>
            </a:r>
            <a:r>
              <a:rPr lang="en-US" dirty="0" err="1" smtClean="0"/>
              <a:t>WebGL</a:t>
            </a:r>
            <a:r>
              <a:rPr lang="en-US" dirty="0" smtClean="0"/>
              <a:t>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webglsamples.org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0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Setup Stage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the following at command line:</a:t>
            </a:r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clone </a:t>
            </a:r>
            <a:r>
              <a:rPr lang="en-US" sz="2800" dirty="0" smtClean="0">
                <a:hlinkClick r:id="rId2"/>
              </a:rPr>
              <a:t>https://github.com/uva-graphics/webgl.git</a:t>
            </a:r>
            <a:endParaRPr lang="en-US" sz="2800" dirty="0" smtClean="0"/>
          </a:p>
          <a:p>
            <a:r>
              <a:rPr lang="en-US" sz="2800" dirty="0" smtClean="0"/>
              <a:t>cd </a:t>
            </a:r>
            <a:r>
              <a:rPr lang="en-US" sz="2800" dirty="0" err="1" smtClean="0"/>
              <a:t>webgl</a:t>
            </a:r>
            <a:endParaRPr lang="en-US" sz="2800" dirty="0"/>
          </a:p>
          <a:p>
            <a:r>
              <a:rPr lang="en-US" sz="2800" dirty="0" smtClean="0"/>
              <a:t>python -m </a:t>
            </a:r>
            <a:r>
              <a:rPr lang="en-US" sz="2800" dirty="0" err="1" smtClean="0"/>
              <a:t>SimpleHTTPServer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dirty="0" smtClean="0"/>
              <a:t>Point a Web browser to </a:t>
            </a:r>
            <a:r>
              <a:rPr lang="en-US" dirty="0" smtClean="0">
                <a:hlinkClick r:id="rId3"/>
              </a:rPr>
              <a:t>http://localhost:8000/</a:t>
            </a:r>
          </a:p>
        </p:txBody>
      </p:sp>
    </p:spTree>
    <p:extLst>
      <p:ext uri="{BB962C8B-B14F-4D97-AF65-F5344CB8AC3E}">
        <p14:creationId xmlns:p14="http://schemas.microsoft.com/office/powerpoint/2010/main" val="24728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1 in </a:t>
            </a:r>
            <a:r>
              <a:rPr lang="en-US" b="1" dirty="0" err="1" smtClean="0"/>
              <a:t>Three.js</a:t>
            </a:r>
            <a:endParaRPr lang="en-US" b="1" dirty="0"/>
          </a:p>
        </p:txBody>
      </p:sp>
      <p:pic>
        <p:nvPicPr>
          <p:cNvPr id="4" name="Picture 3" descr="Screen Shot 2015-04-14 at 4.22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83" y="1417639"/>
            <a:ext cx="5206234" cy="520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Three.js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Web server links:</a:t>
            </a: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3"/>
              </a:rPr>
              <a:t>Three.js lesson 1</a:t>
            </a:r>
            <a:r>
              <a:rPr lang="en-US" dirty="0" smtClean="0"/>
              <a:t> (also, </a:t>
            </a:r>
            <a:r>
              <a:rPr lang="en-US" dirty="0" smtClean="0">
                <a:hlinkClick r:id="rId4" action="ppaction://hlinkfile"/>
              </a:rPr>
              <a:t>view source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Web links</a:t>
            </a:r>
            <a:r>
              <a:rPr lang="en-US" dirty="0"/>
              <a:t>:</a:t>
            </a:r>
            <a:r>
              <a:rPr lang="en-US" dirty="0">
                <a:hlinkClick r:id="rId5"/>
              </a:rPr>
              <a:t/>
            </a:r>
            <a:br>
              <a:rPr lang="en-US" dirty="0">
                <a:hlinkClick r:id="rId5"/>
              </a:rPr>
            </a:br>
            <a:r>
              <a:rPr lang="en-US" dirty="0">
                <a:hlinkClick r:id="rId6"/>
              </a:rPr>
              <a:t>T</a:t>
            </a:r>
            <a:r>
              <a:rPr lang="en-US" dirty="0" smtClean="0">
                <a:hlinkClick r:id="rId6"/>
              </a:rPr>
              <a:t>hree.js </a:t>
            </a:r>
            <a:r>
              <a:rPr lang="en-US" dirty="0">
                <a:hlinkClick r:id="rId6"/>
              </a:rPr>
              <a:t>lesson 1</a:t>
            </a:r>
            <a:r>
              <a:rPr lang="en-US" dirty="0"/>
              <a:t> (also, </a:t>
            </a:r>
            <a:r>
              <a:rPr lang="en-US" dirty="0">
                <a:hlinkClick r:id="rId7" action="ppaction://hlinkfile"/>
              </a:rPr>
              <a:t>view source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2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Declare scene and camera, </a:t>
            </a:r>
            <a:r>
              <a:rPr lang="en-US" dirty="0" err="1" smtClean="0"/>
              <a:t>init</a:t>
            </a:r>
            <a:r>
              <a:rPr lang="en-US" dirty="0" smtClean="0"/>
              <a:t>, and render.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scene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		// Global scene object</a:t>
            </a: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camera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	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/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/ Global camera object</a:t>
            </a:r>
          </a:p>
          <a:p>
            <a:pPr marL="0" indent="0">
              <a:buNone/>
            </a:pP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initializeScene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renderScene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78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25000" lnSpcReduction="20000"/>
          </a:bodyPr>
          <a:lstStyle/>
          <a:p>
            <a:r>
              <a:rPr lang="en-US" sz="12000" dirty="0" smtClean="0"/>
              <a:t>Set up the renderer.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function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initializeScene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if (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Detector.webgl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){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    renderer = new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THREE.WebGLRenderer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({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antialias:true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})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} else {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    renderer = new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THREE.CanvasRenderer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()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pPr marL="0" indent="0">
              <a:buNone/>
            </a:pP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renderer.setClearColor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(0x000000, 1)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  // Opaque black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canvasWidth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=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window.innerWidth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   // Viewport size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canvasHeight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window.innerHeight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renderer.setSize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canvasWidth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canvasHeight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document.getElementById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("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WebGLCanvas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")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.</a:t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appendChild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renderer.domElement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170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32500" lnSpcReduction="20000"/>
          </a:bodyPr>
          <a:lstStyle/>
          <a:p>
            <a:r>
              <a:rPr lang="en-US" sz="12000" dirty="0" smtClean="0"/>
              <a:t>Create scene and add camera.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scene 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= new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THREE.Scene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endParaRPr lang="en-US" sz="80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// Set camera field of view, aspect </a:t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// ratio, near, far clipping plane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camera = new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THREE.PerspectiveCamera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(45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canvasWidth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/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canvasHeight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1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, 100)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camera.position.set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(0, 0, 10);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camera.lookAt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scene.position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(camera);</a:t>
            </a: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2711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32500" lnSpcReduction="20000"/>
          </a:bodyPr>
          <a:lstStyle/>
          <a:p>
            <a:r>
              <a:rPr lang="en-US" sz="12000" dirty="0" smtClean="0"/>
              <a:t>Create triangle geometry.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triangleGeometry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THREE.Geometry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triangleGeometry.vertices.push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THREE.Vector3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( 0.0,  1.0, 0.0));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triangleGeometry.vertices.push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THREE.Vector3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(-1.0, -1.0, 0.0));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triangleGeometry.vertices.push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THREE.Vector3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( 1.0, -1.0, 0.0));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triangleGeometry.faces.push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THREE.Face3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(0, 1, 2));</a:t>
            </a: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807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4800" dirty="0" smtClean="0"/>
              <a:t>Create material.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51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40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40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triangleMaterial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4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({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        color:0xFFFFFF,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4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side:THREE.DoubleSide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/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/ Render </a:t>
            </a: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front 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and back-facing </a:t>
            </a: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polys</a:t>
            </a:r>
            <a:endParaRPr lang="en-US" sz="4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3377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4800" dirty="0" smtClean="0"/>
              <a:t>Combine geometry and material into mesh.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9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9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triangleMesh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9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THREE.Mesh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9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triangleGeometry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 </a:t>
            </a:r>
            <a:r>
              <a:rPr lang="en-US" sz="39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triangleMaterial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39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triangleMesh.position.set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(-1.5, </a:t>
            </a: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>0.0, 4.0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39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9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triangleMesh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96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rmAutofit fontScale="47500" lnSpcReduction="20000"/>
          </a:bodyPr>
          <a:lstStyle/>
          <a:p>
            <a:r>
              <a:rPr lang="en-US" sz="4800" dirty="0" smtClean="0"/>
              <a:t>Similar for the square.</a:t>
            </a:r>
          </a:p>
          <a:p>
            <a:r>
              <a:rPr lang="en-US" sz="4800" dirty="0" smtClean="0"/>
              <a:t>But, build square geometry out of 2 triangles.</a:t>
            </a:r>
          </a:p>
          <a:p>
            <a:endParaRPr lang="en-US" sz="1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THREE.Geometry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(-1.0,  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( 1.0,  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( 1.0, -1.0,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(-1.0, -1.0,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squareGeometry.faces.push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new 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THREE.Face3(0, 1, 2));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squareGeometry.faces.push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new 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THREE.Face3(0, 2, 3));</a:t>
            </a: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67085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rmAutofit fontScale="47500" lnSpcReduction="20000"/>
          </a:bodyPr>
          <a:lstStyle/>
          <a:p>
            <a:r>
              <a:rPr lang="en-US" sz="4800" dirty="0" smtClean="0"/>
              <a:t>Similar for the square.</a:t>
            </a:r>
          </a:p>
          <a:p>
            <a:r>
              <a:rPr lang="en-US" sz="4800" dirty="0" smtClean="0"/>
              <a:t>But, build square geometry out of 2 triangles.</a:t>
            </a:r>
          </a:p>
          <a:p>
            <a:endParaRPr lang="en-US" sz="1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THREE.Geometry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(-1.0,  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( 1.0,  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( 1.0, -1.0,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(-1.0, -1.0,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squareGeometry.faces.push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new 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THREE.Face3(0, 1, 2));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squareGeometry.faces.push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new 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THREE.Face3(0, 2, 3));</a:t>
            </a: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719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8408"/>
            <a:ext cx="8686800" cy="5067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&lt;html&gt;&lt;head&gt;</a:t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script type="text/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javascript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"&gt;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function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webGLStart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() {</a:t>
            </a:r>
            <a:b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var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canvas = </a:t>
            </a:r>
            <a:r>
              <a:rPr lang="en-US" sz="2300" dirty="0" err="1">
                <a:solidFill>
                  <a:srgbClr val="660066"/>
                </a:solidFill>
                <a:latin typeface="Lucida Console"/>
                <a:cs typeface="Lucida Console"/>
              </a:rPr>
              <a:t>document.getElementById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("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cvs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"</a:t>
            </a: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);</a:t>
            </a:r>
            <a:endParaRPr lang="en-US" sz="2300" dirty="0" smtClean="0">
              <a:solidFill>
                <a:srgbClr val="660066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gl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= </a:t>
            </a:r>
            <a:r>
              <a:rPr lang="en-US" sz="2300" dirty="0" err="1">
                <a:solidFill>
                  <a:srgbClr val="660066"/>
                </a:solidFill>
                <a:latin typeface="Lucida Console"/>
                <a:cs typeface="Lucida Console"/>
              </a:rPr>
              <a:t>canvas.getContext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("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webgl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-test");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gl.clearColor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(0, 0, 0, 1);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 …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&lt;/head&gt;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body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onload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="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webGLStart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();"&gt;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canvas id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="</a:t>
            </a: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cvs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" width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="500" height="500"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&gt;</a:t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/canvas&gt;</a:t>
            </a:r>
          </a:p>
        </p:txBody>
      </p:sp>
    </p:spTree>
    <p:extLst>
      <p:ext uri="{BB962C8B-B14F-4D97-AF65-F5344CB8AC3E}">
        <p14:creationId xmlns:p14="http://schemas.microsoft.com/office/powerpoint/2010/main" val="304736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2: Color (</a:t>
            </a:r>
            <a:r>
              <a:rPr lang="en-US" b="1" dirty="0" err="1" smtClean="0"/>
              <a:t>Three.js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3" name="Picture 2" descr="Screen Shot 2015-04-16 at 4.28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46" y="1288319"/>
            <a:ext cx="5368509" cy="536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9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sz="4800" dirty="0" smtClean="0"/>
              <a:t>Set vertex colors.</a:t>
            </a:r>
          </a:p>
          <a:p>
            <a:r>
              <a:rPr lang="en-US" sz="4800" dirty="0" smtClean="0"/>
              <a:t>Q: What is this doing at the lower </a:t>
            </a:r>
            <a:r>
              <a:rPr lang="en-US" sz="4800" dirty="0" err="1" smtClean="0"/>
              <a:t>WebGL</a:t>
            </a:r>
            <a:r>
              <a:rPr lang="en-US" sz="4800" dirty="0" smtClean="0"/>
              <a:t> layer?</a:t>
            </a:r>
          </a:p>
          <a:p>
            <a:endParaRPr lang="en-US" sz="1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triangleGeometry.faces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[0].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vertexColors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[0] =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THREE.Color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(0xFF0000);</a:t>
            </a: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triangleGeometry.faces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[0].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vertexColors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[1] =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THREE.Color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(0x00FF00);</a:t>
            </a: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triangleGeometry.faces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[0].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vertexColors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[2] =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THREE.Color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(0x0000FF);</a:t>
            </a:r>
          </a:p>
          <a:p>
            <a:pPr marL="0" indent="0">
              <a:buNone/>
            </a:pP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triangleMaterial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({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	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vertexColors:THREE.VertexColors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		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side:THREE.DoubleSide</a:t>
            </a: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1615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3: Movement</a:t>
            </a:r>
            <a:endParaRPr lang="en-US" b="1" dirty="0"/>
          </a:p>
        </p:txBody>
      </p:sp>
      <p:pic>
        <p:nvPicPr>
          <p:cNvPr id="4" name="Picture 3" descr="Screen Shot 2015-04-16 at 4.40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72" y="1288319"/>
            <a:ext cx="5115056" cy="512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4800" dirty="0" smtClean="0"/>
              <a:t>Call </a:t>
            </a:r>
            <a:r>
              <a:rPr lang="en-US" sz="4800" dirty="0" err="1" smtClean="0"/>
              <a:t>animateScene</a:t>
            </a:r>
            <a:r>
              <a:rPr lang="en-US" sz="4800" dirty="0" smtClean="0"/>
              <a:t>(), which calls </a:t>
            </a:r>
            <a:r>
              <a:rPr lang="en-US" sz="4800" dirty="0" err="1" smtClean="0"/>
              <a:t>renderScene</a:t>
            </a:r>
            <a:r>
              <a:rPr lang="en-US" sz="4800" dirty="0" smtClean="0"/>
              <a:t>().</a:t>
            </a:r>
          </a:p>
          <a:p>
            <a:endParaRPr lang="en-US" sz="1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/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/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Call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animateScene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() instead of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renderScene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.</a:t>
            </a: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animateScene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()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function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animateScene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(){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triangleMesh.rotation.y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+= 0.1;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squareMesh.rotation.x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-= 0.075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// Register animation callback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requestAnimationFrame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animateScene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);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renderScene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37794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4: 3D Shapes</a:t>
            </a:r>
            <a:endParaRPr lang="en-US" b="1" dirty="0"/>
          </a:p>
        </p:txBody>
      </p:sp>
      <p:pic>
        <p:nvPicPr>
          <p:cNvPr id="3" name="Picture 2" descr="Screen Shot 2015-04-21 at 3.29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5550"/>
            <a:ext cx="9144000" cy="40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/>
          </a:bodyPr>
          <a:lstStyle/>
          <a:p>
            <a:r>
              <a:rPr lang="en-US" sz="5000" dirty="0" smtClean="0"/>
              <a:t>Q: How could we build the pyramid and cube?</a:t>
            </a:r>
          </a:p>
          <a:p>
            <a:endParaRPr lang="en-US" sz="1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3803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04: Pyramid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function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initializeScene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pyramidGeometry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=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new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THREE.CylinderGeometry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0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, 1.5, 1.5, 4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, false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)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/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/ top and bottom radius, height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, segments 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for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i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= 0;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i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&lt;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pyramidGeometry.faces.length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;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i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++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pyramidGeometry.faces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i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].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vertexColors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[0]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=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THREE.Color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(0xFF0000);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pyramidGeometry.faces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i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].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vertexColors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[1]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=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THREE.Color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(0x00FF00);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pyramidGeometry.faces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i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].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vertexColors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[2]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=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THREE.Color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(0x0000FF);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}</a:t>
            </a: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37794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04: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boxGeometry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=</a:t>
            </a:r>
            <a:b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THREE.BoxGeometry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(1.5, 1.5, 1.5)</a:t>
            </a: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; // Size</a:t>
            </a:r>
            <a:endParaRPr lang="en-US" sz="33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33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boxMaterials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 = [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new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({color:0xFF0000}),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({color:0x00FF00}),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({color:0x0000FF}),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({color:0xFFFF00}),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({color:0x00FFFF}),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({color:0xFFFFFF})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];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endParaRPr lang="en-US" sz="33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.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..</a:t>
            </a: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3723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04: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// Use different material on every face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THREE.MeshFaceMaterial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boxMaterials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25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// Create a mesh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from geometry 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and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.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boxGeometry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          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boxMaterial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boxMesh.position.set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(1.5, 0.0, 4.0);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  <a:endParaRPr lang="en-US" sz="25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85036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5: Texture</a:t>
            </a:r>
            <a:endParaRPr lang="en-US" b="1" dirty="0"/>
          </a:p>
        </p:txBody>
      </p:sp>
      <p:pic>
        <p:nvPicPr>
          <p:cNvPr id="4" name="Picture 3" descr="Screen Shot 2015-04-21 at 3.48.25 P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94" y="1417638"/>
            <a:ext cx="5487813" cy="534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1: Triangle and Quad</a:t>
            </a:r>
            <a:endParaRPr lang="en-US" b="1" dirty="0"/>
          </a:p>
        </p:txBody>
      </p:sp>
      <p:pic>
        <p:nvPicPr>
          <p:cNvPr id="4" name="Picture 3" descr="Screen Shot 2015-04-14 at 4.22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83" y="1417639"/>
            <a:ext cx="5206234" cy="520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0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05: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boxGeometry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=</a:t>
            </a:r>
            <a:b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THREE.BoxGeometry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(2.0, 2.0, 2.0);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neheTexture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THREE.ImageUtils.loadTexture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("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NeHe.jpg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({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map:neheTexture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side:THREE.DoubleSide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}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25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boxGeometry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          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boxMaterial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boxMesh.position.set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(0.0, 0.0, 4.0);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6804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6: Keyboard, Lighting</a:t>
            </a:r>
            <a:endParaRPr lang="en-US" b="1" dirty="0"/>
          </a:p>
        </p:txBody>
      </p:sp>
      <p:pic>
        <p:nvPicPr>
          <p:cNvPr id="3" name="Picture 2" descr="Screen Shot 2015-04-21 at 3.52.2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4" t="10319" r="13422" b="14085"/>
          <a:stretch/>
        </p:blipFill>
        <p:spPr>
          <a:xfrm>
            <a:off x="2004786" y="1417638"/>
            <a:ext cx="5134429" cy="529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4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06: Keyboard, 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//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Lambertian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(lit) textured material model </a:t>
            </a:r>
            <a:b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THREE.MeshLambertMaterial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({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map:crateTexture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side:THREE.DoubleSide</a:t>
            </a:r>
            <a:endParaRPr lang="en-US" sz="25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})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endParaRPr lang="en-US" sz="25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// Build a box the same as before</a:t>
            </a:r>
            <a:endParaRPr lang="en-US" sz="25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boxGeometry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				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         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boxMaterial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boxMesh.position.set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camera.position.x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camera.position.y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camera.position.z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25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0714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06: Keyboard, 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// Ambient light, given color and intensity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ambientLight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THREE.AmbientLight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(0x101010, 1.0);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ambientLight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25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// Directional light, given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color, intensity</a:t>
            </a:r>
            <a:endParaRPr lang="en-US" sz="25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directionalLight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THREE.DirectionalLight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(0xffffff, 1.0);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directionalLight.position.set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(0.0, 0.0, 1.0);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directionalLight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25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983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06: Keyboard, 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r>
              <a:rPr lang="en-US" sz="4000" dirty="0" smtClean="0"/>
              <a:t>Install keyboard event callback at the end of </a:t>
            </a:r>
            <a:r>
              <a:rPr lang="en-US" sz="4000" dirty="0" err="1" smtClean="0"/>
              <a:t>initializeScene</a:t>
            </a:r>
            <a:r>
              <a:rPr lang="en-US" sz="4000" dirty="0" smtClean="0"/>
              <a:t>():</a:t>
            </a:r>
            <a:endParaRPr lang="en-US" sz="4000" dirty="0"/>
          </a:p>
          <a:p>
            <a:endParaRPr lang="en-US" sz="12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document.addEventListener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("</a:t>
            </a:r>
            <a:r>
              <a:rPr lang="en-US" sz="3000" dirty="0" err="1">
                <a:solidFill>
                  <a:srgbClr val="0000FF"/>
                </a:solidFill>
                <a:latin typeface="Lucida Console"/>
                <a:cs typeface="Lucida Console"/>
              </a:rPr>
              <a:t>keydown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",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onDocumentKeyDown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, false);</a:t>
            </a:r>
          </a:p>
        </p:txBody>
      </p:sp>
    </p:spTree>
    <p:extLst>
      <p:ext uri="{BB962C8B-B14F-4D97-AF65-F5344CB8AC3E}">
        <p14:creationId xmlns:p14="http://schemas.microsoft.com/office/powerpoint/2010/main" val="11890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06: Keyboard, 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r>
              <a:rPr lang="en-US" sz="4000" dirty="0" smtClean="0"/>
              <a:t>Keyboard handler</a:t>
            </a:r>
            <a:endParaRPr lang="en-US" sz="4000" dirty="0"/>
          </a:p>
          <a:p>
            <a:endParaRPr lang="en-US" sz="12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if(</a:t>
            </a:r>
            <a:r>
              <a:rPr lang="en-US" sz="3000" dirty="0" err="1">
                <a:solidFill>
                  <a:srgbClr val="0000FF"/>
                </a:solidFill>
                <a:latin typeface="Lucida Console"/>
                <a:cs typeface="Lucida Console"/>
              </a:rPr>
              <a:t>keyCode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== 70) { //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ASCII code for F</a:t>
            </a: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switch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000" dirty="0" err="1">
                <a:solidFill>
                  <a:srgbClr val="0000FF"/>
                </a:solidFill>
                <a:latin typeface="Lucida Console"/>
                <a:cs typeface="Lucida Console"/>
              </a:rPr>
              <a:t>textureFilter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){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case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0: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crateTexture.minFilter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=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THREE.NearestFilter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crateTexture.magFilter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=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THREE.NearestFilter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textureFilter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= 1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 break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      ...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  };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000" dirty="0" err="1">
                <a:solidFill>
                  <a:srgbClr val="0000FF"/>
                </a:solidFill>
                <a:latin typeface="Lucida Console"/>
                <a:cs typeface="Lucida Console"/>
              </a:rPr>
              <a:t>crateTexture.needsUpdate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= true;</a:t>
            </a:r>
            <a:endParaRPr lang="en-US" sz="30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92992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Three.js</a:t>
            </a:r>
            <a:r>
              <a:rPr lang="en-US" b="1" dirty="0" smtClean="0"/>
              <a:t> Examples: OBJ/MTL Loader</a:t>
            </a:r>
            <a:endParaRPr lang="en-US" b="1" dirty="0"/>
          </a:p>
        </p:txBody>
      </p:sp>
      <p:pic>
        <p:nvPicPr>
          <p:cNvPr id="4" name="Picture 3" descr="Screen Shot 2015-04-21 at 4.29.07 P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727" y="1417639"/>
            <a:ext cx="3056547" cy="4334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1472" y="6030669"/>
            <a:ext cx="632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hlinkClick r:id="rId4"/>
              </a:rPr>
              <a:t>OBJ / MTL Loader Example</a:t>
            </a:r>
            <a:r>
              <a:rPr lang="en-US" sz="2800" dirty="0" smtClean="0"/>
              <a:t> on local 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99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Loader: Scene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scene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= new </a:t>
            </a:r>
            <a:r>
              <a:rPr lang="en-US" sz="3000" dirty="0" err="1">
                <a:solidFill>
                  <a:srgbClr val="0000FF"/>
                </a:solidFill>
                <a:latin typeface="Lucida Console"/>
                <a:cs typeface="Lucida Console"/>
              </a:rPr>
              <a:t>THREE.Scene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ambient = new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THREE.AmbientLight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(0x444444)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(ambient)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000" dirty="0" err="1">
                <a:solidFill>
                  <a:srgbClr val="0000FF"/>
                </a:solidFill>
                <a:latin typeface="Lucida Console"/>
                <a:cs typeface="Lucida Console"/>
              </a:rPr>
              <a:t>directionalLight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THREE.DirectionalLight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(0xffeedd)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directionalLight.position.set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0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, 0,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1)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.normalize();</a:t>
            </a: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directionalLight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514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Loader: Progress Indicator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onProgress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= function (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xhr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   if 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xhr.lengthComputable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percentComplete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xhr.loaded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/ 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</a:t>
            </a: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xhr.total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* 100;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console.log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(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Math.round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percentComplete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2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) + '% downloaded' );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};</a:t>
            </a:r>
          </a:p>
          <a:p>
            <a:pPr marL="0" indent="0">
              <a:buNone/>
            </a:pP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onError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= function (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xhr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};</a:t>
            </a:r>
          </a:p>
          <a:p>
            <a:pPr marL="0" indent="0">
              <a:buNone/>
            </a:pP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THREE.Loader.Handlers.add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( /\.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dds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$/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i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, new 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THREE.DDSLoader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() );</a:t>
            </a:r>
          </a:p>
        </p:txBody>
      </p:sp>
    </p:spTree>
    <p:extLst>
      <p:ext uri="{BB962C8B-B14F-4D97-AF65-F5344CB8AC3E}">
        <p14:creationId xmlns:p14="http://schemas.microsoft.com/office/powerpoint/2010/main" val="401439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Loader: Load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loader = new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THREE.OBJMTLLoader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loader.load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('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obj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/male02/male02.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obj’,</a:t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'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obj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/male02/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male02_dds.mtl’,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function (object) 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{</a:t>
            </a:r>
          </a:p>
          <a:p>
            <a:pPr marL="0" indent="0">
              <a:buNone/>
            </a:pPr>
            <a:endParaRPr lang="en-US" sz="23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	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object.position.y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= - 80;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		</a:t>
            </a: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(object)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endParaRPr lang="en-US" sz="23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	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onProgress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onError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)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3848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Web server links:</a:t>
            </a: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WebGL lesson 1</a:t>
            </a:r>
            <a:r>
              <a:rPr lang="en-US" dirty="0" smtClean="0"/>
              <a:t> (also, </a:t>
            </a:r>
            <a:r>
              <a:rPr lang="en-US" dirty="0" smtClean="0">
                <a:hlinkClick r:id="rId3" action="ppaction://hlinkfile"/>
              </a:rPr>
              <a:t>view source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Web links</a:t>
            </a:r>
            <a:r>
              <a:rPr lang="en-US" dirty="0"/>
              <a:t>:</a:t>
            </a:r>
            <a:r>
              <a:rPr lang="en-US" dirty="0">
                <a:hlinkClick r:id="rId4"/>
              </a:rPr>
              <a:t/>
            </a:r>
            <a:br>
              <a:rPr lang="en-US" dirty="0">
                <a:hlinkClick r:id="rId4"/>
              </a:rPr>
            </a:br>
            <a:r>
              <a:rPr lang="en-US" dirty="0">
                <a:hlinkClick r:id="rId4"/>
              </a:rPr>
              <a:t>WebGL lesson 1</a:t>
            </a:r>
            <a:r>
              <a:rPr lang="en-US" dirty="0"/>
              <a:t> (also, </a:t>
            </a:r>
            <a:r>
              <a:rPr lang="en-US" dirty="0">
                <a:hlinkClick r:id="rId5" action="ppaction://hlinkfile"/>
              </a:rPr>
              <a:t>view source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Three.js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Three.js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54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Three.js</a:t>
            </a:r>
            <a:r>
              <a:rPr lang="en-US" b="1" dirty="0" smtClean="0"/>
              <a:t> Mesh Loader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tutorial </a:t>
            </a:r>
            <a:r>
              <a:rPr lang="en-US" dirty="0" err="1" smtClean="0"/>
              <a:t>three.js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6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the </a:t>
            </a:r>
            <a:r>
              <a:rPr lang="en-US" dirty="0" err="1" smtClean="0">
                <a:hlinkClick r:id="rId2"/>
              </a:rPr>
              <a:t>glMatrix</a:t>
            </a:r>
            <a:r>
              <a:rPr lang="en-US" dirty="0" smtClean="0">
                <a:hlinkClick r:id="rId2"/>
              </a:rPr>
              <a:t> library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script type="text/</a:t>
            </a:r>
            <a:r>
              <a:rPr lang="en-US" sz="28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javascript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”</a:t>
            </a:r>
            <a:b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8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src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="</a:t>
            </a:r>
            <a:r>
              <a:rPr lang="en-US" sz="2800" u="sng" dirty="0" smtClean="0">
                <a:solidFill>
                  <a:srgbClr val="0000FF"/>
                </a:solidFill>
                <a:latin typeface="Lucida Console"/>
                <a:cs typeface="Lucida Console"/>
                <a:hlinkClick r:id="rId3"/>
              </a:rPr>
              <a:t>glMatrix</a:t>
            </a:r>
            <a:r>
              <a:rPr lang="en-US" sz="2800" u="sng" dirty="0">
                <a:solidFill>
                  <a:srgbClr val="0000FF"/>
                </a:solidFill>
                <a:latin typeface="Lucida Console"/>
                <a:cs typeface="Lucida Console"/>
                <a:hlinkClick r:id="rId3"/>
              </a:rPr>
              <a:t>-0.9.5.min.js"&gt;&lt;/script&gt;</a:t>
            </a:r>
            <a:endParaRPr lang="en-US" sz="28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435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3800" dirty="0" smtClean="0"/>
              <a:t>Creates a fragment </a:t>
            </a:r>
            <a:r>
              <a:rPr lang="en-US" sz="3800" dirty="0" err="1" smtClean="0"/>
              <a:t>shader</a:t>
            </a:r>
            <a:r>
              <a:rPr lang="en-US" sz="3800" dirty="0" smtClean="0"/>
              <a:t>. This determines the RGBA colors of fragments (pixels).</a:t>
            </a:r>
            <a:endParaRPr lang="en-US" sz="3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script id="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shader-</a:t>
            </a:r>
            <a:r>
              <a:rPr lang="en-US" sz="28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fs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”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type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="x-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/x-fragment"&gt;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precision 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mediump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float;</a:t>
            </a:r>
          </a:p>
          <a:p>
            <a:pPr marL="0" indent="0">
              <a:buNone/>
            </a:pPr>
            <a:endParaRPr lang="en-US" sz="28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void main(void)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gl_FragColor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= vec4(1.0, 1.0, 1.0, 1.0);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</a:p>
          <a:p>
            <a:pPr marL="0" indent="0">
              <a:buNone/>
            </a:pPr>
            <a:endParaRPr lang="en-US" sz="28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1280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1965</Words>
  <Application>Microsoft Macintosh PowerPoint</Application>
  <PresentationFormat>On-screen Show (4:3)</PresentationFormat>
  <Paragraphs>634</Paragraphs>
  <Slides>71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Calibri</vt:lpstr>
      <vt:lpstr>Lucida Console</vt:lpstr>
      <vt:lpstr>Arial</vt:lpstr>
      <vt:lpstr>Office Theme</vt:lpstr>
      <vt:lpstr>  WebGL  Connelly Barnes  CS 4810: Graphics   Acknowledgement: Content from tutorials by NeHe Productions, Giles Thomas, Johannes Raida</vt:lpstr>
      <vt:lpstr>What is WebGL?</vt:lpstr>
      <vt:lpstr>Resources</vt:lpstr>
      <vt:lpstr>Setup Stage</vt:lpstr>
      <vt:lpstr>Basics</vt:lpstr>
      <vt:lpstr>Lesson 1: Triangle and Quad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3: Movement</vt:lpstr>
      <vt:lpstr>Lesson 3: Movement</vt:lpstr>
      <vt:lpstr>Lesson 3: Movement</vt:lpstr>
      <vt:lpstr>Lesson 3: Movement</vt:lpstr>
      <vt:lpstr>Lesson 3: Movement</vt:lpstr>
      <vt:lpstr>Lesson 3: Movement</vt:lpstr>
      <vt:lpstr>Lesson 3: Movement</vt:lpstr>
      <vt:lpstr>Class Activity: Fragment Shader Hacking</vt:lpstr>
      <vt:lpstr>More Exciting WebGL Samples</vt:lpstr>
      <vt:lpstr>Lesson 1 in Three.js</vt:lpstr>
      <vt:lpstr>Lesson 1: Triangle and Quad (Three.js)</vt:lpstr>
      <vt:lpstr>Lesson 01</vt:lpstr>
      <vt:lpstr>Lesson 01</vt:lpstr>
      <vt:lpstr>Lesson 01</vt:lpstr>
      <vt:lpstr>Lesson 01</vt:lpstr>
      <vt:lpstr>Lesson 01</vt:lpstr>
      <vt:lpstr>Lesson 01</vt:lpstr>
      <vt:lpstr>Lesson 01</vt:lpstr>
      <vt:lpstr>Lesson 01</vt:lpstr>
      <vt:lpstr>Lesson 2: Color (Three.js)</vt:lpstr>
      <vt:lpstr>Lesson 02</vt:lpstr>
      <vt:lpstr>Lesson 3: Movement</vt:lpstr>
      <vt:lpstr>Lesson 03</vt:lpstr>
      <vt:lpstr>Lesson 4: 3D Shapes</vt:lpstr>
      <vt:lpstr>Lesson 04</vt:lpstr>
      <vt:lpstr>Lesson 04: Pyramid</vt:lpstr>
      <vt:lpstr>Lesson 04: Box</vt:lpstr>
      <vt:lpstr>Lesson 04: Box</vt:lpstr>
      <vt:lpstr>Lesson 5: Texture</vt:lpstr>
      <vt:lpstr>Lesson 05: Texture</vt:lpstr>
      <vt:lpstr>Lesson 6: Keyboard, Lighting</vt:lpstr>
      <vt:lpstr>Lesson 06: Keyboard, Lighting</vt:lpstr>
      <vt:lpstr>Lesson 06: Keyboard, Lighting</vt:lpstr>
      <vt:lpstr>Lesson 06: Keyboard, Lighting</vt:lpstr>
      <vt:lpstr>Lesson 06: Keyboard, Lighting</vt:lpstr>
      <vt:lpstr>Three.js Examples: OBJ/MTL Loader</vt:lpstr>
      <vt:lpstr>Model Loader: Scene Code</vt:lpstr>
      <vt:lpstr>Model Loader: Progress Indicator</vt:lpstr>
      <vt:lpstr>Model Loader: Load Model</vt:lpstr>
      <vt:lpstr>Lesson 1: Triangle and Quad (Three.js)</vt:lpstr>
      <vt:lpstr>Three.js Mesh Loader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Tutorial  (following NeHe tutorials adapted for WebGL by Giles Thomas)  Connelly Barnes </dc:title>
  <dc:creator>First</dc:creator>
  <cp:lastModifiedBy>Microsoft Office User</cp:lastModifiedBy>
  <cp:revision>58</cp:revision>
  <dcterms:created xsi:type="dcterms:W3CDTF">2015-04-14T20:16:38Z</dcterms:created>
  <dcterms:modified xsi:type="dcterms:W3CDTF">2016-03-31T02:50:28Z</dcterms:modified>
</cp:coreProperties>
</file>