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329" r:id="rId39"/>
    <p:sldId id="298" r:id="rId40"/>
    <p:sldId id="300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262" r:id="rId71"/>
    <p:sldId id="26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7" Type="http://schemas.openxmlformats.org/officeDocument/2006/relationships/hyperlink" Target="https://msdn.microsoft.com/en-us/library/dn621085(v=vs.85).aspx" TargetMode="External"/><Relationship Id="rId8" Type="http://schemas.openxmlformats.org/officeDocument/2006/relationships/hyperlink" Target="https://developer.mozilla.org/en-US/docs/Web/API/WebGL_API" TargetMode="External"/><Relationship Id="rId9" Type="http://schemas.openxmlformats.org/officeDocument/2006/relationships/hyperlink" Target="https://www.opengl.org/documentation/gls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3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s://c9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\view-source\http\::127.0.0.1\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hyperlink" Target="http://localhost:8000/three_js/examples/loader_obj_mt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\view-source\http\::localhost\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099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www.johannes-raida.de/tutorials.htm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>
                <a:hlinkClick r:id="rId7"/>
              </a:rPr>
              <a:t>WebGL reference manual</a:t>
            </a:r>
            <a:endParaRPr lang="en-US" dirty="0" smtClean="0"/>
          </a:p>
          <a:p>
            <a:r>
              <a:rPr lang="en-US" dirty="0" smtClean="0"/>
              <a:t>Mozilla </a:t>
            </a:r>
            <a:r>
              <a:rPr lang="en-US" dirty="0" smtClean="0">
                <a:hlinkClick r:id="rId8"/>
              </a:rPr>
              <a:t>WebGL reference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GLSL reference </a:t>
            </a:r>
            <a:r>
              <a:rPr lang="en-US" dirty="0" smtClean="0"/>
              <a:t>(”OpenGL Shading Language”)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 Activity: Fragment </a:t>
            </a:r>
            <a:r>
              <a:rPr lang="en-US" b="1" dirty="0" err="1" smtClean="0"/>
              <a:t>Shader</a:t>
            </a:r>
            <a:r>
              <a:rPr lang="en-US" b="1" dirty="0" smtClean="0"/>
              <a:t>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9025"/>
          </a:xfrm>
        </p:spPr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dirty="0">
                <a:hlinkClick r:id="rId2"/>
              </a:rPr>
              <a:t>http://localhost:8000/webgl/lesson03.html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Edit the fragment </a:t>
            </a:r>
            <a:r>
              <a:rPr lang="en-US" dirty="0" err="1" smtClean="0"/>
              <a:t>shader</a:t>
            </a:r>
            <a:r>
              <a:rPr lang="en-US" dirty="0" smtClean="0"/>
              <a:t> on lines 23-24 of lesson03.html to create an interesting animated color pattern of your choice. You can get started by uncommenting the “dancing colors” line: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*10.0) + tan(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currentTime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/100.0);   // Uncomment to make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dancing colors!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56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the following at command </a:t>
            </a:r>
            <a:r>
              <a:rPr lang="en-US" dirty="0" smtClean="0"/>
              <a:t>line:</a:t>
            </a:r>
            <a:br>
              <a:rPr lang="en-US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git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clone 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  <a:hlinkClick r:id="rId2"/>
              </a:rPr>
              <a:t>github.com/uva-graphics/webgl.git</a:t>
            </a:r>
            <a: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cd </a:t>
            </a: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webgl</a:t>
            </a:r>
            <a: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python </a:t>
            </a:r>
            <a:r>
              <a:rPr lang="en-US" sz="20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-m </a:t>
            </a:r>
            <a:r>
              <a:rPr lang="en-US" sz="20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6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endParaRPr lang="en-US" dirty="0" smtClean="0">
              <a:hlinkClick r:id="rId3"/>
            </a:endParaRPr>
          </a:p>
          <a:p>
            <a:r>
              <a:rPr lang="en-US" dirty="0" smtClean="0"/>
              <a:t>Alternative on </a:t>
            </a:r>
            <a:r>
              <a:rPr lang="en-US" dirty="0" smtClean="0">
                <a:hlinkClick r:id="rId4"/>
              </a:rPr>
              <a:t>cloud9</a:t>
            </a:r>
            <a:r>
              <a:rPr lang="en-US" dirty="0" smtClean="0"/>
              <a:t> (Web-based Linux): run only the </a:t>
            </a:r>
            <a:r>
              <a:rPr lang="en-US" sz="2400" dirty="0" err="1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git</a:t>
            </a:r>
            <a:r>
              <a:rPr lang="en-US" sz="2400" dirty="0" smtClean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 clone </a:t>
            </a:r>
            <a:r>
              <a:rPr lang="en-US" dirty="0" smtClean="0"/>
              <a:t>line, then right click the html files in the </a:t>
            </a:r>
            <a:r>
              <a:rPr lang="en-US" dirty="0" err="1" smtClean="0"/>
              <a:t>webgl</a:t>
            </a:r>
            <a:r>
              <a:rPr lang="en-US" dirty="0" smtClean="0"/>
              <a:t> repository and choose Preview.</a:t>
            </a:r>
            <a:endParaRPr lang="en-US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2: 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/>
              <a:t>Set vertex colors.</a:t>
            </a:r>
          </a:p>
          <a:p>
            <a:r>
              <a:rPr lang="en-US" sz="4800" dirty="0" smtClean="0"/>
              <a:t>Q: What is this doing at the lower </a:t>
            </a:r>
            <a:r>
              <a:rPr lang="en-US" sz="4800" dirty="0" err="1" smtClean="0"/>
              <a:t>WebGL</a:t>
            </a:r>
            <a:r>
              <a:rPr lang="en-US" sz="4800" dirty="0" smtClean="0"/>
              <a:t> layer?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vertexColors:THREE.VertexColors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Call </a:t>
            </a:r>
            <a:r>
              <a:rPr lang="en-US" sz="4800" dirty="0" err="1" smtClean="0"/>
              <a:t>animateScene</a:t>
            </a:r>
            <a:r>
              <a:rPr lang="en-US" sz="4800" dirty="0" smtClean="0"/>
              <a:t>(), which calls </a:t>
            </a:r>
            <a:r>
              <a:rPr lang="en-US" sz="4800" dirty="0" err="1" smtClean="0"/>
              <a:t>renderScene</a:t>
            </a:r>
            <a:r>
              <a:rPr lang="en-US" sz="4800" dirty="0" smtClean="0"/>
              <a:t>().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Call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() instead of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triangleMesh.rotation.y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+= 0.1;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squareMesh.rotation.x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-= 0.075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// Register animation callback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requestAnimationFrame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4: 3D Shapes</a:t>
            </a:r>
            <a:endParaRPr lang="en-US" b="1" dirty="0"/>
          </a:p>
        </p:txBody>
      </p:sp>
      <p:pic>
        <p:nvPicPr>
          <p:cNvPr id="3" name="Picture 2" descr="Screen Shot 2015-04-21 at 3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550"/>
            <a:ext cx="9144000" cy="4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Q: How could we build the pyramid and cube?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03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new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THREE.CylinderGeometry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0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 1.5, 1.5, 4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top and bottom radius, height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segments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0;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&lt;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pyramidGeometry.faces.length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++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(1.5, 1.5, 1.5)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// Size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= [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({color:0xFF0000}),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({color:0x0000FF}),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({color:0xFFFFFF})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];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72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Use different material on every face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THREE.MeshFaceMaterial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Create a mesh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from geometry 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and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(1.5,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03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5: Texture</a:t>
            </a:r>
            <a:endParaRPr lang="en-US" b="1" dirty="0"/>
          </a:p>
        </p:txBody>
      </p:sp>
      <p:pic>
        <p:nvPicPr>
          <p:cNvPr id="4" name="Picture 3" descr="Screen Shot 2015-04-21 at 3.48.2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4" y="1417638"/>
            <a:ext cx="5487813" cy="5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05: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(2.0, 2.0, 2.0);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THREE.ImageUtils.loadTexture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NeHe.jpg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0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6: Keyboard, Lighting</a:t>
            </a:r>
            <a:endParaRPr lang="en-US" b="1" dirty="0"/>
          </a:p>
        </p:txBody>
      </p:sp>
      <p:pic>
        <p:nvPicPr>
          <p:cNvPr id="3" name="Picture 2" descr="Screen Shot 2015-04-21 at 3.5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0319" r="13422" b="14085"/>
          <a:stretch/>
        </p:blipFill>
        <p:spPr>
          <a:xfrm>
            <a:off x="2004786" y="1417638"/>
            <a:ext cx="5134429" cy="52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Lambertian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(lit) textured material model 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THREE.MeshLambertMaterial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map:crateTexture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Build a box the same as before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				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camera.position.x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camera.position.y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camera.position.z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Ambient light, given color and intensity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(0x101010,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Directional light, given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color, intensity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(0xffffff,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8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 keyboard event callback at the end of </a:t>
            </a:r>
            <a:r>
              <a:rPr lang="en-US" sz="4000" dirty="0" err="1" smtClean="0"/>
              <a:t>initializeScene</a:t>
            </a:r>
            <a:r>
              <a:rPr lang="en-US" sz="4000" dirty="0" smtClean="0"/>
              <a:t>():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document.addEventListener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",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onDocumentKeyDown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11890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Keyboard handler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keyCode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== 70) { //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ASCII code for F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switch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0: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crateTexture.minFilter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crateTexture.magFilter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1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break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  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crateTexture.needsUpdate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true;</a:t>
            </a:r>
            <a:endParaRPr lang="en-US" sz="3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99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Examples: OBJ/MTL Loader</a:t>
            </a:r>
            <a:endParaRPr lang="en-US" b="1" dirty="0"/>
          </a:p>
        </p:txBody>
      </p:sp>
      <p:pic>
        <p:nvPicPr>
          <p:cNvPr id="4" name="Picture 3" descr="Screen Shot 2015-04-21 at 4.29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7" y="1417639"/>
            <a:ext cx="3056547" cy="4334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472" y="6030669"/>
            <a:ext cx="63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4"/>
              </a:rPr>
              <a:t>OBJ / MTL Loader Example</a:t>
            </a:r>
            <a:r>
              <a:rPr lang="en-US" sz="2800" dirty="0" smtClean="0"/>
              <a:t> on local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Scene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scene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ambient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(0x444444)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(ambient)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(0xffeedd)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0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.normalize();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51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Progress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xhr.lengthComputable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xhr.loaded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xhr.total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* 100;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console.log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Math.round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2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+ '% downloaded' 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THREE.Loader.Handlers.add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/\.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dds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$/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THREE.DDSLoader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4014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Load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loader = new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THREE.OBJMTLLoader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loader.load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/male02/male02.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obj’,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male02_dds.mtl’,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(object)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object.position.y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- 80;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(object)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84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1954</Words>
  <Application>Microsoft Macintosh PowerPoint</Application>
  <PresentationFormat>On-screen Show (4:3)</PresentationFormat>
  <Paragraphs>632</Paragraphs>
  <Slides>71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Lucida Console</vt:lpstr>
      <vt:lpstr>Arial</vt:lpstr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Class Activity: Fragment Shader Hacking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Lesson 02</vt:lpstr>
      <vt:lpstr>Lesson 3: Movement</vt:lpstr>
      <vt:lpstr>Lesson 03</vt:lpstr>
      <vt:lpstr>Lesson 4: 3D Shapes</vt:lpstr>
      <vt:lpstr>Lesson 04</vt:lpstr>
      <vt:lpstr>Lesson 04: Pyramid</vt:lpstr>
      <vt:lpstr>Lesson 04: Box</vt:lpstr>
      <vt:lpstr>Lesson 04: Box</vt:lpstr>
      <vt:lpstr>Lesson 5: Texture</vt:lpstr>
      <vt:lpstr>Lesson 05: Texture</vt:lpstr>
      <vt:lpstr>Lesson 6: Keyboard, Lighting</vt:lpstr>
      <vt:lpstr>Lesson 06: Keyboard, Lighting</vt:lpstr>
      <vt:lpstr>Lesson 06: Keyboard, Lighting</vt:lpstr>
      <vt:lpstr>Lesson 06: Keyboard, Lighting</vt:lpstr>
      <vt:lpstr>Lesson 06: Keyboard, Lighting</vt:lpstr>
      <vt:lpstr>Three.js Examples: OBJ/MTL Loader</vt:lpstr>
      <vt:lpstr>Model Loader: Scene Code</vt:lpstr>
      <vt:lpstr>Model Loader: Progress Indicator</vt:lpstr>
      <vt:lpstr>Model Loader: Load Model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Microsoft Office User</cp:lastModifiedBy>
  <cp:revision>60</cp:revision>
  <dcterms:created xsi:type="dcterms:W3CDTF">2015-04-14T20:16:38Z</dcterms:created>
  <dcterms:modified xsi:type="dcterms:W3CDTF">2016-03-31T03:06:14Z</dcterms:modified>
</cp:coreProperties>
</file>