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2"/>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en.wikipedia.org/wiki/ACM_International_Collegiate_Programming_Contes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5275" rtl="0">
              <a:lnSpc>
                <a:spcPct val="115000"/>
              </a:lnSpc>
              <a:spcBef>
                <a:spcPts val="300"/>
              </a:spcBef>
              <a:spcAft>
                <a:spcPts val="100"/>
              </a:spcAft>
              <a:buClr>
                <a:srgbClr val="222222"/>
              </a:buClr>
              <a:buSzPct val="95454"/>
              <a:buChar char="-"/>
            </a:pPr>
            <a:r>
              <a:rPr lang="en" sz="1050" u="sng">
                <a:solidFill>
                  <a:srgbClr val="0B0080"/>
                </a:solidFill>
                <a:highlight>
                  <a:srgbClr val="FFFFFF"/>
                </a:highlight>
                <a:hlinkClick r:id="rId3"/>
              </a:rPr>
              <a:t>ACM International Collegiate Programming Contest</a:t>
            </a:r>
          </a:p>
          <a:p>
            <a:pPr marL="457200" lvl="0" indent="-228600" rtl="0">
              <a:spcBef>
                <a:spcPts val="0"/>
              </a:spcBef>
              <a:buChar char="-"/>
            </a:pPr>
            <a:r>
              <a:rPr lang="en"/>
              <a:t> Kattis is quality but expensive. Only feasible to use in large competitions like ICPC world finals. (</a:t>
            </a:r>
            <a:r>
              <a:rPr lang="en" sz="1000"/>
              <a:t>starting price is $900 per month</a:t>
            </a:r>
            <a:r>
              <a:rPr lang="en"/>
              <a:t>)</a:t>
            </a:r>
          </a:p>
          <a:p>
            <a:pPr marL="457200" lvl="0" indent="-228600" rtl="0">
              <a:spcBef>
                <a:spcPts val="0"/>
              </a:spcBef>
              <a:buChar char="-"/>
            </a:pPr>
            <a:r>
              <a:rPr lang="en"/>
              <a:t>PC^2 is open source but extremely buggy. There was an issue with it just last month during UVa’s annual High School Programming Contest.</a:t>
            </a:r>
          </a:p>
          <a:p>
            <a:pPr marL="457200" lvl="0" indent="-228600">
              <a:spcBef>
                <a:spcPts val="0"/>
              </a:spcBef>
              <a:buChar char="-"/>
            </a:pPr>
            <a:r>
              <a:rPr lang="en"/>
              <a:t>PiCO is our attempt at the best of both worlds: and open source system that is also high quality.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Jquery, bootstrap</a:t>
            </a:r>
          </a:p>
          <a:p>
            <a:pPr lvl="0">
              <a:spcBef>
                <a:spcPts val="0"/>
              </a:spcBef>
              <a:buNone/>
            </a:pPr>
            <a:r>
              <a:rPr lang="en"/>
              <a:t>Docker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JetStrap Wireframing</a:t>
            </a:r>
          </a:p>
          <a:p>
            <a:pPr lvl="0">
              <a:spcBef>
                <a:spcPts val="0"/>
              </a:spcBef>
              <a:buNone/>
            </a:pPr>
            <a:endParaRPr/>
          </a:p>
          <a:p>
            <a:pPr lvl="0">
              <a:spcBef>
                <a:spcPts val="0"/>
              </a:spcBef>
              <a:buNone/>
            </a:pPr>
            <a:r>
              <a:rPr lang="en"/>
              <a:t>Sphinx to help create overall documentation</a:t>
            </a:r>
          </a:p>
          <a:p>
            <a:pPr lvl="0">
              <a:spcBef>
                <a:spcPts val="0"/>
              </a:spcBef>
              <a:buNone/>
            </a:pPr>
            <a:r>
              <a:rPr lang="en"/>
              <a:t>MIT License for open source software</a:t>
            </a:r>
          </a:p>
          <a:p>
            <a:pPr lvl="0">
              <a:spcBef>
                <a:spcPts val="0"/>
              </a:spcBef>
              <a:buNone/>
            </a:pPr>
            <a:endParaRPr/>
          </a:p>
          <a:p>
            <a:pPr lvl="0">
              <a:spcBef>
                <a:spcPts val="0"/>
              </a:spcBef>
              <a:buNone/>
            </a:pPr>
            <a:r>
              <a:rPr lang="en"/>
              <a:t>Significant for the following reason:</a:t>
            </a:r>
          </a:p>
          <a:p>
            <a:pPr lvl="0">
              <a:spcBef>
                <a:spcPts val="0"/>
              </a:spcBef>
              <a:buNone/>
            </a:pPr>
            <a:r>
              <a:rPr lang="en"/>
              <a:t>As Vivian explained, ICPC has a long history of grappling with PC^2 on competition days. As issues arise, the community is powerless. Without access to the source code, they cannot contribute improvements or changes. With PICO released under an open source license, we can allow our tech savvy community members to continue helping our software system evolve.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Burden of computation: backend.</a:t>
            </a:r>
          </a:p>
          <a:p>
            <a:pPr lvl="0">
              <a:spcBef>
                <a:spcPts val="0"/>
              </a:spcBef>
              <a:buNone/>
            </a:pPr>
            <a:r>
              <a:rPr lang="en"/>
              <a:t>Emptylines and whitespace had to be distinguishable in the judging interface. To avoid regenerating the entire diff when changing whitespace settings, whitespace was classified and labeled in the diff generation using CSS classes after which whitespace could be toggled on and off from the client side.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Dockerize web app</a:t>
            </a:r>
          </a:p>
          <a:p>
            <a:pPr lvl="0">
              <a:spcBef>
                <a:spcPts val="0"/>
              </a:spcBef>
              <a:buNone/>
            </a:pPr>
            <a:r>
              <a:rPr lang="en"/>
              <a:t>Enhance pico past only contest creation/running application. Allow people to practice contest questions</a:t>
            </a:r>
          </a:p>
          <a:p>
            <a:pPr lvl="0">
              <a:spcBef>
                <a:spcPts val="0"/>
              </a:spcBef>
              <a:buNone/>
            </a:pPr>
            <a:r>
              <a:rPr lang="en"/>
              <a:t>Anti-plagiarizing code</a:t>
            </a:r>
          </a:p>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300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lIns="91425" tIns="91425" rIns="91425" bIns="91425" anchor="b" anchorCtr="0">
            <a:noAutofit/>
          </a:bodyPr>
          <a:lstStyle/>
          <a:p>
            <a:pPr lvl="0">
              <a:spcBef>
                <a:spcPts val="0"/>
              </a:spcBef>
              <a:buNone/>
            </a:pPr>
            <a:r>
              <a:rPr lang="en"/>
              <a:t>Programming and Instructional Contest Organizer</a:t>
            </a:r>
          </a:p>
        </p:txBody>
      </p:sp>
      <p:sp>
        <p:nvSpPr>
          <p:cNvPr id="60" name="Shape 60"/>
          <p:cNvSpPr txBox="1">
            <a:spLocks noGrp="1"/>
          </p:cNvSpPr>
          <p:nvPr>
            <p:ph type="subTitle" idx="1"/>
          </p:nvPr>
        </p:nvSpPr>
        <p:spPr>
          <a:xfrm>
            <a:off x="510450" y="3182312"/>
            <a:ext cx="8123100" cy="630000"/>
          </a:xfrm>
          <a:prstGeom prst="rect">
            <a:avLst/>
          </a:prstGeom>
        </p:spPr>
        <p:txBody>
          <a:bodyPr lIns="91425" tIns="91425" rIns="91425" bIns="91425" anchor="t" anchorCtr="0">
            <a:noAutofit/>
          </a:bodyPr>
          <a:lstStyle/>
          <a:p>
            <a:pPr lvl="0">
              <a:spcBef>
                <a:spcPts val="0"/>
              </a:spcBef>
              <a:buNone/>
            </a:pPr>
            <a:r>
              <a:rPr lang="en"/>
              <a:t>Jamel Charouel, Jason Deng, Vivian Liu, Derek McMahon, Austin Petrie, Nathan Williams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Screenshots: Main PiCO Page</a:t>
            </a:r>
          </a:p>
        </p:txBody>
      </p:sp>
      <p:sp>
        <p:nvSpPr>
          <p:cNvPr id="137" name="Shape 13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38" name="Shape 138" descr="MainPiCOPage.png"/>
          <p:cNvPicPr preferRelativeResize="0"/>
          <p:nvPr/>
        </p:nvPicPr>
        <p:blipFill>
          <a:blip r:embed="rId3">
            <a:alphaModFix/>
          </a:blip>
          <a:stretch>
            <a:fillRect/>
          </a:stretch>
        </p:blipFill>
        <p:spPr>
          <a:xfrm>
            <a:off x="311700" y="1017724"/>
            <a:ext cx="7397950" cy="3871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Screenshots: Judge Diff Page</a:t>
            </a:r>
          </a:p>
        </p:txBody>
      </p:sp>
      <p:sp>
        <p:nvSpPr>
          <p:cNvPr id="144" name="Shape 14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45" name="Shape 145" descr="Diff.png"/>
          <p:cNvPicPr preferRelativeResize="0"/>
          <p:nvPr/>
        </p:nvPicPr>
        <p:blipFill>
          <a:blip r:embed="rId3">
            <a:alphaModFix/>
          </a:blip>
          <a:stretch>
            <a:fillRect/>
          </a:stretch>
        </p:blipFill>
        <p:spPr>
          <a:xfrm>
            <a:off x="311705" y="1017724"/>
            <a:ext cx="7098546" cy="398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What is PiCO?</a:t>
            </a:r>
          </a:p>
        </p:txBody>
      </p:sp>
      <p:pic>
        <p:nvPicPr>
          <p:cNvPr id="66" name="Shape 66"/>
          <p:cNvPicPr preferRelativeResize="0"/>
          <p:nvPr/>
        </p:nvPicPr>
        <p:blipFill>
          <a:blip r:embed="rId3">
            <a:alphaModFix/>
          </a:blip>
          <a:stretch>
            <a:fillRect/>
          </a:stretch>
        </p:blipFill>
        <p:spPr>
          <a:xfrm>
            <a:off x="1538176" y="1017724"/>
            <a:ext cx="6385684" cy="366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Technologies Used</a:t>
            </a:r>
          </a:p>
        </p:txBody>
      </p:sp>
      <p:pic>
        <p:nvPicPr>
          <p:cNvPr id="72" name="Shape 72"/>
          <p:cNvPicPr preferRelativeResize="0"/>
          <p:nvPr/>
        </p:nvPicPr>
        <p:blipFill>
          <a:blip r:embed="rId3">
            <a:alphaModFix/>
          </a:blip>
          <a:stretch>
            <a:fillRect/>
          </a:stretch>
        </p:blipFill>
        <p:spPr>
          <a:xfrm>
            <a:off x="4669530" y="0"/>
            <a:ext cx="4501044" cy="4015675"/>
          </a:xfrm>
          <a:prstGeom prst="rect">
            <a:avLst/>
          </a:prstGeom>
          <a:noFill/>
          <a:ln>
            <a:noFill/>
          </a:ln>
        </p:spPr>
      </p:pic>
      <p:pic>
        <p:nvPicPr>
          <p:cNvPr id="73" name="Shape 73"/>
          <p:cNvPicPr preferRelativeResize="0"/>
          <p:nvPr/>
        </p:nvPicPr>
        <p:blipFill>
          <a:blip r:embed="rId4">
            <a:alphaModFix/>
          </a:blip>
          <a:stretch>
            <a:fillRect/>
          </a:stretch>
        </p:blipFill>
        <p:spPr>
          <a:xfrm>
            <a:off x="1467674" y="2319301"/>
            <a:ext cx="727274" cy="727300"/>
          </a:xfrm>
          <a:prstGeom prst="rect">
            <a:avLst/>
          </a:prstGeom>
          <a:noFill/>
          <a:ln>
            <a:noFill/>
          </a:ln>
        </p:spPr>
      </p:pic>
      <p:pic>
        <p:nvPicPr>
          <p:cNvPr id="74" name="Shape 74"/>
          <p:cNvPicPr preferRelativeResize="0"/>
          <p:nvPr/>
        </p:nvPicPr>
        <p:blipFill>
          <a:blip r:embed="rId5">
            <a:alphaModFix/>
          </a:blip>
          <a:stretch>
            <a:fillRect/>
          </a:stretch>
        </p:blipFill>
        <p:spPr>
          <a:xfrm>
            <a:off x="459250" y="2319302"/>
            <a:ext cx="727275" cy="727297"/>
          </a:xfrm>
          <a:prstGeom prst="rect">
            <a:avLst/>
          </a:prstGeom>
          <a:noFill/>
          <a:ln>
            <a:noFill/>
          </a:ln>
        </p:spPr>
      </p:pic>
      <p:pic>
        <p:nvPicPr>
          <p:cNvPr id="75" name="Shape 75"/>
          <p:cNvPicPr preferRelativeResize="0"/>
          <p:nvPr/>
        </p:nvPicPr>
        <p:blipFill>
          <a:blip r:embed="rId6">
            <a:alphaModFix/>
          </a:blip>
          <a:stretch>
            <a:fillRect/>
          </a:stretch>
        </p:blipFill>
        <p:spPr>
          <a:xfrm>
            <a:off x="404575" y="1193137"/>
            <a:ext cx="1842999" cy="782200"/>
          </a:xfrm>
          <a:prstGeom prst="rect">
            <a:avLst/>
          </a:prstGeom>
          <a:noFill/>
          <a:ln>
            <a:noFill/>
          </a:ln>
        </p:spPr>
      </p:pic>
      <p:pic>
        <p:nvPicPr>
          <p:cNvPr id="76" name="Shape 76"/>
          <p:cNvPicPr preferRelativeResize="0"/>
          <p:nvPr/>
        </p:nvPicPr>
        <p:blipFill>
          <a:blip r:embed="rId7">
            <a:alphaModFix/>
          </a:blip>
          <a:stretch>
            <a:fillRect/>
          </a:stretch>
        </p:blipFill>
        <p:spPr>
          <a:xfrm>
            <a:off x="2647751" y="1193149"/>
            <a:ext cx="2197373" cy="2197400"/>
          </a:xfrm>
          <a:prstGeom prst="rect">
            <a:avLst/>
          </a:prstGeom>
          <a:noFill/>
          <a:ln>
            <a:noFill/>
          </a:ln>
        </p:spPr>
      </p:pic>
      <p:pic>
        <p:nvPicPr>
          <p:cNvPr id="77" name="Shape 77"/>
          <p:cNvPicPr preferRelativeResize="0"/>
          <p:nvPr/>
        </p:nvPicPr>
        <p:blipFill>
          <a:blip r:embed="rId8">
            <a:alphaModFix/>
          </a:blip>
          <a:stretch>
            <a:fillRect/>
          </a:stretch>
        </p:blipFill>
        <p:spPr>
          <a:xfrm>
            <a:off x="3993800" y="3663587"/>
            <a:ext cx="4838494" cy="1023450"/>
          </a:xfrm>
          <a:prstGeom prst="rect">
            <a:avLst/>
          </a:prstGeom>
          <a:noFill/>
          <a:ln>
            <a:noFill/>
          </a:ln>
        </p:spPr>
      </p:pic>
      <p:pic>
        <p:nvPicPr>
          <p:cNvPr id="78" name="Shape 78"/>
          <p:cNvPicPr preferRelativeResize="0"/>
          <p:nvPr/>
        </p:nvPicPr>
        <p:blipFill>
          <a:blip r:embed="rId9">
            <a:alphaModFix/>
          </a:blip>
          <a:stretch>
            <a:fillRect/>
          </a:stretch>
        </p:blipFill>
        <p:spPr>
          <a:xfrm>
            <a:off x="404562" y="3390550"/>
            <a:ext cx="1897075" cy="1264725"/>
          </a:xfrm>
          <a:prstGeom prst="rect">
            <a:avLst/>
          </a:prstGeom>
          <a:noFill/>
          <a:ln>
            <a:noFill/>
          </a:ln>
        </p:spPr>
      </p:pic>
      <p:pic>
        <p:nvPicPr>
          <p:cNvPr id="79" name="Shape 79"/>
          <p:cNvPicPr preferRelativeResize="0"/>
          <p:nvPr/>
        </p:nvPicPr>
        <p:blipFill>
          <a:blip r:embed="rId10">
            <a:alphaModFix/>
          </a:blip>
          <a:stretch>
            <a:fillRect/>
          </a:stretch>
        </p:blipFill>
        <p:spPr>
          <a:xfrm>
            <a:off x="2581925" y="3784225"/>
            <a:ext cx="1131588" cy="782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Tools Used</a:t>
            </a:r>
          </a:p>
        </p:txBody>
      </p:sp>
      <p:pic>
        <p:nvPicPr>
          <p:cNvPr id="85" name="Shape 85"/>
          <p:cNvPicPr preferRelativeResize="0"/>
          <p:nvPr/>
        </p:nvPicPr>
        <p:blipFill>
          <a:blip r:embed="rId3">
            <a:alphaModFix/>
          </a:blip>
          <a:stretch>
            <a:fillRect/>
          </a:stretch>
        </p:blipFill>
        <p:spPr>
          <a:xfrm>
            <a:off x="387900" y="3370300"/>
            <a:ext cx="1358725" cy="1358725"/>
          </a:xfrm>
          <a:prstGeom prst="rect">
            <a:avLst/>
          </a:prstGeom>
          <a:noFill/>
          <a:ln>
            <a:noFill/>
          </a:ln>
        </p:spPr>
      </p:pic>
      <p:pic>
        <p:nvPicPr>
          <p:cNvPr id="86" name="Shape 86"/>
          <p:cNvPicPr preferRelativeResize="0"/>
          <p:nvPr/>
        </p:nvPicPr>
        <p:blipFill>
          <a:blip r:embed="rId4">
            <a:alphaModFix/>
          </a:blip>
          <a:stretch>
            <a:fillRect/>
          </a:stretch>
        </p:blipFill>
        <p:spPr>
          <a:xfrm>
            <a:off x="4099850" y="348025"/>
            <a:ext cx="4447375" cy="4447450"/>
          </a:xfrm>
          <a:prstGeom prst="rect">
            <a:avLst/>
          </a:prstGeom>
          <a:noFill/>
          <a:ln>
            <a:noFill/>
          </a:ln>
        </p:spPr>
      </p:pic>
      <p:pic>
        <p:nvPicPr>
          <p:cNvPr id="87" name="Shape 87"/>
          <p:cNvPicPr preferRelativeResize="0"/>
          <p:nvPr/>
        </p:nvPicPr>
        <p:blipFill>
          <a:blip r:embed="rId5">
            <a:alphaModFix/>
          </a:blip>
          <a:stretch>
            <a:fillRect/>
          </a:stretch>
        </p:blipFill>
        <p:spPr>
          <a:xfrm>
            <a:off x="2007500" y="3370300"/>
            <a:ext cx="1358725" cy="1358725"/>
          </a:xfrm>
          <a:prstGeom prst="rect">
            <a:avLst/>
          </a:prstGeom>
          <a:noFill/>
          <a:ln>
            <a:noFill/>
          </a:ln>
        </p:spPr>
      </p:pic>
      <p:pic>
        <p:nvPicPr>
          <p:cNvPr id="88" name="Shape 88"/>
          <p:cNvPicPr preferRelativeResize="0"/>
          <p:nvPr/>
        </p:nvPicPr>
        <p:blipFill>
          <a:blip r:embed="rId6">
            <a:alphaModFix/>
          </a:blip>
          <a:stretch>
            <a:fillRect/>
          </a:stretch>
        </p:blipFill>
        <p:spPr>
          <a:xfrm>
            <a:off x="1419547" y="1133850"/>
            <a:ext cx="1996524" cy="1996525"/>
          </a:xfrm>
          <a:prstGeom prst="rect">
            <a:avLst/>
          </a:prstGeom>
          <a:noFill/>
          <a:ln>
            <a:noFill/>
          </a:ln>
        </p:spPr>
      </p:pic>
      <p:pic>
        <p:nvPicPr>
          <p:cNvPr id="89" name="Shape 89"/>
          <p:cNvPicPr preferRelativeResize="0"/>
          <p:nvPr/>
        </p:nvPicPr>
        <p:blipFill>
          <a:blip r:embed="rId7">
            <a:alphaModFix/>
          </a:blip>
          <a:stretch>
            <a:fillRect/>
          </a:stretch>
        </p:blipFill>
        <p:spPr>
          <a:xfrm>
            <a:off x="464100" y="2536550"/>
            <a:ext cx="572700" cy="572700"/>
          </a:xfrm>
          <a:prstGeom prst="rect">
            <a:avLst/>
          </a:prstGeom>
          <a:noFill/>
          <a:ln>
            <a:noFill/>
          </a:ln>
        </p:spPr>
      </p:pic>
      <p:pic>
        <p:nvPicPr>
          <p:cNvPr id="90" name="Shape 90"/>
          <p:cNvPicPr preferRelativeResize="0"/>
          <p:nvPr/>
        </p:nvPicPr>
        <p:blipFill>
          <a:blip r:embed="rId8">
            <a:alphaModFix/>
          </a:blip>
          <a:stretch>
            <a:fillRect/>
          </a:stretch>
        </p:blipFill>
        <p:spPr>
          <a:xfrm>
            <a:off x="464100" y="1822675"/>
            <a:ext cx="572700" cy="572700"/>
          </a:xfrm>
          <a:prstGeom prst="rect">
            <a:avLst/>
          </a:prstGeom>
          <a:noFill/>
          <a:ln>
            <a:noFill/>
          </a:ln>
        </p:spPr>
      </p:pic>
      <p:pic>
        <p:nvPicPr>
          <p:cNvPr id="91" name="Shape 91"/>
          <p:cNvPicPr preferRelativeResize="0"/>
          <p:nvPr/>
        </p:nvPicPr>
        <p:blipFill>
          <a:blip r:embed="rId9">
            <a:alphaModFix/>
          </a:blip>
          <a:stretch>
            <a:fillRect/>
          </a:stretch>
        </p:blipFill>
        <p:spPr>
          <a:xfrm>
            <a:off x="464100" y="1133850"/>
            <a:ext cx="572700" cy="572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1000"/>
                                        <p:tgtEl>
                                          <p:spTgt spid="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 calcmode="lin" valueType="num">
                                      <p:cBhvr additive="base">
                                        <p:cTn id="10" dur="1000"/>
                                        <p:tgtEl>
                                          <p:spTgt spid="90"/>
                                        </p:tgtEl>
                                        <p:attrNameLst>
                                          <p:attrName>ppt_x</p:attrName>
                                        </p:attrNameLst>
                                      </p:cBhvr>
                                      <p:tavLst>
                                        <p:tav tm="0">
                                          <p:val>
                                            <p:strVal val="#ppt_x-1"/>
                                          </p:val>
                                        </p:tav>
                                        <p:tav tm="100000">
                                          <p:val>
                                            <p:strVal val="#ppt_x"/>
                                          </p:val>
                                        </p:tav>
                                      </p:tavLst>
                                    </p:anim>
                                  </p:childTnLst>
                                </p:cTn>
                              </p:par>
                              <p:par>
                                <p:cTn id="11" presetID="2" presetClass="entr" presetSubtype="4"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1000"/>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Challenges Faced</a:t>
            </a:r>
          </a:p>
        </p:txBody>
      </p:sp>
      <p:sp>
        <p:nvSpPr>
          <p:cNvPr id="97" name="Shape 9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Testing code run in Docker</a:t>
            </a:r>
          </a:p>
          <a:p>
            <a:pPr marL="914400" lvl="1" indent="-228600" rtl="0">
              <a:spcBef>
                <a:spcPts val="0"/>
              </a:spcBef>
            </a:pPr>
            <a:r>
              <a:rPr lang="en"/>
              <a:t>Separate code into small units</a:t>
            </a:r>
          </a:p>
          <a:p>
            <a:pPr marL="914400" lvl="1" indent="-228600" rtl="0">
              <a:spcBef>
                <a:spcPts val="0"/>
              </a:spcBef>
            </a:pPr>
            <a:r>
              <a:rPr lang="en"/>
              <a:t>Use dependency injection</a:t>
            </a:r>
          </a:p>
          <a:p>
            <a:pPr marL="457200" lvl="0" indent="-228600" rtl="0">
              <a:spcBef>
                <a:spcPts val="0"/>
              </a:spcBef>
            </a:pPr>
            <a:r>
              <a:rPr lang="en"/>
              <a:t>Handling authorization</a:t>
            </a:r>
          </a:p>
          <a:p>
            <a:pPr marL="914400" lvl="1" indent="-228600" rtl="0">
              <a:spcBef>
                <a:spcPts val="0"/>
              </a:spcBef>
            </a:pPr>
            <a:r>
              <a:rPr lang="en"/>
              <a:t>Authorization changes with contest state</a:t>
            </a:r>
          </a:p>
          <a:p>
            <a:pPr marL="1371600" lvl="2" indent="-228600" rtl="0">
              <a:spcBef>
                <a:spcPts val="0"/>
              </a:spcBef>
            </a:pPr>
            <a:r>
              <a:rPr lang="en"/>
              <a:t>Inactive</a:t>
            </a:r>
          </a:p>
          <a:p>
            <a:pPr marL="1371600" lvl="2" indent="-228600" rtl="0">
              <a:spcBef>
                <a:spcPts val="0"/>
              </a:spcBef>
            </a:pPr>
            <a:r>
              <a:rPr lang="en"/>
              <a:t>Active</a:t>
            </a:r>
          </a:p>
          <a:p>
            <a:pPr marL="1371600" lvl="2" indent="-228600" rtl="0">
              <a:spcBef>
                <a:spcPts val="0"/>
              </a:spcBef>
            </a:pPr>
            <a:r>
              <a:rPr lang="en"/>
              <a:t>Past</a:t>
            </a:r>
          </a:p>
          <a:p>
            <a:pPr marL="914400" lvl="1" indent="-228600" rtl="0">
              <a:spcBef>
                <a:spcPts val="0"/>
              </a:spcBef>
            </a:pPr>
            <a:r>
              <a:rPr lang="en"/>
              <a:t>Authorization changes between contests</a:t>
            </a:r>
          </a:p>
          <a:p>
            <a:pPr marL="457200" lvl="0" indent="-228600" rtl="0">
              <a:spcBef>
                <a:spcPts val="0"/>
              </a:spcBef>
            </a:pPr>
            <a:r>
              <a:rPr lang="en"/>
              <a:t>Intelligent diffing</a:t>
            </a:r>
          </a:p>
          <a:p>
            <a:pPr marL="914400" lvl="1" indent="-228600" rtl="0">
              <a:spcBef>
                <a:spcPts val="0"/>
              </a:spcBef>
            </a:pPr>
            <a:r>
              <a:rPr lang="en"/>
              <a:t>Placing the burden of computation</a:t>
            </a:r>
          </a:p>
          <a:p>
            <a:pPr marL="914400" lvl="1" indent="-228600" rtl="0">
              <a:spcBef>
                <a:spcPts val="0"/>
              </a:spcBef>
            </a:pPr>
            <a:r>
              <a:rPr lang="en"/>
              <a:t>Not all white space is created equal</a:t>
            </a:r>
          </a:p>
        </p:txBody>
      </p:sp>
      <p:pic>
        <p:nvPicPr>
          <p:cNvPr id="98" name="Shape 98"/>
          <p:cNvPicPr preferRelativeResize="0"/>
          <p:nvPr/>
        </p:nvPicPr>
        <p:blipFill>
          <a:blip r:embed="rId3">
            <a:alphaModFix/>
          </a:blip>
          <a:stretch>
            <a:fillRect/>
          </a:stretch>
        </p:blipFill>
        <p:spPr>
          <a:xfrm>
            <a:off x="5045249" y="1363898"/>
            <a:ext cx="3616500" cy="2415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Future Improvements</a:t>
            </a:r>
          </a:p>
        </p:txBody>
      </p:sp>
      <p:sp>
        <p:nvSpPr>
          <p:cNvPr id="104" name="Shape 10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Classroom functionality</a:t>
            </a:r>
          </a:p>
          <a:p>
            <a:pPr marL="457200" lvl="0" indent="-228600" rtl="0">
              <a:spcBef>
                <a:spcPts val="0"/>
              </a:spcBef>
            </a:pPr>
            <a:r>
              <a:rPr lang="en"/>
              <a:t>Dockerize entire web app</a:t>
            </a:r>
          </a:p>
          <a:p>
            <a:pPr marL="457200" lvl="0" indent="-228600">
              <a:spcBef>
                <a:spcPts val="0"/>
              </a:spcBef>
            </a:pPr>
            <a:r>
              <a:rPr lang="en"/>
              <a:t>Add Anti-Plagiarism functionality</a:t>
            </a:r>
          </a:p>
        </p:txBody>
      </p:sp>
      <p:pic>
        <p:nvPicPr>
          <p:cNvPr id="105" name="Shape 105"/>
          <p:cNvPicPr preferRelativeResize="0"/>
          <p:nvPr/>
        </p:nvPicPr>
        <p:blipFill>
          <a:blip r:embed="rId3">
            <a:alphaModFix/>
          </a:blip>
          <a:stretch>
            <a:fillRect/>
          </a:stretch>
        </p:blipFill>
        <p:spPr>
          <a:xfrm>
            <a:off x="1508548" y="2580225"/>
            <a:ext cx="5383399" cy="2315699"/>
          </a:xfrm>
          <a:prstGeom prst="rect">
            <a:avLst/>
          </a:prstGeom>
          <a:noFill/>
          <a:ln>
            <a:noFill/>
          </a:ln>
        </p:spPr>
      </p:pic>
      <p:pic>
        <p:nvPicPr>
          <p:cNvPr id="106" name="Shape 106"/>
          <p:cNvPicPr preferRelativeResize="0"/>
          <p:nvPr/>
        </p:nvPicPr>
        <p:blipFill>
          <a:blip r:embed="rId4">
            <a:alphaModFix/>
          </a:blip>
          <a:stretch>
            <a:fillRect/>
          </a:stretch>
        </p:blipFill>
        <p:spPr>
          <a:xfrm>
            <a:off x="6347924" y="716624"/>
            <a:ext cx="1422249" cy="1422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90250" y="526350"/>
            <a:ext cx="5797500" cy="4090800"/>
          </a:xfrm>
          <a:prstGeom prst="rect">
            <a:avLst/>
          </a:prstGeom>
        </p:spPr>
        <p:txBody>
          <a:bodyPr lIns="91425" tIns="91425" rIns="91425" bIns="91425" anchor="ctr" anchorCtr="0">
            <a:noAutofit/>
          </a:bodyPr>
          <a:lstStyle/>
          <a:p>
            <a:pPr lvl="0">
              <a:spcBef>
                <a:spcPts val="0"/>
              </a:spcBef>
              <a:buNone/>
            </a:pPr>
            <a:r>
              <a:rPr lang="en" sz="6000" b="1"/>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Screenshots: Main Contest Page</a:t>
            </a:r>
          </a:p>
        </p:txBody>
      </p:sp>
      <p:sp>
        <p:nvSpPr>
          <p:cNvPr id="117" name="Shape 11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18" name="Shape 118" descr="MainContestUserPage.png"/>
          <p:cNvPicPr preferRelativeResize="0"/>
          <p:nvPr/>
        </p:nvPicPr>
        <p:blipFill>
          <a:blip r:embed="rId3">
            <a:alphaModFix/>
          </a:blip>
          <a:stretch>
            <a:fillRect/>
          </a:stretch>
        </p:blipFill>
        <p:spPr>
          <a:xfrm>
            <a:off x="311700" y="1017724"/>
            <a:ext cx="6972025" cy="391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Screenshots: Contest Scoreboard</a:t>
            </a:r>
          </a:p>
        </p:txBody>
      </p:sp>
      <p:sp>
        <p:nvSpPr>
          <p:cNvPr id="124" name="Shape 12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25" name="Shape 125" descr="Scoreboard.png"/>
          <p:cNvPicPr preferRelativeResize="0"/>
          <p:nvPr/>
        </p:nvPicPr>
        <p:blipFill>
          <a:blip r:embed="rId3">
            <a:alphaModFix/>
          </a:blip>
          <a:stretch>
            <a:fillRect/>
          </a:stretch>
        </p:blipFill>
        <p:spPr>
          <a:xfrm>
            <a:off x="311700" y="1061374"/>
            <a:ext cx="7371850" cy="3858324"/>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Words>
  <Application>Microsoft Macintosh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Proxima Nova</vt:lpstr>
      <vt:lpstr>spearmint</vt:lpstr>
      <vt:lpstr>Programming and Instructional Contest Organizer</vt:lpstr>
      <vt:lpstr>What is PiCO?</vt:lpstr>
      <vt:lpstr>Technologies Used</vt:lpstr>
      <vt:lpstr>Tools Used</vt:lpstr>
      <vt:lpstr>Challenges Faced</vt:lpstr>
      <vt:lpstr>Future Improvements</vt:lpstr>
      <vt:lpstr>DEMO!</vt:lpstr>
      <vt:lpstr>Screenshots: Main Contest Page</vt:lpstr>
      <vt:lpstr>Screenshots: Contest Scoreboard</vt:lpstr>
      <vt:lpstr>Screenshots: Main PiCO Page</vt:lpstr>
      <vt:lpstr>Screenshots: Judge Diff Page</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and Instructional Contest Organizer</dc:title>
  <cp:lastModifiedBy>Vivian Liu</cp:lastModifiedBy>
  <cp:revision>1</cp:revision>
  <cp:lastPrinted>2017-05-07T19:43:38Z</cp:lastPrinted>
  <dcterms:modified xsi:type="dcterms:W3CDTF">2017-05-07T19:43:48Z</dcterms:modified>
</cp:coreProperties>
</file>