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9852D-BD25-4987-88C5-1D0818DEC5E7}" type="datetimeFigureOut">
              <a:rPr lang="zh-CN" altLang="en-US" smtClean="0"/>
              <a:t>2016/12/3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0315A-A761-460A-B8FC-43AB888A7C02}" type="slidenum">
              <a:rPr lang="zh-CN" altLang="en-US" smtClean="0"/>
              <a:t>‹#›</a:t>
            </a:fld>
            <a:endParaRPr lang="zh-CN" altLang="en-US"/>
          </a:p>
        </p:txBody>
      </p:sp>
    </p:spTree>
    <p:extLst>
      <p:ext uri="{BB962C8B-B14F-4D97-AF65-F5344CB8AC3E}">
        <p14:creationId xmlns:p14="http://schemas.microsoft.com/office/powerpoint/2010/main" val="244002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t>The</a:t>
            </a:r>
            <a:r>
              <a:rPr lang="en-US" altLang="zh-CN" sz="1800" baseline="0" dirty="0"/>
              <a:t> video is the trailer of a movie called Six Degree of Separation, in which the six degrees of separation theory was introduced to the audience. That is also how I heard about it. </a:t>
            </a:r>
            <a:endParaRPr lang="zh-CN" altLang="en-US" sz="1800" dirty="0"/>
          </a:p>
        </p:txBody>
      </p:sp>
      <p:sp>
        <p:nvSpPr>
          <p:cNvPr id="4" name="Slide Number Placeholder 3"/>
          <p:cNvSpPr>
            <a:spLocks noGrp="1"/>
          </p:cNvSpPr>
          <p:nvPr>
            <p:ph type="sldNum" sz="quarter" idx="10"/>
          </p:nvPr>
        </p:nvSpPr>
        <p:spPr/>
        <p:txBody>
          <a:bodyPr/>
          <a:lstStyle/>
          <a:p>
            <a:fld id="{45D0315A-A761-460A-B8FC-43AB888A7C02}" type="slidenum">
              <a:rPr lang="zh-CN" altLang="en-US" smtClean="0"/>
              <a:t>2</a:t>
            </a:fld>
            <a:endParaRPr lang="zh-CN" altLang="en-US"/>
          </a:p>
        </p:txBody>
      </p:sp>
    </p:spTree>
    <p:extLst>
      <p:ext uri="{BB962C8B-B14F-4D97-AF65-F5344CB8AC3E}">
        <p14:creationId xmlns:p14="http://schemas.microsoft.com/office/powerpoint/2010/main" val="38477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ltLang="zh-CN"/>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ltLang="zh-CN"/>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ltLang="zh-CN"/>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ltLang="zh-CN"/>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12/3/2016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JT5LgIByDnA"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Discussion of six degrees of separation theory using induction</a:t>
            </a:r>
            <a:endParaRPr lang="zh-CN" altLang="en-US" dirty="0"/>
          </a:p>
        </p:txBody>
      </p:sp>
      <p:sp>
        <p:nvSpPr>
          <p:cNvPr id="3" name="Subtitle 2"/>
          <p:cNvSpPr>
            <a:spLocks noGrp="1"/>
          </p:cNvSpPr>
          <p:nvPr>
            <p:ph type="subTitle" idx="1"/>
          </p:nvPr>
        </p:nvSpPr>
        <p:spPr/>
        <p:txBody>
          <a:bodyPr/>
          <a:lstStyle/>
          <a:p>
            <a:r>
              <a:rPr lang="en-US" altLang="zh-CN" dirty="0"/>
              <a:t>Fan Feng (ff9sd)</a:t>
            </a:r>
            <a:endParaRPr lang="zh-CN" altLang="en-US" dirty="0"/>
          </a:p>
        </p:txBody>
      </p:sp>
    </p:spTree>
    <p:extLst>
      <p:ext uri="{BB962C8B-B14F-4D97-AF65-F5344CB8AC3E}">
        <p14:creationId xmlns:p14="http://schemas.microsoft.com/office/powerpoint/2010/main" val="284665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T5LgIByDnA">
            <a:hlinkClick r:id="" action="ppaction://media"/>
          </p:cNvPr>
          <p:cNvPicPr>
            <a:picLocks noRot="1" noChangeAspect="1"/>
          </p:cNvPicPr>
          <p:nvPr>
            <a:videoFile r:link="rId1"/>
          </p:nvPr>
        </p:nvPicPr>
        <p:blipFill>
          <a:blip r:embed="rId4"/>
          <a:stretch>
            <a:fillRect/>
          </a:stretch>
        </p:blipFill>
        <p:spPr>
          <a:xfrm>
            <a:off x="763398" y="1766736"/>
            <a:ext cx="5402510" cy="4051883"/>
          </a:xfrm>
          <a:prstGeom prst="rect">
            <a:avLst/>
          </a:prstGeom>
        </p:spPr>
      </p:pic>
      <p:sp>
        <p:nvSpPr>
          <p:cNvPr id="5" name="Rectangle 4"/>
          <p:cNvSpPr/>
          <p:nvPr/>
        </p:nvSpPr>
        <p:spPr>
          <a:xfrm>
            <a:off x="6165908" y="1766736"/>
            <a:ext cx="6096000" cy="3416320"/>
          </a:xfrm>
          <a:prstGeom prst="rect">
            <a:avLst/>
          </a:prstGeom>
        </p:spPr>
        <p:txBody>
          <a:bodyPr>
            <a:spAutoFit/>
          </a:bodyPr>
          <a:lstStyle/>
          <a:p>
            <a:r>
              <a:rPr lang="en-US" altLang="zh-CN" dirty="0">
                <a:solidFill>
                  <a:srgbClr val="222222"/>
                </a:solidFill>
              </a:rPr>
              <a:t>I read somewhere that </a:t>
            </a:r>
            <a:r>
              <a:rPr lang="en-US" altLang="zh-CN" dirty="0">
                <a:solidFill>
                  <a:srgbClr val="000000"/>
                </a:solidFill>
              </a:rPr>
              <a:t>everybody on this planet is separated by only six other people. Six degrees of separation</a:t>
            </a:r>
            <a:r>
              <a:rPr lang="en-US" altLang="zh-CN" dirty="0">
                <a:solidFill>
                  <a:srgbClr val="222222"/>
                </a:solidFill>
              </a:rPr>
              <a:t> between us and everyone else on this planet. </a:t>
            </a:r>
            <a:r>
              <a:rPr lang="en-US" altLang="zh-CN" dirty="0">
                <a:solidFill>
                  <a:srgbClr val="000000"/>
                </a:solidFill>
              </a:rPr>
              <a:t>The president of the United States, a gondolier in Venice, just fill in the names.</a:t>
            </a:r>
            <a:r>
              <a:rPr lang="en-US" altLang="zh-CN" dirty="0">
                <a:solidFill>
                  <a:srgbClr val="222222"/>
                </a:solidFill>
              </a:rPr>
              <a:t> I find that extremely comforting that </a:t>
            </a:r>
            <a:r>
              <a:rPr lang="en-US" altLang="zh-CN" dirty="0">
                <a:solidFill>
                  <a:srgbClr val="000000"/>
                </a:solidFill>
              </a:rPr>
              <a:t>we're so close</a:t>
            </a:r>
            <a:r>
              <a:rPr lang="en-US" altLang="zh-CN" dirty="0">
                <a:solidFill>
                  <a:srgbClr val="222222"/>
                </a:solidFill>
              </a:rPr>
              <a:t>, but... I also find it like Chinese water torture that we're so close, because you have to find the right six people to make the connection. It's not just big names, it's anyone. A native in a rainforest, a Tierra del </a:t>
            </a:r>
            <a:r>
              <a:rPr lang="en-US" altLang="zh-CN" dirty="0" err="1">
                <a:solidFill>
                  <a:srgbClr val="222222"/>
                </a:solidFill>
              </a:rPr>
              <a:t>Fuegan</a:t>
            </a:r>
            <a:r>
              <a:rPr lang="en-US" altLang="zh-CN" dirty="0">
                <a:solidFill>
                  <a:srgbClr val="222222"/>
                </a:solidFill>
              </a:rPr>
              <a:t>, an Eskimo. I am bound - you are bound - to everyone on this planet by a trail of six people. It's a profound thought. Six degrees of separation between us and everyone else on this planet. </a:t>
            </a:r>
          </a:p>
          <a:p>
            <a:r>
              <a:rPr lang="en-US" altLang="zh-CN" dirty="0">
                <a:solidFill>
                  <a:srgbClr val="222222"/>
                </a:solidFill>
              </a:rPr>
              <a:t>			---Six Degrees of Separation</a:t>
            </a:r>
            <a:endParaRPr lang="zh-CN" altLang="en-US" dirty="0"/>
          </a:p>
        </p:txBody>
      </p:sp>
    </p:spTree>
    <p:extLst>
      <p:ext uri="{BB962C8B-B14F-4D97-AF65-F5344CB8AC3E}">
        <p14:creationId xmlns:p14="http://schemas.microsoft.com/office/powerpoint/2010/main" val="121023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772357"/>
            <a:ext cx="9720073" cy="3915053"/>
          </a:xfrm>
        </p:spPr>
        <p:txBody>
          <a:bodyPr/>
          <a:lstStyle/>
          <a:p>
            <a:r>
              <a:rPr lang="en-US" altLang="zh-CN" dirty="0"/>
              <a:t>Upon learning about this theory, I think it is just absurd. Either the introducer to this theory was unaware of how big this world is, or he is just making up a theory to deceive us because none of us know the person who is “6 people from ourselves” (Otherwise they would not be 6 people away!) so we cannot disprove it. However, after doing researches on it, I found that there are some experimental results that in some degree support this theory. (Milgram, Stanley (1967). "The Small World </a:t>
            </a:r>
            <a:r>
              <a:rPr lang="en-US" altLang="zh-CN" dirty="0" err="1"/>
              <a:t>Problem".</a:t>
            </a:r>
            <a:r>
              <a:rPr lang="en-US" altLang="zh-CN" i="1" dirty="0" err="1"/>
              <a:t>Psychology</a:t>
            </a:r>
            <a:r>
              <a:rPr lang="en-US" altLang="zh-CN" i="1" dirty="0"/>
              <a:t> Today</a:t>
            </a:r>
            <a:r>
              <a:rPr lang="en-US" altLang="zh-CN" dirty="0"/>
              <a:t>. </a:t>
            </a:r>
            <a:r>
              <a:rPr lang="en-US" altLang="zh-CN" b="1" dirty="0"/>
              <a:t>2</a:t>
            </a:r>
            <a:r>
              <a:rPr lang="en-US" altLang="zh-CN" dirty="0"/>
              <a:t>: 60–67)</a:t>
            </a:r>
          </a:p>
          <a:p>
            <a:r>
              <a:rPr lang="en-US" altLang="zh-CN" dirty="0"/>
              <a:t>But I still can not accept it in my head, not because I think the number six is less than expected, but because I don’t believe any two person in this world can be connected by people they know. However, if this theory is true, my belief is wrong, and even the Queen of England and your neighbor next door will have be connected! At that time, I just could not think this through.</a:t>
            </a:r>
            <a:endParaRPr lang="zh-CN" altLang="en-US" dirty="0"/>
          </a:p>
        </p:txBody>
      </p:sp>
      <p:sp>
        <p:nvSpPr>
          <p:cNvPr id="4" name="Rectangle 3"/>
          <p:cNvSpPr/>
          <p:nvPr/>
        </p:nvSpPr>
        <p:spPr>
          <a:xfrm>
            <a:off x="1024128" y="4909259"/>
            <a:ext cx="9304150" cy="1754326"/>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But the CS 2102 class helps me </a:t>
            </a:r>
          </a:p>
          <a:p>
            <a:pPr algn="ctr"/>
            <a:r>
              <a:rPr lang="en-US" altLang="zh-CN" sz="5400" b="1" cap="none" spc="0" dirty="0">
                <a:ln w="22225">
                  <a:solidFill>
                    <a:schemeClr val="accent2"/>
                  </a:solidFill>
                  <a:prstDash val="solid"/>
                </a:ln>
                <a:solidFill>
                  <a:schemeClr val="accent2">
                    <a:lumMod val="40000"/>
                    <a:lumOff val="60000"/>
                  </a:schemeClr>
                </a:solidFill>
                <a:effectLst/>
              </a:rPr>
              <a:t>understand it !</a:t>
            </a:r>
          </a:p>
        </p:txBody>
      </p:sp>
    </p:spTree>
    <p:extLst>
      <p:ext uri="{BB962C8B-B14F-4D97-AF65-F5344CB8AC3E}">
        <p14:creationId xmlns:p14="http://schemas.microsoft.com/office/powerpoint/2010/main" val="20018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165688"/>
            <a:ext cx="10211222" cy="3891408"/>
          </a:xfrm>
        </p:spPr>
        <p:txBody>
          <a:bodyPr/>
          <a:lstStyle/>
          <a:p>
            <a:r>
              <a:rPr lang="en-US" altLang="zh-CN" dirty="0"/>
              <a:t>Learning the idea of induction in 2102 is probably my biggest reward in this class. To put it in simple word, induction means by proving the trueness of progressive propositions and verifying a very fundamental case, we can prove a very broad and general statement. A simple example, using induction to understand Domino Effect, is as follows:</a:t>
            </a:r>
          </a:p>
          <a:p>
            <a:r>
              <a:rPr lang="en-US" altLang="zh-CN" dirty="0"/>
              <a:t>Consider a half line of dominoes each standing on end, and extending. If we can make sure that:</a:t>
            </a:r>
          </a:p>
          <a:p>
            <a:r>
              <a:rPr lang="en-US" altLang="zh-CN" dirty="0"/>
              <a:t>1. The first domino falls.</a:t>
            </a:r>
          </a:p>
          <a:p>
            <a:r>
              <a:rPr lang="en-US" altLang="zh-CN" dirty="0"/>
              <a:t>2. If a (fixed but arbitrary) domino falls, then its next neighbor domino also falls.</a:t>
            </a:r>
          </a:p>
          <a:p>
            <a:r>
              <a:rPr lang="en-US" altLang="zh-CN" dirty="0"/>
              <a:t>Instead of showing all the dominos in the sequence, one can conclude (using induction) that all of the dominoes will fall simply based on these assumptions .</a:t>
            </a:r>
          </a:p>
          <a:p>
            <a:endParaRPr lang="zh-CN" altLang="en-US" dirty="0"/>
          </a:p>
        </p:txBody>
      </p:sp>
      <p:pic>
        <p:nvPicPr>
          <p:cNvPr id="1026" name="Picture 2" descr="Image result for Domino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30" y="4057096"/>
            <a:ext cx="9863091" cy="252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84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250" y="639189"/>
            <a:ext cx="9720073" cy="5785577"/>
          </a:xfrm>
        </p:spPr>
        <p:txBody>
          <a:bodyPr>
            <a:noAutofit/>
          </a:bodyPr>
          <a:lstStyle/>
          <a:p>
            <a:r>
              <a:rPr lang="en-US" altLang="zh-CN" sz="2400" dirty="0"/>
              <a:t>Although induction does not help me understand the Six Degrees of Separation completely, it does convince me that every 2 randomly chosen persons on the planet can be connected by the people they know. Although it might be a long list to go, they will surely be linked together eventually. You may find it hard to believe, but it is actually necessarily true.</a:t>
            </a:r>
          </a:p>
          <a:p>
            <a:r>
              <a:rPr lang="en-US" altLang="zh-CN" sz="2400" dirty="0"/>
              <a:t>To prove that every two persons on the planet can be “connected” using induction, we need a base case and an inductive step. But first, we make 2 clarifications:</a:t>
            </a:r>
          </a:p>
          <a:p>
            <a:pPr lvl="1"/>
            <a:r>
              <a:rPr lang="en-US" altLang="zh-CN" sz="2400" dirty="0"/>
              <a:t>Here, two persons are connected if they know each other mutually, so you know your roommate, but you do not know Donald Trump, since you may see Donald Trump on Television, but he (highly likely) doesn’t know you. Also, this discussion will only focus on people who are currently alive at this moment. So it is no surprise that you find yourself cannot be “connected” with Confucius, who lives more than two thousands years before us, and that doesn’t count as a counterexample.</a:t>
            </a:r>
          </a:p>
        </p:txBody>
      </p:sp>
    </p:spTree>
    <p:extLst>
      <p:ext uri="{BB962C8B-B14F-4D97-AF65-F5344CB8AC3E}">
        <p14:creationId xmlns:p14="http://schemas.microsoft.com/office/powerpoint/2010/main" val="9584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250" y="639189"/>
            <a:ext cx="9720073" cy="5785577"/>
          </a:xfrm>
        </p:spPr>
        <p:txBody>
          <a:bodyPr>
            <a:normAutofit/>
          </a:bodyPr>
          <a:lstStyle/>
          <a:p>
            <a:pPr lvl="1"/>
            <a:r>
              <a:rPr lang="en-US" altLang="zh-CN" sz="2400" dirty="0"/>
              <a:t>Here by person I mean persons with social backgrounds, in other words, persons will have friends, or at least know other persons. I think most persons meet this definition, because even if one rejects to meet friends completely after he was born. He/she will still know his/her parents. However, there still can be some exception. One exception I can think of is an orphan was born in the jungle and got raised by animals without knowing any person ever (Basically if Tarzan doesn’t meet anyone in the story after he was raised by apes, he will become the exception of a person’s definition in our discussion because he does not know other person).</a:t>
            </a:r>
          </a:p>
        </p:txBody>
      </p:sp>
      <p:grpSp>
        <p:nvGrpSpPr>
          <p:cNvPr id="4" name="Group 3"/>
          <p:cNvGrpSpPr/>
          <p:nvPr/>
        </p:nvGrpSpPr>
        <p:grpSpPr>
          <a:xfrm>
            <a:off x="3450455" y="3723736"/>
            <a:ext cx="8001739" cy="2558988"/>
            <a:chOff x="3450455" y="3723736"/>
            <a:chExt cx="8001739" cy="2558988"/>
          </a:xfrm>
        </p:grpSpPr>
        <p:pic>
          <p:nvPicPr>
            <p:cNvPr id="2050" name="Picture 2" descr="http://weknowyourdreams.com/images/tarzan/tarza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55" y="3723736"/>
              <a:ext cx="3411984" cy="2558988"/>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1"/>
            <p:cNvSpPr/>
            <p:nvPr/>
          </p:nvSpPr>
          <p:spPr>
            <a:xfrm>
              <a:off x="7048869" y="4296792"/>
              <a:ext cx="4403325" cy="878890"/>
            </a:xfrm>
            <a:prstGeom prst="wedgeRectCallout">
              <a:avLst>
                <a:gd name="adj1" fmla="val -83830"/>
                <a:gd name="adj2" fmla="val 22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Comic Sans MS" panose="030F0702030302020204" pitchFamily="66" charset="0"/>
                </a:rPr>
                <a:t>I am a counterexample!</a:t>
              </a:r>
              <a:endParaRPr lang="zh-CN" altLang="en-US" sz="2800" dirty="0">
                <a:latin typeface="Comic Sans MS" panose="030F0702030302020204" pitchFamily="66" charset="0"/>
              </a:endParaRPr>
            </a:p>
          </p:txBody>
        </p:sp>
      </p:grpSp>
    </p:spTree>
    <p:extLst>
      <p:ext uri="{BB962C8B-B14F-4D97-AF65-F5344CB8AC3E}">
        <p14:creationId xmlns:p14="http://schemas.microsoft.com/office/powerpoint/2010/main" val="24214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23783"/>
            <a:ext cx="9720073" cy="5785577"/>
          </a:xfrm>
        </p:spPr>
        <p:txBody>
          <a:bodyPr/>
          <a:lstStyle/>
          <a:p>
            <a:pPr marL="0" indent="0">
              <a:buNone/>
            </a:pPr>
            <a:r>
              <a:rPr lang="en-US" altLang="zh-CN" dirty="0"/>
              <a:t>Now let’s move on to the actual induction proof! </a:t>
            </a:r>
          </a:p>
          <a:p>
            <a:pPr marL="0" indent="0">
              <a:buNone/>
            </a:pPr>
            <a:r>
              <a:rPr lang="en-US" altLang="zh-CN" dirty="0"/>
              <a:t>To prove that person A (we’ll use Elizabeth II in our example) will eventually be connected to person B (we’ll use my roommate David in the example), we ask two questions: </a:t>
            </a:r>
          </a:p>
          <a:p>
            <a:pPr marL="0" indent="0">
              <a:buNone/>
            </a:pPr>
            <a:r>
              <a:rPr lang="en-US" altLang="zh-CN" dirty="0"/>
              <a:t>	What is the base case (the first domino)?</a:t>
            </a:r>
          </a:p>
          <a:p>
            <a:pPr marL="0" indent="0">
              <a:buNone/>
            </a:pPr>
            <a:r>
              <a:rPr lang="en-US" altLang="zh-CN" dirty="0"/>
              <a:t>	What is the inductive step (the falling of one domino leads to its next falling)?</a:t>
            </a:r>
          </a:p>
          <a:p>
            <a:pPr marL="0" indent="0">
              <a:buNone/>
            </a:pPr>
            <a:r>
              <a:rPr lang="en-US" altLang="zh-CN" dirty="0"/>
              <a:t>In this problem, the base case is:</a:t>
            </a:r>
          </a:p>
          <a:p>
            <a:pPr marL="0" indent="0">
              <a:buNone/>
            </a:pPr>
            <a:r>
              <a:rPr lang="en-US" altLang="zh-CN" dirty="0"/>
              <a:t>	</a:t>
            </a:r>
            <a:r>
              <a:rPr lang="en-US" altLang="zh-CN" dirty="0" err="1"/>
              <a:t>i</a:t>
            </a:r>
            <a:r>
              <a:rPr lang="en-US" altLang="zh-CN" dirty="0"/>
              <a:t>. Elizabeth II knows some person.</a:t>
            </a:r>
          </a:p>
          <a:p>
            <a:pPr marL="0" indent="0">
              <a:buNone/>
            </a:pPr>
            <a:r>
              <a:rPr lang="en-US" altLang="zh-CN" dirty="0"/>
              <a:t>	ii. David knows some person.</a:t>
            </a:r>
          </a:p>
          <a:p>
            <a:pPr marL="0" indent="0">
              <a:buNone/>
            </a:pPr>
            <a:r>
              <a:rPr lang="en-US" altLang="zh-CN" dirty="0"/>
              <a:t>Since they both meet the definition of a person. It is very obvious that the base case is true! </a:t>
            </a:r>
          </a:p>
        </p:txBody>
      </p:sp>
      <p:grpSp>
        <p:nvGrpSpPr>
          <p:cNvPr id="4" name="Group 3"/>
          <p:cNvGrpSpPr/>
          <p:nvPr/>
        </p:nvGrpSpPr>
        <p:grpSpPr>
          <a:xfrm>
            <a:off x="7206541" y="3777504"/>
            <a:ext cx="1763802" cy="2849113"/>
            <a:chOff x="7206541" y="3777504"/>
            <a:chExt cx="1763802" cy="2849113"/>
          </a:xfrm>
        </p:grpSpPr>
        <p:pic>
          <p:nvPicPr>
            <p:cNvPr id="3076" name="Picture 4" descr="Queen Elizabeth II March 2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541" y="3777504"/>
              <a:ext cx="1763802" cy="23258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25955" y="6103397"/>
              <a:ext cx="1744388"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Elizabeth II</a:t>
              </a:r>
            </a:p>
          </p:txBody>
        </p:sp>
      </p:grpSp>
      <p:grpSp>
        <p:nvGrpSpPr>
          <p:cNvPr id="5" name="Group 4"/>
          <p:cNvGrpSpPr/>
          <p:nvPr/>
        </p:nvGrpSpPr>
        <p:grpSpPr>
          <a:xfrm>
            <a:off x="10317333" y="3777504"/>
            <a:ext cx="1550595" cy="2849113"/>
            <a:chOff x="10317333" y="3777504"/>
            <a:chExt cx="1550595" cy="2849113"/>
          </a:xfrm>
        </p:grpSpPr>
        <p:pic>
          <p:nvPicPr>
            <p:cNvPr id="3074" name="Picture 2" descr="https://scontent-iad3-1.xx.fbcdn.net/t31.0-8/s960x960/12779140_988341537909386_1435023749856160221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333" y="3777504"/>
              <a:ext cx="1550595" cy="23258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575500" y="6103397"/>
              <a:ext cx="1034259"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David</a:t>
              </a:r>
            </a:p>
          </p:txBody>
        </p:sp>
      </p:grpSp>
    </p:spTree>
    <p:extLst>
      <p:ext uri="{BB962C8B-B14F-4D97-AF65-F5344CB8AC3E}">
        <p14:creationId xmlns:p14="http://schemas.microsoft.com/office/powerpoint/2010/main" val="17710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798990"/>
            <a:ext cx="9720073" cy="5510370"/>
          </a:xfrm>
        </p:spPr>
        <p:txBody>
          <a:bodyPr/>
          <a:lstStyle/>
          <a:p>
            <a:r>
              <a:rPr lang="en-US" altLang="zh-CN" dirty="0"/>
              <a:t>For the inductive step, all we need to know that the person they know also know someone, too. Again, an obviously true statement.</a:t>
            </a:r>
          </a:p>
          <a:p>
            <a:pPr marL="0" indent="0">
              <a:buNone/>
            </a:pPr>
            <a:r>
              <a:rPr lang="en-US" altLang="zh-CN" dirty="0"/>
              <a:t>			End of our proof!</a:t>
            </a:r>
            <a:endParaRPr lang="zh-CN" altLang="en-US" dirty="0"/>
          </a:p>
        </p:txBody>
      </p:sp>
      <p:grpSp>
        <p:nvGrpSpPr>
          <p:cNvPr id="12" name="Group 11"/>
          <p:cNvGrpSpPr/>
          <p:nvPr/>
        </p:nvGrpSpPr>
        <p:grpSpPr>
          <a:xfrm>
            <a:off x="1231870" y="2047980"/>
            <a:ext cx="8811170" cy="4325708"/>
            <a:chOff x="1231870" y="2047980"/>
            <a:chExt cx="8811170" cy="4325708"/>
          </a:xfrm>
        </p:grpSpPr>
        <p:grpSp>
          <p:nvGrpSpPr>
            <p:cNvPr id="4" name="Group 3"/>
            <p:cNvGrpSpPr/>
            <p:nvPr/>
          </p:nvGrpSpPr>
          <p:grpSpPr>
            <a:xfrm>
              <a:off x="1231870" y="2051496"/>
              <a:ext cx="1073634" cy="1734267"/>
              <a:chOff x="7206541" y="3777504"/>
              <a:chExt cx="1763802" cy="2849113"/>
            </a:xfrm>
          </p:grpSpPr>
          <p:pic>
            <p:nvPicPr>
              <p:cNvPr id="5" name="Picture 4" descr="Queen Elizabeth II March 2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541" y="3777504"/>
                <a:ext cx="1763802" cy="23258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225955" y="6103397"/>
                <a:ext cx="1744388"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Elizabeth II</a:t>
                </a:r>
              </a:p>
            </p:txBody>
          </p:sp>
        </p:grpSp>
        <p:grpSp>
          <p:nvGrpSpPr>
            <p:cNvPr id="7" name="Group 6"/>
            <p:cNvGrpSpPr/>
            <p:nvPr/>
          </p:nvGrpSpPr>
          <p:grpSpPr>
            <a:xfrm>
              <a:off x="1296760" y="4639421"/>
              <a:ext cx="943854" cy="1734267"/>
              <a:chOff x="10317333" y="3777504"/>
              <a:chExt cx="1550595" cy="2849113"/>
            </a:xfrm>
          </p:grpSpPr>
          <p:pic>
            <p:nvPicPr>
              <p:cNvPr id="8" name="Picture 2" descr="https://scontent-iad3-1.xx.fbcdn.net/t31.0-8/s960x960/12779140_988341537909386_1435023749856160221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333" y="3777504"/>
                <a:ext cx="1550595" cy="23258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575500" y="6103397"/>
                <a:ext cx="1034259"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David</a:t>
                </a:r>
              </a:p>
            </p:txBody>
          </p:sp>
        </p:grpSp>
        <p:sp>
          <p:nvSpPr>
            <p:cNvPr id="10" name="Arrow: Right 9"/>
            <p:cNvSpPr/>
            <p:nvPr/>
          </p:nvSpPr>
          <p:spPr>
            <a:xfrm>
              <a:off x="2391966" y="2554548"/>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descr="Image result for default pro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201" y="2047981"/>
              <a:ext cx="1415781" cy="14157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default pro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6859" y="2060007"/>
              <a:ext cx="1415987" cy="1415987"/>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p:cNvSpPr/>
            <p:nvPr/>
          </p:nvSpPr>
          <p:spPr>
            <a:xfrm>
              <a:off x="4737634" y="2554548"/>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Right 16"/>
            <p:cNvSpPr/>
            <p:nvPr/>
          </p:nvSpPr>
          <p:spPr>
            <a:xfrm>
              <a:off x="7486935" y="2554548"/>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6" name="Picture 6" descr="http://www.blogosphere.co/img/default_profile_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7259" y="2047980"/>
              <a:ext cx="1415781" cy="141578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lovemarks.com/wp-content/uploads/profile-avatars/default-avatar-ginger-gu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040" y="4628527"/>
              <a:ext cx="1408110" cy="1408110"/>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19"/>
            <p:cNvSpPr/>
            <p:nvPr/>
          </p:nvSpPr>
          <p:spPr>
            <a:xfrm rot="5400000">
              <a:off x="8892031" y="3878371"/>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30" name="Picture 10" descr="https://s-media-cache-ak0.pinimg.com/564x/1c/76/36/1c7636906717be2719923f3e83c4502c.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7259" y="4639421"/>
              <a:ext cx="1397216" cy="1397216"/>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Right 21"/>
            <p:cNvSpPr/>
            <p:nvPr/>
          </p:nvSpPr>
          <p:spPr>
            <a:xfrm rot="10800000">
              <a:off x="2391966" y="5124576"/>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rrow: Right 22"/>
            <p:cNvSpPr/>
            <p:nvPr/>
          </p:nvSpPr>
          <p:spPr>
            <a:xfrm rot="10800000">
              <a:off x="7390091" y="5133858"/>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flipH="1">
              <a:off x="6252120" y="4816053"/>
              <a:ext cx="1717892" cy="830997"/>
            </a:xfrm>
            <a:prstGeom prst="rect">
              <a:avLst/>
            </a:prstGeom>
            <a:noFill/>
          </p:spPr>
          <p:txBody>
            <a:bodyPr wrap="square" rtlCol="0">
              <a:spAutoFit/>
            </a:bodyPr>
            <a:lstStyle/>
            <a:p>
              <a:r>
                <a:rPr lang="en-US" altLang="zh-CN" sz="4800" dirty="0"/>
                <a:t>......</a:t>
              </a:r>
              <a:endParaRPr lang="zh-CN" altLang="en-US" sz="4800" dirty="0"/>
            </a:p>
          </p:txBody>
        </p:sp>
        <p:sp>
          <p:nvSpPr>
            <p:cNvPr id="25" name="Arrow: Right 24"/>
            <p:cNvSpPr/>
            <p:nvPr/>
          </p:nvSpPr>
          <p:spPr>
            <a:xfrm rot="10800000">
              <a:off x="5163055" y="5133859"/>
              <a:ext cx="886235" cy="42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Rectangle 17"/>
          <p:cNvSpPr/>
          <p:nvPr/>
        </p:nvSpPr>
        <p:spPr>
          <a:xfrm>
            <a:off x="2161511" y="3596510"/>
            <a:ext cx="6924716" cy="923330"/>
          </a:xfrm>
          <a:prstGeom prst="rect">
            <a:avLst/>
          </a:prstGeom>
          <a:noFill/>
        </p:spPr>
        <p:txBody>
          <a:bodyPr wrap="none" lIns="91440" tIns="45720" rIns="91440" bIns="45720">
            <a:spAutoFit/>
          </a:bodyPr>
          <a:lstStyle/>
          <a:p>
            <a:r>
              <a:rPr lang="en-US" altLang="zh-CN" sz="5400" b="1" dirty="0">
                <a:ln w="9525">
                  <a:solidFill>
                    <a:schemeClr val="bg1"/>
                  </a:solidFill>
                  <a:prstDash val="solid"/>
                </a:ln>
                <a:effectLst>
                  <a:outerShdw blurRad="12700" dist="38100" dir="2700000" algn="tl" rotWithShape="0">
                    <a:schemeClr val="bg1">
                      <a:lumMod val="50000"/>
                    </a:schemeClr>
                  </a:outerShdw>
                </a:effectLst>
              </a:rPr>
              <a:t>It’s a small world, huh?</a:t>
            </a:r>
          </a:p>
        </p:txBody>
      </p:sp>
    </p:spTree>
    <p:extLst>
      <p:ext uri="{BB962C8B-B14F-4D97-AF65-F5344CB8AC3E}">
        <p14:creationId xmlns:p14="http://schemas.microsoft.com/office/powerpoint/2010/main" val="364378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790114"/>
            <a:ext cx="9720073" cy="2032986"/>
          </a:xfrm>
        </p:spPr>
        <p:txBody>
          <a:bodyPr>
            <a:normAutofit/>
          </a:bodyPr>
          <a:lstStyle/>
          <a:p>
            <a:r>
              <a:rPr lang="en-US" altLang="zh-CN" sz="2800" dirty="0"/>
              <a:t>Just as it is the theory of Six Degrees of Separation that tells us all the people are so connected, it is the study of induction proof that reminds me the completion of seemingly gigantic statements usually starts with finding the inner link between their sub-statements. I believe that is one of my biggest reward in this class.</a:t>
            </a:r>
          </a:p>
        </p:txBody>
      </p:sp>
      <p:sp>
        <p:nvSpPr>
          <p:cNvPr id="4" name="Rectangle 3"/>
          <p:cNvSpPr/>
          <p:nvPr/>
        </p:nvSpPr>
        <p:spPr>
          <a:xfrm>
            <a:off x="2285069" y="3437851"/>
            <a:ext cx="719818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a:ln/>
                <a:solidFill>
                  <a:schemeClr val="accent3"/>
                </a:solidFill>
                <a:effectLst/>
              </a:rPr>
              <a:t>Thank you for watching!</a:t>
            </a:r>
          </a:p>
        </p:txBody>
      </p:sp>
    </p:spTree>
    <p:extLst>
      <p:ext uri="{BB962C8B-B14F-4D97-AF65-F5344CB8AC3E}">
        <p14:creationId xmlns:p14="http://schemas.microsoft.com/office/powerpoint/2010/main" val="287505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1390</TotalTime>
  <Words>808</Words>
  <Application>Microsoft Office PowerPoint</Application>
  <PresentationFormat>Widescreen</PresentationFormat>
  <Paragraphs>38</Paragraphs>
  <Slides>9</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等线</vt:lpstr>
      <vt:lpstr>华文仿宋</vt:lpstr>
      <vt:lpstr>Arial</vt:lpstr>
      <vt:lpstr>Comic Sans MS</vt:lpstr>
      <vt:lpstr>Tw Cen MT</vt:lpstr>
      <vt:lpstr>Tw Cen MT Condensed</vt:lpstr>
      <vt:lpstr>Wingdings 3</vt:lpstr>
      <vt:lpstr>Integral</vt:lpstr>
      <vt:lpstr>Discussion of six degrees of separation theory using induction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of six degrees of separation theory using induction</dc:title>
  <dc:creator>Fan Feng</dc:creator>
  <cp:lastModifiedBy>Fan Feng</cp:lastModifiedBy>
  <cp:revision>18</cp:revision>
  <dcterms:created xsi:type="dcterms:W3CDTF">2016-12-02T18:48:44Z</dcterms:created>
  <dcterms:modified xsi:type="dcterms:W3CDTF">2016-12-03T17:59:26Z</dcterms:modified>
</cp:coreProperties>
</file>