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874504"/>
            <a:ext cx="8610600" cy="1938992"/>
          </a:xfrm>
          <a:prstGeom prst="rect">
            <a:avLst/>
          </a:prstGeom>
          <a:noFill/>
        </p:spPr>
        <p:txBody>
          <a:bodyPr wrap="square" rtlCol="0">
            <a:spAutoFit/>
          </a:bodyPr>
          <a:lstStyle/>
          <a:p>
            <a:r>
              <a:rPr lang="en-US" sz="2400" dirty="0"/>
              <a:t>STUDENT NAME:MUHAMMED UWAISE TV</a:t>
            </a:r>
          </a:p>
          <a:p>
            <a:r>
              <a:rPr lang="en-US" sz="2400" dirty="0"/>
              <a:t>REGISTER NO:2213211042022</a:t>
            </a:r>
          </a:p>
          <a:p>
            <a:r>
              <a:rPr lang="en-US" sz="2400" dirty="0"/>
              <a:t>DEPARTMENT:BCOM(CORPORATE SECRETARYSHIP)</a:t>
            </a:r>
          </a:p>
          <a:p>
            <a:r>
              <a:rPr lang="en-US" sz="2400" dirty="0"/>
              <a:t>COLLEGE: PRESIDENCY COLLEGE (AUTONOMOUS),CHENNAI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81939C5-2031-63EB-AA80-F2DDCC899144}"/>
              </a:ext>
            </a:extLst>
          </p:cNvPr>
          <p:cNvSpPr txBox="1"/>
          <p:nvPr/>
        </p:nvSpPr>
        <p:spPr>
          <a:xfrm>
            <a:off x="739775" y="1371600"/>
            <a:ext cx="741362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Data Preparation</a:t>
            </a:r>
            <a:r>
              <a:rPr lang="en-US" sz="2000" dirty="0">
                <a:latin typeface="Times New Roman" panose="02020603050405020304" pitchFamily="18" charset="0"/>
                <a:cs typeface="Times New Roman" panose="02020603050405020304" pitchFamily="18" charset="0"/>
              </a:rPr>
              <a:t>: We standardized date formats and addressed any missing data to ensure the dataset was complete and accurate.</a:t>
            </a:r>
          </a:p>
          <a:p>
            <a:r>
              <a:rPr lang="en-US" sz="2000" b="1" dirty="0">
                <a:latin typeface="Times New Roman" panose="02020603050405020304" pitchFamily="18" charset="0"/>
                <a:cs typeface="Times New Roman" panose="02020603050405020304" pitchFamily="18" charset="0"/>
              </a:rPr>
              <a:t>Pivot Tables</a:t>
            </a:r>
            <a:r>
              <a:rPr lang="en-US" sz="2000" dirty="0">
                <a:latin typeface="Times New Roman" panose="02020603050405020304" pitchFamily="18" charset="0"/>
                <a:cs typeface="Times New Roman" panose="02020603050405020304" pitchFamily="18" charset="0"/>
              </a:rPr>
              <a:t>: These were used to efficiently summarize salary information across different departments, gender categories, and work locations.</a:t>
            </a:r>
          </a:p>
          <a:p>
            <a:r>
              <a:rPr lang="en-US" sz="2000" b="1" dirty="0">
                <a:latin typeface="Times New Roman" panose="02020603050405020304" pitchFamily="18" charset="0"/>
                <a:cs typeface="Times New Roman" panose="02020603050405020304" pitchFamily="18" charset="0"/>
              </a:rPr>
              <a:t>Graphs and Visualizations</a:t>
            </a:r>
            <a:r>
              <a:rPr lang="en-US" sz="2000" dirty="0">
                <a:latin typeface="Times New Roman" panose="02020603050405020304" pitchFamily="18" charset="0"/>
                <a:cs typeface="Times New Roman" panose="02020603050405020304" pitchFamily="18" charset="0"/>
              </a:rPr>
              <a:t>: Various charts, such as bar graphs, were created to visually depict salary comparisons across departments and identify any notable trends.</a:t>
            </a:r>
          </a:p>
          <a:p>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 This feature was utilized to emphasize specific salary ranges and variations in employee performance, making it easier to spot key differences.</a:t>
            </a:r>
          </a:p>
          <a:p>
            <a:r>
              <a:rPr lang="en-US" sz="2000" b="1" dirty="0">
                <a:latin typeface="Times New Roman" panose="02020603050405020304" pitchFamily="18" charset="0"/>
                <a:cs typeface="Times New Roman" panose="02020603050405020304" pitchFamily="18" charset="0"/>
              </a:rPr>
              <a:t>Filters</a:t>
            </a:r>
            <a:r>
              <a:rPr lang="en-US" sz="2000" dirty="0">
                <a:latin typeface="Times New Roman" panose="02020603050405020304" pitchFamily="18" charset="0"/>
                <a:cs typeface="Times New Roman" panose="02020603050405020304" pitchFamily="18" charset="0"/>
              </a:rPr>
              <a:t>: We applied filters to focus on particular employee groups, such as differentiating between full-time and part-time workers, for more targeted analysis.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Graphic 9">
            <a:extLst>
              <a:ext uri="{FF2B5EF4-FFF2-40B4-BE49-F238E27FC236}">
                <a16:creationId xmlns:a16="http://schemas.microsoft.com/office/drawing/2014/main" id="{A995976E-637F-B5AC-71B4-693C5BE7B2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524000"/>
            <a:ext cx="5943601" cy="3406194"/>
          </a:xfrm>
          <a:prstGeom prst="rect">
            <a:avLst/>
          </a:prstGeom>
        </p:spPr>
      </p:pic>
      <p:pic>
        <p:nvPicPr>
          <p:cNvPr id="12" name="Graphic 11">
            <a:extLst>
              <a:ext uri="{FF2B5EF4-FFF2-40B4-BE49-F238E27FC236}">
                <a16:creationId xmlns:a16="http://schemas.microsoft.com/office/drawing/2014/main" id="{87B59A15-C142-58D0-78BF-99757257BA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76315" y="1509046"/>
            <a:ext cx="6093168" cy="34361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Graphic 10">
            <a:extLst>
              <a:ext uri="{FF2B5EF4-FFF2-40B4-BE49-F238E27FC236}">
                <a16:creationId xmlns:a16="http://schemas.microsoft.com/office/drawing/2014/main" id="{FDF700A5-5C1C-CA8D-56CC-060654358D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 y="1695450"/>
            <a:ext cx="5562600" cy="4068568"/>
          </a:xfrm>
          <a:prstGeom prst="rect">
            <a:avLst/>
          </a:prstGeom>
        </p:spPr>
      </p:pic>
      <p:pic>
        <p:nvPicPr>
          <p:cNvPr id="13" name="Graphic 12">
            <a:extLst>
              <a:ext uri="{FF2B5EF4-FFF2-40B4-BE49-F238E27FC236}">
                <a16:creationId xmlns:a16="http://schemas.microsoft.com/office/drawing/2014/main" id="{66164057-283D-C3AD-0556-7F93535AF5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19574" y="1682114"/>
            <a:ext cx="5801281" cy="3042285"/>
          </a:xfrm>
          <a:prstGeom prst="rect">
            <a:avLst/>
          </a:prstGeom>
        </p:spPr>
      </p:pic>
    </p:spTree>
    <p:extLst>
      <p:ext uri="{BB962C8B-B14F-4D97-AF65-F5344CB8AC3E}">
        <p14:creationId xmlns:p14="http://schemas.microsoft.com/office/powerpoint/2010/main" val="68572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94618E-2D0C-8F4B-C8B6-F27832E4B8AF}"/>
              </a:ext>
            </a:extLst>
          </p:cNvPr>
          <p:cNvSpPr txBox="1"/>
          <p:nvPr/>
        </p:nvSpPr>
        <p:spPr>
          <a:xfrm>
            <a:off x="838200" y="1752600"/>
            <a:ext cx="73152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predictive model provides valuable insights into employee attrition and helps in reducing turnover by identifying at-risk employees. Implementing this model will support the HR department in making data-driven decisions, ultimately leading to a more stable and satisfied workforce.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1EDB38D-AAA0-0604-7DFA-63AFCAB99915}"/>
              </a:ext>
            </a:extLst>
          </p:cNvPr>
          <p:cNvSpPr txBox="1"/>
          <p:nvPr/>
        </p:nvSpPr>
        <p:spPr>
          <a:xfrm>
            <a:off x="1143000" y="2025585"/>
            <a:ext cx="51816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organization faces a challenge with employee attrition, leading to increased hiring costs, loss of productivity, and a negative impact on team morale. The goal is to predict which employees are likely to leave the company so that proactive measures can be taken to retain valuable talent.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 This project aims to develop a predictive model that identifies employees who are at risk of leaving the company. By analyzing historical employee data, we can understand the key factors that contribute to attrition and provide actionable insights to the HR department. The model will help in reducing turnover rates, saving costs, and improving overall organizational performance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834056-6717-473B-D70E-F927A580D274}"/>
              </a:ext>
            </a:extLst>
          </p:cNvPr>
          <p:cNvSpPr txBox="1"/>
          <p:nvPr/>
        </p:nvSpPr>
        <p:spPr>
          <a:xfrm>
            <a:off x="990600" y="2438399"/>
            <a:ext cx="6400800" cy="304698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Human Resources (HR) Department</a:t>
            </a:r>
            <a:r>
              <a:rPr lang="en-US" sz="2400" dirty="0">
                <a:latin typeface="Times New Roman" panose="02020603050405020304" pitchFamily="18" charset="0"/>
                <a:cs typeface="Times New Roman" panose="02020603050405020304" pitchFamily="18" charset="0"/>
              </a:rPr>
              <a:t>: To identify at-risk employees and implement retention strategies.</a:t>
            </a:r>
          </a:p>
          <a:p>
            <a:r>
              <a:rPr lang="en-US" sz="2400" b="1" dirty="0">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 To make informed decisions regarding workforce planning and resource allocation.</a:t>
            </a:r>
          </a:p>
          <a:p>
            <a:r>
              <a:rPr lang="en-US" sz="2400" b="1" dirty="0">
                <a:latin typeface="Times New Roman" panose="02020603050405020304" pitchFamily="18" charset="0"/>
                <a:cs typeface="Times New Roman" panose="02020603050405020304" pitchFamily="18" charset="0"/>
              </a:rPr>
              <a:t>Data Analysts/Scientists</a:t>
            </a:r>
            <a:r>
              <a:rPr lang="en-US" sz="2400" dirty="0">
                <a:latin typeface="Times New Roman" panose="02020603050405020304" pitchFamily="18" charset="0"/>
                <a:cs typeface="Times New Roman" panose="02020603050405020304" pitchFamily="18" charset="0"/>
              </a:rPr>
              <a:t>: To further refine the model and insights.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430EC92-0240-C1F9-1766-C71803210A13}"/>
              </a:ext>
            </a:extLst>
          </p:cNvPr>
          <p:cNvSpPr txBox="1"/>
          <p:nvPr/>
        </p:nvSpPr>
        <p:spPr>
          <a:xfrm>
            <a:off x="3124200" y="2073504"/>
            <a:ext cx="6229350"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 propose developing a machine learning model that predicts employee attrition. The solution will include a detailed analysis of factors such as job satisfaction, work-life balance, performance ratings, and other demographic variables. By using this predictive model, the HR team can focus on high-risk employees and deploy targeted interventions, ultimately reducing attrition rates.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CFF3572-8254-B0C4-2CBB-D33AE85341A3}"/>
              </a:ext>
            </a:extLst>
          </p:cNvPr>
          <p:cNvSpPr txBox="1"/>
          <p:nvPr/>
        </p:nvSpPr>
        <p:spPr>
          <a:xfrm>
            <a:off x="914400" y="1600200"/>
            <a:ext cx="6705600" cy="4401205"/>
          </a:xfrm>
          <a:prstGeom prst="rect">
            <a:avLst/>
          </a:prstGeom>
          <a:noFill/>
        </p:spPr>
        <p:txBody>
          <a:bodyPr wrap="square" rtlCol="0">
            <a:spAutoFit/>
          </a:bodyPr>
          <a:lstStyle/>
          <a:p>
            <a:pPr marL="342900" indent="-342900">
              <a:buAutoNum type="arabicPeriod"/>
            </a:pPr>
            <a:r>
              <a:rPr lang="en-US" sz="2000" b="1" dirty="0">
                <a:latin typeface="Times New Roman" panose="02020603050405020304" pitchFamily="18" charset="0"/>
                <a:cs typeface="Times New Roman" panose="02020603050405020304" pitchFamily="18" charset="0"/>
              </a:rPr>
              <a:t>Employee Data </a:t>
            </a:r>
            <a:r>
              <a:rPr lang="en-US" sz="2000" b="1" dirty="0" err="1">
                <a:latin typeface="Times New Roman" panose="02020603050405020304" pitchFamily="18" charset="0"/>
                <a:cs typeface="Times New Roman" panose="02020603050405020304" pitchFamily="18" charset="0"/>
              </a:rPr>
              <a:t>new</a:t>
            </a:r>
            <a:r>
              <a:rPr lang="en-US" sz="2000" dirty="0" err="1">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sheet provides detailed employee information, including:•Employee ID, Full Name, Job Title, and </a:t>
            </a:r>
            <a:r>
              <a:rPr lang="en-US" sz="2000" dirty="0" err="1">
                <a:latin typeface="Times New Roman" panose="02020603050405020304" pitchFamily="18" charset="0"/>
                <a:cs typeface="Times New Roman" panose="02020603050405020304" pitchFamily="18" charset="0"/>
              </a:rPr>
              <a:t>Department:Identifiers</a:t>
            </a:r>
            <a:r>
              <a:rPr lang="en-US" sz="2000" dirty="0">
                <a:latin typeface="Times New Roman" panose="02020603050405020304" pitchFamily="18" charset="0"/>
                <a:cs typeface="Times New Roman" panose="02020603050405020304" pitchFamily="18" charset="0"/>
              </a:rPr>
              <a:t> and work </a:t>
            </a:r>
            <a:r>
              <a:rPr lang="en-US" sz="2000" dirty="0" err="1">
                <a:latin typeface="Times New Roman" panose="02020603050405020304" pitchFamily="18" charset="0"/>
                <a:cs typeface="Times New Roman" panose="02020603050405020304" pitchFamily="18" charset="0"/>
              </a:rPr>
              <a:t>details.•Business</a:t>
            </a:r>
            <a:r>
              <a:rPr lang="en-US" sz="2000" dirty="0">
                <a:latin typeface="Times New Roman" panose="02020603050405020304" pitchFamily="18" charset="0"/>
                <a:cs typeface="Times New Roman" panose="02020603050405020304" pitchFamily="18" charset="0"/>
              </a:rPr>
              <a:t> Unit, Gender, Ethnicity, Age, Hire Date, and Exit </a:t>
            </a:r>
            <a:r>
              <a:rPr lang="en-US" sz="2000" dirty="0" err="1">
                <a:latin typeface="Times New Roman" panose="02020603050405020304" pitchFamily="18" charset="0"/>
                <a:cs typeface="Times New Roman" panose="02020603050405020304" pitchFamily="18" charset="0"/>
              </a:rPr>
              <a:t>Date:Demographic</a:t>
            </a:r>
            <a:r>
              <a:rPr lang="en-US" sz="2000" dirty="0">
                <a:latin typeface="Times New Roman" panose="02020603050405020304" pitchFamily="18" charset="0"/>
                <a:cs typeface="Times New Roman" panose="02020603050405020304" pitchFamily="18" charset="0"/>
              </a:rPr>
              <a:t> and employment </a:t>
            </a:r>
            <a:r>
              <a:rPr lang="en-US" sz="2000" dirty="0" err="1">
                <a:latin typeface="Times New Roman" panose="02020603050405020304" pitchFamily="18" charset="0"/>
                <a:cs typeface="Times New Roman" panose="02020603050405020304" pitchFamily="18" charset="0"/>
              </a:rPr>
              <a:t>data.•Annual</a:t>
            </a:r>
            <a:r>
              <a:rPr lang="en-US" sz="2000" dirty="0">
                <a:latin typeface="Times New Roman" panose="02020603050405020304" pitchFamily="18" charset="0"/>
                <a:cs typeface="Times New Roman" panose="02020603050405020304" pitchFamily="18" charset="0"/>
              </a:rPr>
              <a:t> Salary and Bonus %:Compensation </a:t>
            </a:r>
            <a:r>
              <a:rPr lang="en-US" sz="2000" dirty="0" err="1">
                <a:latin typeface="Times New Roman" panose="02020603050405020304" pitchFamily="18" charset="0"/>
                <a:cs typeface="Times New Roman" panose="02020603050405020304" pitchFamily="18" charset="0"/>
              </a:rPr>
              <a:t>information.•Country</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City:Location</a:t>
            </a:r>
            <a:r>
              <a:rPr lang="en-US" sz="2000" dirty="0">
                <a:latin typeface="Times New Roman" panose="02020603050405020304" pitchFamily="18" charset="0"/>
                <a:cs typeface="Times New Roman" panose="02020603050405020304" pitchFamily="18" charset="0"/>
              </a:rPr>
              <a:t> data.</a:t>
            </a:r>
          </a:p>
          <a:p>
            <a:pPr marL="342900" indent="-342900">
              <a:buAutoNum type="arabicPeriod"/>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Analysis</a:t>
            </a:r>
            <a:r>
              <a:rPr lang="en-US" sz="2000" dirty="0" err="1">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sheet offers a summarized view of salary data by gender and department. Key columns include:•Row Labels: </a:t>
            </a:r>
            <a:r>
              <a:rPr lang="en-US" sz="2000" dirty="0" err="1">
                <a:latin typeface="Times New Roman" panose="02020603050405020304" pitchFamily="18" charset="0"/>
                <a:cs typeface="Times New Roman" panose="02020603050405020304" pitchFamily="18" charset="0"/>
              </a:rPr>
              <a:t>Departments.•Column</a:t>
            </a:r>
            <a:r>
              <a:rPr lang="en-US" sz="2000" dirty="0">
                <a:latin typeface="Times New Roman" panose="02020603050405020304" pitchFamily="18" charset="0"/>
                <a:cs typeface="Times New Roman" panose="02020603050405020304" pitchFamily="18" charset="0"/>
              </a:rPr>
              <a:t> Labels: Gender </a:t>
            </a:r>
            <a:r>
              <a:rPr lang="en-US" sz="2000" dirty="0" err="1">
                <a:latin typeface="Times New Roman" panose="02020603050405020304" pitchFamily="18" charset="0"/>
                <a:cs typeface="Times New Roman" panose="02020603050405020304" pitchFamily="18" charset="0"/>
              </a:rPr>
              <a:t>categories.•Sum</a:t>
            </a:r>
            <a:r>
              <a:rPr lang="en-US" sz="2000" dirty="0">
                <a:latin typeface="Times New Roman" panose="02020603050405020304" pitchFamily="18" charset="0"/>
                <a:cs typeface="Times New Roman" panose="02020603050405020304" pitchFamily="18" charset="0"/>
              </a:rPr>
              <a:t> of Annual Salary: Aggregated salary values by </a:t>
            </a:r>
            <a:r>
              <a:rPr lang="en-US" sz="2000" dirty="0" err="1">
                <a:latin typeface="Times New Roman" panose="02020603050405020304" pitchFamily="18" charset="0"/>
                <a:cs typeface="Times New Roman" panose="02020603050405020304" pitchFamily="18" charset="0"/>
              </a:rPr>
              <a:t>gender.•Grand</a:t>
            </a:r>
            <a:r>
              <a:rPr lang="en-US" sz="2000" dirty="0">
                <a:latin typeface="Times New Roman" panose="02020603050405020304" pitchFamily="18" charset="0"/>
                <a:cs typeface="Times New Roman" panose="02020603050405020304" pitchFamily="18" charset="0"/>
              </a:rPr>
              <a:t> Total: Total salary per </a:t>
            </a:r>
            <a:r>
              <a:rPr lang="en-US" sz="2000" dirty="0" err="1">
                <a:latin typeface="Times New Roman" panose="02020603050405020304" pitchFamily="18" charset="0"/>
                <a:cs typeface="Times New Roman" panose="02020603050405020304" pitchFamily="18" charset="0"/>
              </a:rPr>
              <a:t>department.This</a:t>
            </a:r>
            <a:r>
              <a:rPr lang="en-US" sz="2000" dirty="0">
                <a:latin typeface="Times New Roman" panose="02020603050405020304" pitchFamily="18" charset="0"/>
                <a:cs typeface="Times New Roman" panose="02020603050405020304" pitchFamily="18" charset="0"/>
              </a:rPr>
              <a:t> sheet provides insights into gender-based salary distribution and departmental salary totals.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401F26-192E-0EF9-E0DE-641545EE01F2}"/>
              </a:ext>
            </a:extLst>
          </p:cNvPr>
          <p:cNvSpPr txBox="1"/>
          <p:nvPr/>
        </p:nvSpPr>
        <p:spPr>
          <a:xfrm>
            <a:off x="2599873" y="2349033"/>
            <a:ext cx="67056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Diversity and Inclusion </a:t>
            </a:r>
            <a:r>
              <a:rPr lang="en-US" sz="2000" b="1" dirty="0" err="1">
                <a:latin typeface="Times New Roman" panose="02020603050405020304" pitchFamily="18" charset="0"/>
                <a:cs typeface="Times New Roman" panose="02020603050405020304" pitchFamily="18" charset="0"/>
              </a:rPr>
              <a:t>Insights</a:t>
            </a:r>
            <a:r>
              <a:rPr lang="en-US" sz="2000" dirty="0" err="1">
                <a:latin typeface="Times New Roman" panose="02020603050405020304" pitchFamily="18" charset="0"/>
                <a:cs typeface="Times New Roman" panose="02020603050405020304" pitchFamily="18" charset="0"/>
              </a:rPr>
              <a:t>:Show</a:t>
            </a:r>
            <a:r>
              <a:rPr lang="en-US" sz="2000" dirty="0">
                <a:latin typeface="Times New Roman" panose="02020603050405020304" pitchFamily="18" charset="0"/>
                <a:cs typeface="Times New Roman" panose="02020603050405020304" pitchFamily="18" charset="0"/>
              </a:rPr>
              <a:t> a breakdown of salaries by gender and ethnicity across different departments. This can highlight the organization's commitment to diversity and equitable compensation.</a:t>
            </a:r>
          </a:p>
          <a:p>
            <a:r>
              <a:rPr lang="en-US" sz="2000" b="1" dirty="0">
                <a:latin typeface="Times New Roman" panose="02020603050405020304" pitchFamily="18" charset="0"/>
                <a:cs typeface="Times New Roman" panose="02020603050405020304" pitchFamily="18" charset="0"/>
              </a:rPr>
              <a:t>Compensation Trends and </a:t>
            </a:r>
            <a:r>
              <a:rPr lang="en-US" sz="2000" b="1" dirty="0" err="1">
                <a:latin typeface="Times New Roman" panose="02020603050405020304" pitchFamily="18" charset="0"/>
                <a:cs typeface="Times New Roman" panose="02020603050405020304" pitchFamily="18" charset="0"/>
              </a:rPr>
              <a:t>Forecasting</a:t>
            </a:r>
            <a:r>
              <a:rPr lang="en-US" sz="2000" dirty="0" err="1">
                <a:latin typeface="Times New Roman" panose="02020603050405020304" pitchFamily="18" charset="0"/>
                <a:cs typeface="Times New Roman" panose="02020603050405020304" pitchFamily="18" charset="0"/>
              </a:rPr>
              <a:t>:Use</a:t>
            </a:r>
            <a:r>
              <a:rPr lang="en-US" sz="2000" dirty="0">
                <a:latin typeface="Times New Roman" panose="02020603050405020304" pitchFamily="18" charset="0"/>
                <a:cs typeface="Times New Roman" panose="02020603050405020304" pitchFamily="18" charset="0"/>
              </a:rPr>
              <a:t> historical data to show trends in salaries over time. You could even project future salary expenditures based on current hiring trends and salary increases, providing strategic foresight. Performance and </a:t>
            </a:r>
            <a:r>
              <a:rPr lang="en-US" sz="2000" dirty="0" err="1">
                <a:latin typeface="Times New Roman" panose="02020603050405020304" pitchFamily="18" charset="0"/>
                <a:cs typeface="Times New Roman" panose="02020603050405020304" pitchFamily="18" charset="0"/>
              </a:rPr>
              <a:t>SalaryCorrelation:If</a:t>
            </a:r>
            <a:r>
              <a:rPr lang="en-US" sz="2000" dirty="0">
                <a:latin typeface="Times New Roman" panose="02020603050405020304" pitchFamily="18" charset="0"/>
                <a:cs typeface="Times New Roman" panose="02020603050405020304" pitchFamily="18" charset="0"/>
              </a:rPr>
              <a:t> possible, correlate salary data with performance ratings or bonuses to show how compensation aligns with employee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709</Words>
  <Application>Microsoft Office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MUHAMMED ANFAS M</cp:lastModifiedBy>
  <cp:revision>14</cp:revision>
  <dcterms:created xsi:type="dcterms:W3CDTF">2024-03-29T15:07:22Z</dcterms:created>
  <dcterms:modified xsi:type="dcterms:W3CDTF">2024-09-10T10:48:59Z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