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3588" cy="6858000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S7PUJ6GrbMG7FFnVeHNIu3R5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Atabey</a:t>
            </a: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d7dfdc6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7d7dfdc6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10bdd4e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610bdd4e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332b7c1a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6c332b7c1a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Hosam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5eb866a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5eb866a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d7dfdc6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d7dfdc6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7d7dfdc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7d7dfdc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610bdd4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610bdd4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610bdd4ec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610bdd4ec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7d7dfdc62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7d7dfdc62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3099c128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6c3099c128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Atabey</a:t>
            </a: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332b7c1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6c332b7c1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Atabey</a:t>
            </a: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d7dfdc62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d7dfdc62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7dfdc6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d7dfdc62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d7dfdc62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d7dfdc62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d7dfdc6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d7dfdc6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10bdd4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10bdd4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d7dfdc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d7dfdc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bild">
  <p:cSld name="Rubrikbild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ed bildtext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4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2390028" y="4800600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>
            <a:spLocks noGrp="1"/>
          </p:cNvSpPr>
          <p:nvPr>
            <p:ph type="pic" idx="2"/>
          </p:nvPr>
        </p:nvSpPr>
        <p:spPr>
          <a:xfrm>
            <a:off x="2390028" y="612775"/>
            <a:ext cx="731615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2390028" y="5367338"/>
            <a:ext cx="7316153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bild - Grå">
  <p:cSld name="Rubrikbild - Grå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/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 txBox="1"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 descr="UU_sigill_NV.tif"/>
          <p:cNvSpPr/>
          <p:nvPr/>
        </p:nvSpPr>
        <p:spPr>
          <a:xfrm>
            <a:off x="8371365" y="2208245"/>
            <a:ext cx="3822223" cy="464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6" name="Google Shape;56;p15"/>
          <p:cNvSpPr/>
          <p:nvPr/>
        </p:nvSpPr>
        <p:spPr>
          <a:xfrm>
            <a:off x="0" y="6693363"/>
            <a:ext cx="12193588" cy="16463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5" descr="vit_logo_rod_etikett_42mm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96" y="0"/>
            <a:ext cx="962291" cy="1508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10705906" y="452669"/>
            <a:ext cx="1219359" cy="12192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innehållRubrikbild, utan sigill">
  <p:cSld name="Rubrik och innehållRubrikbild, utan sigil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914519" y="1981200"/>
            <a:ext cx="1075161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snittsrubrik, utan sigill">
  <p:cSld name="Avsnittsrubrik, utan sigill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963209" y="4101075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963209" y="2468893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å innehållsdelar, utan sigill">
  <p:cSld name="Två innehållsdelar, utan sigil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2182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914519" y="1981200"/>
            <a:ext cx="50806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6198407" y="1981200"/>
            <a:ext cx="537170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ämförelse, utan sigill">
  <p:cSld name="Jämförelse, utan sigil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2447913" y="452669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609679" y="2276872"/>
            <a:ext cx="548711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609679" y="3012645"/>
            <a:ext cx="5387619" cy="326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6194175" y="2276872"/>
            <a:ext cx="55679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4"/>
          </p:nvPr>
        </p:nvSpPr>
        <p:spPr>
          <a:xfrm>
            <a:off x="6194175" y="3012645"/>
            <a:ext cx="5567988" cy="329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ast rubrik, utan sigill">
  <p:cSld name="Endast rubrik, utan sigill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, utan sigill">
  <p:cSld name="Tom, utan sigil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nehåll med bildtext, utan sigill">
  <p:cSld name="Innehåll med bildtext, utan sigil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2447913" y="1316766"/>
            <a:ext cx="2205461" cy="105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4767354" y="1124744"/>
            <a:ext cx="6816554" cy="498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82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2"/>
          </p:nvPr>
        </p:nvSpPr>
        <p:spPr>
          <a:xfrm>
            <a:off x="609682" y="2564905"/>
            <a:ext cx="4011606" cy="355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ed bildtext, utan sigill">
  <p:cSld name="Bild med bildtext, utan sigill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2390028" y="4800600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>
            <a:spLocks noGrp="1"/>
          </p:cNvSpPr>
          <p:nvPr>
            <p:ph type="pic" idx="2"/>
          </p:nvPr>
        </p:nvSpPr>
        <p:spPr>
          <a:xfrm>
            <a:off x="2390028" y="612775"/>
            <a:ext cx="731615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>
            <a:off x="2390028" y="5367338"/>
            <a:ext cx="7316153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innehåll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7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914519" y="1981200"/>
            <a:ext cx="1075161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bild - Grå, utan sigill">
  <p:cSld name="Rubrikbild - Grå, utan sigil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5"/>
          <p:cNvSpPr txBox="1"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/>
          <p:nvPr/>
        </p:nvSpPr>
        <p:spPr>
          <a:xfrm>
            <a:off x="0" y="6693363"/>
            <a:ext cx="12193588" cy="16463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5" descr="vit_logo_rod_etikett_42mm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96" y="0"/>
            <a:ext cx="962291" cy="15087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/>
          <p:nvPr/>
        </p:nvSpPr>
        <p:spPr>
          <a:xfrm>
            <a:off x="10705906" y="452669"/>
            <a:ext cx="1219359" cy="12192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bild, utan sigill">
  <p:cSld name="Rubrikbild, utan sigil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snittsrubrik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8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963209" y="4101075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333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963209" y="2468893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å innehållsdelar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2182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914519" y="1981200"/>
            <a:ext cx="50806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2"/>
          </p:nvPr>
        </p:nvSpPr>
        <p:spPr>
          <a:xfrm>
            <a:off x="6198407" y="1981200"/>
            <a:ext cx="537170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ämförelse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447913" y="452669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679" y="2276872"/>
            <a:ext cx="548711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09679" y="3012645"/>
            <a:ext cx="5387619" cy="326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94175" y="2276872"/>
            <a:ext cx="55679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94175" y="3012645"/>
            <a:ext cx="5567988" cy="329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ast rubrik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1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nehåll med bildtext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3" descr="UU_sigill_NV.eps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7996153" y="1700808"/>
            <a:ext cx="4197435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2447913" y="1316766"/>
            <a:ext cx="2205461" cy="105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4767354" y="1124744"/>
            <a:ext cx="6816554" cy="498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82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609682" y="2564905"/>
            <a:ext cx="4011606" cy="355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6693363"/>
            <a:ext cx="12193588" cy="16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0" y="6693363"/>
            <a:ext cx="2543937" cy="16463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5" descr="vit_logo_rod_etikett_42mm.jp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19496" y="0"/>
            <a:ext cx="1021109" cy="1604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ik23zkt2X3GJ-HyDW0SPycAyYA5rg2-B/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evJ1jMkR9s6CpvkknuCqX5mGo_9z_Sx/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tBJ-ncXSNRSBRfG4I1Msa-ZKf3dRXfN/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914519" y="1708775"/>
            <a:ext cx="103645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Hand Gesture Recognition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1753624" y="3056642"/>
            <a:ext cx="85355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Intelligent Interactive Systems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Group 7</a:t>
            </a:r>
            <a:endParaRPr dirty="0"/>
          </a:p>
        </p:txBody>
      </p:sp>
      <p:sp>
        <p:nvSpPr>
          <p:cNvPr id="99" name="Google Shape;99;p1"/>
          <p:cNvSpPr txBox="1"/>
          <p:nvPr/>
        </p:nvSpPr>
        <p:spPr>
          <a:xfrm>
            <a:off x="4658425" y="5500200"/>
            <a:ext cx="73965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Anil Poudel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Hosam Mohammed, Praveen Swamy and Uvai</a:t>
            </a:r>
            <a:r>
              <a:rPr lang="en-US" sz="2400">
                <a:solidFill>
                  <a:schemeClr val="dk1"/>
                </a:solidFill>
              </a:rPr>
              <a:t>s Karni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87d7dfdc62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950" y="846150"/>
            <a:ext cx="6009100" cy="48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87d7dfdc62_2_8"/>
          <p:cNvSpPr txBox="1"/>
          <p:nvPr/>
        </p:nvSpPr>
        <p:spPr>
          <a:xfrm>
            <a:off x="4895350" y="5826625"/>
            <a:ext cx="26043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 2: Open dorsal 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10bdd4ec_2_5"/>
          <p:cNvSpPr txBox="1">
            <a:spLocks noGrp="1"/>
          </p:cNvSpPr>
          <p:nvPr>
            <p:ph type="title"/>
          </p:nvPr>
        </p:nvSpPr>
        <p:spPr>
          <a:xfrm>
            <a:off x="2351900" y="214325"/>
            <a:ext cx="9314100" cy="111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Subsystem 2 - Gesture recognition</a:t>
            </a:r>
            <a:endParaRPr sz="3300" b="1"/>
          </a:p>
        </p:txBody>
      </p:sp>
      <p:pic>
        <p:nvPicPr>
          <p:cNvPr id="180" name="Google Shape;180;g8610bdd4ec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100" y="1734662"/>
            <a:ext cx="5628200" cy="33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8610bdd4ec_2_5"/>
          <p:cNvSpPr/>
          <p:nvPr/>
        </p:nvSpPr>
        <p:spPr>
          <a:xfrm>
            <a:off x="2093300" y="1791500"/>
            <a:ext cx="28446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the neural network model</a:t>
            </a:r>
            <a:endParaRPr/>
          </a:p>
        </p:txBody>
      </p:sp>
      <p:sp>
        <p:nvSpPr>
          <p:cNvPr id="182" name="Google Shape;182;g8610bdd4ec_2_5"/>
          <p:cNvSpPr/>
          <p:nvPr/>
        </p:nvSpPr>
        <p:spPr>
          <a:xfrm>
            <a:off x="2534450" y="2506450"/>
            <a:ext cx="19623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csv dataset</a:t>
            </a:r>
            <a:endParaRPr/>
          </a:p>
        </p:txBody>
      </p:sp>
      <p:sp>
        <p:nvSpPr>
          <p:cNvPr id="183" name="Google Shape;183;g8610bdd4ec_2_5"/>
          <p:cNvSpPr/>
          <p:nvPr/>
        </p:nvSpPr>
        <p:spPr>
          <a:xfrm>
            <a:off x="1856300" y="3221400"/>
            <a:ext cx="33186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 the dataset into train and test sets</a:t>
            </a:r>
            <a:endParaRPr/>
          </a:p>
        </p:txBody>
      </p:sp>
      <p:sp>
        <p:nvSpPr>
          <p:cNvPr id="184" name="Google Shape;184;g8610bdd4ec_2_5"/>
          <p:cNvSpPr/>
          <p:nvPr/>
        </p:nvSpPr>
        <p:spPr>
          <a:xfrm>
            <a:off x="2747900" y="3936350"/>
            <a:ext cx="15354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the model </a:t>
            </a:r>
            <a:endParaRPr/>
          </a:p>
        </p:txBody>
      </p:sp>
      <p:sp>
        <p:nvSpPr>
          <p:cNvPr id="185" name="Google Shape;185;g8610bdd4ec_2_5"/>
          <p:cNvSpPr/>
          <p:nvPr/>
        </p:nvSpPr>
        <p:spPr>
          <a:xfrm>
            <a:off x="2248700" y="4651300"/>
            <a:ext cx="25338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Evaluate the model and save</a:t>
            </a:r>
            <a:endParaRPr/>
          </a:p>
        </p:txBody>
      </p:sp>
      <p:cxnSp>
        <p:nvCxnSpPr>
          <p:cNvPr id="186" name="Google Shape;186;g8610bdd4ec_2_5"/>
          <p:cNvCxnSpPr>
            <a:stCxn id="181" idx="2"/>
            <a:endCxn id="182" idx="0"/>
          </p:cNvCxnSpPr>
          <p:nvPr/>
        </p:nvCxnSpPr>
        <p:spPr>
          <a:xfrm>
            <a:off x="3515600" y="220670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g8610bdd4ec_2_5"/>
          <p:cNvCxnSpPr>
            <a:stCxn id="182" idx="2"/>
            <a:endCxn id="183" idx="0"/>
          </p:cNvCxnSpPr>
          <p:nvPr/>
        </p:nvCxnSpPr>
        <p:spPr>
          <a:xfrm>
            <a:off x="3515600" y="292165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g8610bdd4ec_2_5"/>
          <p:cNvCxnSpPr>
            <a:stCxn id="183" idx="2"/>
            <a:endCxn id="184" idx="0"/>
          </p:cNvCxnSpPr>
          <p:nvPr/>
        </p:nvCxnSpPr>
        <p:spPr>
          <a:xfrm>
            <a:off x="3515600" y="363660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g8610bdd4ec_2_5"/>
          <p:cNvCxnSpPr>
            <a:stCxn id="184" idx="2"/>
            <a:endCxn id="185" idx="0"/>
          </p:cNvCxnSpPr>
          <p:nvPr/>
        </p:nvCxnSpPr>
        <p:spPr>
          <a:xfrm>
            <a:off x="3515600" y="435155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c332b7c1a_8_5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 b="1"/>
              <a:t>Issues</a:t>
            </a:r>
            <a:endParaRPr sz="3300" b="1"/>
          </a:p>
        </p:txBody>
      </p:sp>
      <p:pic>
        <p:nvPicPr>
          <p:cNvPr id="195" name="Google Shape;195;g6c332b7c1a_8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25" y="1293800"/>
            <a:ext cx="4846825" cy="42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c332b7c1a_8_5"/>
          <p:cNvSpPr txBox="1"/>
          <p:nvPr/>
        </p:nvSpPr>
        <p:spPr>
          <a:xfrm>
            <a:off x="3112325" y="5799850"/>
            <a:ext cx="26043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 5: Incorrect gesture</a:t>
            </a:r>
            <a:endParaRPr/>
          </a:p>
        </p:txBody>
      </p:sp>
      <p:pic>
        <p:nvPicPr>
          <p:cNvPr id="197" name="Google Shape;197;g6c332b7c1a_8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025" y="1293800"/>
            <a:ext cx="5138475" cy="42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c332b7c1a_8_5"/>
          <p:cNvSpPr txBox="1"/>
          <p:nvPr/>
        </p:nvSpPr>
        <p:spPr>
          <a:xfrm>
            <a:off x="8130113" y="5799850"/>
            <a:ext cx="26043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 6: Incorrect plotting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5eb866a11_0_0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Third Subsystem</a:t>
            </a:r>
            <a:endParaRPr sz="3300" b="1"/>
          </a:p>
        </p:txBody>
      </p:sp>
      <p:sp>
        <p:nvSpPr>
          <p:cNvPr id="204" name="Google Shape;204;g85eb866a11_0_0"/>
          <p:cNvSpPr txBox="1">
            <a:spLocks noGrp="1"/>
          </p:cNvSpPr>
          <p:nvPr>
            <p:ph type="body" idx="1"/>
          </p:nvPr>
        </p:nvSpPr>
        <p:spPr>
          <a:xfrm>
            <a:off x="1629450" y="1874050"/>
            <a:ext cx="10036500" cy="446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Furhat Virtual Robot.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Cotlin.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d7dfdc62_6_0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Interaction work flow</a:t>
            </a:r>
            <a:endParaRPr/>
          </a:p>
        </p:txBody>
      </p:sp>
      <p:pic>
        <p:nvPicPr>
          <p:cNvPr id="210" name="Google Shape;210;g87d7dfdc62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150" y="1519250"/>
            <a:ext cx="4140625" cy="46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7d7dfdc62_0_0"/>
          <p:cNvSpPr txBox="1">
            <a:spLocks noGrp="1"/>
          </p:cNvSpPr>
          <p:nvPr>
            <p:ph type="title"/>
          </p:nvPr>
        </p:nvSpPr>
        <p:spPr>
          <a:xfrm>
            <a:off x="2200265" y="197100"/>
            <a:ext cx="931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Demo</a:t>
            </a:r>
            <a:endParaRPr sz="3300" b="1"/>
          </a:p>
        </p:txBody>
      </p:sp>
      <p:pic>
        <p:nvPicPr>
          <p:cNvPr id="216" name="Google Shape;216;g87d7dfdc62_0_0" title="third_sub_syste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125" y="1156725"/>
            <a:ext cx="9625250" cy="51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610bdd4ec_0_0"/>
          <p:cNvSpPr/>
          <p:nvPr/>
        </p:nvSpPr>
        <p:spPr>
          <a:xfrm>
            <a:off x="4713250" y="1551975"/>
            <a:ext cx="6989400" cy="46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8610bdd4ec_0_0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End to End System</a:t>
            </a:r>
            <a:endParaRPr sz="3300" b="1"/>
          </a:p>
        </p:txBody>
      </p:sp>
      <p:cxnSp>
        <p:nvCxnSpPr>
          <p:cNvPr id="223" name="Google Shape;223;g8610bdd4ec_0_0"/>
          <p:cNvCxnSpPr>
            <a:stCxn id="224" idx="2"/>
            <a:endCxn id="225" idx="1"/>
          </p:cNvCxnSpPr>
          <p:nvPr/>
        </p:nvCxnSpPr>
        <p:spPr>
          <a:xfrm>
            <a:off x="1528550" y="3603350"/>
            <a:ext cx="1171800" cy="584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g8610bdd4ec_0_0"/>
          <p:cNvSpPr/>
          <p:nvPr/>
        </p:nvSpPr>
        <p:spPr>
          <a:xfrm rot="-5400000">
            <a:off x="-736750" y="3253100"/>
            <a:ext cx="3830100" cy="7005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Frames from Gesture Video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8610bdd4ec_0_0"/>
          <p:cNvSpPr/>
          <p:nvPr/>
        </p:nvSpPr>
        <p:spPr>
          <a:xfrm>
            <a:off x="2700200" y="3616138"/>
            <a:ext cx="1408500" cy="1143000"/>
          </a:xfrm>
          <a:prstGeom prst="roundRect">
            <a:avLst>
              <a:gd name="adj" fmla="val 16667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Generate Record File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8610bdd4ec_0_0"/>
          <p:cNvSpPr/>
          <p:nvPr/>
        </p:nvSpPr>
        <p:spPr>
          <a:xfrm>
            <a:off x="7103800" y="1803710"/>
            <a:ext cx="2208300" cy="968700"/>
          </a:xfrm>
          <a:prstGeom prst="roundRect">
            <a:avLst>
              <a:gd name="adj" fmla="val 16667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Region Proposal Network to Detect Object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g8610bdd4ec_0_0"/>
          <p:cNvCxnSpPr>
            <a:stCxn id="228" idx="2"/>
            <a:endCxn id="225" idx="0"/>
          </p:cNvCxnSpPr>
          <p:nvPr/>
        </p:nvCxnSpPr>
        <p:spPr>
          <a:xfrm rot="-5400000" flipH="1">
            <a:off x="2957150" y="3168513"/>
            <a:ext cx="894900" cy="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g8610bdd4ec_0_0"/>
          <p:cNvCxnSpPr>
            <a:stCxn id="226" idx="1"/>
            <a:endCxn id="230" idx="0"/>
          </p:cNvCxnSpPr>
          <p:nvPr/>
        </p:nvCxnSpPr>
        <p:spPr>
          <a:xfrm flipH="1">
            <a:off x="6384400" y="2288060"/>
            <a:ext cx="719400" cy="13281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g8610bdd4ec_0_0"/>
          <p:cNvCxnSpPr>
            <a:stCxn id="232" idx="3"/>
            <a:endCxn id="233" idx="1"/>
          </p:cNvCxnSpPr>
          <p:nvPr/>
        </p:nvCxnSpPr>
        <p:spPr>
          <a:xfrm>
            <a:off x="6446904" y="1084117"/>
            <a:ext cx="406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g8610bdd4ec_0_0"/>
          <p:cNvSpPr/>
          <p:nvPr/>
        </p:nvSpPr>
        <p:spPr>
          <a:xfrm>
            <a:off x="8970875" y="3616080"/>
            <a:ext cx="2208300" cy="1143000"/>
          </a:xfrm>
          <a:prstGeom prst="roundRect">
            <a:avLst>
              <a:gd name="adj" fmla="val 16667"/>
            </a:avLst>
          </a:prstGeom>
          <a:solidFill>
            <a:srgbClr val="0E65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Flatten and Dense Layer to Classify Detected Objects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g8610bdd4ec_0_0"/>
          <p:cNvCxnSpPr>
            <a:stCxn id="234" idx="1"/>
            <a:endCxn id="230" idx="2"/>
          </p:cNvCxnSpPr>
          <p:nvPr/>
        </p:nvCxnSpPr>
        <p:spPr>
          <a:xfrm flipH="1">
            <a:off x="6384575" y="4187580"/>
            <a:ext cx="2586300" cy="571500"/>
          </a:xfrm>
          <a:prstGeom prst="bentConnector4">
            <a:avLst>
              <a:gd name="adj1" fmla="val 28655"/>
              <a:gd name="adj2" fmla="val 14167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g8610bdd4ec_0_0"/>
          <p:cNvSpPr/>
          <p:nvPr/>
        </p:nvSpPr>
        <p:spPr>
          <a:xfrm>
            <a:off x="2700050" y="1578363"/>
            <a:ext cx="1408500" cy="1143000"/>
          </a:xfrm>
          <a:prstGeom prst="roundRect">
            <a:avLst>
              <a:gd name="adj" fmla="val 16667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Generate labels and bounding box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g8610bdd4ec_0_0"/>
          <p:cNvCxnSpPr>
            <a:stCxn id="224" idx="2"/>
            <a:endCxn id="228" idx="1"/>
          </p:cNvCxnSpPr>
          <p:nvPr/>
        </p:nvCxnSpPr>
        <p:spPr>
          <a:xfrm rot="10800000" flipH="1">
            <a:off x="1528550" y="2149850"/>
            <a:ext cx="1171500" cy="145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8610bdd4ec_0_0"/>
          <p:cNvCxnSpPr>
            <a:stCxn id="233" idx="3"/>
            <a:endCxn id="238" idx="1"/>
          </p:cNvCxnSpPr>
          <p:nvPr/>
        </p:nvCxnSpPr>
        <p:spPr>
          <a:xfrm>
            <a:off x="9061704" y="1084717"/>
            <a:ext cx="406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g8610bdd4ec_0_0"/>
          <p:cNvCxnSpPr>
            <a:stCxn id="234" idx="1"/>
            <a:endCxn id="226" idx="2"/>
          </p:cNvCxnSpPr>
          <p:nvPr/>
        </p:nvCxnSpPr>
        <p:spPr>
          <a:xfrm rot="10800000">
            <a:off x="8207975" y="2772480"/>
            <a:ext cx="762900" cy="14151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g8610bdd4ec_0_0"/>
          <p:cNvSpPr/>
          <p:nvPr/>
        </p:nvSpPr>
        <p:spPr>
          <a:xfrm>
            <a:off x="5280350" y="3616100"/>
            <a:ext cx="2208300" cy="1143000"/>
          </a:xfrm>
          <a:prstGeom prst="roundRect">
            <a:avLst>
              <a:gd name="adj" fmla="val 16667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Convolution Layers to Extract Features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g8610bdd4ec_0_0"/>
          <p:cNvCxnSpPr>
            <a:stCxn id="225" idx="3"/>
            <a:endCxn id="230" idx="1"/>
          </p:cNvCxnSpPr>
          <p:nvPr/>
        </p:nvCxnSpPr>
        <p:spPr>
          <a:xfrm>
            <a:off x="4108700" y="4187638"/>
            <a:ext cx="11718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g8610bdd4ec_0_0"/>
          <p:cNvSpPr txBox="1"/>
          <p:nvPr/>
        </p:nvSpPr>
        <p:spPr>
          <a:xfrm>
            <a:off x="4713250" y="5654650"/>
            <a:ext cx="1912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Fast R-CNN</a:t>
            </a:r>
            <a:endParaRPr sz="2200"/>
          </a:p>
        </p:txBody>
      </p:sp>
      <p:sp>
        <p:nvSpPr>
          <p:cNvPr id="242" name="Google Shape;242;g8610bdd4ec_0_0"/>
          <p:cNvSpPr txBox="1"/>
          <p:nvPr/>
        </p:nvSpPr>
        <p:spPr>
          <a:xfrm>
            <a:off x="975050" y="5654650"/>
            <a:ext cx="406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1</a:t>
            </a:r>
            <a:endParaRPr sz="1500"/>
          </a:p>
        </p:txBody>
      </p:sp>
      <p:sp>
        <p:nvSpPr>
          <p:cNvPr id="243" name="Google Shape;243;g8610bdd4ec_0_0"/>
          <p:cNvSpPr txBox="1"/>
          <p:nvPr/>
        </p:nvSpPr>
        <p:spPr>
          <a:xfrm>
            <a:off x="3201350" y="4759075"/>
            <a:ext cx="406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3</a:t>
            </a:r>
            <a:endParaRPr sz="1500"/>
          </a:p>
        </p:txBody>
      </p:sp>
      <p:sp>
        <p:nvSpPr>
          <p:cNvPr id="244" name="Google Shape;244;g8610bdd4ec_0_0"/>
          <p:cNvSpPr txBox="1"/>
          <p:nvPr/>
        </p:nvSpPr>
        <p:spPr>
          <a:xfrm>
            <a:off x="2998400" y="2788750"/>
            <a:ext cx="406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2</a:t>
            </a:r>
            <a:endParaRPr sz="1500"/>
          </a:p>
        </p:txBody>
      </p:sp>
      <p:sp>
        <p:nvSpPr>
          <p:cNvPr id="245" name="Google Shape;245;g8610bdd4ec_0_0"/>
          <p:cNvSpPr txBox="1"/>
          <p:nvPr/>
        </p:nvSpPr>
        <p:spPr>
          <a:xfrm>
            <a:off x="5815200" y="4759075"/>
            <a:ext cx="406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4</a:t>
            </a:r>
            <a:endParaRPr sz="1500"/>
          </a:p>
        </p:txBody>
      </p:sp>
      <p:sp>
        <p:nvSpPr>
          <p:cNvPr id="246" name="Google Shape;246;g8610bdd4ec_0_0"/>
          <p:cNvSpPr txBox="1"/>
          <p:nvPr/>
        </p:nvSpPr>
        <p:spPr>
          <a:xfrm>
            <a:off x="7629125" y="2806725"/>
            <a:ext cx="406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5</a:t>
            </a:r>
            <a:endParaRPr sz="1500"/>
          </a:p>
        </p:txBody>
      </p:sp>
      <p:sp>
        <p:nvSpPr>
          <p:cNvPr id="247" name="Google Shape;247;g8610bdd4ec_0_0"/>
          <p:cNvSpPr txBox="1"/>
          <p:nvPr/>
        </p:nvSpPr>
        <p:spPr>
          <a:xfrm>
            <a:off x="9871775" y="4759075"/>
            <a:ext cx="406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6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8610bdd4ec_0_713" title="Object detector 2020-05-31 00-23-4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75" y="1419836"/>
            <a:ext cx="9810626" cy="54381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8610bdd4ec_0_713"/>
          <p:cNvSpPr txBox="1">
            <a:spLocks noGrp="1"/>
          </p:cNvSpPr>
          <p:nvPr>
            <p:ph type="title"/>
          </p:nvPr>
        </p:nvSpPr>
        <p:spPr>
          <a:xfrm>
            <a:off x="2064778" y="0"/>
            <a:ext cx="931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Hand Gesture Detection Demo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7d7dfdc62_7_22"/>
          <p:cNvSpPr txBox="1">
            <a:spLocks noGrp="1"/>
          </p:cNvSpPr>
          <p:nvPr>
            <p:ph type="title"/>
          </p:nvPr>
        </p:nvSpPr>
        <p:spPr>
          <a:xfrm>
            <a:off x="2265965" y="231450"/>
            <a:ext cx="931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Multi-Hand Gesture Detection</a:t>
            </a:r>
            <a:endParaRPr/>
          </a:p>
        </p:txBody>
      </p:sp>
      <p:pic>
        <p:nvPicPr>
          <p:cNvPr id="259" name="Google Shape;259;g87d7dfdc62_7_22" title="Object detector 2020-05-31 20-09-4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875" y="1597244"/>
            <a:ext cx="9314099" cy="526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3099c128_4_34"/>
          <p:cNvSpPr txBox="1">
            <a:spLocks noGrp="1"/>
          </p:cNvSpPr>
          <p:nvPr>
            <p:ph type="body" idx="1"/>
          </p:nvPr>
        </p:nvSpPr>
        <p:spPr>
          <a:xfrm>
            <a:off x="914528" y="1981200"/>
            <a:ext cx="10236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All three subsystems were successfully implemented along with the specialization part.</a:t>
            </a: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Future work constitutes of resolving the errors in gesture recognition and keypoint identification.</a:t>
            </a:r>
            <a:endParaRPr sz="3000"/>
          </a:p>
        </p:txBody>
      </p:sp>
      <p:sp>
        <p:nvSpPr>
          <p:cNvPr id="265" name="Google Shape;265;g6c3099c128_4_34"/>
          <p:cNvSpPr txBox="1">
            <a:spLocks noGrp="1"/>
          </p:cNvSpPr>
          <p:nvPr>
            <p:ph type="title"/>
          </p:nvPr>
        </p:nvSpPr>
        <p:spPr>
          <a:xfrm>
            <a:off x="2039600" y="609600"/>
            <a:ext cx="962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1"/>
              <a:t>Conclusion and future work</a:t>
            </a:r>
            <a:endParaRPr sz="3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 b="1"/>
              <a:t>Goals</a:t>
            </a:r>
            <a:endParaRPr sz="3300" b="1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914519" y="1981200"/>
            <a:ext cx="1075161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8" lvl="0" indent="-444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Implement the foundational part of the project consisting of the Landmark extraction, Gesture recognition and Responsive behavior.</a:t>
            </a:r>
            <a:endParaRPr sz="3000"/>
          </a:p>
          <a:p>
            <a:pPr marL="457188" lvl="0" indent="-444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Also, in this project the End-to-end learning was implemented as a part of the specialization component. 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332b7c1a_8_0"/>
          <p:cNvSpPr txBox="1">
            <a:spLocks noGrp="1"/>
          </p:cNvSpPr>
          <p:nvPr>
            <p:ph type="ctrTitle"/>
          </p:nvPr>
        </p:nvSpPr>
        <p:spPr>
          <a:xfrm>
            <a:off x="914588" y="2976900"/>
            <a:ext cx="103644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2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 b="1"/>
              <a:t>System Architecture</a:t>
            </a:r>
            <a:endParaRPr sz="3300" b="1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914519" y="1981200"/>
            <a:ext cx="1075161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Foundational part - </a:t>
            </a:r>
            <a:endParaRPr sz="3000"/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-US" sz="3000"/>
              <a:t>Landmark extraction.</a:t>
            </a:r>
            <a:endParaRPr sz="3000"/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-US" sz="3000"/>
              <a:t>Gesture recognition.</a:t>
            </a:r>
            <a:endParaRPr sz="3000"/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-US" sz="3000"/>
              <a:t>Responsive behavior.</a:t>
            </a:r>
            <a:endParaRPr sz="3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Specialization part - </a:t>
            </a:r>
            <a:endParaRPr sz="3000"/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-US" sz="3000"/>
              <a:t>End-to-end learning.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87d7dfdc62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487" y="2000513"/>
            <a:ext cx="9308599" cy="2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d7dfdc62_7_0"/>
          <p:cNvSpPr txBox="1">
            <a:spLocks noGrp="1"/>
          </p:cNvSpPr>
          <p:nvPr>
            <p:ph type="title"/>
          </p:nvPr>
        </p:nvSpPr>
        <p:spPr>
          <a:xfrm>
            <a:off x="2351890" y="609600"/>
            <a:ext cx="931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Hand Segmentation Using Cr Channel</a:t>
            </a:r>
            <a:endParaRPr sz="4200"/>
          </a:p>
        </p:txBody>
      </p:sp>
      <p:pic>
        <p:nvPicPr>
          <p:cNvPr id="122" name="Google Shape;122;g87d7dfdc62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500" y="4054138"/>
            <a:ext cx="33432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87d7dfdc62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1375" y="4010025"/>
            <a:ext cx="33051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87d7dfdc62_7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750" y="1728100"/>
            <a:ext cx="2970657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87d7dfdc62_7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557" y="1752600"/>
            <a:ext cx="2851719" cy="218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87d7dfdc62_7_0"/>
          <p:cNvCxnSpPr>
            <a:stCxn id="125" idx="2"/>
            <a:endCxn id="122" idx="1"/>
          </p:cNvCxnSpPr>
          <p:nvPr/>
        </p:nvCxnSpPr>
        <p:spPr>
          <a:xfrm rot="-5400000" flipH="1">
            <a:off x="1790366" y="4111875"/>
            <a:ext cx="1349100" cy="993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g87d7dfdc62_7_0"/>
          <p:cNvCxnSpPr>
            <a:stCxn id="122" idx="0"/>
            <a:endCxn id="124" idx="1"/>
          </p:cNvCxnSpPr>
          <p:nvPr/>
        </p:nvCxnSpPr>
        <p:spPr>
          <a:xfrm rot="-5400000">
            <a:off x="4642138" y="2814538"/>
            <a:ext cx="1230600" cy="1248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g87d7dfdc62_7_0"/>
          <p:cNvCxnSpPr>
            <a:stCxn id="124" idx="2"/>
            <a:endCxn id="123" idx="1"/>
          </p:cNvCxnSpPr>
          <p:nvPr/>
        </p:nvCxnSpPr>
        <p:spPr>
          <a:xfrm rot="-5400000" flipH="1">
            <a:off x="7331679" y="3954250"/>
            <a:ext cx="1315200" cy="124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d7dfdc62_2_67"/>
          <p:cNvSpPr txBox="1">
            <a:spLocks noGrp="1"/>
          </p:cNvSpPr>
          <p:nvPr>
            <p:ph type="title"/>
          </p:nvPr>
        </p:nvSpPr>
        <p:spPr>
          <a:xfrm>
            <a:off x="2351900" y="609600"/>
            <a:ext cx="9314100" cy="70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Background subtraction</a:t>
            </a:r>
            <a:endParaRPr sz="3300"/>
          </a:p>
        </p:txBody>
      </p:sp>
      <p:pic>
        <p:nvPicPr>
          <p:cNvPr id="134" name="Google Shape;134;g87d7dfdc62_2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62" y="2089625"/>
            <a:ext cx="3498924" cy="26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87d7dfdc62_2_67"/>
          <p:cNvSpPr txBox="1"/>
          <p:nvPr/>
        </p:nvSpPr>
        <p:spPr>
          <a:xfrm>
            <a:off x="2949771" y="5250650"/>
            <a:ext cx="17349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 3: Good result</a:t>
            </a:r>
            <a:endParaRPr/>
          </a:p>
        </p:txBody>
      </p:sp>
      <p:pic>
        <p:nvPicPr>
          <p:cNvPr id="136" name="Google Shape;136;g87d7dfdc62_2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738" y="2089612"/>
            <a:ext cx="3616924" cy="26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87d7dfdc62_2_67"/>
          <p:cNvSpPr txBox="1"/>
          <p:nvPr/>
        </p:nvSpPr>
        <p:spPr>
          <a:xfrm>
            <a:off x="7972746" y="5250650"/>
            <a:ext cx="17349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 4: Bad result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d7dfdc62_2_77"/>
          <p:cNvSpPr txBox="1">
            <a:spLocks noGrp="1"/>
          </p:cNvSpPr>
          <p:nvPr>
            <p:ph type="title"/>
          </p:nvPr>
        </p:nvSpPr>
        <p:spPr>
          <a:xfrm>
            <a:off x="2351900" y="609600"/>
            <a:ext cx="9314100" cy="82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Adaptive thresholding</a:t>
            </a:r>
            <a:endParaRPr sz="3300"/>
          </a:p>
        </p:txBody>
      </p:sp>
      <p:pic>
        <p:nvPicPr>
          <p:cNvPr id="143" name="Google Shape;143;g87d7dfdc62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50" y="1433100"/>
            <a:ext cx="5439251" cy="41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10bdd4ec_2_0"/>
          <p:cNvSpPr txBox="1">
            <a:spLocks noGrp="1"/>
          </p:cNvSpPr>
          <p:nvPr>
            <p:ph type="title"/>
          </p:nvPr>
        </p:nvSpPr>
        <p:spPr>
          <a:xfrm>
            <a:off x="2370500" y="502425"/>
            <a:ext cx="9314100" cy="64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Subsystem 1 - Landmarks extraction</a:t>
            </a:r>
            <a:endParaRPr sz="3300" b="1"/>
          </a:p>
        </p:txBody>
      </p:sp>
      <p:sp>
        <p:nvSpPr>
          <p:cNvPr id="149" name="Google Shape;149;g8610bdd4ec_2_0"/>
          <p:cNvSpPr/>
          <p:nvPr/>
        </p:nvSpPr>
        <p:spPr>
          <a:xfrm>
            <a:off x="4912150" y="1433200"/>
            <a:ext cx="23709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the hand-pose model</a:t>
            </a:r>
            <a:endParaRPr/>
          </a:p>
        </p:txBody>
      </p:sp>
      <p:sp>
        <p:nvSpPr>
          <p:cNvPr id="150" name="Google Shape;150;g8610bdd4ec_2_0"/>
          <p:cNvSpPr/>
          <p:nvPr/>
        </p:nvSpPr>
        <p:spPr>
          <a:xfrm>
            <a:off x="5320750" y="2148150"/>
            <a:ext cx="15537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frames</a:t>
            </a:r>
            <a:endParaRPr/>
          </a:p>
        </p:txBody>
      </p:sp>
      <p:sp>
        <p:nvSpPr>
          <p:cNvPr id="151" name="Google Shape;151;g8610bdd4ec_2_0"/>
          <p:cNvSpPr/>
          <p:nvPr/>
        </p:nvSpPr>
        <p:spPr>
          <a:xfrm>
            <a:off x="5009350" y="2863100"/>
            <a:ext cx="21765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 the frames</a:t>
            </a:r>
            <a:endParaRPr/>
          </a:p>
        </p:txBody>
      </p:sp>
      <p:sp>
        <p:nvSpPr>
          <p:cNvPr id="152" name="Google Shape;152;g8610bdd4ec_2_0"/>
          <p:cNvSpPr/>
          <p:nvPr/>
        </p:nvSpPr>
        <p:spPr>
          <a:xfrm>
            <a:off x="4130350" y="3578050"/>
            <a:ext cx="39345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 the keypoints using the model detector</a:t>
            </a:r>
            <a:endParaRPr/>
          </a:p>
        </p:txBody>
      </p:sp>
      <p:sp>
        <p:nvSpPr>
          <p:cNvPr id="153" name="Google Shape;153;g8610bdd4ec_2_0"/>
          <p:cNvSpPr/>
          <p:nvPr/>
        </p:nvSpPr>
        <p:spPr>
          <a:xfrm>
            <a:off x="5116450" y="4293000"/>
            <a:ext cx="19623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 the key-points</a:t>
            </a:r>
            <a:endParaRPr/>
          </a:p>
        </p:txBody>
      </p:sp>
      <p:sp>
        <p:nvSpPr>
          <p:cNvPr id="154" name="Google Shape;154;g8610bdd4ec_2_0"/>
          <p:cNvSpPr/>
          <p:nvPr/>
        </p:nvSpPr>
        <p:spPr>
          <a:xfrm>
            <a:off x="4438300" y="5007950"/>
            <a:ext cx="33186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the model trained in subsystem 2 </a:t>
            </a:r>
            <a:endParaRPr/>
          </a:p>
        </p:txBody>
      </p:sp>
      <p:sp>
        <p:nvSpPr>
          <p:cNvPr id="155" name="Google Shape;155;g8610bdd4ec_2_0"/>
          <p:cNvSpPr/>
          <p:nvPr/>
        </p:nvSpPr>
        <p:spPr>
          <a:xfrm>
            <a:off x="5009350" y="5722900"/>
            <a:ext cx="2176500" cy="415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 the gesture type</a:t>
            </a:r>
            <a:endParaRPr/>
          </a:p>
        </p:txBody>
      </p:sp>
      <p:cxnSp>
        <p:nvCxnSpPr>
          <p:cNvPr id="156" name="Google Shape;156;g8610bdd4ec_2_0"/>
          <p:cNvCxnSpPr>
            <a:stCxn id="149" idx="2"/>
            <a:endCxn id="150" idx="0"/>
          </p:cNvCxnSpPr>
          <p:nvPr/>
        </p:nvCxnSpPr>
        <p:spPr>
          <a:xfrm>
            <a:off x="6097600" y="184840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g8610bdd4ec_2_0"/>
          <p:cNvCxnSpPr>
            <a:stCxn id="150" idx="2"/>
            <a:endCxn id="151" idx="0"/>
          </p:cNvCxnSpPr>
          <p:nvPr/>
        </p:nvCxnSpPr>
        <p:spPr>
          <a:xfrm>
            <a:off x="6097600" y="256335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g8610bdd4ec_2_0"/>
          <p:cNvCxnSpPr>
            <a:stCxn id="151" idx="2"/>
            <a:endCxn id="152" idx="0"/>
          </p:cNvCxnSpPr>
          <p:nvPr/>
        </p:nvCxnSpPr>
        <p:spPr>
          <a:xfrm>
            <a:off x="6097600" y="327830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g8610bdd4ec_2_0"/>
          <p:cNvCxnSpPr>
            <a:stCxn id="152" idx="2"/>
            <a:endCxn id="153" idx="0"/>
          </p:cNvCxnSpPr>
          <p:nvPr/>
        </p:nvCxnSpPr>
        <p:spPr>
          <a:xfrm>
            <a:off x="6097600" y="399325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g8610bdd4ec_2_0"/>
          <p:cNvCxnSpPr>
            <a:stCxn id="153" idx="2"/>
            <a:endCxn id="154" idx="0"/>
          </p:cNvCxnSpPr>
          <p:nvPr/>
        </p:nvCxnSpPr>
        <p:spPr>
          <a:xfrm>
            <a:off x="6097600" y="470820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g8610bdd4ec_2_0"/>
          <p:cNvCxnSpPr>
            <a:stCxn id="154" idx="2"/>
            <a:endCxn id="155" idx="0"/>
          </p:cNvCxnSpPr>
          <p:nvPr/>
        </p:nvCxnSpPr>
        <p:spPr>
          <a:xfrm>
            <a:off x="6097600" y="542315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d7dfdc62_2_0"/>
          <p:cNvSpPr txBox="1">
            <a:spLocks noGrp="1"/>
          </p:cNvSpPr>
          <p:nvPr>
            <p:ph type="title"/>
          </p:nvPr>
        </p:nvSpPr>
        <p:spPr>
          <a:xfrm>
            <a:off x="2351900" y="200925"/>
            <a:ext cx="9314100" cy="96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Results</a:t>
            </a:r>
            <a:endParaRPr sz="3300" b="1"/>
          </a:p>
        </p:txBody>
      </p:sp>
      <p:pic>
        <p:nvPicPr>
          <p:cNvPr id="167" name="Google Shape;167;g87d7dfdc6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138" y="1230225"/>
            <a:ext cx="5885626" cy="47143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87d7dfdc62_2_0"/>
          <p:cNvSpPr txBox="1"/>
          <p:nvPr/>
        </p:nvSpPr>
        <p:spPr>
          <a:xfrm>
            <a:off x="5901275" y="6148075"/>
            <a:ext cx="26043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 1: Open palm output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etets mall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Custom</PresentationFormat>
  <Paragraphs>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Roboto</vt:lpstr>
      <vt:lpstr>Universitetets mall</vt:lpstr>
      <vt:lpstr>Hand Gesture Recognition</vt:lpstr>
      <vt:lpstr>Goals</vt:lpstr>
      <vt:lpstr>System Architecture</vt:lpstr>
      <vt:lpstr>PowerPoint Presentation</vt:lpstr>
      <vt:lpstr>Hand Segmentation Using Cr Channel</vt:lpstr>
      <vt:lpstr>Background subtraction</vt:lpstr>
      <vt:lpstr>Adaptive thresholding</vt:lpstr>
      <vt:lpstr>Subsystem 1 - Landmarks extraction</vt:lpstr>
      <vt:lpstr>Results</vt:lpstr>
      <vt:lpstr>PowerPoint Presentation</vt:lpstr>
      <vt:lpstr>Subsystem 2 - Gesture recognition</vt:lpstr>
      <vt:lpstr>Issues</vt:lpstr>
      <vt:lpstr>Third Subsystem</vt:lpstr>
      <vt:lpstr>Interaction work flow</vt:lpstr>
      <vt:lpstr>Demo</vt:lpstr>
      <vt:lpstr>End to End System</vt:lpstr>
      <vt:lpstr>Hand Gesture Detection Demo</vt:lpstr>
      <vt:lpstr>Multi-Hand Gesture Detection</vt:lpstr>
      <vt:lpstr>Conclusion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</dc:title>
  <dc:creator>Josefin Svensson</dc:creator>
  <cp:lastModifiedBy>praveen swamy</cp:lastModifiedBy>
  <cp:revision>1</cp:revision>
  <dcterms:created xsi:type="dcterms:W3CDTF">2013-08-22T08:31:25Z</dcterms:created>
  <dcterms:modified xsi:type="dcterms:W3CDTF">2020-06-03T15:16:43Z</dcterms:modified>
</cp:coreProperties>
</file>