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3" r:id="rId3"/>
    <p:sldId id="258" r:id="rId4"/>
    <p:sldId id="259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345C6D-A4FE-4FC8-863B-4DFCAD9649A7}">
          <p14:sldIdLst>
            <p14:sldId id="256"/>
          </p14:sldIdLst>
        </p14:section>
        <p14:section name="Untitled Section" id="{433C143D-71FD-4854-9668-F2F6144E2A67}">
          <p14:sldIdLst>
            <p14:sldId id="263"/>
            <p14:sldId id="258"/>
            <p14:sldId id="259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0C18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9D425-B958-4436-983B-B48A1F08601F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F05B1-8835-44AB-842E-31B021226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0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05B1-8835-44AB-842E-31B021226C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2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FC02-FDD9-472D-9C4B-7773898BF2E5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902D-DC19-46BA-8853-0D2E7578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3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FC02-FDD9-472D-9C4B-7773898BF2E5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902D-DC19-46BA-8853-0D2E7578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4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FC02-FDD9-472D-9C4B-7773898BF2E5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902D-DC19-46BA-8853-0D2E7578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9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FC02-FDD9-472D-9C4B-7773898BF2E5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902D-DC19-46BA-8853-0D2E7578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4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FC02-FDD9-472D-9C4B-7773898BF2E5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902D-DC19-46BA-8853-0D2E7578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6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FC02-FDD9-472D-9C4B-7773898BF2E5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902D-DC19-46BA-8853-0D2E7578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6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FC02-FDD9-472D-9C4B-7773898BF2E5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902D-DC19-46BA-8853-0D2E7578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5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FC02-FDD9-472D-9C4B-7773898BF2E5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902D-DC19-46BA-8853-0D2E7578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3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FC02-FDD9-472D-9C4B-7773898BF2E5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902D-DC19-46BA-8853-0D2E7578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2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FC02-FDD9-472D-9C4B-7773898BF2E5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902D-DC19-46BA-8853-0D2E7578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6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FC02-FDD9-472D-9C4B-7773898BF2E5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902D-DC19-46BA-8853-0D2E7578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2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FC02-FDD9-472D-9C4B-7773898BF2E5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2902D-DC19-46BA-8853-0D2E7578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5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4850968"/>
          </a:xfr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Trebuchet MS" panose="020B0603020202020204" pitchFamily="34" charset="0"/>
              </a:rPr>
              <a:t/>
            </a:r>
            <a:br>
              <a:rPr lang="en-US" sz="3600" dirty="0" smtClean="0">
                <a:solidFill>
                  <a:srgbClr val="7030A0"/>
                </a:solidFill>
                <a:latin typeface="Trebuchet MS" panose="020B0603020202020204" pitchFamily="34" charset="0"/>
              </a:rPr>
            </a:br>
            <a:r>
              <a:rPr lang="en-US" sz="3600" dirty="0">
                <a:solidFill>
                  <a:srgbClr val="7030A0"/>
                </a:solidFill>
                <a:latin typeface="Trebuchet MS" panose="020B0603020202020204" pitchFamily="34" charset="0"/>
              </a:rPr>
              <a:t/>
            </a:r>
            <a:br>
              <a:rPr lang="en-US" sz="3600" dirty="0">
                <a:solidFill>
                  <a:srgbClr val="7030A0"/>
                </a:solidFill>
                <a:latin typeface="Trebuchet MS" panose="020B0603020202020204" pitchFamily="34" charset="0"/>
              </a:rPr>
            </a:b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Master Address Repository Table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/>
            </a:r>
            <a:br>
              <a:rPr lang="en-US" sz="3600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</a:b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/>
            </a:r>
            <a:br>
              <a:rPr lang="en-US" sz="28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</a:br>
            <a:r>
              <a:rPr lang="en-US" sz="2800" dirty="0" smtClean="0">
                <a:solidFill>
                  <a:srgbClr val="7030A0"/>
                </a:solidFill>
                <a:latin typeface="Trebuchet MS" panose="020B0603020202020204" pitchFamily="34" charset="0"/>
              </a:rPr>
              <a:t/>
            </a:r>
            <a:br>
              <a:rPr lang="en-US" sz="2800" dirty="0" smtClean="0">
                <a:solidFill>
                  <a:srgbClr val="7030A0"/>
                </a:solidFill>
                <a:latin typeface="Trebuchet MS" panose="020B0603020202020204" pitchFamily="34" charset="0"/>
              </a:rPr>
            </a:br>
            <a:r>
              <a:rPr lang="en-US" sz="2400" dirty="0">
                <a:solidFill>
                  <a:srgbClr val="7030A0"/>
                </a:solidFill>
                <a:latin typeface="Comic Sans MS" panose="030F0702030302020204" pitchFamily="66" charset="0"/>
              </a:rPr>
              <a:t/>
            </a:r>
            <a:br>
              <a:rPr lang="en-US" sz="2400" dirty="0">
                <a:solidFill>
                  <a:srgbClr val="7030A0"/>
                </a:solidFill>
                <a:latin typeface="Comic Sans MS" panose="030F0702030302020204" pitchFamily="66" charset="0"/>
              </a:rPr>
            </a:br>
            <a:endParaRPr lang="en-US" sz="2400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89368"/>
            <a:ext cx="12191999" cy="2302626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endParaRPr lang="en-US" sz="1500" b="1" dirty="0" smtClean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2000" b="1" dirty="0" smtClean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2600" i="1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Data Architecture</a:t>
            </a:r>
            <a:r>
              <a:rPr lang="en-US" sz="2600" i="1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 – </a:t>
            </a:r>
            <a:r>
              <a:rPr lang="en-US" sz="26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High Level Data Model</a:t>
            </a:r>
            <a:endParaRPr lang="en-US" sz="2600" i="1" dirty="0" smtClean="0">
              <a:solidFill>
                <a:schemeClr val="accent6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  <a:p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                                                                            </a:t>
            </a:r>
          </a:p>
          <a:p>
            <a:r>
              <a:rPr lang="en-US" sz="1200" i="1" dirty="0">
                <a:solidFill>
                  <a:schemeClr val="bg1">
                    <a:lumMod val="95000"/>
                  </a:schemeClr>
                </a:solidFill>
                <a:latin typeface="Eras Light ITC" panose="020B0402030504020804" pitchFamily="34" charset="0"/>
              </a:rPr>
              <a:t>                                                                                 </a:t>
            </a:r>
            <a:r>
              <a:rPr lang="en-US" sz="1200" i="1" dirty="0" smtClean="0">
                <a:solidFill>
                  <a:schemeClr val="bg1">
                    <a:lumMod val="95000"/>
                  </a:schemeClr>
                </a:solidFill>
                <a:latin typeface="Eras Light ITC" panose="020B0402030504020804" pitchFamily="34" charset="0"/>
              </a:rPr>
              <a:t>                                                                                                            </a:t>
            </a:r>
            <a:r>
              <a:rPr lang="en-US" sz="1500" i="1" dirty="0" smtClean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Prepared </a:t>
            </a:r>
            <a:r>
              <a:rPr lang="en-US" sz="1500" i="1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By : </a:t>
            </a:r>
            <a:r>
              <a:rPr lang="en-US" sz="1500" i="1" dirty="0" smtClean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 Arun </a:t>
            </a:r>
            <a:r>
              <a:rPr lang="en-US" sz="1500" i="1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Krishnan U V</a:t>
            </a:r>
          </a:p>
          <a:p>
            <a:r>
              <a:rPr lang="en-US" sz="1500" i="1" dirty="0" smtClean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                                                                                                                               Provider </a:t>
            </a:r>
            <a:r>
              <a:rPr lang="en-US" sz="1500" i="1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Data Management</a:t>
            </a:r>
          </a:p>
          <a:p>
            <a:endParaRPr lang="en-US" sz="1200" b="1" i="1" dirty="0" smtClean="0">
              <a:solidFill>
                <a:schemeClr val="bg1">
                  <a:lumMod val="95000"/>
                </a:schemeClr>
              </a:solidFill>
              <a:latin typeface="Eras Light ITC" panose="020B04020305040208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027" y="67711"/>
            <a:ext cx="627039" cy="5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76873"/>
          </a:xfr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 smtClean="0">
                <a:latin typeface="Trebuchet MS" panose="020B0603020202020204" pitchFamily="34" charset="0"/>
              </a:rPr>
              <a:t>Table of Content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576874"/>
            <a:ext cx="12192000" cy="5341512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  High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Level Data Model – Master Address Table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 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Technical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Summary - Batch Application + ETL Process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71094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1A1A1A"/>
                </a:solidFill>
                <a:latin typeface="Century Gothic" panose="020B0502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3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438"/>
            <a:ext cx="12192000" cy="4001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    </a:t>
            </a:r>
            <a:r>
              <a:rPr lang="en-US" sz="20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Data Model – Master Address Table</a:t>
            </a:r>
            <a:r>
              <a:rPr lang="en-US" sz="20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endParaRPr lang="en-US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059297" y="1811547"/>
            <a:ext cx="2439714" cy="36230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u="sng" dirty="0">
              <a:solidFill>
                <a:srgbClr val="002060"/>
              </a:solidFill>
            </a:endParaRPr>
          </a:p>
          <a:p>
            <a:endParaRPr lang="en-US" sz="2000" b="1" u="sng" dirty="0" smtClean="0">
              <a:solidFill>
                <a:srgbClr val="002060"/>
              </a:solidFill>
            </a:endParaRPr>
          </a:p>
          <a:p>
            <a:endParaRPr lang="en-US" sz="2000" b="1" u="sng" dirty="0">
              <a:solidFill>
                <a:srgbClr val="002060"/>
              </a:solidFill>
            </a:endParaRPr>
          </a:p>
          <a:p>
            <a:endParaRPr lang="en-US" sz="2000" b="1" u="sng" dirty="0" smtClean="0">
              <a:solidFill>
                <a:srgbClr val="002060"/>
              </a:solidFill>
            </a:endParaRPr>
          </a:p>
          <a:p>
            <a:r>
              <a:rPr lang="en-US" sz="2000" b="1" u="sng" dirty="0" smtClean="0">
                <a:solidFill>
                  <a:srgbClr val="002060"/>
                </a:solidFill>
              </a:rPr>
              <a:t> </a:t>
            </a:r>
            <a:endParaRPr lang="en-US" sz="1400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297" y="3261364"/>
            <a:ext cx="2439714" cy="628571"/>
          </a:xfrm>
          <a:prstGeom prst="rect">
            <a:avLst/>
          </a:prstGeom>
        </p:spPr>
      </p:pic>
      <p:sp>
        <p:nvSpPr>
          <p:cNvPr id="26" name="Flowchart: Magnetic Disk 25"/>
          <p:cNvSpPr/>
          <p:nvPr/>
        </p:nvSpPr>
        <p:spPr>
          <a:xfrm>
            <a:off x="577797" y="1698394"/>
            <a:ext cx="2139521" cy="1131582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274 Data Source</a:t>
            </a:r>
            <a:endParaRPr lang="en-US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577798" y="3021302"/>
            <a:ext cx="2139521" cy="1221361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Directory</a:t>
            </a:r>
            <a:endParaRPr lang="en-US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577798" y="4433989"/>
            <a:ext cx="2139521" cy="1029475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 5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787661" y="1811546"/>
            <a:ext cx="2500783" cy="362309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  <a:latin typeface="Trebuchet MS" panose="020B0603020202020204" pitchFamily="34" charset="0"/>
              </a:rPr>
              <a:t>Master Address ETL Process</a:t>
            </a:r>
          </a:p>
          <a:p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717319" y="3455142"/>
            <a:ext cx="2070342" cy="353683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/>
          <p:cNvSpPr/>
          <p:nvPr/>
        </p:nvSpPr>
        <p:spPr>
          <a:xfrm>
            <a:off x="7288444" y="3455142"/>
            <a:ext cx="1770853" cy="353683"/>
          </a:xfrm>
          <a:prstGeom prst="leftRightArrow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2717319" y="4817858"/>
            <a:ext cx="2070342" cy="314859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2717319" y="2113472"/>
            <a:ext cx="2070342" cy="303398"/>
          </a:xfrm>
          <a:prstGeom prst="right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8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392067" y="2545642"/>
            <a:ext cx="3449406" cy="20200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u="sng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ETL Scripting Support</a:t>
            </a:r>
          </a:p>
          <a:p>
            <a:endParaRPr lang="en-US" sz="2000" b="1" u="sng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endParaRPr lang="en-US" sz="2000" b="1" u="sng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endParaRPr lang="en-US" sz="2000" b="1" u="sng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endParaRPr lang="en-US" sz="2000" b="1" u="sng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22" name="Flowchart: Magnetic Disk 21"/>
          <p:cNvSpPr/>
          <p:nvPr/>
        </p:nvSpPr>
        <p:spPr>
          <a:xfrm>
            <a:off x="4166389" y="4899804"/>
            <a:ext cx="3365155" cy="1380226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 Database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822" y="3028965"/>
            <a:ext cx="2866667" cy="1432944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269773" y="2576557"/>
            <a:ext cx="3518018" cy="19581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u="sng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ETL Packages</a:t>
            </a:r>
          </a:p>
          <a:p>
            <a:endParaRPr lang="en-US" sz="2000" b="1" u="sng" dirty="0">
              <a:solidFill>
                <a:srgbClr val="002060"/>
              </a:solidFill>
            </a:endParaRPr>
          </a:p>
          <a:p>
            <a:endParaRPr lang="en-US" sz="2000" b="1" u="sng" dirty="0" smtClean="0">
              <a:solidFill>
                <a:srgbClr val="002060"/>
              </a:solidFill>
            </a:endParaRPr>
          </a:p>
          <a:p>
            <a:endParaRPr lang="en-US" sz="2000" b="1" u="sng" dirty="0">
              <a:solidFill>
                <a:srgbClr val="002060"/>
              </a:solidFill>
            </a:endParaRPr>
          </a:p>
          <a:p>
            <a:endParaRPr lang="en-US" sz="2000" b="1" u="sng" dirty="0" smtClean="0">
              <a:solidFill>
                <a:srgbClr val="002060"/>
              </a:solidFill>
            </a:endParaRPr>
          </a:p>
          <a:p>
            <a:endParaRPr lang="en-US" sz="1400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36" y="3028965"/>
            <a:ext cx="2911691" cy="1412547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4251457" y="393602"/>
            <a:ext cx="4002826" cy="20634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u="sng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Batch Application</a:t>
            </a:r>
          </a:p>
          <a:p>
            <a:endParaRPr lang="en-US" sz="2000" b="1" u="sng" dirty="0">
              <a:solidFill>
                <a:srgbClr val="002060"/>
              </a:solidFill>
            </a:endParaRPr>
          </a:p>
          <a:p>
            <a:endParaRPr lang="en-US" sz="2000" b="1" u="sng" dirty="0" smtClean="0">
              <a:solidFill>
                <a:srgbClr val="002060"/>
              </a:solidFill>
            </a:endParaRPr>
          </a:p>
          <a:p>
            <a:endParaRPr lang="en-US" sz="2000" b="1" u="sng" dirty="0">
              <a:solidFill>
                <a:srgbClr val="002060"/>
              </a:solidFill>
            </a:endParaRPr>
          </a:p>
          <a:p>
            <a:endParaRPr lang="en-US" sz="2000" b="1" u="sng" dirty="0" smtClean="0">
              <a:solidFill>
                <a:srgbClr val="002060"/>
              </a:solidFill>
            </a:endParaRPr>
          </a:p>
          <a:p>
            <a:r>
              <a:rPr lang="en-US" sz="2000" b="1" u="sng" dirty="0" smtClean="0">
                <a:solidFill>
                  <a:srgbClr val="002060"/>
                </a:solidFill>
              </a:rPr>
              <a:t> </a:t>
            </a:r>
            <a:endParaRPr lang="en-US" sz="1400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394" y="860110"/>
            <a:ext cx="2780952" cy="1432944"/>
          </a:xfrm>
          <a:prstGeom prst="rect">
            <a:avLst/>
          </a:prstGeom>
        </p:spPr>
      </p:pic>
      <p:sp>
        <p:nvSpPr>
          <p:cNvPr id="6" name="Curved Down Arrow 5"/>
          <p:cNvSpPr/>
          <p:nvPr/>
        </p:nvSpPr>
        <p:spPr>
          <a:xfrm>
            <a:off x="4626654" y="2621108"/>
            <a:ext cx="2708695" cy="1038454"/>
          </a:xfrm>
          <a:prstGeom prst="curvedDown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Left Arrow 11"/>
          <p:cNvSpPr/>
          <p:nvPr/>
        </p:nvSpPr>
        <p:spPr>
          <a:xfrm rot="5400000">
            <a:off x="5422274" y="2865835"/>
            <a:ext cx="914272" cy="2825614"/>
          </a:xfrm>
          <a:prstGeom prst="curved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1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47614" y="1425845"/>
            <a:ext cx="945396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96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        </a:t>
            </a:r>
            <a:endParaRPr lang="en-US" sz="9600" dirty="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052" y="905774"/>
            <a:ext cx="8358997" cy="528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3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9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</TotalTime>
  <Words>83</Words>
  <Application>Microsoft Office PowerPoint</Application>
  <PresentationFormat>Widescreen</PresentationFormat>
  <Paragraphs>46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Comic Sans MS</vt:lpstr>
      <vt:lpstr>Eras Light ITC</vt:lpstr>
      <vt:lpstr>Gill Sans MT</vt:lpstr>
      <vt:lpstr>Trebuchet MS</vt:lpstr>
      <vt:lpstr>Wingdings</vt:lpstr>
      <vt:lpstr>Office Theme</vt:lpstr>
      <vt:lpstr>  Master Address Repository Table    </vt:lpstr>
      <vt:lpstr>Table of Content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Application PDF Data Extract</dc:title>
  <dc:creator>Arun Krishnan Unnikrishnan Vasantha</dc:creator>
  <cp:lastModifiedBy>Arun Krishnan Unnikrishnan Vasantha</cp:lastModifiedBy>
  <cp:revision>43</cp:revision>
  <dcterms:created xsi:type="dcterms:W3CDTF">2020-02-13T19:07:04Z</dcterms:created>
  <dcterms:modified xsi:type="dcterms:W3CDTF">2020-07-15T02:00:26Z</dcterms:modified>
  <cp:contentStatus/>
</cp:coreProperties>
</file>