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83" r:id="rId6"/>
    <p:sldId id="391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4FE"/>
    <a:srgbClr val="B5E0FD"/>
    <a:srgbClr val="7CA655"/>
    <a:srgbClr val="44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6A098-D6CC-7BD6-8F67-57AD67AA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61F986-E5EF-D489-2582-D798502E2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D9969-106A-F615-C31D-3DE598D89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149E5-60CE-B174-991B-8F6E6D9BE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8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8F69B-6720-8603-F666-7D60EB104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547CC3-E522-A5FA-A80F-9279711A4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3A66E9-522D-2103-A6C7-CDE2C6194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DC7DC-E8BC-EAC2-3C19-7AA653117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49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D10B5-876B-C16F-EC36-84565F447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1B0BFE-65C6-AF3F-3A1C-209370F76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F061B8-2C5D-8F62-4BB8-A1AADC745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8CDA7-5D0D-D8C9-53B8-C46344E4E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97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AB6D3-CADB-73CC-1BB8-6B225134A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DFAEEE-BDD7-EE9A-F48F-C52F4FE14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0EC872-3992-3FE6-7ACF-9FBF53B9C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47FCA-D377-8790-D19A-FBCF59DDF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42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B47C9-7D44-8DE4-FAEB-090C07AB4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76FF0-07FF-DF5F-0010-D72C141D7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22CC26-C8A2-8B33-8B0C-892DDABF1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F5076-7D29-2A0D-D270-26ED77666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13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78A13-1C7B-F0F0-6892-252FD2998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A81FEA-787D-52B8-7D6C-25A3D9486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4E5339-2C50-2006-690F-95A0424AC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BFB71-1942-4763-E418-FEF24C293E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5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A43C6-36FB-0ECA-E11A-7C39590A1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D662CE-C842-48D5-85C9-881D73655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347C2A-B585-5CEC-31F7-337599C0E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51A72-E978-F5C8-4AE6-82278E462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60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DE452-256F-712B-49BB-35E07323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29EF06-5080-167B-2E37-F796B05A7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10FEA8-3D9F-6841-3031-44D6911A1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0410A-5069-1982-3FBD-0863B7E2E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7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23962-9129-5334-5856-BDE710E5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5C9479-CD7F-BAE4-F3C5-CFA0C4C86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7F7A71-6F1E-8B8D-D5BE-6E3D521F8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EB47-3CED-77F0-0B42-630AE96FE3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4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768B5-DC87-79C8-6C00-F280453E8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40EBDE-8DE1-8733-6546-826F1B788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5CBF9D-4F93-024D-879D-7AB37B194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AF625-A81C-DE0B-5740-346355BFD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22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D73B3-97AF-D883-4C6D-09211F422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1C02A-EDF1-5497-6FC1-8F0B090179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8AC2A-F5CA-A68D-DB11-ACBDFEEA9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C64FF-BA04-5650-F404-45A6977E3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4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31640-873D-1DC1-C671-D33B9E52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A48DAD-61F7-4FB8-213A-8FFCE048F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136785-4EC5-72F9-17DE-6814ADCA7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612B3-8E7C-B95C-5B5E-EFE7E1064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A0D58-E442-6564-87A5-0BAEA71E9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46F08-A9FE-3D4C-F3CD-558021E38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242CB1-6B23-26AD-8A90-4CF2F2A73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B65FE-6439-288D-5080-3DBD5041A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3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-72261" y="5087607"/>
            <a:ext cx="1825532" cy="1717965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856" y="411479"/>
            <a:ext cx="8557448" cy="3017521"/>
          </a:xfrm>
        </p:spPr>
        <p:txBody>
          <a:bodyPr/>
          <a:lstStyle/>
          <a:p>
            <a:pPr algn="r"/>
            <a:r>
              <a:rPr lang="en-US" sz="5400" dirty="0">
                <a:solidFill>
                  <a:srgbClr val="4495A2"/>
                </a:solidFill>
              </a:rPr>
              <a:t>Exploratory Data Analysis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>
                <a:solidFill>
                  <a:srgbClr val="7CA655"/>
                </a:solidFill>
              </a:rPr>
              <a:t>Lending Club 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75664-B820-E862-287E-37AF0A8ADC8D}"/>
              </a:ext>
            </a:extLst>
          </p:cNvPr>
          <p:cNvSpPr txBox="1">
            <a:spLocks/>
          </p:cNvSpPr>
          <p:nvPr/>
        </p:nvSpPr>
        <p:spPr>
          <a:xfrm>
            <a:off x="6309904" y="4357047"/>
            <a:ext cx="5486400" cy="1645920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Facilitator: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Uvaraj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Thulasiram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0" indent="0" algn="r"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Team member: Vaishali Makwana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4DF3C-A33C-6F29-A756-5DB3FAA84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EE02F4-53C5-1B81-421D-1D6D04BD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Univariate Analysis (Segmented)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01B94-CC29-D7DC-6671-F9193626B817}"/>
              </a:ext>
            </a:extLst>
          </p:cNvPr>
          <p:cNvSpPr txBox="1"/>
          <p:nvPr/>
        </p:nvSpPr>
        <p:spPr>
          <a:xfrm>
            <a:off x="594360" y="1338503"/>
            <a:ext cx="3220258" cy="51060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Doing further segmented univariate analysis reveal the following,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borrowers with lower grades borrowed more than the one with higher grades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interest rate for those borrowers with lower sub grades are much higher which proves again that the grades are inversely proportional to risk.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customers with lower grades show more disrespectful attitude. This insight is derived from the number of public derogatory records.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15EF3-A3B0-FE80-1C09-46D9B9D57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877" y="1338503"/>
            <a:ext cx="7991399" cy="2422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706D82-5AE8-B2EE-A88B-CF445A596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79" y="4063566"/>
            <a:ext cx="7991398" cy="24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366BF-E2D5-6710-9682-438F44837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7CA87C-F3E4-967F-DAAF-396E54EC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Bivariate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32F11B-6E27-9FFA-0C3F-F37798E9E1C2}"/>
              </a:ext>
            </a:extLst>
          </p:cNvPr>
          <p:cNvSpPr txBox="1"/>
          <p:nvPr/>
        </p:nvSpPr>
        <p:spPr>
          <a:xfrm>
            <a:off x="594360" y="1600807"/>
            <a:ext cx="3220258" cy="36563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Bivariate analysis helps validate assumptions and clarify insights derived from univariate analysis. 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first chart on the right shows that borrowers with lower subgrades tend to take larger loans at higher interest rates and default more frequently, leading to a higher number of charged-off loans. 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second chart reinforces this observation by illustrating the distribution of loan amounts across different grades.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BC0F6-9240-0D77-9A6E-88900E3E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27" y="1338503"/>
            <a:ext cx="7748732" cy="2348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1875A4-B335-8186-5DD7-4E049CFD5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527" y="3914652"/>
            <a:ext cx="7748732" cy="235507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EBAF3C-6C11-A442-8532-AF624A3F77CE}"/>
              </a:ext>
            </a:extLst>
          </p:cNvPr>
          <p:cNvCxnSpPr/>
          <p:nvPr/>
        </p:nvCxnSpPr>
        <p:spPr>
          <a:xfrm flipV="1">
            <a:off x="4683095" y="2281727"/>
            <a:ext cx="7033189" cy="67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0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66983-FE15-9156-0DD0-E826A3FB8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EFF3A1-1E50-6DAA-C9B7-E00B7261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Bivariate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8E44C-7712-01FB-4E57-1FD2A89C71F3}"/>
              </a:ext>
            </a:extLst>
          </p:cNvPr>
          <p:cNvSpPr txBox="1"/>
          <p:nvPr/>
        </p:nvSpPr>
        <p:spPr>
          <a:xfrm>
            <a:off x="7845529" y="1093328"/>
            <a:ext cx="3971923" cy="545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Key insights from the heatmap,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strong correlation (93%) </a:t>
            </a:r>
            <a:r>
              <a:rPr lang="en-US" sz="1600" dirty="0">
                <a:solidFill>
                  <a:schemeClr val="bg1"/>
                </a:solidFill>
              </a:rPr>
              <a:t>between </a:t>
            </a:r>
            <a:r>
              <a:rPr lang="en-US" sz="1600" dirty="0" err="1">
                <a:solidFill>
                  <a:schemeClr val="bg1"/>
                </a:solidFill>
              </a:rPr>
              <a:t>loan_amnt</a:t>
            </a:r>
            <a:r>
              <a:rPr lang="en-US" sz="1600" dirty="0">
                <a:solidFill>
                  <a:schemeClr val="bg1"/>
                </a:solidFill>
              </a:rPr>
              <a:t> and installment highlights that higher loans directly result in larger installment amounts.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47% correlation between </a:t>
            </a:r>
            <a:r>
              <a:rPr lang="en-US" sz="1600" dirty="0" err="1">
                <a:solidFill>
                  <a:schemeClr val="bg1"/>
                </a:solidFill>
              </a:rPr>
              <a:t>revol_util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 err="1">
                <a:solidFill>
                  <a:schemeClr val="bg1"/>
                </a:solidFill>
              </a:rPr>
              <a:t>int_rate</a:t>
            </a:r>
            <a:r>
              <a:rPr lang="en-US" sz="1600" dirty="0">
                <a:solidFill>
                  <a:schemeClr val="bg1"/>
                </a:solidFill>
              </a:rPr>
              <a:t> suggests borrowers with higher credit utilization often face higher interest rates.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 moderate positive correlation (36%) between </a:t>
            </a:r>
            <a:r>
              <a:rPr lang="en-US" sz="1600" dirty="0" err="1">
                <a:solidFill>
                  <a:schemeClr val="bg1"/>
                </a:solidFill>
              </a:rPr>
              <a:t>annual_inc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 err="1">
                <a:solidFill>
                  <a:schemeClr val="bg1"/>
                </a:solidFill>
              </a:rPr>
              <a:t>loan_amnt</a:t>
            </a:r>
            <a:r>
              <a:rPr lang="en-US" sz="1600" dirty="0">
                <a:solidFill>
                  <a:schemeClr val="bg1"/>
                </a:solidFill>
              </a:rPr>
              <a:t> indicates that 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higher-income borrowers tend to take larger loans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Public derogatory records and bankruptcies are strongly associated. </a:t>
            </a:r>
            <a:r>
              <a:rPr lang="en-US" sz="1600" dirty="0">
                <a:solidFill>
                  <a:schemeClr val="bg1"/>
                </a:solidFill>
              </a:rPr>
              <a:t>An 85% correlation indicates high risk.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Surprisingly debt-to-income ratio has minimal impact on </a:t>
            </a:r>
            <a:r>
              <a:rPr lang="en-US" sz="1600" dirty="0" err="1">
                <a:solidFill>
                  <a:schemeClr val="bg1"/>
                </a:solidFill>
              </a:rPr>
              <a:t>loan_amnt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 err="1">
                <a:solidFill>
                  <a:schemeClr val="bg1"/>
                </a:solidFill>
              </a:rPr>
              <a:t>annual_inc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72C19-50E4-9F5C-16C9-9AE1414A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" y="1657350"/>
            <a:ext cx="7505699" cy="358064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929B314-C2E3-7272-93B9-7CA349E3929C}"/>
              </a:ext>
            </a:extLst>
          </p:cNvPr>
          <p:cNvSpPr txBox="1">
            <a:spLocks/>
          </p:cNvSpPr>
          <p:nvPr/>
        </p:nvSpPr>
        <p:spPr>
          <a:xfrm>
            <a:off x="1114852" y="5416756"/>
            <a:ext cx="6111240" cy="7734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0" dirty="0"/>
              <a:t>Heatmap based on correlation matrix between numeric variables</a:t>
            </a:r>
          </a:p>
        </p:txBody>
      </p:sp>
    </p:spTree>
    <p:extLst>
      <p:ext uri="{BB962C8B-B14F-4D97-AF65-F5344CB8AC3E}">
        <p14:creationId xmlns:p14="http://schemas.microsoft.com/office/powerpoint/2010/main" val="86674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77ACE-6D16-2404-0292-AFFB74A3B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2C5A3D-41EF-F0D7-D33D-0C7A4179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Multivariate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9B4790-4287-202C-CC86-DD3B85E4E980}"/>
              </a:ext>
            </a:extLst>
          </p:cNvPr>
          <p:cNvSpPr txBox="1"/>
          <p:nvPr/>
        </p:nvSpPr>
        <p:spPr>
          <a:xfrm>
            <a:off x="7971132" y="1965535"/>
            <a:ext cx="3971923" cy="3444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Key insights from the multivariate analysis using </a:t>
            </a:r>
            <a:r>
              <a:rPr lang="en-US" sz="1600" b="1" dirty="0" err="1">
                <a:solidFill>
                  <a:schemeClr val="bg1"/>
                </a:solidFill>
              </a:rPr>
              <a:t>Seaborn’s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lineplot</a:t>
            </a:r>
            <a:r>
              <a:rPr lang="en-US" sz="1600" b="1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There are fewer derogatory behavior from customers who has borrowed higher loan amount.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density of derogatory behavior is very high when the loan amount is less than $15,000/-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loan amount is gradually increasing as the annual income, which reconfirms higher correlation between the two variables.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3E12C04-B5D0-1558-D5D1-5BDAE98AD77E}"/>
              </a:ext>
            </a:extLst>
          </p:cNvPr>
          <p:cNvSpPr txBox="1">
            <a:spLocks/>
          </p:cNvSpPr>
          <p:nvPr/>
        </p:nvSpPr>
        <p:spPr>
          <a:xfrm>
            <a:off x="1012982" y="4334516"/>
            <a:ext cx="6111240" cy="101409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u="sng" dirty="0">
                <a:latin typeface="+mn-lt"/>
              </a:rPr>
              <a:t>Line plot legends:</a:t>
            </a:r>
          </a:p>
          <a:p>
            <a:endParaRPr lang="en-US" sz="1200" b="0" dirty="0">
              <a:latin typeface="+mn-lt"/>
            </a:endParaRPr>
          </a:p>
          <a:p>
            <a:pPr marL="457200" indent="-457200">
              <a:buAutoNum type="arabicPeriod"/>
            </a:pPr>
            <a:r>
              <a:rPr lang="en-US" sz="1200" b="0" i="1" dirty="0">
                <a:latin typeface="+mn-lt"/>
              </a:rPr>
              <a:t>Public Derogatory records are categorized to [‘Yes’, ‘No’] and indicated by [‘Blue’, ‘Orange’] line colors.</a:t>
            </a:r>
          </a:p>
          <a:p>
            <a:pPr marL="457200" indent="-457200">
              <a:buAutoNum type="arabicPeriod"/>
            </a:pPr>
            <a:endParaRPr lang="en-US" sz="1200" b="0" i="1" dirty="0">
              <a:latin typeface="+mn-lt"/>
            </a:endParaRPr>
          </a:p>
          <a:p>
            <a:pPr marL="457200" indent="-457200">
              <a:buAutoNum type="arabicPeriod"/>
            </a:pPr>
            <a:r>
              <a:rPr lang="en-US" sz="1200" b="0" i="1" dirty="0">
                <a:latin typeface="+mn-lt"/>
              </a:rPr>
              <a:t>Loan Term is indicated by the thickness of the lines.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0894D-B969-CBF8-395B-3EBEAD83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5" y="1965535"/>
            <a:ext cx="7553854" cy="229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8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8CA51-A72D-C1ED-122B-8175D199B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8BFB75-CE22-E844-8704-917452B4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Multivariate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E9608-3AF0-32EB-2955-4375B87BE110}"/>
              </a:ext>
            </a:extLst>
          </p:cNvPr>
          <p:cNvSpPr txBox="1"/>
          <p:nvPr/>
        </p:nvSpPr>
        <p:spPr>
          <a:xfrm>
            <a:off x="7971132" y="1815727"/>
            <a:ext cx="3971923" cy="36656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Insights from multivariate analysis using </a:t>
            </a:r>
            <a:r>
              <a:rPr lang="en-US" sz="1600" b="1" dirty="0" err="1">
                <a:solidFill>
                  <a:schemeClr val="bg1"/>
                </a:solidFill>
              </a:rPr>
              <a:t>Seaborn’s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catplot</a:t>
            </a:r>
            <a:endParaRPr lang="en-US" sz="16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Long term loan amounts are relatively higher compared to short term loan amounts across all grades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Long term loans fetch more interest than short term loans across all employee lengths.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Hence offering long term loans will be more profitable and as well have less burden on the customer as the installment amount is inversely proportional to the loan term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55CE0-600E-5A81-8E67-F966DFF74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0" y="1304290"/>
            <a:ext cx="7819402" cy="2344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0119AE-505F-EC99-EF74-05AE40E6E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31" y="3947871"/>
            <a:ext cx="7819402" cy="23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0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D7D97-4EC2-D62F-97E1-0E9F436F4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D865F5-F50C-C189-8893-7689D929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Multivariate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7F847-B5E7-6C89-423D-BB0574596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52" y="3312778"/>
            <a:ext cx="10321895" cy="3096568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4666D051-A36A-8AFB-B064-B57F95478905}"/>
              </a:ext>
            </a:extLst>
          </p:cNvPr>
          <p:cNvSpPr txBox="1">
            <a:spLocks/>
          </p:cNvSpPr>
          <p:nvPr/>
        </p:nvSpPr>
        <p:spPr>
          <a:xfrm>
            <a:off x="594360" y="1282139"/>
            <a:ext cx="7707204" cy="16247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0" dirty="0">
                <a:latin typeface="+mn-lt"/>
              </a:rPr>
              <a:t>Comparing the annual income against the category of open credit lines based on the loan term gives the following insights,</a:t>
            </a:r>
          </a:p>
          <a:p>
            <a:endParaRPr lang="en-US" sz="16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Customers with low income tend to have more open credit lines, which directly translates to high risk.</a:t>
            </a:r>
          </a:p>
        </p:txBody>
      </p:sp>
    </p:spTree>
    <p:extLst>
      <p:ext uri="{BB962C8B-B14F-4D97-AF65-F5344CB8AC3E}">
        <p14:creationId xmlns:p14="http://schemas.microsoft.com/office/powerpoint/2010/main" val="279971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1A0AF-9501-3916-F68D-69892F236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04CFAC-8B81-5D2A-E6E8-6C5C6A3C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5. Recommendations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A7B54B-87DA-DEEE-85DC-C9D5AF3B5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99919"/>
              </p:ext>
            </p:extLst>
          </p:nvPr>
        </p:nvGraphicFramePr>
        <p:xfrm>
          <a:off x="1504060" y="1010122"/>
          <a:ext cx="10078341" cy="5523599"/>
        </p:xfrm>
        <a:graphic>
          <a:graphicData uri="http://schemas.openxmlformats.org/drawingml/2006/table">
            <a:tbl>
              <a:tblPr>
                <a:solidFill>
                  <a:srgbClr val="B5E0FD"/>
                </a:solidFill>
                <a:tableStyleId>{69CF1AB2-1976-4502-BF36-3FF5EA218861}</a:tableStyleId>
              </a:tblPr>
              <a:tblGrid>
                <a:gridCol w="1421112">
                  <a:extLst>
                    <a:ext uri="{9D8B030D-6E8A-4147-A177-3AD203B41FA5}">
                      <a16:colId xmlns:a16="http://schemas.microsoft.com/office/drawing/2014/main" val="1218196334"/>
                    </a:ext>
                  </a:extLst>
                </a:gridCol>
                <a:gridCol w="1594677">
                  <a:extLst>
                    <a:ext uri="{9D8B030D-6E8A-4147-A177-3AD203B41FA5}">
                      <a16:colId xmlns:a16="http://schemas.microsoft.com/office/drawing/2014/main" val="3562513921"/>
                    </a:ext>
                  </a:extLst>
                </a:gridCol>
                <a:gridCol w="7062552">
                  <a:extLst>
                    <a:ext uri="{9D8B030D-6E8A-4147-A177-3AD203B41FA5}">
                      <a16:colId xmlns:a16="http://schemas.microsoft.com/office/drawing/2014/main" val="4164433751"/>
                    </a:ext>
                  </a:extLst>
                </a:gridCol>
              </a:tblGrid>
              <a:tr h="571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Recommendation Category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rgbClr val="B5E0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Action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rgbClr val="B5E0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Positive Focus on Higher-Grade Customers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rgbClr val="B5E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68027"/>
                  </a:ext>
                </a:extLst>
              </a:tr>
              <a:tr h="11956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Positive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rgbClr val="E6F4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Focus on Higher-Grade Customers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rgbClr val="E6F4F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Prioritize loan offers to customers with credit grades A, B, and C.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Explore targeted marketing campaigns to attract high-grade customers within the 6-9 years of employment segment.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Consider offering competitive interest rates for high-grade customers to remain competitive while potentially increasing loan volume.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Analyze the profitability of this segment while considering the lower interest rates.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rgbClr val="E6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455855"/>
                  </a:ext>
                </a:extLst>
              </a:tr>
              <a:tr h="875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Positive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rgbClr val="E6F4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Incentivize Good Behavior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rgbClr val="E6F4F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Implement loyalty programs or reward systems for customers with consistently positive payment histories.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Educate customers on the importance of maintaining good credit scores and minimizing derogatory records.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Offer financial counseling services to assist customers in improving their creditworthiness.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Monitor the impact of these incentives on loan approval rates and customer retention.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rgbClr val="E6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925380"/>
                  </a:ext>
                </a:extLst>
              </a:tr>
              <a:tr h="10320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Positive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rgbClr val="E6F4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Promote Longer Loan Terms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rgbClr val="E6F4F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Educate customers on the benefits of longer loan terms, such as lower monthly installments and potential long-term cost savings.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Offer flexible loan term options to cater to individual customer needs and financial situations.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Clearly communicate the impact of loan term on total interest payments to ensure transparency.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Monitor customer satisfaction and repayment rates across different loan terms.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rgbClr val="E6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292813"/>
                  </a:ext>
                </a:extLst>
              </a:tr>
              <a:tr h="875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Positive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rgbClr val="E6F4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Incorporate Debt-to-Income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rgbClr val="E6F4F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Implement a robust debt-to-income (DTI) ratio assessment as a key factor in loan approval decisions.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Establish clear DTI thresholds for different loan products and risk categories.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Develop a scoring system that incorporates DTI along with other relevant credit risk factors.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Regularly review and adjust DTI thresholds based on market trends and internal risk assessments.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rgbClr val="E6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09612"/>
                  </a:ext>
                </a:extLst>
              </a:tr>
              <a:tr h="875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Negative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Avoid Over-reliance on Low-Risk Segments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Avoid over-concentrating loan portfolios in the low-risk (high-grade) segment, as this may limit overall profitability.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Diversify lending strategies to include moderate-risk segments while maintaining appropriate risk controls.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Continuously monitor the risk-return profile of the loan portfolio and adjust lending strategies accordingly.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09728" marR="109728" marT="109728" marB="10972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30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07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Facilitator: </a:t>
            </a:r>
            <a:r>
              <a:rPr lang="en-US" dirty="0" err="1"/>
              <a:t>Uvaraj</a:t>
            </a:r>
            <a:r>
              <a:rPr lang="en-US" dirty="0"/>
              <a:t> </a:t>
            </a:r>
            <a:r>
              <a:rPr lang="en-US" dirty="0" err="1"/>
              <a:t>Thulasiram</a:t>
            </a:r>
            <a:endParaRPr lang="en-US" dirty="0"/>
          </a:p>
          <a:p>
            <a:r>
              <a:rPr lang="en-US" dirty="0"/>
              <a:t>Team member: Vaishali Makwana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677203"/>
          </a:xfrm>
        </p:spPr>
        <p:txBody>
          <a:bodyPr/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298329"/>
            <a:ext cx="6788150" cy="3709987"/>
          </a:xfrm>
        </p:spPr>
        <p:txBody>
          <a:bodyPr tIns="457200">
            <a:normAutofit/>
          </a:bodyPr>
          <a:lstStyle/>
          <a:p>
            <a:pPr marL="356616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56616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Data Understanding</a:t>
            </a:r>
          </a:p>
          <a:p>
            <a:pPr marL="356616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356616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marL="356616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1. 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427148"/>
            <a:ext cx="7810500" cy="4871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1.1 Objective</a:t>
            </a:r>
          </a:p>
          <a:p>
            <a:pPr marL="0" indent="0">
              <a:buNone/>
            </a:pPr>
            <a:r>
              <a:rPr lang="en-US" sz="1600" dirty="0"/>
              <a:t>To analyze the loan dataset of a leading lending company, identify risks and issues in applicant’s borrowing patterns, and prepare a comprehensive case study. The case study will highlight key risk factors and include observations and recommendations to mitigate potential credit losses.</a:t>
            </a:r>
          </a:p>
          <a:p>
            <a:r>
              <a:rPr lang="en-US" sz="1600" dirty="0"/>
              <a:t>Develop a robust decision-making framework for loan applications based on identified risk factors.</a:t>
            </a:r>
          </a:p>
          <a:p>
            <a:r>
              <a:rPr lang="en-US" sz="1600" dirty="0"/>
              <a:t>Ensure applications from applicants with the potential to repay the loan are not rejected unnecessarily.</a:t>
            </a:r>
          </a:p>
          <a:p>
            <a:r>
              <a:rPr lang="en-US" sz="1600" dirty="0"/>
              <a:t>Prevent the approval of applications from applicants who are likely to default.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5E37A-EAE3-4E2A-2E1B-E51C0CD34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2AC1F8-0E28-0240-5837-8E77D44B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2. Data Understanding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E3BE27-D4F4-EF17-827C-D96DAAE149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5" y="1076771"/>
            <a:ext cx="8885245" cy="5512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The initial data exploration revealed several key observations to streamline the dataset for effective analysis, as outlined below:</a:t>
            </a:r>
          </a:p>
          <a:p>
            <a:r>
              <a:rPr lang="en-US" sz="1600" dirty="0"/>
              <a:t>The dataset contains </a:t>
            </a:r>
            <a:r>
              <a:rPr lang="en-US" sz="1600" dirty="0">
                <a:highlight>
                  <a:srgbClr val="FFFF00"/>
                </a:highlight>
              </a:rPr>
              <a:t>39,717</a:t>
            </a:r>
            <a:r>
              <a:rPr lang="en-US" sz="1600" dirty="0"/>
              <a:t> rows and </a:t>
            </a:r>
            <a:r>
              <a:rPr lang="en-US" sz="1600" dirty="0">
                <a:highlight>
                  <a:srgbClr val="FFFF00"/>
                </a:highlight>
              </a:rPr>
              <a:t>111</a:t>
            </a:r>
            <a:r>
              <a:rPr lang="en-US" sz="1600" dirty="0"/>
              <a:t> columns.</a:t>
            </a:r>
          </a:p>
          <a:p>
            <a:r>
              <a:rPr lang="en-US" sz="1600" dirty="0"/>
              <a:t>Most columns are of type object, with some date-like columns (e.g., </a:t>
            </a:r>
            <a:r>
              <a:rPr lang="en-US" sz="1600" dirty="0" err="1"/>
              <a:t>issue_d</a:t>
            </a:r>
            <a:r>
              <a:rPr lang="en-US" sz="1600" dirty="0"/>
              <a:t>) and categorical columns (e.g., grade, </a:t>
            </a:r>
            <a:r>
              <a:rPr lang="en-US" sz="1600" dirty="0" err="1"/>
              <a:t>sub_grade</a:t>
            </a:r>
            <a:r>
              <a:rPr lang="en-US" sz="1600" dirty="0"/>
              <a:t>, term, </a:t>
            </a:r>
            <a:r>
              <a:rPr lang="en-US" sz="1600" dirty="0" err="1"/>
              <a:t>loan_status</a:t>
            </a:r>
            <a:r>
              <a:rPr lang="en-US" sz="1600" dirty="0"/>
              <a:t>, </a:t>
            </a:r>
            <a:r>
              <a:rPr lang="en-US" sz="1600" dirty="0" err="1"/>
              <a:t>verification_status</a:t>
            </a:r>
            <a:r>
              <a:rPr lang="en-US" sz="1600" dirty="0"/>
              <a:t>).</a:t>
            </a:r>
          </a:p>
          <a:p>
            <a:r>
              <a:rPr lang="en-US" sz="1600" dirty="0"/>
              <a:t>Columns such as id, </a:t>
            </a:r>
            <a:r>
              <a:rPr lang="en-US" sz="1600" dirty="0" err="1"/>
              <a:t>member_id</a:t>
            </a:r>
            <a:r>
              <a:rPr lang="en-US" sz="1600" dirty="0"/>
              <a:t>, </a:t>
            </a:r>
            <a:r>
              <a:rPr lang="en-US" sz="1600" dirty="0" err="1"/>
              <a:t>url</a:t>
            </a:r>
            <a:r>
              <a:rPr lang="en-US" sz="1600" dirty="0"/>
              <a:t>, and desc are irrelevant for risk analysis and can be removed.</a:t>
            </a:r>
          </a:p>
          <a:p>
            <a:r>
              <a:rPr lang="en-US" sz="1600" dirty="0"/>
              <a:t>Several columns either have unique values for all rows or are entirely empty; these columns do not contribute to analysis and should be removed.</a:t>
            </a:r>
          </a:p>
          <a:p>
            <a:r>
              <a:rPr lang="en-US" sz="1600" dirty="0">
                <a:highlight>
                  <a:srgbClr val="FFFF00"/>
                </a:highlight>
              </a:rPr>
              <a:t>54 columns contain null values for all rows</a:t>
            </a:r>
            <a:r>
              <a:rPr lang="en-US" sz="1600" dirty="0"/>
              <a:t> and can be safely deleted.</a:t>
            </a:r>
          </a:p>
          <a:p>
            <a:r>
              <a:rPr lang="en-US" sz="1600" dirty="0"/>
              <a:t>Columns with only one unique value (e.g., collections_12_mths_ex_med, chargeoff_within_12_mths, </a:t>
            </a:r>
            <a:r>
              <a:rPr lang="en-US" sz="1600" dirty="0" err="1"/>
              <a:t>tax_liens</a:t>
            </a:r>
            <a:r>
              <a:rPr lang="en-US" sz="1600" dirty="0"/>
              <a:t>, </a:t>
            </a:r>
            <a:r>
              <a:rPr lang="en-US" sz="1600" dirty="0" err="1"/>
              <a:t>pymnt_plan</a:t>
            </a:r>
            <a:r>
              <a:rPr lang="en-US" sz="1600" dirty="0"/>
              <a:t>, </a:t>
            </a:r>
            <a:r>
              <a:rPr lang="en-US" sz="1600" dirty="0" err="1"/>
              <a:t>policy_code</a:t>
            </a:r>
            <a:r>
              <a:rPr lang="en-US" sz="1600" dirty="0"/>
              <a:t>, etc.) are non-informative and can also be removed.</a:t>
            </a:r>
          </a:p>
          <a:p>
            <a:r>
              <a:rPr lang="en-US" sz="1600" dirty="0"/>
              <a:t>The columns </a:t>
            </a:r>
            <a:r>
              <a:rPr lang="en-US" sz="1600" dirty="0" err="1"/>
              <a:t>loan_amnt</a:t>
            </a:r>
            <a:r>
              <a:rPr lang="en-US" sz="1600" dirty="0"/>
              <a:t>, </a:t>
            </a:r>
            <a:r>
              <a:rPr lang="en-US" sz="1600" dirty="0" err="1"/>
              <a:t>funded_amnt</a:t>
            </a:r>
            <a:r>
              <a:rPr lang="en-US" sz="1600" dirty="0"/>
              <a:t>, and </a:t>
            </a:r>
            <a:r>
              <a:rPr lang="en-US" sz="1600" dirty="0" err="1"/>
              <a:t>funded_amnt_inv</a:t>
            </a:r>
            <a:r>
              <a:rPr lang="en-US" sz="1600" dirty="0"/>
              <a:t> provide overlapping information. Only </a:t>
            </a:r>
            <a:r>
              <a:rPr lang="en-US" sz="1600" dirty="0" err="1"/>
              <a:t>loan_amnt</a:t>
            </a:r>
            <a:r>
              <a:rPr lang="en-US" sz="1600" dirty="0"/>
              <a:t> (borrower's requested amount) is necessary.</a:t>
            </a:r>
          </a:p>
          <a:p>
            <a:r>
              <a:rPr lang="en-US" sz="1600" dirty="0" err="1"/>
              <a:t>addr_state</a:t>
            </a:r>
            <a:r>
              <a:rPr lang="en-US" sz="1600" dirty="0"/>
              <a:t> and </a:t>
            </a:r>
            <a:r>
              <a:rPr lang="en-US" sz="1600" dirty="0" err="1"/>
              <a:t>zip_code</a:t>
            </a:r>
            <a:r>
              <a:rPr lang="en-US" sz="1600" dirty="0"/>
              <a:t> show inconsistent distributions; this requires further investigation. Columns like </a:t>
            </a:r>
            <a:r>
              <a:rPr lang="en-US" sz="1600" dirty="0" err="1"/>
              <a:t>next_pymnt_d</a:t>
            </a:r>
            <a:r>
              <a:rPr lang="en-US" sz="1600" dirty="0"/>
              <a:t> lack sufficient data for meaningful analysis and can be excluded.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6ACBB9-64EB-01FC-FB0F-D64778B72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E7934B-6A65-B9B6-28D4-E3B31B026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AF4B71-0D11-6ECD-D171-1E8660B83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42CE543-91C5-4D2D-8663-C00CD1F59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412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84451-5E51-26C6-5097-8A2D48B09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713F06-867C-F5DE-F5E0-79F50F41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3. Data Preparation – Data Cleaning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B69328-3A8C-28D3-01B6-C2AB8D01E0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5" y="1076771"/>
            <a:ext cx="8885245" cy="5512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Further data refinement and analysis revealed the following observations to ensure a clean and focused dataset for accurate insights:</a:t>
            </a:r>
          </a:p>
          <a:p>
            <a:r>
              <a:rPr lang="en-US" sz="1600" dirty="0"/>
              <a:t>Columns with more than </a:t>
            </a:r>
            <a:r>
              <a:rPr lang="en-US" sz="1600" dirty="0">
                <a:highlight>
                  <a:srgbClr val="FFFF00"/>
                </a:highlight>
              </a:rPr>
              <a:t>50% null values </a:t>
            </a:r>
            <a:r>
              <a:rPr lang="en-US" sz="1600" dirty="0"/>
              <a:t>(</a:t>
            </a:r>
            <a:r>
              <a:rPr lang="en-US" sz="1600" dirty="0" err="1"/>
              <a:t>mths_since_last_record</a:t>
            </a:r>
            <a:r>
              <a:rPr lang="en-US" sz="1600" dirty="0"/>
              <a:t>, </a:t>
            </a:r>
            <a:r>
              <a:rPr lang="en-US" sz="1600" dirty="0" err="1"/>
              <a:t>mths_since_last_delinq</a:t>
            </a:r>
            <a:r>
              <a:rPr lang="en-US" sz="1600" dirty="0"/>
              <a:t>, etc.) were removed.</a:t>
            </a:r>
          </a:p>
          <a:p>
            <a:r>
              <a:rPr lang="en-US" sz="1600" dirty="0"/>
              <a:t>Relevant columns like </a:t>
            </a:r>
            <a:r>
              <a:rPr lang="en-US" sz="1600" dirty="0" err="1"/>
              <a:t>emp_length</a:t>
            </a:r>
            <a:r>
              <a:rPr lang="en-US" sz="1600" dirty="0"/>
              <a:t>, </a:t>
            </a:r>
            <a:r>
              <a:rPr lang="en-US" sz="1600" dirty="0" err="1"/>
              <a:t>pub_rec_bankruptcies</a:t>
            </a:r>
            <a:r>
              <a:rPr lang="en-US" sz="1600" dirty="0"/>
              <a:t>, and </a:t>
            </a:r>
            <a:r>
              <a:rPr lang="en-US" sz="1600" dirty="0" err="1"/>
              <a:t>revol_util</a:t>
            </a:r>
            <a:r>
              <a:rPr lang="en-US" sz="1600" dirty="0"/>
              <a:t> with some null values were retained, but records with nulls in critical fields like </a:t>
            </a:r>
            <a:r>
              <a:rPr lang="en-US" sz="1600" dirty="0" err="1"/>
              <a:t>revol_util</a:t>
            </a:r>
            <a:r>
              <a:rPr lang="en-US" sz="1600" dirty="0"/>
              <a:t> were dropped.</a:t>
            </a:r>
          </a:p>
          <a:p>
            <a:r>
              <a:rPr lang="en-US" sz="1600" dirty="0"/>
              <a:t>A derived column may be created from the title field for categorical grouping (e.g., "Consolidation," "Home Improvement") or the column can be dropped if deemed unnecessary.</a:t>
            </a:r>
          </a:p>
          <a:p>
            <a:r>
              <a:rPr lang="en-US" sz="1600" dirty="0"/>
              <a:t>Numeric columns like </a:t>
            </a:r>
            <a:r>
              <a:rPr lang="en-US" sz="1600" dirty="0">
                <a:highlight>
                  <a:srgbClr val="FFFF00"/>
                </a:highlight>
              </a:rPr>
              <a:t>`</a:t>
            </a:r>
            <a:r>
              <a:rPr lang="en-US" sz="1600" dirty="0" err="1">
                <a:highlight>
                  <a:srgbClr val="FFFF00"/>
                </a:highlight>
              </a:rPr>
              <a:t>loan_amnt</a:t>
            </a:r>
            <a:r>
              <a:rPr lang="en-US" sz="1600" dirty="0">
                <a:highlight>
                  <a:srgbClr val="FFFF00"/>
                </a:highlight>
              </a:rPr>
              <a:t>` and `</a:t>
            </a:r>
            <a:r>
              <a:rPr lang="en-US" sz="1600" dirty="0" err="1">
                <a:highlight>
                  <a:srgbClr val="FFFF00"/>
                </a:highlight>
              </a:rPr>
              <a:t>annual_inc</a:t>
            </a:r>
            <a:r>
              <a:rPr lang="en-US" sz="1600" dirty="0">
                <a:highlight>
                  <a:srgbClr val="FFFF00"/>
                </a:highlight>
              </a:rPr>
              <a:t>` contain extreme outliers </a:t>
            </a:r>
            <a:r>
              <a:rPr lang="en-US" sz="1600" dirty="0"/>
              <a:t>that significantly impact visualization and analysis.</a:t>
            </a:r>
          </a:p>
          <a:p>
            <a:r>
              <a:rPr lang="en-US" sz="1600" dirty="0">
                <a:highlight>
                  <a:srgbClr val="FFFF00"/>
                </a:highlight>
              </a:rPr>
              <a:t>An interquartile range (IQR) method was used to identify outliers</a:t>
            </a:r>
            <a:r>
              <a:rPr lang="en-US" sz="1600" dirty="0"/>
              <a:t>, revealing that 60% of checked columns had less than 8% outliers, which can be sliced for better results.</a:t>
            </a:r>
          </a:p>
          <a:p>
            <a:r>
              <a:rPr lang="en-US" sz="1600" dirty="0"/>
              <a:t>Columns such as </a:t>
            </a:r>
            <a:r>
              <a:rPr lang="en-US" sz="1600" dirty="0" err="1"/>
              <a:t>last_pymnt_d</a:t>
            </a:r>
            <a:r>
              <a:rPr lang="en-US" sz="1600" dirty="0"/>
              <a:t> and </a:t>
            </a:r>
            <a:r>
              <a:rPr lang="en-US" sz="1600" dirty="0" err="1"/>
              <a:t>emp_title</a:t>
            </a:r>
            <a:r>
              <a:rPr lang="en-US" sz="1600" dirty="0"/>
              <a:t> were removed due to limited relevance, while others were retained for further analysis.</a:t>
            </a:r>
          </a:p>
          <a:p>
            <a:r>
              <a:rPr lang="en-US" sz="1600" dirty="0"/>
              <a:t>Removing all outliers would result in excessive data loss, so only columns with minimal outliers will be adjusted.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F27B80-08D9-1079-81FC-4E11F6392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90076B9-7BC1-2CE7-2275-E492C9BBF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D0B829A-53F6-F70C-DCDB-8AC7AD74D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5822765-6569-C490-E31B-68E9EA597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004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2FAC1-F415-FAE8-D326-CF86406C2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38DD-6608-3899-37AE-4B9692AB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3. Data Preparation – Data Engineering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EB9353-9780-6C76-2F92-A72F0CBA6A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5" y="1076771"/>
            <a:ext cx="8885245" cy="5512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The following data engineering steps were implemented to enrich the dataset with derived features and optimize its structure for analysis:</a:t>
            </a:r>
          </a:p>
          <a:p>
            <a:r>
              <a:rPr lang="en-US" sz="1600" dirty="0"/>
              <a:t>Derived columns </a:t>
            </a:r>
            <a:r>
              <a:rPr lang="en-US" sz="1600" dirty="0" err="1"/>
              <a:t>d_earliest_cr_line_month</a:t>
            </a:r>
            <a:r>
              <a:rPr lang="en-US" sz="1600" dirty="0"/>
              <a:t> and </a:t>
            </a:r>
            <a:r>
              <a:rPr lang="en-US" sz="1600" dirty="0" err="1"/>
              <a:t>d_earliest_cr_line_year</a:t>
            </a:r>
            <a:r>
              <a:rPr lang="en-US" sz="1600" dirty="0"/>
              <a:t> were created from the </a:t>
            </a:r>
            <a:r>
              <a:rPr lang="en-US" sz="1600" dirty="0" err="1"/>
              <a:t>earliest_cr_line</a:t>
            </a:r>
            <a:r>
              <a:rPr lang="en-US" sz="1600" dirty="0"/>
              <a:t> date column.</a:t>
            </a:r>
          </a:p>
          <a:p>
            <a:r>
              <a:rPr lang="en-US" sz="1600" dirty="0"/>
              <a:t>Additional date-based columns (month, quarter, and year) will be extracted from </a:t>
            </a:r>
            <a:r>
              <a:rPr lang="en-US" sz="1600" dirty="0" err="1"/>
              <a:t>issue_d</a:t>
            </a:r>
            <a:r>
              <a:rPr lang="en-US" sz="1600" dirty="0"/>
              <a:t> and </a:t>
            </a:r>
            <a:r>
              <a:rPr lang="en-US" sz="1600" dirty="0" err="1"/>
              <a:t>last_credit_pull_d</a:t>
            </a:r>
            <a:r>
              <a:rPr lang="en-US" sz="1600" dirty="0"/>
              <a:t> columns.</a:t>
            </a:r>
          </a:p>
          <a:p>
            <a:r>
              <a:rPr lang="en-US" sz="1600" dirty="0">
                <a:highlight>
                  <a:srgbClr val="FFFF00"/>
                </a:highlight>
              </a:rPr>
              <a:t>Created income-based categories </a:t>
            </a:r>
            <a:r>
              <a:rPr lang="en-US" sz="1600" dirty="0"/>
              <a:t>(High Income, Middle Class, Low Income) derived from the </a:t>
            </a:r>
            <a:r>
              <a:rPr lang="en-US" sz="1600" dirty="0" err="1"/>
              <a:t>annual_inc</a:t>
            </a:r>
            <a:r>
              <a:rPr lang="en-US" sz="1600" dirty="0"/>
              <a:t> column.</a:t>
            </a:r>
          </a:p>
          <a:p>
            <a:r>
              <a:rPr lang="en-US" sz="1600" dirty="0">
                <a:highlight>
                  <a:srgbClr val="FFFF00"/>
                </a:highlight>
              </a:rPr>
              <a:t>Derived credit health categories </a:t>
            </a:r>
            <a:r>
              <a:rPr lang="en-US" sz="1600" dirty="0"/>
              <a:t>(Excellent, Good, Average, Poor, Critical) based on </a:t>
            </a:r>
            <a:r>
              <a:rPr lang="en-US" sz="1600" dirty="0" err="1"/>
              <a:t>revol_util</a:t>
            </a:r>
            <a:r>
              <a:rPr lang="en-US" sz="1600" dirty="0"/>
              <a:t>, where higher values indicate lower credit health.</a:t>
            </a:r>
          </a:p>
          <a:p>
            <a:r>
              <a:rPr lang="en-US" sz="1600" dirty="0">
                <a:highlight>
                  <a:srgbClr val="FFFF00"/>
                </a:highlight>
              </a:rPr>
              <a:t>Categorized credit risk levels </a:t>
            </a:r>
            <a:r>
              <a:rPr lang="en-US" sz="1600" dirty="0"/>
              <a:t>(Too many, Many, Moderate, Few, Very few) based on the number of open credit lines (</a:t>
            </a:r>
            <a:r>
              <a:rPr lang="en-US" sz="1600" dirty="0" err="1"/>
              <a:t>open_acc</a:t>
            </a:r>
            <a:r>
              <a:rPr lang="en-US" sz="1600" dirty="0"/>
              <a:t>).</a:t>
            </a:r>
          </a:p>
          <a:p>
            <a:r>
              <a:rPr lang="en-US" sz="1600" dirty="0"/>
              <a:t>Grouped and converted relevant columns into categorical data types for better analysis and efficiency.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A397F5-F07A-3FFB-4242-9CF3A6DDB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A16EA1-18D5-042B-ECEB-056290C40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37F5D58-CCE2-0637-EBF6-24C222E53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98513B6-7D16-1182-5253-F9E7CFDA7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49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A3F81-5573-D652-AD18-1E7A8645D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03254F-D1A4-C815-EBB1-F85557B3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Univariate Analysis (Numeric)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37F8A-572D-992F-D1BD-4DEDE2314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5206"/>
            <a:ext cx="5748338" cy="1747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3716F-744C-FB7E-FA04-88AA9AC09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941" y="3192356"/>
            <a:ext cx="5763397" cy="1747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4B60F2-2C8E-2976-2A9F-83483DD56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936" y="4969508"/>
            <a:ext cx="5763401" cy="17470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070254-E61E-3AFB-B789-8CB863F81BEA}"/>
              </a:ext>
            </a:extLst>
          </p:cNvPr>
          <p:cNvSpPr txBox="1"/>
          <p:nvPr/>
        </p:nvSpPr>
        <p:spPr>
          <a:xfrm>
            <a:off x="594360" y="2066893"/>
            <a:ext cx="5245017" cy="399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As the initial step in exploratory data analysis, univariate analysis was performed on numeric columns to derive key insights.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Most borrowers take loans ranging between $5,000 and $14,000, with a few borrowing more than $27,000.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average 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interest rate</a:t>
            </a:r>
            <a:r>
              <a:rPr lang="en-US" sz="1600" dirty="0">
                <a:solidFill>
                  <a:schemeClr val="bg1"/>
                </a:solidFill>
              </a:rPr>
              <a:t> is around 12%, but it can go 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as high as 25%, </a:t>
            </a:r>
            <a:r>
              <a:rPr lang="en-US" sz="1600" dirty="0">
                <a:solidFill>
                  <a:schemeClr val="bg1"/>
                </a:solidFill>
              </a:rPr>
              <a:t>requiring further investigation into the circumstances leading to such high rates.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Borrowers' annual incomes typically range from $40,000 (25th percentile) to $75,000 (75th percentile).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38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BCC58-CEFB-2E9C-0F77-7E873975E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AC914C-8DDA-E5ED-527C-C9034192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Univariate Analysis (Categoric)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AEF4F-DA82-4624-5249-30DB585D861B}"/>
              </a:ext>
            </a:extLst>
          </p:cNvPr>
          <p:cNvSpPr txBox="1"/>
          <p:nvPr/>
        </p:nvSpPr>
        <p:spPr>
          <a:xfrm>
            <a:off x="594360" y="2066893"/>
            <a:ext cx="5002876" cy="333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After analyzing the numeric columns, univariate analysis was performed on categoric columns to derive key insights.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Most loans were offered to Grade B and Grade A customers.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Within the grades, most of the loans were offered to sub grades, A4, A5, B3, B5 and B4.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customers who borrowed the least are the ones with employment length ranging from 7 to 9 years.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2E377-93AB-8071-D1B7-928F75E6D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7374"/>
            <a:ext cx="5689022" cy="1724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A94F1-C119-3EB5-498F-AAACCC86F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33186"/>
            <a:ext cx="5689021" cy="1724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5EE8D3-F34E-198F-F425-1085D816C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938545"/>
            <a:ext cx="5689022" cy="1724547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B6313B-7C33-18B1-432A-E01E0A992ED1}"/>
              </a:ext>
            </a:extLst>
          </p:cNvPr>
          <p:cNvSpPr/>
          <p:nvPr/>
        </p:nvSpPr>
        <p:spPr>
          <a:xfrm>
            <a:off x="6982691" y="3147228"/>
            <a:ext cx="1300168" cy="427245"/>
          </a:xfrm>
          <a:custGeom>
            <a:avLst/>
            <a:gdLst>
              <a:gd name="connsiteX0" fmla="*/ 868218 w 1300168"/>
              <a:gd name="connsiteY0" fmla="*/ 39317 h 427245"/>
              <a:gd name="connsiteX1" fmla="*/ 175491 w 1300168"/>
              <a:gd name="connsiteY1" fmla="*/ 11608 h 427245"/>
              <a:gd name="connsiteX2" fmla="*/ 92364 w 1300168"/>
              <a:gd name="connsiteY2" fmla="*/ 39317 h 427245"/>
              <a:gd name="connsiteX3" fmla="*/ 46182 w 1300168"/>
              <a:gd name="connsiteY3" fmla="*/ 57790 h 427245"/>
              <a:gd name="connsiteX4" fmla="*/ 0 w 1300168"/>
              <a:gd name="connsiteY4" fmla="*/ 131681 h 427245"/>
              <a:gd name="connsiteX5" fmla="*/ 18473 w 1300168"/>
              <a:gd name="connsiteY5" fmla="*/ 233281 h 427245"/>
              <a:gd name="connsiteX6" fmla="*/ 46182 w 1300168"/>
              <a:gd name="connsiteY6" fmla="*/ 270227 h 427245"/>
              <a:gd name="connsiteX7" fmla="*/ 193964 w 1300168"/>
              <a:gd name="connsiteY7" fmla="*/ 353354 h 427245"/>
              <a:gd name="connsiteX8" fmla="*/ 350982 w 1300168"/>
              <a:gd name="connsiteY8" fmla="*/ 408772 h 427245"/>
              <a:gd name="connsiteX9" fmla="*/ 544945 w 1300168"/>
              <a:gd name="connsiteY9" fmla="*/ 427245 h 427245"/>
              <a:gd name="connsiteX10" fmla="*/ 794327 w 1300168"/>
              <a:gd name="connsiteY10" fmla="*/ 418008 h 427245"/>
              <a:gd name="connsiteX11" fmla="*/ 1228436 w 1300168"/>
              <a:gd name="connsiteY11" fmla="*/ 390299 h 427245"/>
              <a:gd name="connsiteX12" fmla="*/ 1274618 w 1300168"/>
              <a:gd name="connsiteY12" fmla="*/ 371827 h 427245"/>
              <a:gd name="connsiteX13" fmla="*/ 1265382 w 1300168"/>
              <a:gd name="connsiteY13" fmla="*/ 242517 h 427245"/>
              <a:gd name="connsiteX14" fmla="*/ 1200727 w 1300168"/>
              <a:gd name="connsiteY14" fmla="*/ 177863 h 427245"/>
              <a:gd name="connsiteX15" fmla="*/ 1163782 w 1300168"/>
              <a:gd name="connsiteY15" fmla="*/ 140917 h 427245"/>
              <a:gd name="connsiteX16" fmla="*/ 1052945 w 1300168"/>
              <a:gd name="connsiteY16" fmla="*/ 67027 h 427245"/>
              <a:gd name="connsiteX17" fmla="*/ 988291 w 1300168"/>
              <a:gd name="connsiteY17" fmla="*/ 39317 h 427245"/>
              <a:gd name="connsiteX18" fmla="*/ 895927 w 1300168"/>
              <a:gd name="connsiteY18" fmla="*/ 11608 h 427245"/>
              <a:gd name="connsiteX19" fmla="*/ 720436 w 1300168"/>
              <a:gd name="connsiteY19" fmla="*/ 48554 h 42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00168" h="427245">
                <a:moveTo>
                  <a:pt x="868218" y="39317"/>
                </a:moveTo>
                <a:cubicBezTo>
                  <a:pt x="460035" y="-16984"/>
                  <a:pt x="690473" y="413"/>
                  <a:pt x="175491" y="11608"/>
                </a:cubicBezTo>
                <a:cubicBezTo>
                  <a:pt x="147782" y="20844"/>
                  <a:pt x="119870" y="29493"/>
                  <a:pt x="92364" y="39317"/>
                </a:cubicBezTo>
                <a:cubicBezTo>
                  <a:pt x="76750" y="44893"/>
                  <a:pt x="59446" y="47842"/>
                  <a:pt x="46182" y="57790"/>
                </a:cubicBezTo>
                <a:cubicBezTo>
                  <a:pt x="26999" y="72177"/>
                  <a:pt x="10343" y="110996"/>
                  <a:pt x="0" y="131681"/>
                </a:cubicBezTo>
                <a:cubicBezTo>
                  <a:pt x="6158" y="165548"/>
                  <a:pt x="7588" y="200626"/>
                  <a:pt x="18473" y="233281"/>
                </a:cubicBezTo>
                <a:cubicBezTo>
                  <a:pt x="23341" y="247885"/>
                  <a:pt x="35297" y="259342"/>
                  <a:pt x="46182" y="270227"/>
                </a:cubicBezTo>
                <a:cubicBezTo>
                  <a:pt x="78889" y="302934"/>
                  <a:pt x="169401" y="344143"/>
                  <a:pt x="193964" y="353354"/>
                </a:cubicBezTo>
                <a:cubicBezTo>
                  <a:pt x="226898" y="365704"/>
                  <a:pt x="318743" y="401186"/>
                  <a:pt x="350982" y="408772"/>
                </a:cubicBezTo>
                <a:cubicBezTo>
                  <a:pt x="385500" y="416894"/>
                  <a:pt x="528216" y="425958"/>
                  <a:pt x="544945" y="427245"/>
                </a:cubicBezTo>
                <a:lnTo>
                  <a:pt x="794327" y="418008"/>
                </a:lnTo>
                <a:cubicBezTo>
                  <a:pt x="977663" y="412367"/>
                  <a:pt x="1078603" y="433108"/>
                  <a:pt x="1228436" y="390299"/>
                </a:cubicBezTo>
                <a:cubicBezTo>
                  <a:pt x="1244378" y="385744"/>
                  <a:pt x="1259224" y="377984"/>
                  <a:pt x="1274618" y="371827"/>
                </a:cubicBezTo>
                <a:cubicBezTo>
                  <a:pt x="1307084" y="323128"/>
                  <a:pt x="1313338" y="328837"/>
                  <a:pt x="1265382" y="242517"/>
                </a:cubicBezTo>
                <a:cubicBezTo>
                  <a:pt x="1250580" y="215874"/>
                  <a:pt x="1222279" y="199415"/>
                  <a:pt x="1200727" y="177863"/>
                </a:cubicBezTo>
                <a:cubicBezTo>
                  <a:pt x="1188412" y="165548"/>
                  <a:pt x="1177715" y="151367"/>
                  <a:pt x="1163782" y="140917"/>
                </a:cubicBezTo>
                <a:cubicBezTo>
                  <a:pt x="1123094" y="110402"/>
                  <a:pt x="1103109" y="93781"/>
                  <a:pt x="1052945" y="67027"/>
                </a:cubicBezTo>
                <a:cubicBezTo>
                  <a:pt x="1032256" y="55993"/>
                  <a:pt x="1010175" y="47734"/>
                  <a:pt x="988291" y="39317"/>
                </a:cubicBezTo>
                <a:cubicBezTo>
                  <a:pt x="946539" y="23258"/>
                  <a:pt x="935003" y="21377"/>
                  <a:pt x="895927" y="11608"/>
                </a:cubicBezTo>
                <a:cubicBezTo>
                  <a:pt x="738576" y="41111"/>
                  <a:pt x="795692" y="23467"/>
                  <a:pt x="720436" y="48554"/>
                </a:cubicBezTo>
              </a:path>
            </a:pathLst>
          </a:cu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4D948C0-3F5C-8637-1AB4-5D0DE6D9DC60}"/>
              </a:ext>
            </a:extLst>
          </p:cNvPr>
          <p:cNvSpPr/>
          <p:nvPr/>
        </p:nvSpPr>
        <p:spPr>
          <a:xfrm>
            <a:off x="9677372" y="5808294"/>
            <a:ext cx="1406751" cy="629451"/>
          </a:xfrm>
          <a:custGeom>
            <a:avLst/>
            <a:gdLst>
              <a:gd name="connsiteX0" fmla="*/ 1249246 w 1406751"/>
              <a:gd name="connsiteY0" fmla="*/ 1379 h 629451"/>
              <a:gd name="connsiteX1" fmla="*/ 260955 w 1406751"/>
              <a:gd name="connsiteY1" fmla="*/ 10615 h 629451"/>
              <a:gd name="connsiteX2" fmla="*/ 214773 w 1406751"/>
              <a:gd name="connsiteY2" fmla="*/ 19851 h 629451"/>
              <a:gd name="connsiteX3" fmla="*/ 122410 w 1406751"/>
              <a:gd name="connsiteY3" fmla="*/ 29088 h 629451"/>
              <a:gd name="connsiteX4" fmla="*/ 39283 w 1406751"/>
              <a:gd name="connsiteY4" fmla="*/ 66033 h 629451"/>
              <a:gd name="connsiteX5" fmla="*/ 11573 w 1406751"/>
              <a:gd name="connsiteY5" fmla="*/ 112215 h 629451"/>
              <a:gd name="connsiteX6" fmla="*/ 11573 w 1406751"/>
              <a:gd name="connsiteY6" fmla="*/ 259997 h 629451"/>
              <a:gd name="connsiteX7" fmla="*/ 20810 w 1406751"/>
              <a:gd name="connsiteY7" fmla="*/ 296942 h 629451"/>
              <a:gd name="connsiteX8" fmla="*/ 57755 w 1406751"/>
              <a:gd name="connsiteY8" fmla="*/ 333888 h 629451"/>
              <a:gd name="connsiteX9" fmla="*/ 66992 w 1406751"/>
              <a:gd name="connsiteY9" fmla="*/ 361597 h 629451"/>
              <a:gd name="connsiteX10" fmla="*/ 94701 w 1406751"/>
              <a:gd name="connsiteY10" fmla="*/ 380070 h 629451"/>
              <a:gd name="connsiteX11" fmla="*/ 140883 w 1406751"/>
              <a:gd name="connsiteY11" fmla="*/ 407779 h 629451"/>
              <a:gd name="connsiteX12" fmla="*/ 196301 w 1406751"/>
              <a:gd name="connsiteY12" fmla="*/ 444724 h 629451"/>
              <a:gd name="connsiteX13" fmla="*/ 224010 w 1406751"/>
              <a:gd name="connsiteY13" fmla="*/ 472433 h 629451"/>
              <a:gd name="connsiteX14" fmla="*/ 260955 w 1406751"/>
              <a:gd name="connsiteY14" fmla="*/ 481670 h 629451"/>
              <a:gd name="connsiteX15" fmla="*/ 362555 w 1406751"/>
              <a:gd name="connsiteY15" fmla="*/ 527851 h 629451"/>
              <a:gd name="connsiteX16" fmla="*/ 408737 w 1406751"/>
              <a:gd name="connsiteY16" fmla="*/ 546324 h 629451"/>
              <a:gd name="connsiteX17" fmla="*/ 538046 w 1406751"/>
              <a:gd name="connsiteY17" fmla="*/ 583270 h 629451"/>
              <a:gd name="connsiteX18" fmla="*/ 565755 w 1406751"/>
              <a:gd name="connsiteY18" fmla="*/ 601742 h 629451"/>
              <a:gd name="connsiteX19" fmla="*/ 621173 w 1406751"/>
              <a:gd name="connsiteY19" fmla="*/ 610979 h 629451"/>
              <a:gd name="connsiteX20" fmla="*/ 741246 w 1406751"/>
              <a:gd name="connsiteY20" fmla="*/ 629451 h 629451"/>
              <a:gd name="connsiteX21" fmla="*/ 898264 w 1406751"/>
              <a:gd name="connsiteY21" fmla="*/ 620215 h 629451"/>
              <a:gd name="connsiteX22" fmla="*/ 990628 w 1406751"/>
              <a:gd name="connsiteY22" fmla="*/ 592506 h 629451"/>
              <a:gd name="connsiteX23" fmla="*/ 1064519 w 1406751"/>
              <a:gd name="connsiteY23" fmla="*/ 574033 h 629451"/>
              <a:gd name="connsiteX24" fmla="*/ 1092228 w 1406751"/>
              <a:gd name="connsiteY24" fmla="*/ 555561 h 629451"/>
              <a:gd name="connsiteX25" fmla="*/ 1156883 w 1406751"/>
              <a:gd name="connsiteY25" fmla="*/ 509379 h 629451"/>
              <a:gd name="connsiteX26" fmla="*/ 1193828 w 1406751"/>
              <a:gd name="connsiteY26" fmla="*/ 490906 h 629451"/>
              <a:gd name="connsiteX27" fmla="*/ 1221537 w 1406751"/>
              <a:gd name="connsiteY27" fmla="*/ 472433 h 629451"/>
              <a:gd name="connsiteX28" fmla="*/ 1295428 w 1406751"/>
              <a:gd name="connsiteY28" fmla="*/ 435488 h 629451"/>
              <a:gd name="connsiteX29" fmla="*/ 1350846 w 1406751"/>
              <a:gd name="connsiteY29" fmla="*/ 389306 h 629451"/>
              <a:gd name="connsiteX30" fmla="*/ 1387792 w 1406751"/>
              <a:gd name="connsiteY30" fmla="*/ 333888 h 629451"/>
              <a:gd name="connsiteX31" fmla="*/ 1387792 w 1406751"/>
              <a:gd name="connsiteY31" fmla="*/ 186106 h 629451"/>
              <a:gd name="connsiteX32" fmla="*/ 1332373 w 1406751"/>
              <a:gd name="connsiteY32" fmla="*/ 112215 h 629451"/>
              <a:gd name="connsiteX33" fmla="*/ 1286192 w 1406751"/>
              <a:gd name="connsiteY33" fmla="*/ 47561 h 629451"/>
              <a:gd name="connsiteX34" fmla="*/ 1240010 w 1406751"/>
              <a:gd name="connsiteY34" fmla="*/ 38324 h 629451"/>
              <a:gd name="connsiteX35" fmla="*/ 1249246 w 1406751"/>
              <a:gd name="connsiteY35" fmla="*/ 1379 h 62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06751" h="629451">
                <a:moveTo>
                  <a:pt x="1249246" y="1379"/>
                </a:moveTo>
                <a:cubicBezTo>
                  <a:pt x="1086070" y="-3239"/>
                  <a:pt x="590347" y="4733"/>
                  <a:pt x="260955" y="10615"/>
                </a:cubicBezTo>
                <a:cubicBezTo>
                  <a:pt x="245259" y="10895"/>
                  <a:pt x="230334" y="17776"/>
                  <a:pt x="214773" y="19851"/>
                </a:cubicBezTo>
                <a:cubicBezTo>
                  <a:pt x="184103" y="23940"/>
                  <a:pt x="153198" y="26009"/>
                  <a:pt x="122410" y="29088"/>
                </a:cubicBezTo>
                <a:cubicBezTo>
                  <a:pt x="115401" y="31892"/>
                  <a:pt x="47911" y="57405"/>
                  <a:pt x="39283" y="66033"/>
                </a:cubicBezTo>
                <a:cubicBezTo>
                  <a:pt x="26589" y="78727"/>
                  <a:pt x="20810" y="96821"/>
                  <a:pt x="11573" y="112215"/>
                </a:cubicBezTo>
                <a:cubicBezTo>
                  <a:pt x="-5480" y="180429"/>
                  <a:pt x="-2148" y="150233"/>
                  <a:pt x="11573" y="259997"/>
                </a:cubicBezTo>
                <a:cubicBezTo>
                  <a:pt x="13148" y="272593"/>
                  <a:pt x="14082" y="286177"/>
                  <a:pt x="20810" y="296942"/>
                </a:cubicBezTo>
                <a:cubicBezTo>
                  <a:pt x="30041" y="311711"/>
                  <a:pt x="45440" y="321573"/>
                  <a:pt x="57755" y="333888"/>
                </a:cubicBezTo>
                <a:cubicBezTo>
                  <a:pt x="60834" y="343124"/>
                  <a:pt x="60910" y="353994"/>
                  <a:pt x="66992" y="361597"/>
                </a:cubicBezTo>
                <a:cubicBezTo>
                  <a:pt x="73927" y="370265"/>
                  <a:pt x="85288" y="374187"/>
                  <a:pt x="94701" y="380070"/>
                </a:cubicBezTo>
                <a:cubicBezTo>
                  <a:pt x="109925" y="389585"/>
                  <a:pt x="125737" y="398141"/>
                  <a:pt x="140883" y="407779"/>
                </a:cubicBezTo>
                <a:cubicBezTo>
                  <a:pt x="159613" y="419698"/>
                  <a:pt x="180602" y="429025"/>
                  <a:pt x="196301" y="444724"/>
                </a:cubicBezTo>
                <a:cubicBezTo>
                  <a:pt x="205537" y="453960"/>
                  <a:pt x="212669" y="465952"/>
                  <a:pt x="224010" y="472433"/>
                </a:cubicBezTo>
                <a:cubicBezTo>
                  <a:pt x="235031" y="478731"/>
                  <a:pt x="248912" y="477656"/>
                  <a:pt x="260955" y="481670"/>
                </a:cubicBezTo>
                <a:cubicBezTo>
                  <a:pt x="311522" y="498526"/>
                  <a:pt x="310732" y="504295"/>
                  <a:pt x="362555" y="527851"/>
                </a:cubicBezTo>
                <a:cubicBezTo>
                  <a:pt x="377649" y="534712"/>
                  <a:pt x="392927" y="541331"/>
                  <a:pt x="408737" y="546324"/>
                </a:cubicBezTo>
                <a:cubicBezTo>
                  <a:pt x="451484" y="559823"/>
                  <a:pt x="538046" y="583270"/>
                  <a:pt x="538046" y="583270"/>
                </a:cubicBezTo>
                <a:cubicBezTo>
                  <a:pt x="547282" y="589427"/>
                  <a:pt x="555224" y="598232"/>
                  <a:pt x="565755" y="601742"/>
                </a:cubicBezTo>
                <a:cubicBezTo>
                  <a:pt x="583521" y="607664"/>
                  <a:pt x="602748" y="607629"/>
                  <a:pt x="621173" y="610979"/>
                </a:cubicBezTo>
                <a:cubicBezTo>
                  <a:pt x="714245" y="627901"/>
                  <a:pt x="616123" y="613811"/>
                  <a:pt x="741246" y="629451"/>
                </a:cubicBezTo>
                <a:cubicBezTo>
                  <a:pt x="793585" y="626372"/>
                  <a:pt x="846070" y="625186"/>
                  <a:pt x="898264" y="620215"/>
                </a:cubicBezTo>
                <a:cubicBezTo>
                  <a:pt x="919733" y="618170"/>
                  <a:pt x="975884" y="596719"/>
                  <a:pt x="990628" y="592506"/>
                </a:cubicBezTo>
                <a:cubicBezTo>
                  <a:pt x="1015040" y="585531"/>
                  <a:pt x="1039889" y="580191"/>
                  <a:pt x="1064519" y="574033"/>
                </a:cubicBezTo>
                <a:cubicBezTo>
                  <a:pt x="1073755" y="567876"/>
                  <a:pt x="1083195" y="562013"/>
                  <a:pt x="1092228" y="555561"/>
                </a:cubicBezTo>
                <a:cubicBezTo>
                  <a:pt x="1112077" y="541383"/>
                  <a:pt x="1135096" y="521828"/>
                  <a:pt x="1156883" y="509379"/>
                </a:cubicBezTo>
                <a:cubicBezTo>
                  <a:pt x="1168838" y="502548"/>
                  <a:pt x="1181874" y="497737"/>
                  <a:pt x="1193828" y="490906"/>
                </a:cubicBezTo>
                <a:cubicBezTo>
                  <a:pt x="1203466" y="485398"/>
                  <a:pt x="1211792" y="477749"/>
                  <a:pt x="1221537" y="472433"/>
                </a:cubicBezTo>
                <a:cubicBezTo>
                  <a:pt x="1245712" y="459247"/>
                  <a:pt x="1274273" y="453117"/>
                  <a:pt x="1295428" y="435488"/>
                </a:cubicBezTo>
                <a:cubicBezTo>
                  <a:pt x="1313901" y="420094"/>
                  <a:pt x="1334671" y="407099"/>
                  <a:pt x="1350846" y="389306"/>
                </a:cubicBezTo>
                <a:cubicBezTo>
                  <a:pt x="1365780" y="372878"/>
                  <a:pt x="1387792" y="333888"/>
                  <a:pt x="1387792" y="333888"/>
                </a:cubicBezTo>
                <a:cubicBezTo>
                  <a:pt x="1404211" y="268209"/>
                  <a:pt x="1420632" y="251785"/>
                  <a:pt x="1387792" y="186106"/>
                </a:cubicBezTo>
                <a:cubicBezTo>
                  <a:pt x="1374023" y="158568"/>
                  <a:pt x="1346142" y="139753"/>
                  <a:pt x="1332373" y="112215"/>
                </a:cubicBezTo>
                <a:cubicBezTo>
                  <a:pt x="1321216" y="89899"/>
                  <a:pt x="1311156" y="60043"/>
                  <a:pt x="1286192" y="47561"/>
                </a:cubicBezTo>
                <a:cubicBezTo>
                  <a:pt x="1272151" y="40540"/>
                  <a:pt x="1255105" y="42637"/>
                  <a:pt x="1240010" y="38324"/>
                </a:cubicBezTo>
                <a:cubicBezTo>
                  <a:pt x="1233390" y="36433"/>
                  <a:pt x="1412422" y="5997"/>
                  <a:pt x="1249246" y="1379"/>
                </a:cubicBezTo>
                <a:close/>
              </a:path>
            </a:pathLst>
          </a:cu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45D23-8FAC-1B50-C1D2-5A49E16F2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2DBF4C-4DC7-8F3D-DB7A-7367003B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Univariate Analysis (Segmented)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2DFA3-B662-F8E9-980D-E4EF9CE8AC09}"/>
              </a:ext>
            </a:extLst>
          </p:cNvPr>
          <p:cNvSpPr txBox="1"/>
          <p:nvPr/>
        </p:nvSpPr>
        <p:spPr>
          <a:xfrm>
            <a:off x="594360" y="2066893"/>
            <a:ext cx="5002876" cy="42288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Doing segmented univariate analysis on the numeric columns segmented by categories, we get the following insights,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As expected, the better interest rates were given to the Grade A and B customers.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It also reveals that, the grades are an ordered collection. 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The lower the grade the higher the risk </a:t>
            </a:r>
            <a:r>
              <a:rPr lang="en-US" sz="1600" dirty="0">
                <a:solidFill>
                  <a:schemeClr val="bg1"/>
                </a:solidFill>
              </a:rPr>
              <a:t>of approving a loan application in future.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customers who borrowed the most belong to the better grades. 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They’re neither in the high- or low-income category, but middle class.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FEDB7-C81C-776A-36B9-DBA7F83A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237" y="1477392"/>
            <a:ext cx="6189391" cy="2415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2399FD-592D-79CE-CA90-27FC849FC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236" y="4274524"/>
            <a:ext cx="6189392" cy="24099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D25469-A038-2171-2C17-B117C903C915}"/>
              </a:ext>
            </a:extLst>
          </p:cNvPr>
          <p:cNvSpPr/>
          <p:nvPr/>
        </p:nvSpPr>
        <p:spPr>
          <a:xfrm>
            <a:off x="6982691" y="4516579"/>
            <a:ext cx="1514764" cy="840509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69617B-55F4-1736-C5B7-07FAD4B3BE91}"/>
              </a:ext>
            </a:extLst>
          </p:cNvPr>
          <p:cNvSpPr/>
          <p:nvPr/>
        </p:nvSpPr>
        <p:spPr>
          <a:xfrm>
            <a:off x="6095999" y="1734902"/>
            <a:ext cx="2253673" cy="731207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822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{CD53FC22-60B4-446F-A1BE-98B7E6B3FECB}tf78853419_win32</Template>
  <TotalTime>200</TotalTime>
  <Words>1923</Words>
  <Application>Microsoft Office PowerPoint</Application>
  <PresentationFormat>Widescreen</PresentationFormat>
  <Paragraphs>147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Custom</vt:lpstr>
      <vt:lpstr>Exploratory Data Analysis  Lending Club Case Study</vt:lpstr>
      <vt:lpstr>Agenda</vt:lpstr>
      <vt:lpstr>1. Introduction</vt:lpstr>
      <vt:lpstr>2. Data Understanding</vt:lpstr>
      <vt:lpstr>3. Data Preparation – Data Cleaning</vt:lpstr>
      <vt:lpstr>3. Data Preparation – Data Engineering</vt:lpstr>
      <vt:lpstr>4. EDA – Univariate Analysis (Numeric)</vt:lpstr>
      <vt:lpstr>4. EDA – Univariate Analysis (Categoric)</vt:lpstr>
      <vt:lpstr>4. EDA – Univariate Analysis (Segmented)</vt:lpstr>
      <vt:lpstr>4. EDA – Univariate Analysis (Segmented)</vt:lpstr>
      <vt:lpstr>4. EDA – Bivariate Analysis</vt:lpstr>
      <vt:lpstr>4. EDA – Bivariate Analysis</vt:lpstr>
      <vt:lpstr>4. EDA – Multivariate Analysis</vt:lpstr>
      <vt:lpstr>4. EDA – Multivariate Analysis</vt:lpstr>
      <vt:lpstr>4. EDA – Multivariate Analysis</vt:lpstr>
      <vt:lpstr>5. Recommendations</vt:lpstr>
      <vt:lpstr>Thank you</vt:lpstr>
    </vt:vector>
  </TitlesOfParts>
  <Company>FortisAlberta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Uvaraj Thulasiram</dc:creator>
  <cp:lastModifiedBy>Uvaraj Thulasiram</cp:lastModifiedBy>
  <cp:revision>11</cp:revision>
  <dcterms:created xsi:type="dcterms:W3CDTF">2024-12-20T19:00:02Z</dcterms:created>
  <dcterms:modified xsi:type="dcterms:W3CDTF">2024-12-24T19:32:16Z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1b8746f-b9d5-4b9c-98b4-a0e3edc7e298_Enabled">
    <vt:lpwstr>true</vt:lpwstr>
  </property>
  <property fmtid="{D5CDD505-2E9C-101B-9397-08002B2CF9AE}" pid="4" name="MSIP_Label_a1b8746f-b9d5-4b9c-98b4-a0e3edc7e298_SetDate">
    <vt:lpwstr>2024-12-24T08:17:51Z</vt:lpwstr>
  </property>
  <property fmtid="{D5CDD505-2E9C-101B-9397-08002B2CF9AE}" pid="5" name="MSIP_Label_a1b8746f-b9d5-4b9c-98b4-a0e3edc7e298_Method">
    <vt:lpwstr>Standard</vt:lpwstr>
  </property>
  <property fmtid="{D5CDD505-2E9C-101B-9397-08002B2CF9AE}" pid="6" name="MSIP_Label_a1b8746f-b9d5-4b9c-98b4-a0e3edc7e298_Name">
    <vt:lpwstr>Everyone</vt:lpwstr>
  </property>
  <property fmtid="{D5CDD505-2E9C-101B-9397-08002B2CF9AE}" pid="7" name="MSIP_Label_a1b8746f-b9d5-4b9c-98b4-a0e3edc7e298_SiteId">
    <vt:lpwstr>479189f8-65da-4a22-bdb2-7901aef9d3d6</vt:lpwstr>
  </property>
  <property fmtid="{D5CDD505-2E9C-101B-9397-08002B2CF9AE}" pid="8" name="MSIP_Label_a1b8746f-b9d5-4b9c-98b4-a0e3edc7e298_ActionId">
    <vt:lpwstr>429d73cf-ad68-4c33-b5e2-42640500c193</vt:lpwstr>
  </property>
  <property fmtid="{D5CDD505-2E9C-101B-9397-08002B2CF9AE}" pid="9" name="MSIP_Label_a1b8746f-b9d5-4b9c-98b4-a0e3edc7e298_ContentBits">
    <vt:lpwstr>0</vt:lpwstr>
  </property>
</Properties>
</file>