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2"/>
  </p:notesMasterIdLst>
  <p:handoutMasterIdLst>
    <p:handoutMasterId r:id="rId23"/>
  </p:handoutMasterIdLst>
  <p:sldIdLst>
    <p:sldId id="410" r:id="rId5"/>
    <p:sldId id="383" r:id="rId6"/>
    <p:sldId id="391" r:id="rId7"/>
    <p:sldId id="411" r:id="rId8"/>
    <p:sldId id="412" r:id="rId9"/>
    <p:sldId id="413" r:id="rId10"/>
    <p:sldId id="414" r:id="rId11"/>
    <p:sldId id="415" r:id="rId12"/>
    <p:sldId id="416" r:id="rId13"/>
    <p:sldId id="417" r:id="rId14"/>
    <p:sldId id="418" r:id="rId15"/>
    <p:sldId id="419" r:id="rId16"/>
    <p:sldId id="420" r:id="rId17"/>
    <p:sldId id="421" r:id="rId18"/>
    <p:sldId id="422" r:id="rId19"/>
    <p:sldId id="423" r:id="rId20"/>
    <p:sldId id="39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A655"/>
    <a:srgbClr val="4495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27" autoAdjust="0"/>
  </p:normalViewPr>
  <p:slideViewPr>
    <p:cSldViewPr snapToGrid="0">
      <p:cViewPr varScale="1">
        <p:scale>
          <a:sx n="112" d="100"/>
          <a:sy n="112" d="100"/>
        </p:scale>
        <p:origin x="552"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12/24/2024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12/24/2024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F6A098-D6CC-7BD6-8F67-57AD67AA53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61F986-E5EF-D489-2582-D798502E2B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2D9969-106A-F615-C31D-3DE598D897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E4149E5-60CE-B174-991B-8F6E6D9BEECA}"/>
              </a:ext>
            </a:extLst>
          </p:cNvPr>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421608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B8F69B-6720-8603-F666-7D60EB1043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547CC3-E522-A5FA-A80F-9279711A48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3A66E9-522D-2103-A6C7-CDE2C61944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49DC7DC-E8BC-EAC2-3C19-7AA653117FDE}"/>
              </a:ext>
            </a:extLst>
          </p:cNvPr>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3182149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0D10B5-876B-C16F-EC36-84565F447A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1B0BFE-65C6-AF3F-3A1C-209370F76F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F061B8-2C5D-8F62-4BB8-A1AADC7456E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818CDA7-5D0D-D8C9-53B8-C46344E4E5BD}"/>
              </a:ext>
            </a:extLst>
          </p:cNvPr>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15049978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0AB6D3-CADB-73CC-1BB8-6B225134AF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DFAEEE-BDD7-EE9A-F48F-C52F4FE14D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0EC872-3992-3FE6-7ACF-9FBF53B9C24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1D47FCA-D377-8790-D19A-FBCF59DDF86F}"/>
              </a:ext>
            </a:extLst>
          </p:cNvPr>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1079242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3B47C9-7D44-8DE4-FAEB-090C07AB46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876FF0-07FF-DF5F-0010-D72C141D72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22CC26-C8A2-8B33-8B0C-892DDABF1CF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C9F5076-7D29-2A0D-D270-26ED77666A38}"/>
              </a:ext>
            </a:extLst>
          </p:cNvPr>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18249130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778A13-1C7B-F0F0-6892-252FD29983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A81FEA-787D-52B8-7D6C-25A3D9486C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4E5339-2C50-2006-690F-95A0424AC92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9FBFB71-1942-4763-E418-FEF24C293EA6}"/>
              </a:ext>
            </a:extLst>
          </p:cNvPr>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324205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2A43C6-36FB-0ECA-E11A-7C39590A1D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D662CE-C842-48D5-85C9-881D736553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347C2A-B585-5CEC-31F7-337599C0E12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CE51A72-E978-F5C8-4AE6-82278E462152}"/>
              </a:ext>
            </a:extLst>
          </p:cNvPr>
          <p:cNvSpPr>
            <a:spLocks noGrp="1"/>
          </p:cNvSpPr>
          <p:nvPr>
            <p:ph type="sldNum" sz="quarter" idx="5"/>
          </p:nvPr>
        </p:nvSpPr>
        <p:spPr/>
        <p:txBody>
          <a:bodyPr/>
          <a:lstStyle/>
          <a:p>
            <a:fld id="{A89C7E07-3C67-C64C-8DA0-0404F6303970}" type="slidenum">
              <a:rPr lang="en-US" smtClean="0"/>
              <a:t>16</a:t>
            </a:fld>
            <a:endParaRPr lang="en-US" dirty="0"/>
          </a:p>
        </p:txBody>
      </p:sp>
    </p:spTree>
    <p:extLst>
      <p:ext uri="{BB962C8B-B14F-4D97-AF65-F5344CB8AC3E}">
        <p14:creationId xmlns:p14="http://schemas.microsoft.com/office/powerpoint/2010/main" val="9594602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17</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3DE452-256F-712B-49BB-35E07323F9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29EF06-5080-167B-2E37-F796B05A7A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10FEA8-3D9F-6841-3031-44D6911A176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F00410A-5069-1982-3FBD-0863B7E2E0C4}"/>
              </a:ext>
            </a:extLst>
          </p:cNvPr>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3434978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D23962-9129-5334-5856-BDE710E55A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5C9479-CD7F-BAE4-F3C5-CFA0C4C86E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7F7A71-6F1E-8B8D-D5BE-6E3D521F856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B5FEB47-3CED-77F0-0B42-630AE96FE3F1}"/>
              </a:ext>
            </a:extLst>
          </p:cNvPr>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4058854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E768B5-DC87-79C8-6C00-F280453E8D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40EBDE-8DE1-8733-6546-826F1B7883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5CBF9D-4F93-024D-879D-7AB37B19495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6AAF625-A81C-DE0B-5740-346355BFDF98}"/>
              </a:ext>
            </a:extLst>
          </p:cNvPr>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691622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D73B3-97AF-D883-4C6D-09211F4224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41C02A-EDF1-5497-6FC1-8F0B090179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C8AC2A-F5CA-A68D-DB11-ACBDFEEA933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54C64FF-BA04-5650-F404-45A6977E3FAA}"/>
              </a:ext>
            </a:extLst>
          </p:cNvPr>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3546945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031640-873D-1DC1-C671-D33B9E52EE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A48DAD-61F7-4FB8-213A-8FFCE048F6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136785-4EC5-72F9-17DE-6814ADCA7E3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FE612B3-8E7C-B95C-5B5E-EFE7E10646F8}"/>
              </a:ext>
            </a:extLst>
          </p:cNvPr>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108678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AA0D58-E442-6564-87A5-0BAEA71E98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546F08-A9FE-3D4C-F3CD-558021E380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242CB1-6B23-26AD-8A90-4CF2F2A73B2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F7B65FE-6439-288D-5080-3DBD5041A8BD}"/>
              </a:ext>
            </a:extLst>
          </p:cNvPr>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3590037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72261" y="5087607"/>
            <a:ext cx="1825532" cy="1717965"/>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3238856" y="411479"/>
            <a:ext cx="8557448" cy="3017521"/>
          </a:xfrm>
        </p:spPr>
        <p:txBody>
          <a:bodyPr/>
          <a:lstStyle/>
          <a:p>
            <a:pPr algn="r"/>
            <a:r>
              <a:rPr lang="en-US" sz="5400" dirty="0">
                <a:solidFill>
                  <a:srgbClr val="4495A2"/>
                </a:solidFill>
              </a:rPr>
              <a:t>Exploratory Data Analysis</a:t>
            </a:r>
            <a:br>
              <a:rPr lang="en-US" sz="5400" dirty="0"/>
            </a:br>
            <a:br>
              <a:rPr lang="en-US" sz="5400" dirty="0"/>
            </a:br>
            <a:r>
              <a:rPr lang="en-US" sz="5400" dirty="0">
                <a:solidFill>
                  <a:srgbClr val="7CA655"/>
                </a:solidFill>
              </a:rPr>
              <a:t>Lending Club Case Study</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E4DF3C-A33C-6F29-A756-5DB3FAA849C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9EE02F4-53C5-1B81-421D-1D6D04BD6603}"/>
              </a:ext>
            </a:extLst>
          </p:cNvPr>
          <p:cNvSpPr>
            <a:spLocks noGrp="1"/>
          </p:cNvSpPr>
          <p:nvPr>
            <p:ph type="title"/>
          </p:nvPr>
        </p:nvSpPr>
        <p:spPr>
          <a:xfrm>
            <a:off x="594360" y="102875"/>
            <a:ext cx="10873740" cy="773425"/>
          </a:xfrm>
        </p:spPr>
        <p:txBody>
          <a:bodyPr/>
          <a:lstStyle/>
          <a:p>
            <a:r>
              <a:rPr lang="en-US" sz="3600" dirty="0"/>
              <a:t>4. EDA – Univariate Analysis (Segmented)</a:t>
            </a:r>
          </a:p>
        </p:txBody>
      </p:sp>
      <p:sp>
        <p:nvSpPr>
          <p:cNvPr id="15" name="TextBox 14">
            <a:extLst>
              <a:ext uri="{FF2B5EF4-FFF2-40B4-BE49-F238E27FC236}">
                <a16:creationId xmlns:a16="http://schemas.microsoft.com/office/drawing/2014/main" id="{CC901B94-CC29-D7DC-6671-F9193626B817}"/>
              </a:ext>
            </a:extLst>
          </p:cNvPr>
          <p:cNvSpPr txBox="1"/>
          <p:nvPr/>
        </p:nvSpPr>
        <p:spPr>
          <a:xfrm>
            <a:off x="594360" y="1338503"/>
            <a:ext cx="3220258" cy="5106013"/>
          </a:xfrm>
          <a:prstGeom prst="rect">
            <a:avLst/>
          </a:prstGeom>
          <a:noFill/>
          <a:ln>
            <a:noFill/>
          </a:ln>
        </p:spPr>
        <p:txBody>
          <a:bodyPr wrap="square" rtlCol="0">
            <a:spAutoFit/>
          </a:bodyPr>
          <a:lstStyle/>
          <a:p>
            <a:pPr>
              <a:lnSpc>
                <a:spcPct val="90000"/>
              </a:lnSpc>
              <a:spcBef>
                <a:spcPts val="1800"/>
              </a:spcBef>
            </a:pPr>
            <a:r>
              <a:rPr lang="en-US" sz="1600" dirty="0">
                <a:solidFill>
                  <a:schemeClr val="bg1"/>
                </a:solidFill>
              </a:rPr>
              <a:t>Doing further segmented univariate analysis reveal the following,</a:t>
            </a:r>
          </a:p>
          <a:p>
            <a:pPr marL="285750" indent="-285750">
              <a:lnSpc>
                <a:spcPct val="90000"/>
              </a:lnSpc>
              <a:spcBef>
                <a:spcPts val="1800"/>
              </a:spcBef>
              <a:buFont typeface="Arial" panose="020B0604020202020204" pitchFamily="34" charset="0"/>
              <a:buChar char="•"/>
            </a:pPr>
            <a:r>
              <a:rPr lang="en-US" sz="1600" dirty="0">
                <a:solidFill>
                  <a:schemeClr val="bg1"/>
                </a:solidFill>
              </a:rPr>
              <a:t>The borrowers with lower grades borrowed more than the one with higher grades</a:t>
            </a:r>
          </a:p>
          <a:p>
            <a:pPr marL="283464" indent="-283464">
              <a:lnSpc>
                <a:spcPct val="90000"/>
              </a:lnSpc>
              <a:spcBef>
                <a:spcPts val="1800"/>
              </a:spcBef>
              <a:buFont typeface="Arial" panose="020B0604020202020204" pitchFamily="34" charset="0"/>
              <a:buChar char="•"/>
            </a:pPr>
            <a:r>
              <a:rPr lang="en-US" sz="1600" dirty="0">
                <a:solidFill>
                  <a:schemeClr val="bg1"/>
                </a:solidFill>
              </a:rPr>
              <a:t>The interest rate for those borrowers with lower sub grades are much higher which proves again that the grades are inversely proportional to risk.</a:t>
            </a:r>
          </a:p>
          <a:p>
            <a:pPr marL="283464" indent="-283464">
              <a:lnSpc>
                <a:spcPct val="90000"/>
              </a:lnSpc>
              <a:spcBef>
                <a:spcPts val="1800"/>
              </a:spcBef>
              <a:buFont typeface="Arial" panose="020B0604020202020204" pitchFamily="34" charset="0"/>
              <a:buChar char="•"/>
            </a:pPr>
            <a:r>
              <a:rPr lang="en-US" sz="1600" dirty="0">
                <a:solidFill>
                  <a:schemeClr val="bg1"/>
                </a:solidFill>
              </a:rPr>
              <a:t>The customers with lower grades show more disrespectful attitude. This insight is derived from the number of public derogatory records.</a:t>
            </a:r>
          </a:p>
          <a:p>
            <a:endParaRPr lang="en-US" dirty="0">
              <a:solidFill>
                <a:schemeClr val="bg1"/>
              </a:solidFill>
            </a:endParaRPr>
          </a:p>
          <a:p>
            <a:endParaRPr lang="en-US" dirty="0">
              <a:solidFill>
                <a:schemeClr val="bg1"/>
              </a:solidFill>
            </a:endParaRPr>
          </a:p>
        </p:txBody>
      </p:sp>
      <p:pic>
        <p:nvPicPr>
          <p:cNvPr id="4" name="Picture 3">
            <a:extLst>
              <a:ext uri="{FF2B5EF4-FFF2-40B4-BE49-F238E27FC236}">
                <a16:creationId xmlns:a16="http://schemas.microsoft.com/office/drawing/2014/main" id="{FA115EF3-A3B0-FE80-1C09-46D9B9D57E18}"/>
              </a:ext>
            </a:extLst>
          </p:cNvPr>
          <p:cNvPicPr>
            <a:picLocks noChangeAspect="1"/>
          </p:cNvPicPr>
          <p:nvPr/>
        </p:nvPicPr>
        <p:blipFill>
          <a:blip r:embed="rId3"/>
          <a:stretch>
            <a:fillRect/>
          </a:stretch>
        </p:blipFill>
        <p:spPr>
          <a:xfrm>
            <a:off x="3959877" y="1338503"/>
            <a:ext cx="7991399" cy="2422480"/>
          </a:xfrm>
          <a:prstGeom prst="rect">
            <a:avLst/>
          </a:prstGeom>
        </p:spPr>
      </p:pic>
      <p:pic>
        <p:nvPicPr>
          <p:cNvPr id="7" name="Picture 6">
            <a:extLst>
              <a:ext uri="{FF2B5EF4-FFF2-40B4-BE49-F238E27FC236}">
                <a16:creationId xmlns:a16="http://schemas.microsoft.com/office/drawing/2014/main" id="{A2706D82-5AE8-B2EE-A88B-CF445A59691F}"/>
              </a:ext>
            </a:extLst>
          </p:cNvPr>
          <p:cNvPicPr>
            <a:picLocks noChangeAspect="1"/>
          </p:cNvPicPr>
          <p:nvPr/>
        </p:nvPicPr>
        <p:blipFill>
          <a:blip r:embed="rId4"/>
          <a:stretch>
            <a:fillRect/>
          </a:stretch>
        </p:blipFill>
        <p:spPr>
          <a:xfrm>
            <a:off x="3959879" y="4063566"/>
            <a:ext cx="7991398" cy="2448069"/>
          </a:xfrm>
          <a:prstGeom prst="rect">
            <a:avLst/>
          </a:prstGeom>
        </p:spPr>
      </p:pic>
    </p:spTree>
    <p:extLst>
      <p:ext uri="{BB962C8B-B14F-4D97-AF65-F5344CB8AC3E}">
        <p14:creationId xmlns:p14="http://schemas.microsoft.com/office/powerpoint/2010/main" val="2946372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366BF-E2D5-6710-9682-438F448375B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F7CA87C-F3E4-967F-DAAF-396E54EC70DD}"/>
              </a:ext>
            </a:extLst>
          </p:cNvPr>
          <p:cNvSpPr>
            <a:spLocks noGrp="1"/>
          </p:cNvSpPr>
          <p:nvPr>
            <p:ph type="title"/>
          </p:nvPr>
        </p:nvSpPr>
        <p:spPr>
          <a:xfrm>
            <a:off x="594360" y="102875"/>
            <a:ext cx="10873740" cy="773425"/>
          </a:xfrm>
        </p:spPr>
        <p:txBody>
          <a:bodyPr/>
          <a:lstStyle/>
          <a:p>
            <a:r>
              <a:rPr lang="en-US" sz="3600" dirty="0"/>
              <a:t>4. EDA – Bivariate Analysis</a:t>
            </a:r>
          </a:p>
        </p:txBody>
      </p:sp>
      <p:sp>
        <p:nvSpPr>
          <p:cNvPr id="15" name="TextBox 14">
            <a:extLst>
              <a:ext uri="{FF2B5EF4-FFF2-40B4-BE49-F238E27FC236}">
                <a16:creationId xmlns:a16="http://schemas.microsoft.com/office/drawing/2014/main" id="{5332F11B-6E27-9FFA-0C3F-F37798E9E1C2}"/>
              </a:ext>
            </a:extLst>
          </p:cNvPr>
          <p:cNvSpPr txBox="1"/>
          <p:nvPr/>
        </p:nvSpPr>
        <p:spPr>
          <a:xfrm>
            <a:off x="594360" y="1600807"/>
            <a:ext cx="3220258" cy="3656386"/>
          </a:xfrm>
          <a:prstGeom prst="rect">
            <a:avLst/>
          </a:prstGeom>
          <a:noFill/>
          <a:ln>
            <a:noFill/>
          </a:ln>
        </p:spPr>
        <p:txBody>
          <a:bodyPr wrap="square" rtlCol="0">
            <a:spAutoFit/>
          </a:bodyPr>
          <a:lstStyle/>
          <a:p>
            <a:pPr>
              <a:lnSpc>
                <a:spcPct val="90000"/>
              </a:lnSpc>
              <a:spcBef>
                <a:spcPts val="1800"/>
              </a:spcBef>
            </a:pPr>
            <a:r>
              <a:rPr lang="en-US" sz="1600" dirty="0">
                <a:solidFill>
                  <a:schemeClr val="bg1"/>
                </a:solidFill>
              </a:rPr>
              <a:t>Bivariate analysis helps validate assumptions and clarify insights derived from univariate analysis. </a:t>
            </a:r>
          </a:p>
          <a:p>
            <a:pPr marL="285750" indent="-285750">
              <a:lnSpc>
                <a:spcPct val="90000"/>
              </a:lnSpc>
              <a:spcBef>
                <a:spcPts val="1800"/>
              </a:spcBef>
              <a:buFont typeface="Arial" panose="020B0604020202020204" pitchFamily="34" charset="0"/>
              <a:buChar char="•"/>
            </a:pPr>
            <a:r>
              <a:rPr lang="en-US" sz="1600" dirty="0">
                <a:solidFill>
                  <a:schemeClr val="bg1"/>
                </a:solidFill>
              </a:rPr>
              <a:t>The first chart on the right shows that borrowers with lower subgrades tend to take larger loans at higher interest rates and default more frequently, leading to a higher number of charged-off loans. </a:t>
            </a:r>
          </a:p>
          <a:p>
            <a:pPr marL="285750" indent="-285750">
              <a:lnSpc>
                <a:spcPct val="90000"/>
              </a:lnSpc>
              <a:spcBef>
                <a:spcPts val="1800"/>
              </a:spcBef>
              <a:buFont typeface="Arial" panose="020B0604020202020204" pitchFamily="34" charset="0"/>
              <a:buChar char="•"/>
            </a:pPr>
            <a:r>
              <a:rPr lang="en-US" sz="1600" dirty="0">
                <a:solidFill>
                  <a:schemeClr val="bg1"/>
                </a:solidFill>
              </a:rPr>
              <a:t>The second chart reinforces this observation by illustrating the distribution of loan amounts across different grades.</a:t>
            </a:r>
            <a:endParaRPr lang="en-US" dirty="0">
              <a:solidFill>
                <a:schemeClr val="bg1"/>
              </a:solidFill>
            </a:endParaRPr>
          </a:p>
        </p:txBody>
      </p:sp>
      <p:pic>
        <p:nvPicPr>
          <p:cNvPr id="5" name="Picture 4">
            <a:extLst>
              <a:ext uri="{FF2B5EF4-FFF2-40B4-BE49-F238E27FC236}">
                <a16:creationId xmlns:a16="http://schemas.microsoft.com/office/drawing/2014/main" id="{860BC0F6-9240-0D77-9A6E-88900E3EDE3D}"/>
              </a:ext>
            </a:extLst>
          </p:cNvPr>
          <p:cNvPicPr>
            <a:picLocks noChangeAspect="1"/>
          </p:cNvPicPr>
          <p:nvPr/>
        </p:nvPicPr>
        <p:blipFill>
          <a:blip r:embed="rId3"/>
          <a:stretch>
            <a:fillRect/>
          </a:stretch>
        </p:blipFill>
        <p:spPr>
          <a:xfrm>
            <a:off x="4045527" y="1338503"/>
            <a:ext cx="7748732" cy="2348919"/>
          </a:xfrm>
          <a:prstGeom prst="rect">
            <a:avLst/>
          </a:prstGeom>
        </p:spPr>
      </p:pic>
      <p:pic>
        <p:nvPicPr>
          <p:cNvPr id="8" name="Picture 7">
            <a:extLst>
              <a:ext uri="{FF2B5EF4-FFF2-40B4-BE49-F238E27FC236}">
                <a16:creationId xmlns:a16="http://schemas.microsoft.com/office/drawing/2014/main" id="{BA1875A4-B335-8186-5DD7-4E049CFD5203}"/>
              </a:ext>
            </a:extLst>
          </p:cNvPr>
          <p:cNvPicPr>
            <a:picLocks noChangeAspect="1"/>
          </p:cNvPicPr>
          <p:nvPr/>
        </p:nvPicPr>
        <p:blipFill>
          <a:blip r:embed="rId4"/>
          <a:stretch>
            <a:fillRect/>
          </a:stretch>
        </p:blipFill>
        <p:spPr>
          <a:xfrm>
            <a:off x="4045527" y="3914652"/>
            <a:ext cx="7748732" cy="2355073"/>
          </a:xfrm>
          <a:prstGeom prst="rect">
            <a:avLst/>
          </a:prstGeom>
        </p:spPr>
      </p:pic>
      <p:cxnSp>
        <p:nvCxnSpPr>
          <p:cNvPr id="4" name="Straight Arrow Connector 3">
            <a:extLst>
              <a:ext uri="{FF2B5EF4-FFF2-40B4-BE49-F238E27FC236}">
                <a16:creationId xmlns:a16="http://schemas.microsoft.com/office/drawing/2014/main" id="{22EBAF3C-6C11-A442-8532-AF624A3F77CE}"/>
              </a:ext>
            </a:extLst>
          </p:cNvPr>
          <p:cNvCxnSpPr/>
          <p:nvPr/>
        </p:nvCxnSpPr>
        <p:spPr>
          <a:xfrm flipV="1">
            <a:off x="4683095" y="2281727"/>
            <a:ext cx="7033189" cy="6751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94403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E66983-FE15-9156-0DD0-E826A3FB8AE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1EFF3A1-1E50-6DAA-C9B7-E00B7261C2D1}"/>
              </a:ext>
            </a:extLst>
          </p:cNvPr>
          <p:cNvSpPr>
            <a:spLocks noGrp="1"/>
          </p:cNvSpPr>
          <p:nvPr>
            <p:ph type="title"/>
          </p:nvPr>
        </p:nvSpPr>
        <p:spPr>
          <a:xfrm>
            <a:off x="594360" y="102875"/>
            <a:ext cx="10873740" cy="773425"/>
          </a:xfrm>
        </p:spPr>
        <p:txBody>
          <a:bodyPr/>
          <a:lstStyle/>
          <a:p>
            <a:r>
              <a:rPr lang="en-US" sz="3600" dirty="0"/>
              <a:t>4. EDA – Bivariate Analysis</a:t>
            </a:r>
          </a:p>
        </p:txBody>
      </p:sp>
      <p:sp>
        <p:nvSpPr>
          <p:cNvPr id="15" name="TextBox 14">
            <a:extLst>
              <a:ext uri="{FF2B5EF4-FFF2-40B4-BE49-F238E27FC236}">
                <a16:creationId xmlns:a16="http://schemas.microsoft.com/office/drawing/2014/main" id="{3CE8E44C-7712-01FB-4E57-1FD2A89C71F3}"/>
              </a:ext>
            </a:extLst>
          </p:cNvPr>
          <p:cNvSpPr txBox="1"/>
          <p:nvPr/>
        </p:nvSpPr>
        <p:spPr>
          <a:xfrm>
            <a:off x="7845529" y="1093328"/>
            <a:ext cx="3971923" cy="5456878"/>
          </a:xfrm>
          <a:prstGeom prst="rect">
            <a:avLst/>
          </a:prstGeom>
          <a:noFill/>
          <a:ln>
            <a:noFill/>
          </a:ln>
        </p:spPr>
        <p:txBody>
          <a:bodyPr wrap="square" rtlCol="0">
            <a:spAutoFit/>
          </a:bodyPr>
          <a:lstStyle/>
          <a:p>
            <a:pPr>
              <a:lnSpc>
                <a:spcPct val="90000"/>
              </a:lnSpc>
              <a:spcBef>
                <a:spcPts val="1800"/>
              </a:spcBef>
            </a:pPr>
            <a:r>
              <a:rPr lang="en-US" sz="1600" b="1" dirty="0">
                <a:solidFill>
                  <a:schemeClr val="bg1"/>
                </a:solidFill>
              </a:rPr>
              <a:t>Key insights from the heatmap,</a:t>
            </a:r>
          </a:p>
          <a:p>
            <a:pPr marL="285750" indent="-285750">
              <a:lnSpc>
                <a:spcPct val="90000"/>
              </a:lnSpc>
              <a:spcBef>
                <a:spcPts val="1800"/>
              </a:spcBef>
              <a:buFont typeface="Arial" panose="020B0604020202020204" pitchFamily="34" charset="0"/>
              <a:buChar char="•"/>
            </a:pPr>
            <a:r>
              <a:rPr lang="en-US" sz="1600" dirty="0">
                <a:solidFill>
                  <a:schemeClr val="bg1"/>
                </a:solidFill>
              </a:rPr>
              <a:t>A </a:t>
            </a:r>
            <a:r>
              <a:rPr lang="en-US" sz="1600" dirty="0">
                <a:solidFill>
                  <a:schemeClr val="bg1"/>
                </a:solidFill>
                <a:highlight>
                  <a:srgbClr val="FFFF00"/>
                </a:highlight>
              </a:rPr>
              <a:t>strong correlation (93%) </a:t>
            </a:r>
            <a:r>
              <a:rPr lang="en-US" sz="1600" dirty="0">
                <a:solidFill>
                  <a:schemeClr val="bg1"/>
                </a:solidFill>
              </a:rPr>
              <a:t>between </a:t>
            </a:r>
            <a:r>
              <a:rPr lang="en-US" sz="1600" dirty="0" err="1">
                <a:solidFill>
                  <a:schemeClr val="bg1"/>
                </a:solidFill>
              </a:rPr>
              <a:t>loan_amnt</a:t>
            </a:r>
            <a:r>
              <a:rPr lang="en-US" sz="1600" dirty="0">
                <a:solidFill>
                  <a:schemeClr val="bg1"/>
                </a:solidFill>
              </a:rPr>
              <a:t> and installment highlights that higher loans directly result in larger installment amounts.</a:t>
            </a:r>
          </a:p>
          <a:p>
            <a:pPr marL="285750" indent="-285750">
              <a:lnSpc>
                <a:spcPct val="90000"/>
              </a:lnSpc>
              <a:spcBef>
                <a:spcPts val="1800"/>
              </a:spcBef>
              <a:buFont typeface="Arial" panose="020B0604020202020204" pitchFamily="34" charset="0"/>
              <a:buChar char="•"/>
            </a:pPr>
            <a:r>
              <a:rPr lang="en-US" sz="1600" dirty="0">
                <a:solidFill>
                  <a:schemeClr val="bg1"/>
                </a:solidFill>
              </a:rPr>
              <a:t>47% correlation between </a:t>
            </a:r>
            <a:r>
              <a:rPr lang="en-US" sz="1600" dirty="0" err="1">
                <a:solidFill>
                  <a:schemeClr val="bg1"/>
                </a:solidFill>
              </a:rPr>
              <a:t>revol_util</a:t>
            </a:r>
            <a:r>
              <a:rPr lang="en-US" sz="1600" dirty="0">
                <a:solidFill>
                  <a:schemeClr val="bg1"/>
                </a:solidFill>
              </a:rPr>
              <a:t> and </a:t>
            </a:r>
            <a:r>
              <a:rPr lang="en-US" sz="1600" dirty="0" err="1">
                <a:solidFill>
                  <a:schemeClr val="bg1"/>
                </a:solidFill>
              </a:rPr>
              <a:t>int_rate</a:t>
            </a:r>
            <a:r>
              <a:rPr lang="en-US" sz="1600" dirty="0">
                <a:solidFill>
                  <a:schemeClr val="bg1"/>
                </a:solidFill>
              </a:rPr>
              <a:t> suggests borrowers with higher credit utilization often face higher interest rates.</a:t>
            </a:r>
          </a:p>
          <a:p>
            <a:pPr marL="285750" indent="-285750">
              <a:lnSpc>
                <a:spcPct val="90000"/>
              </a:lnSpc>
              <a:spcBef>
                <a:spcPts val="1800"/>
              </a:spcBef>
              <a:buFont typeface="Arial" panose="020B0604020202020204" pitchFamily="34" charset="0"/>
              <a:buChar char="•"/>
            </a:pPr>
            <a:r>
              <a:rPr lang="en-US" sz="1600" dirty="0">
                <a:solidFill>
                  <a:schemeClr val="bg1"/>
                </a:solidFill>
              </a:rPr>
              <a:t>A moderate positive correlation (36%) between </a:t>
            </a:r>
            <a:r>
              <a:rPr lang="en-US" sz="1600" dirty="0" err="1">
                <a:solidFill>
                  <a:schemeClr val="bg1"/>
                </a:solidFill>
              </a:rPr>
              <a:t>annual_inc</a:t>
            </a:r>
            <a:r>
              <a:rPr lang="en-US" sz="1600" dirty="0">
                <a:solidFill>
                  <a:schemeClr val="bg1"/>
                </a:solidFill>
              </a:rPr>
              <a:t> and </a:t>
            </a:r>
            <a:r>
              <a:rPr lang="en-US" sz="1600" dirty="0" err="1">
                <a:solidFill>
                  <a:schemeClr val="bg1"/>
                </a:solidFill>
              </a:rPr>
              <a:t>loan_amnt</a:t>
            </a:r>
            <a:r>
              <a:rPr lang="en-US" sz="1600" dirty="0">
                <a:solidFill>
                  <a:schemeClr val="bg1"/>
                </a:solidFill>
              </a:rPr>
              <a:t> indicates that </a:t>
            </a:r>
            <a:r>
              <a:rPr lang="en-US" sz="1600" dirty="0">
                <a:solidFill>
                  <a:schemeClr val="bg1"/>
                </a:solidFill>
                <a:highlight>
                  <a:srgbClr val="FFFF00"/>
                </a:highlight>
              </a:rPr>
              <a:t>higher-income borrowers tend to take larger loans</a:t>
            </a:r>
            <a:r>
              <a:rPr lang="en-US" sz="1600" dirty="0">
                <a:solidFill>
                  <a:schemeClr val="bg1"/>
                </a:solidFill>
              </a:rPr>
              <a:t>.</a:t>
            </a:r>
          </a:p>
          <a:p>
            <a:pPr marL="285750" indent="-285750">
              <a:lnSpc>
                <a:spcPct val="90000"/>
              </a:lnSpc>
              <a:spcBef>
                <a:spcPts val="1800"/>
              </a:spcBef>
              <a:buFont typeface="Arial" panose="020B0604020202020204" pitchFamily="34" charset="0"/>
              <a:buChar char="•"/>
            </a:pPr>
            <a:r>
              <a:rPr lang="en-US" sz="1600" dirty="0">
                <a:solidFill>
                  <a:schemeClr val="bg1"/>
                </a:solidFill>
                <a:highlight>
                  <a:srgbClr val="FFFF00"/>
                </a:highlight>
              </a:rPr>
              <a:t>Public derogatory records and bankruptcies are strongly associated. </a:t>
            </a:r>
            <a:r>
              <a:rPr lang="en-US" sz="1600" dirty="0">
                <a:solidFill>
                  <a:schemeClr val="bg1"/>
                </a:solidFill>
              </a:rPr>
              <a:t>An 85% correlation indicates high risk.</a:t>
            </a:r>
          </a:p>
          <a:p>
            <a:pPr marL="285750" indent="-285750">
              <a:lnSpc>
                <a:spcPct val="90000"/>
              </a:lnSpc>
              <a:spcBef>
                <a:spcPts val="1800"/>
              </a:spcBef>
              <a:buFont typeface="Arial" panose="020B0604020202020204" pitchFamily="34" charset="0"/>
              <a:buChar char="•"/>
            </a:pPr>
            <a:r>
              <a:rPr lang="en-US" sz="1600" dirty="0">
                <a:solidFill>
                  <a:schemeClr val="bg1"/>
                </a:solidFill>
              </a:rPr>
              <a:t>Surprisingly debt-to-income ratio has minimal impact on </a:t>
            </a:r>
            <a:r>
              <a:rPr lang="en-US" sz="1600" dirty="0" err="1">
                <a:solidFill>
                  <a:schemeClr val="bg1"/>
                </a:solidFill>
              </a:rPr>
              <a:t>loan_amnt</a:t>
            </a:r>
            <a:r>
              <a:rPr lang="en-US" sz="1600" dirty="0">
                <a:solidFill>
                  <a:schemeClr val="bg1"/>
                </a:solidFill>
              </a:rPr>
              <a:t> and </a:t>
            </a:r>
            <a:r>
              <a:rPr lang="en-US" sz="1600" dirty="0" err="1">
                <a:solidFill>
                  <a:schemeClr val="bg1"/>
                </a:solidFill>
              </a:rPr>
              <a:t>annual_inc</a:t>
            </a:r>
            <a:endParaRPr lang="en-US" dirty="0">
              <a:solidFill>
                <a:schemeClr val="bg1"/>
              </a:solidFill>
            </a:endParaRPr>
          </a:p>
        </p:txBody>
      </p:sp>
      <p:pic>
        <p:nvPicPr>
          <p:cNvPr id="4" name="Picture 3">
            <a:extLst>
              <a:ext uri="{FF2B5EF4-FFF2-40B4-BE49-F238E27FC236}">
                <a16:creationId xmlns:a16="http://schemas.microsoft.com/office/drawing/2014/main" id="{8DB72C19-50E4-9F5C-16C9-9AE1414AC31A}"/>
              </a:ext>
            </a:extLst>
          </p:cNvPr>
          <p:cNvPicPr>
            <a:picLocks noChangeAspect="1"/>
          </p:cNvPicPr>
          <p:nvPr/>
        </p:nvPicPr>
        <p:blipFill>
          <a:blip r:embed="rId3"/>
          <a:stretch>
            <a:fillRect/>
          </a:stretch>
        </p:blipFill>
        <p:spPr>
          <a:xfrm>
            <a:off x="185738" y="1657350"/>
            <a:ext cx="7505699" cy="3580640"/>
          </a:xfrm>
          <a:prstGeom prst="rect">
            <a:avLst/>
          </a:prstGeom>
        </p:spPr>
      </p:pic>
      <p:sp>
        <p:nvSpPr>
          <p:cNvPr id="6" name="Title 2">
            <a:extLst>
              <a:ext uri="{FF2B5EF4-FFF2-40B4-BE49-F238E27FC236}">
                <a16:creationId xmlns:a16="http://schemas.microsoft.com/office/drawing/2014/main" id="{9929B314-C2E3-7272-93B9-7CA349E3929C}"/>
              </a:ext>
            </a:extLst>
          </p:cNvPr>
          <p:cNvSpPr txBox="1">
            <a:spLocks/>
          </p:cNvSpPr>
          <p:nvPr/>
        </p:nvSpPr>
        <p:spPr>
          <a:xfrm>
            <a:off x="1114852" y="5416756"/>
            <a:ext cx="6111240" cy="773425"/>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b="0" dirty="0"/>
              <a:t>Heatmap based on correlation matrix between numeric variables</a:t>
            </a:r>
          </a:p>
        </p:txBody>
      </p:sp>
    </p:spTree>
    <p:extLst>
      <p:ext uri="{BB962C8B-B14F-4D97-AF65-F5344CB8AC3E}">
        <p14:creationId xmlns:p14="http://schemas.microsoft.com/office/powerpoint/2010/main" val="866741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077ACE-6D16-2404-0292-AFFB74A3BF8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B2C5A3D-41EF-F0D7-D33D-0C7A4179DE93}"/>
              </a:ext>
            </a:extLst>
          </p:cNvPr>
          <p:cNvSpPr>
            <a:spLocks noGrp="1"/>
          </p:cNvSpPr>
          <p:nvPr>
            <p:ph type="title"/>
          </p:nvPr>
        </p:nvSpPr>
        <p:spPr>
          <a:xfrm>
            <a:off x="594360" y="102875"/>
            <a:ext cx="10873740" cy="773425"/>
          </a:xfrm>
        </p:spPr>
        <p:txBody>
          <a:bodyPr/>
          <a:lstStyle/>
          <a:p>
            <a:r>
              <a:rPr lang="en-US" sz="3600" dirty="0"/>
              <a:t>4. EDA – Multivariate Analysis</a:t>
            </a:r>
          </a:p>
        </p:txBody>
      </p:sp>
      <p:sp>
        <p:nvSpPr>
          <p:cNvPr id="15" name="TextBox 14">
            <a:extLst>
              <a:ext uri="{FF2B5EF4-FFF2-40B4-BE49-F238E27FC236}">
                <a16:creationId xmlns:a16="http://schemas.microsoft.com/office/drawing/2014/main" id="{169B4790-4287-202C-CC86-DD3B85E4E980}"/>
              </a:ext>
            </a:extLst>
          </p:cNvPr>
          <p:cNvSpPr txBox="1"/>
          <p:nvPr/>
        </p:nvSpPr>
        <p:spPr>
          <a:xfrm>
            <a:off x="7971132" y="1965535"/>
            <a:ext cx="3971923" cy="3444020"/>
          </a:xfrm>
          <a:prstGeom prst="rect">
            <a:avLst/>
          </a:prstGeom>
          <a:noFill/>
          <a:ln>
            <a:noFill/>
          </a:ln>
        </p:spPr>
        <p:txBody>
          <a:bodyPr wrap="square" rtlCol="0">
            <a:spAutoFit/>
          </a:bodyPr>
          <a:lstStyle/>
          <a:p>
            <a:pPr>
              <a:lnSpc>
                <a:spcPct val="90000"/>
              </a:lnSpc>
              <a:spcBef>
                <a:spcPts val="1800"/>
              </a:spcBef>
            </a:pPr>
            <a:r>
              <a:rPr lang="en-US" sz="1600" b="1" dirty="0">
                <a:solidFill>
                  <a:schemeClr val="bg1"/>
                </a:solidFill>
              </a:rPr>
              <a:t>Key insights from the multivariate analysis using </a:t>
            </a:r>
            <a:r>
              <a:rPr lang="en-US" sz="1600" b="1" dirty="0" err="1">
                <a:solidFill>
                  <a:schemeClr val="bg1"/>
                </a:solidFill>
              </a:rPr>
              <a:t>Seaborn’s</a:t>
            </a:r>
            <a:r>
              <a:rPr lang="en-US" sz="1600" b="1" dirty="0">
                <a:solidFill>
                  <a:schemeClr val="bg1"/>
                </a:solidFill>
              </a:rPr>
              <a:t> </a:t>
            </a:r>
            <a:r>
              <a:rPr lang="en-US" sz="1600" b="1" dirty="0" err="1">
                <a:solidFill>
                  <a:schemeClr val="bg1"/>
                </a:solidFill>
              </a:rPr>
              <a:t>lineplot</a:t>
            </a:r>
            <a:r>
              <a:rPr lang="en-US" sz="1600" b="1" dirty="0">
                <a:solidFill>
                  <a:schemeClr val="bg1"/>
                </a:solidFill>
              </a:rPr>
              <a:t>,</a:t>
            </a:r>
          </a:p>
          <a:p>
            <a:pPr marL="285750" indent="-285750">
              <a:lnSpc>
                <a:spcPct val="90000"/>
              </a:lnSpc>
              <a:spcBef>
                <a:spcPts val="1800"/>
              </a:spcBef>
              <a:buFont typeface="Arial" panose="020B0604020202020204" pitchFamily="34" charset="0"/>
              <a:buChar char="•"/>
            </a:pPr>
            <a:r>
              <a:rPr lang="en-US" sz="1600" dirty="0">
                <a:solidFill>
                  <a:schemeClr val="bg1"/>
                </a:solidFill>
              </a:rPr>
              <a:t>There are fewer derogatory behavior from customers who has borrowed higher loan amount.</a:t>
            </a:r>
          </a:p>
          <a:p>
            <a:pPr marL="285750" indent="-285750">
              <a:lnSpc>
                <a:spcPct val="90000"/>
              </a:lnSpc>
              <a:spcBef>
                <a:spcPts val="1800"/>
              </a:spcBef>
              <a:buFont typeface="Arial" panose="020B0604020202020204" pitchFamily="34" charset="0"/>
              <a:buChar char="•"/>
            </a:pPr>
            <a:r>
              <a:rPr lang="en-US" sz="1600" dirty="0">
                <a:solidFill>
                  <a:schemeClr val="bg1"/>
                </a:solidFill>
              </a:rPr>
              <a:t>The density of derogatory behavior is very high when the loan amount is less than $15,000/-</a:t>
            </a:r>
          </a:p>
          <a:p>
            <a:pPr marL="285750" indent="-285750">
              <a:lnSpc>
                <a:spcPct val="90000"/>
              </a:lnSpc>
              <a:spcBef>
                <a:spcPts val="1800"/>
              </a:spcBef>
              <a:buFont typeface="Arial" panose="020B0604020202020204" pitchFamily="34" charset="0"/>
              <a:buChar char="•"/>
            </a:pPr>
            <a:r>
              <a:rPr lang="en-US" sz="1600" dirty="0">
                <a:solidFill>
                  <a:schemeClr val="bg1"/>
                </a:solidFill>
              </a:rPr>
              <a:t>The loan amount is gradually increasing as the annual income, which reconfirms higher correlation between the two variables.</a:t>
            </a:r>
          </a:p>
        </p:txBody>
      </p:sp>
      <p:sp>
        <p:nvSpPr>
          <p:cNvPr id="6" name="Title 2">
            <a:extLst>
              <a:ext uri="{FF2B5EF4-FFF2-40B4-BE49-F238E27FC236}">
                <a16:creationId xmlns:a16="http://schemas.microsoft.com/office/drawing/2014/main" id="{C3E12C04-B5D0-1558-D5D1-5BDAE98AD77E}"/>
              </a:ext>
            </a:extLst>
          </p:cNvPr>
          <p:cNvSpPr txBox="1">
            <a:spLocks/>
          </p:cNvSpPr>
          <p:nvPr/>
        </p:nvSpPr>
        <p:spPr>
          <a:xfrm>
            <a:off x="1012982" y="4334516"/>
            <a:ext cx="6111240" cy="1014095"/>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200" u="sng" dirty="0">
                <a:latin typeface="+mn-lt"/>
              </a:rPr>
              <a:t>Line plot legends:</a:t>
            </a:r>
          </a:p>
          <a:p>
            <a:endParaRPr lang="en-US" sz="1200" b="0" dirty="0">
              <a:latin typeface="+mn-lt"/>
            </a:endParaRPr>
          </a:p>
          <a:p>
            <a:pPr marL="457200" indent="-457200">
              <a:buAutoNum type="arabicPeriod"/>
            </a:pPr>
            <a:r>
              <a:rPr lang="en-US" sz="1200" b="0" i="1" dirty="0">
                <a:latin typeface="+mn-lt"/>
              </a:rPr>
              <a:t>Public Derogatory records are categorized to [‘Yes’, ‘No’] and indicated by [‘Blue’, ‘Orange’] line colors.</a:t>
            </a:r>
          </a:p>
          <a:p>
            <a:pPr marL="457200" indent="-457200">
              <a:buAutoNum type="arabicPeriod"/>
            </a:pPr>
            <a:endParaRPr lang="en-US" sz="1200" b="0" i="1" dirty="0">
              <a:latin typeface="+mn-lt"/>
            </a:endParaRPr>
          </a:p>
          <a:p>
            <a:pPr marL="457200" indent="-457200">
              <a:buAutoNum type="arabicPeriod"/>
            </a:pPr>
            <a:r>
              <a:rPr lang="en-US" sz="1200" b="0" i="1" dirty="0">
                <a:latin typeface="+mn-lt"/>
              </a:rPr>
              <a:t>Loan Term is indicated by the thickness of the lines.</a:t>
            </a:r>
          </a:p>
        </p:txBody>
      </p:sp>
      <p:pic>
        <p:nvPicPr>
          <p:cNvPr id="5" name="Picture 4">
            <a:extLst>
              <a:ext uri="{FF2B5EF4-FFF2-40B4-BE49-F238E27FC236}">
                <a16:creationId xmlns:a16="http://schemas.microsoft.com/office/drawing/2014/main" id="{98B0894D-B969-CBF8-395B-3EBEAD8362AF}"/>
              </a:ext>
            </a:extLst>
          </p:cNvPr>
          <p:cNvPicPr>
            <a:picLocks noChangeAspect="1"/>
          </p:cNvPicPr>
          <p:nvPr/>
        </p:nvPicPr>
        <p:blipFill>
          <a:blip r:embed="rId3"/>
          <a:stretch>
            <a:fillRect/>
          </a:stretch>
        </p:blipFill>
        <p:spPr>
          <a:xfrm>
            <a:off x="248945" y="1965535"/>
            <a:ext cx="7553854" cy="2293841"/>
          </a:xfrm>
          <a:prstGeom prst="rect">
            <a:avLst/>
          </a:prstGeom>
        </p:spPr>
      </p:pic>
    </p:spTree>
    <p:extLst>
      <p:ext uri="{BB962C8B-B14F-4D97-AF65-F5344CB8AC3E}">
        <p14:creationId xmlns:p14="http://schemas.microsoft.com/office/powerpoint/2010/main" val="1463984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8CA51-A72D-C1ED-122B-8175D199B81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68BFB75-CE22-E844-8704-917452B4F216}"/>
              </a:ext>
            </a:extLst>
          </p:cNvPr>
          <p:cNvSpPr>
            <a:spLocks noGrp="1"/>
          </p:cNvSpPr>
          <p:nvPr>
            <p:ph type="title"/>
          </p:nvPr>
        </p:nvSpPr>
        <p:spPr>
          <a:xfrm>
            <a:off x="594360" y="102875"/>
            <a:ext cx="10873740" cy="773425"/>
          </a:xfrm>
        </p:spPr>
        <p:txBody>
          <a:bodyPr/>
          <a:lstStyle/>
          <a:p>
            <a:r>
              <a:rPr lang="en-US" sz="3600" dirty="0"/>
              <a:t>4. EDA – Multivariate Analysis</a:t>
            </a:r>
          </a:p>
        </p:txBody>
      </p:sp>
      <p:sp>
        <p:nvSpPr>
          <p:cNvPr id="15" name="TextBox 14">
            <a:extLst>
              <a:ext uri="{FF2B5EF4-FFF2-40B4-BE49-F238E27FC236}">
                <a16:creationId xmlns:a16="http://schemas.microsoft.com/office/drawing/2014/main" id="{9E0E9608-3AF0-32EB-2955-4375B87BE110}"/>
              </a:ext>
            </a:extLst>
          </p:cNvPr>
          <p:cNvSpPr txBox="1"/>
          <p:nvPr/>
        </p:nvSpPr>
        <p:spPr>
          <a:xfrm>
            <a:off x="7971132" y="1815727"/>
            <a:ext cx="3971923" cy="3665619"/>
          </a:xfrm>
          <a:prstGeom prst="rect">
            <a:avLst/>
          </a:prstGeom>
          <a:noFill/>
          <a:ln>
            <a:noFill/>
          </a:ln>
        </p:spPr>
        <p:txBody>
          <a:bodyPr wrap="square" rtlCol="0">
            <a:spAutoFit/>
          </a:bodyPr>
          <a:lstStyle/>
          <a:p>
            <a:pPr>
              <a:lnSpc>
                <a:spcPct val="90000"/>
              </a:lnSpc>
              <a:spcBef>
                <a:spcPts val="1800"/>
              </a:spcBef>
            </a:pPr>
            <a:r>
              <a:rPr lang="en-US" sz="1600" b="1" dirty="0">
                <a:solidFill>
                  <a:schemeClr val="bg1"/>
                </a:solidFill>
              </a:rPr>
              <a:t>Insights from multivariate analysis using </a:t>
            </a:r>
            <a:r>
              <a:rPr lang="en-US" sz="1600" b="1" dirty="0" err="1">
                <a:solidFill>
                  <a:schemeClr val="bg1"/>
                </a:solidFill>
              </a:rPr>
              <a:t>Seaborn’s</a:t>
            </a:r>
            <a:r>
              <a:rPr lang="en-US" sz="1600" b="1" dirty="0">
                <a:solidFill>
                  <a:schemeClr val="bg1"/>
                </a:solidFill>
              </a:rPr>
              <a:t> </a:t>
            </a:r>
            <a:r>
              <a:rPr lang="en-US" sz="1600" b="1" dirty="0" err="1">
                <a:solidFill>
                  <a:schemeClr val="bg1"/>
                </a:solidFill>
              </a:rPr>
              <a:t>catplot</a:t>
            </a:r>
            <a:endParaRPr lang="en-US" sz="1600" b="1" dirty="0">
              <a:solidFill>
                <a:schemeClr val="bg1"/>
              </a:solidFill>
            </a:endParaRPr>
          </a:p>
          <a:p>
            <a:pPr marL="285750" indent="-285750">
              <a:lnSpc>
                <a:spcPct val="90000"/>
              </a:lnSpc>
              <a:spcBef>
                <a:spcPts val="1800"/>
              </a:spcBef>
              <a:buFont typeface="Arial" panose="020B0604020202020204" pitchFamily="34" charset="0"/>
              <a:buChar char="•"/>
            </a:pPr>
            <a:r>
              <a:rPr lang="en-US" sz="1600" dirty="0">
                <a:solidFill>
                  <a:schemeClr val="bg1"/>
                </a:solidFill>
              </a:rPr>
              <a:t>Long term loan amounts are relatively higher compared to short term loan amounts across all grades</a:t>
            </a:r>
          </a:p>
          <a:p>
            <a:pPr marL="285750" indent="-285750">
              <a:lnSpc>
                <a:spcPct val="90000"/>
              </a:lnSpc>
              <a:spcBef>
                <a:spcPts val="1800"/>
              </a:spcBef>
              <a:buFont typeface="Arial" panose="020B0604020202020204" pitchFamily="34" charset="0"/>
              <a:buChar char="•"/>
            </a:pPr>
            <a:r>
              <a:rPr lang="en-US" sz="1600" dirty="0">
                <a:solidFill>
                  <a:schemeClr val="bg1"/>
                </a:solidFill>
              </a:rPr>
              <a:t>Long term loans fetch more interest than short term loans across all employee lengths.</a:t>
            </a:r>
          </a:p>
          <a:p>
            <a:pPr marL="285750" indent="-285750">
              <a:lnSpc>
                <a:spcPct val="90000"/>
              </a:lnSpc>
              <a:spcBef>
                <a:spcPts val="1800"/>
              </a:spcBef>
              <a:buFont typeface="Arial" panose="020B0604020202020204" pitchFamily="34" charset="0"/>
              <a:buChar char="•"/>
            </a:pPr>
            <a:r>
              <a:rPr lang="en-US" sz="1600" dirty="0">
                <a:solidFill>
                  <a:schemeClr val="bg1"/>
                </a:solidFill>
              </a:rPr>
              <a:t>Hence offering long term loans will be more profitable and as well have less burden on the customer as the installment amount is inversely proportional to the loan term</a:t>
            </a:r>
          </a:p>
        </p:txBody>
      </p:sp>
      <p:pic>
        <p:nvPicPr>
          <p:cNvPr id="4" name="Picture 3">
            <a:extLst>
              <a:ext uri="{FF2B5EF4-FFF2-40B4-BE49-F238E27FC236}">
                <a16:creationId xmlns:a16="http://schemas.microsoft.com/office/drawing/2014/main" id="{83555CE0-600E-5A81-8E67-F966DFF74EBD}"/>
              </a:ext>
            </a:extLst>
          </p:cNvPr>
          <p:cNvPicPr>
            <a:picLocks noChangeAspect="1"/>
          </p:cNvPicPr>
          <p:nvPr/>
        </p:nvPicPr>
        <p:blipFill>
          <a:blip r:embed="rId3"/>
          <a:stretch>
            <a:fillRect/>
          </a:stretch>
        </p:blipFill>
        <p:spPr>
          <a:xfrm>
            <a:off x="151730" y="1304290"/>
            <a:ext cx="7819402" cy="2344247"/>
          </a:xfrm>
          <a:prstGeom prst="rect">
            <a:avLst/>
          </a:prstGeom>
        </p:spPr>
      </p:pic>
      <p:pic>
        <p:nvPicPr>
          <p:cNvPr id="8" name="Picture 7">
            <a:extLst>
              <a:ext uri="{FF2B5EF4-FFF2-40B4-BE49-F238E27FC236}">
                <a16:creationId xmlns:a16="http://schemas.microsoft.com/office/drawing/2014/main" id="{360119AE-505F-EC99-EF74-05AE40E6E8AD}"/>
              </a:ext>
            </a:extLst>
          </p:cNvPr>
          <p:cNvPicPr>
            <a:picLocks noChangeAspect="1"/>
          </p:cNvPicPr>
          <p:nvPr/>
        </p:nvPicPr>
        <p:blipFill>
          <a:blip r:embed="rId4"/>
          <a:stretch>
            <a:fillRect/>
          </a:stretch>
        </p:blipFill>
        <p:spPr>
          <a:xfrm>
            <a:off x="151731" y="3947871"/>
            <a:ext cx="7819402" cy="2345820"/>
          </a:xfrm>
          <a:prstGeom prst="rect">
            <a:avLst/>
          </a:prstGeom>
        </p:spPr>
      </p:pic>
    </p:spTree>
    <p:extLst>
      <p:ext uri="{BB962C8B-B14F-4D97-AF65-F5344CB8AC3E}">
        <p14:creationId xmlns:p14="http://schemas.microsoft.com/office/powerpoint/2010/main" val="2691305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CD7D97-4EC2-D62F-97E1-0E9F436F439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6D865F5-F50C-C189-8893-7689D929D3A0}"/>
              </a:ext>
            </a:extLst>
          </p:cNvPr>
          <p:cNvSpPr>
            <a:spLocks noGrp="1"/>
          </p:cNvSpPr>
          <p:nvPr>
            <p:ph type="title"/>
          </p:nvPr>
        </p:nvSpPr>
        <p:spPr>
          <a:xfrm>
            <a:off x="594360" y="102875"/>
            <a:ext cx="10873740" cy="773425"/>
          </a:xfrm>
        </p:spPr>
        <p:txBody>
          <a:bodyPr/>
          <a:lstStyle/>
          <a:p>
            <a:r>
              <a:rPr lang="en-US" sz="3600" dirty="0"/>
              <a:t>4. EDA – Multivariate Analysis</a:t>
            </a:r>
          </a:p>
        </p:txBody>
      </p:sp>
      <p:pic>
        <p:nvPicPr>
          <p:cNvPr id="5" name="Picture 4">
            <a:extLst>
              <a:ext uri="{FF2B5EF4-FFF2-40B4-BE49-F238E27FC236}">
                <a16:creationId xmlns:a16="http://schemas.microsoft.com/office/drawing/2014/main" id="{DA17F847-B5E7-6C89-423D-BB057459649B}"/>
              </a:ext>
            </a:extLst>
          </p:cNvPr>
          <p:cNvPicPr>
            <a:picLocks noChangeAspect="1"/>
          </p:cNvPicPr>
          <p:nvPr/>
        </p:nvPicPr>
        <p:blipFill>
          <a:blip r:embed="rId3"/>
          <a:stretch>
            <a:fillRect/>
          </a:stretch>
        </p:blipFill>
        <p:spPr>
          <a:xfrm>
            <a:off x="935052" y="3312778"/>
            <a:ext cx="10321895" cy="3096568"/>
          </a:xfrm>
          <a:prstGeom prst="rect">
            <a:avLst/>
          </a:prstGeom>
        </p:spPr>
      </p:pic>
      <p:sp>
        <p:nvSpPr>
          <p:cNvPr id="6" name="Title 2">
            <a:extLst>
              <a:ext uri="{FF2B5EF4-FFF2-40B4-BE49-F238E27FC236}">
                <a16:creationId xmlns:a16="http://schemas.microsoft.com/office/drawing/2014/main" id="{4666D051-A36A-8AFB-B064-B57F95478905}"/>
              </a:ext>
            </a:extLst>
          </p:cNvPr>
          <p:cNvSpPr txBox="1">
            <a:spLocks/>
          </p:cNvSpPr>
          <p:nvPr/>
        </p:nvSpPr>
        <p:spPr>
          <a:xfrm>
            <a:off x="594360" y="1282139"/>
            <a:ext cx="7707204" cy="1624799"/>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b="0" dirty="0">
                <a:latin typeface="+mn-lt"/>
              </a:rPr>
              <a:t>Comparing the annual income against the category of open credit lines based on the loan term gives the following insights,</a:t>
            </a:r>
          </a:p>
          <a:p>
            <a:endParaRPr lang="en-US" sz="1600" b="0" dirty="0">
              <a:latin typeface="+mn-lt"/>
            </a:endParaRPr>
          </a:p>
          <a:p>
            <a:pPr marL="285750" indent="-285750">
              <a:buFont typeface="Arial" panose="020B0604020202020204" pitchFamily="34" charset="0"/>
              <a:buChar char="•"/>
            </a:pPr>
            <a:r>
              <a:rPr lang="en-US" sz="1600" b="0" dirty="0">
                <a:latin typeface="+mn-lt"/>
              </a:rPr>
              <a:t>Customers with low income tend to have more open credit lines, which directly translates to high risk.</a:t>
            </a:r>
          </a:p>
        </p:txBody>
      </p:sp>
    </p:spTree>
    <p:extLst>
      <p:ext uri="{BB962C8B-B14F-4D97-AF65-F5344CB8AC3E}">
        <p14:creationId xmlns:p14="http://schemas.microsoft.com/office/powerpoint/2010/main" val="2799719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E1A0AF-9501-3916-F68D-69892F23638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C04CFAC-8B81-5D2A-E6E8-6C5C6A3CE2E2}"/>
              </a:ext>
            </a:extLst>
          </p:cNvPr>
          <p:cNvSpPr>
            <a:spLocks noGrp="1"/>
          </p:cNvSpPr>
          <p:nvPr>
            <p:ph type="title"/>
          </p:nvPr>
        </p:nvSpPr>
        <p:spPr>
          <a:xfrm>
            <a:off x="594360" y="102875"/>
            <a:ext cx="10873740" cy="773425"/>
          </a:xfrm>
        </p:spPr>
        <p:txBody>
          <a:bodyPr/>
          <a:lstStyle/>
          <a:p>
            <a:r>
              <a:rPr lang="en-US" sz="3600" dirty="0"/>
              <a:t>5. Recommendations</a:t>
            </a:r>
          </a:p>
        </p:txBody>
      </p:sp>
      <p:graphicFrame>
        <p:nvGraphicFramePr>
          <p:cNvPr id="2" name="Table 1">
            <a:extLst>
              <a:ext uri="{FF2B5EF4-FFF2-40B4-BE49-F238E27FC236}">
                <a16:creationId xmlns:a16="http://schemas.microsoft.com/office/drawing/2014/main" id="{3BA7B54B-87DA-DEEE-85DC-C9D5AF3B54EC}"/>
              </a:ext>
            </a:extLst>
          </p:cNvPr>
          <p:cNvGraphicFramePr>
            <a:graphicFrameLocks noGrp="1"/>
          </p:cNvGraphicFramePr>
          <p:nvPr>
            <p:extLst>
              <p:ext uri="{D42A27DB-BD31-4B8C-83A1-F6EECF244321}">
                <p14:modId xmlns:p14="http://schemas.microsoft.com/office/powerpoint/2010/main" val="3189516333"/>
              </p:ext>
            </p:extLst>
          </p:nvPr>
        </p:nvGraphicFramePr>
        <p:xfrm>
          <a:off x="1590676" y="1076325"/>
          <a:ext cx="9991724" cy="5362576"/>
        </p:xfrm>
        <a:graphic>
          <a:graphicData uri="http://schemas.openxmlformats.org/drawingml/2006/table">
            <a:tbl>
              <a:tblPr>
                <a:tableStyleId>{8A107856-5554-42FB-B03E-39F5DBC370BA}</a:tableStyleId>
              </a:tblPr>
              <a:tblGrid>
                <a:gridCol w="1408898">
                  <a:extLst>
                    <a:ext uri="{9D8B030D-6E8A-4147-A177-3AD203B41FA5}">
                      <a16:colId xmlns:a16="http://schemas.microsoft.com/office/drawing/2014/main" val="1218196334"/>
                    </a:ext>
                  </a:extLst>
                </a:gridCol>
                <a:gridCol w="1580972">
                  <a:extLst>
                    <a:ext uri="{9D8B030D-6E8A-4147-A177-3AD203B41FA5}">
                      <a16:colId xmlns:a16="http://schemas.microsoft.com/office/drawing/2014/main" val="3562513921"/>
                    </a:ext>
                  </a:extLst>
                </a:gridCol>
                <a:gridCol w="7001854">
                  <a:extLst>
                    <a:ext uri="{9D8B030D-6E8A-4147-A177-3AD203B41FA5}">
                      <a16:colId xmlns:a16="http://schemas.microsoft.com/office/drawing/2014/main" val="4164433751"/>
                    </a:ext>
                  </a:extLst>
                </a:gridCol>
              </a:tblGrid>
              <a:tr h="416321">
                <a:tc>
                  <a:txBody>
                    <a:bodyPr/>
                    <a:lstStyle/>
                    <a:p>
                      <a:pPr algn="ctr" fontAlgn="ctr"/>
                      <a:r>
                        <a:rPr lang="en-US" sz="1200" b="1" u="none" strike="noStrike" dirty="0">
                          <a:effectLst/>
                        </a:rPr>
                        <a:t>Recommendation Category</a:t>
                      </a:r>
                      <a:endParaRPr lang="en-US" sz="1200" b="1" i="0" u="none" strike="noStrike" dirty="0">
                        <a:solidFill>
                          <a:srgbClr val="FFFFFF"/>
                        </a:solidFill>
                        <a:effectLst/>
                        <a:latin typeface="Franklin Gothic Book" panose="020B0503020102020204" pitchFamily="34" charset="0"/>
                      </a:endParaRPr>
                    </a:p>
                  </a:txBody>
                  <a:tcPr marL="6799" marR="6799" marT="6799" marB="0" anchor="ctr"/>
                </a:tc>
                <a:tc>
                  <a:txBody>
                    <a:bodyPr/>
                    <a:lstStyle/>
                    <a:p>
                      <a:pPr algn="ctr" fontAlgn="ctr"/>
                      <a:r>
                        <a:rPr lang="en-US" sz="1200" b="1" u="none" strike="noStrike" dirty="0">
                          <a:effectLst/>
                        </a:rPr>
                        <a:t>Action</a:t>
                      </a:r>
                      <a:endParaRPr lang="en-US" sz="1200" b="1" i="0" u="none" strike="noStrike" dirty="0">
                        <a:solidFill>
                          <a:srgbClr val="FFFFFF"/>
                        </a:solidFill>
                        <a:effectLst/>
                        <a:latin typeface="Franklin Gothic Book" panose="020B0503020102020204" pitchFamily="34" charset="0"/>
                      </a:endParaRPr>
                    </a:p>
                  </a:txBody>
                  <a:tcPr marL="6799" marR="6799" marT="6799" marB="0" anchor="ctr"/>
                </a:tc>
                <a:tc>
                  <a:txBody>
                    <a:bodyPr/>
                    <a:lstStyle/>
                    <a:p>
                      <a:pPr algn="ctr" fontAlgn="ctr"/>
                      <a:r>
                        <a:rPr lang="en-US" sz="1200" b="1" u="none" strike="noStrike" dirty="0">
                          <a:effectLst/>
                        </a:rPr>
                        <a:t>Positive Focus on Higher-Grade Customers</a:t>
                      </a:r>
                      <a:endParaRPr lang="en-US" sz="1200" b="1" i="0" u="none" strike="noStrike" dirty="0">
                        <a:solidFill>
                          <a:srgbClr val="FFFFFF"/>
                        </a:solidFill>
                        <a:effectLst/>
                        <a:latin typeface="Franklin Gothic Book" panose="020B0503020102020204" pitchFamily="34" charset="0"/>
                      </a:endParaRPr>
                    </a:p>
                  </a:txBody>
                  <a:tcPr marL="6799" marR="6799" marT="6799" marB="0" anchor="ctr"/>
                </a:tc>
                <a:extLst>
                  <a:ext uri="{0D108BD9-81ED-4DB2-BD59-A6C34878D82A}">
                    <a16:rowId xmlns:a16="http://schemas.microsoft.com/office/drawing/2014/main" val="2674968027"/>
                  </a:ext>
                </a:extLst>
              </a:tr>
              <a:tr h="982520">
                <a:tc>
                  <a:txBody>
                    <a:bodyPr/>
                    <a:lstStyle/>
                    <a:p>
                      <a:pPr algn="l" fontAlgn="b"/>
                      <a:r>
                        <a:rPr lang="en-US" sz="1100" u="none" strike="noStrike" dirty="0">
                          <a:effectLst/>
                        </a:rPr>
                        <a:t>Positive</a:t>
                      </a:r>
                      <a:endParaRPr lang="en-US" sz="1100" b="0" i="0" u="none" strike="noStrike" dirty="0">
                        <a:solidFill>
                          <a:srgbClr val="000000"/>
                        </a:solidFill>
                        <a:effectLst/>
                        <a:latin typeface="Franklin Gothic Book" panose="020B0503020102020204" pitchFamily="34" charset="0"/>
                      </a:endParaRPr>
                    </a:p>
                  </a:txBody>
                  <a:tcPr marL="6799" marR="6799" marT="6799" marB="0" anchor="b"/>
                </a:tc>
                <a:tc>
                  <a:txBody>
                    <a:bodyPr/>
                    <a:lstStyle/>
                    <a:p>
                      <a:pPr algn="l" fontAlgn="b"/>
                      <a:r>
                        <a:rPr lang="en-US" sz="1100" u="none" strike="noStrike" dirty="0">
                          <a:effectLst/>
                        </a:rPr>
                        <a:t>Focus on Higher-Grade Customers</a:t>
                      </a:r>
                      <a:endParaRPr lang="en-US" sz="1100" b="0" i="0" u="none" strike="noStrike" dirty="0">
                        <a:solidFill>
                          <a:srgbClr val="000000"/>
                        </a:solidFill>
                        <a:effectLst/>
                        <a:latin typeface="Franklin Gothic Book" panose="020B0503020102020204" pitchFamily="34" charset="0"/>
                      </a:endParaRPr>
                    </a:p>
                  </a:txBody>
                  <a:tcPr marL="6799" marR="6799" marT="6799" marB="0" anchor="b"/>
                </a:tc>
                <a:tc>
                  <a:txBody>
                    <a:bodyPr/>
                    <a:lstStyle/>
                    <a:p>
                      <a:pPr algn="l" fontAlgn="b"/>
                      <a:r>
                        <a:rPr lang="en-US" sz="1100" u="none" strike="noStrike">
                          <a:effectLst/>
                        </a:rPr>
                        <a:t>Prioritize loan offers to customers with credit grades A, B, and C. Explore targeted marketing campaigns to attract high-grade customers within the 6-9 years of employment segment. Consider offering competitive interest rates for high-grade customers to remain competitive while potentially increasing loan volume. Analyze the profitability of this segment while considering the lower interest rates.</a:t>
                      </a:r>
                      <a:endParaRPr lang="en-US" sz="1100" b="0" i="0" u="none" strike="noStrike">
                        <a:solidFill>
                          <a:srgbClr val="000000"/>
                        </a:solidFill>
                        <a:effectLst/>
                        <a:latin typeface="Franklin Gothic Book" panose="020B0503020102020204" pitchFamily="34" charset="0"/>
                      </a:endParaRPr>
                    </a:p>
                  </a:txBody>
                  <a:tcPr marL="6799" marR="6799" marT="6799" marB="0" anchor="b"/>
                </a:tc>
                <a:extLst>
                  <a:ext uri="{0D108BD9-81ED-4DB2-BD59-A6C34878D82A}">
                    <a16:rowId xmlns:a16="http://schemas.microsoft.com/office/drawing/2014/main" val="637455855"/>
                  </a:ext>
                </a:extLst>
              </a:tr>
              <a:tr h="982520">
                <a:tc>
                  <a:txBody>
                    <a:bodyPr/>
                    <a:lstStyle/>
                    <a:p>
                      <a:pPr algn="l" fontAlgn="b"/>
                      <a:r>
                        <a:rPr lang="en-US" sz="1100" u="none" strike="noStrike" dirty="0">
                          <a:effectLst/>
                        </a:rPr>
                        <a:t>Positive</a:t>
                      </a:r>
                      <a:endParaRPr lang="en-US" sz="1100" b="0" i="0" u="none" strike="noStrike" dirty="0">
                        <a:solidFill>
                          <a:srgbClr val="000000"/>
                        </a:solidFill>
                        <a:effectLst/>
                        <a:latin typeface="Franklin Gothic Book" panose="020B0503020102020204" pitchFamily="34" charset="0"/>
                      </a:endParaRPr>
                    </a:p>
                  </a:txBody>
                  <a:tcPr marL="6799" marR="6799" marT="6799" marB="0" anchor="b"/>
                </a:tc>
                <a:tc>
                  <a:txBody>
                    <a:bodyPr/>
                    <a:lstStyle/>
                    <a:p>
                      <a:pPr algn="l" fontAlgn="b"/>
                      <a:r>
                        <a:rPr lang="en-US" sz="1100" u="none" strike="noStrike" dirty="0">
                          <a:effectLst/>
                        </a:rPr>
                        <a:t>Incentivize Good Behavior</a:t>
                      </a:r>
                      <a:endParaRPr lang="en-US" sz="1100" b="0" i="0" u="none" strike="noStrike" dirty="0">
                        <a:solidFill>
                          <a:srgbClr val="000000"/>
                        </a:solidFill>
                        <a:effectLst/>
                        <a:latin typeface="Franklin Gothic Book" panose="020B0503020102020204" pitchFamily="34" charset="0"/>
                      </a:endParaRPr>
                    </a:p>
                  </a:txBody>
                  <a:tcPr marL="6799" marR="6799" marT="6799" marB="0" anchor="b"/>
                </a:tc>
                <a:tc>
                  <a:txBody>
                    <a:bodyPr/>
                    <a:lstStyle/>
                    <a:p>
                      <a:pPr algn="l" fontAlgn="b"/>
                      <a:r>
                        <a:rPr lang="en-US" sz="1100" u="none" strike="noStrike" dirty="0">
                          <a:effectLst/>
                        </a:rPr>
                        <a:t>Implement loyalty programs or reward systems for customers with consistently positive payment histories. Educate customers on the importance of maintaining good credit scores and minimizing derogatory records. Offer financial counseling services to assist customers in improving their creditworthiness. Monitor the impact of these incentives on loan approval rates and customer retention.</a:t>
                      </a:r>
                      <a:endParaRPr lang="en-US" sz="1100" b="0" i="0" u="none" strike="noStrike" dirty="0">
                        <a:solidFill>
                          <a:srgbClr val="000000"/>
                        </a:solidFill>
                        <a:effectLst/>
                        <a:latin typeface="Franklin Gothic Book" panose="020B0503020102020204" pitchFamily="34" charset="0"/>
                      </a:endParaRPr>
                    </a:p>
                  </a:txBody>
                  <a:tcPr marL="6799" marR="6799" marT="6799" marB="0" anchor="b"/>
                </a:tc>
                <a:extLst>
                  <a:ext uri="{0D108BD9-81ED-4DB2-BD59-A6C34878D82A}">
                    <a16:rowId xmlns:a16="http://schemas.microsoft.com/office/drawing/2014/main" val="2056925380"/>
                  </a:ext>
                </a:extLst>
              </a:tr>
              <a:tr h="1016175">
                <a:tc>
                  <a:txBody>
                    <a:bodyPr/>
                    <a:lstStyle/>
                    <a:p>
                      <a:pPr algn="l" fontAlgn="b"/>
                      <a:r>
                        <a:rPr lang="en-US" sz="1100" u="none" strike="noStrike">
                          <a:effectLst/>
                        </a:rPr>
                        <a:t>Positive</a:t>
                      </a:r>
                      <a:endParaRPr lang="en-US" sz="1100" b="0" i="0" u="none" strike="noStrike">
                        <a:solidFill>
                          <a:srgbClr val="000000"/>
                        </a:solidFill>
                        <a:effectLst/>
                        <a:latin typeface="Franklin Gothic Book" panose="020B0503020102020204" pitchFamily="34" charset="0"/>
                      </a:endParaRPr>
                    </a:p>
                  </a:txBody>
                  <a:tcPr marL="6799" marR="6799" marT="6799" marB="0" anchor="b"/>
                </a:tc>
                <a:tc>
                  <a:txBody>
                    <a:bodyPr/>
                    <a:lstStyle/>
                    <a:p>
                      <a:pPr algn="l" fontAlgn="b"/>
                      <a:r>
                        <a:rPr lang="en-US" sz="1100" u="none" strike="noStrike" dirty="0">
                          <a:effectLst/>
                        </a:rPr>
                        <a:t>Promote Longer Loan Terms</a:t>
                      </a:r>
                      <a:endParaRPr lang="en-US" sz="1100" b="0" i="0" u="none" strike="noStrike" dirty="0">
                        <a:solidFill>
                          <a:srgbClr val="000000"/>
                        </a:solidFill>
                        <a:effectLst/>
                        <a:latin typeface="Franklin Gothic Book" panose="020B0503020102020204" pitchFamily="34" charset="0"/>
                      </a:endParaRPr>
                    </a:p>
                  </a:txBody>
                  <a:tcPr marL="6799" marR="6799" marT="6799" marB="0" anchor="b"/>
                </a:tc>
                <a:tc>
                  <a:txBody>
                    <a:bodyPr/>
                    <a:lstStyle/>
                    <a:p>
                      <a:pPr algn="l" fontAlgn="b"/>
                      <a:r>
                        <a:rPr lang="en-US" sz="1100" u="none" strike="noStrike" dirty="0">
                          <a:effectLst/>
                        </a:rPr>
                        <a:t>Educate customers on the benefits of longer loan terms, such as lower monthly installments and potential long-term cost savings. Offer flexible loan term options to cater to individual customer needs and financial situations. Clearly communicate the impact of loan term on total interest payments to ensure transparency. Monitor customer satisfaction and repayment rates across different loan terms.</a:t>
                      </a:r>
                      <a:endParaRPr lang="en-US" sz="1100" b="0" i="0" u="none" strike="noStrike" dirty="0">
                        <a:solidFill>
                          <a:srgbClr val="000000"/>
                        </a:solidFill>
                        <a:effectLst/>
                        <a:latin typeface="Franklin Gothic Book" panose="020B0503020102020204" pitchFamily="34" charset="0"/>
                      </a:endParaRPr>
                    </a:p>
                  </a:txBody>
                  <a:tcPr marL="6799" marR="6799" marT="6799" marB="0" anchor="b"/>
                </a:tc>
                <a:extLst>
                  <a:ext uri="{0D108BD9-81ED-4DB2-BD59-A6C34878D82A}">
                    <a16:rowId xmlns:a16="http://schemas.microsoft.com/office/drawing/2014/main" val="1020292813"/>
                  </a:ext>
                </a:extLst>
              </a:tr>
              <a:tr h="982520">
                <a:tc>
                  <a:txBody>
                    <a:bodyPr/>
                    <a:lstStyle/>
                    <a:p>
                      <a:pPr algn="l" fontAlgn="b"/>
                      <a:r>
                        <a:rPr lang="en-US" sz="1100" u="none" strike="noStrike">
                          <a:effectLst/>
                        </a:rPr>
                        <a:t>Positive</a:t>
                      </a:r>
                      <a:endParaRPr lang="en-US" sz="1100" b="0" i="0" u="none" strike="noStrike">
                        <a:solidFill>
                          <a:srgbClr val="000000"/>
                        </a:solidFill>
                        <a:effectLst/>
                        <a:latin typeface="Franklin Gothic Book" panose="020B0503020102020204" pitchFamily="34" charset="0"/>
                      </a:endParaRPr>
                    </a:p>
                  </a:txBody>
                  <a:tcPr marL="6799" marR="6799" marT="6799" marB="0" anchor="b"/>
                </a:tc>
                <a:tc>
                  <a:txBody>
                    <a:bodyPr/>
                    <a:lstStyle/>
                    <a:p>
                      <a:pPr algn="l" fontAlgn="b"/>
                      <a:r>
                        <a:rPr lang="en-US" sz="1100" u="none" strike="noStrike" dirty="0">
                          <a:effectLst/>
                        </a:rPr>
                        <a:t>Incorporate Debt-to-Income Ratio</a:t>
                      </a:r>
                      <a:endParaRPr lang="en-US" sz="1100" b="0" i="0" u="none" strike="noStrike" dirty="0">
                        <a:solidFill>
                          <a:srgbClr val="000000"/>
                        </a:solidFill>
                        <a:effectLst/>
                        <a:latin typeface="Franklin Gothic Book" panose="020B0503020102020204" pitchFamily="34" charset="0"/>
                      </a:endParaRPr>
                    </a:p>
                  </a:txBody>
                  <a:tcPr marL="6799" marR="6799" marT="6799" marB="0" anchor="b"/>
                </a:tc>
                <a:tc>
                  <a:txBody>
                    <a:bodyPr/>
                    <a:lstStyle/>
                    <a:p>
                      <a:pPr algn="l" fontAlgn="b"/>
                      <a:r>
                        <a:rPr lang="en-US" sz="1100" u="none" strike="noStrike" dirty="0">
                          <a:effectLst/>
                        </a:rPr>
                        <a:t>Implement a robust debt-to-income (DTI) ratio assessment as a key factor in loan approval decisions. Establish clear DTI thresholds for different loan products and risk categories. Develop a scoring system that incorporates DTI along with other relevant credit risk factors. Regularly review and adjust DTI thresholds based on market trends and internal risk assessments.</a:t>
                      </a:r>
                      <a:endParaRPr lang="en-US" sz="1100" b="0" i="0" u="none" strike="noStrike" dirty="0">
                        <a:solidFill>
                          <a:srgbClr val="000000"/>
                        </a:solidFill>
                        <a:effectLst/>
                        <a:latin typeface="Franklin Gothic Book" panose="020B0503020102020204" pitchFamily="34" charset="0"/>
                      </a:endParaRPr>
                    </a:p>
                  </a:txBody>
                  <a:tcPr marL="6799" marR="6799" marT="6799" marB="0" anchor="b"/>
                </a:tc>
                <a:extLst>
                  <a:ext uri="{0D108BD9-81ED-4DB2-BD59-A6C34878D82A}">
                    <a16:rowId xmlns:a16="http://schemas.microsoft.com/office/drawing/2014/main" val="3814409612"/>
                  </a:ext>
                </a:extLst>
              </a:tr>
              <a:tr h="982520">
                <a:tc>
                  <a:txBody>
                    <a:bodyPr/>
                    <a:lstStyle/>
                    <a:p>
                      <a:pPr algn="l" fontAlgn="b"/>
                      <a:r>
                        <a:rPr lang="en-US" sz="1100" u="none" strike="noStrike">
                          <a:effectLst/>
                        </a:rPr>
                        <a:t>Negative</a:t>
                      </a:r>
                      <a:endParaRPr lang="en-US" sz="1100" b="0" i="0" u="none" strike="noStrike">
                        <a:solidFill>
                          <a:srgbClr val="000000"/>
                        </a:solidFill>
                        <a:effectLst/>
                        <a:latin typeface="Franklin Gothic Book" panose="020B0503020102020204" pitchFamily="34" charset="0"/>
                      </a:endParaRPr>
                    </a:p>
                  </a:txBody>
                  <a:tcPr marL="6799" marR="6799" marT="6799" marB="0" anchor="b"/>
                </a:tc>
                <a:tc>
                  <a:txBody>
                    <a:bodyPr/>
                    <a:lstStyle/>
                    <a:p>
                      <a:pPr algn="l" fontAlgn="b"/>
                      <a:r>
                        <a:rPr lang="en-US" sz="1100" u="none" strike="noStrike" dirty="0">
                          <a:effectLst/>
                        </a:rPr>
                        <a:t>Avoid Over-reliance on Low-Risk Segments</a:t>
                      </a:r>
                      <a:endParaRPr lang="en-US" sz="1100" b="0" i="0" u="none" strike="noStrike" dirty="0">
                        <a:solidFill>
                          <a:srgbClr val="000000"/>
                        </a:solidFill>
                        <a:effectLst/>
                        <a:latin typeface="Franklin Gothic Book" panose="020B0503020102020204" pitchFamily="34" charset="0"/>
                      </a:endParaRPr>
                    </a:p>
                  </a:txBody>
                  <a:tcPr marL="6799" marR="6799" marT="6799" marB="0" anchor="b"/>
                </a:tc>
                <a:tc>
                  <a:txBody>
                    <a:bodyPr/>
                    <a:lstStyle/>
                    <a:p>
                      <a:pPr algn="l" fontAlgn="b"/>
                      <a:r>
                        <a:rPr lang="en-US" sz="1100" u="none" strike="noStrike" dirty="0">
                          <a:effectLst/>
                        </a:rPr>
                        <a:t>Avoid over-concentrating loan portfolios in the low-risk (high-grade) segment, as this may limit overall profitability. Diversify lending strategies to include moderate-risk segments while maintaining appropriate risk controls. Continuously monitor the risk-return profile of the loan portfolio and adjust lending strategies accordingly.</a:t>
                      </a:r>
                      <a:endParaRPr lang="en-US" sz="1100" b="0" i="0" u="none" strike="noStrike" dirty="0">
                        <a:solidFill>
                          <a:srgbClr val="000000"/>
                        </a:solidFill>
                        <a:effectLst/>
                        <a:latin typeface="Franklin Gothic Book" panose="020B0503020102020204" pitchFamily="34" charset="0"/>
                      </a:endParaRPr>
                    </a:p>
                  </a:txBody>
                  <a:tcPr marL="6799" marR="6799" marT="6799" marB="0" anchor="b"/>
                </a:tc>
                <a:extLst>
                  <a:ext uri="{0D108BD9-81ED-4DB2-BD59-A6C34878D82A}">
                    <a16:rowId xmlns:a16="http://schemas.microsoft.com/office/drawing/2014/main" val="1240302798"/>
                  </a:ext>
                </a:extLst>
              </a:tr>
            </a:tbl>
          </a:graphicData>
        </a:graphic>
      </p:graphicFrame>
    </p:spTree>
    <p:extLst>
      <p:ext uri="{BB962C8B-B14F-4D97-AF65-F5344CB8AC3E}">
        <p14:creationId xmlns:p14="http://schemas.microsoft.com/office/powerpoint/2010/main" val="2419074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5486400" cy="1645920"/>
          </a:xfrm>
        </p:spPr>
        <p:txBody>
          <a:bodyPr/>
          <a:lstStyle/>
          <a:p>
            <a:endParaRPr lang="en-US" dirty="0"/>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677203"/>
          </a:xfrm>
        </p:spPr>
        <p:txBody>
          <a:bodyPr/>
          <a:lstStyle/>
          <a:p>
            <a:r>
              <a:rPr lang="en-US" sz="3600" dirty="0"/>
              <a:t>Agenda</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4360" y="2298329"/>
            <a:ext cx="6788150" cy="3709987"/>
          </a:xfrm>
        </p:spPr>
        <p:txBody>
          <a:bodyPr tIns="457200">
            <a:normAutofit/>
          </a:bodyPr>
          <a:lstStyle/>
          <a:p>
            <a:pPr marL="356616" indent="-457200">
              <a:lnSpc>
                <a:spcPct val="150000"/>
              </a:lnSpc>
              <a:spcBef>
                <a:spcPts val="600"/>
              </a:spcBef>
              <a:buFont typeface="+mj-lt"/>
              <a:buAutoNum type="arabicPeriod"/>
            </a:pPr>
            <a:r>
              <a:rPr lang="en-US" dirty="0"/>
              <a:t>Introduction</a:t>
            </a:r>
          </a:p>
          <a:p>
            <a:pPr marL="356616" indent="-457200">
              <a:lnSpc>
                <a:spcPct val="150000"/>
              </a:lnSpc>
              <a:spcBef>
                <a:spcPts val="600"/>
              </a:spcBef>
              <a:buFont typeface="+mj-lt"/>
              <a:buAutoNum type="arabicPeriod"/>
            </a:pPr>
            <a:r>
              <a:rPr lang="en-US" dirty="0"/>
              <a:t>Data Understanding</a:t>
            </a:r>
          </a:p>
          <a:p>
            <a:pPr marL="356616" indent="-457200">
              <a:lnSpc>
                <a:spcPct val="150000"/>
              </a:lnSpc>
              <a:spcBef>
                <a:spcPts val="600"/>
              </a:spcBef>
              <a:buFont typeface="+mj-lt"/>
              <a:buAutoNum type="arabicPeriod"/>
            </a:pPr>
            <a:r>
              <a:rPr lang="en-US" dirty="0"/>
              <a:t>Data Preparation</a:t>
            </a:r>
          </a:p>
          <a:p>
            <a:pPr marL="356616" indent="-457200">
              <a:lnSpc>
                <a:spcPct val="150000"/>
              </a:lnSpc>
              <a:spcBef>
                <a:spcPts val="600"/>
              </a:spcBef>
              <a:buFont typeface="+mj-lt"/>
              <a:buAutoNum type="arabicPeriod"/>
            </a:pPr>
            <a:r>
              <a:rPr lang="en-US" dirty="0"/>
              <a:t>Exploratory Data Analysis</a:t>
            </a:r>
          </a:p>
          <a:p>
            <a:pPr marL="356616" indent="-457200">
              <a:lnSpc>
                <a:spcPct val="150000"/>
              </a:lnSpc>
              <a:spcBef>
                <a:spcPts val="600"/>
              </a:spcBef>
              <a:buFont typeface="+mj-lt"/>
              <a:buAutoNum type="arabicPeriod"/>
            </a:pPr>
            <a:r>
              <a:rPr lang="en-US" dirty="0"/>
              <a:t>Key Takeaway</a:t>
            </a:r>
          </a:p>
        </p:txBody>
      </p:sp>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773425"/>
          </a:xfrm>
        </p:spPr>
        <p:txBody>
          <a:bodyPr/>
          <a:lstStyle/>
          <a:p>
            <a:r>
              <a:rPr lang="en-US" sz="3600" dirty="0"/>
              <a:t>1. Introduction</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1427148"/>
            <a:ext cx="7810500" cy="4871102"/>
          </a:xfrm>
        </p:spPr>
        <p:txBody>
          <a:bodyPr>
            <a:noAutofit/>
          </a:bodyPr>
          <a:lstStyle/>
          <a:p>
            <a:pPr marL="0" indent="0">
              <a:buNone/>
            </a:pPr>
            <a:r>
              <a:rPr lang="en-US" sz="1600" b="1" dirty="0"/>
              <a:t>1.1 Objective</a:t>
            </a:r>
          </a:p>
          <a:p>
            <a:pPr marL="0" indent="0">
              <a:buNone/>
            </a:pPr>
            <a:r>
              <a:rPr lang="en-US" sz="1600" dirty="0"/>
              <a:t>To analyze the loan dataset of a leading lending company, identify risks and issues in applicant’s borrowing patterns, and prepare a comprehensive case study. The case study will highlight key risk factors and include observations and recommendations to mitigate potential credit losses.</a:t>
            </a:r>
          </a:p>
          <a:p>
            <a:r>
              <a:rPr lang="en-US" sz="1600" dirty="0"/>
              <a:t>Develop a robust decision-making framework for loan applications based on identified risk factors.</a:t>
            </a:r>
          </a:p>
          <a:p>
            <a:r>
              <a:rPr lang="en-US" sz="1600" dirty="0"/>
              <a:t>Ensure applications from applicants with the potential to repay the loan are not rejected unnecessarily.</a:t>
            </a:r>
          </a:p>
          <a:p>
            <a:r>
              <a:rPr lang="en-US" sz="1600" dirty="0"/>
              <a:t>Prevent the approval of applications from applicants who are likely to default.</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25E37A-EAE3-4E2A-2E1B-E51C0CD34EF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32AC1F8-0E28-0240-5837-8E77D44B6016}"/>
              </a:ext>
            </a:extLst>
          </p:cNvPr>
          <p:cNvSpPr>
            <a:spLocks noGrp="1"/>
          </p:cNvSpPr>
          <p:nvPr>
            <p:ph type="title"/>
          </p:nvPr>
        </p:nvSpPr>
        <p:spPr>
          <a:xfrm>
            <a:off x="594360" y="102875"/>
            <a:ext cx="10873740" cy="773425"/>
          </a:xfrm>
        </p:spPr>
        <p:txBody>
          <a:bodyPr/>
          <a:lstStyle/>
          <a:p>
            <a:r>
              <a:rPr lang="en-US" sz="3600" dirty="0"/>
              <a:t>2. Data Understanding</a:t>
            </a:r>
          </a:p>
        </p:txBody>
      </p:sp>
      <p:sp>
        <p:nvSpPr>
          <p:cNvPr id="7" name="Text Placeholder 6">
            <a:extLst>
              <a:ext uri="{FF2B5EF4-FFF2-40B4-BE49-F238E27FC236}">
                <a16:creationId xmlns:a16="http://schemas.microsoft.com/office/drawing/2014/main" id="{48E3BE27-D4F4-EF17-827C-D96DAAE1494B}"/>
              </a:ext>
            </a:extLst>
          </p:cNvPr>
          <p:cNvSpPr>
            <a:spLocks noGrp="1"/>
          </p:cNvSpPr>
          <p:nvPr>
            <p:ph sz="quarter" idx="13"/>
          </p:nvPr>
        </p:nvSpPr>
        <p:spPr>
          <a:xfrm>
            <a:off x="2959225" y="1076771"/>
            <a:ext cx="8885245" cy="5512036"/>
          </a:xfrm>
        </p:spPr>
        <p:txBody>
          <a:bodyPr>
            <a:noAutofit/>
          </a:bodyPr>
          <a:lstStyle/>
          <a:p>
            <a:pPr marL="0" indent="0">
              <a:buNone/>
            </a:pPr>
            <a:r>
              <a:rPr lang="en-US" sz="1600" dirty="0"/>
              <a:t>The initial data exploration revealed several key observations to streamline the dataset for effective analysis, as outlined below:</a:t>
            </a:r>
          </a:p>
          <a:p>
            <a:r>
              <a:rPr lang="en-US" sz="1600" dirty="0"/>
              <a:t>The dataset contains </a:t>
            </a:r>
            <a:r>
              <a:rPr lang="en-US" sz="1600" dirty="0">
                <a:highlight>
                  <a:srgbClr val="FFFF00"/>
                </a:highlight>
              </a:rPr>
              <a:t>39,717</a:t>
            </a:r>
            <a:r>
              <a:rPr lang="en-US" sz="1600" dirty="0"/>
              <a:t> rows and </a:t>
            </a:r>
            <a:r>
              <a:rPr lang="en-US" sz="1600" dirty="0">
                <a:highlight>
                  <a:srgbClr val="FFFF00"/>
                </a:highlight>
              </a:rPr>
              <a:t>111</a:t>
            </a:r>
            <a:r>
              <a:rPr lang="en-US" sz="1600" dirty="0"/>
              <a:t> columns.</a:t>
            </a:r>
          </a:p>
          <a:p>
            <a:r>
              <a:rPr lang="en-US" sz="1600" dirty="0"/>
              <a:t>Most columns are of type object, with some date-like columns (e.g., </a:t>
            </a:r>
            <a:r>
              <a:rPr lang="en-US" sz="1600" dirty="0" err="1"/>
              <a:t>issue_d</a:t>
            </a:r>
            <a:r>
              <a:rPr lang="en-US" sz="1600" dirty="0"/>
              <a:t>) and categorical columns (e.g., grade, </a:t>
            </a:r>
            <a:r>
              <a:rPr lang="en-US" sz="1600" dirty="0" err="1"/>
              <a:t>sub_grade</a:t>
            </a:r>
            <a:r>
              <a:rPr lang="en-US" sz="1600" dirty="0"/>
              <a:t>, term, </a:t>
            </a:r>
            <a:r>
              <a:rPr lang="en-US" sz="1600" dirty="0" err="1"/>
              <a:t>loan_status</a:t>
            </a:r>
            <a:r>
              <a:rPr lang="en-US" sz="1600" dirty="0"/>
              <a:t>, </a:t>
            </a:r>
            <a:r>
              <a:rPr lang="en-US" sz="1600" dirty="0" err="1"/>
              <a:t>verification_status</a:t>
            </a:r>
            <a:r>
              <a:rPr lang="en-US" sz="1600" dirty="0"/>
              <a:t>).</a:t>
            </a:r>
          </a:p>
          <a:p>
            <a:r>
              <a:rPr lang="en-US" sz="1600" dirty="0"/>
              <a:t>Columns such as id, </a:t>
            </a:r>
            <a:r>
              <a:rPr lang="en-US" sz="1600" dirty="0" err="1"/>
              <a:t>member_id</a:t>
            </a:r>
            <a:r>
              <a:rPr lang="en-US" sz="1600" dirty="0"/>
              <a:t>, </a:t>
            </a:r>
            <a:r>
              <a:rPr lang="en-US" sz="1600" dirty="0" err="1"/>
              <a:t>url</a:t>
            </a:r>
            <a:r>
              <a:rPr lang="en-US" sz="1600" dirty="0"/>
              <a:t>, and desc are irrelevant for risk analysis and can be removed.</a:t>
            </a:r>
          </a:p>
          <a:p>
            <a:r>
              <a:rPr lang="en-US" sz="1600" dirty="0"/>
              <a:t>Several columns either have unique values for all rows or are entirely empty; these columns do not contribute to analysis and should be removed.</a:t>
            </a:r>
          </a:p>
          <a:p>
            <a:r>
              <a:rPr lang="en-US" sz="1600" dirty="0">
                <a:highlight>
                  <a:srgbClr val="FFFF00"/>
                </a:highlight>
              </a:rPr>
              <a:t>54 columns contain null values for all rows</a:t>
            </a:r>
            <a:r>
              <a:rPr lang="en-US" sz="1600" dirty="0"/>
              <a:t> and can be safely deleted.</a:t>
            </a:r>
          </a:p>
          <a:p>
            <a:r>
              <a:rPr lang="en-US" sz="1600" dirty="0"/>
              <a:t>Columns with only one unique value (e.g., collections_12_mths_ex_med, chargeoff_within_12_mths, </a:t>
            </a:r>
            <a:r>
              <a:rPr lang="en-US" sz="1600" dirty="0" err="1"/>
              <a:t>tax_liens</a:t>
            </a:r>
            <a:r>
              <a:rPr lang="en-US" sz="1600" dirty="0"/>
              <a:t>, </a:t>
            </a:r>
            <a:r>
              <a:rPr lang="en-US" sz="1600" dirty="0" err="1"/>
              <a:t>pymnt_plan</a:t>
            </a:r>
            <a:r>
              <a:rPr lang="en-US" sz="1600" dirty="0"/>
              <a:t>, </a:t>
            </a:r>
            <a:r>
              <a:rPr lang="en-US" sz="1600" dirty="0" err="1"/>
              <a:t>policy_code</a:t>
            </a:r>
            <a:r>
              <a:rPr lang="en-US" sz="1600" dirty="0"/>
              <a:t>, etc.) are non-informative and can also be removed.</a:t>
            </a:r>
          </a:p>
          <a:p>
            <a:r>
              <a:rPr lang="en-US" sz="1600" dirty="0"/>
              <a:t>The columns </a:t>
            </a:r>
            <a:r>
              <a:rPr lang="en-US" sz="1600" dirty="0" err="1"/>
              <a:t>loan_amnt</a:t>
            </a:r>
            <a:r>
              <a:rPr lang="en-US" sz="1600" dirty="0"/>
              <a:t>, </a:t>
            </a:r>
            <a:r>
              <a:rPr lang="en-US" sz="1600" dirty="0" err="1"/>
              <a:t>funded_amnt</a:t>
            </a:r>
            <a:r>
              <a:rPr lang="en-US" sz="1600" dirty="0"/>
              <a:t>, and </a:t>
            </a:r>
            <a:r>
              <a:rPr lang="en-US" sz="1600" dirty="0" err="1"/>
              <a:t>funded_amnt_inv</a:t>
            </a:r>
            <a:r>
              <a:rPr lang="en-US" sz="1600" dirty="0"/>
              <a:t> provide overlapping information. Only </a:t>
            </a:r>
            <a:r>
              <a:rPr lang="en-US" sz="1600" dirty="0" err="1"/>
              <a:t>loan_amnt</a:t>
            </a:r>
            <a:r>
              <a:rPr lang="en-US" sz="1600" dirty="0"/>
              <a:t> (borrower's requested amount) is necessary.</a:t>
            </a:r>
          </a:p>
          <a:p>
            <a:r>
              <a:rPr lang="en-US" sz="1600" dirty="0" err="1"/>
              <a:t>addr_state</a:t>
            </a:r>
            <a:r>
              <a:rPr lang="en-US" sz="1600" dirty="0"/>
              <a:t> and </a:t>
            </a:r>
            <a:r>
              <a:rPr lang="en-US" sz="1600" dirty="0" err="1"/>
              <a:t>zip_code</a:t>
            </a:r>
            <a:r>
              <a:rPr lang="en-US" sz="1600" dirty="0"/>
              <a:t> show inconsistent distributions; this requires further investigation. Columns like </a:t>
            </a:r>
            <a:r>
              <a:rPr lang="en-US" sz="1600" dirty="0" err="1"/>
              <a:t>next_pymnt_d</a:t>
            </a:r>
            <a:r>
              <a:rPr lang="en-US" sz="1600" dirty="0"/>
              <a:t> lack sufficient data for meaningful analysis and can be excluded.</a:t>
            </a:r>
          </a:p>
        </p:txBody>
      </p:sp>
      <p:grpSp>
        <p:nvGrpSpPr>
          <p:cNvPr id="19" name="Group 18">
            <a:extLst>
              <a:ext uri="{FF2B5EF4-FFF2-40B4-BE49-F238E27FC236}">
                <a16:creationId xmlns:a16="http://schemas.microsoft.com/office/drawing/2014/main" id="{FC6ACBB9-64EB-01FC-FB0F-D64778B723CD}"/>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2FE7934B-6A65-B9B6-28D4-E3B31B026F8A}"/>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40AF4B71-0D11-6ECD-D171-1E8660B83BF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642CE543-91C5-4D2D-8663-C00CD1F596F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354127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584451-5E51-26C6-5097-8A2D48B091D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D713F06-867C-F5DE-F5E0-79F50F4182C8}"/>
              </a:ext>
            </a:extLst>
          </p:cNvPr>
          <p:cNvSpPr>
            <a:spLocks noGrp="1"/>
          </p:cNvSpPr>
          <p:nvPr>
            <p:ph type="title"/>
          </p:nvPr>
        </p:nvSpPr>
        <p:spPr>
          <a:xfrm>
            <a:off x="594360" y="102875"/>
            <a:ext cx="10873740" cy="773425"/>
          </a:xfrm>
        </p:spPr>
        <p:txBody>
          <a:bodyPr/>
          <a:lstStyle/>
          <a:p>
            <a:r>
              <a:rPr lang="en-US" sz="3600" dirty="0"/>
              <a:t>3. Data Preparation – Data Cleaning</a:t>
            </a:r>
          </a:p>
        </p:txBody>
      </p:sp>
      <p:sp>
        <p:nvSpPr>
          <p:cNvPr id="7" name="Text Placeholder 6">
            <a:extLst>
              <a:ext uri="{FF2B5EF4-FFF2-40B4-BE49-F238E27FC236}">
                <a16:creationId xmlns:a16="http://schemas.microsoft.com/office/drawing/2014/main" id="{29B69328-3A8C-28D3-01B6-C2AB8D01E0D7}"/>
              </a:ext>
            </a:extLst>
          </p:cNvPr>
          <p:cNvSpPr>
            <a:spLocks noGrp="1"/>
          </p:cNvSpPr>
          <p:nvPr>
            <p:ph sz="quarter" idx="13"/>
          </p:nvPr>
        </p:nvSpPr>
        <p:spPr>
          <a:xfrm>
            <a:off x="2959225" y="1076771"/>
            <a:ext cx="8885245" cy="5512036"/>
          </a:xfrm>
        </p:spPr>
        <p:txBody>
          <a:bodyPr>
            <a:noAutofit/>
          </a:bodyPr>
          <a:lstStyle/>
          <a:p>
            <a:pPr marL="0" indent="0">
              <a:buNone/>
            </a:pPr>
            <a:r>
              <a:rPr lang="en-US" sz="1600" dirty="0"/>
              <a:t>Further data refinement and analysis revealed the following observations to ensure a clean and focused dataset for accurate insights:</a:t>
            </a:r>
          </a:p>
          <a:p>
            <a:r>
              <a:rPr lang="en-US" sz="1600" dirty="0"/>
              <a:t>Columns with more than </a:t>
            </a:r>
            <a:r>
              <a:rPr lang="en-US" sz="1600" dirty="0">
                <a:highlight>
                  <a:srgbClr val="FFFF00"/>
                </a:highlight>
              </a:rPr>
              <a:t>50% null values </a:t>
            </a:r>
            <a:r>
              <a:rPr lang="en-US" sz="1600" dirty="0"/>
              <a:t>(</a:t>
            </a:r>
            <a:r>
              <a:rPr lang="en-US" sz="1600" dirty="0" err="1"/>
              <a:t>mths_since_last_record</a:t>
            </a:r>
            <a:r>
              <a:rPr lang="en-US" sz="1600" dirty="0"/>
              <a:t>, </a:t>
            </a:r>
            <a:r>
              <a:rPr lang="en-US" sz="1600" dirty="0" err="1"/>
              <a:t>mths_since_last_delinq</a:t>
            </a:r>
            <a:r>
              <a:rPr lang="en-US" sz="1600" dirty="0"/>
              <a:t>, etc.) were removed.</a:t>
            </a:r>
          </a:p>
          <a:p>
            <a:r>
              <a:rPr lang="en-US" sz="1600" dirty="0"/>
              <a:t>Relevant columns like </a:t>
            </a:r>
            <a:r>
              <a:rPr lang="en-US" sz="1600" dirty="0" err="1"/>
              <a:t>emp_length</a:t>
            </a:r>
            <a:r>
              <a:rPr lang="en-US" sz="1600" dirty="0"/>
              <a:t>, </a:t>
            </a:r>
            <a:r>
              <a:rPr lang="en-US" sz="1600" dirty="0" err="1"/>
              <a:t>pub_rec_bankruptcies</a:t>
            </a:r>
            <a:r>
              <a:rPr lang="en-US" sz="1600" dirty="0"/>
              <a:t>, and </a:t>
            </a:r>
            <a:r>
              <a:rPr lang="en-US" sz="1600" dirty="0" err="1"/>
              <a:t>revol_util</a:t>
            </a:r>
            <a:r>
              <a:rPr lang="en-US" sz="1600" dirty="0"/>
              <a:t> with some null values were retained, but records with nulls in critical fields like </a:t>
            </a:r>
            <a:r>
              <a:rPr lang="en-US" sz="1600" dirty="0" err="1"/>
              <a:t>revol_util</a:t>
            </a:r>
            <a:r>
              <a:rPr lang="en-US" sz="1600" dirty="0"/>
              <a:t> were dropped.</a:t>
            </a:r>
          </a:p>
          <a:p>
            <a:r>
              <a:rPr lang="en-US" sz="1600" dirty="0"/>
              <a:t>A derived column may be created from the title field for categorical grouping (e.g., "Consolidation," "Home Improvement") or the column can be dropped if deemed unnecessary.</a:t>
            </a:r>
          </a:p>
          <a:p>
            <a:r>
              <a:rPr lang="en-US" sz="1600" dirty="0"/>
              <a:t>Numeric columns like </a:t>
            </a:r>
            <a:r>
              <a:rPr lang="en-US" sz="1600" dirty="0">
                <a:highlight>
                  <a:srgbClr val="FFFF00"/>
                </a:highlight>
              </a:rPr>
              <a:t>`</a:t>
            </a:r>
            <a:r>
              <a:rPr lang="en-US" sz="1600" dirty="0" err="1">
                <a:highlight>
                  <a:srgbClr val="FFFF00"/>
                </a:highlight>
              </a:rPr>
              <a:t>loan_amnt</a:t>
            </a:r>
            <a:r>
              <a:rPr lang="en-US" sz="1600" dirty="0">
                <a:highlight>
                  <a:srgbClr val="FFFF00"/>
                </a:highlight>
              </a:rPr>
              <a:t>` and `</a:t>
            </a:r>
            <a:r>
              <a:rPr lang="en-US" sz="1600" dirty="0" err="1">
                <a:highlight>
                  <a:srgbClr val="FFFF00"/>
                </a:highlight>
              </a:rPr>
              <a:t>annual_inc</a:t>
            </a:r>
            <a:r>
              <a:rPr lang="en-US" sz="1600" dirty="0">
                <a:highlight>
                  <a:srgbClr val="FFFF00"/>
                </a:highlight>
              </a:rPr>
              <a:t>` contain extreme outliers </a:t>
            </a:r>
            <a:r>
              <a:rPr lang="en-US" sz="1600" dirty="0"/>
              <a:t>that significantly impact visualization and analysis.</a:t>
            </a:r>
          </a:p>
          <a:p>
            <a:r>
              <a:rPr lang="en-US" sz="1600" dirty="0">
                <a:highlight>
                  <a:srgbClr val="FFFF00"/>
                </a:highlight>
              </a:rPr>
              <a:t>An interquartile range (IQR) method was used to identify outliers</a:t>
            </a:r>
            <a:r>
              <a:rPr lang="en-US" sz="1600" dirty="0"/>
              <a:t>, revealing that 60% of checked columns had less than 8% outliers, which can be sliced for better results.</a:t>
            </a:r>
          </a:p>
          <a:p>
            <a:r>
              <a:rPr lang="en-US" sz="1600" dirty="0"/>
              <a:t>Columns such as </a:t>
            </a:r>
            <a:r>
              <a:rPr lang="en-US" sz="1600" dirty="0" err="1"/>
              <a:t>last_pymnt_d</a:t>
            </a:r>
            <a:r>
              <a:rPr lang="en-US" sz="1600" dirty="0"/>
              <a:t> and </a:t>
            </a:r>
            <a:r>
              <a:rPr lang="en-US" sz="1600" dirty="0" err="1"/>
              <a:t>emp_title</a:t>
            </a:r>
            <a:r>
              <a:rPr lang="en-US" sz="1600" dirty="0"/>
              <a:t> were removed due to limited relevance, while others were retained for further analysis.</a:t>
            </a:r>
          </a:p>
          <a:p>
            <a:r>
              <a:rPr lang="en-US" sz="1600" dirty="0"/>
              <a:t>Removing all outliers would result in excessive data loss, so only columns with minimal outliers will be adjusted.</a:t>
            </a:r>
          </a:p>
        </p:txBody>
      </p:sp>
      <p:grpSp>
        <p:nvGrpSpPr>
          <p:cNvPr id="19" name="Group 18">
            <a:extLst>
              <a:ext uri="{FF2B5EF4-FFF2-40B4-BE49-F238E27FC236}">
                <a16:creationId xmlns:a16="http://schemas.microsoft.com/office/drawing/2014/main" id="{8DF27B80-08D9-1079-81FC-4E11F639234E}"/>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090076B9-7BC1-2CE7-2275-E492C9BBF4E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2D0B829A-53F6-F70C-DCDB-8AC7AD74D7F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45822765-6569-C490-E31B-68E9EA597CC2}"/>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60048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22FAC1-F415-FAE8-D326-CF86406C293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7AB38DD-6608-3899-37AE-4B9692ABA3A4}"/>
              </a:ext>
            </a:extLst>
          </p:cNvPr>
          <p:cNvSpPr>
            <a:spLocks noGrp="1"/>
          </p:cNvSpPr>
          <p:nvPr>
            <p:ph type="title"/>
          </p:nvPr>
        </p:nvSpPr>
        <p:spPr>
          <a:xfrm>
            <a:off x="594360" y="102875"/>
            <a:ext cx="10873740" cy="773425"/>
          </a:xfrm>
        </p:spPr>
        <p:txBody>
          <a:bodyPr/>
          <a:lstStyle/>
          <a:p>
            <a:r>
              <a:rPr lang="en-US" sz="3600" dirty="0"/>
              <a:t>3. Data Preparation – Data Engineering</a:t>
            </a:r>
          </a:p>
        </p:txBody>
      </p:sp>
      <p:sp>
        <p:nvSpPr>
          <p:cNvPr id="7" name="Text Placeholder 6">
            <a:extLst>
              <a:ext uri="{FF2B5EF4-FFF2-40B4-BE49-F238E27FC236}">
                <a16:creationId xmlns:a16="http://schemas.microsoft.com/office/drawing/2014/main" id="{CAEB9353-9780-6C76-2F92-A72F0CBA6AC4}"/>
              </a:ext>
            </a:extLst>
          </p:cNvPr>
          <p:cNvSpPr>
            <a:spLocks noGrp="1"/>
          </p:cNvSpPr>
          <p:nvPr>
            <p:ph sz="quarter" idx="13"/>
          </p:nvPr>
        </p:nvSpPr>
        <p:spPr>
          <a:xfrm>
            <a:off x="2959225" y="1076771"/>
            <a:ext cx="8885245" cy="5512036"/>
          </a:xfrm>
        </p:spPr>
        <p:txBody>
          <a:bodyPr>
            <a:noAutofit/>
          </a:bodyPr>
          <a:lstStyle/>
          <a:p>
            <a:pPr marL="0" indent="0">
              <a:buNone/>
            </a:pPr>
            <a:r>
              <a:rPr lang="en-US" sz="1600" dirty="0"/>
              <a:t>The following data engineering steps were implemented to enrich the dataset with derived features and optimize its structure for analysis:</a:t>
            </a:r>
          </a:p>
          <a:p>
            <a:r>
              <a:rPr lang="en-US" sz="1600" dirty="0"/>
              <a:t>Derived columns </a:t>
            </a:r>
            <a:r>
              <a:rPr lang="en-US" sz="1600" dirty="0" err="1"/>
              <a:t>d_earliest_cr_line_month</a:t>
            </a:r>
            <a:r>
              <a:rPr lang="en-US" sz="1600" dirty="0"/>
              <a:t> and </a:t>
            </a:r>
            <a:r>
              <a:rPr lang="en-US" sz="1600" dirty="0" err="1"/>
              <a:t>d_earliest_cr_line_year</a:t>
            </a:r>
            <a:r>
              <a:rPr lang="en-US" sz="1600" dirty="0"/>
              <a:t> were created from the </a:t>
            </a:r>
            <a:r>
              <a:rPr lang="en-US" sz="1600" dirty="0" err="1"/>
              <a:t>earliest_cr_line</a:t>
            </a:r>
            <a:r>
              <a:rPr lang="en-US" sz="1600" dirty="0"/>
              <a:t> date column.</a:t>
            </a:r>
          </a:p>
          <a:p>
            <a:r>
              <a:rPr lang="en-US" sz="1600" dirty="0"/>
              <a:t>Additional date-based columns (month, quarter, and year) will be extracted from </a:t>
            </a:r>
            <a:r>
              <a:rPr lang="en-US" sz="1600" dirty="0" err="1"/>
              <a:t>issue_d</a:t>
            </a:r>
            <a:r>
              <a:rPr lang="en-US" sz="1600" dirty="0"/>
              <a:t> and </a:t>
            </a:r>
            <a:r>
              <a:rPr lang="en-US" sz="1600" dirty="0" err="1"/>
              <a:t>last_credit_pull_d</a:t>
            </a:r>
            <a:r>
              <a:rPr lang="en-US" sz="1600" dirty="0"/>
              <a:t> columns.</a:t>
            </a:r>
          </a:p>
          <a:p>
            <a:r>
              <a:rPr lang="en-US" sz="1600" dirty="0">
                <a:highlight>
                  <a:srgbClr val="FFFF00"/>
                </a:highlight>
              </a:rPr>
              <a:t>Created income-based categories </a:t>
            </a:r>
            <a:r>
              <a:rPr lang="en-US" sz="1600" dirty="0"/>
              <a:t>(High Income, Middle Class, Low Income) derived from the </a:t>
            </a:r>
            <a:r>
              <a:rPr lang="en-US" sz="1600" dirty="0" err="1"/>
              <a:t>annual_inc</a:t>
            </a:r>
            <a:r>
              <a:rPr lang="en-US" sz="1600" dirty="0"/>
              <a:t> column.</a:t>
            </a:r>
          </a:p>
          <a:p>
            <a:r>
              <a:rPr lang="en-US" sz="1600" dirty="0">
                <a:highlight>
                  <a:srgbClr val="FFFF00"/>
                </a:highlight>
              </a:rPr>
              <a:t>Derived credit health categories </a:t>
            </a:r>
            <a:r>
              <a:rPr lang="en-US" sz="1600" dirty="0"/>
              <a:t>(Excellent, Good, Average, Poor, Critical) based on </a:t>
            </a:r>
            <a:r>
              <a:rPr lang="en-US" sz="1600" dirty="0" err="1"/>
              <a:t>revol_util</a:t>
            </a:r>
            <a:r>
              <a:rPr lang="en-US" sz="1600" dirty="0"/>
              <a:t>, where higher values indicate lower credit health.</a:t>
            </a:r>
          </a:p>
          <a:p>
            <a:r>
              <a:rPr lang="en-US" sz="1600" dirty="0">
                <a:highlight>
                  <a:srgbClr val="FFFF00"/>
                </a:highlight>
              </a:rPr>
              <a:t>Categorized credit risk levels </a:t>
            </a:r>
            <a:r>
              <a:rPr lang="en-US" sz="1600" dirty="0"/>
              <a:t>(Too many, Many, Moderate, Few, Very few) based on the number of open credit lines (</a:t>
            </a:r>
            <a:r>
              <a:rPr lang="en-US" sz="1600" dirty="0" err="1"/>
              <a:t>open_acc</a:t>
            </a:r>
            <a:r>
              <a:rPr lang="en-US" sz="1600" dirty="0"/>
              <a:t>).</a:t>
            </a:r>
          </a:p>
          <a:p>
            <a:r>
              <a:rPr lang="en-US" sz="1600" dirty="0"/>
              <a:t>Grouped and converted relevant columns into categorical data types for better analysis and efficiency.</a:t>
            </a:r>
          </a:p>
        </p:txBody>
      </p:sp>
      <p:grpSp>
        <p:nvGrpSpPr>
          <p:cNvPr id="19" name="Group 18">
            <a:extLst>
              <a:ext uri="{FF2B5EF4-FFF2-40B4-BE49-F238E27FC236}">
                <a16:creationId xmlns:a16="http://schemas.microsoft.com/office/drawing/2014/main" id="{3DA397F5-F07A-3FFB-4242-9CF3A6DDB611}"/>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A16EA1-18D5-042B-ECEB-056290C4011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37F5D58-CCE2-0637-EBF6-24C222E5398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898513B6-7D16-1182-5253-F9E7CFDA744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4030494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A3F81-5573-D652-AD18-1E7A8645DA5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D03254F-D1A4-C815-EBB1-F85557B32AB2}"/>
              </a:ext>
            </a:extLst>
          </p:cNvPr>
          <p:cNvSpPr>
            <a:spLocks noGrp="1"/>
          </p:cNvSpPr>
          <p:nvPr>
            <p:ph type="title"/>
          </p:nvPr>
        </p:nvSpPr>
        <p:spPr>
          <a:xfrm>
            <a:off x="594360" y="102875"/>
            <a:ext cx="10873740" cy="773425"/>
          </a:xfrm>
        </p:spPr>
        <p:txBody>
          <a:bodyPr/>
          <a:lstStyle/>
          <a:p>
            <a:r>
              <a:rPr lang="en-US" sz="3600" dirty="0"/>
              <a:t>4. EDA – Univariate Analysis (Numeric)</a:t>
            </a:r>
          </a:p>
        </p:txBody>
      </p:sp>
      <p:pic>
        <p:nvPicPr>
          <p:cNvPr id="6" name="Picture 5">
            <a:extLst>
              <a:ext uri="{FF2B5EF4-FFF2-40B4-BE49-F238E27FC236}">
                <a16:creationId xmlns:a16="http://schemas.microsoft.com/office/drawing/2014/main" id="{3A137F8A-572D-992F-D1BD-4DEDE2314542}"/>
              </a:ext>
            </a:extLst>
          </p:cNvPr>
          <p:cNvPicPr>
            <a:picLocks noChangeAspect="1"/>
          </p:cNvPicPr>
          <p:nvPr/>
        </p:nvPicPr>
        <p:blipFill>
          <a:blip r:embed="rId3"/>
          <a:stretch>
            <a:fillRect/>
          </a:stretch>
        </p:blipFill>
        <p:spPr>
          <a:xfrm>
            <a:off x="6096000" y="1415206"/>
            <a:ext cx="5748338" cy="1747093"/>
          </a:xfrm>
          <a:prstGeom prst="rect">
            <a:avLst/>
          </a:prstGeom>
        </p:spPr>
      </p:pic>
      <p:pic>
        <p:nvPicPr>
          <p:cNvPr id="9" name="Picture 8">
            <a:extLst>
              <a:ext uri="{FF2B5EF4-FFF2-40B4-BE49-F238E27FC236}">
                <a16:creationId xmlns:a16="http://schemas.microsoft.com/office/drawing/2014/main" id="{EC63716F-744C-FB7E-FA04-88AA9AC09326}"/>
              </a:ext>
            </a:extLst>
          </p:cNvPr>
          <p:cNvPicPr>
            <a:picLocks noChangeAspect="1"/>
          </p:cNvPicPr>
          <p:nvPr/>
        </p:nvPicPr>
        <p:blipFill>
          <a:blip r:embed="rId4"/>
          <a:stretch>
            <a:fillRect/>
          </a:stretch>
        </p:blipFill>
        <p:spPr>
          <a:xfrm>
            <a:off x="6080941" y="3192356"/>
            <a:ext cx="5763397" cy="1747093"/>
          </a:xfrm>
          <a:prstGeom prst="rect">
            <a:avLst/>
          </a:prstGeom>
        </p:spPr>
      </p:pic>
      <p:pic>
        <p:nvPicPr>
          <p:cNvPr id="11" name="Picture 10">
            <a:extLst>
              <a:ext uri="{FF2B5EF4-FFF2-40B4-BE49-F238E27FC236}">
                <a16:creationId xmlns:a16="http://schemas.microsoft.com/office/drawing/2014/main" id="{CC4B60F2-2C8E-2976-2A9F-83483DD56374}"/>
              </a:ext>
            </a:extLst>
          </p:cNvPr>
          <p:cNvPicPr>
            <a:picLocks noChangeAspect="1"/>
          </p:cNvPicPr>
          <p:nvPr/>
        </p:nvPicPr>
        <p:blipFill>
          <a:blip r:embed="rId5"/>
          <a:stretch>
            <a:fillRect/>
          </a:stretch>
        </p:blipFill>
        <p:spPr>
          <a:xfrm>
            <a:off x="6080936" y="4969508"/>
            <a:ext cx="5763401" cy="1747093"/>
          </a:xfrm>
          <a:prstGeom prst="rect">
            <a:avLst/>
          </a:prstGeom>
        </p:spPr>
      </p:pic>
      <p:sp>
        <p:nvSpPr>
          <p:cNvPr id="15" name="TextBox 14">
            <a:extLst>
              <a:ext uri="{FF2B5EF4-FFF2-40B4-BE49-F238E27FC236}">
                <a16:creationId xmlns:a16="http://schemas.microsoft.com/office/drawing/2014/main" id="{1D070254-E61E-3AFB-B789-8CB863F81BEA}"/>
              </a:ext>
            </a:extLst>
          </p:cNvPr>
          <p:cNvSpPr txBox="1"/>
          <p:nvPr/>
        </p:nvSpPr>
        <p:spPr>
          <a:xfrm>
            <a:off x="594360" y="2066893"/>
            <a:ext cx="5245017" cy="3998018"/>
          </a:xfrm>
          <a:prstGeom prst="rect">
            <a:avLst/>
          </a:prstGeom>
          <a:noFill/>
        </p:spPr>
        <p:txBody>
          <a:bodyPr wrap="square" rtlCol="0">
            <a:spAutoFit/>
          </a:bodyPr>
          <a:lstStyle/>
          <a:p>
            <a:pPr>
              <a:lnSpc>
                <a:spcPct val="90000"/>
              </a:lnSpc>
              <a:spcBef>
                <a:spcPts val="1800"/>
              </a:spcBef>
            </a:pPr>
            <a:r>
              <a:rPr lang="en-US" sz="1600" dirty="0">
                <a:solidFill>
                  <a:schemeClr val="bg1"/>
                </a:solidFill>
              </a:rPr>
              <a:t>As the initial step in exploratory data analysis, univariate analysis was performed on numeric columns to derive key insights.</a:t>
            </a:r>
          </a:p>
          <a:p>
            <a:pPr marL="285750" indent="-285750">
              <a:lnSpc>
                <a:spcPct val="90000"/>
              </a:lnSpc>
              <a:spcBef>
                <a:spcPts val="1800"/>
              </a:spcBef>
              <a:buFont typeface="Arial" panose="020B0604020202020204" pitchFamily="34" charset="0"/>
              <a:buChar char="•"/>
            </a:pPr>
            <a:r>
              <a:rPr lang="en-US" sz="1600" dirty="0">
                <a:solidFill>
                  <a:schemeClr val="bg1"/>
                </a:solidFill>
              </a:rPr>
              <a:t>Most borrowers take loans ranging between $5,000 and $14,000, with a few borrowing more than $27,000.</a:t>
            </a:r>
          </a:p>
          <a:p>
            <a:pPr marL="283464" indent="-283464">
              <a:lnSpc>
                <a:spcPct val="90000"/>
              </a:lnSpc>
              <a:spcBef>
                <a:spcPts val="1800"/>
              </a:spcBef>
              <a:buFont typeface="Arial" panose="020B0604020202020204" pitchFamily="34" charset="0"/>
              <a:buChar char="•"/>
            </a:pPr>
            <a:r>
              <a:rPr lang="en-US" sz="1600" dirty="0">
                <a:solidFill>
                  <a:schemeClr val="bg1"/>
                </a:solidFill>
              </a:rPr>
              <a:t>The average </a:t>
            </a:r>
            <a:r>
              <a:rPr lang="en-US" sz="1600" dirty="0">
                <a:solidFill>
                  <a:schemeClr val="bg1"/>
                </a:solidFill>
                <a:highlight>
                  <a:srgbClr val="FFFF00"/>
                </a:highlight>
              </a:rPr>
              <a:t>interest rate</a:t>
            </a:r>
            <a:r>
              <a:rPr lang="en-US" sz="1600" dirty="0">
                <a:solidFill>
                  <a:schemeClr val="bg1"/>
                </a:solidFill>
              </a:rPr>
              <a:t> is around 12%, but it can go </a:t>
            </a:r>
            <a:r>
              <a:rPr lang="en-US" sz="1600" dirty="0">
                <a:solidFill>
                  <a:schemeClr val="bg1"/>
                </a:solidFill>
                <a:highlight>
                  <a:srgbClr val="FFFF00"/>
                </a:highlight>
              </a:rPr>
              <a:t>as high as 25%, </a:t>
            </a:r>
            <a:r>
              <a:rPr lang="en-US" sz="1600" dirty="0">
                <a:solidFill>
                  <a:schemeClr val="bg1"/>
                </a:solidFill>
              </a:rPr>
              <a:t>requiring further investigation into the circumstances leading to such high rates.</a:t>
            </a:r>
          </a:p>
          <a:p>
            <a:pPr marL="283464" indent="-283464">
              <a:lnSpc>
                <a:spcPct val="90000"/>
              </a:lnSpc>
              <a:spcBef>
                <a:spcPts val="1800"/>
              </a:spcBef>
              <a:buFont typeface="Arial" panose="020B0604020202020204" pitchFamily="34" charset="0"/>
              <a:buChar char="•"/>
            </a:pPr>
            <a:r>
              <a:rPr lang="en-US" sz="1600" dirty="0">
                <a:solidFill>
                  <a:schemeClr val="bg1"/>
                </a:solidFill>
              </a:rPr>
              <a:t>Borrowers' annual incomes typically range from $40,000 (25th percentile) to $75,000 (75th percentile).</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986381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2BCC58-CEFB-2E9C-0F77-7E873975E8D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7AC914C-8DDA-E5ED-527C-C903419212E2}"/>
              </a:ext>
            </a:extLst>
          </p:cNvPr>
          <p:cNvSpPr>
            <a:spLocks noGrp="1"/>
          </p:cNvSpPr>
          <p:nvPr>
            <p:ph type="title"/>
          </p:nvPr>
        </p:nvSpPr>
        <p:spPr>
          <a:xfrm>
            <a:off x="594360" y="102875"/>
            <a:ext cx="10873740" cy="773425"/>
          </a:xfrm>
        </p:spPr>
        <p:txBody>
          <a:bodyPr/>
          <a:lstStyle/>
          <a:p>
            <a:r>
              <a:rPr lang="en-US" sz="3600" dirty="0"/>
              <a:t>4. EDA – Univariate Analysis (Categoric)</a:t>
            </a:r>
          </a:p>
        </p:txBody>
      </p:sp>
      <p:sp>
        <p:nvSpPr>
          <p:cNvPr id="15" name="TextBox 14">
            <a:extLst>
              <a:ext uri="{FF2B5EF4-FFF2-40B4-BE49-F238E27FC236}">
                <a16:creationId xmlns:a16="http://schemas.microsoft.com/office/drawing/2014/main" id="{8DFAEF4F-DA82-4624-5249-30DB585D861B}"/>
              </a:ext>
            </a:extLst>
          </p:cNvPr>
          <p:cNvSpPr txBox="1"/>
          <p:nvPr/>
        </p:nvSpPr>
        <p:spPr>
          <a:xfrm>
            <a:off x="594360" y="2066893"/>
            <a:ext cx="5002876" cy="3333220"/>
          </a:xfrm>
          <a:prstGeom prst="rect">
            <a:avLst/>
          </a:prstGeom>
          <a:noFill/>
          <a:ln>
            <a:noFill/>
          </a:ln>
        </p:spPr>
        <p:txBody>
          <a:bodyPr wrap="square" rtlCol="0">
            <a:spAutoFit/>
          </a:bodyPr>
          <a:lstStyle/>
          <a:p>
            <a:pPr>
              <a:lnSpc>
                <a:spcPct val="90000"/>
              </a:lnSpc>
              <a:spcBef>
                <a:spcPts val="1800"/>
              </a:spcBef>
            </a:pPr>
            <a:r>
              <a:rPr lang="en-US" sz="1600" dirty="0">
                <a:solidFill>
                  <a:schemeClr val="bg1"/>
                </a:solidFill>
              </a:rPr>
              <a:t>After analyzing the numeric columns, univariate analysis was performed on categoric columns to derive key insights.</a:t>
            </a:r>
          </a:p>
          <a:p>
            <a:pPr marL="285750" indent="-285750">
              <a:lnSpc>
                <a:spcPct val="90000"/>
              </a:lnSpc>
              <a:spcBef>
                <a:spcPts val="1800"/>
              </a:spcBef>
              <a:buFont typeface="Arial" panose="020B0604020202020204" pitchFamily="34" charset="0"/>
              <a:buChar char="•"/>
            </a:pPr>
            <a:r>
              <a:rPr lang="en-US" sz="1600" dirty="0">
                <a:solidFill>
                  <a:schemeClr val="bg1"/>
                </a:solidFill>
              </a:rPr>
              <a:t>Most loans were offered to Grade B and Grade A customers.</a:t>
            </a:r>
          </a:p>
          <a:p>
            <a:pPr marL="283464" indent="-283464">
              <a:lnSpc>
                <a:spcPct val="90000"/>
              </a:lnSpc>
              <a:spcBef>
                <a:spcPts val="1800"/>
              </a:spcBef>
              <a:buFont typeface="Arial" panose="020B0604020202020204" pitchFamily="34" charset="0"/>
              <a:buChar char="•"/>
            </a:pPr>
            <a:r>
              <a:rPr lang="en-US" sz="1600" dirty="0">
                <a:solidFill>
                  <a:schemeClr val="bg1"/>
                </a:solidFill>
              </a:rPr>
              <a:t>Within the grades, most of the loans were offered to sub grades, A4, A5, B3, B5 and B4.</a:t>
            </a:r>
          </a:p>
          <a:p>
            <a:pPr marL="283464" indent="-283464">
              <a:lnSpc>
                <a:spcPct val="90000"/>
              </a:lnSpc>
              <a:spcBef>
                <a:spcPts val="1800"/>
              </a:spcBef>
              <a:buFont typeface="Arial" panose="020B0604020202020204" pitchFamily="34" charset="0"/>
              <a:buChar char="•"/>
            </a:pPr>
            <a:r>
              <a:rPr lang="en-US" sz="1600" dirty="0">
                <a:solidFill>
                  <a:schemeClr val="bg1"/>
                </a:solidFill>
              </a:rPr>
              <a:t>The customers who borrowed the least are the ones with employment length ranging from 7 to 9 years.</a:t>
            </a:r>
          </a:p>
          <a:p>
            <a:endParaRPr lang="en-US" dirty="0">
              <a:solidFill>
                <a:schemeClr val="bg1"/>
              </a:solidFill>
            </a:endParaRPr>
          </a:p>
          <a:p>
            <a:endParaRPr lang="en-US" dirty="0">
              <a:solidFill>
                <a:schemeClr val="bg1"/>
              </a:solidFill>
            </a:endParaRPr>
          </a:p>
        </p:txBody>
      </p:sp>
      <p:pic>
        <p:nvPicPr>
          <p:cNvPr id="4" name="Picture 3">
            <a:extLst>
              <a:ext uri="{FF2B5EF4-FFF2-40B4-BE49-F238E27FC236}">
                <a16:creationId xmlns:a16="http://schemas.microsoft.com/office/drawing/2014/main" id="{1702E377-93AB-8071-D1B7-928F75E6DC9C}"/>
              </a:ext>
            </a:extLst>
          </p:cNvPr>
          <p:cNvPicPr>
            <a:picLocks noChangeAspect="1"/>
          </p:cNvPicPr>
          <p:nvPr/>
        </p:nvPicPr>
        <p:blipFill>
          <a:blip r:embed="rId3"/>
          <a:stretch>
            <a:fillRect/>
          </a:stretch>
        </p:blipFill>
        <p:spPr>
          <a:xfrm>
            <a:off x="6096000" y="1117374"/>
            <a:ext cx="5689022" cy="1724546"/>
          </a:xfrm>
          <a:prstGeom prst="rect">
            <a:avLst/>
          </a:prstGeom>
        </p:spPr>
      </p:pic>
      <p:pic>
        <p:nvPicPr>
          <p:cNvPr id="7" name="Picture 6">
            <a:extLst>
              <a:ext uri="{FF2B5EF4-FFF2-40B4-BE49-F238E27FC236}">
                <a16:creationId xmlns:a16="http://schemas.microsoft.com/office/drawing/2014/main" id="{E15A94F1-C119-3EB5-498F-AAACCC86F741}"/>
              </a:ext>
            </a:extLst>
          </p:cNvPr>
          <p:cNvPicPr>
            <a:picLocks noChangeAspect="1"/>
          </p:cNvPicPr>
          <p:nvPr/>
        </p:nvPicPr>
        <p:blipFill>
          <a:blip r:embed="rId4"/>
          <a:stretch>
            <a:fillRect/>
          </a:stretch>
        </p:blipFill>
        <p:spPr>
          <a:xfrm>
            <a:off x="6096000" y="3033186"/>
            <a:ext cx="5689021" cy="1724546"/>
          </a:xfrm>
          <a:prstGeom prst="rect">
            <a:avLst/>
          </a:prstGeom>
        </p:spPr>
      </p:pic>
      <p:pic>
        <p:nvPicPr>
          <p:cNvPr id="10" name="Picture 9">
            <a:extLst>
              <a:ext uri="{FF2B5EF4-FFF2-40B4-BE49-F238E27FC236}">
                <a16:creationId xmlns:a16="http://schemas.microsoft.com/office/drawing/2014/main" id="{1D5EE8D3-F34E-198F-F425-1085D816C6B6}"/>
              </a:ext>
            </a:extLst>
          </p:cNvPr>
          <p:cNvPicPr>
            <a:picLocks noChangeAspect="1"/>
          </p:cNvPicPr>
          <p:nvPr/>
        </p:nvPicPr>
        <p:blipFill>
          <a:blip r:embed="rId5"/>
          <a:stretch>
            <a:fillRect/>
          </a:stretch>
        </p:blipFill>
        <p:spPr>
          <a:xfrm>
            <a:off x="6095999" y="4938545"/>
            <a:ext cx="5689022" cy="1724547"/>
          </a:xfrm>
          <a:prstGeom prst="rect">
            <a:avLst/>
          </a:prstGeom>
        </p:spPr>
      </p:pic>
      <p:sp>
        <p:nvSpPr>
          <p:cNvPr id="18" name="Freeform: Shape 17">
            <a:extLst>
              <a:ext uri="{FF2B5EF4-FFF2-40B4-BE49-F238E27FC236}">
                <a16:creationId xmlns:a16="http://schemas.microsoft.com/office/drawing/2014/main" id="{3EB6313B-7C33-18B1-432A-E01E0A992ED1}"/>
              </a:ext>
            </a:extLst>
          </p:cNvPr>
          <p:cNvSpPr/>
          <p:nvPr/>
        </p:nvSpPr>
        <p:spPr>
          <a:xfrm>
            <a:off x="6982691" y="3147228"/>
            <a:ext cx="1300168" cy="427245"/>
          </a:xfrm>
          <a:custGeom>
            <a:avLst/>
            <a:gdLst>
              <a:gd name="connsiteX0" fmla="*/ 868218 w 1300168"/>
              <a:gd name="connsiteY0" fmla="*/ 39317 h 427245"/>
              <a:gd name="connsiteX1" fmla="*/ 175491 w 1300168"/>
              <a:gd name="connsiteY1" fmla="*/ 11608 h 427245"/>
              <a:gd name="connsiteX2" fmla="*/ 92364 w 1300168"/>
              <a:gd name="connsiteY2" fmla="*/ 39317 h 427245"/>
              <a:gd name="connsiteX3" fmla="*/ 46182 w 1300168"/>
              <a:gd name="connsiteY3" fmla="*/ 57790 h 427245"/>
              <a:gd name="connsiteX4" fmla="*/ 0 w 1300168"/>
              <a:gd name="connsiteY4" fmla="*/ 131681 h 427245"/>
              <a:gd name="connsiteX5" fmla="*/ 18473 w 1300168"/>
              <a:gd name="connsiteY5" fmla="*/ 233281 h 427245"/>
              <a:gd name="connsiteX6" fmla="*/ 46182 w 1300168"/>
              <a:gd name="connsiteY6" fmla="*/ 270227 h 427245"/>
              <a:gd name="connsiteX7" fmla="*/ 193964 w 1300168"/>
              <a:gd name="connsiteY7" fmla="*/ 353354 h 427245"/>
              <a:gd name="connsiteX8" fmla="*/ 350982 w 1300168"/>
              <a:gd name="connsiteY8" fmla="*/ 408772 h 427245"/>
              <a:gd name="connsiteX9" fmla="*/ 544945 w 1300168"/>
              <a:gd name="connsiteY9" fmla="*/ 427245 h 427245"/>
              <a:gd name="connsiteX10" fmla="*/ 794327 w 1300168"/>
              <a:gd name="connsiteY10" fmla="*/ 418008 h 427245"/>
              <a:gd name="connsiteX11" fmla="*/ 1228436 w 1300168"/>
              <a:gd name="connsiteY11" fmla="*/ 390299 h 427245"/>
              <a:gd name="connsiteX12" fmla="*/ 1274618 w 1300168"/>
              <a:gd name="connsiteY12" fmla="*/ 371827 h 427245"/>
              <a:gd name="connsiteX13" fmla="*/ 1265382 w 1300168"/>
              <a:gd name="connsiteY13" fmla="*/ 242517 h 427245"/>
              <a:gd name="connsiteX14" fmla="*/ 1200727 w 1300168"/>
              <a:gd name="connsiteY14" fmla="*/ 177863 h 427245"/>
              <a:gd name="connsiteX15" fmla="*/ 1163782 w 1300168"/>
              <a:gd name="connsiteY15" fmla="*/ 140917 h 427245"/>
              <a:gd name="connsiteX16" fmla="*/ 1052945 w 1300168"/>
              <a:gd name="connsiteY16" fmla="*/ 67027 h 427245"/>
              <a:gd name="connsiteX17" fmla="*/ 988291 w 1300168"/>
              <a:gd name="connsiteY17" fmla="*/ 39317 h 427245"/>
              <a:gd name="connsiteX18" fmla="*/ 895927 w 1300168"/>
              <a:gd name="connsiteY18" fmla="*/ 11608 h 427245"/>
              <a:gd name="connsiteX19" fmla="*/ 720436 w 1300168"/>
              <a:gd name="connsiteY19" fmla="*/ 48554 h 427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00168" h="427245">
                <a:moveTo>
                  <a:pt x="868218" y="39317"/>
                </a:moveTo>
                <a:cubicBezTo>
                  <a:pt x="460035" y="-16984"/>
                  <a:pt x="690473" y="413"/>
                  <a:pt x="175491" y="11608"/>
                </a:cubicBezTo>
                <a:cubicBezTo>
                  <a:pt x="147782" y="20844"/>
                  <a:pt x="119870" y="29493"/>
                  <a:pt x="92364" y="39317"/>
                </a:cubicBezTo>
                <a:cubicBezTo>
                  <a:pt x="76750" y="44893"/>
                  <a:pt x="59446" y="47842"/>
                  <a:pt x="46182" y="57790"/>
                </a:cubicBezTo>
                <a:cubicBezTo>
                  <a:pt x="26999" y="72177"/>
                  <a:pt x="10343" y="110996"/>
                  <a:pt x="0" y="131681"/>
                </a:cubicBezTo>
                <a:cubicBezTo>
                  <a:pt x="6158" y="165548"/>
                  <a:pt x="7588" y="200626"/>
                  <a:pt x="18473" y="233281"/>
                </a:cubicBezTo>
                <a:cubicBezTo>
                  <a:pt x="23341" y="247885"/>
                  <a:pt x="35297" y="259342"/>
                  <a:pt x="46182" y="270227"/>
                </a:cubicBezTo>
                <a:cubicBezTo>
                  <a:pt x="78889" y="302934"/>
                  <a:pt x="169401" y="344143"/>
                  <a:pt x="193964" y="353354"/>
                </a:cubicBezTo>
                <a:cubicBezTo>
                  <a:pt x="226898" y="365704"/>
                  <a:pt x="318743" y="401186"/>
                  <a:pt x="350982" y="408772"/>
                </a:cubicBezTo>
                <a:cubicBezTo>
                  <a:pt x="385500" y="416894"/>
                  <a:pt x="528216" y="425958"/>
                  <a:pt x="544945" y="427245"/>
                </a:cubicBezTo>
                <a:lnTo>
                  <a:pt x="794327" y="418008"/>
                </a:lnTo>
                <a:cubicBezTo>
                  <a:pt x="977663" y="412367"/>
                  <a:pt x="1078603" y="433108"/>
                  <a:pt x="1228436" y="390299"/>
                </a:cubicBezTo>
                <a:cubicBezTo>
                  <a:pt x="1244378" y="385744"/>
                  <a:pt x="1259224" y="377984"/>
                  <a:pt x="1274618" y="371827"/>
                </a:cubicBezTo>
                <a:cubicBezTo>
                  <a:pt x="1307084" y="323128"/>
                  <a:pt x="1313338" y="328837"/>
                  <a:pt x="1265382" y="242517"/>
                </a:cubicBezTo>
                <a:cubicBezTo>
                  <a:pt x="1250580" y="215874"/>
                  <a:pt x="1222279" y="199415"/>
                  <a:pt x="1200727" y="177863"/>
                </a:cubicBezTo>
                <a:cubicBezTo>
                  <a:pt x="1188412" y="165548"/>
                  <a:pt x="1177715" y="151367"/>
                  <a:pt x="1163782" y="140917"/>
                </a:cubicBezTo>
                <a:cubicBezTo>
                  <a:pt x="1123094" y="110402"/>
                  <a:pt x="1103109" y="93781"/>
                  <a:pt x="1052945" y="67027"/>
                </a:cubicBezTo>
                <a:cubicBezTo>
                  <a:pt x="1032256" y="55993"/>
                  <a:pt x="1010175" y="47734"/>
                  <a:pt x="988291" y="39317"/>
                </a:cubicBezTo>
                <a:cubicBezTo>
                  <a:pt x="946539" y="23258"/>
                  <a:pt x="935003" y="21377"/>
                  <a:pt x="895927" y="11608"/>
                </a:cubicBezTo>
                <a:cubicBezTo>
                  <a:pt x="738576" y="41111"/>
                  <a:pt x="795692" y="23467"/>
                  <a:pt x="720436" y="48554"/>
                </a:cubicBezTo>
              </a:path>
            </a:pathLst>
          </a:custGeom>
          <a:noFill/>
          <a:ln w="3175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74D948C0-3F5C-8637-1AB4-5D0DE6D9DC60}"/>
              </a:ext>
            </a:extLst>
          </p:cNvPr>
          <p:cNvSpPr/>
          <p:nvPr/>
        </p:nvSpPr>
        <p:spPr>
          <a:xfrm>
            <a:off x="9677372" y="5808294"/>
            <a:ext cx="1406751" cy="629451"/>
          </a:xfrm>
          <a:custGeom>
            <a:avLst/>
            <a:gdLst>
              <a:gd name="connsiteX0" fmla="*/ 1249246 w 1406751"/>
              <a:gd name="connsiteY0" fmla="*/ 1379 h 629451"/>
              <a:gd name="connsiteX1" fmla="*/ 260955 w 1406751"/>
              <a:gd name="connsiteY1" fmla="*/ 10615 h 629451"/>
              <a:gd name="connsiteX2" fmla="*/ 214773 w 1406751"/>
              <a:gd name="connsiteY2" fmla="*/ 19851 h 629451"/>
              <a:gd name="connsiteX3" fmla="*/ 122410 w 1406751"/>
              <a:gd name="connsiteY3" fmla="*/ 29088 h 629451"/>
              <a:gd name="connsiteX4" fmla="*/ 39283 w 1406751"/>
              <a:gd name="connsiteY4" fmla="*/ 66033 h 629451"/>
              <a:gd name="connsiteX5" fmla="*/ 11573 w 1406751"/>
              <a:gd name="connsiteY5" fmla="*/ 112215 h 629451"/>
              <a:gd name="connsiteX6" fmla="*/ 11573 w 1406751"/>
              <a:gd name="connsiteY6" fmla="*/ 259997 h 629451"/>
              <a:gd name="connsiteX7" fmla="*/ 20810 w 1406751"/>
              <a:gd name="connsiteY7" fmla="*/ 296942 h 629451"/>
              <a:gd name="connsiteX8" fmla="*/ 57755 w 1406751"/>
              <a:gd name="connsiteY8" fmla="*/ 333888 h 629451"/>
              <a:gd name="connsiteX9" fmla="*/ 66992 w 1406751"/>
              <a:gd name="connsiteY9" fmla="*/ 361597 h 629451"/>
              <a:gd name="connsiteX10" fmla="*/ 94701 w 1406751"/>
              <a:gd name="connsiteY10" fmla="*/ 380070 h 629451"/>
              <a:gd name="connsiteX11" fmla="*/ 140883 w 1406751"/>
              <a:gd name="connsiteY11" fmla="*/ 407779 h 629451"/>
              <a:gd name="connsiteX12" fmla="*/ 196301 w 1406751"/>
              <a:gd name="connsiteY12" fmla="*/ 444724 h 629451"/>
              <a:gd name="connsiteX13" fmla="*/ 224010 w 1406751"/>
              <a:gd name="connsiteY13" fmla="*/ 472433 h 629451"/>
              <a:gd name="connsiteX14" fmla="*/ 260955 w 1406751"/>
              <a:gd name="connsiteY14" fmla="*/ 481670 h 629451"/>
              <a:gd name="connsiteX15" fmla="*/ 362555 w 1406751"/>
              <a:gd name="connsiteY15" fmla="*/ 527851 h 629451"/>
              <a:gd name="connsiteX16" fmla="*/ 408737 w 1406751"/>
              <a:gd name="connsiteY16" fmla="*/ 546324 h 629451"/>
              <a:gd name="connsiteX17" fmla="*/ 538046 w 1406751"/>
              <a:gd name="connsiteY17" fmla="*/ 583270 h 629451"/>
              <a:gd name="connsiteX18" fmla="*/ 565755 w 1406751"/>
              <a:gd name="connsiteY18" fmla="*/ 601742 h 629451"/>
              <a:gd name="connsiteX19" fmla="*/ 621173 w 1406751"/>
              <a:gd name="connsiteY19" fmla="*/ 610979 h 629451"/>
              <a:gd name="connsiteX20" fmla="*/ 741246 w 1406751"/>
              <a:gd name="connsiteY20" fmla="*/ 629451 h 629451"/>
              <a:gd name="connsiteX21" fmla="*/ 898264 w 1406751"/>
              <a:gd name="connsiteY21" fmla="*/ 620215 h 629451"/>
              <a:gd name="connsiteX22" fmla="*/ 990628 w 1406751"/>
              <a:gd name="connsiteY22" fmla="*/ 592506 h 629451"/>
              <a:gd name="connsiteX23" fmla="*/ 1064519 w 1406751"/>
              <a:gd name="connsiteY23" fmla="*/ 574033 h 629451"/>
              <a:gd name="connsiteX24" fmla="*/ 1092228 w 1406751"/>
              <a:gd name="connsiteY24" fmla="*/ 555561 h 629451"/>
              <a:gd name="connsiteX25" fmla="*/ 1156883 w 1406751"/>
              <a:gd name="connsiteY25" fmla="*/ 509379 h 629451"/>
              <a:gd name="connsiteX26" fmla="*/ 1193828 w 1406751"/>
              <a:gd name="connsiteY26" fmla="*/ 490906 h 629451"/>
              <a:gd name="connsiteX27" fmla="*/ 1221537 w 1406751"/>
              <a:gd name="connsiteY27" fmla="*/ 472433 h 629451"/>
              <a:gd name="connsiteX28" fmla="*/ 1295428 w 1406751"/>
              <a:gd name="connsiteY28" fmla="*/ 435488 h 629451"/>
              <a:gd name="connsiteX29" fmla="*/ 1350846 w 1406751"/>
              <a:gd name="connsiteY29" fmla="*/ 389306 h 629451"/>
              <a:gd name="connsiteX30" fmla="*/ 1387792 w 1406751"/>
              <a:gd name="connsiteY30" fmla="*/ 333888 h 629451"/>
              <a:gd name="connsiteX31" fmla="*/ 1387792 w 1406751"/>
              <a:gd name="connsiteY31" fmla="*/ 186106 h 629451"/>
              <a:gd name="connsiteX32" fmla="*/ 1332373 w 1406751"/>
              <a:gd name="connsiteY32" fmla="*/ 112215 h 629451"/>
              <a:gd name="connsiteX33" fmla="*/ 1286192 w 1406751"/>
              <a:gd name="connsiteY33" fmla="*/ 47561 h 629451"/>
              <a:gd name="connsiteX34" fmla="*/ 1240010 w 1406751"/>
              <a:gd name="connsiteY34" fmla="*/ 38324 h 629451"/>
              <a:gd name="connsiteX35" fmla="*/ 1249246 w 1406751"/>
              <a:gd name="connsiteY35" fmla="*/ 1379 h 629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406751" h="629451">
                <a:moveTo>
                  <a:pt x="1249246" y="1379"/>
                </a:moveTo>
                <a:cubicBezTo>
                  <a:pt x="1086070" y="-3239"/>
                  <a:pt x="590347" y="4733"/>
                  <a:pt x="260955" y="10615"/>
                </a:cubicBezTo>
                <a:cubicBezTo>
                  <a:pt x="245259" y="10895"/>
                  <a:pt x="230334" y="17776"/>
                  <a:pt x="214773" y="19851"/>
                </a:cubicBezTo>
                <a:cubicBezTo>
                  <a:pt x="184103" y="23940"/>
                  <a:pt x="153198" y="26009"/>
                  <a:pt x="122410" y="29088"/>
                </a:cubicBezTo>
                <a:cubicBezTo>
                  <a:pt x="115401" y="31892"/>
                  <a:pt x="47911" y="57405"/>
                  <a:pt x="39283" y="66033"/>
                </a:cubicBezTo>
                <a:cubicBezTo>
                  <a:pt x="26589" y="78727"/>
                  <a:pt x="20810" y="96821"/>
                  <a:pt x="11573" y="112215"/>
                </a:cubicBezTo>
                <a:cubicBezTo>
                  <a:pt x="-5480" y="180429"/>
                  <a:pt x="-2148" y="150233"/>
                  <a:pt x="11573" y="259997"/>
                </a:cubicBezTo>
                <a:cubicBezTo>
                  <a:pt x="13148" y="272593"/>
                  <a:pt x="14082" y="286177"/>
                  <a:pt x="20810" y="296942"/>
                </a:cubicBezTo>
                <a:cubicBezTo>
                  <a:pt x="30041" y="311711"/>
                  <a:pt x="45440" y="321573"/>
                  <a:pt x="57755" y="333888"/>
                </a:cubicBezTo>
                <a:cubicBezTo>
                  <a:pt x="60834" y="343124"/>
                  <a:pt x="60910" y="353994"/>
                  <a:pt x="66992" y="361597"/>
                </a:cubicBezTo>
                <a:cubicBezTo>
                  <a:pt x="73927" y="370265"/>
                  <a:pt x="85288" y="374187"/>
                  <a:pt x="94701" y="380070"/>
                </a:cubicBezTo>
                <a:cubicBezTo>
                  <a:pt x="109925" y="389585"/>
                  <a:pt x="125737" y="398141"/>
                  <a:pt x="140883" y="407779"/>
                </a:cubicBezTo>
                <a:cubicBezTo>
                  <a:pt x="159613" y="419698"/>
                  <a:pt x="180602" y="429025"/>
                  <a:pt x="196301" y="444724"/>
                </a:cubicBezTo>
                <a:cubicBezTo>
                  <a:pt x="205537" y="453960"/>
                  <a:pt x="212669" y="465952"/>
                  <a:pt x="224010" y="472433"/>
                </a:cubicBezTo>
                <a:cubicBezTo>
                  <a:pt x="235031" y="478731"/>
                  <a:pt x="248912" y="477656"/>
                  <a:pt x="260955" y="481670"/>
                </a:cubicBezTo>
                <a:cubicBezTo>
                  <a:pt x="311522" y="498526"/>
                  <a:pt x="310732" y="504295"/>
                  <a:pt x="362555" y="527851"/>
                </a:cubicBezTo>
                <a:cubicBezTo>
                  <a:pt x="377649" y="534712"/>
                  <a:pt x="392927" y="541331"/>
                  <a:pt x="408737" y="546324"/>
                </a:cubicBezTo>
                <a:cubicBezTo>
                  <a:pt x="451484" y="559823"/>
                  <a:pt x="538046" y="583270"/>
                  <a:pt x="538046" y="583270"/>
                </a:cubicBezTo>
                <a:cubicBezTo>
                  <a:pt x="547282" y="589427"/>
                  <a:pt x="555224" y="598232"/>
                  <a:pt x="565755" y="601742"/>
                </a:cubicBezTo>
                <a:cubicBezTo>
                  <a:pt x="583521" y="607664"/>
                  <a:pt x="602748" y="607629"/>
                  <a:pt x="621173" y="610979"/>
                </a:cubicBezTo>
                <a:cubicBezTo>
                  <a:pt x="714245" y="627901"/>
                  <a:pt x="616123" y="613811"/>
                  <a:pt x="741246" y="629451"/>
                </a:cubicBezTo>
                <a:cubicBezTo>
                  <a:pt x="793585" y="626372"/>
                  <a:pt x="846070" y="625186"/>
                  <a:pt x="898264" y="620215"/>
                </a:cubicBezTo>
                <a:cubicBezTo>
                  <a:pt x="919733" y="618170"/>
                  <a:pt x="975884" y="596719"/>
                  <a:pt x="990628" y="592506"/>
                </a:cubicBezTo>
                <a:cubicBezTo>
                  <a:pt x="1015040" y="585531"/>
                  <a:pt x="1039889" y="580191"/>
                  <a:pt x="1064519" y="574033"/>
                </a:cubicBezTo>
                <a:cubicBezTo>
                  <a:pt x="1073755" y="567876"/>
                  <a:pt x="1083195" y="562013"/>
                  <a:pt x="1092228" y="555561"/>
                </a:cubicBezTo>
                <a:cubicBezTo>
                  <a:pt x="1112077" y="541383"/>
                  <a:pt x="1135096" y="521828"/>
                  <a:pt x="1156883" y="509379"/>
                </a:cubicBezTo>
                <a:cubicBezTo>
                  <a:pt x="1168838" y="502548"/>
                  <a:pt x="1181874" y="497737"/>
                  <a:pt x="1193828" y="490906"/>
                </a:cubicBezTo>
                <a:cubicBezTo>
                  <a:pt x="1203466" y="485398"/>
                  <a:pt x="1211792" y="477749"/>
                  <a:pt x="1221537" y="472433"/>
                </a:cubicBezTo>
                <a:cubicBezTo>
                  <a:pt x="1245712" y="459247"/>
                  <a:pt x="1274273" y="453117"/>
                  <a:pt x="1295428" y="435488"/>
                </a:cubicBezTo>
                <a:cubicBezTo>
                  <a:pt x="1313901" y="420094"/>
                  <a:pt x="1334671" y="407099"/>
                  <a:pt x="1350846" y="389306"/>
                </a:cubicBezTo>
                <a:cubicBezTo>
                  <a:pt x="1365780" y="372878"/>
                  <a:pt x="1387792" y="333888"/>
                  <a:pt x="1387792" y="333888"/>
                </a:cubicBezTo>
                <a:cubicBezTo>
                  <a:pt x="1404211" y="268209"/>
                  <a:pt x="1420632" y="251785"/>
                  <a:pt x="1387792" y="186106"/>
                </a:cubicBezTo>
                <a:cubicBezTo>
                  <a:pt x="1374023" y="158568"/>
                  <a:pt x="1346142" y="139753"/>
                  <a:pt x="1332373" y="112215"/>
                </a:cubicBezTo>
                <a:cubicBezTo>
                  <a:pt x="1321216" y="89899"/>
                  <a:pt x="1311156" y="60043"/>
                  <a:pt x="1286192" y="47561"/>
                </a:cubicBezTo>
                <a:cubicBezTo>
                  <a:pt x="1272151" y="40540"/>
                  <a:pt x="1255105" y="42637"/>
                  <a:pt x="1240010" y="38324"/>
                </a:cubicBezTo>
                <a:cubicBezTo>
                  <a:pt x="1233390" y="36433"/>
                  <a:pt x="1412422" y="5997"/>
                  <a:pt x="1249246" y="1379"/>
                </a:cubicBezTo>
                <a:close/>
              </a:path>
            </a:pathLst>
          </a:custGeom>
          <a:noFill/>
          <a:ln w="3175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351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145D23-8FAC-1B50-C1D2-5A49E16F20D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92DBF4C-4DC7-8F3D-DB7A-7367003B3455}"/>
              </a:ext>
            </a:extLst>
          </p:cNvPr>
          <p:cNvSpPr>
            <a:spLocks noGrp="1"/>
          </p:cNvSpPr>
          <p:nvPr>
            <p:ph type="title"/>
          </p:nvPr>
        </p:nvSpPr>
        <p:spPr>
          <a:xfrm>
            <a:off x="594360" y="102875"/>
            <a:ext cx="10873740" cy="773425"/>
          </a:xfrm>
        </p:spPr>
        <p:txBody>
          <a:bodyPr/>
          <a:lstStyle/>
          <a:p>
            <a:r>
              <a:rPr lang="en-US" sz="3600" dirty="0"/>
              <a:t>4. EDA – Univariate Analysis (Segmented)</a:t>
            </a:r>
          </a:p>
        </p:txBody>
      </p:sp>
      <p:sp>
        <p:nvSpPr>
          <p:cNvPr id="15" name="TextBox 14">
            <a:extLst>
              <a:ext uri="{FF2B5EF4-FFF2-40B4-BE49-F238E27FC236}">
                <a16:creationId xmlns:a16="http://schemas.microsoft.com/office/drawing/2014/main" id="{F642DFA3-B662-F8E9-980D-E4EF9CE8AC09}"/>
              </a:ext>
            </a:extLst>
          </p:cNvPr>
          <p:cNvSpPr txBox="1"/>
          <p:nvPr/>
        </p:nvSpPr>
        <p:spPr>
          <a:xfrm>
            <a:off x="594360" y="2066893"/>
            <a:ext cx="5002876" cy="4228850"/>
          </a:xfrm>
          <a:prstGeom prst="rect">
            <a:avLst/>
          </a:prstGeom>
          <a:noFill/>
          <a:ln>
            <a:noFill/>
          </a:ln>
        </p:spPr>
        <p:txBody>
          <a:bodyPr wrap="square" rtlCol="0">
            <a:spAutoFit/>
          </a:bodyPr>
          <a:lstStyle/>
          <a:p>
            <a:pPr>
              <a:lnSpc>
                <a:spcPct val="90000"/>
              </a:lnSpc>
              <a:spcBef>
                <a:spcPts val="1800"/>
              </a:spcBef>
            </a:pPr>
            <a:r>
              <a:rPr lang="en-US" sz="1600" dirty="0">
                <a:solidFill>
                  <a:schemeClr val="bg1"/>
                </a:solidFill>
              </a:rPr>
              <a:t>Doing segmented univariate analysis on the numeric columns segmented by categories, we get the following insights,</a:t>
            </a:r>
          </a:p>
          <a:p>
            <a:pPr marL="285750" indent="-285750">
              <a:lnSpc>
                <a:spcPct val="90000"/>
              </a:lnSpc>
              <a:spcBef>
                <a:spcPts val="1800"/>
              </a:spcBef>
              <a:buFont typeface="Arial" panose="020B0604020202020204" pitchFamily="34" charset="0"/>
              <a:buChar char="•"/>
            </a:pPr>
            <a:r>
              <a:rPr lang="en-US" sz="1600" dirty="0">
                <a:solidFill>
                  <a:schemeClr val="bg1"/>
                </a:solidFill>
              </a:rPr>
              <a:t>As expected, the better interest rates were given to the Grade A and B customers.</a:t>
            </a:r>
          </a:p>
          <a:p>
            <a:pPr marL="283464" indent="-283464">
              <a:lnSpc>
                <a:spcPct val="90000"/>
              </a:lnSpc>
              <a:spcBef>
                <a:spcPts val="1800"/>
              </a:spcBef>
              <a:buFont typeface="Arial" panose="020B0604020202020204" pitchFamily="34" charset="0"/>
              <a:buChar char="•"/>
            </a:pPr>
            <a:r>
              <a:rPr lang="en-US" sz="1600" dirty="0">
                <a:solidFill>
                  <a:schemeClr val="bg1"/>
                </a:solidFill>
              </a:rPr>
              <a:t>It also reveals that, the grades are an ordered collection. </a:t>
            </a:r>
            <a:r>
              <a:rPr lang="en-US" sz="1600" dirty="0">
                <a:solidFill>
                  <a:schemeClr val="bg1"/>
                </a:solidFill>
                <a:highlight>
                  <a:srgbClr val="FFFF00"/>
                </a:highlight>
              </a:rPr>
              <a:t>The lower the grade the higher the risk </a:t>
            </a:r>
            <a:r>
              <a:rPr lang="en-US" sz="1600" dirty="0">
                <a:solidFill>
                  <a:schemeClr val="bg1"/>
                </a:solidFill>
              </a:rPr>
              <a:t>of approving a loan application in future.</a:t>
            </a:r>
          </a:p>
          <a:p>
            <a:pPr marL="283464" indent="-283464">
              <a:lnSpc>
                <a:spcPct val="90000"/>
              </a:lnSpc>
              <a:spcBef>
                <a:spcPts val="1800"/>
              </a:spcBef>
              <a:buFont typeface="Arial" panose="020B0604020202020204" pitchFamily="34" charset="0"/>
              <a:buChar char="•"/>
            </a:pPr>
            <a:r>
              <a:rPr lang="en-US" sz="1600" dirty="0">
                <a:solidFill>
                  <a:schemeClr val="bg1"/>
                </a:solidFill>
              </a:rPr>
              <a:t>The customers who borrowed the most belong to the better grades. </a:t>
            </a:r>
          </a:p>
          <a:p>
            <a:pPr marL="283464" indent="-283464">
              <a:lnSpc>
                <a:spcPct val="90000"/>
              </a:lnSpc>
              <a:spcBef>
                <a:spcPts val="1800"/>
              </a:spcBef>
              <a:buFont typeface="Arial" panose="020B0604020202020204" pitchFamily="34" charset="0"/>
              <a:buChar char="•"/>
            </a:pPr>
            <a:r>
              <a:rPr lang="en-US" sz="1600" dirty="0">
                <a:solidFill>
                  <a:schemeClr val="bg1"/>
                </a:solidFill>
              </a:rPr>
              <a:t>They’re neither in the high- or low-income category, but middle class.</a:t>
            </a:r>
          </a:p>
          <a:p>
            <a:endParaRPr lang="en-US" dirty="0">
              <a:solidFill>
                <a:schemeClr val="bg1"/>
              </a:solidFill>
            </a:endParaRPr>
          </a:p>
          <a:p>
            <a:endParaRPr lang="en-US" dirty="0">
              <a:solidFill>
                <a:schemeClr val="bg1"/>
              </a:solidFill>
            </a:endParaRPr>
          </a:p>
        </p:txBody>
      </p:sp>
      <p:pic>
        <p:nvPicPr>
          <p:cNvPr id="5" name="Picture 4">
            <a:extLst>
              <a:ext uri="{FF2B5EF4-FFF2-40B4-BE49-F238E27FC236}">
                <a16:creationId xmlns:a16="http://schemas.microsoft.com/office/drawing/2014/main" id="{3C2FEDB7-C81C-776A-36B9-DBA7F83A4433}"/>
              </a:ext>
            </a:extLst>
          </p:cNvPr>
          <p:cNvPicPr>
            <a:picLocks noChangeAspect="1"/>
          </p:cNvPicPr>
          <p:nvPr/>
        </p:nvPicPr>
        <p:blipFill>
          <a:blip r:embed="rId3"/>
          <a:stretch>
            <a:fillRect/>
          </a:stretch>
        </p:blipFill>
        <p:spPr>
          <a:xfrm>
            <a:off x="5597237" y="1477392"/>
            <a:ext cx="6189391" cy="2415372"/>
          </a:xfrm>
          <a:prstGeom prst="rect">
            <a:avLst/>
          </a:prstGeom>
        </p:spPr>
      </p:pic>
      <p:pic>
        <p:nvPicPr>
          <p:cNvPr id="8" name="Picture 7">
            <a:extLst>
              <a:ext uri="{FF2B5EF4-FFF2-40B4-BE49-F238E27FC236}">
                <a16:creationId xmlns:a16="http://schemas.microsoft.com/office/drawing/2014/main" id="{7F2399FD-592D-79CE-CA90-27FC849FC50A}"/>
              </a:ext>
            </a:extLst>
          </p:cNvPr>
          <p:cNvPicPr>
            <a:picLocks noChangeAspect="1"/>
          </p:cNvPicPr>
          <p:nvPr/>
        </p:nvPicPr>
        <p:blipFill>
          <a:blip r:embed="rId4"/>
          <a:stretch>
            <a:fillRect/>
          </a:stretch>
        </p:blipFill>
        <p:spPr>
          <a:xfrm>
            <a:off x="5597236" y="4274524"/>
            <a:ext cx="6189392" cy="2409981"/>
          </a:xfrm>
          <a:prstGeom prst="rect">
            <a:avLst/>
          </a:prstGeom>
        </p:spPr>
      </p:pic>
      <p:sp>
        <p:nvSpPr>
          <p:cNvPr id="9" name="Rectangle 8">
            <a:extLst>
              <a:ext uri="{FF2B5EF4-FFF2-40B4-BE49-F238E27FC236}">
                <a16:creationId xmlns:a16="http://schemas.microsoft.com/office/drawing/2014/main" id="{76D25469-A038-2171-2C17-B117C903C915}"/>
              </a:ext>
            </a:extLst>
          </p:cNvPr>
          <p:cNvSpPr/>
          <p:nvPr/>
        </p:nvSpPr>
        <p:spPr>
          <a:xfrm>
            <a:off x="6982691" y="4516579"/>
            <a:ext cx="1514764" cy="840509"/>
          </a:xfrm>
          <a:prstGeom prst="rect">
            <a:avLst/>
          </a:prstGeom>
          <a:noFill/>
          <a:ln w="508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E69617B-55F4-1736-C5B7-07FAD4B3BE91}"/>
              </a:ext>
            </a:extLst>
          </p:cNvPr>
          <p:cNvSpPr/>
          <p:nvPr/>
        </p:nvSpPr>
        <p:spPr>
          <a:xfrm>
            <a:off x="6095999" y="1734902"/>
            <a:ext cx="2253673" cy="731207"/>
          </a:xfrm>
          <a:prstGeom prst="rect">
            <a:avLst/>
          </a:prstGeom>
          <a:noFill/>
          <a:ln w="508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7782264"/>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{CD53FC22-60B4-446F-A1BE-98B7E6B3FECB}tf78853419_win32</Template>
  <TotalTime>182</TotalTime>
  <Words>1906</Words>
  <Application>Microsoft Office PowerPoint</Application>
  <PresentationFormat>Widescreen</PresentationFormat>
  <Paragraphs>129</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Franklin Gothic Book</vt:lpstr>
      <vt:lpstr>Franklin Gothic Demi</vt:lpstr>
      <vt:lpstr>Custom</vt:lpstr>
      <vt:lpstr>Exploratory Data Analysis  Lending Club Case Study</vt:lpstr>
      <vt:lpstr>Agenda</vt:lpstr>
      <vt:lpstr>1. Introduction</vt:lpstr>
      <vt:lpstr>2. Data Understanding</vt:lpstr>
      <vt:lpstr>3. Data Preparation – Data Cleaning</vt:lpstr>
      <vt:lpstr>3. Data Preparation – Data Engineering</vt:lpstr>
      <vt:lpstr>4. EDA – Univariate Analysis (Numeric)</vt:lpstr>
      <vt:lpstr>4. EDA – Univariate Analysis (Categoric)</vt:lpstr>
      <vt:lpstr>4. EDA – Univariate Analysis (Segmented)</vt:lpstr>
      <vt:lpstr>4. EDA – Univariate Analysis (Segmented)</vt:lpstr>
      <vt:lpstr>4. EDA – Bivariate Analysis</vt:lpstr>
      <vt:lpstr>4. EDA – Bivariate Analysis</vt:lpstr>
      <vt:lpstr>4. EDA – Multivariate Analysis</vt:lpstr>
      <vt:lpstr>4. EDA – Multivariate Analysis</vt:lpstr>
      <vt:lpstr>4. EDA – Multivariate Analysis</vt:lpstr>
      <vt:lpstr>5. Recommendations</vt:lpstr>
      <vt:lpstr>Thank you</vt:lpstr>
    </vt:vector>
  </TitlesOfParts>
  <Company>FortisAlberta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Uvaraj Thulasiram</dc:creator>
  <cp:lastModifiedBy>Uvaraj Thulasiram</cp:lastModifiedBy>
  <cp:revision>8</cp:revision>
  <dcterms:created xsi:type="dcterms:W3CDTF">2024-12-20T19:00:02Z</dcterms:created>
  <dcterms:modified xsi:type="dcterms:W3CDTF">2024-12-24T18:56:14Z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a1b8746f-b9d5-4b9c-98b4-a0e3edc7e298_Enabled">
    <vt:lpwstr>true</vt:lpwstr>
  </property>
  <property fmtid="{D5CDD505-2E9C-101B-9397-08002B2CF9AE}" pid="4" name="MSIP_Label_a1b8746f-b9d5-4b9c-98b4-a0e3edc7e298_SetDate">
    <vt:lpwstr>2024-12-24T08:17:51Z</vt:lpwstr>
  </property>
  <property fmtid="{D5CDD505-2E9C-101B-9397-08002B2CF9AE}" pid="5" name="MSIP_Label_a1b8746f-b9d5-4b9c-98b4-a0e3edc7e298_Method">
    <vt:lpwstr>Standard</vt:lpwstr>
  </property>
  <property fmtid="{D5CDD505-2E9C-101B-9397-08002B2CF9AE}" pid="6" name="MSIP_Label_a1b8746f-b9d5-4b9c-98b4-a0e3edc7e298_Name">
    <vt:lpwstr>Everyone</vt:lpwstr>
  </property>
  <property fmtid="{D5CDD505-2E9C-101B-9397-08002B2CF9AE}" pid="7" name="MSIP_Label_a1b8746f-b9d5-4b9c-98b4-a0e3edc7e298_SiteId">
    <vt:lpwstr>479189f8-65da-4a22-bdb2-7901aef9d3d6</vt:lpwstr>
  </property>
  <property fmtid="{D5CDD505-2E9C-101B-9397-08002B2CF9AE}" pid="8" name="MSIP_Label_a1b8746f-b9d5-4b9c-98b4-a0e3edc7e298_ActionId">
    <vt:lpwstr>429d73cf-ad68-4c33-b5e2-42640500c193</vt:lpwstr>
  </property>
  <property fmtid="{D5CDD505-2E9C-101B-9397-08002B2CF9AE}" pid="9" name="MSIP_Label_a1b8746f-b9d5-4b9c-98b4-a0e3edc7e298_ContentBits">
    <vt:lpwstr>0</vt:lpwstr>
  </property>
</Properties>
</file>