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70"/>
  </p:notesMasterIdLst>
  <p:sldIdLst>
    <p:sldId id="921" r:id="rId2"/>
    <p:sldId id="400" r:id="rId3"/>
    <p:sldId id="1155" r:id="rId4"/>
    <p:sldId id="1291" r:id="rId5"/>
    <p:sldId id="1292" r:id="rId6"/>
    <p:sldId id="1294" r:id="rId7"/>
    <p:sldId id="1306" r:id="rId8"/>
    <p:sldId id="1293" r:id="rId9"/>
    <p:sldId id="1254" r:id="rId10"/>
    <p:sldId id="1297" r:id="rId11"/>
    <p:sldId id="1251" r:id="rId12"/>
    <p:sldId id="1223" r:id="rId13"/>
    <p:sldId id="1295" r:id="rId14"/>
    <p:sldId id="1287" r:id="rId15"/>
    <p:sldId id="1328" r:id="rId16"/>
    <p:sldId id="1274" r:id="rId17"/>
    <p:sldId id="639" r:id="rId18"/>
    <p:sldId id="1286" r:id="rId19"/>
    <p:sldId id="1299" r:id="rId20"/>
    <p:sldId id="1258" r:id="rId21"/>
    <p:sldId id="1217" r:id="rId22"/>
    <p:sldId id="1260" r:id="rId23"/>
    <p:sldId id="1220" r:id="rId24"/>
    <p:sldId id="1262" r:id="rId25"/>
    <p:sldId id="1235" r:id="rId26"/>
    <p:sldId id="1311" r:id="rId27"/>
    <p:sldId id="1268" r:id="rId28"/>
    <p:sldId id="1308" r:id="rId29"/>
    <p:sldId id="1255" r:id="rId30"/>
    <p:sldId id="1300" r:id="rId31"/>
    <p:sldId id="1301" r:id="rId32"/>
    <p:sldId id="1302" r:id="rId33"/>
    <p:sldId id="1329" r:id="rId34"/>
    <p:sldId id="1330" r:id="rId35"/>
    <p:sldId id="1303" r:id="rId36"/>
    <p:sldId id="1309" r:id="rId37"/>
    <p:sldId id="1312" r:id="rId38"/>
    <p:sldId id="1324" r:id="rId39"/>
    <p:sldId id="1315" r:id="rId40"/>
    <p:sldId id="1314" r:id="rId41"/>
    <p:sldId id="1316" r:id="rId42"/>
    <p:sldId id="1332" r:id="rId43"/>
    <p:sldId id="1319" r:id="rId44"/>
    <p:sldId id="1333" r:id="rId45"/>
    <p:sldId id="1331" r:id="rId46"/>
    <p:sldId id="1317" r:id="rId47"/>
    <p:sldId id="1320" r:id="rId48"/>
    <p:sldId id="1327" r:id="rId49"/>
    <p:sldId id="1310" r:id="rId50"/>
    <p:sldId id="1321" r:id="rId51"/>
    <p:sldId id="1323" r:id="rId52"/>
    <p:sldId id="1322" r:id="rId53"/>
    <p:sldId id="1325" r:id="rId54"/>
    <p:sldId id="1335" r:id="rId55"/>
    <p:sldId id="1334" r:id="rId56"/>
    <p:sldId id="1336" r:id="rId57"/>
    <p:sldId id="1337" r:id="rId58"/>
    <p:sldId id="1338" r:id="rId59"/>
    <p:sldId id="1288" r:id="rId60"/>
    <p:sldId id="1253" r:id="rId61"/>
    <p:sldId id="1279" r:id="rId62"/>
    <p:sldId id="1236" r:id="rId63"/>
    <p:sldId id="1280" r:id="rId64"/>
    <p:sldId id="1241" r:id="rId65"/>
    <p:sldId id="1270" r:id="rId66"/>
    <p:sldId id="1250" r:id="rId67"/>
    <p:sldId id="697" r:id="rId68"/>
    <p:sldId id="1290" r:id="rId6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1B5"/>
    <a:srgbClr val="2FBAFF"/>
    <a:srgbClr val="99FF33"/>
    <a:srgbClr val="0070C0"/>
    <a:srgbClr val="0066FF"/>
    <a:srgbClr val="FFFFCC"/>
    <a:srgbClr val="FFFFFF"/>
    <a:srgbClr val="222C4B"/>
    <a:srgbClr val="66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12319-99FF-441B-917D-80F7D1D73C96}" v="213" dt="2024-10-08T16:19:3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11" autoAdjust="0"/>
    <p:restoredTop sz="74574" autoAdjust="0"/>
  </p:normalViewPr>
  <p:slideViewPr>
    <p:cSldViewPr snapToGrid="0" snapToObjects="1">
      <p:cViewPr>
        <p:scale>
          <a:sx n="64" d="100"/>
          <a:sy n="64" d="100"/>
        </p:scale>
        <p:origin x="288" y="-200"/>
      </p:cViewPr>
      <p:guideLst>
        <p:guide pos="3840"/>
        <p:guide orient="horz" pos="2160"/>
      </p:guideLst>
    </p:cSldViewPr>
  </p:slideViewPr>
  <p:outlineViewPr>
    <p:cViewPr>
      <p:scale>
        <a:sx n="33" d="100"/>
        <a:sy n="33" d="100"/>
      </p:scale>
      <p:origin x="0" y="-17336"/>
    </p:cViewPr>
  </p:outlineViewPr>
  <p:notesTextViewPr>
    <p:cViewPr>
      <p:scale>
        <a:sx n="3" d="2"/>
        <a:sy n="3" d="2"/>
      </p:scale>
      <p:origin x="0" y="0"/>
    </p:cViewPr>
  </p:notesTextViewPr>
  <p:sorterViewPr>
    <p:cViewPr varScale="1">
      <p:scale>
        <a:sx n="1" d="1"/>
        <a:sy n="1" d="1"/>
      </p:scale>
      <p:origin x="0" y="-150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0616CEE-67B3-9346-A0D7-11C190EAA314}" type="datetimeFigureOut">
              <a:rPr lang="en-US" smtClean="0"/>
              <a:t>2/13/2025</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D7A3018-57DA-FB4C-8D47-8E9E06D568C8}" type="slidenum">
              <a:rPr lang="en-US" smtClean="0"/>
              <a:t>‹#›</a:t>
            </a:fld>
            <a:endParaRPr lang="en-US" dirty="0"/>
          </a:p>
        </p:txBody>
      </p:sp>
    </p:spTree>
    <p:extLst>
      <p:ext uri="{BB962C8B-B14F-4D97-AF65-F5344CB8AC3E}">
        <p14:creationId xmlns:p14="http://schemas.microsoft.com/office/powerpoint/2010/main" val="3922749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rc.virginia.edu/userinfo/rivanna/software/tensorflow/#tensorflow-slurm-job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hear people talk about LLMs for image classification, computer vision, etc.  These are also called VLMs (vision language models) and we are not covering those today.</a:t>
            </a:r>
          </a:p>
        </p:txBody>
      </p:sp>
      <p:sp>
        <p:nvSpPr>
          <p:cNvPr id="4" name="Slide Number Placeholder 3"/>
          <p:cNvSpPr>
            <a:spLocks noGrp="1"/>
          </p:cNvSpPr>
          <p:nvPr>
            <p:ph type="sldNum" sz="quarter" idx="5"/>
          </p:nvPr>
        </p:nvSpPr>
        <p:spPr/>
        <p:txBody>
          <a:bodyPr/>
          <a:lstStyle/>
          <a:p>
            <a:fld id="{7D7A3018-57DA-FB4C-8D47-8E9E06D568C8}" type="slidenum">
              <a:rPr lang="en-US" smtClean="0"/>
              <a:t>4</a:t>
            </a:fld>
            <a:endParaRPr lang="en-US" dirty="0"/>
          </a:p>
        </p:txBody>
      </p:sp>
    </p:spTree>
    <p:extLst>
      <p:ext uri="{BB962C8B-B14F-4D97-AF65-F5344CB8AC3E}">
        <p14:creationId xmlns:p14="http://schemas.microsoft.com/office/powerpoint/2010/main" val="3852260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15</a:t>
            </a:fld>
            <a:endParaRPr lang="en-US" dirty="0"/>
          </a:p>
        </p:txBody>
      </p:sp>
    </p:spTree>
    <p:extLst>
      <p:ext uri="{BB962C8B-B14F-4D97-AF65-F5344CB8AC3E}">
        <p14:creationId xmlns:p14="http://schemas.microsoft.com/office/powerpoint/2010/main" val="998949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16</a:t>
            </a:fld>
            <a:endParaRPr lang="en-US" dirty="0"/>
          </a:p>
        </p:txBody>
      </p:sp>
    </p:spTree>
    <p:extLst>
      <p:ext uri="{BB962C8B-B14F-4D97-AF65-F5344CB8AC3E}">
        <p14:creationId xmlns:p14="http://schemas.microsoft.com/office/powerpoint/2010/main" val="4011275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18</a:t>
            </a:fld>
            <a:endParaRPr lang="en-US" dirty="0"/>
          </a:p>
        </p:txBody>
      </p:sp>
    </p:spTree>
    <p:extLst>
      <p:ext uri="{BB962C8B-B14F-4D97-AF65-F5344CB8AC3E}">
        <p14:creationId xmlns:p14="http://schemas.microsoft.com/office/powerpoint/2010/main" val="2802072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NN calculations are very simple, but there are a lot of them!</a:t>
            </a:r>
          </a:p>
        </p:txBody>
      </p:sp>
      <p:sp>
        <p:nvSpPr>
          <p:cNvPr id="4" name="Slide Number Placeholder 3"/>
          <p:cNvSpPr>
            <a:spLocks noGrp="1"/>
          </p:cNvSpPr>
          <p:nvPr>
            <p:ph type="sldNum" sz="quarter" idx="5"/>
          </p:nvPr>
        </p:nvSpPr>
        <p:spPr/>
        <p:txBody>
          <a:bodyPr/>
          <a:lstStyle/>
          <a:p>
            <a:fld id="{7D7A3018-57DA-FB4C-8D47-8E9E06D568C8}" type="slidenum">
              <a:rPr lang="en-US" smtClean="0"/>
              <a:t>19</a:t>
            </a:fld>
            <a:endParaRPr lang="en-US" dirty="0"/>
          </a:p>
        </p:txBody>
      </p:sp>
    </p:spTree>
    <p:extLst>
      <p:ext uri="{BB962C8B-B14F-4D97-AF65-F5344CB8AC3E}">
        <p14:creationId xmlns:p14="http://schemas.microsoft.com/office/powerpoint/2010/main" val="2907792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20</a:t>
            </a:fld>
            <a:endParaRPr lang="en-US" dirty="0"/>
          </a:p>
        </p:txBody>
      </p:sp>
    </p:spTree>
    <p:extLst>
      <p:ext uri="{BB962C8B-B14F-4D97-AF65-F5344CB8AC3E}">
        <p14:creationId xmlns:p14="http://schemas.microsoft.com/office/powerpoint/2010/main" val="226735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skipping memory allocations</a:t>
            </a:r>
          </a:p>
        </p:txBody>
      </p:sp>
      <p:sp>
        <p:nvSpPr>
          <p:cNvPr id="4" name="Slide Number Placeholder 3"/>
          <p:cNvSpPr>
            <a:spLocks noGrp="1"/>
          </p:cNvSpPr>
          <p:nvPr>
            <p:ph type="sldNum" sz="quarter" idx="5"/>
          </p:nvPr>
        </p:nvSpPr>
        <p:spPr/>
        <p:txBody>
          <a:bodyPr/>
          <a:lstStyle/>
          <a:p>
            <a:fld id="{7D7A3018-57DA-FB4C-8D47-8E9E06D568C8}" type="slidenum">
              <a:rPr lang="en-US" smtClean="0"/>
              <a:t>21</a:t>
            </a:fld>
            <a:endParaRPr lang="en-US" dirty="0"/>
          </a:p>
        </p:txBody>
      </p:sp>
    </p:spTree>
    <p:extLst>
      <p:ext uri="{BB962C8B-B14F-4D97-AF65-F5344CB8AC3E}">
        <p14:creationId xmlns:p14="http://schemas.microsoft.com/office/powerpoint/2010/main" val="2153219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is good if you need multiple GPUs and very fast computation.</a:t>
            </a:r>
          </a:p>
        </p:txBody>
      </p:sp>
      <p:sp>
        <p:nvSpPr>
          <p:cNvPr id="4" name="Slide Number Placeholder 3"/>
          <p:cNvSpPr>
            <a:spLocks noGrp="1"/>
          </p:cNvSpPr>
          <p:nvPr>
            <p:ph type="sldNum" sz="quarter" idx="10"/>
          </p:nvPr>
        </p:nvSpPr>
        <p:spPr/>
        <p:txBody>
          <a:bodyPr/>
          <a:lstStyle/>
          <a:p>
            <a:fld id="{11851D83-B0EA-40B2-816A-311EECA8A849}" type="slidenum">
              <a:rPr lang="en-US" smtClean="0"/>
              <a:t>23</a:t>
            </a:fld>
            <a:endParaRPr lang="en-US" dirty="0"/>
          </a:p>
        </p:txBody>
      </p:sp>
    </p:spTree>
    <p:extLst>
      <p:ext uri="{BB962C8B-B14F-4D97-AF65-F5344CB8AC3E}">
        <p14:creationId xmlns:p14="http://schemas.microsoft.com/office/powerpoint/2010/main" val="1885900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24</a:t>
            </a:fld>
            <a:endParaRPr lang="en-US" dirty="0"/>
          </a:p>
        </p:txBody>
      </p:sp>
    </p:spTree>
    <p:extLst>
      <p:ext uri="{BB962C8B-B14F-4D97-AF65-F5344CB8AC3E}">
        <p14:creationId xmlns:p14="http://schemas.microsoft.com/office/powerpoint/2010/main" val="4216848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one person can be using a GPU at a time.</a:t>
            </a:r>
          </a:p>
        </p:txBody>
      </p:sp>
      <p:sp>
        <p:nvSpPr>
          <p:cNvPr id="4" name="Slide Number Placeholder 3"/>
          <p:cNvSpPr>
            <a:spLocks noGrp="1"/>
          </p:cNvSpPr>
          <p:nvPr>
            <p:ph type="sldNum" sz="quarter" idx="5"/>
          </p:nvPr>
        </p:nvSpPr>
        <p:spPr/>
        <p:txBody>
          <a:bodyPr/>
          <a:lstStyle/>
          <a:p>
            <a:fld id="{7D7A3018-57DA-FB4C-8D47-8E9E06D568C8}" type="slidenum">
              <a:rPr lang="en-US" smtClean="0"/>
              <a:t>25</a:t>
            </a:fld>
            <a:endParaRPr lang="en-US" dirty="0"/>
          </a:p>
        </p:txBody>
      </p:sp>
    </p:spTree>
    <p:extLst>
      <p:ext uri="{BB962C8B-B14F-4D97-AF65-F5344CB8AC3E}">
        <p14:creationId xmlns:p14="http://schemas.microsoft.com/office/powerpoint/2010/main" val="613428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26</a:t>
            </a:fld>
            <a:endParaRPr lang="en-US" dirty="0"/>
          </a:p>
        </p:txBody>
      </p:sp>
    </p:spTree>
    <p:extLst>
      <p:ext uri="{BB962C8B-B14F-4D97-AF65-F5344CB8AC3E}">
        <p14:creationId xmlns:p14="http://schemas.microsoft.com/office/powerpoint/2010/main" val="12114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5</a:t>
            </a:fld>
            <a:endParaRPr lang="en-US" dirty="0"/>
          </a:p>
        </p:txBody>
      </p:sp>
    </p:spTree>
    <p:extLst>
      <p:ext uri="{BB962C8B-B14F-4D97-AF65-F5344CB8AC3E}">
        <p14:creationId xmlns:p14="http://schemas.microsoft.com/office/powerpoint/2010/main" val="2324714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Homework for </a:t>
            </a:r>
            <a:r>
              <a:rPr lang="en-US" dirty="0" err="1"/>
              <a:t>Keras</a:t>
            </a:r>
            <a:r>
              <a:rPr lang="en-US" dirty="0"/>
              <a:t> users: try out GPU dashboard and see if it reports all of the GPU memory as used</a:t>
            </a:r>
          </a:p>
        </p:txBody>
      </p:sp>
      <p:sp>
        <p:nvSpPr>
          <p:cNvPr id="4" name="Slide Number Placeholder 3"/>
          <p:cNvSpPr>
            <a:spLocks noGrp="1"/>
          </p:cNvSpPr>
          <p:nvPr>
            <p:ph type="sldNum" sz="quarter" idx="5"/>
          </p:nvPr>
        </p:nvSpPr>
        <p:spPr/>
        <p:txBody>
          <a:bodyPr/>
          <a:lstStyle/>
          <a:p>
            <a:fld id="{7D7A3018-57DA-FB4C-8D47-8E9E06D568C8}" type="slidenum">
              <a:rPr lang="en-US" smtClean="0"/>
              <a:t>27</a:t>
            </a:fld>
            <a:endParaRPr lang="en-US" dirty="0"/>
          </a:p>
        </p:txBody>
      </p:sp>
    </p:spTree>
    <p:extLst>
      <p:ext uri="{BB962C8B-B14F-4D97-AF65-F5344CB8AC3E}">
        <p14:creationId xmlns:p14="http://schemas.microsoft.com/office/powerpoint/2010/main" val="1573802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28</a:t>
            </a:fld>
            <a:endParaRPr lang="en-US" dirty="0"/>
          </a:p>
        </p:txBody>
      </p:sp>
    </p:spTree>
    <p:extLst>
      <p:ext uri="{BB962C8B-B14F-4D97-AF65-F5344CB8AC3E}">
        <p14:creationId xmlns:p14="http://schemas.microsoft.com/office/powerpoint/2010/main" val="1267163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-Models and datasets include metrics such as number of downloads and date of last update</a:t>
            </a:r>
          </a:p>
        </p:txBody>
      </p:sp>
      <p:sp>
        <p:nvSpPr>
          <p:cNvPr id="4" name="Slide Number Placeholder 3"/>
          <p:cNvSpPr>
            <a:spLocks noGrp="1"/>
          </p:cNvSpPr>
          <p:nvPr>
            <p:ph type="sldNum" sz="quarter" idx="5"/>
          </p:nvPr>
        </p:nvSpPr>
        <p:spPr/>
        <p:txBody>
          <a:bodyPr/>
          <a:lstStyle/>
          <a:p>
            <a:fld id="{7D7A3018-57DA-FB4C-8D47-8E9E06D568C8}" type="slidenum">
              <a:rPr lang="en-US" smtClean="0"/>
              <a:t>30</a:t>
            </a:fld>
            <a:endParaRPr lang="en-US" dirty="0"/>
          </a:p>
        </p:txBody>
      </p:sp>
    </p:spTree>
    <p:extLst>
      <p:ext uri="{BB962C8B-B14F-4D97-AF65-F5344CB8AC3E}">
        <p14:creationId xmlns:p14="http://schemas.microsoft.com/office/powerpoint/2010/main" val="3118647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31</a:t>
            </a:fld>
            <a:endParaRPr lang="en-US" dirty="0"/>
          </a:p>
        </p:txBody>
      </p:sp>
    </p:spTree>
    <p:extLst>
      <p:ext uri="{BB962C8B-B14F-4D97-AF65-F5344CB8AC3E}">
        <p14:creationId xmlns:p14="http://schemas.microsoft.com/office/powerpoint/2010/main" val="3234088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32</a:t>
            </a:fld>
            <a:endParaRPr lang="en-US" dirty="0"/>
          </a:p>
        </p:txBody>
      </p:sp>
    </p:spTree>
    <p:extLst>
      <p:ext uri="{BB962C8B-B14F-4D97-AF65-F5344CB8AC3E}">
        <p14:creationId xmlns:p14="http://schemas.microsoft.com/office/powerpoint/2010/main" val="2544401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33</a:t>
            </a:fld>
            <a:endParaRPr lang="en-US" dirty="0"/>
          </a:p>
        </p:txBody>
      </p:sp>
    </p:spTree>
    <p:extLst>
      <p:ext uri="{BB962C8B-B14F-4D97-AF65-F5344CB8AC3E}">
        <p14:creationId xmlns:p14="http://schemas.microsoft.com/office/powerpoint/2010/main" val="4103937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34</a:t>
            </a:fld>
            <a:endParaRPr lang="en-US" dirty="0"/>
          </a:p>
        </p:txBody>
      </p:sp>
    </p:spTree>
    <p:extLst>
      <p:ext uri="{BB962C8B-B14F-4D97-AF65-F5344CB8AC3E}">
        <p14:creationId xmlns:p14="http://schemas.microsoft.com/office/powerpoint/2010/main" val="3587196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35</a:t>
            </a:fld>
            <a:endParaRPr lang="en-US" dirty="0"/>
          </a:p>
        </p:txBody>
      </p:sp>
    </p:spTree>
    <p:extLst>
      <p:ext uri="{BB962C8B-B14F-4D97-AF65-F5344CB8AC3E}">
        <p14:creationId xmlns:p14="http://schemas.microsoft.com/office/powerpoint/2010/main" val="3150674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EOS: end of sequence</a:t>
            </a:r>
          </a:p>
        </p:txBody>
      </p:sp>
      <p:sp>
        <p:nvSpPr>
          <p:cNvPr id="4" name="Slide Number Placeholder 3"/>
          <p:cNvSpPr>
            <a:spLocks noGrp="1"/>
          </p:cNvSpPr>
          <p:nvPr>
            <p:ph type="sldNum" sz="quarter" idx="5"/>
          </p:nvPr>
        </p:nvSpPr>
        <p:spPr/>
        <p:txBody>
          <a:bodyPr/>
          <a:lstStyle/>
          <a:p>
            <a:fld id="{7D7A3018-57DA-FB4C-8D47-8E9E06D568C8}" type="slidenum">
              <a:rPr lang="en-US" smtClean="0"/>
              <a:t>37</a:t>
            </a:fld>
            <a:endParaRPr lang="en-US" dirty="0"/>
          </a:p>
        </p:txBody>
      </p:sp>
    </p:spTree>
    <p:extLst>
      <p:ext uri="{BB962C8B-B14F-4D97-AF65-F5344CB8AC3E}">
        <p14:creationId xmlns:p14="http://schemas.microsoft.com/office/powerpoint/2010/main" val="1967803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38</a:t>
            </a:fld>
            <a:endParaRPr lang="en-US" dirty="0"/>
          </a:p>
        </p:txBody>
      </p:sp>
    </p:spTree>
    <p:extLst>
      <p:ext uri="{BB962C8B-B14F-4D97-AF65-F5344CB8AC3E}">
        <p14:creationId xmlns:p14="http://schemas.microsoft.com/office/powerpoint/2010/main" val="198250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Activations: intermediate model outputs</a:t>
            </a:r>
          </a:p>
        </p:txBody>
      </p:sp>
      <p:sp>
        <p:nvSpPr>
          <p:cNvPr id="4" name="Slide Number Placeholder 3"/>
          <p:cNvSpPr>
            <a:spLocks noGrp="1"/>
          </p:cNvSpPr>
          <p:nvPr>
            <p:ph type="sldNum" sz="quarter" idx="5"/>
          </p:nvPr>
        </p:nvSpPr>
        <p:spPr/>
        <p:txBody>
          <a:bodyPr/>
          <a:lstStyle/>
          <a:p>
            <a:fld id="{7D7A3018-57DA-FB4C-8D47-8E9E06D568C8}" type="slidenum">
              <a:rPr lang="en-US" smtClean="0"/>
              <a:t>6</a:t>
            </a:fld>
            <a:endParaRPr lang="en-US" dirty="0"/>
          </a:p>
        </p:txBody>
      </p:sp>
    </p:spTree>
    <p:extLst>
      <p:ext uri="{BB962C8B-B14F-4D97-AF65-F5344CB8AC3E}">
        <p14:creationId xmlns:p14="http://schemas.microsoft.com/office/powerpoint/2010/main" val="3130686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Pipeline “Hides” details from the programmer – good and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Tokenizer runs on CPU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runs on GPU</a:t>
            </a:r>
          </a:p>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39</a:t>
            </a:fld>
            <a:endParaRPr lang="en-US" dirty="0"/>
          </a:p>
        </p:txBody>
      </p:sp>
    </p:spTree>
    <p:extLst>
      <p:ext uri="{BB962C8B-B14F-4D97-AF65-F5344CB8AC3E}">
        <p14:creationId xmlns:p14="http://schemas.microsoft.com/office/powerpoint/2010/main" val="3749016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40</a:t>
            </a:fld>
            <a:endParaRPr lang="en-US" dirty="0"/>
          </a:p>
        </p:txBody>
      </p:sp>
    </p:spTree>
    <p:extLst>
      <p:ext uri="{BB962C8B-B14F-4D97-AF65-F5344CB8AC3E}">
        <p14:creationId xmlns:p14="http://schemas.microsoft.com/office/powerpoint/2010/main" val="788448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41</a:t>
            </a:fld>
            <a:endParaRPr lang="en-US" dirty="0"/>
          </a:p>
        </p:txBody>
      </p:sp>
    </p:spTree>
    <p:extLst>
      <p:ext uri="{BB962C8B-B14F-4D97-AF65-F5344CB8AC3E}">
        <p14:creationId xmlns:p14="http://schemas.microsoft.com/office/powerpoint/2010/main" val="4724749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42</a:t>
            </a:fld>
            <a:endParaRPr lang="en-US" dirty="0"/>
          </a:p>
        </p:txBody>
      </p:sp>
    </p:spTree>
    <p:extLst>
      <p:ext uri="{BB962C8B-B14F-4D97-AF65-F5344CB8AC3E}">
        <p14:creationId xmlns:p14="http://schemas.microsoft.com/office/powerpoint/2010/main" val="213438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Do not use batching on </a:t>
            </a:r>
            <a:r>
              <a:rPr lang="en-US" dirty="0" err="1"/>
              <a:t>cpu</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43</a:t>
            </a:fld>
            <a:endParaRPr lang="en-US" dirty="0"/>
          </a:p>
        </p:txBody>
      </p:sp>
    </p:spTree>
    <p:extLst>
      <p:ext uri="{BB962C8B-B14F-4D97-AF65-F5344CB8AC3E}">
        <p14:creationId xmlns:p14="http://schemas.microsoft.com/office/powerpoint/2010/main" val="18766580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44</a:t>
            </a:fld>
            <a:endParaRPr lang="en-US" dirty="0"/>
          </a:p>
        </p:txBody>
      </p:sp>
    </p:spTree>
    <p:extLst>
      <p:ext uri="{BB962C8B-B14F-4D97-AF65-F5344CB8AC3E}">
        <p14:creationId xmlns:p14="http://schemas.microsoft.com/office/powerpoint/2010/main" val="3617674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45</a:t>
            </a:fld>
            <a:endParaRPr lang="en-US" dirty="0"/>
          </a:p>
        </p:txBody>
      </p:sp>
    </p:spTree>
    <p:extLst>
      <p:ext uri="{BB962C8B-B14F-4D97-AF65-F5344CB8AC3E}">
        <p14:creationId xmlns:p14="http://schemas.microsoft.com/office/powerpoint/2010/main" val="421396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your resource usage using GPU Dashboard, </a:t>
            </a:r>
            <a:r>
              <a:rPr lang="en-US" dirty="0" err="1"/>
              <a:t>seff</a:t>
            </a:r>
            <a:r>
              <a:rPr lang="en-US" dirty="0"/>
              <a:t> (completed jobs), or </a:t>
            </a:r>
            <a:r>
              <a:rPr lang="en-US" dirty="0" err="1"/>
              <a:t>sstat</a:t>
            </a:r>
            <a:r>
              <a:rPr lang="en-US" dirty="0"/>
              <a:t> (running jobs)</a:t>
            </a:r>
          </a:p>
          <a:p>
            <a:endParaRPr lang="en-US" dirty="0"/>
          </a:p>
          <a:p>
            <a:r>
              <a:rPr lang="en-US" dirty="0"/>
              <a:t>I</a:t>
            </a:r>
            <a:r>
              <a:rPr lang="en-US" sz="1200" dirty="0"/>
              <a:t>t may be the case that even if CPU Efficiency is a low percentage, you need all of the requested CPU cores for a specific part of the code, e.g., data preprocessing.</a:t>
            </a:r>
          </a:p>
          <a:p>
            <a:r>
              <a:rPr lang="en-US" dirty="0"/>
              <a:t>In this case, request the number of CPU cores that you need for the compute intensive part of the code.</a:t>
            </a:r>
          </a:p>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46</a:t>
            </a:fld>
            <a:endParaRPr lang="en-US" dirty="0"/>
          </a:p>
        </p:txBody>
      </p:sp>
    </p:spTree>
    <p:extLst>
      <p:ext uri="{BB962C8B-B14F-4D97-AF65-F5344CB8AC3E}">
        <p14:creationId xmlns:p14="http://schemas.microsoft.com/office/powerpoint/2010/main" val="34155887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is for bytes</a:t>
            </a:r>
          </a:p>
        </p:txBody>
      </p:sp>
      <p:sp>
        <p:nvSpPr>
          <p:cNvPr id="4" name="Slide Number Placeholder 3"/>
          <p:cNvSpPr>
            <a:spLocks noGrp="1"/>
          </p:cNvSpPr>
          <p:nvPr>
            <p:ph type="sldNum" sz="quarter" idx="5"/>
          </p:nvPr>
        </p:nvSpPr>
        <p:spPr/>
        <p:txBody>
          <a:bodyPr/>
          <a:lstStyle/>
          <a:p>
            <a:fld id="{7D7A3018-57DA-FB4C-8D47-8E9E06D568C8}" type="slidenum">
              <a:rPr lang="en-US" smtClean="0"/>
              <a:t>47</a:t>
            </a:fld>
            <a:endParaRPr lang="en-US" dirty="0"/>
          </a:p>
        </p:txBody>
      </p:sp>
    </p:spTree>
    <p:extLst>
      <p:ext uri="{BB962C8B-B14F-4D97-AF65-F5344CB8AC3E}">
        <p14:creationId xmlns:p14="http://schemas.microsoft.com/office/powerpoint/2010/main" val="16511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48</a:t>
            </a:fld>
            <a:endParaRPr lang="en-US" dirty="0"/>
          </a:p>
        </p:txBody>
      </p:sp>
    </p:spTree>
    <p:extLst>
      <p:ext uri="{BB962C8B-B14F-4D97-AF65-F5344CB8AC3E}">
        <p14:creationId xmlns:p14="http://schemas.microsoft.com/office/powerpoint/2010/main" val="299640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7</a:t>
            </a:fld>
            <a:endParaRPr lang="en-US" dirty="0"/>
          </a:p>
        </p:txBody>
      </p:sp>
    </p:spTree>
    <p:extLst>
      <p:ext uri="{BB962C8B-B14F-4D97-AF65-F5344CB8AC3E}">
        <p14:creationId xmlns:p14="http://schemas.microsoft.com/office/powerpoint/2010/main" val="3142409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LLM pre-training is generally unsupervised</a:t>
            </a:r>
          </a:p>
        </p:txBody>
      </p:sp>
      <p:sp>
        <p:nvSpPr>
          <p:cNvPr id="4" name="Slide Number Placeholder 3"/>
          <p:cNvSpPr>
            <a:spLocks noGrp="1"/>
          </p:cNvSpPr>
          <p:nvPr>
            <p:ph type="sldNum" sz="quarter" idx="5"/>
          </p:nvPr>
        </p:nvSpPr>
        <p:spPr/>
        <p:txBody>
          <a:bodyPr/>
          <a:lstStyle/>
          <a:p>
            <a:fld id="{7D7A3018-57DA-FB4C-8D47-8E9E06D568C8}" type="slidenum">
              <a:rPr lang="en-US" smtClean="0"/>
              <a:t>50</a:t>
            </a:fld>
            <a:endParaRPr lang="en-US" dirty="0"/>
          </a:p>
        </p:txBody>
      </p:sp>
    </p:spTree>
    <p:extLst>
      <p:ext uri="{BB962C8B-B14F-4D97-AF65-F5344CB8AC3E}">
        <p14:creationId xmlns:p14="http://schemas.microsoft.com/office/powerpoint/2010/main" val="35196197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51</a:t>
            </a:fld>
            <a:endParaRPr lang="en-US" dirty="0"/>
          </a:p>
        </p:txBody>
      </p:sp>
    </p:spTree>
    <p:extLst>
      <p:ext uri="{BB962C8B-B14F-4D97-AF65-F5344CB8AC3E}">
        <p14:creationId xmlns:p14="http://schemas.microsoft.com/office/powerpoint/2010/main" val="3801875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52</a:t>
            </a:fld>
            <a:endParaRPr lang="en-US" dirty="0"/>
          </a:p>
        </p:txBody>
      </p:sp>
    </p:spTree>
    <p:extLst>
      <p:ext uri="{BB962C8B-B14F-4D97-AF65-F5344CB8AC3E}">
        <p14:creationId xmlns:p14="http://schemas.microsoft.com/office/powerpoint/2010/main" val="16556557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53</a:t>
            </a:fld>
            <a:endParaRPr lang="en-US" dirty="0"/>
          </a:p>
        </p:txBody>
      </p:sp>
    </p:spTree>
    <p:extLst>
      <p:ext uri="{BB962C8B-B14F-4D97-AF65-F5344CB8AC3E}">
        <p14:creationId xmlns:p14="http://schemas.microsoft.com/office/powerpoint/2010/main" val="1466723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54</a:t>
            </a:fld>
            <a:endParaRPr lang="en-US" dirty="0"/>
          </a:p>
        </p:txBody>
      </p:sp>
    </p:spTree>
    <p:extLst>
      <p:ext uri="{BB962C8B-B14F-4D97-AF65-F5344CB8AC3E}">
        <p14:creationId xmlns:p14="http://schemas.microsoft.com/office/powerpoint/2010/main" val="3366666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55</a:t>
            </a:fld>
            <a:endParaRPr lang="en-US" dirty="0"/>
          </a:p>
        </p:txBody>
      </p:sp>
    </p:spTree>
    <p:extLst>
      <p:ext uri="{BB962C8B-B14F-4D97-AF65-F5344CB8AC3E}">
        <p14:creationId xmlns:p14="http://schemas.microsoft.com/office/powerpoint/2010/main" val="1364554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80B0D-46A7-5790-3F18-A48200DED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BD70D2-8269-47DA-9DCF-734E9AA46D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2A0402-F8D4-DD16-7964-4D87933FE4D2}"/>
              </a:ext>
            </a:extLst>
          </p:cNvPr>
          <p:cNvSpPr>
            <a:spLocks noGrp="1"/>
          </p:cNvSpPr>
          <p:nvPr>
            <p:ph type="body" idx="1"/>
          </p:nvPr>
        </p:nvSpPr>
        <p:spPr/>
        <p:txBody>
          <a:bodyPr/>
          <a:lstStyle/>
          <a:p>
            <a:r>
              <a:rPr lang="en-US" dirty="0"/>
              <a:t>Check your resource usage using GPU Dashboard, </a:t>
            </a:r>
            <a:r>
              <a:rPr lang="en-US" dirty="0" err="1"/>
              <a:t>seff</a:t>
            </a:r>
            <a:r>
              <a:rPr lang="en-US" dirty="0"/>
              <a:t> (completed jobs), or </a:t>
            </a:r>
            <a:r>
              <a:rPr lang="en-US" dirty="0" err="1"/>
              <a:t>sstat</a:t>
            </a:r>
            <a:r>
              <a:rPr lang="en-US" dirty="0"/>
              <a:t> (running jobs)</a:t>
            </a:r>
          </a:p>
          <a:p>
            <a:endParaRPr lang="en-US" dirty="0"/>
          </a:p>
          <a:p>
            <a:r>
              <a:rPr lang="en-US" dirty="0"/>
              <a:t>I</a:t>
            </a:r>
            <a:r>
              <a:rPr lang="en-US" sz="1200" dirty="0"/>
              <a:t>t may be the case that even if CPU Efficiency is a low percentage, you need all of the requested CPU cores for a specific part of the code, e.g., data preprocessing.</a:t>
            </a:r>
          </a:p>
          <a:p>
            <a:r>
              <a:rPr lang="en-US" dirty="0"/>
              <a:t>In this case, request the number of CPU cores that you need for the compute intensive part of the code.</a:t>
            </a:r>
          </a:p>
          <a:p>
            <a:endParaRPr lang="en-US" dirty="0"/>
          </a:p>
        </p:txBody>
      </p:sp>
      <p:sp>
        <p:nvSpPr>
          <p:cNvPr id="4" name="Slide Number Placeholder 3">
            <a:extLst>
              <a:ext uri="{FF2B5EF4-FFF2-40B4-BE49-F238E27FC236}">
                <a16:creationId xmlns:a16="http://schemas.microsoft.com/office/drawing/2014/main" id="{CC1D2842-0EED-78BE-46FC-26BA0FEF9FD5}"/>
              </a:ext>
            </a:extLst>
          </p:cNvPr>
          <p:cNvSpPr>
            <a:spLocks noGrp="1"/>
          </p:cNvSpPr>
          <p:nvPr>
            <p:ph type="sldNum" sz="quarter" idx="5"/>
          </p:nvPr>
        </p:nvSpPr>
        <p:spPr/>
        <p:txBody>
          <a:bodyPr/>
          <a:lstStyle/>
          <a:p>
            <a:fld id="{7D7A3018-57DA-FB4C-8D47-8E9E06D568C8}" type="slidenum">
              <a:rPr lang="en-US" smtClean="0"/>
              <a:t>56</a:t>
            </a:fld>
            <a:endParaRPr lang="en-US" dirty="0"/>
          </a:p>
        </p:txBody>
      </p:sp>
    </p:spTree>
    <p:extLst>
      <p:ext uri="{BB962C8B-B14F-4D97-AF65-F5344CB8AC3E}">
        <p14:creationId xmlns:p14="http://schemas.microsoft.com/office/powerpoint/2010/main" val="3079570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E342D-F7C7-9F66-AB44-CB06653AC5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759F98-7024-587C-6C2C-90C628B73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6B078D-E8CC-6D7F-5DC3-E334DEF739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ABD0A5-01B6-8B82-4060-C74727983D1E}"/>
              </a:ext>
            </a:extLst>
          </p:cNvPr>
          <p:cNvSpPr>
            <a:spLocks noGrp="1"/>
          </p:cNvSpPr>
          <p:nvPr>
            <p:ph type="sldNum" sz="quarter" idx="5"/>
          </p:nvPr>
        </p:nvSpPr>
        <p:spPr/>
        <p:txBody>
          <a:bodyPr/>
          <a:lstStyle/>
          <a:p>
            <a:fld id="{7D7A3018-57DA-FB4C-8D47-8E9E06D568C8}" type="slidenum">
              <a:rPr lang="en-US" smtClean="0"/>
              <a:t>57</a:t>
            </a:fld>
            <a:endParaRPr lang="en-US" dirty="0"/>
          </a:p>
        </p:txBody>
      </p:sp>
    </p:spTree>
    <p:extLst>
      <p:ext uri="{BB962C8B-B14F-4D97-AF65-F5344CB8AC3E}">
        <p14:creationId xmlns:p14="http://schemas.microsoft.com/office/powerpoint/2010/main" val="7425841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7BFD6-D01E-3115-D001-67B0382DF3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0257B8-7E96-ACB8-C8C0-25AB1EB56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A7DA89-BFB1-FC5B-A00B-3BF0E760A6A6}"/>
              </a:ext>
            </a:extLst>
          </p:cNvPr>
          <p:cNvSpPr>
            <a:spLocks noGrp="1"/>
          </p:cNvSpPr>
          <p:nvPr>
            <p:ph type="body" idx="1"/>
          </p:nvPr>
        </p:nvSpPr>
        <p:spPr/>
        <p:txBody>
          <a:bodyPr/>
          <a:lstStyle/>
          <a:p>
            <a:r>
              <a:rPr lang="en-US" dirty="0"/>
              <a:t>B is for bytes</a:t>
            </a:r>
          </a:p>
        </p:txBody>
      </p:sp>
      <p:sp>
        <p:nvSpPr>
          <p:cNvPr id="4" name="Slide Number Placeholder 3">
            <a:extLst>
              <a:ext uri="{FF2B5EF4-FFF2-40B4-BE49-F238E27FC236}">
                <a16:creationId xmlns:a16="http://schemas.microsoft.com/office/drawing/2014/main" id="{6C2B4DEE-4B10-043C-7E9B-7DA75E874D6E}"/>
              </a:ext>
            </a:extLst>
          </p:cNvPr>
          <p:cNvSpPr>
            <a:spLocks noGrp="1"/>
          </p:cNvSpPr>
          <p:nvPr>
            <p:ph type="sldNum" sz="quarter" idx="5"/>
          </p:nvPr>
        </p:nvSpPr>
        <p:spPr/>
        <p:txBody>
          <a:bodyPr/>
          <a:lstStyle/>
          <a:p>
            <a:fld id="{7D7A3018-57DA-FB4C-8D47-8E9E06D568C8}" type="slidenum">
              <a:rPr lang="en-US" smtClean="0"/>
              <a:t>58</a:t>
            </a:fld>
            <a:endParaRPr lang="en-US" dirty="0"/>
          </a:p>
        </p:txBody>
      </p:sp>
    </p:spTree>
    <p:extLst>
      <p:ext uri="{BB962C8B-B14F-4D97-AF65-F5344CB8AC3E}">
        <p14:creationId xmlns:p14="http://schemas.microsoft.com/office/powerpoint/2010/main" val="465347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59</a:t>
            </a:fld>
            <a:endParaRPr lang="en-US" dirty="0"/>
          </a:p>
        </p:txBody>
      </p:sp>
    </p:spTree>
    <p:extLst>
      <p:ext uri="{BB962C8B-B14F-4D97-AF65-F5344CB8AC3E}">
        <p14:creationId xmlns:p14="http://schemas.microsoft.com/office/powerpoint/2010/main" val="3195743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There are packages in R/</a:t>
            </a:r>
            <a:r>
              <a:rPr lang="en-US" dirty="0" err="1"/>
              <a:t>Rstudio</a:t>
            </a:r>
            <a:r>
              <a:rPr lang="en-US" dirty="0"/>
              <a:t> that can do deep learning and/or use LLMs.  We are not using those in this workshop</a:t>
            </a:r>
          </a:p>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10</a:t>
            </a:fld>
            <a:endParaRPr lang="en-US" dirty="0"/>
          </a:p>
        </p:txBody>
      </p:sp>
    </p:spTree>
    <p:extLst>
      <p:ext uri="{BB962C8B-B14F-4D97-AF65-F5344CB8AC3E}">
        <p14:creationId xmlns:p14="http://schemas.microsoft.com/office/powerpoint/2010/main" val="31750211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website: “</a:t>
            </a:r>
            <a:r>
              <a:rPr lang="en-US" b="0" i="0" dirty="0">
                <a:solidFill>
                  <a:srgbClr val="292B2C"/>
                </a:solidFill>
                <a:effectLst/>
                <a:highlight>
                  <a:srgbClr val="FFFFFF"/>
                </a:highlight>
                <a:latin typeface="-apple-system"/>
              </a:rPr>
              <a:t>Jobs are submitted to the </a:t>
            </a:r>
            <a:r>
              <a:rPr lang="en-US" b="0" i="0" dirty="0" err="1">
                <a:solidFill>
                  <a:srgbClr val="292B2C"/>
                </a:solidFill>
                <a:effectLst/>
                <a:highlight>
                  <a:srgbClr val="FFFFFF"/>
                </a:highlight>
                <a:latin typeface="-apple-system"/>
              </a:rPr>
              <a:t>Slurm</a:t>
            </a:r>
            <a:r>
              <a:rPr lang="en-US" b="0" i="0" dirty="0">
                <a:solidFill>
                  <a:srgbClr val="292B2C"/>
                </a:solidFill>
                <a:effectLst/>
                <a:highlight>
                  <a:srgbClr val="FFFFFF"/>
                </a:highlight>
                <a:latin typeface="-apple-system"/>
              </a:rPr>
              <a:t> controller, which queues them until the system is ready to run them. The controller selects which jobs to run, when to run them, and how to place them on the compute node or nodes, according to a predetermined site policy meant to balance competing user needs and to maximize efficient use of cluster resources.</a:t>
            </a:r>
            <a:r>
              <a:rPr lang="en-US" dirty="0"/>
              <a:t>”</a:t>
            </a:r>
          </a:p>
        </p:txBody>
      </p:sp>
      <p:sp>
        <p:nvSpPr>
          <p:cNvPr id="4" name="Slide Number Placeholder 3"/>
          <p:cNvSpPr>
            <a:spLocks noGrp="1"/>
          </p:cNvSpPr>
          <p:nvPr>
            <p:ph type="sldNum" sz="quarter" idx="5"/>
          </p:nvPr>
        </p:nvSpPr>
        <p:spPr/>
        <p:txBody>
          <a:bodyPr/>
          <a:lstStyle/>
          <a:p>
            <a:fld id="{7D7A3018-57DA-FB4C-8D47-8E9E06D568C8}" type="slidenum">
              <a:rPr lang="en-US" smtClean="0"/>
              <a:t>61</a:t>
            </a:fld>
            <a:endParaRPr lang="en-US" dirty="0"/>
          </a:p>
        </p:txBody>
      </p:sp>
    </p:spTree>
    <p:extLst>
      <p:ext uri="{BB962C8B-B14F-4D97-AF65-F5344CB8AC3E}">
        <p14:creationId xmlns:p14="http://schemas.microsoft.com/office/powerpoint/2010/main" val="40643236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command defined in each container is “python” so using “run” basically executes “python file_name.py”</a:t>
            </a:r>
          </a:p>
          <a:p>
            <a:r>
              <a:rPr lang="en-US" dirty="0"/>
              <a:t>- The load software and run code lines are what a user would use to run their script at the command line</a:t>
            </a:r>
          </a:p>
          <a:p>
            <a:r>
              <a:rPr lang="en-US" dirty="0"/>
              <a:t>- TF example: </a:t>
            </a:r>
            <a:r>
              <a:rPr lang="en-US" sz="1200" dirty="0">
                <a:hlinkClick r:id="rId3"/>
              </a:rPr>
              <a:t>https://www.rc.virginia.edu/userinfo/rivanna/software/tensorflow/#tensorflow-slurm-jobs</a:t>
            </a:r>
            <a:r>
              <a:rPr lang="en-US" sz="1200" dirty="0"/>
              <a:t> </a:t>
            </a:r>
            <a:endParaRPr lang="en-US" dirty="0"/>
          </a:p>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62</a:t>
            </a:fld>
            <a:endParaRPr lang="en-US" dirty="0"/>
          </a:p>
        </p:txBody>
      </p:sp>
    </p:spTree>
    <p:extLst>
      <p:ext uri="{BB962C8B-B14F-4D97-AF65-F5344CB8AC3E}">
        <p14:creationId xmlns:p14="http://schemas.microsoft.com/office/powerpoint/2010/main" val="3821556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63</a:t>
            </a:fld>
            <a:endParaRPr lang="en-US" dirty="0"/>
          </a:p>
        </p:txBody>
      </p:sp>
    </p:spTree>
    <p:extLst>
      <p:ext uri="{BB962C8B-B14F-4D97-AF65-F5344CB8AC3E}">
        <p14:creationId xmlns:p14="http://schemas.microsoft.com/office/powerpoint/2010/main" val="451053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11</a:t>
            </a:fld>
            <a:endParaRPr lang="en-US" dirty="0"/>
          </a:p>
        </p:txBody>
      </p:sp>
    </p:spTree>
    <p:extLst>
      <p:ext uri="{BB962C8B-B14F-4D97-AF65-F5344CB8AC3E}">
        <p14:creationId xmlns:p14="http://schemas.microsoft.com/office/powerpoint/2010/main" val="1026325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12</a:t>
            </a:fld>
            <a:endParaRPr lang="en-US" dirty="0"/>
          </a:p>
        </p:txBody>
      </p:sp>
    </p:spTree>
    <p:extLst>
      <p:ext uri="{BB962C8B-B14F-4D97-AF65-F5344CB8AC3E}">
        <p14:creationId xmlns:p14="http://schemas.microsoft.com/office/powerpoint/2010/main" val="303336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13</a:t>
            </a:fld>
            <a:endParaRPr lang="en-US" dirty="0"/>
          </a:p>
        </p:txBody>
      </p:sp>
    </p:spTree>
    <p:extLst>
      <p:ext uri="{BB962C8B-B14F-4D97-AF65-F5344CB8AC3E}">
        <p14:creationId xmlns:p14="http://schemas.microsoft.com/office/powerpoint/2010/main" val="258288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7A3018-57DA-FB4C-8D47-8E9E06D568C8}" type="slidenum">
              <a:rPr lang="en-US" smtClean="0"/>
              <a:t>14</a:t>
            </a:fld>
            <a:endParaRPr lang="en-US" dirty="0"/>
          </a:p>
        </p:txBody>
      </p:sp>
    </p:spTree>
    <p:extLst>
      <p:ext uri="{BB962C8B-B14F-4D97-AF65-F5344CB8AC3E}">
        <p14:creationId xmlns:p14="http://schemas.microsoft.com/office/powerpoint/2010/main" val="2873713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487681" y="3130917"/>
            <a:ext cx="11704320" cy="731838"/>
          </a:xfrm>
          <a:prstGeom prst="rect">
            <a:avLst/>
          </a:prstGeom>
        </p:spPr>
        <p:txBody>
          <a:bodyPr/>
          <a:lstStyle>
            <a:lvl1pPr marL="0" indent="0" algn="ctr">
              <a:buNone/>
              <a:defRPr sz="3600" b="1" i="0" u="heavy" baseline="0">
                <a:solidFill>
                  <a:srgbClr val="222C4B"/>
                </a:solidFill>
                <a:uFill>
                  <a:solidFill>
                    <a:srgbClr val="E47100"/>
                  </a:solidFill>
                </a:uFill>
                <a:latin typeface="ITC Franklin Gothic Std Heavy" charset="0"/>
                <a:ea typeface="ITC Franklin Gothic Std Heavy" charset="0"/>
                <a:cs typeface="ITC Franklin Gothic Std Heavy" charset="0"/>
              </a:defRPr>
            </a:lvl1pPr>
            <a:lvl2pPr marL="457200" indent="0" algn="ctr">
              <a:buNone/>
              <a:defRPr b="1" i="0">
                <a:solidFill>
                  <a:srgbClr val="222C4B"/>
                </a:solidFill>
                <a:latin typeface="ITC Franklin Gothic Std Heavy" charset="0"/>
                <a:ea typeface="ITC Franklin Gothic Std Heavy" charset="0"/>
                <a:cs typeface="ITC Franklin Gothic Std Heavy" charset="0"/>
              </a:defRPr>
            </a:lvl2pPr>
            <a:lvl3pPr marL="914400" indent="0" algn="ctr">
              <a:buNone/>
              <a:defRPr b="1" i="0">
                <a:solidFill>
                  <a:srgbClr val="222C4B"/>
                </a:solidFill>
                <a:latin typeface="ITC Franklin Gothic Std Heavy" charset="0"/>
                <a:ea typeface="ITC Franklin Gothic Std Heavy" charset="0"/>
                <a:cs typeface="ITC Franklin Gothic Std Heavy" charset="0"/>
              </a:defRPr>
            </a:lvl3pPr>
            <a:lvl4pPr marL="1371600" indent="0" algn="ctr">
              <a:buNone/>
              <a:defRPr b="1" i="0">
                <a:solidFill>
                  <a:srgbClr val="222C4B"/>
                </a:solidFill>
                <a:latin typeface="ITC Franklin Gothic Std Heavy" charset="0"/>
                <a:ea typeface="ITC Franklin Gothic Std Heavy" charset="0"/>
                <a:cs typeface="ITC Franklin Gothic Std Heavy" charset="0"/>
              </a:defRPr>
            </a:lvl4pPr>
            <a:lvl5pPr marL="1828800" indent="0" algn="ctr">
              <a:buNone/>
              <a:defRPr b="1" i="0">
                <a:solidFill>
                  <a:srgbClr val="222C4B"/>
                </a:solidFill>
                <a:latin typeface="ITC Franklin Gothic Std Heavy" charset="0"/>
                <a:ea typeface="ITC Franklin Gothic Std Heavy" charset="0"/>
                <a:cs typeface="ITC Franklin Gothic Std Heavy" charset="0"/>
              </a:defRPr>
            </a:lvl5pPr>
          </a:lstStyle>
          <a:p>
            <a:pPr lvl="0"/>
            <a:r>
              <a:rPr lang="en-US" dirty="0"/>
              <a:t>TITLE HERE</a:t>
            </a:r>
          </a:p>
        </p:txBody>
      </p:sp>
    </p:spTree>
    <p:extLst>
      <p:ext uri="{BB962C8B-B14F-4D97-AF65-F5344CB8AC3E}">
        <p14:creationId xmlns:p14="http://schemas.microsoft.com/office/powerpoint/2010/main" val="198467795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7" name="Rectangle 6">
            <a:extLst>
              <a:ext uri="{FF2B5EF4-FFF2-40B4-BE49-F238E27FC236}">
                <a16:creationId xmlns:a16="http://schemas.microsoft.com/office/drawing/2014/main" id="{3799171D-664E-A2FC-C46E-4B301AFDB66E}"/>
              </a:ext>
            </a:extLst>
          </p:cNvPr>
          <p:cNvSpPr/>
          <p:nvPr userDrawn="1"/>
        </p:nvSpPr>
        <p:spPr>
          <a:xfrm>
            <a:off x="9105900" y="6316980"/>
            <a:ext cx="3078480" cy="5334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descr="https://dl.boxcloud.com/api/2.0/internal_files/437370213502/versions/462603515465/representations/png_paged_2048x2048/content/1.png?access_token=1!VLU_a6SmhAhhP3FJY_ESkp2Z0Qto0Oh7mgfg-Mp7066cc95V116BIyKhFwJ0WiI9fv1dAxu9EXKpXK21_leK9vxFii_KQDTNYVrsVm38qgXZY5j2zrUeJH8lYqfW8J2csbmNm4Ewj8EsjnaQzV1uVMbqw-n4_wozYgSlH3USFm4w_9EepqS6i8b_4XKUiwwM6U1gCZme1gMHuHLNDClzzFpHVU9cUNxZBimC7fVd2WhggstiBV7l8wFIbtC0udBtwBJDg2u8wWgp8Mq8pmndfxMfMnMbvdVcbes-5CIqE8h8YgaKXa4KtqS9LY2l6WutNYOnvbOzTgHh9f7t1J4-DIpidufjXPowlhtylJQuOhWSkg-nCa7aH0YOQu0pXoO-Y4dYoLq7Ga8ohfL2q0dw2vukLYClwSNUF-_NtiGoRqhQTcEQlrWJKLdKl92hnT1c9Q9KifjAD0DlJZNJs5JzLYbu3T1QFIXk418r_Hkr4wwp5Gg4y5sFA6_d8qcMyO2EhNLKQB_WOSYjBEvTerG9fVAAQgVaNLpCDHseLVnPTRtaXYXzdRqZYa_T-UR_3K4C&amp;box_client_name=box-content-preview&amp;box_client_version=2.16.0">
            <a:extLst>
              <a:ext uri="{FF2B5EF4-FFF2-40B4-BE49-F238E27FC236}">
                <a16:creationId xmlns:a16="http://schemas.microsoft.com/office/drawing/2014/main" id="{8928CDD2-73BF-2E7C-655A-457E4279DF2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24700"/>
          <a:stretch/>
        </p:blipFill>
        <p:spPr bwMode="auto">
          <a:xfrm>
            <a:off x="9293182" y="6197367"/>
            <a:ext cx="2749343"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25344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7" name="Subtitle 2"/>
          <p:cNvSpPr>
            <a:spLocks noGrp="1"/>
          </p:cNvSpPr>
          <p:nvPr>
            <p:ph type="subTitle" idx="1"/>
          </p:nvPr>
        </p:nvSpPr>
        <p:spPr>
          <a:xfrm>
            <a:off x="898357" y="4960437"/>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8" name="Straight Connector 7"/>
          <p:cNvCxnSpPr/>
          <p:nvPr userDrawn="1"/>
        </p:nvCxnSpPr>
        <p:spPr>
          <a:xfrm>
            <a:off x="711200" y="449421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ctrTitle"/>
          </p:nvPr>
        </p:nvSpPr>
        <p:spPr>
          <a:xfrm>
            <a:off x="898357" y="2514601"/>
            <a:ext cx="10464800" cy="1927225"/>
          </a:xfrm>
        </p:spPr>
        <p:txBody>
          <a:bodyPr anchor="b">
            <a:noAutofit/>
          </a:bodyPr>
          <a:lstStyle>
            <a:lvl1pPr>
              <a:defRPr sz="5400" cap="all" baseline="0">
                <a:solidFill>
                  <a:srgbClr val="002060"/>
                </a:solidFill>
              </a:defRPr>
            </a:lvl1pPr>
          </a:lstStyle>
          <a:p>
            <a:r>
              <a:rPr lang="en-US" dirty="0"/>
              <a:t>Click to edit Master title style</a:t>
            </a:r>
          </a:p>
        </p:txBody>
      </p:sp>
    </p:spTree>
    <p:extLst>
      <p:ext uri="{BB962C8B-B14F-4D97-AF65-F5344CB8AC3E}">
        <p14:creationId xmlns:p14="http://schemas.microsoft.com/office/powerpoint/2010/main" val="380671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063180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910743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2482240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3441787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3358392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4244034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410255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70675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82CD-8495-6749-84DA-57271B720606}"/>
              </a:ext>
            </a:extLst>
          </p:cNvPr>
          <p:cNvSpPr>
            <a:spLocks noGrp="1"/>
          </p:cNvSpPr>
          <p:nvPr>
            <p:ph type="title"/>
          </p:nvPr>
        </p:nvSpPr>
        <p:spPr>
          <a:xfrm>
            <a:off x="1397620" y="365126"/>
            <a:ext cx="9604917" cy="1325563"/>
          </a:xfrm>
          <a:prstGeom prst="rect">
            <a:avLst/>
          </a:prstGeom>
        </p:spPr>
        <p:txBody>
          <a:bodyPr/>
          <a:lstStyle/>
          <a:p>
            <a:r>
              <a:rPr lang="en-US"/>
              <a:t>Click to edit Master title style</a:t>
            </a:r>
          </a:p>
        </p:txBody>
      </p:sp>
      <p:sp>
        <p:nvSpPr>
          <p:cNvPr id="4" name="Content Placeholder 3">
            <a:extLst>
              <a:ext uri="{FF2B5EF4-FFF2-40B4-BE49-F238E27FC236}">
                <a16:creationId xmlns:a16="http://schemas.microsoft.com/office/drawing/2014/main" id="{0177C8CF-A43C-9F4D-81FE-1B13F8C02910}"/>
              </a:ext>
            </a:extLst>
          </p:cNvPr>
          <p:cNvSpPr>
            <a:spLocks noGrp="1"/>
          </p:cNvSpPr>
          <p:nvPr>
            <p:ph sz="quarter" idx="10"/>
          </p:nvPr>
        </p:nvSpPr>
        <p:spPr>
          <a:xfrm>
            <a:off x="838200" y="1851026"/>
            <a:ext cx="10515600" cy="4549775"/>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15384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848365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2899121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3783315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307981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9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564971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0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4197332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6109166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24547944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2624774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81525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12505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8843895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9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1387163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0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5601879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7064174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22229339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32264512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35067039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a:t>
            </a:r>
            <a:r>
              <a:rPr lang="en-US" dirty="0" err="1"/>
              <a:t>Codetitle</a:t>
            </a:r>
            <a:r>
              <a:rPr lang="en-US" dirty="0"/>
              <a:t> style</a:t>
            </a:r>
          </a:p>
        </p:txBody>
      </p:sp>
      <p:sp>
        <p:nvSpPr>
          <p:cNvPr id="3" name="Date Placeholder 2"/>
          <p:cNvSpPr>
            <a:spLocks noGrp="1"/>
          </p:cNvSpPr>
          <p:nvPr>
            <p:ph type="dt" sz="half" idx="10"/>
          </p:nvPr>
        </p:nvSpPr>
        <p:spPr/>
        <p:txBody>
          <a:bodyPr/>
          <a:lstStyle/>
          <a:p>
            <a:fld id="{A80CB818-7379-467D-8E76-EF9D9074A26C}" type="datetime2">
              <a:rPr lang="en-US" smtClean="0"/>
              <a:t>Thursday, February 13, 2025</a:t>
            </a:fld>
            <a:endParaRPr lang="en-US" dirty="0"/>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dirty="0"/>
          </a:p>
        </p:txBody>
      </p:sp>
      <p:sp>
        <p:nvSpPr>
          <p:cNvPr id="6" name="Text Placeholder 4"/>
          <p:cNvSpPr txBox="1">
            <a:spLocks/>
          </p:cNvSpPr>
          <p:nvPr userDrawn="1"/>
        </p:nvSpPr>
        <p:spPr>
          <a:xfrm>
            <a:off x="609600"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p:nvPr>
        </p:nvSpPr>
        <p:spPr>
          <a:xfrm>
            <a:off x="609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61244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6096000" y="-32"/>
            <a:ext cx="6096000" cy="6857999"/>
          </a:xfrm>
          <a:prstGeom prst="rect">
            <a:avLst/>
          </a:prstGeom>
          <a:solidFill>
            <a:schemeClr val="lt2"/>
          </a:solidFill>
          <a:ln>
            <a:noFill/>
          </a:ln>
        </p:spPr>
        <p:txBody>
          <a:bodyPr lIns="91425" tIns="91425" rIns="91425" bIns="91425" anchor="ctr" anchorCtr="0">
            <a:noAutofit/>
          </a:bodyPr>
          <a:lstStyle/>
          <a:p>
            <a:pPr>
              <a:spcBef>
                <a:spcPts val="0"/>
              </a:spcBef>
              <a:buNone/>
            </a:pPr>
            <a:endParaRPr sz="1800" dirty="0"/>
          </a:p>
        </p:txBody>
      </p:sp>
      <p:sp>
        <p:nvSpPr>
          <p:cNvPr id="43" name="Shape 43"/>
          <p:cNvSpPr txBox="1">
            <a:spLocks noGrp="1"/>
          </p:cNvSpPr>
          <p:nvPr>
            <p:ph type="title"/>
          </p:nvPr>
        </p:nvSpPr>
        <p:spPr>
          <a:xfrm>
            <a:off x="354002" y="1239038"/>
            <a:ext cx="5393597" cy="2381599"/>
          </a:xfrm>
          <a:prstGeom prst="rect">
            <a:avLst/>
          </a:prstGeom>
        </p:spPr>
        <p:txBody>
          <a:bodyPr lIns="91425" tIns="91425" rIns="91425" bIns="91425" anchor="b" anchorCtr="0"/>
          <a:lstStyle>
            <a:lvl1pPr algn="ctr">
              <a:spcBef>
                <a:spcPts val="0"/>
              </a:spcBef>
              <a:buClr>
                <a:schemeClr val="lt2"/>
              </a:buClr>
              <a:defRPr>
                <a:solidFill>
                  <a:schemeClr val="lt2"/>
                </a:solidFill>
              </a:defRPr>
            </a:lvl1pPr>
            <a:lvl2pPr algn="ctr">
              <a:spcBef>
                <a:spcPts val="0"/>
              </a:spcBef>
              <a:buClr>
                <a:schemeClr val="lt2"/>
              </a:buClr>
              <a:defRPr>
                <a:solidFill>
                  <a:schemeClr val="lt2"/>
                </a:solidFill>
              </a:defRPr>
            </a:lvl2pPr>
            <a:lvl3pPr algn="ctr">
              <a:spcBef>
                <a:spcPts val="0"/>
              </a:spcBef>
              <a:buClr>
                <a:schemeClr val="lt2"/>
              </a:buClr>
              <a:defRPr>
                <a:solidFill>
                  <a:schemeClr val="lt2"/>
                </a:solidFill>
              </a:defRPr>
            </a:lvl3pPr>
            <a:lvl4pPr algn="ctr">
              <a:spcBef>
                <a:spcPts val="0"/>
              </a:spcBef>
              <a:buClr>
                <a:schemeClr val="lt2"/>
              </a:buClr>
              <a:defRPr>
                <a:solidFill>
                  <a:schemeClr val="lt2"/>
                </a:solidFill>
              </a:defRPr>
            </a:lvl4pPr>
            <a:lvl5pPr algn="ctr">
              <a:spcBef>
                <a:spcPts val="0"/>
              </a:spcBef>
              <a:buClr>
                <a:schemeClr val="lt2"/>
              </a:buClr>
              <a:defRPr>
                <a:solidFill>
                  <a:schemeClr val="lt2"/>
                </a:solidFill>
              </a:defRPr>
            </a:lvl5pPr>
            <a:lvl6pPr algn="ctr">
              <a:spcBef>
                <a:spcPts val="0"/>
              </a:spcBef>
              <a:buClr>
                <a:schemeClr val="lt2"/>
              </a:buClr>
              <a:defRPr>
                <a:solidFill>
                  <a:schemeClr val="lt2"/>
                </a:solidFill>
              </a:defRPr>
            </a:lvl6pPr>
            <a:lvl7pPr algn="ctr">
              <a:spcBef>
                <a:spcPts val="0"/>
              </a:spcBef>
              <a:buClr>
                <a:schemeClr val="lt2"/>
              </a:buClr>
              <a:defRPr>
                <a:solidFill>
                  <a:schemeClr val="lt2"/>
                </a:solidFill>
              </a:defRPr>
            </a:lvl7pPr>
            <a:lvl8pPr algn="ctr">
              <a:spcBef>
                <a:spcPts val="0"/>
              </a:spcBef>
              <a:buClr>
                <a:schemeClr val="lt2"/>
              </a:buClr>
              <a:defRPr>
                <a:solidFill>
                  <a:schemeClr val="lt2"/>
                </a:solidFill>
              </a:defRPr>
            </a:lvl8pPr>
            <a:lvl9pPr algn="ctr">
              <a:spcBef>
                <a:spcPts val="0"/>
              </a:spcBef>
              <a:buClr>
                <a:schemeClr val="lt2"/>
              </a:buClr>
              <a:defRPr>
                <a:solidFill>
                  <a:schemeClr val="lt2"/>
                </a:solidFill>
              </a:defRPr>
            </a:lvl9pPr>
          </a:lstStyle>
          <a:p>
            <a:endParaRPr/>
          </a:p>
        </p:txBody>
      </p:sp>
      <p:sp>
        <p:nvSpPr>
          <p:cNvPr id="44" name="Shape 44"/>
          <p:cNvSpPr txBox="1">
            <a:spLocks noGrp="1"/>
          </p:cNvSpPr>
          <p:nvPr>
            <p:ph type="subTitle" idx="1"/>
          </p:nvPr>
        </p:nvSpPr>
        <p:spPr>
          <a:xfrm>
            <a:off x="354002" y="3692003"/>
            <a:ext cx="5393597" cy="2098799"/>
          </a:xfrm>
          <a:prstGeom prst="rect">
            <a:avLst/>
          </a:prstGeom>
        </p:spPr>
        <p:txBody>
          <a:bodyPr lIns="91425" tIns="91425" rIns="91425" bIns="91425" anchor="t" anchorCtr="0"/>
          <a:lstStyle>
            <a:lvl1pPr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a:endParaRPr/>
          </a:p>
        </p:txBody>
      </p:sp>
      <p:sp>
        <p:nvSpPr>
          <p:cNvPr id="45" name="Shape 45"/>
          <p:cNvSpPr txBox="1">
            <a:spLocks noGrp="1"/>
          </p:cNvSpPr>
          <p:nvPr>
            <p:ph type="body" idx="2"/>
          </p:nvPr>
        </p:nvSpPr>
        <p:spPr>
          <a:xfrm>
            <a:off x="6586006" y="965604"/>
            <a:ext cx="5116001" cy="4926799"/>
          </a:xfrm>
          <a:prstGeom prst="rect">
            <a:avLst/>
          </a:prstGeom>
        </p:spPr>
        <p:txBody>
          <a:bodyPr lIns="91425" tIns="91425" rIns="91425" bIns="91425" anchor="ctr" anchorCtr="0"/>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11296614" y="6217621"/>
            <a:ext cx="731599" cy="524800"/>
          </a:xfrm>
          <a:prstGeom prst="rect">
            <a:avLst/>
          </a:prstGeom>
        </p:spPr>
        <p:txBody>
          <a:bodyPr lIns="91425" tIns="91425" rIns="91425" bIns="91425" anchor="ctr" anchorCtr="0">
            <a:noAutofit/>
          </a:bodyPr>
          <a:lstStyle/>
          <a:p>
            <a:fld id="{00000000-1234-1234-1234-123412341234}" type="slidenum">
              <a:rPr lang="en" smtClean="0">
                <a:solidFill>
                  <a:schemeClr val="lt1"/>
                </a:solidFill>
              </a:rPr>
              <a:pPr/>
              <a:t>‹#›</a:t>
            </a:fld>
            <a:endParaRPr lang="en">
              <a:solidFill>
                <a:schemeClr val="lt1"/>
              </a:solidFill>
            </a:endParaRPr>
          </a:p>
        </p:txBody>
      </p:sp>
    </p:spTree>
    <p:extLst>
      <p:ext uri="{BB962C8B-B14F-4D97-AF65-F5344CB8AC3E}">
        <p14:creationId xmlns:p14="http://schemas.microsoft.com/office/powerpoint/2010/main" val="420980588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E89AC-3190-014C-8C23-99F95E41C48B}"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3EE60F-E929-504E-AA2D-781160415103}" type="slidenum">
              <a:rPr lang="en-US" smtClean="0"/>
              <a:t>‹#›</a:t>
            </a:fld>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23574"/>
          <a:stretch/>
        </p:blipFill>
        <p:spPr>
          <a:xfrm>
            <a:off x="16934" y="5918566"/>
            <a:ext cx="4658932" cy="858762"/>
          </a:xfrm>
          <a:prstGeom prst="rect">
            <a:avLst/>
          </a:prstGeom>
        </p:spPr>
      </p:pic>
    </p:spTree>
    <p:extLst>
      <p:ext uri="{BB962C8B-B14F-4D97-AF65-F5344CB8AC3E}">
        <p14:creationId xmlns:p14="http://schemas.microsoft.com/office/powerpoint/2010/main" val="255757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            </a:t>
            </a:r>
            <a:br>
              <a:rPr lang="en-US" dirty="0"/>
            </a:br>
            <a:r>
              <a:rPr lang="en-US" dirty="0"/>
              <a:t>            Click to edit Master title style</a:t>
            </a:r>
          </a:p>
        </p:txBody>
      </p:sp>
      <p:sp>
        <p:nvSpPr>
          <p:cNvPr id="3" name="Date Placeholder 2"/>
          <p:cNvSpPr>
            <a:spLocks noGrp="1"/>
          </p:cNvSpPr>
          <p:nvPr>
            <p:ph type="dt" sz="half" idx="10"/>
          </p:nvPr>
        </p:nvSpPr>
        <p:spPr/>
        <p:txBody>
          <a:bodyPr/>
          <a:lstStyle/>
          <a:p>
            <a:fld id="{2C3E89AC-3190-014C-8C23-99F95E41C48B}" type="datetimeFigureOut">
              <a:rPr lang="en-US" smtClean="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3EE60F-E929-504E-AA2D-781160415103}" type="slidenum">
              <a:rPr lang="en-US" smtClean="0"/>
              <a:t>‹#›</a:t>
            </a:fld>
            <a:endParaRPr lang="en-US" dirty="0"/>
          </a:p>
        </p:txBody>
      </p:sp>
    </p:spTree>
    <p:extLst>
      <p:ext uri="{BB962C8B-B14F-4D97-AF65-F5344CB8AC3E}">
        <p14:creationId xmlns:p14="http://schemas.microsoft.com/office/powerpoint/2010/main" val="217009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br>
              <a:rPr lang="en-US" dirty="0"/>
            </a:br>
            <a:r>
              <a:rPr lang="en-US" dirty="0"/>
              <a:t>            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sp>
        <p:nvSpPr>
          <p:cNvPr id="6" name="Text Placeholder 4">
            <a:extLst>
              <a:ext uri="{FF2B5EF4-FFF2-40B4-BE49-F238E27FC236}">
                <a16:creationId xmlns:a16="http://schemas.microsoft.com/office/drawing/2014/main" id="{1C27223D-1EE4-677B-EC64-B10A4B85033C}"/>
              </a:ext>
            </a:extLst>
          </p:cNvPr>
          <p:cNvSpPr txBox="1">
            <a:spLocks/>
          </p:cNvSpPr>
          <p:nvPr userDrawn="1"/>
        </p:nvSpPr>
        <p:spPr>
          <a:xfrm>
            <a:off x="978262" y="1874838"/>
            <a:ext cx="10235475"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7" name="Content Placeholder 3">
            <a:extLst>
              <a:ext uri="{FF2B5EF4-FFF2-40B4-BE49-F238E27FC236}">
                <a16:creationId xmlns:a16="http://schemas.microsoft.com/office/drawing/2014/main" id="{A76FD9FF-BF64-3B1A-E247-9024AB95A41D}"/>
              </a:ext>
            </a:extLst>
          </p:cNvPr>
          <p:cNvSpPr>
            <a:spLocks noGrp="1"/>
          </p:cNvSpPr>
          <p:nvPr>
            <p:ph sz="half" idx="2"/>
          </p:nvPr>
        </p:nvSpPr>
        <p:spPr>
          <a:xfrm>
            <a:off x="990600" y="2294460"/>
            <a:ext cx="10363200" cy="3725340"/>
          </a:xfrm>
        </p:spPr>
        <p:txBody>
          <a:bodyPr>
            <a:noAutofit/>
          </a:bodyPr>
          <a:lstStyle>
            <a:lvl1pPr marL="0" indent="0">
              <a:buNone/>
              <a:defRPr sz="1800">
                <a:latin typeface="Courier New" panose="02070309020205020404" pitchFamily="49" charset="0"/>
                <a:cs typeface="Courier New" panose="02070309020205020404" pitchFamily="49" charset="0"/>
              </a:defRPr>
            </a:lvl1pPr>
            <a:lvl2pPr marL="274320" indent="0">
              <a:buNone/>
              <a:defRPr sz="1800">
                <a:latin typeface="Courier New" panose="02070309020205020404" pitchFamily="49" charset="0"/>
                <a:cs typeface="Courier New" panose="02070309020205020404" pitchFamily="49" charset="0"/>
              </a:defRPr>
            </a:lvl2pPr>
            <a:lvl3pPr marL="548640" indent="0">
              <a:buNone/>
              <a:defRPr sz="1800">
                <a:latin typeface="Courier New" panose="02070309020205020404" pitchFamily="49" charset="0"/>
                <a:cs typeface="Courier New" panose="02070309020205020404" pitchFamily="49" charset="0"/>
              </a:defRPr>
            </a:lvl3pPr>
            <a:lvl4pPr marL="822960" indent="0">
              <a:buNone/>
              <a:defRPr sz="1800">
                <a:latin typeface="Courier New" panose="02070309020205020404" pitchFamily="49" charset="0"/>
                <a:cs typeface="Courier New" panose="02070309020205020404" pitchFamily="49" charset="0"/>
              </a:defRPr>
            </a:lvl4pPr>
            <a:lvl5pPr marL="1051560" indent="0">
              <a:buNone/>
              <a:defRPr sz="1800">
                <a:latin typeface="Courier New" panose="02070309020205020404" pitchFamily="49" charset="0"/>
                <a:cs typeface="Courier New" panose="02070309020205020404" pitchFamily="49" charset="0"/>
              </a:defRPr>
            </a:lvl5pPr>
            <a:lvl6pPr>
              <a:defRPr sz="1600"/>
            </a:lvl6pPr>
            <a:lvl7pPr>
              <a:defRPr sz="1600"/>
            </a:lvl7pPr>
            <a:lvl8pPr>
              <a:defRPr sz="1600"/>
            </a:lvl8pPr>
            <a:lvl9pPr>
              <a:defRPr sz="1600"/>
            </a:lvl9pPr>
          </a:lstStyle>
          <a:p>
            <a:pPr lvl="0"/>
            <a:r>
              <a:rPr lang="en-US" dirty="0"/>
              <a:t>Edit Master text styles</a:t>
            </a:r>
          </a:p>
        </p:txBody>
      </p:sp>
    </p:spTree>
    <p:extLst>
      <p:ext uri="{BB962C8B-B14F-4D97-AF65-F5344CB8AC3E}">
        <p14:creationId xmlns:p14="http://schemas.microsoft.com/office/powerpoint/2010/main" val="376539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2537" y="615855"/>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t>Click to edit Master title style</a:t>
            </a:r>
            <a:endParaRPr lang="en-US" dirty="0"/>
          </a:p>
        </p:txBody>
      </p:sp>
      <p:sp>
        <p:nvSpPr>
          <p:cNvPr id="6" name="Text Placeholder 4"/>
          <p:cNvSpPr txBox="1">
            <a:spLocks/>
          </p:cNvSpPr>
          <p:nvPr userDrawn="1"/>
        </p:nvSpPr>
        <p:spPr>
          <a:xfrm>
            <a:off x="1688737" y="1874838"/>
            <a:ext cx="8229600" cy="419622"/>
          </a:xfrm>
          <a:prstGeom prst="rect">
            <a:avLst/>
          </a:prstGeom>
          <a:ln>
            <a:solidFill>
              <a:schemeClr val="accent1"/>
            </a:solidFill>
          </a:ln>
        </p:spPr>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a:buNone/>
            </a:pPr>
            <a:r>
              <a:rPr lang="en-US" sz="2400" dirty="0"/>
              <a:t>Python</a:t>
            </a:r>
          </a:p>
        </p:txBody>
      </p:sp>
      <p:sp>
        <p:nvSpPr>
          <p:cNvPr id="8" name="Content Placeholder 3"/>
          <p:cNvSpPr>
            <a:spLocks noGrp="1"/>
          </p:cNvSpPr>
          <p:nvPr>
            <p:ph sz="half" idx="2" hasCustomPrompt="1"/>
          </p:nvPr>
        </p:nvSpPr>
        <p:spPr>
          <a:xfrm>
            <a:off x="1688737" y="2423160"/>
            <a:ext cx="8229600" cy="3818985"/>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itchFamily="34" charset="0"/>
              <a:buNone/>
              <a:defRPr sz="2800" kern="1200">
                <a:solidFill>
                  <a:schemeClr val="tx1"/>
                </a:solidFill>
                <a:latin typeface="Courier New" panose="02070309020205020404" pitchFamily="49" charset="0"/>
                <a:ea typeface="+mn-ea"/>
                <a:cs typeface="Courier New" panose="02070309020205020404" pitchFamily="49" charset="0"/>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Courier New" panose="02070309020205020404" pitchFamily="49" charset="0"/>
                <a:ea typeface="+mn-ea"/>
                <a:cs typeface="Courier New" panose="02070309020205020404" pitchFamily="49"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Edit Master text styles</a:t>
            </a:r>
          </a:p>
        </p:txBody>
      </p:sp>
    </p:spTree>
    <p:extLst>
      <p:ext uri="{BB962C8B-B14F-4D97-AF65-F5344CB8AC3E}">
        <p14:creationId xmlns:p14="http://schemas.microsoft.com/office/powerpoint/2010/main" val="3575656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7" name="Text Placeholder 6"/>
          <p:cNvSpPr>
            <a:spLocks noGrp="1"/>
          </p:cNvSpPr>
          <p:nvPr>
            <p:ph type="body" idx="12"/>
          </p:nvPr>
        </p:nvSpPr>
        <p:spPr>
          <a:xfrm>
            <a:off x="609601" y="1608140"/>
            <a:ext cx="10981265" cy="4326469"/>
          </a:xfrm>
        </p:spPr>
        <p:txBody>
          <a:bodyPr/>
          <a:lstStyle>
            <a:lvl1pPr>
              <a:defRPr sz="2000">
                <a:latin typeface="Arial"/>
                <a:cs typeface="Arial"/>
              </a:defRPr>
            </a:lvl1pPr>
            <a:lvl2pPr>
              <a:defRPr sz="2000">
                <a:latin typeface="Arial"/>
                <a:cs typeface="Arial"/>
              </a:defRPr>
            </a:lvl2pPr>
            <a:lvl3pPr>
              <a:defRPr sz="2000">
                <a:latin typeface="Arial"/>
                <a:cs typeface="Arial"/>
              </a:defRPr>
            </a:lvl3pPr>
            <a:lvl4pPr marL="1600200" indent="-228600">
              <a:buFont typeface="Courier New" panose="02070309020205020404" pitchFamily="49" charset="0"/>
              <a:buChar char="o"/>
              <a:defRPr sz="1800">
                <a:latin typeface="Arial"/>
                <a:cs typeface="Arial"/>
              </a:defRPr>
            </a:lvl4pPr>
            <a:lvl5pPr>
              <a:defRPr sz="1600">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580585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0"/>
            <a:ext cx="506859" cy="6858000"/>
          </a:xfrm>
          <a:prstGeom prst="rect">
            <a:avLst/>
          </a:prstGeom>
          <a:solidFill>
            <a:srgbClr val="222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1" name="Picture 10"/>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a:xfrm>
            <a:off x="-3" y="0"/>
            <a:ext cx="2302933" cy="2057400"/>
          </a:xfrm>
          <a:prstGeom prst="rect">
            <a:avLst/>
          </a:prstGeom>
        </p:spPr>
      </p:pic>
      <p:pic>
        <p:nvPicPr>
          <p:cNvPr id="5" name="Picture 4">
            <a:extLst>
              <a:ext uri="{FF2B5EF4-FFF2-40B4-BE49-F238E27FC236}">
                <a16:creationId xmlns:a16="http://schemas.microsoft.com/office/drawing/2014/main" id="{740323B5-69D7-C343-ABCE-A6F15793C029}"/>
              </a:ext>
            </a:extLst>
          </p:cNvPr>
          <p:cNvPicPr>
            <a:picLocks noChangeAspect="1"/>
          </p:cNvPicPr>
          <p:nvPr userDrawn="1"/>
        </p:nvPicPr>
        <p:blipFill>
          <a:blip r:embed="rId40">
            <a:extLst>
              <a:ext uri="{28A0092B-C50C-407E-A947-70E740481C1C}">
                <a14:useLocalDpi xmlns:a14="http://schemas.microsoft.com/office/drawing/2010/main" val="0"/>
              </a:ext>
            </a:extLst>
          </a:blip>
          <a:stretch>
            <a:fillRect/>
          </a:stretch>
        </p:blipFill>
        <p:spPr>
          <a:xfrm>
            <a:off x="9352156" y="6503811"/>
            <a:ext cx="2661483" cy="287282"/>
          </a:xfrm>
          <a:prstGeom prst="rect">
            <a:avLst/>
          </a:prstGeom>
        </p:spPr>
      </p:pic>
      <p:sp>
        <p:nvSpPr>
          <p:cNvPr id="6" name="Rectangle 5"/>
          <p:cNvSpPr/>
          <p:nvPr userDrawn="1"/>
        </p:nvSpPr>
        <p:spPr>
          <a:xfrm>
            <a:off x="9158288" y="6400801"/>
            <a:ext cx="3033712" cy="4571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descr="https://dl.boxcloud.com/api/2.0/internal_files/437370213502/versions/462603515465/representations/png_paged_2048x2048/content/1.png?access_token=1!VLU_a6SmhAhhP3FJY_ESkp2Z0Qto0Oh7mgfg-Mp7066cc95V116BIyKhFwJ0WiI9fv1dAxu9EXKpXK21_leK9vxFii_KQDTNYVrsVm38qgXZY5j2zrUeJH8lYqfW8J2csbmNm4Ewj8EsjnaQzV1uVMbqw-n4_wozYgSlH3USFm4w_9EepqS6i8b_4XKUiwwM6U1gCZme1gMHuHLNDClzzFpHVU9cUNxZBimC7fVd2WhggstiBV7l8wFIbtC0udBtwBJDg2u8wWgp8Mq8pmndfxMfMnMbvdVcbes-5CIqE8h8YgaKXa4KtqS9LY2l6WutNYOnvbOzTgHh9f7t1J4-DIpidufjXPowlhtylJQuOhWSkg-nCa7aH0YOQu0pXoO-Y4dYoLq7Ga8ohfL2q0dw2vukLYClwSNUF-_NtiGoRqhQTcEQlrWJKLdKl92hnT1c9Q9KifjAD0DlJZNJs5JzLYbu3T1QFIXk418r_Hkr4wwp5Gg4y5sFA6_d8qcMyO2EhNLKQB_WOSYjBEvTerG9fVAAQgVaNLpCDHseLVnPTRtaXYXzdRqZYa_T-UR_3K4C&amp;box_client_name=box-content-preview&amp;box_client_version=2.16.0"/>
          <p:cNvPicPr>
            <a:picLocks noChangeAspect="1" noChangeArrowheads="1"/>
          </p:cNvPicPr>
          <p:nvPr userDrawn="1"/>
        </p:nvPicPr>
        <p:blipFill rotWithShape="1">
          <a:blip r:embed="rId41">
            <a:extLst>
              <a:ext uri="{28A0092B-C50C-407E-A947-70E740481C1C}">
                <a14:useLocalDpi xmlns:a14="http://schemas.microsoft.com/office/drawing/2010/main" val="0"/>
              </a:ext>
            </a:extLst>
          </a:blip>
          <a:srcRect r="24700"/>
          <a:stretch/>
        </p:blipFill>
        <p:spPr bwMode="auto">
          <a:xfrm>
            <a:off x="9410628" y="6162445"/>
            <a:ext cx="2749343"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28574"/>
      </p:ext>
    </p:extLst>
  </p:cSld>
  <p:clrMap bg1="lt1" tx1="dk1" bg2="lt2" tx2="dk2" accent1="accent1" accent2="accent2" accent3="accent3" accent4="accent4" accent5="accent5" accent6="accent6" hlink="hlink" folHlink="folHlink"/>
  <p:sldLayoutIdLst>
    <p:sldLayoutId id="2147483665" r:id="rId1"/>
    <p:sldLayoutId id="2147483706" r:id="rId2"/>
    <p:sldLayoutId id="2147483707" r:id="rId3"/>
    <p:sldLayoutId id="2147483735" r:id="rId4"/>
    <p:sldLayoutId id="2147483752" r:id="rId5"/>
    <p:sldLayoutId id="2147483753" r:id="rId6"/>
    <p:sldLayoutId id="2147483782" r:id="rId7"/>
    <p:sldLayoutId id="2147483783" r:id="rId8"/>
    <p:sldLayoutId id="2147483757" r:id="rId9"/>
    <p:sldLayoutId id="2147483758" r:id="rId10"/>
    <p:sldLayoutId id="2147483759" r:id="rId11"/>
    <p:sldLayoutId id="2147483760" r:id="rId12"/>
    <p:sldLayoutId id="2147483776" r:id="rId13"/>
    <p:sldLayoutId id="2147483785" r:id="rId14"/>
    <p:sldLayoutId id="2147483786" r:id="rId15"/>
    <p:sldLayoutId id="2147483787" r:id="rId16"/>
    <p:sldLayoutId id="2147483788" r:id="rId17"/>
    <p:sldLayoutId id="2147483789" r:id="rId18"/>
    <p:sldLayoutId id="2147483791" r:id="rId19"/>
    <p:sldLayoutId id="2147483792" r:id="rId20"/>
    <p:sldLayoutId id="2147483793" r:id="rId21"/>
    <p:sldLayoutId id="2147483795" r:id="rId22"/>
    <p:sldLayoutId id="2147483797" r:id="rId23"/>
    <p:sldLayoutId id="2147483798" r:id="rId24"/>
    <p:sldLayoutId id="2147483799" r:id="rId25"/>
    <p:sldLayoutId id="2147483800" r:id="rId26"/>
    <p:sldLayoutId id="2147483801" r:id="rId27"/>
    <p:sldLayoutId id="2147483802" r:id="rId28"/>
    <p:sldLayoutId id="2147483803" r:id="rId29"/>
    <p:sldLayoutId id="2147483807" r:id="rId30"/>
    <p:sldLayoutId id="2147483808" r:id="rId31"/>
    <p:sldLayoutId id="2147483809" r:id="rId32"/>
    <p:sldLayoutId id="2147483810" r:id="rId33"/>
    <p:sldLayoutId id="2147483811" r:id="rId34"/>
    <p:sldLayoutId id="2147483812" r:id="rId35"/>
    <p:sldLayoutId id="2147483813" r:id="rId36"/>
    <p:sldLayoutId id="2147483814" r:id="rId37"/>
  </p:sldLayoutIdLst>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b5wt@virginia.edu" TargetMode="External"/><Relationship Id="rId2" Type="http://schemas.openxmlformats.org/officeDocument/2006/relationships/hyperlink" Target="mailto:kjl5t@virginia.edu" TargetMode="External"/><Relationship Id="rId1" Type="http://schemas.openxmlformats.org/officeDocument/2006/relationships/slideLayout" Target="../slideLayouts/slideLayout3.xml"/><Relationship Id="rId4" Type="http://schemas.openxmlformats.org/officeDocument/2006/relationships/hyperlink" Target="mailto:aab5zd@virginia.edu"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docs/transformers/en/inde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c.virginia.edu/userinfo/rivanna/software/complete-li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rc.virginia.edu/userinfo/rivanna/software/overvie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searchcomputing.princeton.edu/support/knowledge-base/scaling-analysi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ensorflow.org/guide/gpu#limiting_gpu_memory_growth"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huggingface.c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hyperlink" Target="https://medium.com/@harshapulletikurti/choosing-the-correct-llm-model-from-hugging-face-hub-183fc619829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edium.com/@harshapulletikurti/choosing-the-correct-llm-model-from-hugging-face-hub-183fc619829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huggingface.co/facebook/bart-large-cnn"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huggingface.co/facebook/bart-large-cnn/tree/main"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arxiv.org/abs/2408.02549"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huggingface.co/distilbert/distilbert-base-uncased-finetuned-sst-2-english"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huggingface.co/facebook/bart-large-cn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huggingface.co/docs/transformers/pipeline_tutoria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ttri.ai/blog/introduction-to-large-language-models" TargetMode="Externa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rc.virginia.edu/form/support-request/"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huggingface.co/docs/transformers/en/main_classes/pipelines#pipeline-batchi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huggingface.co/docs/transformers/en/main_classes/pipelines#pipeline-batchin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timdettmers.com/2018/12/16/deep-learning-hardware-guid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blog.eleuther.ai/transformer-math/"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uggingface.co/google-bert/bert-base-uncased"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attri.ai/blog/introduction-to-large-language-mode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nexla.com/enterprise-ai/llm-fine-tuning/"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huggingface.co/distilbert/distilbert-base-uncased-finetuned-sst-2-english" TargetMode="External"/><Relationship Id="rId3" Type="http://schemas.openxmlformats.org/officeDocument/2006/relationships/image" Target="../media/image16.png"/><Relationship Id="rId7" Type="http://schemas.openxmlformats.org/officeDocument/2006/relationships/hyperlink" Target="https://huggingface.co/datasets/legacy-datasets/wikipedia"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huggingface.co/datasets/bookcorpus/bookcorpus" TargetMode="External"/><Relationship Id="rId5" Type="http://schemas.openxmlformats.org/officeDocument/2006/relationships/hyperlink" Target="https://huggingface.co/distilbert/distilbert-base-uncased" TargetMode="External"/><Relationship Id="rId4" Type="http://schemas.openxmlformats.org/officeDocument/2006/relationships/hyperlink" Target="https://intuitivetutorial.com/2023/06/18/large-language-models-in-deep-learning/" TargetMode="External"/><Relationship Id="rId9" Type="http://schemas.openxmlformats.org/officeDocument/2006/relationships/hyperlink" Target="https://huggingface.co/datasets/stanfordnlp/sst2"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huggingface.co/docs/transformers/main_classes/trainer#transformers.TrainingArgument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timdettmers.com/2018/12/16/deep-learning-hardware-guid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blog.eleuther.ai/transformer-math/"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huggingface.co/spaces/hf-accelerate/model-memory-usage"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s://arxiv.org/abs/2404.10933" TargetMode="External"/><Relationship Id="rId4" Type="http://schemas.openxmlformats.org/officeDocument/2006/relationships/hyperlink" Target="https://blog.eleuther.ai/transformer-math/"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hyperlink" Target="https://www.rc.virginia.edu/userinfo/rivanna/slurm/"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rc.virginia.edu/userinfo/rivanna/software/pytorch/#pytorch-slurm-job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hyperlink" Target="https://slurm.schedmd.com/sbatch.html"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learning.rc.virginia.edu/tutorials/slurm-from-cli/"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rc.virginia.edu/service/dac/"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hyperlink" Target="https://virginia.az1.qualtrics.com/jfe/form/SV_a5INnAn5S8HASc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arxiv.org/pdf/1706.03762" TargetMode="External"/><Relationship Id="rId4" Type="http://schemas.openxmlformats.org/officeDocument/2006/relationships/hyperlink" Target="https://jalammar.github.io/illustrated-transform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Large language models (LLMs) </a:t>
            </a:r>
            <a:br>
              <a:rPr lang="en-US" sz="4800" dirty="0"/>
            </a:br>
            <a:r>
              <a:rPr lang="en-US" sz="4800" dirty="0"/>
              <a:t>on HPC</a:t>
            </a:r>
          </a:p>
        </p:txBody>
      </p:sp>
      <p:sp>
        <p:nvSpPr>
          <p:cNvPr id="10" name="Subtitle 9"/>
          <p:cNvSpPr>
            <a:spLocks noGrp="1"/>
          </p:cNvSpPr>
          <p:nvPr>
            <p:ph type="subTitle" idx="1"/>
          </p:nvPr>
        </p:nvSpPr>
        <p:spPr>
          <a:xfrm>
            <a:off x="887817" y="3467100"/>
            <a:ext cx="3952655" cy="3042745"/>
          </a:xfrm>
          <a:ln>
            <a:solidFill>
              <a:schemeClr val="accent1"/>
            </a:solidFill>
          </a:ln>
        </p:spPr>
        <p:txBody>
          <a:bodyPr/>
          <a:lstStyle/>
          <a:p>
            <a:pPr>
              <a:lnSpc>
                <a:spcPct val="100000"/>
              </a:lnSpc>
              <a:spcBef>
                <a:spcPts val="600"/>
              </a:spcBef>
              <a:spcAft>
                <a:spcPts val="600"/>
              </a:spcAft>
            </a:pPr>
            <a:br>
              <a:rPr lang="en-US" dirty="0"/>
            </a:br>
            <a:r>
              <a:rPr lang="en-US" dirty="0"/>
              <a:t>Kathryn Linehan</a:t>
            </a:r>
            <a:br>
              <a:rPr lang="en-US" dirty="0"/>
            </a:br>
            <a:r>
              <a:rPr lang="en-US" sz="2000" dirty="0"/>
              <a:t>Computational Research Scientist</a:t>
            </a:r>
            <a:br>
              <a:rPr lang="en-US" sz="2000" dirty="0"/>
            </a:br>
            <a:br>
              <a:rPr lang="en-US" sz="2000" dirty="0"/>
            </a:br>
            <a:r>
              <a:rPr lang="en-US" sz="2000" dirty="0"/>
              <a:t>E:  </a:t>
            </a:r>
            <a:r>
              <a:rPr lang="en-US" sz="2000" dirty="0">
                <a:hlinkClick r:id="rId2"/>
              </a:rPr>
              <a:t>kjl5t@virginia.edu</a:t>
            </a:r>
            <a:r>
              <a:rPr lang="en-US" sz="2000" dirty="0"/>
              <a:t> </a:t>
            </a:r>
          </a:p>
          <a:p>
            <a:pPr>
              <a:lnSpc>
                <a:spcPct val="100000"/>
              </a:lnSpc>
              <a:spcBef>
                <a:spcPts val="600"/>
              </a:spcBef>
              <a:spcAft>
                <a:spcPts val="600"/>
              </a:spcAft>
            </a:pPr>
            <a:endParaRPr lang="en-US" dirty="0"/>
          </a:p>
        </p:txBody>
      </p:sp>
      <p:sp>
        <p:nvSpPr>
          <p:cNvPr id="3" name="Subtitle 9">
            <a:extLst>
              <a:ext uri="{FF2B5EF4-FFF2-40B4-BE49-F238E27FC236}">
                <a16:creationId xmlns:a16="http://schemas.microsoft.com/office/drawing/2014/main" id="{13D8A921-ECD5-2E5E-68CE-2415F9853DAC}"/>
              </a:ext>
            </a:extLst>
          </p:cNvPr>
          <p:cNvSpPr txBox="1">
            <a:spLocks/>
          </p:cNvSpPr>
          <p:nvPr/>
        </p:nvSpPr>
        <p:spPr>
          <a:xfrm>
            <a:off x="9024402" y="3467100"/>
            <a:ext cx="3952655" cy="3042745"/>
          </a:xfrm>
          <a:ln>
            <a:solidFill>
              <a:schemeClr val="accent1"/>
            </a:solidFill>
          </a:ln>
        </p:spPr>
        <p:txBody>
          <a:bodyPr/>
          <a:lstStyle>
            <a:lvl1pPr marL="0" indent="0" algn="l" defTabSz="914400" rtl="0" eaLnBrk="1" latinLnBrk="0" hangingPunct="1">
              <a:lnSpc>
                <a:spcPct val="90000"/>
              </a:lnSpc>
              <a:spcBef>
                <a:spcPts val="1000"/>
              </a:spcBef>
              <a:buFont typeface="Arial"/>
              <a:buNone/>
              <a:defRPr sz="28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9pPr>
          </a:lstStyle>
          <a:p>
            <a:pPr>
              <a:lnSpc>
                <a:spcPct val="100000"/>
              </a:lnSpc>
              <a:spcBef>
                <a:spcPts val="600"/>
              </a:spcBef>
              <a:spcAft>
                <a:spcPts val="600"/>
              </a:spcAft>
            </a:pPr>
            <a:br>
              <a:rPr lang="en-US" dirty="0"/>
            </a:br>
            <a:r>
              <a:rPr lang="en-US" dirty="0"/>
              <a:t>Marcus Bobar</a:t>
            </a:r>
            <a:br>
              <a:rPr lang="en-US" dirty="0"/>
            </a:br>
            <a:r>
              <a:rPr lang="en-US" sz="2000" dirty="0"/>
              <a:t>Computational Scientist</a:t>
            </a:r>
            <a:br>
              <a:rPr lang="en-US" sz="2000" dirty="0"/>
            </a:br>
            <a:br>
              <a:rPr lang="en-US" sz="2000" dirty="0"/>
            </a:br>
            <a:r>
              <a:rPr lang="en-US" sz="2000" dirty="0"/>
              <a:t>E:  </a:t>
            </a:r>
            <a:r>
              <a:rPr lang="en-US" sz="2000" dirty="0">
                <a:hlinkClick r:id="rId3"/>
              </a:rPr>
              <a:t>mb5wt@virginia.edu</a:t>
            </a:r>
            <a:r>
              <a:rPr lang="en-US" sz="2000" dirty="0"/>
              <a:t>  </a:t>
            </a:r>
          </a:p>
          <a:p>
            <a:pPr>
              <a:lnSpc>
                <a:spcPct val="100000"/>
              </a:lnSpc>
              <a:spcBef>
                <a:spcPts val="600"/>
              </a:spcBef>
              <a:spcAft>
                <a:spcPts val="600"/>
              </a:spcAft>
            </a:pPr>
            <a:endParaRPr lang="en-US" dirty="0"/>
          </a:p>
        </p:txBody>
      </p:sp>
      <p:sp>
        <p:nvSpPr>
          <p:cNvPr id="4" name="Subtitle 9">
            <a:extLst>
              <a:ext uri="{FF2B5EF4-FFF2-40B4-BE49-F238E27FC236}">
                <a16:creationId xmlns:a16="http://schemas.microsoft.com/office/drawing/2014/main" id="{D4A81D59-AB20-E444-B159-6DDB91859760}"/>
              </a:ext>
            </a:extLst>
          </p:cNvPr>
          <p:cNvSpPr txBox="1">
            <a:spLocks/>
          </p:cNvSpPr>
          <p:nvPr/>
        </p:nvSpPr>
        <p:spPr>
          <a:xfrm>
            <a:off x="4903532" y="3467100"/>
            <a:ext cx="3952655" cy="3042745"/>
          </a:xfrm>
          <a:ln>
            <a:solidFill>
              <a:schemeClr val="accent1"/>
            </a:solidFill>
          </a:ln>
        </p:spPr>
        <p:txBody>
          <a:bodyPr/>
          <a:lstStyle>
            <a:lvl1pPr marL="0" indent="0" algn="l" defTabSz="914400" rtl="0" eaLnBrk="1" latinLnBrk="0" hangingPunct="1">
              <a:lnSpc>
                <a:spcPct val="90000"/>
              </a:lnSpc>
              <a:spcBef>
                <a:spcPts val="1000"/>
              </a:spcBef>
              <a:buFont typeface="Arial"/>
              <a:buNone/>
              <a:defRPr sz="28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9pPr>
          </a:lstStyle>
          <a:p>
            <a:pPr>
              <a:lnSpc>
                <a:spcPct val="100000"/>
              </a:lnSpc>
              <a:spcBef>
                <a:spcPts val="600"/>
              </a:spcBef>
              <a:spcAft>
                <a:spcPts val="600"/>
              </a:spcAft>
            </a:pPr>
            <a:br>
              <a:rPr lang="en-US" dirty="0"/>
            </a:br>
            <a:r>
              <a:rPr lang="en-US" dirty="0"/>
              <a:t>Angela Boakye Danquah</a:t>
            </a:r>
            <a:br>
              <a:rPr lang="en-US" dirty="0"/>
            </a:br>
            <a:r>
              <a:rPr lang="en-US" sz="2000" dirty="0"/>
              <a:t>Computational Scientist</a:t>
            </a:r>
            <a:br>
              <a:rPr lang="en-US" sz="2000" dirty="0"/>
            </a:br>
            <a:br>
              <a:rPr lang="en-US" sz="2000" dirty="0"/>
            </a:br>
            <a:r>
              <a:rPr lang="en-US" sz="2000" dirty="0"/>
              <a:t>E:  </a:t>
            </a:r>
            <a:r>
              <a:rPr lang="en-US" sz="2000" dirty="0">
                <a:hlinkClick r:id="rId4"/>
              </a:rPr>
              <a:t>aab5zd@virginia.edu</a:t>
            </a:r>
            <a:r>
              <a:rPr lang="en-US" sz="2000" dirty="0"/>
              <a:t>  </a:t>
            </a:r>
          </a:p>
          <a:p>
            <a:pPr>
              <a:lnSpc>
                <a:spcPct val="100000"/>
              </a:lnSpc>
              <a:spcBef>
                <a:spcPts val="600"/>
              </a:spcBef>
              <a:spcAft>
                <a:spcPts val="600"/>
              </a:spcAft>
            </a:pPr>
            <a:endParaRPr lang="en-US" dirty="0"/>
          </a:p>
        </p:txBody>
      </p:sp>
    </p:spTree>
    <p:extLst>
      <p:ext uri="{BB962C8B-B14F-4D97-AF65-F5344CB8AC3E}">
        <p14:creationId xmlns:p14="http://schemas.microsoft.com/office/powerpoint/2010/main" val="14270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Software for LLMs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7587"/>
            <a:ext cx="10515600" cy="5125287"/>
          </a:xfrm>
        </p:spPr>
        <p:txBody>
          <a:bodyPr lIns="91440" tIns="45720" rIns="91440" bIns="45720" anchor="t"/>
          <a:lstStyle/>
          <a:p>
            <a:r>
              <a:rPr lang="en-US" dirty="0"/>
              <a:t>We will use Python deep learning libraries to run and fine tune LLMs</a:t>
            </a:r>
          </a:p>
          <a:p>
            <a:pPr lvl="1"/>
            <a:r>
              <a:rPr lang="en-US" dirty="0" err="1"/>
              <a:t>PyTorch</a:t>
            </a:r>
            <a:endParaRPr lang="en-US" dirty="0"/>
          </a:p>
          <a:p>
            <a:pPr lvl="1"/>
            <a:r>
              <a:rPr lang="en-US" dirty="0"/>
              <a:t>TensorFlow/</a:t>
            </a:r>
            <a:r>
              <a:rPr lang="en-US" dirty="0" err="1"/>
              <a:t>Keras</a:t>
            </a:r>
            <a:endParaRPr lang="en-US" dirty="0"/>
          </a:p>
          <a:p>
            <a:r>
              <a:rPr lang="en-US" dirty="0"/>
              <a:t>The </a:t>
            </a:r>
            <a:r>
              <a:rPr lang="en-US" dirty="0">
                <a:hlinkClick r:id="rId3"/>
              </a:rPr>
              <a:t>transformers</a:t>
            </a:r>
            <a:r>
              <a:rPr lang="en-US" dirty="0"/>
              <a:t> package:</a:t>
            </a:r>
          </a:p>
          <a:p>
            <a:pPr lvl="1"/>
            <a:r>
              <a:rPr lang="en-US" dirty="0"/>
              <a:t>Works with </a:t>
            </a:r>
            <a:r>
              <a:rPr lang="en-US" dirty="0" err="1"/>
              <a:t>PyTorch</a:t>
            </a:r>
            <a:r>
              <a:rPr lang="en-US" dirty="0"/>
              <a:t> and TensorFlow</a:t>
            </a:r>
          </a:p>
          <a:p>
            <a:pPr lvl="1"/>
            <a:r>
              <a:rPr lang="en-US" dirty="0"/>
              <a:t>“Transformers provides APIs and tools to easily download and train state-of-the-art pretrained models”</a:t>
            </a:r>
          </a:p>
          <a:p>
            <a:pPr lvl="2"/>
            <a:r>
              <a:rPr lang="en-US" dirty="0"/>
              <a:t>Natural Language Processing (our focus for today)</a:t>
            </a:r>
          </a:p>
          <a:p>
            <a:pPr lvl="2"/>
            <a:r>
              <a:rPr lang="en-US" dirty="0"/>
              <a:t>Computer Vision</a:t>
            </a:r>
          </a:p>
          <a:p>
            <a:pPr lvl="2"/>
            <a:r>
              <a:rPr lang="en-US" dirty="0"/>
              <a:t>Audio</a:t>
            </a:r>
          </a:p>
          <a:p>
            <a:pPr lvl="2"/>
            <a:r>
              <a:rPr lang="en-US" dirty="0"/>
              <a:t>Multimodal</a:t>
            </a:r>
          </a:p>
        </p:txBody>
      </p:sp>
      <p:sp>
        <p:nvSpPr>
          <p:cNvPr id="4" name="TextBox 3">
            <a:extLst>
              <a:ext uri="{FF2B5EF4-FFF2-40B4-BE49-F238E27FC236}">
                <a16:creationId xmlns:a16="http://schemas.microsoft.com/office/drawing/2014/main" id="{B8840864-DEE5-86B4-5B10-C67774603E87}"/>
              </a:ext>
            </a:extLst>
          </p:cNvPr>
          <p:cNvSpPr txBox="1"/>
          <p:nvPr/>
        </p:nvSpPr>
        <p:spPr>
          <a:xfrm>
            <a:off x="618744" y="6502018"/>
            <a:ext cx="7190232" cy="307777"/>
          </a:xfrm>
          <a:prstGeom prst="rect">
            <a:avLst/>
          </a:prstGeom>
          <a:noFill/>
        </p:spPr>
        <p:txBody>
          <a:bodyPr wrap="square" rtlCol="0">
            <a:spAutoFit/>
          </a:bodyPr>
          <a:lstStyle/>
          <a:p>
            <a:r>
              <a:rPr lang="en-US" sz="1400" dirty="0"/>
              <a:t>Source: </a:t>
            </a:r>
            <a:r>
              <a:rPr lang="en-US" sz="1400" dirty="0">
                <a:hlinkClick r:id="rId3"/>
              </a:rPr>
              <a:t>https://huggingface.co/docs/transformers/en/index</a:t>
            </a:r>
            <a:r>
              <a:rPr lang="en-US" sz="1400" dirty="0"/>
              <a:t> </a:t>
            </a:r>
          </a:p>
        </p:txBody>
      </p:sp>
    </p:spTree>
    <p:extLst>
      <p:ext uri="{BB962C8B-B14F-4D97-AF65-F5344CB8AC3E}">
        <p14:creationId xmlns:p14="http://schemas.microsoft.com/office/powerpoint/2010/main" val="275247558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Software Modules and Containers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04163"/>
            <a:ext cx="11140440" cy="4978349"/>
          </a:xfrm>
        </p:spPr>
        <p:txBody>
          <a:bodyPr lIns="91440" tIns="45720" rIns="91440" bIns="45720" anchor="t"/>
          <a:lstStyle/>
          <a:p>
            <a:pPr marL="0" indent="0">
              <a:buNone/>
            </a:pPr>
            <a:r>
              <a:rPr lang="en-US" dirty="0"/>
              <a:t>“Software on Rivanna is accessed via environment </a:t>
            </a:r>
            <a:r>
              <a:rPr lang="en-US" b="1" dirty="0"/>
              <a:t>modules</a:t>
            </a:r>
            <a:r>
              <a:rPr lang="en-US" dirty="0"/>
              <a:t> or </a:t>
            </a:r>
            <a:r>
              <a:rPr lang="en-US" b="1" dirty="0"/>
              <a:t>containers</a:t>
            </a:r>
            <a:r>
              <a:rPr lang="en-US" dirty="0"/>
              <a:t>.”</a:t>
            </a:r>
          </a:p>
          <a:p>
            <a:pPr marL="0" indent="0">
              <a:buNone/>
            </a:pPr>
            <a:endParaRPr lang="en-US" sz="1050" b="1" dirty="0"/>
          </a:p>
          <a:p>
            <a:pPr marL="0" indent="0">
              <a:buNone/>
            </a:pPr>
            <a:r>
              <a:rPr lang="en-US" b="1" dirty="0"/>
              <a:t>Software Module: </a:t>
            </a:r>
          </a:p>
          <a:p>
            <a:pPr lvl="1"/>
            <a:r>
              <a:rPr lang="en-US" dirty="0"/>
              <a:t>Ex) R, </a:t>
            </a:r>
            <a:r>
              <a:rPr lang="en-US" dirty="0" err="1"/>
              <a:t>Rstudio</a:t>
            </a:r>
            <a:r>
              <a:rPr lang="en-US" dirty="0"/>
              <a:t>, </a:t>
            </a:r>
            <a:r>
              <a:rPr lang="en-US" dirty="0" err="1"/>
              <a:t>JupyterLab</a:t>
            </a:r>
            <a:r>
              <a:rPr lang="en-US" dirty="0"/>
              <a:t>, TensorFlow, </a:t>
            </a:r>
            <a:r>
              <a:rPr lang="en-US" dirty="0" err="1"/>
              <a:t>PyTorch</a:t>
            </a:r>
            <a:endParaRPr lang="en-US" dirty="0"/>
          </a:p>
          <a:p>
            <a:pPr lvl="1"/>
            <a:r>
              <a:rPr lang="en-US" dirty="0"/>
              <a:t>List of software available on Rivanna: </a:t>
            </a:r>
            <a:r>
              <a:rPr lang="en-US" dirty="0">
                <a:hlinkClick r:id="rId3"/>
              </a:rPr>
              <a:t>https://www.rc.virginia.edu/userinfo/rivanna/software/complete-list/</a:t>
            </a:r>
            <a:r>
              <a:rPr lang="en-US" dirty="0"/>
              <a:t> </a:t>
            </a:r>
          </a:p>
          <a:p>
            <a:pPr marL="457200" lvl="1" indent="0">
              <a:buNone/>
            </a:pPr>
            <a:endParaRPr lang="en-US" sz="1050" dirty="0"/>
          </a:p>
          <a:p>
            <a:pPr marL="0" indent="0">
              <a:buNone/>
            </a:pPr>
            <a:r>
              <a:rPr lang="en-US" b="1" dirty="0"/>
              <a:t>Container: </a:t>
            </a:r>
          </a:p>
          <a:p>
            <a:pPr lvl="1"/>
            <a:r>
              <a:rPr lang="en-US" dirty="0"/>
              <a:t>“Containers bundle an application, the libraries and other executables it may need, and even the data used with the application into portable, self-contained files called images.” </a:t>
            </a:r>
          </a:p>
          <a:p>
            <a:pPr lvl="1"/>
            <a:r>
              <a:rPr lang="en-US" dirty="0"/>
              <a:t>“Containers simplify installation and management of software with complex dependencies and can also be used to package workflows.”</a:t>
            </a:r>
          </a:p>
        </p:txBody>
      </p:sp>
      <p:sp>
        <p:nvSpPr>
          <p:cNvPr id="4" name="TextBox 3">
            <a:extLst>
              <a:ext uri="{FF2B5EF4-FFF2-40B4-BE49-F238E27FC236}">
                <a16:creationId xmlns:a16="http://schemas.microsoft.com/office/drawing/2014/main" id="{9A63AECC-7236-520C-72EF-388E6057E6F0}"/>
              </a:ext>
            </a:extLst>
          </p:cNvPr>
          <p:cNvSpPr txBox="1"/>
          <p:nvPr/>
        </p:nvSpPr>
        <p:spPr>
          <a:xfrm>
            <a:off x="618744" y="6502018"/>
            <a:ext cx="7190232" cy="307777"/>
          </a:xfrm>
          <a:prstGeom prst="rect">
            <a:avLst/>
          </a:prstGeom>
          <a:noFill/>
        </p:spPr>
        <p:txBody>
          <a:bodyPr wrap="square" rtlCol="0">
            <a:spAutoFit/>
          </a:bodyPr>
          <a:lstStyle/>
          <a:p>
            <a:r>
              <a:rPr lang="en-US" sz="1400" dirty="0"/>
              <a:t>Source: </a:t>
            </a:r>
            <a:r>
              <a:rPr lang="en-US" sz="1400" dirty="0">
                <a:hlinkClick r:id="rId4"/>
              </a:rPr>
              <a:t>https://www.rc.virginia.edu/userinfo/rivanna/software/overview/</a:t>
            </a:r>
            <a:r>
              <a:rPr lang="en-US" sz="1400" dirty="0"/>
              <a:t> </a:t>
            </a:r>
          </a:p>
        </p:txBody>
      </p:sp>
    </p:spTree>
    <p:extLst>
      <p:ext uri="{BB962C8B-B14F-4D97-AF65-F5344CB8AC3E}">
        <p14:creationId xmlns:p14="http://schemas.microsoft.com/office/powerpoint/2010/main" val="320372609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14B1-C404-69FF-B3DB-C9C1C8C18FCE}"/>
              </a:ext>
            </a:extLst>
          </p:cNvPr>
          <p:cNvSpPr>
            <a:spLocks noGrp="1"/>
          </p:cNvSpPr>
          <p:nvPr>
            <p:ph type="title"/>
          </p:nvPr>
        </p:nvSpPr>
        <p:spPr/>
        <p:txBody>
          <a:bodyPr/>
          <a:lstStyle/>
          <a:p>
            <a:r>
              <a:rPr lang="en-US" dirty="0"/>
              <a:t>Open OnDemand – </a:t>
            </a:r>
            <a:r>
              <a:rPr lang="en-US" dirty="0" err="1"/>
              <a:t>JupyterLab</a:t>
            </a:r>
            <a:r>
              <a:rPr lang="en-US" dirty="0"/>
              <a:t> </a:t>
            </a:r>
          </a:p>
        </p:txBody>
      </p:sp>
      <p:pic>
        <p:nvPicPr>
          <p:cNvPr id="7" name="Picture 6">
            <a:extLst>
              <a:ext uri="{FF2B5EF4-FFF2-40B4-BE49-F238E27FC236}">
                <a16:creationId xmlns:a16="http://schemas.microsoft.com/office/drawing/2014/main" id="{B3DFFC37-39B0-F4C0-EF6F-C11461474F41}"/>
              </a:ext>
            </a:extLst>
          </p:cNvPr>
          <p:cNvPicPr>
            <a:picLocks noChangeAspect="1"/>
          </p:cNvPicPr>
          <p:nvPr/>
        </p:nvPicPr>
        <p:blipFill>
          <a:blip r:embed="rId3"/>
          <a:stretch>
            <a:fillRect/>
          </a:stretch>
        </p:blipFill>
        <p:spPr>
          <a:xfrm>
            <a:off x="706732" y="1143527"/>
            <a:ext cx="7910493" cy="5539095"/>
          </a:xfrm>
          <a:prstGeom prst="rect">
            <a:avLst/>
          </a:prstGeom>
        </p:spPr>
      </p:pic>
      <p:sp>
        <p:nvSpPr>
          <p:cNvPr id="12" name="TextBox 11">
            <a:extLst>
              <a:ext uri="{FF2B5EF4-FFF2-40B4-BE49-F238E27FC236}">
                <a16:creationId xmlns:a16="http://schemas.microsoft.com/office/drawing/2014/main" id="{D661A5E0-47F4-3788-0044-4977014A5E32}"/>
              </a:ext>
            </a:extLst>
          </p:cNvPr>
          <p:cNvSpPr txBox="1"/>
          <p:nvPr/>
        </p:nvSpPr>
        <p:spPr>
          <a:xfrm>
            <a:off x="8695054" y="2231567"/>
            <a:ext cx="3237214" cy="3539430"/>
          </a:xfrm>
          <a:prstGeom prst="rect">
            <a:avLst/>
          </a:prstGeom>
          <a:noFill/>
          <a:ln w="6350">
            <a:solidFill>
              <a:schemeClr val="tx1"/>
            </a:solidFill>
          </a:ln>
        </p:spPr>
        <p:txBody>
          <a:bodyPr wrap="square" rtlCol="0">
            <a:spAutoFit/>
          </a:bodyPr>
          <a:lstStyle/>
          <a:p>
            <a:r>
              <a:rPr lang="en-US" sz="2800" dirty="0"/>
              <a:t>Click on the kernel to open a </a:t>
            </a:r>
            <a:r>
              <a:rPr lang="en-US" sz="2800" dirty="0" err="1"/>
              <a:t>Jupyter</a:t>
            </a:r>
            <a:r>
              <a:rPr lang="en-US" sz="2800" dirty="0"/>
              <a:t> Notebook. </a:t>
            </a:r>
          </a:p>
          <a:p>
            <a:endParaRPr lang="en-US" sz="2800" dirty="0"/>
          </a:p>
          <a:p>
            <a:r>
              <a:rPr lang="en-US" sz="2800" dirty="0"/>
              <a:t>Packages from the selected kernel will be available for use in the notebook.</a:t>
            </a:r>
          </a:p>
        </p:txBody>
      </p:sp>
      <p:sp>
        <p:nvSpPr>
          <p:cNvPr id="13" name="Rectangle 12">
            <a:extLst>
              <a:ext uri="{FF2B5EF4-FFF2-40B4-BE49-F238E27FC236}">
                <a16:creationId xmlns:a16="http://schemas.microsoft.com/office/drawing/2014/main" id="{744D752A-BC38-D8E0-47CD-47E7BCC3D83F}"/>
              </a:ext>
            </a:extLst>
          </p:cNvPr>
          <p:cNvSpPr/>
          <p:nvPr/>
        </p:nvSpPr>
        <p:spPr>
          <a:xfrm>
            <a:off x="5487384" y="4985188"/>
            <a:ext cx="1444752" cy="150876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EA74B5A3-63A7-430A-8734-546F9164CC9E}"/>
              </a:ext>
            </a:extLst>
          </p:cNvPr>
          <p:cNvSpPr/>
          <p:nvPr/>
        </p:nvSpPr>
        <p:spPr>
          <a:xfrm>
            <a:off x="2412615" y="3468756"/>
            <a:ext cx="1444752" cy="150876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D368617E-79FB-3F4E-D308-0553072C870E}"/>
              </a:ext>
            </a:extLst>
          </p:cNvPr>
          <p:cNvSpPr/>
          <p:nvPr/>
        </p:nvSpPr>
        <p:spPr>
          <a:xfrm>
            <a:off x="3946818" y="3453906"/>
            <a:ext cx="1444752" cy="150876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A58697B1-D6E8-E212-34CF-91C484CEBB32}"/>
              </a:ext>
            </a:extLst>
          </p:cNvPr>
          <p:cNvSpPr/>
          <p:nvPr/>
        </p:nvSpPr>
        <p:spPr>
          <a:xfrm>
            <a:off x="865424" y="3462131"/>
            <a:ext cx="1444752" cy="1508760"/>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3717155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Exercise 1 – Log On, Copy Materials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210947"/>
            <a:ext cx="11039856" cy="5468149"/>
          </a:xfrm>
        </p:spPr>
        <p:txBody>
          <a:bodyPr lIns="91440" tIns="45720" rIns="91440" bIns="45720" anchor="t"/>
          <a:lstStyle/>
          <a:p>
            <a:pPr marL="514350" indent="-514350">
              <a:buFont typeface="+mj-lt"/>
              <a:buAutoNum type="arabicPeriod"/>
            </a:pPr>
            <a:r>
              <a:rPr lang="en-US" sz="2400" dirty="0"/>
              <a:t>Log in to Rivanna using the Interactive partition.</a:t>
            </a:r>
          </a:p>
          <a:p>
            <a:pPr marL="971550" lvl="1" indent="-514350">
              <a:buFont typeface="+mj-lt"/>
              <a:buAutoNum type="alphaLcParenR"/>
            </a:pPr>
            <a:r>
              <a:rPr lang="en-US" sz="2000" dirty="0"/>
              <a:t>2 hours, 4 cores</a:t>
            </a:r>
          </a:p>
          <a:p>
            <a:pPr marL="971550" lvl="1" indent="-514350">
              <a:buFont typeface="+mj-lt"/>
              <a:buAutoNum type="alphaLcParenR"/>
            </a:pPr>
            <a:r>
              <a:rPr lang="en-US" sz="2000" dirty="0"/>
              <a:t>Allocation: </a:t>
            </a:r>
            <a:r>
              <a:rPr lang="en-US" sz="2000" dirty="0" err="1"/>
              <a:t>hpc_training</a:t>
            </a:r>
            <a:endParaRPr lang="en-US" sz="2000" dirty="0"/>
          </a:p>
          <a:p>
            <a:pPr marL="971550" lvl="1" indent="-514350">
              <a:buFont typeface="+mj-lt"/>
              <a:buAutoNum type="alphaLcParenR"/>
            </a:pPr>
            <a:r>
              <a:rPr lang="en-US" sz="2000" dirty="0"/>
              <a:t>GPU: yes, 1</a:t>
            </a:r>
          </a:p>
          <a:p>
            <a:pPr marL="971550" lvl="1" indent="-514350">
              <a:buFont typeface="+mj-lt"/>
              <a:buAutoNum type="alphaLcParenR"/>
            </a:pPr>
            <a:r>
              <a:rPr lang="en-US" sz="2000" dirty="0"/>
              <a:t>Show Additional Options: Yes, Optional: </a:t>
            </a:r>
            <a:r>
              <a:rPr lang="en-US" sz="2000" dirty="0" err="1"/>
              <a:t>Slurm</a:t>
            </a:r>
            <a:r>
              <a:rPr lang="en-US" sz="2000" dirty="0"/>
              <a:t> Option: --reservation=</a:t>
            </a:r>
            <a:r>
              <a:rPr lang="en-US" sz="2000" dirty="0" err="1"/>
              <a:t>llm_workshop</a:t>
            </a:r>
            <a:r>
              <a:rPr lang="en-US" sz="2000" dirty="0"/>
              <a:t> </a:t>
            </a:r>
          </a:p>
          <a:p>
            <a:pPr marL="514350" indent="-514350">
              <a:buFont typeface="+mj-lt"/>
              <a:buAutoNum type="arabicPeriod"/>
            </a:pPr>
            <a:r>
              <a:rPr lang="en-US" sz="2400" dirty="0"/>
              <a:t>Copy the workshop folder /project/</a:t>
            </a:r>
            <a:r>
              <a:rPr lang="en-US" sz="2400" dirty="0" err="1"/>
              <a:t>hpc_training</a:t>
            </a:r>
            <a:r>
              <a:rPr lang="en-US" sz="2400" dirty="0"/>
              <a:t>/</a:t>
            </a:r>
            <a:r>
              <a:rPr lang="en-US" sz="2400" dirty="0" err="1"/>
              <a:t>llms_on_hpc</a:t>
            </a:r>
            <a:r>
              <a:rPr lang="en-US" sz="2400" dirty="0"/>
              <a:t> to your home or scratch account.</a:t>
            </a:r>
          </a:p>
          <a:p>
            <a:pPr marL="0" indent="0" algn="ctr">
              <a:buNone/>
            </a:pPr>
            <a:r>
              <a:rPr lang="en-US" sz="2000" dirty="0">
                <a:latin typeface="Courier New" panose="02070309020205020404" pitchFamily="49" charset="0"/>
                <a:cs typeface="Courier New" panose="02070309020205020404" pitchFamily="49" charset="0"/>
              </a:rPr>
              <a:t>cp –r /project/</a:t>
            </a:r>
            <a:r>
              <a:rPr lang="en-US" sz="2000" dirty="0" err="1">
                <a:latin typeface="Courier New" panose="02070309020205020404" pitchFamily="49" charset="0"/>
                <a:cs typeface="Courier New" panose="02070309020205020404" pitchFamily="49" charset="0"/>
              </a:rPr>
              <a:t>hpc_training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llms_on_hpc</a:t>
            </a:r>
            <a:r>
              <a:rPr lang="en-US" sz="2000" dirty="0">
                <a:latin typeface="Courier New" panose="02070309020205020404" pitchFamily="49" charset="0"/>
                <a:cs typeface="Courier New" panose="02070309020205020404" pitchFamily="49" charset="0"/>
              </a:rPr>
              <a:t> ~/&lt;…&gt;</a:t>
            </a:r>
          </a:p>
          <a:p>
            <a:pPr marL="0" indent="0" algn="ctr">
              <a:buNone/>
            </a:pPr>
            <a:r>
              <a:rPr lang="en-US" sz="2000" dirty="0">
                <a:cs typeface="Courier New" panose="02070309020205020404" pitchFamily="49" charset="0"/>
              </a:rPr>
              <a:t>OR</a:t>
            </a:r>
          </a:p>
          <a:p>
            <a:pPr marL="0" indent="0" algn="ctr">
              <a:buNone/>
            </a:pPr>
            <a:r>
              <a:rPr lang="en-US" sz="2000" dirty="0">
                <a:latin typeface="Courier New" panose="02070309020205020404" pitchFamily="49" charset="0"/>
                <a:cs typeface="Courier New" panose="02070309020205020404" pitchFamily="49" charset="0"/>
              </a:rPr>
              <a:t>cp –r /project/</a:t>
            </a:r>
            <a:r>
              <a:rPr lang="en-US" sz="2000" dirty="0" err="1">
                <a:latin typeface="Courier New" panose="02070309020205020404" pitchFamily="49" charset="0"/>
                <a:cs typeface="Courier New" panose="02070309020205020404" pitchFamily="49" charset="0"/>
              </a:rPr>
              <a:t>hpc_training</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llms_on_hpc</a:t>
            </a:r>
            <a:r>
              <a:rPr lang="en-US" sz="2000" dirty="0">
                <a:latin typeface="Courier New" panose="02070309020205020404" pitchFamily="49" charset="0"/>
                <a:cs typeface="Courier New" panose="02070309020205020404" pitchFamily="49" charset="0"/>
              </a:rPr>
              <a:t> /scratch/&lt;ID&gt;/&lt;…&gt;</a:t>
            </a:r>
            <a:endParaRPr lang="en-US" sz="2000" dirty="0"/>
          </a:p>
          <a:p>
            <a:pPr marL="514350" indent="-514350">
              <a:buFont typeface="+mj-lt"/>
              <a:buAutoNum type="arabicPeriod" startAt="3"/>
            </a:pPr>
            <a:r>
              <a:rPr lang="en-US" sz="2400" dirty="0"/>
              <a:t>Open a </a:t>
            </a:r>
            <a:r>
              <a:rPr lang="en-US" sz="2400" dirty="0" err="1"/>
              <a:t>Jupyter</a:t>
            </a:r>
            <a:r>
              <a:rPr lang="en-US" sz="2400" dirty="0"/>
              <a:t> Notebook for </a:t>
            </a:r>
            <a:r>
              <a:rPr lang="en-US" sz="2400" dirty="0" err="1"/>
              <a:t>PyTorch</a:t>
            </a:r>
            <a:r>
              <a:rPr lang="en-US" sz="2400" dirty="0"/>
              <a:t> 2.4.0.</a:t>
            </a:r>
          </a:p>
          <a:p>
            <a:pPr marL="514350" indent="-514350">
              <a:buFont typeface="+mj-lt"/>
              <a:buAutoNum type="arabicPeriod" startAt="3"/>
            </a:pPr>
            <a:r>
              <a:rPr lang="en-US" sz="2400" dirty="0"/>
              <a:t>In the first cell of the notebook run the command </a:t>
            </a:r>
            <a:r>
              <a:rPr lang="en-US" sz="2400" dirty="0">
                <a:latin typeface="Courier New" panose="02070309020205020404" pitchFamily="49" charset="0"/>
                <a:cs typeface="Courier New" panose="02070309020205020404" pitchFamily="49" charset="0"/>
              </a:rPr>
              <a:t>pip list </a:t>
            </a:r>
            <a:r>
              <a:rPr lang="en-US" sz="2400" dirty="0">
                <a:cs typeface="Courier New" panose="02070309020205020404" pitchFamily="49" charset="0"/>
              </a:rPr>
              <a:t>to see a list of software (i.e., packages) available in the </a:t>
            </a:r>
            <a:r>
              <a:rPr lang="en-US" sz="2400" dirty="0" err="1">
                <a:cs typeface="Courier New" panose="02070309020205020404" pitchFamily="49" charset="0"/>
              </a:rPr>
              <a:t>PyTorch</a:t>
            </a:r>
            <a:r>
              <a:rPr lang="en-US" sz="2400" dirty="0">
                <a:cs typeface="Courier New" panose="02070309020205020404" pitchFamily="49" charset="0"/>
              </a:rPr>
              <a:t>  2.4.0 kernel.</a:t>
            </a:r>
          </a:p>
          <a:p>
            <a:pPr marL="514350" indent="-514350">
              <a:buFont typeface="+mj-lt"/>
              <a:buAutoNum type="arabicPeriod" startAt="3"/>
            </a:pPr>
            <a:r>
              <a:rPr lang="en-US" sz="2400" dirty="0">
                <a:cs typeface="Courier New" panose="02070309020205020404" pitchFamily="49" charset="0"/>
              </a:rPr>
              <a:t>Do you see a package called “transformers” or “datasets”?  </a:t>
            </a:r>
            <a:endParaRPr lang="en-US" sz="2000" dirty="0">
              <a:cs typeface="Courier New" panose="02070309020205020404" pitchFamily="49" charset="0"/>
            </a:endParaRPr>
          </a:p>
          <a:p>
            <a:pPr marL="457200" lvl="1" indent="0">
              <a:buNone/>
            </a:pPr>
            <a:endParaRPr lang="en-US" sz="2000" dirty="0">
              <a:latin typeface="Courier New" panose="02070309020205020404" pitchFamily="49" charset="0"/>
              <a:cs typeface="Courier New" panose="02070309020205020404" pitchFamily="49" charset="0"/>
            </a:endParaRPr>
          </a:p>
          <a:p>
            <a:pPr marL="0" indent="0" algn="ctr">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6913836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9956180" cy="1325563"/>
          </a:xfrm>
        </p:spPr>
        <p:txBody>
          <a:bodyPr/>
          <a:lstStyle/>
          <a:p>
            <a:r>
              <a:rPr lang="en-US" dirty="0"/>
              <a:t>Install transformers and datasets packages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pPr marL="0" indent="0">
              <a:buNone/>
            </a:pPr>
            <a:r>
              <a:rPr lang="en-US" dirty="0">
                <a:cs typeface="Courier New" panose="02070309020205020404" pitchFamily="49" charset="0"/>
              </a:rPr>
              <a:t>Using the </a:t>
            </a:r>
            <a:r>
              <a:rPr lang="en-US" dirty="0" err="1">
                <a:cs typeface="Courier New" panose="02070309020205020404" pitchFamily="49" charset="0"/>
              </a:rPr>
              <a:t>PyTorch</a:t>
            </a:r>
            <a:r>
              <a:rPr lang="en-US" dirty="0">
                <a:cs typeface="Courier New" panose="02070309020205020404" pitchFamily="49" charset="0"/>
              </a:rPr>
              <a:t> container: </a:t>
            </a:r>
          </a:p>
          <a:p>
            <a:pPr marL="0" indent="0">
              <a:buNone/>
            </a:pPr>
            <a:endParaRPr lang="en-US" dirty="0"/>
          </a:p>
          <a:p>
            <a:pPr marL="0" indent="0">
              <a:buNone/>
            </a:pPr>
            <a:endParaRPr lang="en-US" dirty="0"/>
          </a:p>
          <a:p>
            <a:pPr marL="0" indent="0">
              <a:buNone/>
            </a:pPr>
            <a:endParaRPr lang="en-US" dirty="0"/>
          </a:p>
          <a:p>
            <a:r>
              <a:rPr lang="en-US" dirty="0"/>
              <a:t>These packages are provided by Hugging Face (more details on Hugging Face in a bit)</a:t>
            </a:r>
          </a:p>
          <a:p>
            <a:r>
              <a:rPr lang="en-US" dirty="0"/>
              <a:t>For the fine-tuning example we will do later today, we will also need to install the accelerate and evaluate packages.</a:t>
            </a:r>
          </a:p>
        </p:txBody>
      </p:sp>
      <p:sp>
        <p:nvSpPr>
          <p:cNvPr id="4" name="TextBox 3">
            <a:extLst>
              <a:ext uri="{FF2B5EF4-FFF2-40B4-BE49-F238E27FC236}">
                <a16:creationId xmlns:a16="http://schemas.microsoft.com/office/drawing/2014/main" id="{D4DDE366-3E05-6142-934B-D583239C9BC8}"/>
              </a:ext>
            </a:extLst>
          </p:cNvPr>
          <p:cNvSpPr txBox="1"/>
          <p:nvPr/>
        </p:nvSpPr>
        <p:spPr>
          <a:xfrm>
            <a:off x="801096" y="2116416"/>
            <a:ext cx="11231880" cy="646331"/>
          </a:xfrm>
          <a:prstGeom prst="rect">
            <a:avLst/>
          </a:prstGeom>
          <a:solidFill>
            <a:schemeClr val="bg1">
              <a:lumMod val="95000"/>
            </a:schemeClr>
          </a:solidFill>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0" indent="0">
              <a:buNone/>
            </a:pPr>
            <a:r>
              <a:rPr lang="en-US" dirty="0">
                <a:solidFill>
                  <a:srgbClr val="1D1C1D"/>
                </a:solidFill>
                <a:latin typeface="Courier New" panose="02070309020205020404" pitchFamily="49" charset="0"/>
                <a:cs typeface="Courier New" panose="02070309020205020404" pitchFamily="49" charset="0"/>
              </a:rPr>
              <a:t>m</a:t>
            </a:r>
            <a:r>
              <a:rPr lang="en-US" b="0" i="0" dirty="0">
                <a:solidFill>
                  <a:srgbClr val="1D1C1D"/>
                </a:solidFill>
                <a:effectLst/>
                <a:latin typeface="Courier New" panose="02070309020205020404" pitchFamily="49" charset="0"/>
                <a:cs typeface="Courier New" panose="02070309020205020404" pitchFamily="49" charset="0"/>
              </a:rPr>
              <a:t>odule load </a:t>
            </a:r>
            <a:r>
              <a:rPr lang="en-US" b="0" i="0" dirty="0" err="1">
                <a:solidFill>
                  <a:srgbClr val="1D1C1D"/>
                </a:solidFill>
                <a:effectLst/>
                <a:latin typeface="Courier New" panose="02070309020205020404" pitchFamily="49" charset="0"/>
                <a:cs typeface="Courier New" panose="02070309020205020404" pitchFamily="49" charset="0"/>
              </a:rPr>
              <a:t>apptainer</a:t>
            </a:r>
            <a:r>
              <a:rPr lang="en-US" b="0" i="0" dirty="0">
                <a:solidFill>
                  <a:srgbClr val="1D1C1D"/>
                </a:solidFill>
                <a:effectLst/>
                <a:latin typeface="Courier New" panose="02070309020205020404" pitchFamily="49" charset="0"/>
                <a:cs typeface="Courier New" panose="02070309020205020404" pitchFamily="49" charset="0"/>
              </a:rPr>
              <a:t> </a:t>
            </a:r>
            <a:r>
              <a:rPr lang="en-US" b="0" i="0" dirty="0" err="1">
                <a:solidFill>
                  <a:srgbClr val="1D1C1D"/>
                </a:solidFill>
                <a:effectLst/>
                <a:latin typeface="Courier New" panose="02070309020205020404" pitchFamily="49" charset="0"/>
                <a:cs typeface="Courier New" panose="02070309020205020404" pitchFamily="49" charset="0"/>
              </a:rPr>
              <a:t>pytorch</a:t>
            </a:r>
            <a:r>
              <a:rPr lang="en-US" b="0" i="0" dirty="0">
                <a:solidFill>
                  <a:srgbClr val="1D1C1D"/>
                </a:solidFill>
                <a:effectLst/>
                <a:latin typeface="Courier New" panose="02070309020205020404" pitchFamily="49" charset="0"/>
                <a:cs typeface="Courier New" panose="02070309020205020404" pitchFamily="49" charset="0"/>
              </a:rPr>
              <a:t>/2.4.0 </a:t>
            </a:r>
          </a:p>
          <a:p>
            <a:pPr marL="0" indent="0">
              <a:buNone/>
            </a:pPr>
            <a:r>
              <a:rPr lang="en-US" b="0" i="0" dirty="0" err="1">
                <a:solidFill>
                  <a:srgbClr val="1D1C1D"/>
                </a:solidFill>
                <a:effectLst/>
                <a:latin typeface="Courier New" panose="02070309020205020404" pitchFamily="49" charset="0"/>
                <a:cs typeface="Courier New" panose="02070309020205020404" pitchFamily="49" charset="0"/>
              </a:rPr>
              <a:t>apptainer</a:t>
            </a:r>
            <a:r>
              <a:rPr lang="en-US" b="0" i="0" dirty="0">
                <a:solidFill>
                  <a:srgbClr val="1D1C1D"/>
                </a:solidFill>
                <a:effectLst/>
                <a:latin typeface="Courier New" panose="02070309020205020404" pitchFamily="49" charset="0"/>
                <a:cs typeface="Courier New" panose="02070309020205020404" pitchFamily="49" charset="0"/>
              </a:rPr>
              <a:t> exec $CONTAINERDIR/pytorch-2.4.0.sif pip install transformers datasets</a:t>
            </a:r>
            <a:endParaRPr lang="en-US"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744494-87CC-4AA9-B5C6-7D453AD52E04}"/>
              </a:ext>
            </a:extLst>
          </p:cNvPr>
          <p:cNvSpPr txBox="1"/>
          <p:nvPr/>
        </p:nvSpPr>
        <p:spPr>
          <a:xfrm>
            <a:off x="804411" y="5419516"/>
            <a:ext cx="11013215" cy="369332"/>
          </a:xfrm>
          <a:prstGeom prst="rect">
            <a:avLst/>
          </a:prstGeom>
          <a:solidFill>
            <a:schemeClr val="bg1">
              <a:lumMod val="95000"/>
            </a:schemeClr>
          </a:solidFill>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marL="0" indent="0">
              <a:buNone/>
            </a:pPr>
            <a:r>
              <a:rPr lang="en-US" b="0" i="0" dirty="0" err="1">
                <a:solidFill>
                  <a:srgbClr val="1D1C1D"/>
                </a:solidFill>
                <a:effectLst/>
                <a:latin typeface="Courier New" panose="02070309020205020404" pitchFamily="49" charset="0"/>
                <a:cs typeface="Courier New" panose="02070309020205020404" pitchFamily="49" charset="0"/>
              </a:rPr>
              <a:t>apptainer</a:t>
            </a:r>
            <a:r>
              <a:rPr lang="en-US" b="0" i="0" dirty="0">
                <a:solidFill>
                  <a:srgbClr val="1D1C1D"/>
                </a:solidFill>
                <a:effectLst/>
                <a:latin typeface="Courier New" panose="02070309020205020404" pitchFamily="49" charset="0"/>
                <a:cs typeface="Courier New" panose="02070309020205020404" pitchFamily="49" charset="0"/>
              </a:rPr>
              <a:t> exec $CONTAINERDIR/pytorch-2.4.0.sif pip install accelerate evaluate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512614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Downloading LLMs on UVA HPC</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568759"/>
            <a:ext cx="11039856" cy="4649162"/>
          </a:xfrm>
        </p:spPr>
        <p:txBody>
          <a:bodyPr lIns="91440" tIns="45720" rIns="91440" bIns="45720" anchor="t"/>
          <a:lstStyle/>
          <a:p>
            <a:r>
              <a:rPr lang="en-US" dirty="0"/>
              <a:t>When you use a transformers LLM for inference, it is downloaded to your home account</a:t>
            </a:r>
          </a:p>
          <a:p>
            <a:pPr lvl="1"/>
            <a:r>
              <a:rPr lang="en-US" dirty="0"/>
              <a:t>  ~/.cache/</a:t>
            </a:r>
            <a:r>
              <a:rPr lang="en-US" dirty="0" err="1"/>
              <a:t>huggingface</a:t>
            </a:r>
            <a:r>
              <a:rPr lang="en-US" dirty="0"/>
              <a:t>/hub</a:t>
            </a:r>
          </a:p>
          <a:p>
            <a:r>
              <a:rPr lang="en-US" dirty="0"/>
              <a:t>Datasets (from the datasets package) are also downloaded to your home account</a:t>
            </a:r>
          </a:p>
          <a:p>
            <a:pPr lvl="1"/>
            <a:r>
              <a:rPr lang="en-US" dirty="0"/>
              <a:t> ~/.cache/</a:t>
            </a:r>
            <a:r>
              <a:rPr lang="en-US" dirty="0" err="1"/>
              <a:t>huggingface</a:t>
            </a:r>
            <a:r>
              <a:rPr lang="en-US" dirty="0"/>
              <a:t>/datasets</a:t>
            </a:r>
          </a:p>
          <a:p>
            <a:r>
              <a:rPr lang="en-US" dirty="0"/>
              <a:t>Make sure you have enough storage in your home account!</a:t>
            </a:r>
          </a:p>
          <a:p>
            <a:r>
              <a:rPr lang="en-US" dirty="0"/>
              <a:t>As of now, each user has 50GB of home storage.  But after the October 15</a:t>
            </a:r>
            <a:r>
              <a:rPr lang="en-US" baseline="30000" dirty="0"/>
              <a:t>th</a:t>
            </a:r>
            <a:r>
              <a:rPr lang="en-US" dirty="0"/>
              <a:t> maintenance, each user will have 200GB of home storage.</a:t>
            </a:r>
          </a:p>
          <a:p>
            <a:endParaRPr lang="en-US" dirty="0"/>
          </a:p>
          <a:p>
            <a:pPr marL="0" indent="0" algn="ctr">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056999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Exercise 2 – Installing LLM Software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601239"/>
            <a:ext cx="11039856" cy="4210282"/>
          </a:xfrm>
        </p:spPr>
        <p:txBody>
          <a:bodyPr lIns="91440" tIns="45720" rIns="91440" bIns="45720" anchor="t"/>
          <a:lstStyle/>
          <a:p>
            <a:pPr marL="514350" indent="-514350">
              <a:buFont typeface="+mj-lt"/>
              <a:buAutoNum type="arabicPeriod"/>
            </a:pPr>
            <a:r>
              <a:rPr lang="en-US" dirty="0"/>
              <a:t>Install the transformers and datasets packages in the </a:t>
            </a:r>
            <a:r>
              <a:rPr lang="en-US" dirty="0" err="1"/>
              <a:t>PyTorch</a:t>
            </a:r>
            <a:r>
              <a:rPr lang="en-US" dirty="0"/>
              <a:t> 2.4.0 container.</a:t>
            </a:r>
          </a:p>
          <a:p>
            <a:pPr marL="514350" indent="-514350">
              <a:buFont typeface="+mj-lt"/>
              <a:buAutoNum type="arabicPeriod"/>
            </a:pPr>
            <a:r>
              <a:rPr lang="en-US" dirty="0"/>
              <a:t>Open the ex2.ipynb file from the workshop folder.</a:t>
            </a:r>
          </a:p>
          <a:p>
            <a:pPr marL="514350" indent="-514350">
              <a:buFont typeface="+mj-lt"/>
              <a:buAutoNum type="arabicPeriod"/>
            </a:pPr>
            <a:r>
              <a:rPr lang="en-US" dirty="0"/>
              <a:t>Run each cell of this notebook.</a:t>
            </a:r>
          </a:p>
          <a:p>
            <a:pPr marL="0" indent="0" algn="ctr">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610398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Hpc</a:t>
            </a:r>
            <a:r>
              <a:rPr lang="en-US" dirty="0"/>
              <a:t> resources for </a:t>
            </a:r>
            <a:r>
              <a:rPr lang="en-US" dirty="0" err="1"/>
              <a:t>llms</a:t>
            </a:r>
            <a:endParaRPr lang="en-US" dirty="0"/>
          </a:p>
        </p:txBody>
      </p:sp>
      <p:sp>
        <p:nvSpPr>
          <p:cNvPr id="4" name="Text Placeholder 3">
            <a:extLst>
              <a:ext uri="{FF2B5EF4-FFF2-40B4-BE49-F238E27FC236}">
                <a16:creationId xmlns:a16="http://schemas.microsoft.com/office/drawing/2014/main" id="{363E62E3-14E7-E636-0FD8-1FBAB4DC61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844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HPC Resources Needed for LLMs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7587"/>
            <a:ext cx="10515600" cy="5125287"/>
          </a:xfrm>
        </p:spPr>
        <p:txBody>
          <a:bodyPr lIns="91440" tIns="45720" rIns="91440" bIns="45720" anchor="t"/>
          <a:lstStyle/>
          <a:p>
            <a:r>
              <a:rPr lang="en-US" dirty="0"/>
              <a:t>HPC Resources: </a:t>
            </a:r>
          </a:p>
          <a:p>
            <a:pPr lvl="1"/>
            <a:r>
              <a:rPr lang="en-US" dirty="0"/>
              <a:t>CPU memory</a:t>
            </a:r>
          </a:p>
          <a:p>
            <a:pPr lvl="1"/>
            <a:r>
              <a:rPr lang="en-US" dirty="0"/>
              <a:t>CPU cores</a:t>
            </a:r>
          </a:p>
          <a:p>
            <a:pPr lvl="1"/>
            <a:r>
              <a:rPr lang="en-US" dirty="0"/>
              <a:t>GPU </a:t>
            </a:r>
          </a:p>
          <a:p>
            <a:r>
              <a:rPr lang="en-US" dirty="0"/>
              <a:t>The resources you choose will depend on your LLM use</a:t>
            </a:r>
          </a:p>
          <a:p>
            <a:pPr lvl="1"/>
            <a:r>
              <a:rPr lang="en-US" dirty="0"/>
              <a:t>Inference</a:t>
            </a:r>
          </a:p>
          <a:p>
            <a:pPr lvl="1"/>
            <a:r>
              <a:rPr lang="en-US" dirty="0"/>
              <a:t>Fine-tuning </a:t>
            </a:r>
          </a:p>
          <a:p>
            <a:pPr lvl="1"/>
            <a:r>
              <a:rPr lang="en-US" dirty="0"/>
              <a:t>Training an LLM from scratch (we are not covering this today)</a:t>
            </a:r>
          </a:p>
        </p:txBody>
      </p:sp>
    </p:spTree>
    <p:extLst>
      <p:ext uri="{BB962C8B-B14F-4D97-AF65-F5344CB8AC3E}">
        <p14:creationId xmlns:p14="http://schemas.microsoft.com/office/powerpoint/2010/main" val="227225114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GPUs for LLMs (or Deep Learning)</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7587"/>
            <a:ext cx="10515600" cy="5125287"/>
          </a:xfrm>
        </p:spPr>
        <p:txBody>
          <a:bodyPr lIns="91440" tIns="45720" rIns="91440" bIns="45720" anchor="t"/>
          <a:lstStyle/>
          <a:p>
            <a:r>
              <a:rPr lang="en-US" dirty="0"/>
              <a:t>Because LLMs involve a huge number of computations, we need a form of parallelization to speed up the process.</a:t>
            </a:r>
          </a:p>
          <a:p>
            <a:pPr lvl="1"/>
            <a:r>
              <a:rPr lang="en-US" dirty="0"/>
              <a:t>Ex) ChatGPT free version (based on GPT-3.5): 175 billion parameters,</a:t>
            </a:r>
          </a:p>
          <a:p>
            <a:pPr marL="457200" lvl="1" indent="0">
              <a:buNone/>
            </a:pPr>
            <a:r>
              <a:rPr lang="en-US" dirty="0"/>
              <a:t>	   ChatGPT paid version (based on GPT-4): over 1 trillion parameters</a:t>
            </a:r>
          </a:p>
          <a:p>
            <a:r>
              <a:rPr lang="en-US" dirty="0"/>
              <a:t>GPUs (graphics processing units) provide the needed parallelization and speed up.</a:t>
            </a:r>
          </a:p>
          <a:p>
            <a:r>
              <a:rPr lang="en-US" sz="2800" dirty="0"/>
              <a:t>All the major deep learning Python libraries (Tensorflow, PyTorch, </a:t>
            </a:r>
            <a:r>
              <a:rPr lang="en-US" sz="2800" dirty="0" err="1"/>
              <a:t>Keras</a:t>
            </a:r>
            <a:r>
              <a:rPr lang="en-US" sz="2800" dirty="0"/>
              <a:t>,…) support the use of GPUs and allow users to distribute their code over multiple GPUs.</a:t>
            </a:r>
          </a:p>
          <a:p>
            <a:r>
              <a:rPr lang="en-US" dirty="0"/>
              <a:t>New GPUs have been developed and optimized specifically for deep learning.</a:t>
            </a:r>
          </a:p>
        </p:txBody>
      </p:sp>
    </p:spTree>
    <p:extLst>
      <p:ext uri="{BB962C8B-B14F-4D97-AF65-F5344CB8AC3E}">
        <p14:creationId xmlns:p14="http://schemas.microsoft.com/office/powerpoint/2010/main" val="429052493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sz="quarter" idx="10"/>
          </p:nvPr>
        </p:nvSpPr>
        <p:spPr>
          <a:xfrm>
            <a:off x="838200" y="1619802"/>
            <a:ext cx="10515600" cy="4549775"/>
          </a:xfrm>
        </p:spPr>
        <p:txBody>
          <a:bodyPr>
            <a:noAutofit/>
          </a:bodyPr>
          <a:lstStyle/>
          <a:p>
            <a:r>
              <a:rPr lang="en-US" dirty="0"/>
              <a:t>Introduction</a:t>
            </a:r>
          </a:p>
          <a:p>
            <a:r>
              <a:rPr lang="en-US" dirty="0"/>
              <a:t>Set up/Installation</a:t>
            </a:r>
          </a:p>
          <a:p>
            <a:r>
              <a:rPr lang="en-US" dirty="0"/>
              <a:t>HPC resources for LLMs</a:t>
            </a:r>
          </a:p>
          <a:p>
            <a:r>
              <a:rPr lang="en-US" dirty="0"/>
              <a:t>Model selection</a:t>
            </a:r>
          </a:p>
          <a:p>
            <a:r>
              <a:rPr lang="en-US" dirty="0"/>
              <a:t>Inference</a:t>
            </a:r>
          </a:p>
          <a:p>
            <a:r>
              <a:rPr lang="en-US" dirty="0"/>
              <a:t>Fine-tuning</a:t>
            </a:r>
          </a:p>
          <a:p>
            <a:r>
              <a:rPr lang="en-US" dirty="0" err="1"/>
              <a:t>Slurm</a:t>
            </a:r>
            <a:r>
              <a:rPr lang="en-US" dirty="0"/>
              <a:t> scripts</a:t>
            </a:r>
          </a:p>
          <a:p>
            <a:r>
              <a:rPr lang="en-US" dirty="0"/>
              <a:t>Wrap-up</a:t>
            </a:r>
          </a:p>
          <a:p>
            <a:endParaRPr lang="en-US" dirty="0"/>
          </a:p>
          <a:p>
            <a:pPr marL="457200" lvl="1" indent="0">
              <a:buNone/>
            </a:pPr>
            <a:br>
              <a:rPr lang="en-US" sz="2800" dirty="0"/>
            </a:br>
            <a:endParaRPr lang="en-US" sz="28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5004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Computations on the CPU or GPU?</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pPr marL="0" indent="0">
              <a:buNone/>
            </a:pPr>
            <a:endParaRPr lang="en-US" dirty="0"/>
          </a:p>
          <a:p>
            <a:pPr marL="457200" lvl="1" indent="0">
              <a:buNone/>
            </a:pPr>
            <a:endParaRPr lang="en-US" dirty="0"/>
          </a:p>
        </p:txBody>
      </p:sp>
      <p:graphicFrame>
        <p:nvGraphicFramePr>
          <p:cNvPr id="5" name="Table 4">
            <a:extLst>
              <a:ext uri="{FF2B5EF4-FFF2-40B4-BE49-F238E27FC236}">
                <a16:creationId xmlns:a16="http://schemas.microsoft.com/office/drawing/2014/main" id="{071B9AC5-22CC-E1E8-1D97-E7975889A472}"/>
              </a:ext>
            </a:extLst>
          </p:cNvPr>
          <p:cNvGraphicFramePr>
            <a:graphicFrameLocks noGrp="1"/>
          </p:cNvGraphicFramePr>
          <p:nvPr>
            <p:extLst>
              <p:ext uri="{D42A27DB-BD31-4B8C-83A1-F6EECF244321}">
                <p14:modId xmlns:p14="http://schemas.microsoft.com/office/powerpoint/2010/main" val="2799833292"/>
              </p:ext>
            </p:extLst>
          </p:nvPr>
        </p:nvGraphicFramePr>
        <p:xfrm>
          <a:off x="1625936" y="1687787"/>
          <a:ext cx="9425880" cy="2072640"/>
        </p:xfrm>
        <a:graphic>
          <a:graphicData uri="http://schemas.openxmlformats.org/drawingml/2006/table">
            <a:tbl>
              <a:tblPr firstRow="1" bandRow="1">
                <a:tableStyleId>{5C22544A-7EE6-4342-B048-85BDC9FD1C3A}</a:tableStyleId>
              </a:tblPr>
              <a:tblGrid>
                <a:gridCol w="4712940">
                  <a:extLst>
                    <a:ext uri="{9D8B030D-6E8A-4147-A177-3AD203B41FA5}">
                      <a16:colId xmlns:a16="http://schemas.microsoft.com/office/drawing/2014/main" val="1495510938"/>
                    </a:ext>
                  </a:extLst>
                </a:gridCol>
                <a:gridCol w="4712940">
                  <a:extLst>
                    <a:ext uri="{9D8B030D-6E8A-4147-A177-3AD203B41FA5}">
                      <a16:colId xmlns:a16="http://schemas.microsoft.com/office/drawing/2014/main" val="3280575034"/>
                    </a:ext>
                  </a:extLst>
                </a:gridCol>
              </a:tblGrid>
              <a:tr h="370840">
                <a:tc>
                  <a:txBody>
                    <a:bodyPr/>
                    <a:lstStyle/>
                    <a:p>
                      <a:pPr algn="ctr"/>
                      <a:r>
                        <a:rPr lang="en-US" sz="2800" dirty="0"/>
                        <a:t>Task</a:t>
                      </a:r>
                    </a:p>
                  </a:txBody>
                  <a:tcPr/>
                </a:tc>
                <a:tc>
                  <a:txBody>
                    <a:bodyPr/>
                    <a:lstStyle/>
                    <a:p>
                      <a:pPr algn="ctr"/>
                      <a:r>
                        <a:rPr lang="en-US" sz="2800" dirty="0"/>
                        <a:t>CPU or GPU</a:t>
                      </a:r>
                    </a:p>
                  </a:txBody>
                  <a:tcPr/>
                </a:tc>
                <a:extLst>
                  <a:ext uri="{0D108BD9-81ED-4DB2-BD59-A6C34878D82A}">
                    <a16:rowId xmlns:a16="http://schemas.microsoft.com/office/drawing/2014/main" val="3668862407"/>
                  </a:ext>
                </a:extLst>
              </a:tr>
              <a:tr h="370840">
                <a:tc>
                  <a:txBody>
                    <a:bodyPr/>
                    <a:lstStyle/>
                    <a:p>
                      <a:r>
                        <a:rPr lang="en-US" sz="2800" dirty="0"/>
                        <a:t>Tokenization</a:t>
                      </a:r>
                    </a:p>
                  </a:txBody>
                  <a:tcPr/>
                </a:tc>
                <a:tc>
                  <a:txBody>
                    <a:bodyPr/>
                    <a:lstStyle/>
                    <a:p>
                      <a:r>
                        <a:rPr lang="en-US" sz="2800" dirty="0"/>
                        <a:t>CPU</a:t>
                      </a:r>
                    </a:p>
                  </a:txBody>
                  <a:tcPr/>
                </a:tc>
                <a:extLst>
                  <a:ext uri="{0D108BD9-81ED-4DB2-BD59-A6C34878D82A}">
                    <a16:rowId xmlns:a16="http://schemas.microsoft.com/office/drawing/2014/main" val="3673523223"/>
                  </a:ext>
                </a:extLst>
              </a:tr>
              <a:tr h="370840">
                <a:tc>
                  <a:txBody>
                    <a:bodyPr/>
                    <a:lstStyle/>
                    <a:p>
                      <a:r>
                        <a:rPr lang="en-US" sz="2800" dirty="0"/>
                        <a:t>LLM Training/Fine-tuning</a:t>
                      </a:r>
                    </a:p>
                  </a:txBody>
                  <a:tcPr/>
                </a:tc>
                <a:tc>
                  <a:txBody>
                    <a:bodyPr/>
                    <a:lstStyle/>
                    <a:p>
                      <a:r>
                        <a:rPr lang="en-US" sz="2800" dirty="0"/>
                        <a:t>GPU</a:t>
                      </a:r>
                    </a:p>
                  </a:txBody>
                  <a:tcPr/>
                </a:tc>
                <a:extLst>
                  <a:ext uri="{0D108BD9-81ED-4DB2-BD59-A6C34878D82A}">
                    <a16:rowId xmlns:a16="http://schemas.microsoft.com/office/drawing/2014/main" val="193622860"/>
                  </a:ext>
                </a:extLst>
              </a:tr>
              <a:tr h="370840">
                <a:tc>
                  <a:txBody>
                    <a:bodyPr/>
                    <a:lstStyle/>
                    <a:p>
                      <a:r>
                        <a:rPr lang="en-US" sz="2800" dirty="0"/>
                        <a:t>LLM Inference</a:t>
                      </a:r>
                    </a:p>
                  </a:txBody>
                  <a:tcPr/>
                </a:tc>
                <a:tc>
                  <a:txBody>
                    <a:bodyPr/>
                    <a:lstStyle/>
                    <a:p>
                      <a:r>
                        <a:rPr lang="en-US" sz="2800" dirty="0"/>
                        <a:t>Either, but GPU recommended</a:t>
                      </a:r>
                    </a:p>
                  </a:txBody>
                  <a:tcPr/>
                </a:tc>
                <a:extLst>
                  <a:ext uri="{0D108BD9-81ED-4DB2-BD59-A6C34878D82A}">
                    <a16:rowId xmlns:a16="http://schemas.microsoft.com/office/drawing/2014/main" val="1708778542"/>
                  </a:ext>
                </a:extLst>
              </a:tr>
            </a:tbl>
          </a:graphicData>
        </a:graphic>
      </p:graphicFrame>
      <p:sp>
        <p:nvSpPr>
          <p:cNvPr id="6" name="TextBox 5">
            <a:extLst>
              <a:ext uri="{FF2B5EF4-FFF2-40B4-BE49-F238E27FC236}">
                <a16:creationId xmlns:a16="http://schemas.microsoft.com/office/drawing/2014/main" id="{C2071543-E139-17C2-7A9B-5A6ABF2BF3B0}"/>
              </a:ext>
            </a:extLst>
          </p:cNvPr>
          <p:cNvSpPr txBox="1"/>
          <p:nvPr/>
        </p:nvSpPr>
        <p:spPr>
          <a:xfrm>
            <a:off x="1194816" y="4383063"/>
            <a:ext cx="10158984" cy="1384995"/>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a:t>**When you request memory for HPC, that is CPU memory.**</a:t>
            </a:r>
          </a:p>
          <a:p>
            <a:endParaRPr lang="en-US" sz="2800" dirty="0"/>
          </a:p>
          <a:p>
            <a:r>
              <a:rPr lang="en-US" sz="2800" dirty="0"/>
              <a:t>If you request a GPU, you will receive all of that GPU’s memory. </a:t>
            </a:r>
          </a:p>
        </p:txBody>
      </p:sp>
    </p:spTree>
    <p:extLst>
      <p:ext uri="{BB962C8B-B14F-4D97-AF65-F5344CB8AC3E}">
        <p14:creationId xmlns:p14="http://schemas.microsoft.com/office/powerpoint/2010/main" val="132726269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GPU workflow</a:t>
            </a:r>
          </a:p>
        </p:txBody>
      </p:sp>
      <p:sp>
        <p:nvSpPr>
          <p:cNvPr id="3" name="Content Placeholder 2"/>
          <p:cNvSpPr>
            <a:spLocks noGrp="1"/>
          </p:cNvSpPr>
          <p:nvPr>
            <p:ph sz="quarter" idx="10"/>
          </p:nvPr>
        </p:nvSpPr>
        <p:spPr>
          <a:xfrm>
            <a:off x="838200" y="1929384"/>
            <a:ext cx="10515600" cy="4563490"/>
          </a:xfrm>
        </p:spPr>
        <p:txBody>
          <a:bodyPr>
            <a:normAutofit/>
          </a:bodyPr>
          <a:lstStyle/>
          <a:p>
            <a:r>
              <a:rPr lang="en-US" dirty="0"/>
              <a:t>Create data on the CPU</a:t>
            </a:r>
          </a:p>
          <a:p>
            <a:r>
              <a:rPr lang="en-US" dirty="0"/>
              <a:t>Send data from the CPU to the GPU (for DL this is done in batches)</a:t>
            </a:r>
          </a:p>
          <a:p>
            <a:r>
              <a:rPr lang="en-US" dirty="0"/>
              <a:t>Compute result on the GPU</a:t>
            </a:r>
          </a:p>
          <a:p>
            <a:r>
              <a:rPr lang="en-US" dirty="0"/>
              <a:t>Send the result back to the CPU</a:t>
            </a:r>
          </a:p>
          <a:p>
            <a:endParaRPr lang="en-US" dirty="0"/>
          </a:p>
          <a:p>
            <a:r>
              <a:rPr lang="en-US" dirty="0"/>
              <a:t>Depending on the DL framework/LLM pipeline you are using, some of these steps may be automatically done for you.</a:t>
            </a:r>
          </a:p>
          <a:p>
            <a:endParaRPr lang="en-US" dirty="0"/>
          </a:p>
          <a:p>
            <a:pPr marL="0" indent="0">
              <a:buNone/>
            </a:pPr>
            <a:endParaRPr lang="en-US" dirty="0"/>
          </a:p>
        </p:txBody>
      </p:sp>
    </p:spTree>
    <p:extLst>
      <p:ext uri="{BB962C8B-B14F-4D97-AF65-F5344CB8AC3E}">
        <p14:creationId xmlns:p14="http://schemas.microsoft.com/office/powerpoint/2010/main" val="2178716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GPUs on UVA HPC</a:t>
            </a:r>
          </a:p>
        </p:txBody>
      </p:sp>
      <p:graphicFrame>
        <p:nvGraphicFramePr>
          <p:cNvPr id="4" name="Content Placeholder 3">
            <a:extLst>
              <a:ext uri="{FF2B5EF4-FFF2-40B4-BE49-F238E27FC236}">
                <a16:creationId xmlns:a16="http://schemas.microsoft.com/office/drawing/2014/main" id="{34D94BCE-CE3C-68C5-ED02-C2A70C1E5956}"/>
              </a:ext>
            </a:extLst>
          </p:cNvPr>
          <p:cNvGraphicFramePr>
            <a:graphicFrameLocks noGrp="1"/>
          </p:cNvGraphicFramePr>
          <p:nvPr>
            <p:ph sz="quarter" idx="10"/>
          </p:nvPr>
        </p:nvGraphicFramePr>
        <p:xfrm>
          <a:off x="1088878" y="1352361"/>
          <a:ext cx="10386842" cy="4719576"/>
        </p:xfrm>
        <a:graphic>
          <a:graphicData uri="http://schemas.openxmlformats.org/drawingml/2006/table">
            <a:tbl>
              <a:tblPr firstRow="1" firstCol="1" bandRow="1">
                <a:tableStyleId>{5C22544A-7EE6-4342-B048-85BDC9FD1C3A}</a:tableStyleId>
              </a:tblPr>
              <a:tblGrid>
                <a:gridCol w="1795382">
                  <a:extLst>
                    <a:ext uri="{9D8B030D-6E8A-4147-A177-3AD203B41FA5}">
                      <a16:colId xmlns:a16="http://schemas.microsoft.com/office/drawing/2014/main" val="3095711550"/>
                    </a:ext>
                  </a:extLst>
                </a:gridCol>
                <a:gridCol w="3198078">
                  <a:extLst>
                    <a:ext uri="{9D8B030D-6E8A-4147-A177-3AD203B41FA5}">
                      <a16:colId xmlns:a16="http://schemas.microsoft.com/office/drawing/2014/main" val="3445549593"/>
                    </a:ext>
                  </a:extLst>
                </a:gridCol>
                <a:gridCol w="1899626">
                  <a:extLst>
                    <a:ext uri="{9D8B030D-6E8A-4147-A177-3AD203B41FA5}">
                      <a16:colId xmlns:a16="http://schemas.microsoft.com/office/drawing/2014/main" val="2912109111"/>
                    </a:ext>
                  </a:extLst>
                </a:gridCol>
                <a:gridCol w="1732992">
                  <a:extLst>
                    <a:ext uri="{9D8B030D-6E8A-4147-A177-3AD203B41FA5}">
                      <a16:colId xmlns:a16="http://schemas.microsoft.com/office/drawing/2014/main" val="3190289621"/>
                    </a:ext>
                  </a:extLst>
                </a:gridCol>
                <a:gridCol w="1760764">
                  <a:extLst>
                    <a:ext uri="{9D8B030D-6E8A-4147-A177-3AD203B41FA5}">
                      <a16:colId xmlns:a16="http://schemas.microsoft.com/office/drawing/2014/main" val="2744178110"/>
                    </a:ext>
                  </a:extLst>
                </a:gridCol>
              </a:tblGrid>
              <a:tr h="548640">
                <a:tc>
                  <a:txBody>
                    <a:bodyPr/>
                    <a:lstStyle/>
                    <a:p>
                      <a:pPr marL="0" marR="0" algn="ctr">
                        <a:lnSpc>
                          <a:spcPct val="107000"/>
                        </a:lnSpc>
                        <a:spcBef>
                          <a:spcPts val="0"/>
                        </a:spcBef>
                        <a:spcAft>
                          <a:spcPts val="0"/>
                        </a:spcAft>
                      </a:pPr>
                      <a:r>
                        <a:rPr lang="en-US" sz="2400" kern="100">
                          <a:effectLst/>
                        </a:rPr>
                        <a:t>GPU</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Full Name</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Year Launched</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Memory</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 of Tensor Cores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215601"/>
                  </a:ext>
                </a:extLst>
              </a:tr>
              <a:tr h="548640">
                <a:tc>
                  <a:txBody>
                    <a:bodyPr/>
                    <a:lstStyle/>
                    <a:p>
                      <a:pPr marL="0" marR="0">
                        <a:lnSpc>
                          <a:spcPct val="107000"/>
                        </a:lnSpc>
                        <a:spcBef>
                          <a:spcPts val="0"/>
                        </a:spcBef>
                        <a:spcAft>
                          <a:spcPts val="0"/>
                        </a:spcAft>
                      </a:pPr>
                      <a:r>
                        <a:rPr lang="en-US" sz="2400" kern="100">
                          <a:effectLst/>
                        </a:rPr>
                        <a:t>A100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NVIDIA A100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2020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40GB or 80GB</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432 (3</a:t>
                      </a:r>
                      <a:r>
                        <a:rPr lang="en-US" sz="2400" kern="100" baseline="30000">
                          <a:effectLst/>
                        </a:rPr>
                        <a:t>rd</a:t>
                      </a:r>
                      <a:r>
                        <a:rPr lang="en-US" sz="2400" kern="100">
                          <a:effectLst/>
                        </a:rPr>
                        <a:t> gen)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8530070"/>
                  </a:ext>
                </a:extLst>
              </a:tr>
              <a:tr h="548640">
                <a:tc>
                  <a:txBody>
                    <a:bodyPr/>
                    <a:lstStyle/>
                    <a:p>
                      <a:pPr marL="0" marR="0">
                        <a:lnSpc>
                          <a:spcPct val="107000"/>
                        </a:lnSpc>
                        <a:spcBef>
                          <a:spcPts val="0"/>
                        </a:spcBef>
                        <a:spcAft>
                          <a:spcPts val="0"/>
                        </a:spcAft>
                      </a:pPr>
                      <a:r>
                        <a:rPr lang="en-US" sz="2400" kern="100" dirty="0">
                          <a:effectLst/>
                        </a:rPr>
                        <a:t>A6000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NVIDIA RTX A6000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2020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48GB</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336 (3</a:t>
                      </a:r>
                      <a:r>
                        <a:rPr lang="en-US" sz="2400" kern="100" baseline="30000" dirty="0">
                          <a:effectLst/>
                        </a:rPr>
                        <a:t>rd</a:t>
                      </a:r>
                      <a:r>
                        <a:rPr lang="en-US" sz="2400" kern="100" dirty="0">
                          <a:effectLst/>
                        </a:rPr>
                        <a:t> gen)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4850964"/>
                  </a:ext>
                </a:extLst>
              </a:tr>
              <a:tr h="548640">
                <a:tc>
                  <a:txBody>
                    <a:bodyPr/>
                    <a:lstStyle/>
                    <a:p>
                      <a:pPr marL="0" marR="0">
                        <a:lnSpc>
                          <a:spcPct val="107000"/>
                        </a:lnSpc>
                        <a:spcBef>
                          <a:spcPts val="0"/>
                        </a:spcBef>
                        <a:spcAft>
                          <a:spcPts val="0"/>
                        </a:spcAft>
                      </a:pPr>
                      <a:r>
                        <a:rPr lang="en-US" sz="2400" kern="100" dirty="0">
                          <a:effectLst/>
                          <a:latin typeface="+mn-lt"/>
                          <a:ea typeface="Aptos" panose="020B0004020202020204" pitchFamily="34" charset="0"/>
                          <a:cs typeface="Times New Roman" panose="02020603050405020304" pitchFamily="18" charset="0"/>
                        </a:rPr>
                        <a:t>A40</a:t>
                      </a:r>
                    </a:p>
                  </a:txBody>
                  <a:tcPr marL="68580" marR="68580" marT="0" marB="0"/>
                </a:tc>
                <a:tc>
                  <a:txBody>
                    <a:bodyPr/>
                    <a:lstStyle/>
                    <a:p>
                      <a:pPr marL="0" marR="0">
                        <a:lnSpc>
                          <a:spcPct val="107000"/>
                        </a:lnSpc>
                        <a:spcBef>
                          <a:spcPts val="0"/>
                        </a:spcBef>
                        <a:spcAft>
                          <a:spcPts val="0"/>
                        </a:spcAft>
                      </a:pPr>
                      <a:r>
                        <a:rPr lang="en-US" sz="2400" kern="100" dirty="0">
                          <a:effectLst/>
                          <a:latin typeface="+mn-lt"/>
                          <a:ea typeface="Aptos" panose="020B0004020202020204" pitchFamily="34" charset="0"/>
                          <a:cs typeface="Times New Roman" panose="02020603050405020304" pitchFamily="18" charset="0"/>
                        </a:rPr>
                        <a:t>NVIDIA A40</a:t>
                      </a:r>
                    </a:p>
                  </a:txBody>
                  <a:tcPr marL="68580" marR="68580" marT="0" marB="0"/>
                </a:tc>
                <a:tc>
                  <a:txBody>
                    <a:bodyPr/>
                    <a:lstStyle/>
                    <a:p>
                      <a:pPr marL="0" marR="0" algn="ctr">
                        <a:lnSpc>
                          <a:spcPct val="107000"/>
                        </a:lnSpc>
                        <a:spcBef>
                          <a:spcPts val="0"/>
                        </a:spcBef>
                        <a:spcAft>
                          <a:spcPts val="0"/>
                        </a:spcAft>
                      </a:pPr>
                      <a:r>
                        <a:rPr lang="en-US" sz="2400" kern="100" dirty="0">
                          <a:effectLst/>
                          <a:latin typeface="+mn-lt"/>
                          <a:ea typeface="Aptos" panose="020B0004020202020204" pitchFamily="34" charset="0"/>
                          <a:cs typeface="Times New Roman" panose="02020603050405020304" pitchFamily="18" charset="0"/>
                        </a:rPr>
                        <a:t>2020</a:t>
                      </a:r>
                    </a:p>
                  </a:txBody>
                  <a:tcPr marL="68580" marR="68580" marT="0" marB="0"/>
                </a:tc>
                <a:tc>
                  <a:txBody>
                    <a:bodyPr/>
                    <a:lstStyle/>
                    <a:p>
                      <a:pPr marL="0" marR="0" algn="ctr">
                        <a:lnSpc>
                          <a:spcPct val="107000"/>
                        </a:lnSpc>
                        <a:spcBef>
                          <a:spcPts val="0"/>
                        </a:spcBef>
                        <a:spcAft>
                          <a:spcPts val="0"/>
                        </a:spcAft>
                      </a:pPr>
                      <a:r>
                        <a:rPr lang="en-US" sz="2400" kern="100" dirty="0">
                          <a:effectLst/>
                          <a:latin typeface="+mn-lt"/>
                          <a:ea typeface="Aptos" panose="020B0004020202020204" pitchFamily="34" charset="0"/>
                          <a:cs typeface="Times New Roman" panose="02020603050405020304" pitchFamily="18" charset="0"/>
                        </a:rPr>
                        <a:t>48GB</a:t>
                      </a:r>
                    </a:p>
                  </a:txBody>
                  <a:tcPr marL="68580" marR="68580" marT="0" marB="0"/>
                </a:tc>
                <a:tc>
                  <a:txBody>
                    <a:bodyPr/>
                    <a:lstStyle/>
                    <a:p>
                      <a:pPr marL="0" marR="0" algn="ctr">
                        <a:lnSpc>
                          <a:spcPct val="107000"/>
                        </a:lnSpc>
                        <a:spcBef>
                          <a:spcPts val="0"/>
                        </a:spcBef>
                        <a:spcAft>
                          <a:spcPts val="0"/>
                        </a:spcAft>
                      </a:pPr>
                      <a:r>
                        <a:rPr lang="en-US" sz="2400" kern="100" dirty="0">
                          <a:effectLst/>
                          <a:latin typeface="+mn-lt"/>
                          <a:ea typeface="Aptos" panose="020B0004020202020204" pitchFamily="34" charset="0"/>
                          <a:cs typeface="Times New Roman" panose="02020603050405020304" pitchFamily="18" charset="0"/>
                        </a:rPr>
                        <a:t>336 (3</a:t>
                      </a:r>
                      <a:r>
                        <a:rPr lang="en-US" sz="2400" kern="100" baseline="30000" dirty="0">
                          <a:effectLst/>
                          <a:latin typeface="+mn-lt"/>
                          <a:ea typeface="Aptos" panose="020B0004020202020204" pitchFamily="34" charset="0"/>
                          <a:cs typeface="Times New Roman" panose="02020603050405020304" pitchFamily="18" charset="0"/>
                        </a:rPr>
                        <a:t>rd</a:t>
                      </a:r>
                      <a:r>
                        <a:rPr lang="en-US" sz="2400" kern="100" dirty="0">
                          <a:effectLst/>
                          <a:latin typeface="+mn-lt"/>
                          <a:ea typeface="Aptos" panose="020B0004020202020204" pitchFamily="34" charset="0"/>
                          <a:cs typeface="Times New Roman" panose="02020603050405020304" pitchFamily="18" charset="0"/>
                        </a:rPr>
                        <a:t> gen)</a:t>
                      </a:r>
                    </a:p>
                  </a:txBody>
                  <a:tcPr marL="68580" marR="68580" marT="0" marB="0"/>
                </a:tc>
                <a:extLst>
                  <a:ext uri="{0D108BD9-81ED-4DB2-BD59-A6C34878D82A}">
                    <a16:rowId xmlns:a16="http://schemas.microsoft.com/office/drawing/2014/main" val="1662353639"/>
                  </a:ext>
                </a:extLst>
              </a:tr>
              <a:tr h="548640">
                <a:tc>
                  <a:txBody>
                    <a:bodyPr/>
                    <a:lstStyle/>
                    <a:p>
                      <a:pPr marL="0" marR="0">
                        <a:lnSpc>
                          <a:spcPct val="107000"/>
                        </a:lnSpc>
                        <a:spcBef>
                          <a:spcPts val="0"/>
                        </a:spcBef>
                        <a:spcAft>
                          <a:spcPts val="0"/>
                        </a:spcAft>
                      </a:pPr>
                      <a:r>
                        <a:rPr lang="en-US" sz="2400" kern="100">
                          <a:effectLst/>
                        </a:rPr>
                        <a:t>RTX3090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NVIDIA GeForce RTX 3090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2020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24GB</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328 (3</a:t>
                      </a:r>
                      <a:r>
                        <a:rPr lang="en-US" sz="2400" kern="100" baseline="30000" dirty="0">
                          <a:effectLst/>
                        </a:rPr>
                        <a:t>rd</a:t>
                      </a:r>
                      <a:r>
                        <a:rPr lang="en-US" sz="2400" kern="100" dirty="0">
                          <a:effectLst/>
                        </a:rPr>
                        <a:t> gen)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9061040"/>
                  </a:ext>
                </a:extLst>
              </a:tr>
              <a:tr h="548640">
                <a:tc>
                  <a:txBody>
                    <a:bodyPr/>
                    <a:lstStyle/>
                    <a:p>
                      <a:pPr marL="0" marR="0">
                        <a:lnSpc>
                          <a:spcPct val="107000"/>
                        </a:lnSpc>
                        <a:spcBef>
                          <a:spcPts val="0"/>
                        </a:spcBef>
                        <a:spcAft>
                          <a:spcPts val="0"/>
                        </a:spcAft>
                      </a:pPr>
                      <a:r>
                        <a:rPr lang="en-US" sz="2400" kern="100">
                          <a:effectLst/>
                        </a:rPr>
                        <a:t>RTX2080Ti</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a:effectLst/>
                        </a:rPr>
                        <a:t>NVIDIA GeForce RTX 2080 Ti</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2018</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a:effectLst/>
                        </a:rPr>
                        <a:t>11GB</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544 (2</a:t>
                      </a:r>
                      <a:r>
                        <a:rPr lang="en-US" sz="2400" kern="100" baseline="30000" dirty="0">
                          <a:effectLst/>
                        </a:rPr>
                        <a:t>nd</a:t>
                      </a:r>
                      <a:r>
                        <a:rPr lang="en-US" sz="2400" kern="100" dirty="0">
                          <a:effectLst/>
                        </a:rPr>
                        <a:t> gen)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712570"/>
                  </a:ext>
                </a:extLst>
              </a:tr>
              <a:tr h="548640">
                <a:tc>
                  <a:txBody>
                    <a:bodyPr/>
                    <a:lstStyle/>
                    <a:p>
                      <a:pPr marL="0" marR="0">
                        <a:lnSpc>
                          <a:spcPct val="107000"/>
                        </a:lnSpc>
                        <a:spcBef>
                          <a:spcPts val="0"/>
                        </a:spcBef>
                        <a:spcAft>
                          <a:spcPts val="0"/>
                        </a:spcAft>
                      </a:pPr>
                      <a:r>
                        <a:rPr lang="en-US" sz="2400" kern="100">
                          <a:effectLst/>
                        </a:rPr>
                        <a:t>V100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kern="100" dirty="0">
                          <a:effectLst/>
                        </a:rPr>
                        <a:t>NVIDIA V100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2018</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32GB</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640 (1</a:t>
                      </a:r>
                      <a:r>
                        <a:rPr lang="en-US" sz="2400" kern="100" baseline="30000" dirty="0">
                          <a:effectLst/>
                        </a:rPr>
                        <a:t>st</a:t>
                      </a:r>
                      <a:r>
                        <a:rPr lang="en-US" sz="2400" kern="100" dirty="0">
                          <a:effectLst/>
                        </a:rPr>
                        <a:t> gen)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9866923"/>
                  </a:ext>
                </a:extLst>
              </a:tr>
            </a:tbl>
          </a:graphicData>
        </a:graphic>
      </p:graphicFrame>
    </p:spTree>
    <p:extLst>
      <p:ext uri="{BB962C8B-B14F-4D97-AF65-F5344CB8AC3E}">
        <p14:creationId xmlns:p14="http://schemas.microsoft.com/office/powerpoint/2010/main" val="2834330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UVA HPC - NVIDIA DGX BasePOD </a:t>
            </a:r>
          </a:p>
        </p:txBody>
      </p:sp>
      <p:sp>
        <p:nvSpPr>
          <p:cNvPr id="3" name="Content Placeholder 2"/>
          <p:cNvSpPr>
            <a:spLocks noGrp="1"/>
          </p:cNvSpPr>
          <p:nvPr>
            <p:ph sz="quarter" idx="10"/>
          </p:nvPr>
        </p:nvSpPr>
        <p:spPr>
          <a:xfrm>
            <a:off x="838200" y="1605516"/>
            <a:ext cx="10515600" cy="4795285"/>
          </a:xfrm>
        </p:spPr>
        <p:txBody>
          <a:bodyPr>
            <a:normAutofit fontScale="25000" lnSpcReduction="20000"/>
          </a:bodyPr>
          <a:lstStyle/>
          <a:p>
            <a:pPr>
              <a:buFont typeface="Courier New" panose="02070309020205020404" pitchFamily="49" charset="0"/>
              <a:buChar char="o"/>
            </a:pPr>
            <a:r>
              <a:rPr lang="en-US" sz="8000" dirty="0">
                <a:effectLst/>
              </a:rPr>
              <a:t>10 DGX A100 nodes</a:t>
            </a:r>
          </a:p>
          <a:p>
            <a:pPr marL="742950" lvl="1" indent="-285750">
              <a:buFont typeface="Arial" panose="020B0604020202020204" pitchFamily="34" charset="0"/>
              <a:buChar char="•"/>
            </a:pPr>
            <a:r>
              <a:rPr lang="en-US" sz="8000" dirty="0"/>
              <a:t>8</a:t>
            </a:r>
            <a:r>
              <a:rPr lang="en-US" sz="8000" dirty="0">
                <a:effectLst/>
              </a:rPr>
              <a:t> NVIDIA A100 GPUs.</a:t>
            </a:r>
          </a:p>
          <a:p>
            <a:pPr marL="742950" lvl="1" indent="-285750">
              <a:buFont typeface="Arial" panose="020B0604020202020204" pitchFamily="34" charset="0"/>
              <a:buChar char="•"/>
            </a:pPr>
            <a:r>
              <a:rPr lang="en-US" sz="8000" dirty="0">
                <a:effectLst/>
              </a:rPr>
              <a:t>80 GB GPU memory options.</a:t>
            </a:r>
          </a:p>
          <a:p>
            <a:pPr marL="742950" lvl="1" indent="-285750">
              <a:buFont typeface="Arial" panose="020B0604020202020204" pitchFamily="34" charset="0"/>
              <a:buChar char="•"/>
            </a:pPr>
            <a:r>
              <a:rPr lang="en-US" sz="8000" dirty="0">
                <a:effectLst/>
              </a:rPr>
              <a:t>Dual AMD EPYC™ 7742 CPUs, 128 total cores, 2.25 GHz (base), 3.4 GHz (max boost).</a:t>
            </a:r>
          </a:p>
          <a:p>
            <a:pPr marL="742950" lvl="1" indent="-285750">
              <a:buFont typeface="Arial" panose="020B0604020202020204" pitchFamily="34" charset="0"/>
              <a:buChar char="•"/>
            </a:pPr>
            <a:r>
              <a:rPr lang="en-US" sz="8000" dirty="0">
                <a:effectLst/>
              </a:rPr>
              <a:t>2 TB of system memory.</a:t>
            </a:r>
          </a:p>
          <a:p>
            <a:pPr marL="742950" lvl="1" indent="-285750">
              <a:buFont typeface="Arial" panose="020B0604020202020204" pitchFamily="34" charset="0"/>
              <a:buChar char="•"/>
            </a:pPr>
            <a:r>
              <a:rPr lang="en-US" sz="8000" dirty="0">
                <a:effectLst/>
              </a:rPr>
              <a:t>Two 1.92 TB M.2 NVMe drives for DGX OS, eight 3.84 TB U.2 NVMe drives for</a:t>
            </a:r>
            <a:br>
              <a:rPr lang="en-US" sz="8000" dirty="0"/>
            </a:br>
            <a:r>
              <a:rPr lang="en-US" sz="8000" dirty="0">
                <a:effectLst/>
              </a:rPr>
              <a:t>storage/cache.</a:t>
            </a:r>
          </a:p>
          <a:p>
            <a:pPr marL="742950" lvl="1" indent="-285750">
              <a:buFont typeface="Arial" panose="020B0604020202020204" pitchFamily="34" charset="0"/>
              <a:buChar char="•"/>
            </a:pPr>
            <a:endParaRPr lang="en-US" sz="8000" dirty="0">
              <a:effectLst/>
            </a:endParaRPr>
          </a:p>
          <a:p>
            <a:pPr marL="285750" indent="-285750">
              <a:buFont typeface="Courier New" panose="02070309020205020404" pitchFamily="49" charset="0"/>
              <a:buChar char="o"/>
            </a:pPr>
            <a:r>
              <a:rPr lang="en-US" sz="8000" dirty="0"/>
              <a:t>Advanced Features:</a:t>
            </a:r>
          </a:p>
          <a:p>
            <a:pPr marL="742950" lvl="1" indent="-285750">
              <a:buFont typeface="Arial" panose="020B0604020202020204" pitchFamily="34" charset="0"/>
              <a:buChar char="•"/>
            </a:pPr>
            <a:r>
              <a:rPr lang="en-US" sz="8000" dirty="0">
                <a:effectLst/>
              </a:rPr>
              <a:t>NVLink for fast multi-GPU communication</a:t>
            </a:r>
          </a:p>
          <a:p>
            <a:pPr marL="742950" lvl="1" indent="-285750">
              <a:buFont typeface="Arial" panose="020B0604020202020204" pitchFamily="34" charset="0"/>
              <a:buChar char="•"/>
            </a:pPr>
            <a:r>
              <a:rPr lang="en-US" sz="8000" dirty="0">
                <a:effectLst/>
              </a:rPr>
              <a:t>GPUDirect RDMA Peer Memory for fast multi-node multi-GPU communication</a:t>
            </a:r>
          </a:p>
          <a:p>
            <a:pPr marL="742950" lvl="1" indent="-285750">
              <a:buFont typeface="Arial" panose="020B0604020202020204" pitchFamily="34" charset="0"/>
              <a:buChar char="•"/>
            </a:pPr>
            <a:r>
              <a:rPr lang="en-US" sz="8000" dirty="0"/>
              <a:t>GPUDirect Storage with 200 TB IBM ESS3200 (NVMe) SpectrumScale storage array</a:t>
            </a:r>
          </a:p>
          <a:p>
            <a:pPr marL="742950" lvl="1" indent="-285750">
              <a:buFont typeface="Arial" panose="020B0604020202020204" pitchFamily="34" charset="0"/>
              <a:buChar char="•"/>
            </a:pPr>
            <a:endParaRPr lang="en-US" sz="8000" dirty="0">
              <a:effectLst/>
            </a:endParaRPr>
          </a:p>
          <a:p>
            <a:pPr marL="285750" indent="-285750">
              <a:buFont typeface="Courier New" panose="02070309020205020404" pitchFamily="49" charset="0"/>
              <a:buChar char="o"/>
            </a:pPr>
            <a:r>
              <a:rPr lang="en-US" sz="8000" dirty="0"/>
              <a:t>Ideal Scenarios:</a:t>
            </a:r>
          </a:p>
          <a:p>
            <a:pPr marL="742950" lvl="1" indent="-285750">
              <a:buFont typeface="Arial" panose="020B0604020202020204" pitchFamily="34" charset="0"/>
              <a:buChar char="•"/>
            </a:pPr>
            <a:r>
              <a:rPr lang="en-US" sz="8000" dirty="0"/>
              <a:t>Job needs multiple GPUs on a single node or multi node</a:t>
            </a:r>
          </a:p>
          <a:p>
            <a:pPr marL="742950" lvl="1" indent="-285750">
              <a:buFont typeface="Arial" panose="020B0604020202020204" pitchFamily="34" charset="0"/>
              <a:buChar char="•"/>
            </a:pPr>
            <a:r>
              <a:rPr lang="en-US" sz="8000" dirty="0"/>
              <a:t>Job (single or multi-GPU) is I/O intensive</a:t>
            </a:r>
          </a:p>
          <a:p>
            <a:pPr marL="742950" lvl="1" indent="-285750">
              <a:buFont typeface="Arial" panose="020B0604020202020204" pitchFamily="34" charset="0"/>
              <a:buChar char="•"/>
            </a:pPr>
            <a:r>
              <a:rPr lang="en-US" sz="8000" dirty="0"/>
              <a:t>Job (single or multi-GPU) requires more than 40GB of GPU memory</a:t>
            </a:r>
          </a:p>
          <a:p>
            <a:pPr marL="0" indent="0">
              <a:buNone/>
            </a:pPr>
            <a:endParaRPr lang="en-US" sz="2400" dirty="0"/>
          </a:p>
          <a:p>
            <a:pPr marL="0" indent="0">
              <a:buNone/>
            </a:pPr>
            <a:endParaRPr lang="en-US" sz="2400" dirty="0"/>
          </a:p>
          <a:p>
            <a:endParaRPr lang="en-US" sz="2400" dirty="0"/>
          </a:p>
          <a:p>
            <a:endParaRPr lang="en-US" dirty="0"/>
          </a:p>
          <a:p>
            <a:endParaRPr lang="en-US" dirty="0"/>
          </a:p>
          <a:p>
            <a:endParaRPr lang="en-US" dirty="0"/>
          </a:p>
        </p:txBody>
      </p:sp>
    </p:spTree>
    <p:extLst>
      <p:ext uri="{BB962C8B-B14F-4D97-AF65-F5344CB8AC3E}">
        <p14:creationId xmlns:p14="http://schemas.microsoft.com/office/powerpoint/2010/main" val="910355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Wait Time in the Queue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510751"/>
            <a:ext cx="10515600" cy="4630840"/>
          </a:xfrm>
        </p:spPr>
        <p:txBody>
          <a:bodyPr lIns="91440" tIns="45720" rIns="91440" bIns="45720" anchor="t"/>
          <a:lstStyle/>
          <a:p>
            <a:r>
              <a:rPr lang="en-US" dirty="0"/>
              <a:t>You may not need to request an A100 GPU!</a:t>
            </a:r>
          </a:p>
          <a:p>
            <a:r>
              <a:rPr lang="en-US" dirty="0"/>
              <a:t>Requesting an A100 may mean you wait in the queue for a much longer time than using another GPU, </a:t>
            </a:r>
          </a:p>
          <a:p>
            <a:r>
              <a:rPr lang="en-US" dirty="0"/>
              <a:t>This could give you a slower overall time (wait time + execution time) than if you had used another GPU.</a:t>
            </a:r>
          </a:p>
          <a:p>
            <a:pPr marL="0" indent="0">
              <a:buNone/>
            </a:pPr>
            <a:endParaRPr lang="en-US" dirty="0"/>
          </a:p>
          <a:p>
            <a:endParaRPr lang="en-US" dirty="0"/>
          </a:p>
          <a:p>
            <a:endParaRPr lang="en-US" dirty="0"/>
          </a:p>
          <a:p>
            <a:pPr marL="457200" lvl="1" indent="0">
              <a:buNone/>
            </a:pPr>
            <a:endParaRPr lang="en-US" dirty="0"/>
          </a:p>
        </p:txBody>
      </p:sp>
      <p:sp>
        <p:nvSpPr>
          <p:cNvPr id="4" name="TextBox 3">
            <a:extLst>
              <a:ext uri="{FF2B5EF4-FFF2-40B4-BE49-F238E27FC236}">
                <a16:creationId xmlns:a16="http://schemas.microsoft.com/office/drawing/2014/main" id="{37620283-D44C-4A3B-A84F-E1EADE72309B}"/>
              </a:ext>
            </a:extLst>
          </p:cNvPr>
          <p:cNvSpPr txBox="1"/>
          <p:nvPr/>
        </p:nvSpPr>
        <p:spPr>
          <a:xfrm>
            <a:off x="563880" y="6537960"/>
            <a:ext cx="7665720" cy="307777"/>
          </a:xfrm>
          <a:prstGeom prst="rect">
            <a:avLst/>
          </a:prstGeom>
          <a:noFill/>
        </p:spPr>
        <p:txBody>
          <a:bodyPr wrap="square" rtlCol="0">
            <a:spAutoFit/>
          </a:bodyPr>
          <a:lstStyle/>
          <a:p>
            <a:r>
              <a:rPr lang="en-US" sz="1400" dirty="0"/>
              <a:t>Photo Source: </a:t>
            </a:r>
            <a:r>
              <a:rPr lang="en-US" sz="1400" dirty="0">
                <a:hlinkClick r:id="rId3"/>
              </a:rPr>
              <a:t>https://researchcomputing.princeton.edu/support/knowledge-base/scaling-analysis</a:t>
            </a:r>
            <a:r>
              <a:rPr lang="en-US" sz="1400" dirty="0"/>
              <a:t>  </a:t>
            </a:r>
          </a:p>
        </p:txBody>
      </p:sp>
      <p:pic>
        <p:nvPicPr>
          <p:cNvPr id="6" name="Picture 5">
            <a:extLst>
              <a:ext uri="{FF2B5EF4-FFF2-40B4-BE49-F238E27FC236}">
                <a16:creationId xmlns:a16="http://schemas.microsoft.com/office/drawing/2014/main" id="{8A4E061B-353D-0A25-62E2-0D4876828C58}"/>
              </a:ext>
            </a:extLst>
          </p:cNvPr>
          <p:cNvPicPr>
            <a:picLocks noChangeAspect="1"/>
          </p:cNvPicPr>
          <p:nvPr/>
        </p:nvPicPr>
        <p:blipFill>
          <a:blip r:embed="rId4"/>
          <a:stretch>
            <a:fillRect/>
          </a:stretch>
        </p:blipFill>
        <p:spPr>
          <a:xfrm>
            <a:off x="1143254" y="3820778"/>
            <a:ext cx="10167472" cy="2487322"/>
          </a:xfrm>
          <a:prstGeom prst="rect">
            <a:avLst/>
          </a:prstGeom>
        </p:spPr>
      </p:pic>
    </p:spTree>
    <p:extLst>
      <p:ext uri="{BB962C8B-B14F-4D97-AF65-F5344CB8AC3E}">
        <p14:creationId xmlns:p14="http://schemas.microsoft.com/office/powerpoint/2010/main" val="2977121360"/>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3772-AC24-9AB5-3F1B-7F7F2976C276}"/>
              </a:ext>
            </a:extLst>
          </p:cNvPr>
          <p:cNvSpPr>
            <a:spLocks noGrp="1"/>
          </p:cNvSpPr>
          <p:nvPr>
            <p:ph type="title"/>
          </p:nvPr>
        </p:nvSpPr>
        <p:spPr/>
        <p:txBody>
          <a:bodyPr/>
          <a:lstStyle/>
          <a:p>
            <a:r>
              <a:rPr lang="en-US" dirty="0"/>
              <a:t>GPU access on Rivanna</a:t>
            </a:r>
          </a:p>
        </p:txBody>
      </p:sp>
      <p:sp>
        <p:nvSpPr>
          <p:cNvPr id="3" name="Content Placeholder 2">
            <a:extLst>
              <a:ext uri="{FF2B5EF4-FFF2-40B4-BE49-F238E27FC236}">
                <a16:creationId xmlns:a16="http://schemas.microsoft.com/office/drawing/2014/main" id="{DB819C78-A178-7922-18C5-1CB7DFFACBEF}"/>
              </a:ext>
            </a:extLst>
          </p:cNvPr>
          <p:cNvSpPr>
            <a:spLocks noGrp="1"/>
          </p:cNvSpPr>
          <p:nvPr>
            <p:ph sz="quarter" idx="10"/>
          </p:nvPr>
        </p:nvSpPr>
        <p:spPr>
          <a:xfrm>
            <a:off x="838200" y="1373006"/>
            <a:ext cx="10515600" cy="3410746"/>
          </a:xfrm>
        </p:spPr>
        <p:txBody>
          <a:bodyPr lIns="91440" tIns="45720" rIns="91440" bIns="45720" anchor="t"/>
          <a:lstStyle/>
          <a:p>
            <a:pPr marL="0" indent="0">
              <a:buNone/>
            </a:pPr>
            <a:r>
              <a:rPr lang="en-US" b="1" dirty="0"/>
              <a:t>General</a:t>
            </a:r>
          </a:p>
          <a:p>
            <a:r>
              <a:rPr lang="en-US" dirty="0"/>
              <a:t>Choose “GPU” or “Interactive” as the Rivanna Partition in OOD</a:t>
            </a:r>
          </a:p>
          <a:p>
            <a:r>
              <a:rPr lang="en-US" dirty="0"/>
              <a:t>Optional: choose GPU type and number of GPUs</a:t>
            </a:r>
          </a:p>
          <a:p>
            <a:endParaRPr lang="en-US" dirty="0"/>
          </a:p>
          <a:p>
            <a:pPr marL="0" indent="0">
              <a:buNone/>
            </a:pPr>
            <a:r>
              <a:rPr lang="en-US" b="1" dirty="0"/>
              <a:t>POD nodes</a:t>
            </a:r>
          </a:p>
          <a:p>
            <a:r>
              <a:rPr lang="en-US" dirty="0"/>
              <a:t>POD nodes are contained in the gpu partition with a specific Slurm constraint.</a:t>
            </a:r>
          </a:p>
        </p:txBody>
      </p:sp>
      <p:sp>
        <p:nvSpPr>
          <p:cNvPr id="5" name="TextBox 4">
            <a:extLst>
              <a:ext uri="{FF2B5EF4-FFF2-40B4-BE49-F238E27FC236}">
                <a16:creationId xmlns:a16="http://schemas.microsoft.com/office/drawing/2014/main" id="{DCDCD734-C3F4-3E1B-572F-A6D32697AF61}"/>
              </a:ext>
            </a:extLst>
          </p:cNvPr>
          <p:cNvSpPr txBox="1"/>
          <p:nvPr/>
        </p:nvSpPr>
        <p:spPr>
          <a:xfrm>
            <a:off x="838200" y="4918509"/>
            <a:ext cx="10515600" cy="1780487"/>
          </a:xfrm>
          <a:prstGeom prst="rect">
            <a:avLst/>
          </a:prstGeom>
          <a:noFill/>
        </p:spPr>
        <p:txBody>
          <a:bodyPr wrap="square" numCol="2"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Slurm script:</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#SBATCH -p gpu</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#SBATCH --gres=gpu:a100:X	# X number of GPUs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#SBATCH -C gpupod</a:t>
            </a: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Open OnDemand:</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--constraint=gpupod</a:t>
            </a:r>
            <a:endParaRPr kumimoji="0" lang="en-US" sz="20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endParaRPr>
          </a:p>
          <a:p>
            <a:endParaRPr lang="en-US" dirty="0"/>
          </a:p>
        </p:txBody>
      </p:sp>
      <p:sp>
        <p:nvSpPr>
          <p:cNvPr id="4" name="TextBox 3">
            <a:extLst>
              <a:ext uri="{FF2B5EF4-FFF2-40B4-BE49-F238E27FC236}">
                <a16:creationId xmlns:a16="http://schemas.microsoft.com/office/drawing/2014/main" id="{0D0CAF25-CFAF-6447-F64F-A2CE5BB75471}"/>
              </a:ext>
            </a:extLst>
          </p:cNvPr>
          <p:cNvSpPr txBox="1"/>
          <p:nvPr/>
        </p:nvSpPr>
        <p:spPr>
          <a:xfrm>
            <a:off x="7442023" y="113284"/>
            <a:ext cx="4628057" cy="1631216"/>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t>**When you request memory for HPC, that is CPU memory.**</a:t>
            </a:r>
          </a:p>
          <a:p>
            <a:endParaRPr lang="en-US" sz="2000" dirty="0"/>
          </a:p>
          <a:p>
            <a:r>
              <a:rPr lang="en-US" sz="2000" dirty="0"/>
              <a:t>If you request a GPU, you will receive all of the GPU memory. </a:t>
            </a:r>
          </a:p>
        </p:txBody>
      </p:sp>
    </p:spTree>
    <p:extLst>
      <p:ext uri="{BB962C8B-B14F-4D97-AF65-F5344CB8AC3E}">
        <p14:creationId xmlns:p14="http://schemas.microsoft.com/office/powerpoint/2010/main" val="345452943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GPU Dashboard to Check CPU and GPU Efficiency</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2084812"/>
            <a:ext cx="6698381" cy="4325613"/>
          </a:xfrm>
        </p:spPr>
        <p:txBody>
          <a:bodyPr lIns="91440" tIns="45720" rIns="91440" bIns="45720" anchor="t"/>
          <a:lstStyle/>
          <a:p>
            <a:r>
              <a:rPr lang="en-US" dirty="0"/>
              <a:t>GPU Dashboard is included in OOD (Open On Demand)</a:t>
            </a:r>
          </a:p>
          <a:p>
            <a:r>
              <a:rPr lang="en-US" dirty="0"/>
              <a:t>This will be demoed during the exercises in today’s workshop</a:t>
            </a:r>
          </a:p>
          <a:p>
            <a:r>
              <a:rPr lang="en-US" dirty="0"/>
              <a:t>Includes GPU and CPU memory and utilization tracking in real time</a:t>
            </a:r>
          </a:p>
          <a:p>
            <a:r>
              <a:rPr lang="en-US" dirty="0"/>
              <a:t>Helpful for GPU selection in future OOD sessions</a:t>
            </a:r>
          </a:p>
          <a:p>
            <a:endParaRPr lang="en-US" dirty="0"/>
          </a:p>
          <a:p>
            <a:pPr marL="457200" lvl="1" indent="0">
              <a:buNone/>
            </a:pPr>
            <a:endParaRPr lang="en-US" dirty="0"/>
          </a:p>
          <a:p>
            <a:endParaRPr lang="en-US" dirty="0"/>
          </a:p>
          <a:p>
            <a:pPr marL="914400" lvl="2" indent="0">
              <a:buNone/>
            </a:pPr>
            <a:r>
              <a:rPr lang="en-US" dirty="0"/>
              <a:t> </a:t>
            </a:r>
          </a:p>
          <a:p>
            <a:pPr marL="457200" lvl="1" indent="0">
              <a:buNone/>
            </a:pPr>
            <a:endParaRPr lang="en-US" dirty="0">
              <a:highlight>
                <a:srgbClr val="FFFF00"/>
              </a:highlight>
            </a:endParaRPr>
          </a:p>
          <a:p>
            <a:pPr marL="0" indent="0">
              <a:buNone/>
            </a:pPr>
            <a:endParaRPr lang="en-US" dirty="0">
              <a:highlight>
                <a:srgbClr val="FFFF00"/>
              </a:highlight>
            </a:endParaRPr>
          </a:p>
          <a:p>
            <a:pPr marL="457200" lvl="1" indent="0">
              <a:buNone/>
            </a:pPr>
            <a:endParaRPr lang="en-US" dirty="0"/>
          </a:p>
        </p:txBody>
      </p:sp>
      <p:pic>
        <p:nvPicPr>
          <p:cNvPr id="5" name="Picture 4">
            <a:extLst>
              <a:ext uri="{FF2B5EF4-FFF2-40B4-BE49-F238E27FC236}">
                <a16:creationId xmlns:a16="http://schemas.microsoft.com/office/drawing/2014/main" id="{1F990A48-0746-14CF-76A8-64254D970FC2}"/>
              </a:ext>
            </a:extLst>
          </p:cNvPr>
          <p:cNvPicPr>
            <a:picLocks noChangeAspect="1"/>
          </p:cNvPicPr>
          <p:nvPr/>
        </p:nvPicPr>
        <p:blipFill>
          <a:blip r:embed="rId3"/>
          <a:stretch>
            <a:fillRect/>
          </a:stretch>
        </p:blipFill>
        <p:spPr>
          <a:xfrm>
            <a:off x="7719930" y="1690689"/>
            <a:ext cx="4105848" cy="4239217"/>
          </a:xfrm>
          <a:prstGeom prst="rect">
            <a:avLst/>
          </a:prstGeom>
        </p:spPr>
      </p:pic>
    </p:spTree>
    <p:extLst>
      <p:ext uri="{BB962C8B-B14F-4D97-AF65-F5344CB8AC3E}">
        <p14:creationId xmlns:p14="http://schemas.microsoft.com/office/powerpoint/2010/main" val="26314667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GPU Memory Usage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267003"/>
            <a:ext cx="10515600" cy="4941773"/>
          </a:xfrm>
        </p:spPr>
        <p:txBody>
          <a:bodyPr lIns="91440" tIns="45720" rIns="91440" bIns="45720" anchor="t"/>
          <a:lstStyle/>
          <a:p>
            <a:pPr marL="0" indent="0">
              <a:buNone/>
            </a:pPr>
            <a:r>
              <a:rPr lang="en-US" b="1" dirty="0" err="1"/>
              <a:t>PyTorch</a:t>
            </a:r>
            <a:endParaRPr lang="en-US" b="1" dirty="0"/>
          </a:p>
          <a:p>
            <a:r>
              <a:rPr lang="en-US" dirty="0"/>
              <a:t>Correct GPU memory usage will be reported by GPU Dashboard</a:t>
            </a:r>
          </a:p>
          <a:p>
            <a:pPr marL="0" indent="0">
              <a:buNone/>
            </a:pPr>
            <a:endParaRPr lang="en-US" dirty="0"/>
          </a:p>
          <a:p>
            <a:pPr marL="0" indent="0">
              <a:buNone/>
            </a:pPr>
            <a:r>
              <a:rPr lang="en-US" b="1" dirty="0"/>
              <a:t>TensorFlow/</a:t>
            </a:r>
            <a:r>
              <a:rPr lang="en-US" b="1" dirty="0" err="1"/>
              <a:t>Keras</a:t>
            </a:r>
            <a:endParaRPr lang="en-US" b="1" dirty="0"/>
          </a:p>
          <a:p>
            <a:r>
              <a:rPr lang="en-US" dirty="0"/>
              <a:t>By default, TF automatically allocates ALL of the GPU memory so GPU Dashboard may show that all (or almost all) of the GPU memory is being used</a:t>
            </a:r>
          </a:p>
          <a:p>
            <a:r>
              <a:rPr lang="en-US" dirty="0"/>
              <a:t>To track the amount of GPU memory actually used, you can add these lines to your python script:</a:t>
            </a:r>
          </a:p>
          <a:p>
            <a:endParaRPr lang="en-US" dirty="0"/>
          </a:p>
          <a:p>
            <a:pPr marL="0" indent="0">
              <a:buNone/>
            </a:pPr>
            <a:endParaRPr lang="en-US" dirty="0"/>
          </a:p>
        </p:txBody>
      </p:sp>
      <p:sp>
        <p:nvSpPr>
          <p:cNvPr id="4" name="TextBox 3">
            <a:extLst>
              <a:ext uri="{FF2B5EF4-FFF2-40B4-BE49-F238E27FC236}">
                <a16:creationId xmlns:a16="http://schemas.microsoft.com/office/drawing/2014/main" id="{4A33A13D-11DE-EC64-537B-61E305FA6D3F}"/>
              </a:ext>
            </a:extLst>
          </p:cNvPr>
          <p:cNvSpPr txBox="1"/>
          <p:nvPr/>
        </p:nvSpPr>
        <p:spPr>
          <a:xfrm>
            <a:off x="1514856" y="5551690"/>
            <a:ext cx="7345680" cy="646331"/>
          </a:xfrm>
          <a:prstGeom prst="rect">
            <a:avLst/>
          </a:prstGeom>
          <a:solidFill>
            <a:schemeClr val="bg1">
              <a:lumMod val="95000"/>
            </a:schemeClr>
          </a:solidFill>
          <a:ln w="6350">
            <a:solidFill>
              <a:schemeClr val="tx1"/>
            </a:solidFill>
          </a:ln>
        </p:spPr>
        <p:txBody>
          <a:bodyPr wrap="square" rtlCol="0">
            <a:spAutoFit/>
          </a:bodyPr>
          <a:lstStyle/>
          <a:p>
            <a:pPr marL="0" indent="0">
              <a:buNone/>
            </a:pPr>
            <a:r>
              <a:rPr lang="en-US" sz="1800" dirty="0">
                <a:latin typeface="Courier New" panose="02070309020205020404" pitchFamily="49" charset="0"/>
                <a:cs typeface="Courier New" panose="02070309020205020404" pitchFamily="49" charset="0"/>
              </a:rPr>
              <a:t>import </a:t>
            </a:r>
            <a:r>
              <a:rPr lang="en-US" sz="1800" dirty="0" err="1">
                <a:latin typeface="Courier New" panose="02070309020205020404" pitchFamily="49" charset="0"/>
                <a:cs typeface="Courier New" panose="02070309020205020404" pitchFamily="49" charset="0"/>
              </a:rPr>
              <a:t>os</a:t>
            </a: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os.environ</a:t>
            </a:r>
            <a:r>
              <a:rPr lang="en-US" sz="1800" dirty="0">
                <a:latin typeface="Courier New" panose="02070309020205020404" pitchFamily="49" charset="0"/>
                <a:cs typeface="Courier New" panose="02070309020205020404" pitchFamily="49" charset="0"/>
              </a:rPr>
              <a:t>['TF_FORCE_GPU_ALLOW_GROWTH'] = 'true'</a:t>
            </a:r>
          </a:p>
        </p:txBody>
      </p:sp>
      <p:sp>
        <p:nvSpPr>
          <p:cNvPr id="5" name="TextBox 4">
            <a:extLst>
              <a:ext uri="{FF2B5EF4-FFF2-40B4-BE49-F238E27FC236}">
                <a16:creationId xmlns:a16="http://schemas.microsoft.com/office/drawing/2014/main" id="{44587B6A-B9D3-5D67-8EF9-C9A64116FAC6}"/>
              </a:ext>
            </a:extLst>
          </p:cNvPr>
          <p:cNvSpPr txBox="1"/>
          <p:nvPr/>
        </p:nvSpPr>
        <p:spPr>
          <a:xfrm>
            <a:off x="563880" y="6537960"/>
            <a:ext cx="7665720" cy="307777"/>
          </a:xfrm>
          <a:prstGeom prst="rect">
            <a:avLst/>
          </a:prstGeom>
          <a:noFill/>
        </p:spPr>
        <p:txBody>
          <a:bodyPr wrap="square" rtlCol="0">
            <a:spAutoFit/>
          </a:bodyPr>
          <a:lstStyle/>
          <a:p>
            <a:r>
              <a:rPr lang="en-US" sz="1400" dirty="0"/>
              <a:t>More Info: </a:t>
            </a:r>
            <a:r>
              <a:rPr lang="en-US" sz="1400" dirty="0">
                <a:hlinkClick r:id="rId3"/>
              </a:rPr>
              <a:t>https://www.tensorflow.org/guide/gpu#limiting_gpu_memory_growth</a:t>
            </a:r>
            <a:r>
              <a:rPr lang="en-US" sz="1400" dirty="0"/>
              <a:t> </a:t>
            </a:r>
          </a:p>
        </p:txBody>
      </p:sp>
    </p:spTree>
    <p:extLst>
      <p:ext uri="{BB962C8B-B14F-4D97-AF65-F5344CB8AC3E}">
        <p14:creationId xmlns:p14="http://schemas.microsoft.com/office/powerpoint/2010/main" val="11805198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Resource Allocation for LLMs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r>
              <a:rPr lang="en-US" dirty="0"/>
              <a:t>Resource needs will vary based on LLM use (inference, fine-tuning, etc.)</a:t>
            </a:r>
          </a:p>
          <a:p>
            <a:r>
              <a:rPr lang="en-US" dirty="0"/>
              <a:t>We will cover good starting choices in the Inference and Fine-Tuning sections of today’s workshop</a:t>
            </a:r>
          </a:p>
        </p:txBody>
      </p:sp>
    </p:spTree>
    <p:extLst>
      <p:ext uri="{BB962C8B-B14F-4D97-AF65-F5344CB8AC3E}">
        <p14:creationId xmlns:p14="http://schemas.microsoft.com/office/powerpoint/2010/main" val="562870680"/>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p>
        </p:txBody>
      </p:sp>
      <p:sp>
        <p:nvSpPr>
          <p:cNvPr id="4" name="Text Placeholder 3">
            <a:extLst>
              <a:ext uri="{FF2B5EF4-FFF2-40B4-BE49-F238E27FC236}">
                <a16:creationId xmlns:a16="http://schemas.microsoft.com/office/drawing/2014/main" id="{363E62E3-14E7-E636-0FD8-1FBAB4DC61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128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363E62E3-14E7-E636-0FD8-1FBAB4DC61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7716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Hugging Face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r>
              <a:rPr lang="en-US" dirty="0">
                <a:hlinkClick r:id="rId3"/>
              </a:rPr>
              <a:t>Hugging Face</a:t>
            </a:r>
            <a:r>
              <a:rPr lang="en-US" dirty="0"/>
              <a:t> is a machine learning platform that includes </a:t>
            </a:r>
          </a:p>
          <a:p>
            <a:pPr lvl="1"/>
            <a:r>
              <a:rPr lang="en-US" dirty="0"/>
              <a:t>Models, </a:t>
            </a:r>
          </a:p>
          <a:p>
            <a:pPr lvl="1"/>
            <a:r>
              <a:rPr lang="en-US" dirty="0"/>
              <a:t>Datasets, and </a:t>
            </a:r>
          </a:p>
          <a:p>
            <a:pPr lvl="1"/>
            <a:r>
              <a:rPr lang="en-US" dirty="0"/>
              <a:t>Spaces (AI apps) </a:t>
            </a:r>
          </a:p>
          <a:p>
            <a:r>
              <a:rPr lang="en-US" dirty="0"/>
              <a:t>Information and/or code is provided to show how to use the models and datasets</a:t>
            </a:r>
          </a:p>
          <a:p>
            <a:pPr lvl="1"/>
            <a:r>
              <a:rPr lang="en-US" dirty="0"/>
              <a:t>Information on how the models were trained, benchmarked, etc. may also be provided</a:t>
            </a:r>
          </a:p>
          <a:p>
            <a:r>
              <a:rPr lang="en-US" dirty="0"/>
              <a:t>Models and datasets are filterable by task (e.g., text classification, question answering) </a:t>
            </a:r>
          </a:p>
          <a:p>
            <a:r>
              <a:rPr lang="en-US" dirty="0"/>
              <a:t>Some models may require you to sign an agreement before using them</a:t>
            </a:r>
          </a:p>
          <a:p>
            <a:pPr marL="457200" lvl="1" indent="0">
              <a:buNone/>
            </a:pPr>
            <a:endParaRPr lang="en-US" dirty="0"/>
          </a:p>
        </p:txBody>
      </p:sp>
      <p:pic>
        <p:nvPicPr>
          <p:cNvPr id="3074" name="Picture 2" descr="Brand assets - Hugging Face">
            <a:extLst>
              <a:ext uri="{FF2B5EF4-FFF2-40B4-BE49-F238E27FC236}">
                <a16:creationId xmlns:a16="http://schemas.microsoft.com/office/drawing/2014/main" id="{938D89A3-4CF5-314D-995C-A44940E532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4300" y="144780"/>
            <a:ext cx="4152900" cy="110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23835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Planning to Choose a Hugging Face Model</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r>
              <a:rPr lang="en-US" dirty="0"/>
              <a:t>What type of task will you do?  (text classification, question answering, etc.)</a:t>
            </a:r>
          </a:p>
          <a:p>
            <a:r>
              <a:rPr lang="en-US" dirty="0"/>
              <a:t>What type of data will you work with?  Is the text data from a specific domain (financial, scientific, Tweets, etc.)?  What language is it in?</a:t>
            </a:r>
          </a:p>
          <a:p>
            <a:pPr lvl="1"/>
            <a:r>
              <a:rPr lang="en-US" dirty="0"/>
              <a:t>More specific text data will most likely need a fine-tuned model, otherwise a more general LLM may work better  </a:t>
            </a:r>
          </a:p>
          <a:p>
            <a:r>
              <a:rPr lang="en-US" dirty="0"/>
              <a:t>If you need to fine-tune a model, do you have the computational resources to do so?</a:t>
            </a:r>
          </a:p>
          <a:p>
            <a:pPr lvl="1"/>
            <a:r>
              <a:rPr lang="en-US" dirty="0"/>
              <a:t>Larger models (i.e., models with more parameters) will need more resources</a:t>
            </a:r>
          </a:p>
          <a:p>
            <a:pPr marL="0" indent="0">
              <a:buNone/>
            </a:pPr>
            <a:endParaRPr lang="en-US" dirty="0"/>
          </a:p>
        </p:txBody>
      </p:sp>
      <p:sp>
        <p:nvSpPr>
          <p:cNvPr id="4" name="TextBox 3">
            <a:extLst>
              <a:ext uri="{FF2B5EF4-FFF2-40B4-BE49-F238E27FC236}">
                <a16:creationId xmlns:a16="http://schemas.microsoft.com/office/drawing/2014/main" id="{C10E3763-8918-91B2-B14C-43F94EC93D10}"/>
              </a:ext>
            </a:extLst>
          </p:cNvPr>
          <p:cNvSpPr txBox="1"/>
          <p:nvPr/>
        </p:nvSpPr>
        <p:spPr>
          <a:xfrm>
            <a:off x="563879" y="6537960"/>
            <a:ext cx="10905877" cy="307777"/>
          </a:xfrm>
          <a:prstGeom prst="rect">
            <a:avLst/>
          </a:prstGeom>
          <a:noFill/>
        </p:spPr>
        <p:txBody>
          <a:bodyPr wrap="square" rtlCol="0">
            <a:spAutoFit/>
          </a:bodyPr>
          <a:lstStyle/>
          <a:p>
            <a:r>
              <a:rPr lang="en-US" sz="1400" dirty="0"/>
              <a:t>Source and more information: </a:t>
            </a:r>
            <a:r>
              <a:rPr lang="en-US" sz="1400" dirty="0">
                <a:hlinkClick r:id="rId3"/>
              </a:rPr>
              <a:t>https://medium.com/@harshapulletikurti/choosing-the-correct-llm-model-from-hugging-face-hub-183fc6198295</a:t>
            </a:r>
            <a:r>
              <a:rPr lang="en-US" sz="1400" dirty="0"/>
              <a:t>  </a:t>
            </a:r>
          </a:p>
        </p:txBody>
      </p:sp>
    </p:spTree>
    <p:extLst>
      <p:ext uri="{BB962C8B-B14F-4D97-AF65-F5344CB8AC3E}">
        <p14:creationId xmlns:p14="http://schemas.microsoft.com/office/powerpoint/2010/main" val="245222228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Choosing a Hugging Face Model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r>
              <a:rPr lang="en-US" dirty="0"/>
              <a:t>Appropriately use model filters (task, language, license, etc.)</a:t>
            </a:r>
          </a:p>
          <a:p>
            <a:r>
              <a:rPr lang="en-US" dirty="0"/>
              <a:t>Select either a general LLM or a fine-tuned model</a:t>
            </a:r>
          </a:p>
          <a:p>
            <a:r>
              <a:rPr lang="en-US" dirty="0"/>
              <a:t>Check number of downloads</a:t>
            </a:r>
          </a:p>
          <a:p>
            <a:pPr lvl="1"/>
            <a:r>
              <a:rPr lang="en-US" dirty="0"/>
              <a:t>While a more popular model isn’t always better, it is good to know what models other people find useful</a:t>
            </a:r>
          </a:p>
          <a:p>
            <a:r>
              <a:rPr lang="en-US" dirty="0"/>
              <a:t>Check model size (how to examples on next slides)</a:t>
            </a:r>
          </a:p>
          <a:p>
            <a:r>
              <a:rPr lang="en-US" dirty="0"/>
              <a:t>Read model card (documentation), including</a:t>
            </a:r>
          </a:p>
          <a:p>
            <a:pPr lvl="1"/>
            <a:r>
              <a:rPr lang="en-US" dirty="0"/>
              <a:t>The datasets that the model was trained on and fine-tuned on (if applicable)</a:t>
            </a:r>
          </a:p>
          <a:p>
            <a:pPr lvl="1"/>
            <a:r>
              <a:rPr lang="en-US" dirty="0"/>
              <a:t>The model license (does this meet your needs?) </a:t>
            </a:r>
          </a:p>
          <a:p>
            <a:pPr lvl="1"/>
            <a:r>
              <a:rPr lang="en-US" dirty="0"/>
              <a:t>Any benchmarking results </a:t>
            </a:r>
          </a:p>
          <a:p>
            <a:pPr marL="0" indent="0">
              <a:buNone/>
            </a:pPr>
            <a:br>
              <a:rPr lang="en-US" dirty="0"/>
            </a:br>
            <a:br>
              <a:rPr lang="en-US" dirty="0"/>
            </a:br>
            <a:endParaRPr lang="en-US" dirty="0"/>
          </a:p>
          <a:p>
            <a:endParaRPr lang="en-US" dirty="0"/>
          </a:p>
        </p:txBody>
      </p:sp>
      <p:sp>
        <p:nvSpPr>
          <p:cNvPr id="4" name="TextBox 3">
            <a:extLst>
              <a:ext uri="{FF2B5EF4-FFF2-40B4-BE49-F238E27FC236}">
                <a16:creationId xmlns:a16="http://schemas.microsoft.com/office/drawing/2014/main" id="{C10E3763-8918-91B2-B14C-43F94EC93D10}"/>
              </a:ext>
            </a:extLst>
          </p:cNvPr>
          <p:cNvSpPr txBox="1"/>
          <p:nvPr/>
        </p:nvSpPr>
        <p:spPr>
          <a:xfrm>
            <a:off x="563879" y="6537960"/>
            <a:ext cx="10905877" cy="307777"/>
          </a:xfrm>
          <a:prstGeom prst="rect">
            <a:avLst/>
          </a:prstGeom>
          <a:noFill/>
        </p:spPr>
        <p:txBody>
          <a:bodyPr wrap="square" rtlCol="0">
            <a:spAutoFit/>
          </a:bodyPr>
          <a:lstStyle/>
          <a:p>
            <a:r>
              <a:rPr lang="en-US" sz="1400" dirty="0"/>
              <a:t>Source and more information: </a:t>
            </a:r>
            <a:r>
              <a:rPr lang="en-US" sz="1400" dirty="0">
                <a:hlinkClick r:id="rId3"/>
              </a:rPr>
              <a:t>https://medium.com/@harshapulletikurti/choosing-the-correct-llm-model-from-hugging-face-hub-183fc6198295</a:t>
            </a:r>
            <a:r>
              <a:rPr lang="en-US" sz="1400" dirty="0"/>
              <a:t>  </a:t>
            </a:r>
          </a:p>
        </p:txBody>
      </p:sp>
    </p:spTree>
    <p:extLst>
      <p:ext uri="{BB962C8B-B14F-4D97-AF65-F5344CB8AC3E}">
        <p14:creationId xmlns:p14="http://schemas.microsoft.com/office/powerpoint/2010/main" val="94628648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Finding Model Size on Hugging Face - 1</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pPr marL="0" indent="0">
              <a:buNone/>
            </a:pPr>
            <a:endParaRPr lang="en-US" dirty="0"/>
          </a:p>
          <a:p>
            <a:pPr marL="0" indent="0">
              <a:buNone/>
            </a:pPr>
            <a:br>
              <a:rPr lang="en-US" dirty="0"/>
            </a:br>
            <a:br>
              <a:rPr lang="en-US" dirty="0"/>
            </a:br>
            <a:endParaRPr lang="en-US" dirty="0"/>
          </a:p>
          <a:p>
            <a:endParaRPr lang="en-US" dirty="0"/>
          </a:p>
        </p:txBody>
      </p:sp>
      <p:pic>
        <p:nvPicPr>
          <p:cNvPr id="6" name="Picture 5">
            <a:extLst>
              <a:ext uri="{FF2B5EF4-FFF2-40B4-BE49-F238E27FC236}">
                <a16:creationId xmlns:a16="http://schemas.microsoft.com/office/drawing/2014/main" id="{7C1044CB-9BDB-7922-1321-2B1DB67C21B7}"/>
              </a:ext>
            </a:extLst>
          </p:cNvPr>
          <p:cNvPicPr>
            <a:picLocks noChangeAspect="1"/>
          </p:cNvPicPr>
          <p:nvPr/>
        </p:nvPicPr>
        <p:blipFill>
          <a:blip r:embed="rId3"/>
          <a:stretch>
            <a:fillRect/>
          </a:stretch>
        </p:blipFill>
        <p:spPr>
          <a:xfrm>
            <a:off x="741132" y="1685835"/>
            <a:ext cx="11140029" cy="3174404"/>
          </a:xfrm>
          <a:prstGeom prst="rect">
            <a:avLst/>
          </a:prstGeom>
          <a:ln w="9525">
            <a:solidFill>
              <a:schemeClr val="tx1"/>
            </a:solidFill>
          </a:ln>
        </p:spPr>
      </p:pic>
      <p:sp>
        <p:nvSpPr>
          <p:cNvPr id="7" name="Rectangle: Rounded Corners 6">
            <a:extLst>
              <a:ext uri="{FF2B5EF4-FFF2-40B4-BE49-F238E27FC236}">
                <a16:creationId xmlns:a16="http://schemas.microsoft.com/office/drawing/2014/main" id="{83833C3E-83E0-BC06-C723-A552B7FC9EBC}"/>
              </a:ext>
            </a:extLst>
          </p:cNvPr>
          <p:cNvSpPr/>
          <p:nvPr/>
        </p:nvSpPr>
        <p:spPr>
          <a:xfrm>
            <a:off x="8835887" y="4204254"/>
            <a:ext cx="2971800" cy="447261"/>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E4EA6D4F-B3B7-8A55-4581-5115AC9EA2A3}"/>
              </a:ext>
            </a:extLst>
          </p:cNvPr>
          <p:cNvSpPr txBox="1"/>
          <p:nvPr/>
        </p:nvSpPr>
        <p:spPr>
          <a:xfrm>
            <a:off x="741131" y="5198165"/>
            <a:ext cx="913836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the information on the model card</a:t>
            </a:r>
          </a:p>
          <a:p>
            <a:pPr marL="285750" indent="-285750">
              <a:buFont typeface="Arial" panose="020B0604020202020204" pitchFamily="34" charset="0"/>
              <a:buChar char="•"/>
            </a:pPr>
            <a:r>
              <a:rPr lang="en-US" sz="2800" dirty="0"/>
              <a:t>Model size (B) = (# of parameters) * (bytes/parameter) </a:t>
            </a:r>
          </a:p>
        </p:txBody>
      </p:sp>
      <p:sp>
        <p:nvSpPr>
          <p:cNvPr id="9" name="TextBox 8">
            <a:extLst>
              <a:ext uri="{FF2B5EF4-FFF2-40B4-BE49-F238E27FC236}">
                <a16:creationId xmlns:a16="http://schemas.microsoft.com/office/drawing/2014/main" id="{BF899C5F-D59F-378A-3F16-E159576D5A72}"/>
              </a:ext>
            </a:extLst>
          </p:cNvPr>
          <p:cNvSpPr txBox="1"/>
          <p:nvPr/>
        </p:nvSpPr>
        <p:spPr>
          <a:xfrm>
            <a:off x="563879" y="6537960"/>
            <a:ext cx="10905877" cy="307777"/>
          </a:xfrm>
          <a:prstGeom prst="rect">
            <a:avLst/>
          </a:prstGeom>
          <a:noFill/>
        </p:spPr>
        <p:txBody>
          <a:bodyPr wrap="square" rtlCol="0">
            <a:spAutoFit/>
          </a:bodyPr>
          <a:lstStyle/>
          <a:p>
            <a:r>
              <a:rPr lang="en-US" sz="1400" dirty="0"/>
              <a:t>Source: </a:t>
            </a:r>
            <a:r>
              <a:rPr lang="en-US" sz="1400" dirty="0">
                <a:hlinkClick r:id="rId4"/>
              </a:rPr>
              <a:t>https://huggingface.co/facebook/bart-large-cnn</a:t>
            </a:r>
            <a:r>
              <a:rPr lang="en-US" sz="1400" dirty="0"/>
              <a:t> </a:t>
            </a:r>
          </a:p>
        </p:txBody>
      </p:sp>
    </p:spTree>
    <p:extLst>
      <p:ext uri="{BB962C8B-B14F-4D97-AF65-F5344CB8AC3E}">
        <p14:creationId xmlns:p14="http://schemas.microsoft.com/office/powerpoint/2010/main" val="240132360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129265" y="365126"/>
            <a:ext cx="10072136" cy="1325563"/>
          </a:xfrm>
        </p:spPr>
        <p:txBody>
          <a:bodyPr/>
          <a:lstStyle/>
          <a:p>
            <a:r>
              <a:rPr lang="en-US" dirty="0"/>
              <a:t>Finding Model Size </a:t>
            </a:r>
            <a:br>
              <a:rPr lang="en-US" dirty="0"/>
            </a:br>
            <a:r>
              <a:rPr lang="en-US" dirty="0"/>
              <a:t>on Hugging Face - 2</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pPr marL="0" indent="0">
              <a:buNone/>
            </a:pPr>
            <a:endParaRPr lang="en-US" dirty="0"/>
          </a:p>
          <a:p>
            <a:pPr marL="0" indent="0">
              <a:buNone/>
            </a:pPr>
            <a:br>
              <a:rPr lang="en-US" dirty="0"/>
            </a:br>
            <a:br>
              <a:rPr lang="en-US" dirty="0"/>
            </a:br>
            <a:endParaRPr lang="en-US" dirty="0"/>
          </a:p>
          <a:p>
            <a:endParaRPr lang="en-US" dirty="0"/>
          </a:p>
        </p:txBody>
      </p:sp>
      <p:pic>
        <p:nvPicPr>
          <p:cNvPr id="8" name="Picture 7">
            <a:extLst>
              <a:ext uri="{FF2B5EF4-FFF2-40B4-BE49-F238E27FC236}">
                <a16:creationId xmlns:a16="http://schemas.microsoft.com/office/drawing/2014/main" id="{60E84308-EFB9-57BC-35E1-327377EE0AD6}"/>
              </a:ext>
            </a:extLst>
          </p:cNvPr>
          <p:cNvPicPr>
            <a:picLocks noChangeAspect="1"/>
          </p:cNvPicPr>
          <p:nvPr/>
        </p:nvPicPr>
        <p:blipFill>
          <a:blip r:embed="rId3"/>
          <a:stretch>
            <a:fillRect/>
          </a:stretch>
        </p:blipFill>
        <p:spPr>
          <a:xfrm>
            <a:off x="6225207" y="278295"/>
            <a:ext cx="5777991" cy="6301409"/>
          </a:xfrm>
          <a:prstGeom prst="rect">
            <a:avLst/>
          </a:prstGeom>
          <a:ln w="9525">
            <a:solidFill>
              <a:schemeClr val="tx1"/>
            </a:solidFill>
          </a:ln>
        </p:spPr>
      </p:pic>
      <p:sp>
        <p:nvSpPr>
          <p:cNvPr id="9" name="Rectangle: Rounded Corners 8">
            <a:extLst>
              <a:ext uri="{FF2B5EF4-FFF2-40B4-BE49-F238E27FC236}">
                <a16:creationId xmlns:a16="http://schemas.microsoft.com/office/drawing/2014/main" id="{7703800A-B1CF-5BAD-596E-CAD434B3EBF5}"/>
              </a:ext>
            </a:extLst>
          </p:cNvPr>
          <p:cNvSpPr/>
          <p:nvPr/>
        </p:nvSpPr>
        <p:spPr>
          <a:xfrm>
            <a:off x="6351104" y="5029200"/>
            <a:ext cx="5536096" cy="27829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FEC1578D-D6CC-5F72-AE01-8062F23B6631}"/>
              </a:ext>
            </a:extLst>
          </p:cNvPr>
          <p:cNvSpPr txBox="1"/>
          <p:nvPr/>
        </p:nvSpPr>
        <p:spPr>
          <a:xfrm>
            <a:off x="1063487" y="2037522"/>
            <a:ext cx="462832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information on the Files and versions tab</a:t>
            </a:r>
          </a:p>
          <a:p>
            <a:pPr marL="285750" indent="-285750">
              <a:buFont typeface="Arial" panose="020B0604020202020204" pitchFamily="34" charset="0"/>
              <a:buChar char="•"/>
            </a:pPr>
            <a:r>
              <a:rPr lang="en-US" sz="2800" dirty="0"/>
              <a:t>Look for the </a:t>
            </a:r>
            <a:r>
              <a:rPr lang="en-US" sz="2800" dirty="0" err="1"/>
              <a:t>pytorch</a:t>
            </a:r>
            <a:r>
              <a:rPr lang="en-US" sz="2800" dirty="0"/>
              <a:t> model in the list of files.  (It will have a .bin extension.)</a:t>
            </a:r>
          </a:p>
          <a:p>
            <a:pPr marL="285750" indent="-285750">
              <a:buFont typeface="Arial" panose="020B0604020202020204" pitchFamily="34" charset="0"/>
              <a:buChar char="•"/>
            </a:pPr>
            <a:r>
              <a:rPr lang="en-US" sz="2800" dirty="0"/>
              <a:t>The size of the model will be given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sp>
        <p:nvSpPr>
          <p:cNvPr id="11" name="Rectangle: Rounded Corners 10">
            <a:extLst>
              <a:ext uri="{FF2B5EF4-FFF2-40B4-BE49-F238E27FC236}">
                <a16:creationId xmlns:a16="http://schemas.microsoft.com/office/drawing/2014/main" id="{3C62E5BD-CB03-2D36-DE25-F12AC636D04D}"/>
              </a:ext>
            </a:extLst>
          </p:cNvPr>
          <p:cNvSpPr/>
          <p:nvPr/>
        </p:nvSpPr>
        <p:spPr>
          <a:xfrm>
            <a:off x="7315200" y="1298411"/>
            <a:ext cx="1292087" cy="278296"/>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82BD83B3-5A81-86F5-F686-ECFA7BE84104}"/>
              </a:ext>
            </a:extLst>
          </p:cNvPr>
          <p:cNvSpPr txBox="1"/>
          <p:nvPr/>
        </p:nvSpPr>
        <p:spPr>
          <a:xfrm>
            <a:off x="563879" y="6537960"/>
            <a:ext cx="10905877" cy="307777"/>
          </a:xfrm>
          <a:prstGeom prst="rect">
            <a:avLst/>
          </a:prstGeom>
          <a:noFill/>
        </p:spPr>
        <p:txBody>
          <a:bodyPr wrap="square" rtlCol="0">
            <a:spAutoFit/>
          </a:bodyPr>
          <a:lstStyle/>
          <a:p>
            <a:r>
              <a:rPr lang="en-US" sz="1400" dirty="0"/>
              <a:t>Source: </a:t>
            </a:r>
            <a:r>
              <a:rPr lang="en-US" sz="1400" dirty="0">
                <a:hlinkClick r:id="rId4"/>
              </a:rPr>
              <a:t>https://huggingface.co/facebook/bart-large-cnn/tree/main</a:t>
            </a:r>
            <a:r>
              <a:rPr lang="en-US" sz="1400" dirty="0"/>
              <a:t>  </a:t>
            </a:r>
          </a:p>
        </p:txBody>
      </p:sp>
    </p:spTree>
    <p:extLst>
      <p:ext uri="{BB962C8B-B14F-4D97-AF65-F5344CB8AC3E}">
        <p14:creationId xmlns:p14="http://schemas.microsoft.com/office/powerpoint/2010/main" val="180793670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Benchmarking LLMs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r>
              <a:rPr lang="en-US" dirty="0"/>
              <a:t>Once you have narrowed down your choice of LLMs to a few, benchmarking can help you make a final decision on a model</a:t>
            </a:r>
          </a:p>
          <a:p>
            <a:r>
              <a:rPr lang="en-US" dirty="0"/>
              <a:t>Benchmarking results may be given in the model documentation on standard (or other) datasets.  </a:t>
            </a:r>
          </a:p>
          <a:p>
            <a:r>
              <a:rPr lang="en-US" dirty="0"/>
              <a:t>It is always good to test models on your data!</a:t>
            </a:r>
            <a:endParaRPr lang="en-US" dirty="0">
              <a:highlight>
                <a:srgbClr val="FFFF00"/>
              </a:highlight>
            </a:endParaRPr>
          </a:p>
          <a:p>
            <a:pPr marL="457200" lvl="1" indent="0">
              <a:buNone/>
            </a:pPr>
            <a:endParaRPr lang="en-US" dirty="0"/>
          </a:p>
          <a:p>
            <a:pPr marL="457200" lvl="1" indent="0">
              <a:buNone/>
            </a:pPr>
            <a:br>
              <a:rPr lang="en-US" dirty="0"/>
            </a:br>
            <a:br>
              <a:rPr lang="en-US" dirty="0"/>
            </a:br>
            <a:endParaRPr lang="en-US" dirty="0"/>
          </a:p>
          <a:p>
            <a:endParaRPr lang="en-US" dirty="0"/>
          </a:p>
        </p:txBody>
      </p:sp>
    </p:spTree>
    <p:extLst>
      <p:ext uri="{BB962C8B-B14F-4D97-AF65-F5344CB8AC3E}">
        <p14:creationId xmlns:p14="http://schemas.microsoft.com/office/powerpoint/2010/main" val="3786662399"/>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a:t>
            </a:r>
          </a:p>
        </p:txBody>
      </p:sp>
      <p:sp>
        <p:nvSpPr>
          <p:cNvPr id="4" name="Text Placeholder 3">
            <a:extLst>
              <a:ext uri="{FF2B5EF4-FFF2-40B4-BE49-F238E27FC236}">
                <a16:creationId xmlns:a16="http://schemas.microsoft.com/office/drawing/2014/main" id="{363E62E3-14E7-E636-0FD8-1FBAB4DC61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2655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What is Inference?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8781"/>
            <a:ext cx="10515600" cy="4941773"/>
          </a:xfrm>
        </p:spPr>
        <p:txBody>
          <a:bodyPr lIns="91440" tIns="45720" rIns="91440" bIns="45720" anchor="t"/>
          <a:lstStyle/>
          <a:p>
            <a:pPr marL="0" indent="0">
              <a:buNone/>
            </a:pPr>
            <a:r>
              <a:rPr lang="en-US" b="1" dirty="0"/>
              <a:t>Inference</a:t>
            </a:r>
            <a:r>
              <a:rPr lang="en-US" dirty="0"/>
              <a:t> is the process in which a trained (or fine-tuned) LLM makes a prediction for a given input.</a:t>
            </a:r>
          </a:p>
          <a:p>
            <a:pPr marL="0" indent="0">
              <a:buNone/>
            </a:pPr>
            <a:endParaRPr lang="en-US" dirty="0"/>
          </a:p>
          <a:p>
            <a:pPr marL="0" indent="0">
              <a:buNone/>
            </a:pPr>
            <a:br>
              <a:rPr lang="en-US" dirty="0"/>
            </a:br>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pic>
        <p:nvPicPr>
          <p:cNvPr id="2050" name="Picture 2" descr="LLM inference process illustration. (EOS: end-of-sequence).">
            <a:extLst>
              <a:ext uri="{FF2B5EF4-FFF2-40B4-BE49-F238E27FC236}">
                <a16:creationId xmlns:a16="http://schemas.microsoft.com/office/drawing/2014/main" id="{B6F9E251-3536-1DBB-5567-7D1C346FE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784" y="2778760"/>
            <a:ext cx="9768657" cy="30340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A1C40DA-572E-8801-E73F-061279E56085}"/>
              </a:ext>
            </a:extLst>
          </p:cNvPr>
          <p:cNvSpPr txBox="1"/>
          <p:nvPr/>
        </p:nvSpPr>
        <p:spPr>
          <a:xfrm>
            <a:off x="563879" y="6537960"/>
            <a:ext cx="10905877" cy="307777"/>
          </a:xfrm>
          <a:prstGeom prst="rect">
            <a:avLst/>
          </a:prstGeom>
          <a:noFill/>
        </p:spPr>
        <p:txBody>
          <a:bodyPr wrap="square" rtlCol="0">
            <a:spAutoFit/>
          </a:bodyPr>
          <a:lstStyle/>
          <a:p>
            <a:r>
              <a:rPr lang="en-US" sz="1400" dirty="0"/>
              <a:t>Graphic Source: </a:t>
            </a:r>
            <a:r>
              <a:rPr lang="en-US" sz="1400" dirty="0">
                <a:hlinkClick r:id="rId4"/>
              </a:rPr>
              <a:t>Generative AI as a Service in 6G Edge-Cloud: Generation Task Offloading by In-context Learning</a:t>
            </a:r>
            <a:r>
              <a:rPr lang="en-US" sz="1400" dirty="0"/>
              <a:t> by Zhou, et al.  </a:t>
            </a:r>
          </a:p>
        </p:txBody>
      </p:sp>
    </p:spTree>
    <p:extLst>
      <p:ext uri="{BB962C8B-B14F-4D97-AF65-F5344CB8AC3E}">
        <p14:creationId xmlns:p14="http://schemas.microsoft.com/office/powerpoint/2010/main" val="223240684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Using an LLM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8781"/>
            <a:ext cx="10515600" cy="4941773"/>
          </a:xfrm>
        </p:spPr>
        <p:txBody>
          <a:bodyPr lIns="91440" tIns="45720" rIns="91440" bIns="45720" anchor="t"/>
          <a:lstStyle/>
          <a:p>
            <a:r>
              <a:rPr lang="en-US" dirty="0"/>
              <a:t>LLMs can be used as-is (i.e., out-of-the-box) or after fine-tuning</a:t>
            </a:r>
          </a:p>
          <a:p>
            <a:r>
              <a:rPr lang="en-US" dirty="0"/>
              <a:t>Hugging Face model cards will generally provide code for how to get started</a:t>
            </a:r>
          </a:p>
          <a:p>
            <a:pPr lvl="1"/>
            <a:r>
              <a:rPr lang="en-US" dirty="0"/>
              <a:t>Code may be </a:t>
            </a:r>
            <a:r>
              <a:rPr lang="en-US" dirty="0" err="1"/>
              <a:t>PyTorch</a:t>
            </a:r>
            <a:r>
              <a:rPr lang="en-US" dirty="0"/>
              <a:t> or TensorFlow, “raw” (using the model directly), or pipeline code (using the pipeline from transformers library)</a:t>
            </a:r>
          </a:p>
          <a:p>
            <a:pPr lvl="1"/>
            <a:r>
              <a:rPr lang="en-US" dirty="0"/>
              <a:t>Ex 1: </a:t>
            </a:r>
            <a:r>
              <a:rPr lang="en-US" dirty="0">
                <a:hlinkClick r:id="rId3"/>
              </a:rPr>
              <a:t>https://huggingface.co/distilbert/distilbert-base-uncased-finetuned-sst-2-english</a:t>
            </a:r>
            <a:r>
              <a:rPr lang="en-US" dirty="0"/>
              <a:t> </a:t>
            </a:r>
          </a:p>
          <a:p>
            <a:pPr lvl="2"/>
            <a:r>
              <a:rPr lang="en-US" dirty="0"/>
              <a:t>provides “raw” </a:t>
            </a:r>
            <a:r>
              <a:rPr lang="en-US" dirty="0" err="1"/>
              <a:t>PyTorch</a:t>
            </a:r>
            <a:r>
              <a:rPr lang="en-US" dirty="0"/>
              <a:t> code </a:t>
            </a:r>
          </a:p>
          <a:p>
            <a:pPr lvl="1"/>
            <a:r>
              <a:rPr lang="en-US" dirty="0"/>
              <a:t>Ex 2: </a:t>
            </a:r>
            <a:r>
              <a:rPr lang="en-US" dirty="0">
                <a:hlinkClick r:id="rId4"/>
              </a:rPr>
              <a:t>https://huggingface.co/facebook/bart-large-cnn</a:t>
            </a:r>
            <a:r>
              <a:rPr lang="en-US" dirty="0"/>
              <a:t> </a:t>
            </a:r>
          </a:p>
          <a:p>
            <a:pPr lvl="2"/>
            <a:r>
              <a:rPr lang="en-US" dirty="0"/>
              <a:t>provides pipeline code</a:t>
            </a:r>
          </a:p>
          <a:p>
            <a:r>
              <a:rPr lang="en-US" dirty="0"/>
              <a:t>Code for at least loading the model (directly and using the pipeline) is provided by clicking the “Use this model” button on Hugging Face</a:t>
            </a:r>
          </a:p>
          <a:p>
            <a:pPr lvl="1"/>
            <a:r>
              <a:rPr lang="en-US" dirty="0"/>
              <a:t>You may have to dig through the links to find the code you need</a:t>
            </a:r>
            <a:br>
              <a:rPr lang="en-US" dirty="0"/>
            </a:br>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Tree>
    <p:extLst>
      <p:ext uri="{BB962C8B-B14F-4D97-AF65-F5344CB8AC3E}">
        <p14:creationId xmlns:p14="http://schemas.microsoft.com/office/powerpoint/2010/main" val="175060354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Transformers Pipeline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8781"/>
            <a:ext cx="10515600" cy="4941773"/>
          </a:xfrm>
        </p:spPr>
        <p:txBody>
          <a:bodyPr lIns="91440" tIns="45720" rIns="91440" bIns="45720" anchor="t"/>
          <a:lstStyle/>
          <a:p>
            <a:r>
              <a:rPr lang="en-US" dirty="0"/>
              <a:t>Consists of a tokenizer, model, and post processing for getting model output</a:t>
            </a:r>
          </a:p>
          <a:p>
            <a:r>
              <a:rPr lang="en-US" dirty="0"/>
              <a:t>Pros</a:t>
            </a:r>
          </a:p>
          <a:p>
            <a:pPr lvl="1"/>
            <a:r>
              <a:rPr lang="en-US" dirty="0"/>
              <a:t>Easy to use </a:t>
            </a:r>
          </a:p>
          <a:p>
            <a:pPr lvl="1"/>
            <a:r>
              <a:rPr lang="en-US" dirty="0"/>
              <a:t>Efficiently manages data batching and </a:t>
            </a:r>
            <a:r>
              <a:rPr lang="en-US" dirty="0" err="1"/>
              <a:t>gpu</a:t>
            </a:r>
            <a:r>
              <a:rPr lang="en-US" dirty="0"/>
              <a:t> memory for you – good for HPC!  </a:t>
            </a:r>
          </a:p>
          <a:p>
            <a:r>
              <a:rPr lang="en-US" dirty="0"/>
              <a:t>Cons</a:t>
            </a:r>
          </a:p>
          <a:p>
            <a:pPr lvl="1"/>
            <a:r>
              <a:rPr lang="en-US" dirty="0"/>
              <a:t>Harder to debug when something goes wrong</a:t>
            </a:r>
          </a:p>
          <a:p>
            <a:r>
              <a:rPr lang="en-US" dirty="0"/>
              <a:t>Recommendation: </a:t>
            </a:r>
          </a:p>
          <a:p>
            <a:pPr lvl="1"/>
            <a:r>
              <a:rPr lang="en-US" dirty="0"/>
              <a:t>Use pipeline first</a:t>
            </a:r>
          </a:p>
          <a:p>
            <a:pPr lvl="1"/>
            <a:r>
              <a:rPr lang="en-US" dirty="0"/>
              <a:t>If you get errors, you may have to use the model directly to diagnose the problem</a:t>
            </a:r>
          </a:p>
          <a:p>
            <a:endParaRPr lang="en-US" dirty="0"/>
          </a:p>
          <a:p>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
        <p:nvSpPr>
          <p:cNvPr id="4" name="TextBox 3">
            <a:extLst>
              <a:ext uri="{FF2B5EF4-FFF2-40B4-BE49-F238E27FC236}">
                <a16:creationId xmlns:a16="http://schemas.microsoft.com/office/drawing/2014/main" id="{809C387B-5544-2F44-B86F-C5FADFFEB55B}"/>
              </a:ext>
            </a:extLst>
          </p:cNvPr>
          <p:cNvSpPr txBox="1"/>
          <p:nvPr/>
        </p:nvSpPr>
        <p:spPr>
          <a:xfrm>
            <a:off x="563879" y="6537960"/>
            <a:ext cx="10905877" cy="307777"/>
          </a:xfrm>
          <a:prstGeom prst="rect">
            <a:avLst/>
          </a:prstGeom>
          <a:noFill/>
        </p:spPr>
        <p:txBody>
          <a:bodyPr wrap="square" rtlCol="0">
            <a:spAutoFit/>
          </a:bodyPr>
          <a:lstStyle/>
          <a:p>
            <a:r>
              <a:rPr lang="en-US" sz="1400" dirty="0"/>
              <a:t>Source and more information: </a:t>
            </a:r>
            <a:r>
              <a:rPr lang="en-US" sz="1400" dirty="0">
                <a:hlinkClick r:id="rId3"/>
              </a:rPr>
              <a:t>https://huggingface.co/docs/transformers/pipeline_tutorial</a:t>
            </a:r>
            <a:r>
              <a:rPr lang="en-US" sz="1400" dirty="0"/>
              <a:t> </a:t>
            </a:r>
          </a:p>
        </p:txBody>
      </p:sp>
    </p:spTree>
    <p:extLst>
      <p:ext uri="{BB962C8B-B14F-4D97-AF65-F5344CB8AC3E}">
        <p14:creationId xmlns:p14="http://schemas.microsoft.com/office/powerpoint/2010/main" val="347730242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LLM?</a:t>
            </a:r>
          </a:p>
        </p:txBody>
      </p:sp>
      <p:sp>
        <p:nvSpPr>
          <p:cNvPr id="3" name="Content Placeholder 2"/>
          <p:cNvSpPr>
            <a:spLocks noGrp="1"/>
          </p:cNvSpPr>
          <p:nvPr>
            <p:ph sz="quarter" idx="10"/>
          </p:nvPr>
        </p:nvSpPr>
        <p:spPr>
          <a:xfrm>
            <a:off x="838200" y="1564938"/>
            <a:ext cx="10515600" cy="4549775"/>
          </a:xfrm>
        </p:spPr>
        <p:txBody>
          <a:bodyPr>
            <a:noAutofit/>
          </a:bodyPr>
          <a:lstStyle/>
          <a:p>
            <a:r>
              <a:rPr lang="en-US" dirty="0"/>
              <a:t>A Large Language Model (LLM) is a deep learning model that generally solves a natural language processing problem</a:t>
            </a:r>
          </a:p>
          <a:p>
            <a:pPr lvl="1"/>
            <a:r>
              <a:rPr lang="en-US" dirty="0"/>
              <a:t>Ex) ChatGPT</a:t>
            </a:r>
          </a:p>
          <a:p>
            <a:r>
              <a:rPr lang="en-US" dirty="0"/>
              <a:t>There are many different types of LLMs that are suited to particular tasks</a:t>
            </a:r>
          </a:p>
          <a:p>
            <a:r>
              <a:rPr lang="en-US" dirty="0"/>
              <a:t>Hubs such as </a:t>
            </a:r>
            <a:r>
              <a:rPr lang="en-US" dirty="0">
                <a:hlinkClick r:id="rId3"/>
              </a:rPr>
              <a:t>Hugging Face</a:t>
            </a:r>
            <a:r>
              <a:rPr lang="en-US" dirty="0"/>
              <a:t> provide many LLMs for download</a:t>
            </a:r>
          </a:p>
          <a:p>
            <a:pPr marL="457200" lvl="1" indent="0">
              <a:buNone/>
            </a:pPr>
            <a:endParaRPr lang="en-US" dirty="0"/>
          </a:p>
          <a:p>
            <a:endParaRPr lang="en-US" dirty="0"/>
          </a:p>
          <a:p>
            <a:pPr marL="457200" lvl="1" indent="0">
              <a:buNone/>
            </a:pPr>
            <a:br>
              <a:rPr lang="en-US" sz="2800" dirty="0"/>
            </a:br>
            <a:endParaRPr lang="en-US" sz="2800"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4E8825B-6F70-A9ED-10DB-D4D0639C3A10}"/>
              </a:ext>
            </a:extLst>
          </p:cNvPr>
          <p:cNvPicPr>
            <a:picLocks noChangeAspect="1"/>
          </p:cNvPicPr>
          <p:nvPr/>
        </p:nvPicPr>
        <p:blipFill>
          <a:blip r:embed="rId4"/>
          <a:stretch>
            <a:fillRect/>
          </a:stretch>
        </p:blipFill>
        <p:spPr>
          <a:xfrm>
            <a:off x="2695210" y="4299033"/>
            <a:ext cx="6643976" cy="2152649"/>
          </a:xfrm>
          <a:prstGeom prst="rect">
            <a:avLst/>
          </a:prstGeom>
        </p:spPr>
      </p:pic>
      <p:sp>
        <p:nvSpPr>
          <p:cNvPr id="6" name="TextBox 5">
            <a:extLst>
              <a:ext uri="{FF2B5EF4-FFF2-40B4-BE49-F238E27FC236}">
                <a16:creationId xmlns:a16="http://schemas.microsoft.com/office/drawing/2014/main" id="{BD0F695B-1534-B5CE-C218-1C7492F6566E}"/>
              </a:ext>
            </a:extLst>
          </p:cNvPr>
          <p:cNvSpPr txBox="1"/>
          <p:nvPr/>
        </p:nvSpPr>
        <p:spPr>
          <a:xfrm>
            <a:off x="618744" y="6502018"/>
            <a:ext cx="7190232" cy="307777"/>
          </a:xfrm>
          <a:prstGeom prst="rect">
            <a:avLst/>
          </a:prstGeom>
          <a:noFill/>
        </p:spPr>
        <p:txBody>
          <a:bodyPr wrap="square" rtlCol="0">
            <a:spAutoFit/>
          </a:bodyPr>
          <a:lstStyle/>
          <a:p>
            <a:r>
              <a:rPr lang="en-US" sz="1400" dirty="0"/>
              <a:t>Graphic Source: </a:t>
            </a:r>
            <a:r>
              <a:rPr lang="en-US" sz="1400" dirty="0">
                <a:hlinkClick r:id="rId5"/>
              </a:rPr>
              <a:t>https://attri.ai/blog/introduction-to-large-language-models</a:t>
            </a:r>
            <a:r>
              <a:rPr lang="en-US" sz="1400" dirty="0"/>
              <a:t>  </a:t>
            </a:r>
          </a:p>
        </p:txBody>
      </p:sp>
    </p:spTree>
    <p:extLst>
      <p:ext uri="{BB962C8B-B14F-4D97-AF65-F5344CB8AC3E}">
        <p14:creationId xmlns:p14="http://schemas.microsoft.com/office/powerpoint/2010/main" val="3681844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Exercise 3a – Direct LLM Usage vs Pipeline</a:t>
            </a:r>
            <a:br>
              <a:rPr lang="en-US" dirty="0"/>
            </a:br>
            <a:r>
              <a:rPr lang="en-US" sz="3200" dirty="0"/>
              <a:t>Text Summarization</a:t>
            </a:r>
            <a:br>
              <a:rPr lang="en-US" dirty="0"/>
            </a:br>
            <a:r>
              <a:rPr lang="en-US" dirty="0"/>
              <a:t>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955939"/>
            <a:ext cx="11039856" cy="4570093"/>
          </a:xfrm>
        </p:spPr>
        <p:txBody>
          <a:bodyPr lIns="91440" tIns="45720" rIns="91440" bIns="45720" anchor="t"/>
          <a:lstStyle/>
          <a:p>
            <a:pPr marL="514350" indent="-514350">
              <a:buFont typeface="+mj-lt"/>
              <a:buAutoNum type="arabicPeriod"/>
            </a:pPr>
            <a:r>
              <a:rPr lang="en-US" dirty="0"/>
              <a:t>Open the ex3a.ipynb file from the workshop folder.</a:t>
            </a:r>
          </a:p>
          <a:p>
            <a:pPr marL="514350" indent="-514350">
              <a:buFont typeface="+mj-lt"/>
              <a:buAutoNum type="arabicPeriod"/>
            </a:pPr>
            <a:r>
              <a:rPr lang="en-US" dirty="0"/>
              <a:t>Run each cell of this notebook and complete the EXERCISES as you go.</a:t>
            </a:r>
          </a:p>
          <a:p>
            <a:pPr marL="514350" indent="-514350">
              <a:buFont typeface="+mj-lt"/>
              <a:buAutoNum type="arabicPeriod"/>
            </a:pPr>
            <a:r>
              <a:rPr lang="en-US" dirty="0"/>
              <a:t>Watch the GPU memory using GPU Dashboard as you run the cells.</a:t>
            </a:r>
          </a:p>
          <a:p>
            <a:pPr marL="0" indent="0">
              <a:buNone/>
            </a:pPr>
            <a:endParaRPr lang="en-US" sz="2000" dirty="0"/>
          </a:p>
          <a:p>
            <a:pPr marL="0" indent="0" algn="ctr">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9016532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Pipeline Debugging Tips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568759"/>
            <a:ext cx="11039856" cy="4649162"/>
          </a:xfrm>
        </p:spPr>
        <p:txBody>
          <a:bodyPr lIns="91440" tIns="45720" rIns="91440" bIns="45720" anchor="t"/>
          <a:lstStyle/>
          <a:p>
            <a:r>
              <a:rPr lang="en-US" dirty="0"/>
              <a:t>Use the CPU: error messages for code running on the CPU tend to be more helpful than those for code running on the GPU.</a:t>
            </a:r>
          </a:p>
          <a:p>
            <a:r>
              <a:rPr lang="en-US" dirty="0"/>
              <a:t>Run the pipeline tokenizer and model separately to see where the error is being generated.</a:t>
            </a:r>
          </a:p>
          <a:p>
            <a:r>
              <a:rPr lang="en-US" dirty="0"/>
              <a:t>Check out the data you are feeding to the pipeline that is causing the error.  Is it somehow different than other pieces of data?</a:t>
            </a:r>
          </a:p>
          <a:p>
            <a:r>
              <a:rPr lang="en-US" dirty="0"/>
              <a:t>If you get stuck, please </a:t>
            </a:r>
            <a:r>
              <a:rPr lang="en-US" dirty="0">
                <a:hlinkClick r:id="rId3"/>
              </a:rPr>
              <a:t>submit a ticket to RC</a:t>
            </a:r>
            <a:r>
              <a:rPr lang="en-US" dirty="0"/>
              <a:t>.  We can help </a:t>
            </a:r>
            <a:r>
              <a:rPr lang="en-US" dirty="0">
                <a:sym typeface="Wingdings" panose="05000000000000000000" pitchFamily="2" charset="2"/>
              </a:rPr>
              <a:t></a:t>
            </a:r>
            <a:endParaRPr lang="en-US" dirty="0"/>
          </a:p>
          <a:p>
            <a:pPr marL="514350" indent="-514350">
              <a:buFont typeface="+mj-lt"/>
              <a:buAutoNum type="arabicPeriod"/>
            </a:pPr>
            <a:endParaRPr lang="en-US" dirty="0"/>
          </a:p>
          <a:p>
            <a:pPr marL="0" indent="0" algn="ctr">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5058163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42319" cy="1325563"/>
          </a:xfrm>
        </p:spPr>
        <p:txBody>
          <a:bodyPr/>
          <a:lstStyle/>
          <a:p>
            <a:r>
              <a:rPr lang="en-US" dirty="0"/>
              <a:t>Ex 3b – Hugging Face Datasets &amp; Debugging</a:t>
            </a:r>
            <a:br>
              <a:rPr lang="en-US" dirty="0"/>
            </a:br>
            <a:r>
              <a:rPr lang="en-US" sz="3200" dirty="0"/>
              <a:t>Text Summarization</a:t>
            </a:r>
            <a:br>
              <a:rPr lang="en-US" dirty="0"/>
            </a:br>
            <a:r>
              <a:rPr lang="en-US" dirty="0"/>
              <a:t>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2005635"/>
            <a:ext cx="11039856" cy="4570093"/>
          </a:xfrm>
        </p:spPr>
        <p:txBody>
          <a:bodyPr lIns="91440" tIns="45720" rIns="91440" bIns="45720" anchor="t"/>
          <a:lstStyle/>
          <a:p>
            <a:pPr marL="514350" indent="-514350">
              <a:buFont typeface="+mj-lt"/>
              <a:buAutoNum type="arabicPeriod"/>
            </a:pPr>
            <a:r>
              <a:rPr lang="en-US" dirty="0"/>
              <a:t>Open the ex3b.ipynb file from the workshop folder.</a:t>
            </a:r>
          </a:p>
          <a:p>
            <a:pPr marL="514350" indent="-514350">
              <a:buFont typeface="+mj-lt"/>
              <a:buAutoNum type="arabicPeriod"/>
            </a:pPr>
            <a:r>
              <a:rPr lang="en-US" dirty="0"/>
              <a:t>We will go over this file together.</a:t>
            </a:r>
          </a:p>
          <a:p>
            <a:pPr marL="0" indent="0">
              <a:buNone/>
            </a:pPr>
            <a:endParaRPr lang="en-US" sz="2000" dirty="0"/>
          </a:p>
          <a:p>
            <a:pPr marL="0" indent="0" algn="ctr">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9413138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Pipeline Batching with GPU</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8781"/>
            <a:ext cx="10515600" cy="4941773"/>
          </a:xfrm>
        </p:spPr>
        <p:txBody>
          <a:bodyPr lIns="91440" tIns="45720" rIns="91440" bIns="45720" anchor="t"/>
          <a:lstStyle/>
          <a:p>
            <a:r>
              <a:rPr lang="en-US" dirty="0"/>
              <a:t>Data (sequences) are passed in batches to the GPU, instead of one at a time</a:t>
            </a:r>
          </a:p>
          <a:p>
            <a:r>
              <a:rPr lang="en-US" dirty="0"/>
              <a:t>This allows the GPU to stay busy computing without waiting on more data to be passed from the CPU</a:t>
            </a:r>
          </a:p>
          <a:p>
            <a:r>
              <a:rPr lang="en-US" dirty="0"/>
              <a:t>Batching can be used if the pipeline is passed a list of data or a dataset from the datasets package</a:t>
            </a:r>
          </a:p>
          <a:p>
            <a:r>
              <a:rPr lang="en-US" dirty="0"/>
              <a:t>Batching may or may not speed up your code!  You will need to test it.</a:t>
            </a:r>
          </a:p>
          <a:p>
            <a:r>
              <a:rPr lang="en-US" dirty="0"/>
              <a:t>The default </a:t>
            </a:r>
            <a:r>
              <a:rPr lang="en-US" dirty="0" err="1"/>
              <a:t>batch_size</a:t>
            </a:r>
            <a:r>
              <a:rPr lang="en-US" dirty="0"/>
              <a:t> for a pipeline is 1.</a:t>
            </a:r>
          </a:p>
          <a:p>
            <a:r>
              <a:rPr lang="en-US" dirty="0"/>
              <a:t>If a dataset from the datasets package is used, </a:t>
            </a:r>
            <a:r>
              <a:rPr lang="en-US" dirty="0" err="1"/>
              <a:t>DataLoader</a:t>
            </a:r>
            <a:r>
              <a:rPr lang="en-US" dirty="0"/>
              <a:t> is being called under the hood in the pipeline.</a:t>
            </a:r>
          </a:p>
          <a:p>
            <a:pPr lvl="1"/>
            <a:r>
              <a:rPr lang="en-US" dirty="0"/>
              <a:t>Use multiple CPU cores and set the </a:t>
            </a:r>
            <a:r>
              <a:rPr lang="en-US" dirty="0" err="1"/>
              <a:t>num_workers</a:t>
            </a:r>
            <a:r>
              <a:rPr lang="en-US" dirty="0"/>
              <a:t> parameter (default is 8).</a:t>
            </a:r>
          </a:p>
          <a:p>
            <a:pPr marL="457200" lvl="1" indent="0">
              <a:buNone/>
            </a:pPr>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
        <p:nvSpPr>
          <p:cNvPr id="4" name="TextBox 3">
            <a:extLst>
              <a:ext uri="{FF2B5EF4-FFF2-40B4-BE49-F238E27FC236}">
                <a16:creationId xmlns:a16="http://schemas.microsoft.com/office/drawing/2014/main" id="{809C387B-5544-2F44-B86F-C5FADFFEB55B}"/>
              </a:ext>
            </a:extLst>
          </p:cNvPr>
          <p:cNvSpPr txBox="1"/>
          <p:nvPr/>
        </p:nvSpPr>
        <p:spPr>
          <a:xfrm>
            <a:off x="563879" y="6537960"/>
            <a:ext cx="10905877" cy="307777"/>
          </a:xfrm>
          <a:prstGeom prst="rect">
            <a:avLst/>
          </a:prstGeom>
          <a:noFill/>
        </p:spPr>
        <p:txBody>
          <a:bodyPr wrap="square" rtlCol="0">
            <a:spAutoFit/>
          </a:bodyPr>
          <a:lstStyle/>
          <a:p>
            <a:r>
              <a:rPr lang="en-US" sz="1400" dirty="0"/>
              <a:t>Source and more information: </a:t>
            </a:r>
            <a:r>
              <a:rPr lang="en-US" sz="1400" dirty="0">
                <a:hlinkClick r:id="rId3"/>
              </a:rPr>
              <a:t>https://huggingface.co/docs/transformers/en/main_classes/pipelines#pipeline-batching</a:t>
            </a:r>
            <a:r>
              <a:rPr lang="en-US" sz="1400" dirty="0"/>
              <a:t>  </a:t>
            </a:r>
          </a:p>
        </p:txBody>
      </p:sp>
    </p:spTree>
    <p:extLst>
      <p:ext uri="{BB962C8B-B14F-4D97-AF65-F5344CB8AC3E}">
        <p14:creationId xmlns:p14="http://schemas.microsoft.com/office/powerpoint/2010/main" val="208539650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Batch Size and GPU Memory</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68781"/>
            <a:ext cx="10515600" cy="4941773"/>
          </a:xfrm>
        </p:spPr>
        <p:txBody>
          <a:bodyPr lIns="91440" tIns="45720" rIns="91440" bIns="45720" anchor="t"/>
          <a:lstStyle/>
          <a:p>
            <a:r>
              <a:rPr lang="en-US" dirty="0"/>
              <a:t>As </a:t>
            </a:r>
            <a:r>
              <a:rPr lang="en-US" dirty="0" err="1"/>
              <a:t>batch_size</a:t>
            </a:r>
            <a:r>
              <a:rPr lang="en-US" dirty="0"/>
              <a:t> increases, so does GPU memory usage</a:t>
            </a:r>
          </a:p>
          <a:p>
            <a:r>
              <a:rPr lang="en-US" dirty="0"/>
              <a:t>If you get an OOM (out of memory) error while using the GPU, try decreasing the LLM batch size.</a:t>
            </a:r>
          </a:p>
          <a:p>
            <a:pPr marL="457200" lvl="1" indent="0">
              <a:buNone/>
            </a:pPr>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
        <p:nvSpPr>
          <p:cNvPr id="4" name="TextBox 3">
            <a:extLst>
              <a:ext uri="{FF2B5EF4-FFF2-40B4-BE49-F238E27FC236}">
                <a16:creationId xmlns:a16="http://schemas.microsoft.com/office/drawing/2014/main" id="{809C387B-5544-2F44-B86F-C5FADFFEB55B}"/>
              </a:ext>
            </a:extLst>
          </p:cNvPr>
          <p:cNvSpPr txBox="1"/>
          <p:nvPr/>
        </p:nvSpPr>
        <p:spPr>
          <a:xfrm>
            <a:off x="563879" y="6537960"/>
            <a:ext cx="10905877" cy="307777"/>
          </a:xfrm>
          <a:prstGeom prst="rect">
            <a:avLst/>
          </a:prstGeom>
          <a:noFill/>
        </p:spPr>
        <p:txBody>
          <a:bodyPr wrap="square" rtlCol="0">
            <a:spAutoFit/>
          </a:bodyPr>
          <a:lstStyle/>
          <a:p>
            <a:r>
              <a:rPr lang="en-US" sz="1400" dirty="0"/>
              <a:t>Source and more information: </a:t>
            </a:r>
            <a:r>
              <a:rPr lang="en-US" sz="1400" dirty="0">
                <a:hlinkClick r:id="rId3"/>
              </a:rPr>
              <a:t>https://huggingface.co/docs/transformers/en/main_classes/pipelines#pipeline-batching</a:t>
            </a:r>
            <a:r>
              <a:rPr lang="en-US" sz="1400" dirty="0"/>
              <a:t>  </a:t>
            </a:r>
          </a:p>
        </p:txBody>
      </p:sp>
    </p:spTree>
    <p:extLst>
      <p:ext uri="{BB962C8B-B14F-4D97-AF65-F5344CB8AC3E}">
        <p14:creationId xmlns:p14="http://schemas.microsoft.com/office/powerpoint/2010/main" val="318386075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Ex 3c – Batch Size and Num Workers</a:t>
            </a:r>
            <a:br>
              <a:rPr lang="en-US" dirty="0"/>
            </a:br>
            <a:r>
              <a:rPr lang="en-US" sz="3200" dirty="0"/>
              <a:t>Text Summarization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647827"/>
            <a:ext cx="11039856" cy="4570093"/>
          </a:xfrm>
        </p:spPr>
        <p:txBody>
          <a:bodyPr lIns="91440" tIns="45720" rIns="91440" bIns="45720" anchor="t"/>
          <a:lstStyle/>
          <a:p>
            <a:pPr marL="514350" indent="-514350">
              <a:buFont typeface="+mj-lt"/>
              <a:buAutoNum type="arabicPeriod"/>
            </a:pPr>
            <a:r>
              <a:rPr lang="en-US" dirty="0"/>
              <a:t>Open the ex3c.ipynb file from the workshop folder.</a:t>
            </a:r>
          </a:p>
          <a:p>
            <a:pPr marL="514350" indent="-514350">
              <a:buFont typeface="+mj-lt"/>
              <a:buAutoNum type="arabicPeriod"/>
            </a:pPr>
            <a:r>
              <a:rPr lang="en-US" dirty="0"/>
              <a:t>Run each cell of this notebook and complete the EXERCISES as you go.</a:t>
            </a:r>
          </a:p>
          <a:p>
            <a:pPr marL="514350" indent="-514350">
              <a:buFont typeface="+mj-lt"/>
              <a:buAutoNum type="arabicPeriod"/>
            </a:pPr>
            <a:r>
              <a:rPr lang="en-US" dirty="0"/>
              <a:t>Watch the GPU memory using GPU Dashboard as you run the cells.</a:t>
            </a:r>
          </a:p>
          <a:p>
            <a:pPr marL="514350" indent="-514350">
              <a:buFont typeface="+mj-lt"/>
              <a:buAutoNum type="arabicPeriod"/>
            </a:pPr>
            <a:endParaRPr lang="en-US" sz="2000" dirty="0"/>
          </a:p>
          <a:p>
            <a:pPr marL="0" indent="0" algn="ctr">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3596121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CPU Resource Allocation for Inference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17880" y="1281980"/>
            <a:ext cx="11160760" cy="4941773"/>
          </a:xfrm>
        </p:spPr>
        <p:txBody>
          <a:bodyPr lIns="91440" tIns="45720" rIns="91440" bIns="45720" anchor="t"/>
          <a:lstStyle/>
          <a:p>
            <a:pPr marL="0" indent="0">
              <a:buNone/>
            </a:pPr>
            <a:r>
              <a:rPr lang="en-US" b="1" dirty="0"/>
              <a:t>CPU memory</a:t>
            </a:r>
          </a:p>
          <a:p>
            <a:pPr lvl="1"/>
            <a:r>
              <a:rPr lang="en-US" b="1" dirty="0"/>
              <a:t>Interactive Partition: </a:t>
            </a:r>
            <a:r>
              <a:rPr lang="en-US" dirty="0"/>
              <a:t>6GB RAM per core requested</a:t>
            </a:r>
          </a:p>
          <a:p>
            <a:pPr lvl="1"/>
            <a:r>
              <a:rPr lang="en-US" b="1" dirty="0"/>
              <a:t>Standard Partition: </a:t>
            </a:r>
            <a:r>
              <a:rPr lang="en-US" dirty="0"/>
              <a:t>9GB RAM per core requested (no GPU)</a:t>
            </a:r>
          </a:p>
          <a:p>
            <a:pPr lvl="1"/>
            <a:r>
              <a:rPr lang="en-US" b="1" dirty="0"/>
              <a:t>GPU partition</a:t>
            </a:r>
            <a:r>
              <a:rPr lang="en-US" dirty="0"/>
              <a:t>: you can select the amount of CPU RAM </a:t>
            </a:r>
            <a:endParaRPr lang="en-US" b="1" dirty="0"/>
          </a:p>
          <a:p>
            <a:pPr lvl="1"/>
            <a:r>
              <a:rPr lang="en-US" dirty="0"/>
              <a:t>“You should have enough RAM to comfortably work with your GPU.”</a:t>
            </a:r>
          </a:p>
          <a:p>
            <a:pPr lvl="1"/>
            <a:r>
              <a:rPr lang="en-US" dirty="0"/>
              <a:t>In other words, request at least as much RAM as the GPU you select. </a:t>
            </a:r>
          </a:p>
          <a:p>
            <a:pPr lvl="1"/>
            <a:r>
              <a:rPr lang="en-US" dirty="0"/>
              <a:t>If you are using a large dataset and/or want to do extensive preprocessing, more RAM is probably helpful</a:t>
            </a:r>
          </a:p>
          <a:p>
            <a:pPr marL="457200" lvl="1" indent="0">
              <a:buNone/>
            </a:pPr>
            <a:endParaRPr lang="en-US" b="1" dirty="0"/>
          </a:p>
          <a:p>
            <a:pPr marL="0" indent="0">
              <a:buNone/>
            </a:pPr>
            <a:r>
              <a:rPr lang="en-US" b="1" dirty="0"/>
              <a:t>CPU cores</a:t>
            </a:r>
          </a:p>
          <a:p>
            <a:pPr lvl="1"/>
            <a:r>
              <a:rPr lang="en-US" dirty="0"/>
              <a:t>Use multiple cores - especially if you are using a dataset from the Datasets package and a GPU.  (So that </a:t>
            </a:r>
            <a:r>
              <a:rPr lang="en-US" dirty="0" err="1"/>
              <a:t>DataLoader</a:t>
            </a:r>
            <a:r>
              <a:rPr lang="en-US" dirty="0"/>
              <a:t> can utilize multiple cores under the hood.)</a:t>
            </a:r>
          </a:p>
          <a:p>
            <a:pPr lvl="1"/>
            <a:r>
              <a:rPr lang="en-US" dirty="0"/>
              <a:t>I usually start with 8</a:t>
            </a:r>
          </a:p>
          <a:p>
            <a:pPr marL="0" indent="0">
              <a:buNone/>
            </a:pPr>
            <a:endParaRPr lang="en-US" dirty="0"/>
          </a:p>
          <a:p>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
        <p:nvSpPr>
          <p:cNvPr id="5" name="TextBox 4">
            <a:extLst>
              <a:ext uri="{FF2B5EF4-FFF2-40B4-BE49-F238E27FC236}">
                <a16:creationId xmlns:a16="http://schemas.microsoft.com/office/drawing/2014/main" id="{781A5CD8-9DEE-EAA6-5399-BE2D4065BFC3}"/>
              </a:ext>
            </a:extLst>
          </p:cNvPr>
          <p:cNvSpPr txBox="1"/>
          <p:nvPr/>
        </p:nvSpPr>
        <p:spPr>
          <a:xfrm>
            <a:off x="563880" y="6537960"/>
            <a:ext cx="7665720" cy="307777"/>
          </a:xfrm>
          <a:prstGeom prst="rect">
            <a:avLst/>
          </a:prstGeom>
          <a:noFill/>
        </p:spPr>
        <p:txBody>
          <a:bodyPr wrap="square" rtlCol="0">
            <a:spAutoFit/>
          </a:bodyPr>
          <a:lstStyle/>
          <a:p>
            <a:r>
              <a:rPr lang="en-US" sz="1400" dirty="0"/>
              <a:t>Source: </a:t>
            </a:r>
            <a:r>
              <a:rPr lang="en-US" sz="1400" dirty="0">
                <a:hlinkClick r:id="rId3"/>
              </a:rPr>
              <a:t>https://timdettmers.com/2018/12/16/deep-learning-hardware-guide/</a:t>
            </a:r>
            <a:r>
              <a:rPr lang="en-US" sz="1400" dirty="0"/>
              <a:t> </a:t>
            </a:r>
          </a:p>
        </p:txBody>
      </p:sp>
    </p:spTree>
    <p:extLst>
      <p:ext uri="{BB962C8B-B14F-4D97-AF65-F5344CB8AC3E}">
        <p14:creationId xmlns:p14="http://schemas.microsoft.com/office/powerpoint/2010/main" val="60627585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a:xfrm>
            <a:off x="1397620" y="365126"/>
            <a:ext cx="10072136" cy="1325563"/>
          </a:xfrm>
        </p:spPr>
        <p:txBody>
          <a:bodyPr/>
          <a:lstStyle/>
          <a:p>
            <a:r>
              <a:rPr lang="en-US" dirty="0"/>
              <a:t>Selecting a GPU for Inference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738810" y="1209757"/>
            <a:ext cx="11353800" cy="5328203"/>
          </a:xfrm>
        </p:spPr>
        <p:txBody>
          <a:bodyPr lIns="91440" tIns="45720" rIns="91440" bIns="45720" anchor="t"/>
          <a:lstStyle/>
          <a:p>
            <a:r>
              <a:rPr lang="en-US" dirty="0"/>
              <a:t>Select a GPU based on how much GPU memory you will need.</a:t>
            </a:r>
          </a:p>
          <a:p>
            <a:r>
              <a:rPr lang="en-US" dirty="0"/>
              <a:t>The GPU memory will contain: </a:t>
            </a:r>
          </a:p>
          <a:p>
            <a:pPr lvl="1"/>
            <a:r>
              <a:rPr lang="en-US" dirty="0"/>
              <a:t>the LLM (i.e., the model weights), </a:t>
            </a:r>
          </a:p>
          <a:p>
            <a:pPr lvl="1"/>
            <a:r>
              <a:rPr lang="en-US" dirty="0"/>
              <a:t>input and output data, and </a:t>
            </a:r>
          </a:p>
          <a:p>
            <a:pPr lvl="1"/>
            <a:r>
              <a:rPr lang="en-US" dirty="0"/>
              <a:t>extra variables for the forward pass (about 20% of the LLM size).  </a:t>
            </a:r>
          </a:p>
          <a:p>
            <a:r>
              <a:rPr lang="en-US" dirty="0"/>
              <a:t>LLM Memory (B): (# parameters) * (# bytes/parameter)</a:t>
            </a:r>
          </a:p>
          <a:p>
            <a:pPr lvl="1"/>
            <a:r>
              <a:rPr lang="en-US" dirty="0"/>
              <a:t># bytes/parameter depends on the model’s precision, e.g., fp32 is 4 bytes/parameter</a:t>
            </a:r>
          </a:p>
          <a:p>
            <a:r>
              <a:rPr lang="en-US" b="1" dirty="0"/>
              <a:t>GPU Memory Estimate for Inference (B): </a:t>
            </a:r>
            <a:r>
              <a:rPr lang="en-US" dirty="0"/>
              <a:t>1.2 * (LLM Memory in B)</a:t>
            </a:r>
          </a:p>
          <a:p>
            <a:pPr lvl="1"/>
            <a:endParaRPr lang="en-US" dirty="0"/>
          </a:p>
          <a:p>
            <a:pPr marL="0" indent="0">
              <a:buNone/>
            </a:pPr>
            <a:r>
              <a:rPr lang="en-US" b="1" dirty="0"/>
              <a:t>NOTE: </a:t>
            </a:r>
            <a:r>
              <a:rPr lang="en-US" dirty="0"/>
              <a:t>I have found this formula to underestimate UVA GPU memory.  It is most likely a ballpark estimate, but I recommend tracking GPU memory using the GPU Dashboard to make a more informed GPU selection.</a:t>
            </a:r>
            <a:endParaRPr lang="en-US" b="1" dirty="0"/>
          </a:p>
          <a:p>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
        <p:nvSpPr>
          <p:cNvPr id="4" name="TextBox 3">
            <a:extLst>
              <a:ext uri="{FF2B5EF4-FFF2-40B4-BE49-F238E27FC236}">
                <a16:creationId xmlns:a16="http://schemas.microsoft.com/office/drawing/2014/main" id="{830F42C6-BB48-5295-E15B-066548E7BF13}"/>
              </a:ext>
            </a:extLst>
          </p:cNvPr>
          <p:cNvSpPr txBox="1"/>
          <p:nvPr/>
        </p:nvSpPr>
        <p:spPr>
          <a:xfrm>
            <a:off x="563880" y="6537960"/>
            <a:ext cx="7665720" cy="307777"/>
          </a:xfrm>
          <a:prstGeom prst="rect">
            <a:avLst/>
          </a:prstGeom>
          <a:noFill/>
        </p:spPr>
        <p:txBody>
          <a:bodyPr wrap="square" rtlCol="0">
            <a:spAutoFit/>
          </a:bodyPr>
          <a:lstStyle/>
          <a:p>
            <a:r>
              <a:rPr lang="en-US" sz="1400" dirty="0"/>
              <a:t>Source: </a:t>
            </a:r>
            <a:r>
              <a:rPr lang="en-US" sz="1400" dirty="0">
                <a:hlinkClick r:id="rId3"/>
              </a:rPr>
              <a:t>https://blog.eleuther.ai/transformer-math/</a:t>
            </a:r>
            <a:r>
              <a:rPr lang="en-US" sz="1400" dirty="0"/>
              <a:t> </a:t>
            </a:r>
          </a:p>
        </p:txBody>
      </p:sp>
    </p:spTree>
    <p:extLst>
      <p:ext uri="{BB962C8B-B14F-4D97-AF65-F5344CB8AC3E}">
        <p14:creationId xmlns:p14="http://schemas.microsoft.com/office/powerpoint/2010/main" val="357541904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Exercise 4 – Select a GPU for Inference </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601239"/>
            <a:ext cx="11039856" cy="4210282"/>
          </a:xfrm>
        </p:spPr>
        <p:txBody>
          <a:bodyPr lIns="91440" tIns="45720" rIns="91440" bIns="45720" anchor="t"/>
          <a:lstStyle/>
          <a:p>
            <a:pPr marL="0" indent="0">
              <a:buNone/>
            </a:pPr>
            <a:r>
              <a:rPr lang="en-US" dirty="0">
                <a:cs typeface="Courier New" panose="02070309020205020404" pitchFamily="49" charset="0"/>
              </a:rPr>
              <a:t>Suppose you are going to run inference using the model </a:t>
            </a:r>
            <a:r>
              <a:rPr lang="en-US" dirty="0">
                <a:cs typeface="Courier New" panose="02070309020205020404" pitchFamily="49" charset="0"/>
                <a:hlinkClick r:id="rId3"/>
              </a:rPr>
              <a:t>google-</a:t>
            </a:r>
            <a:r>
              <a:rPr lang="en-US" dirty="0" err="1">
                <a:cs typeface="Courier New" panose="02070309020205020404" pitchFamily="49" charset="0"/>
                <a:hlinkClick r:id="rId3"/>
              </a:rPr>
              <a:t>bert</a:t>
            </a:r>
            <a:r>
              <a:rPr lang="en-US" dirty="0">
                <a:cs typeface="Courier New" panose="02070309020205020404" pitchFamily="49" charset="0"/>
                <a:hlinkClick r:id="rId3"/>
              </a:rPr>
              <a:t>/</a:t>
            </a:r>
            <a:r>
              <a:rPr lang="en-US" dirty="0" err="1">
                <a:cs typeface="Courier New" panose="02070309020205020404" pitchFamily="49" charset="0"/>
                <a:hlinkClick r:id="rId3"/>
              </a:rPr>
              <a:t>bert</a:t>
            </a:r>
            <a:r>
              <a:rPr lang="en-US" dirty="0">
                <a:cs typeface="Courier New" panose="02070309020205020404" pitchFamily="49" charset="0"/>
                <a:hlinkClick r:id="rId3"/>
              </a:rPr>
              <a:t>-base-uncased</a:t>
            </a:r>
            <a:r>
              <a:rPr lang="en-US" dirty="0">
                <a:cs typeface="Courier New" panose="02070309020205020404" pitchFamily="49" charset="0"/>
              </a:rPr>
              <a:t>.  Which UVA GPU would you select and why? </a:t>
            </a:r>
          </a:p>
        </p:txBody>
      </p:sp>
      <p:graphicFrame>
        <p:nvGraphicFramePr>
          <p:cNvPr id="4" name="Content Placeholder 3">
            <a:extLst>
              <a:ext uri="{FF2B5EF4-FFF2-40B4-BE49-F238E27FC236}">
                <a16:creationId xmlns:a16="http://schemas.microsoft.com/office/drawing/2014/main" id="{E8252EFB-15D5-5DFF-620B-4D554AECBA56}"/>
              </a:ext>
            </a:extLst>
          </p:cNvPr>
          <p:cNvGraphicFramePr>
            <a:graphicFrameLocks/>
          </p:cNvGraphicFramePr>
          <p:nvPr>
            <p:extLst>
              <p:ext uri="{D42A27DB-BD31-4B8C-83A1-F6EECF244321}">
                <p14:modId xmlns:p14="http://schemas.microsoft.com/office/powerpoint/2010/main" val="1127301578"/>
              </p:ext>
            </p:extLst>
          </p:nvPr>
        </p:nvGraphicFramePr>
        <p:xfrm>
          <a:off x="1076739" y="2734537"/>
          <a:ext cx="10386842" cy="3932174"/>
        </p:xfrm>
        <a:graphic>
          <a:graphicData uri="http://schemas.openxmlformats.org/drawingml/2006/table">
            <a:tbl>
              <a:tblPr firstRow="1" firstCol="1" bandRow="1">
                <a:tableStyleId>{5C22544A-7EE6-4342-B048-85BDC9FD1C3A}</a:tableStyleId>
              </a:tblPr>
              <a:tblGrid>
                <a:gridCol w="1795382">
                  <a:extLst>
                    <a:ext uri="{9D8B030D-6E8A-4147-A177-3AD203B41FA5}">
                      <a16:colId xmlns:a16="http://schemas.microsoft.com/office/drawing/2014/main" val="3095711550"/>
                    </a:ext>
                  </a:extLst>
                </a:gridCol>
                <a:gridCol w="3198078">
                  <a:extLst>
                    <a:ext uri="{9D8B030D-6E8A-4147-A177-3AD203B41FA5}">
                      <a16:colId xmlns:a16="http://schemas.microsoft.com/office/drawing/2014/main" val="3445549593"/>
                    </a:ext>
                  </a:extLst>
                </a:gridCol>
                <a:gridCol w="1899626">
                  <a:extLst>
                    <a:ext uri="{9D8B030D-6E8A-4147-A177-3AD203B41FA5}">
                      <a16:colId xmlns:a16="http://schemas.microsoft.com/office/drawing/2014/main" val="2912109111"/>
                    </a:ext>
                  </a:extLst>
                </a:gridCol>
                <a:gridCol w="1732992">
                  <a:extLst>
                    <a:ext uri="{9D8B030D-6E8A-4147-A177-3AD203B41FA5}">
                      <a16:colId xmlns:a16="http://schemas.microsoft.com/office/drawing/2014/main" val="3190289621"/>
                    </a:ext>
                  </a:extLst>
                </a:gridCol>
                <a:gridCol w="1760764">
                  <a:extLst>
                    <a:ext uri="{9D8B030D-6E8A-4147-A177-3AD203B41FA5}">
                      <a16:colId xmlns:a16="http://schemas.microsoft.com/office/drawing/2014/main" val="2744178110"/>
                    </a:ext>
                  </a:extLst>
                </a:gridCol>
              </a:tblGrid>
              <a:tr h="548640">
                <a:tc>
                  <a:txBody>
                    <a:bodyPr/>
                    <a:lstStyle/>
                    <a:p>
                      <a:pPr marL="0" marR="0" algn="ctr">
                        <a:lnSpc>
                          <a:spcPct val="107000"/>
                        </a:lnSpc>
                        <a:spcBef>
                          <a:spcPts val="0"/>
                        </a:spcBef>
                        <a:spcAft>
                          <a:spcPts val="0"/>
                        </a:spcAft>
                      </a:pPr>
                      <a:r>
                        <a:rPr lang="en-US" sz="2000" kern="100" dirty="0">
                          <a:effectLst/>
                        </a:rPr>
                        <a:t>UVA GPU</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Full Name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Year Launched</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Memory</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 of Tensor Cores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215601"/>
                  </a:ext>
                </a:extLst>
              </a:tr>
              <a:tr h="548640">
                <a:tc>
                  <a:txBody>
                    <a:bodyPr/>
                    <a:lstStyle/>
                    <a:p>
                      <a:pPr marL="0" marR="0">
                        <a:lnSpc>
                          <a:spcPct val="107000"/>
                        </a:lnSpc>
                        <a:spcBef>
                          <a:spcPts val="0"/>
                        </a:spcBef>
                        <a:spcAft>
                          <a:spcPts val="0"/>
                        </a:spcAft>
                      </a:pPr>
                      <a:r>
                        <a:rPr lang="en-US" sz="2000" kern="100">
                          <a:effectLst/>
                        </a:rPr>
                        <a:t>A100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NVIDIA A100</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2020</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40GB or 80GB</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432 (3</a:t>
                      </a:r>
                      <a:r>
                        <a:rPr lang="en-US" sz="2000" kern="100" baseline="30000" dirty="0">
                          <a:effectLst/>
                        </a:rPr>
                        <a:t>rd</a:t>
                      </a:r>
                      <a:r>
                        <a:rPr lang="en-US" sz="2000" kern="100" dirty="0">
                          <a:effectLst/>
                        </a:rPr>
                        <a:t> gen)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8530070"/>
                  </a:ext>
                </a:extLst>
              </a:tr>
              <a:tr h="548640">
                <a:tc>
                  <a:txBody>
                    <a:bodyPr/>
                    <a:lstStyle/>
                    <a:p>
                      <a:pPr marL="0" marR="0">
                        <a:lnSpc>
                          <a:spcPct val="107000"/>
                        </a:lnSpc>
                        <a:spcBef>
                          <a:spcPts val="0"/>
                        </a:spcBef>
                        <a:spcAft>
                          <a:spcPts val="0"/>
                        </a:spcAft>
                      </a:pPr>
                      <a:r>
                        <a:rPr lang="en-US" sz="2000" kern="100" dirty="0">
                          <a:effectLst/>
                        </a:rPr>
                        <a:t>A6000</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NVIDIA RTX A6000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2020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48GB</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336 (3</a:t>
                      </a:r>
                      <a:r>
                        <a:rPr lang="en-US" sz="2000" kern="100" baseline="30000" dirty="0">
                          <a:effectLst/>
                        </a:rPr>
                        <a:t>rd</a:t>
                      </a:r>
                      <a:r>
                        <a:rPr lang="en-US" sz="2000" kern="100" dirty="0">
                          <a:effectLst/>
                        </a:rPr>
                        <a:t> gen)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4850964"/>
                  </a:ext>
                </a:extLst>
              </a:tr>
              <a:tr h="548640">
                <a:tc>
                  <a:txBody>
                    <a:bodyPr/>
                    <a:lstStyle/>
                    <a:p>
                      <a:pPr marL="0" marR="0">
                        <a:lnSpc>
                          <a:spcPct val="107000"/>
                        </a:lnSpc>
                        <a:spcBef>
                          <a:spcPts val="0"/>
                        </a:spcBef>
                        <a:spcAft>
                          <a:spcPts val="0"/>
                        </a:spcAft>
                      </a:pPr>
                      <a:r>
                        <a:rPr lang="en-US" sz="2000" kern="100" dirty="0">
                          <a:effectLst/>
                          <a:latin typeface="+mn-lt"/>
                          <a:ea typeface="Aptos" panose="020B0004020202020204" pitchFamily="34" charset="0"/>
                          <a:cs typeface="Times New Roman" panose="02020603050405020304" pitchFamily="18" charset="0"/>
                        </a:rPr>
                        <a:t>A40</a:t>
                      </a:r>
                    </a:p>
                  </a:txBody>
                  <a:tcPr marL="68580" marR="68580" marT="0" marB="0"/>
                </a:tc>
                <a:tc>
                  <a:txBody>
                    <a:bodyPr/>
                    <a:lstStyle/>
                    <a:p>
                      <a:pPr marL="0" marR="0">
                        <a:lnSpc>
                          <a:spcPct val="107000"/>
                        </a:lnSpc>
                        <a:spcBef>
                          <a:spcPts val="0"/>
                        </a:spcBef>
                        <a:spcAft>
                          <a:spcPts val="0"/>
                        </a:spcAft>
                      </a:pPr>
                      <a:r>
                        <a:rPr lang="en-US" sz="2000" kern="100" dirty="0">
                          <a:effectLst/>
                          <a:latin typeface="+mn-lt"/>
                          <a:ea typeface="Aptos" panose="020B0004020202020204" pitchFamily="34" charset="0"/>
                          <a:cs typeface="Times New Roman" panose="02020603050405020304" pitchFamily="18" charset="0"/>
                        </a:rPr>
                        <a:t>NVIDIA A40</a:t>
                      </a:r>
                    </a:p>
                  </a:txBody>
                  <a:tcPr marL="68580" marR="68580" marT="0" marB="0"/>
                </a:tc>
                <a:tc>
                  <a:txBody>
                    <a:bodyPr/>
                    <a:lstStyle/>
                    <a:p>
                      <a:pPr marL="0" marR="0" algn="ctr">
                        <a:lnSpc>
                          <a:spcPct val="107000"/>
                        </a:lnSpc>
                        <a:spcBef>
                          <a:spcPts val="0"/>
                        </a:spcBef>
                        <a:spcAft>
                          <a:spcPts val="0"/>
                        </a:spcAft>
                      </a:pPr>
                      <a:r>
                        <a:rPr lang="en-US" sz="2000" kern="100" dirty="0">
                          <a:effectLst/>
                          <a:latin typeface="+mn-lt"/>
                          <a:ea typeface="Aptos" panose="020B0004020202020204" pitchFamily="34" charset="0"/>
                          <a:cs typeface="Times New Roman" panose="02020603050405020304" pitchFamily="18" charset="0"/>
                        </a:rPr>
                        <a:t>2020</a:t>
                      </a:r>
                    </a:p>
                  </a:txBody>
                  <a:tcPr marL="68580" marR="68580" marT="0" marB="0"/>
                </a:tc>
                <a:tc>
                  <a:txBody>
                    <a:bodyPr/>
                    <a:lstStyle/>
                    <a:p>
                      <a:pPr marL="0" marR="0" algn="ctr">
                        <a:lnSpc>
                          <a:spcPct val="107000"/>
                        </a:lnSpc>
                        <a:spcBef>
                          <a:spcPts val="0"/>
                        </a:spcBef>
                        <a:spcAft>
                          <a:spcPts val="0"/>
                        </a:spcAft>
                      </a:pPr>
                      <a:r>
                        <a:rPr lang="en-US" sz="2000" kern="100" dirty="0">
                          <a:effectLst/>
                          <a:latin typeface="+mn-lt"/>
                          <a:ea typeface="Aptos" panose="020B0004020202020204" pitchFamily="34" charset="0"/>
                          <a:cs typeface="Times New Roman" panose="02020603050405020304" pitchFamily="18" charset="0"/>
                        </a:rPr>
                        <a:t>48GB</a:t>
                      </a:r>
                    </a:p>
                  </a:txBody>
                  <a:tcPr marL="68580" marR="68580" marT="0" marB="0"/>
                </a:tc>
                <a:tc>
                  <a:txBody>
                    <a:bodyPr/>
                    <a:lstStyle/>
                    <a:p>
                      <a:pPr marL="0" marR="0" algn="ctr">
                        <a:lnSpc>
                          <a:spcPct val="107000"/>
                        </a:lnSpc>
                        <a:spcBef>
                          <a:spcPts val="0"/>
                        </a:spcBef>
                        <a:spcAft>
                          <a:spcPts val="0"/>
                        </a:spcAft>
                      </a:pPr>
                      <a:r>
                        <a:rPr lang="en-US" sz="2000" kern="100" dirty="0">
                          <a:effectLst/>
                          <a:latin typeface="+mn-lt"/>
                          <a:ea typeface="Aptos" panose="020B0004020202020204" pitchFamily="34" charset="0"/>
                          <a:cs typeface="Times New Roman" panose="02020603050405020304" pitchFamily="18" charset="0"/>
                        </a:rPr>
                        <a:t>336 (3</a:t>
                      </a:r>
                      <a:r>
                        <a:rPr lang="en-US" sz="2000" kern="100" baseline="30000" dirty="0">
                          <a:effectLst/>
                          <a:latin typeface="+mn-lt"/>
                          <a:ea typeface="Aptos" panose="020B0004020202020204" pitchFamily="34" charset="0"/>
                          <a:cs typeface="Times New Roman" panose="02020603050405020304" pitchFamily="18" charset="0"/>
                        </a:rPr>
                        <a:t>rd</a:t>
                      </a:r>
                      <a:r>
                        <a:rPr lang="en-US" sz="2000" kern="100" dirty="0">
                          <a:effectLst/>
                          <a:latin typeface="+mn-lt"/>
                          <a:ea typeface="Aptos" panose="020B0004020202020204" pitchFamily="34" charset="0"/>
                          <a:cs typeface="Times New Roman" panose="02020603050405020304" pitchFamily="18" charset="0"/>
                        </a:rPr>
                        <a:t> gen)</a:t>
                      </a:r>
                    </a:p>
                  </a:txBody>
                  <a:tcPr marL="68580" marR="68580" marT="0" marB="0"/>
                </a:tc>
                <a:extLst>
                  <a:ext uri="{0D108BD9-81ED-4DB2-BD59-A6C34878D82A}">
                    <a16:rowId xmlns:a16="http://schemas.microsoft.com/office/drawing/2014/main" val="1662353639"/>
                  </a:ext>
                </a:extLst>
              </a:tr>
              <a:tr h="548640">
                <a:tc>
                  <a:txBody>
                    <a:bodyPr/>
                    <a:lstStyle/>
                    <a:p>
                      <a:pPr marL="0" marR="0">
                        <a:lnSpc>
                          <a:spcPct val="107000"/>
                        </a:lnSpc>
                        <a:spcBef>
                          <a:spcPts val="0"/>
                        </a:spcBef>
                        <a:spcAft>
                          <a:spcPts val="0"/>
                        </a:spcAft>
                      </a:pPr>
                      <a:r>
                        <a:rPr lang="en-US" sz="2000" kern="100" dirty="0">
                          <a:effectLst/>
                        </a:rPr>
                        <a:t>RTX3090</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NVIDIA GeForce RTX 3090</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2020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24GB</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328 (3</a:t>
                      </a:r>
                      <a:r>
                        <a:rPr lang="en-US" sz="2000" kern="100" baseline="30000" dirty="0">
                          <a:effectLst/>
                        </a:rPr>
                        <a:t>rd</a:t>
                      </a:r>
                      <a:r>
                        <a:rPr lang="en-US" sz="2000" kern="100" dirty="0">
                          <a:effectLst/>
                        </a:rPr>
                        <a:t> gen)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9061040"/>
                  </a:ext>
                </a:extLst>
              </a:tr>
              <a:tr h="548640">
                <a:tc>
                  <a:txBody>
                    <a:bodyPr/>
                    <a:lstStyle/>
                    <a:p>
                      <a:pPr marL="0" marR="0">
                        <a:lnSpc>
                          <a:spcPct val="107000"/>
                        </a:lnSpc>
                        <a:spcBef>
                          <a:spcPts val="0"/>
                        </a:spcBef>
                        <a:spcAft>
                          <a:spcPts val="0"/>
                        </a:spcAft>
                      </a:pPr>
                      <a:r>
                        <a:rPr lang="en-US" sz="2000" kern="100" dirty="0">
                          <a:effectLst/>
                        </a:rPr>
                        <a:t>RTX2080Ti</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a:effectLst/>
                        </a:rPr>
                        <a:t>NVIDIA GeForce RTX 2080 Ti</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2018</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a:effectLst/>
                        </a:rPr>
                        <a:t>11GB</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544 (2</a:t>
                      </a:r>
                      <a:r>
                        <a:rPr lang="en-US" sz="2000" kern="100" baseline="30000" dirty="0">
                          <a:effectLst/>
                        </a:rPr>
                        <a:t>nd</a:t>
                      </a:r>
                      <a:r>
                        <a:rPr lang="en-US" sz="2000" kern="100" dirty="0">
                          <a:effectLst/>
                        </a:rPr>
                        <a:t> gen)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1712570"/>
                  </a:ext>
                </a:extLst>
              </a:tr>
              <a:tr h="548640">
                <a:tc>
                  <a:txBody>
                    <a:bodyPr/>
                    <a:lstStyle/>
                    <a:p>
                      <a:pPr marL="0" marR="0">
                        <a:lnSpc>
                          <a:spcPct val="107000"/>
                        </a:lnSpc>
                        <a:spcBef>
                          <a:spcPts val="0"/>
                        </a:spcBef>
                        <a:spcAft>
                          <a:spcPts val="0"/>
                        </a:spcAft>
                      </a:pPr>
                      <a:r>
                        <a:rPr lang="en-US" sz="2000" kern="100">
                          <a:effectLst/>
                        </a:rPr>
                        <a:t>V100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kern="100" dirty="0">
                          <a:effectLst/>
                        </a:rPr>
                        <a:t>NVIDIA V100</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2018</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32GB</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kern="100" dirty="0">
                          <a:effectLst/>
                        </a:rPr>
                        <a:t>640 (1</a:t>
                      </a:r>
                      <a:r>
                        <a:rPr lang="en-US" sz="2000" kern="100" baseline="30000" dirty="0">
                          <a:effectLst/>
                        </a:rPr>
                        <a:t>st</a:t>
                      </a:r>
                      <a:r>
                        <a:rPr lang="en-US" sz="2000" kern="100" dirty="0">
                          <a:effectLst/>
                        </a:rPr>
                        <a:t> gen)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9866923"/>
                  </a:ext>
                </a:extLst>
              </a:tr>
            </a:tbl>
          </a:graphicData>
        </a:graphic>
      </p:graphicFrame>
    </p:spTree>
    <p:extLst>
      <p:ext uri="{BB962C8B-B14F-4D97-AF65-F5344CB8AC3E}">
        <p14:creationId xmlns:p14="http://schemas.microsoft.com/office/powerpoint/2010/main" val="208766281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FINE-TUNING</a:t>
            </a:r>
          </a:p>
        </p:txBody>
      </p:sp>
      <p:sp>
        <p:nvSpPr>
          <p:cNvPr id="4" name="Text Placeholder 3">
            <a:extLst>
              <a:ext uri="{FF2B5EF4-FFF2-40B4-BE49-F238E27FC236}">
                <a16:creationId xmlns:a16="http://schemas.microsoft.com/office/drawing/2014/main" id="{363E62E3-14E7-E636-0FD8-1FBAB4DC61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0879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7620" y="365126"/>
            <a:ext cx="10410067" cy="1325563"/>
          </a:xfrm>
        </p:spPr>
        <p:txBody>
          <a:bodyPr/>
          <a:lstStyle/>
          <a:p>
            <a:r>
              <a:rPr lang="en-US" dirty="0"/>
              <a:t>What types of NLP problems can LLMs solve?</a:t>
            </a:r>
          </a:p>
        </p:txBody>
      </p:sp>
      <p:sp>
        <p:nvSpPr>
          <p:cNvPr id="3" name="Content Placeholder 2"/>
          <p:cNvSpPr>
            <a:spLocks noGrp="1"/>
          </p:cNvSpPr>
          <p:nvPr>
            <p:ph sz="quarter" idx="10"/>
          </p:nvPr>
        </p:nvSpPr>
        <p:spPr>
          <a:xfrm>
            <a:off x="838200" y="1619802"/>
            <a:ext cx="10515600" cy="4549775"/>
          </a:xfrm>
        </p:spPr>
        <p:txBody>
          <a:bodyPr>
            <a:noAutofit/>
          </a:bodyPr>
          <a:lstStyle/>
          <a:p>
            <a:pPr marL="0" indent="0">
              <a:buNone/>
            </a:pPr>
            <a:endParaRPr lang="en-US" dirty="0"/>
          </a:p>
          <a:p>
            <a:pPr marL="457200" lvl="1" indent="0">
              <a:buNone/>
            </a:pPr>
            <a:br>
              <a:rPr lang="en-US" sz="2800" dirty="0"/>
            </a:br>
            <a:endParaRPr lang="en-US" sz="2800" dirty="0"/>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7E7110DA-8D01-D2DA-55D7-D3B229F151D2}"/>
              </a:ext>
            </a:extLst>
          </p:cNvPr>
          <p:cNvSpPr txBox="1"/>
          <p:nvPr/>
        </p:nvSpPr>
        <p:spPr>
          <a:xfrm>
            <a:off x="618744" y="6502018"/>
            <a:ext cx="7190232" cy="307777"/>
          </a:xfrm>
          <a:prstGeom prst="rect">
            <a:avLst/>
          </a:prstGeom>
          <a:noFill/>
        </p:spPr>
        <p:txBody>
          <a:bodyPr wrap="square" rtlCol="0">
            <a:spAutoFit/>
          </a:bodyPr>
          <a:lstStyle/>
          <a:p>
            <a:r>
              <a:rPr lang="en-US" sz="1400" dirty="0"/>
              <a:t>Source: </a:t>
            </a:r>
            <a:r>
              <a:rPr lang="en-US" sz="1400" dirty="0">
                <a:hlinkClick r:id="rId3"/>
              </a:rPr>
              <a:t>https://attri.ai/blog/introduction-to-large-language-models</a:t>
            </a:r>
            <a:r>
              <a:rPr lang="en-US" sz="1400" dirty="0"/>
              <a:t>  </a:t>
            </a:r>
          </a:p>
        </p:txBody>
      </p:sp>
      <p:pic>
        <p:nvPicPr>
          <p:cNvPr id="1026" name="Picture 2" descr="Various usecases of large language models">
            <a:extLst>
              <a:ext uri="{FF2B5EF4-FFF2-40B4-BE49-F238E27FC236}">
                <a16:creationId xmlns:a16="http://schemas.microsoft.com/office/drawing/2014/main" id="{82E65A8C-81DF-83FE-9832-326B1ECAFE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625" r="10351"/>
          <a:stretch/>
        </p:blipFill>
        <p:spPr bwMode="auto">
          <a:xfrm>
            <a:off x="5138531" y="1301801"/>
            <a:ext cx="6774690" cy="48223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72ACC39-5E9E-F8A3-BBC9-5C058BD46E79}"/>
              </a:ext>
            </a:extLst>
          </p:cNvPr>
          <p:cNvSpPr txBox="1"/>
          <p:nvPr/>
        </p:nvSpPr>
        <p:spPr>
          <a:xfrm>
            <a:off x="882198" y="1335819"/>
            <a:ext cx="3978038" cy="3416320"/>
          </a:xfrm>
          <a:prstGeom prst="rect">
            <a:avLst/>
          </a:prstGeom>
          <a:noFill/>
        </p:spPr>
        <p:txBody>
          <a:bodyPr wrap="square" rtlCol="0">
            <a:spAutoFit/>
          </a:bodyPr>
          <a:lstStyle/>
          <a:p>
            <a:r>
              <a:rPr lang="en-US" sz="2400" b="1" dirty="0"/>
              <a:t>Examples:</a:t>
            </a:r>
          </a:p>
          <a:p>
            <a:pPr marL="285750" indent="-285750">
              <a:buFont typeface="Arial" panose="020B0604020202020204" pitchFamily="34" charset="0"/>
              <a:buChar char="•"/>
            </a:pPr>
            <a:r>
              <a:rPr lang="en-US" sz="2400" b="1" dirty="0"/>
              <a:t>Classify</a:t>
            </a:r>
            <a:r>
              <a:rPr lang="en-US" sz="2400" dirty="0"/>
              <a:t>: sentiment analysis of Tweets</a:t>
            </a:r>
          </a:p>
          <a:p>
            <a:pPr marL="285750" indent="-285750">
              <a:buFont typeface="Arial" panose="020B0604020202020204" pitchFamily="34" charset="0"/>
              <a:buChar char="•"/>
            </a:pPr>
            <a:r>
              <a:rPr lang="en-US" sz="2400" b="1" dirty="0"/>
              <a:t>Rewrite</a:t>
            </a:r>
            <a:r>
              <a:rPr lang="en-US" sz="2400" dirty="0"/>
              <a:t>: text translation</a:t>
            </a:r>
          </a:p>
          <a:p>
            <a:pPr marL="285750" indent="-285750">
              <a:buFont typeface="Arial" panose="020B0604020202020204" pitchFamily="34" charset="0"/>
              <a:buChar char="•"/>
            </a:pPr>
            <a:r>
              <a:rPr lang="en-US" sz="2400" b="1" dirty="0"/>
              <a:t>Extract</a:t>
            </a:r>
            <a:r>
              <a:rPr lang="en-US" sz="2400" dirty="0"/>
              <a:t>: find company names in news articles</a:t>
            </a:r>
          </a:p>
          <a:p>
            <a:pPr marL="285750" indent="-285750">
              <a:buFont typeface="Arial" panose="020B0604020202020204" pitchFamily="34" charset="0"/>
              <a:buChar char="•"/>
            </a:pPr>
            <a:r>
              <a:rPr lang="en-US" sz="2400" b="1" dirty="0"/>
              <a:t>Generate</a:t>
            </a:r>
            <a:r>
              <a:rPr lang="en-US" sz="2400" dirty="0"/>
              <a:t>: create a story</a:t>
            </a:r>
          </a:p>
          <a:p>
            <a:pPr marL="285750" indent="-285750">
              <a:buFont typeface="Arial" panose="020B0604020202020204" pitchFamily="34" charset="0"/>
              <a:buChar char="•"/>
            </a:pPr>
            <a:r>
              <a:rPr lang="en-US" sz="2400" b="1" dirty="0"/>
              <a:t>Search</a:t>
            </a:r>
            <a:r>
              <a:rPr lang="en-US" sz="2400" dirty="0"/>
              <a:t>: question answering from a text passage</a:t>
            </a:r>
          </a:p>
        </p:txBody>
      </p:sp>
      <p:sp>
        <p:nvSpPr>
          <p:cNvPr id="7" name="TextBox 6">
            <a:extLst>
              <a:ext uri="{FF2B5EF4-FFF2-40B4-BE49-F238E27FC236}">
                <a16:creationId xmlns:a16="http://schemas.microsoft.com/office/drawing/2014/main" id="{65AA66BB-2BEC-7C6A-58FB-002A858CEFD2}"/>
              </a:ext>
            </a:extLst>
          </p:cNvPr>
          <p:cNvSpPr txBox="1"/>
          <p:nvPr/>
        </p:nvSpPr>
        <p:spPr>
          <a:xfrm>
            <a:off x="855696" y="5006668"/>
            <a:ext cx="3978038" cy="1200329"/>
          </a:xfrm>
          <a:prstGeom prst="rect">
            <a:avLst/>
          </a:prstGeom>
          <a:noFill/>
        </p:spPr>
        <p:txBody>
          <a:bodyPr wrap="square" rtlCol="0">
            <a:spAutoFit/>
          </a:bodyPr>
          <a:lstStyle/>
          <a:p>
            <a:r>
              <a:rPr lang="en-US" sz="2400" b="1" dirty="0"/>
              <a:t>Applications: </a:t>
            </a:r>
            <a:r>
              <a:rPr lang="en-US" sz="2400" dirty="0"/>
              <a:t>chatbots, virtual assistants, recommendation systems</a:t>
            </a:r>
          </a:p>
        </p:txBody>
      </p:sp>
    </p:spTree>
    <p:extLst>
      <p:ext uri="{BB962C8B-B14F-4D97-AF65-F5344CB8AC3E}">
        <p14:creationId xmlns:p14="http://schemas.microsoft.com/office/powerpoint/2010/main" val="34853575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4C1A7A-D53F-3035-D837-E47F579CEECF}"/>
              </a:ext>
            </a:extLst>
          </p:cNvPr>
          <p:cNvPicPr>
            <a:picLocks noChangeAspect="1"/>
          </p:cNvPicPr>
          <p:nvPr/>
        </p:nvPicPr>
        <p:blipFill>
          <a:blip r:embed="rId3"/>
          <a:stretch>
            <a:fillRect/>
          </a:stretch>
        </p:blipFill>
        <p:spPr>
          <a:xfrm>
            <a:off x="2130289" y="26020"/>
            <a:ext cx="8111341" cy="3950637"/>
          </a:xfrm>
          <a:prstGeom prst="rect">
            <a:avLst/>
          </a:prstGeom>
        </p:spPr>
      </p:pic>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What is Fine-Tuning?</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927652" y="4433221"/>
            <a:ext cx="11039856" cy="1778736"/>
          </a:xfrm>
        </p:spPr>
        <p:txBody>
          <a:bodyPr lIns="91440" tIns="45720" rIns="91440" bIns="45720" anchor="t"/>
          <a:lstStyle/>
          <a:p>
            <a:r>
              <a:rPr lang="en-US" dirty="0"/>
              <a:t>LLMs are pre-trained on huge amounts of text data to learn general language patterns</a:t>
            </a:r>
          </a:p>
          <a:p>
            <a:r>
              <a:rPr lang="en-US" dirty="0"/>
              <a:t>LLMs can be fine-tuned on a much smaller amount of data to excel at a particular task (e.g., classification of financial text)</a:t>
            </a:r>
          </a:p>
          <a:p>
            <a:pPr marL="457200" lvl="1" indent="0">
              <a:buNone/>
            </a:pPr>
            <a:endParaRPr lang="en-US" dirty="0"/>
          </a:p>
          <a:p>
            <a:pPr marL="0" indent="0" algn="ctr">
              <a:buNone/>
            </a:pPr>
            <a:endParaRPr lang="en-US"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6E29B566-19EA-0509-3EDB-E29B75ECAC09}"/>
              </a:ext>
            </a:extLst>
          </p:cNvPr>
          <p:cNvSpPr txBox="1"/>
          <p:nvPr/>
        </p:nvSpPr>
        <p:spPr>
          <a:xfrm>
            <a:off x="563880" y="6537960"/>
            <a:ext cx="7665720" cy="307777"/>
          </a:xfrm>
          <a:prstGeom prst="rect">
            <a:avLst/>
          </a:prstGeom>
          <a:noFill/>
        </p:spPr>
        <p:txBody>
          <a:bodyPr wrap="square" rtlCol="0">
            <a:spAutoFit/>
          </a:bodyPr>
          <a:lstStyle/>
          <a:p>
            <a:r>
              <a:rPr lang="en-US" sz="1400" dirty="0"/>
              <a:t>Graphic Source: </a:t>
            </a:r>
            <a:r>
              <a:rPr lang="en-US" sz="1400" dirty="0">
                <a:hlinkClick r:id="rId4"/>
              </a:rPr>
              <a:t>https://nexla.com/enterprise-ai/llm-fine-tuning/</a:t>
            </a:r>
            <a:r>
              <a:rPr lang="en-US" sz="1400" dirty="0"/>
              <a:t> </a:t>
            </a:r>
          </a:p>
        </p:txBody>
      </p:sp>
    </p:spTree>
    <p:extLst>
      <p:ext uri="{BB962C8B-B14F-4D97-AF65-F5344CB8AC3E}">
        <p14:creationId xmlns:p14="http://schemas.microsoft.com/office/powerpoint/2010/main" val="592946270"/>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Types of Fine-Tuning</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568759"/>
            <a:ext cx="11039856" cy="4649162"/>
          </a:xfrm>
        </p:spPr>
        <p:txBody>
          <a:bodyPr lIns="91440" tIns="45720" rIns="91440" bIns="45720" anchor="t"/>
          <a:lstStyle/>
          <a:p>
            <a:r>
              <a:rPr lang="en-US" sz="3200" dirty="0"/>
              <a:t>Fine-tuning can be a supervised or unsupervised process and involves: </a:t>
            </a:r>
          </a:p>
          <a:p>
            <a:pPr marL="914400" lvl="1" indent="-457200">
              <a:buFont typeface="+mj-lt"/>
              <a:buAutoNum type="arabicPeriod"/>
            </a:pPr>
            <a:r>
              <a:rPr lang="en-US" sz="2800" dirty="0"/>
              <a:t>Changing some of the LLM weights,</a:t>
            </a:r>
          </a:p>
          <a:p>
            <a:pPr marL="914400" lvl="1" indent="-457200">
              <a:buFont typeface="+mj-lt"/>
              <a:buAutoNum type="arabicPeriod"/>
            </a:pPr>
            <a:r>
              <a:rPr lang="en-US" sz="2800" b="1" dirty="0"/>
              <a:t>Changing all of the LLM weights (full fine-tuning), </a:t>
            </a:r>
            <a:r>
              <a:rPr lang="en-US" sz="2800" dirty="0"/>
              <a:t>or</a:t>
            </a:r>
          </a:p>
          <a:p>
            <a:pPr marL="914400" lvl="1" indent="-457200">
              <a:buFont typeface="+mj-lt"/>
              <a:buAutoNum type="arabicPeriod"/>
            </a:pPr>
            <a:r>
              <a:rPr lang="en-US" sz="2800" dirty="0"/>
              <a:t>Parameter Efficient Fine-Tuning (PEFT), i.e., keeping the LLM weights the same but updating a small number of additional parameters that will adjust the LLM weights (e.g., </a:t>
            </a:r>
            <a:r>
              <a:rPr lang="en-US" sz="2800" dirty="0" err="1"/>
              <a:t>LoRA</a:t>
            </a:r>
            <a:r>
              <a:rPr lang="en-US" sz="2800" dirty="0"/>
              <a:t>).</a:t>
            </a:r>
          </a:p>
          <a:p>
            <a:r>
              <a:rPr lang="en-US" sz="3200" dirty="0"/>
              <a:t>The more weights you update, the more computational resources you need</a:t>
            </a:r>
          </a:p>
          <a:p>
            <a:endParaRPr lang="en-US" sz="3200" dirty="0"/>
          </a:p>
          <a:p>
            <a:pPr marL="457200" lvl="1" indent="0">
              <a:buNone/>
            </a:pPr>
            <a:endParaRPr lang="en-US" sz="2800" dirty="0"/>
          </a:p>
          <a:p>
            <a:pPr marL="0" indent="0" algn="ctr">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230341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Why use Fine-Tuning? </a:t>
            </a:r>
            <a:endParaRPr lang="en-US" dirty="0">
              <a:highlight>
                <a:srgbClr val="FFFF00"/>
              </a:highlight>
            </a:endParaRPr>
          </a:p>
        </p:txBody>
      </p:sp>
      <p:pic>
        <p:nvPicPr>
          <p:cNvPr id="7" name="Picture 6">
            <a:extLst>
              <a:ext uri="{FF2B5EF4-FFF2-40B4-BE49-F238E27FC236}">
                <a16:creationId xmlns:a16="http://schemas.microsoft.com/office/drawing/2014/main" id="{3D38FF43-99D1-D162-EC62-4D70E15ED46C}"/>
              </a:ext>
            </a:extLst>
          </p:cNvPr>
          <p:cNvPicPr>
            <a:picLocks noChangeAspect="1"/>
          </p:cNvPicPr>
          <p:nvPr/>
        </p:nvPicPr>
        <p:blipFill>
          <a:blip r:embed="rId3"/>
          <a:stretch>
            <a:fillRect/>
          </a:stretch>
        </p:blipFill>
        <p:spPr>
          <a:xfrm>
            <a:off x="4831809" y="1600199"/>
            <a:ext cx="6934445" cy="4225677"/>
          </a:xfrm>
          <a:prstGeom prst="rect">
            <a:avLst/>
          </a:prstGeom>
        </p:spPr>
      </p:pic>
      <p:sp>
        <p:nvSpPr>
          <p:cNvPr id="8" name="TextBox 7">
            <a:extLst>
              <a:ext uri="{FF2B5EF4-FFF2-40B4-BE49-F238E27FC236}">
                <a16:creationId xmlns:a16="http://schemas.microsoft.com/office/drawing/2014/main" id="{AE143FCF-CA4A-AAB5-B2CD-A8BA2DBC06DE}"/>
              </a:ext>
            </a:extLst>
          </p:cNvPr>
          <p:cNvSpPr txBox="1"/>
          <p:nvPr/>
        </p:nvSpPr>
        <p:spPr>
          <a:xfrm>
            <a:off x="563880" y="6537960"/>
            <a:ext cx="7665720" cy="307777"/>
          </a:xfrm>
          <a:prstGeom prst="rect">
            <a:avLst/>
          </a:prstGeom>
          <a:noFill/>
        </p:spPr>
        <p:txBody>
          <a:bodyPr wrap="square" rtlCol="0">
            <a:spAutoFit/>
          </a:bodyPr>
          <a:lstStyle/>
          <a:p>
            <a:r>
              <a:rPr lang="en-US" sz="1400" dirty="0"/>
              <a:t>Graphic Source: </a:t>
            </a:r>
            <a:r>
              <a:rPr lang="en-US" sz="1400" dirty="0">
                <a:hlinkClick r:id="rId4"/>
              </a:rPr>
              <a:t>https://intuitivetutorial.com/2023/06/18/large-language-models-in-deep-learning/</a:t>
            </a:r>
            <a:r>
              <a:rPr lang="en-US" sz="1400" dirty="0"/>
              <a:t> </a:t>
            </a:r>
          </a:p>
        </p:txBody>
      </p:sp>
      <p:sp>
        <p:nvSpPr>
          <p:cNvPr id="3" name="TextBox 2">
            <a:extLst>
              <a:ext uri="{FF2B5EF4-FFF2-40B4-BE49-F238E27FC236}">
                <a16:creationId xmlns:a16="http://schemas.microsoft.com/office/drawing/2014/main" id="{583748B6-F5DC-9510-B2F6-0079A2F027B3}"/>
              </a:ext>
            </a:extLst>
          </p:cNvPr>
          <p:cNvSpPr txBox="1"/>
          <p:nvPr/>
        </p:nvSpPr>
        <p:spPr>
          <a:xfrm>
            <a:off x="725557" y="1496918"/>
            <a:ext cx="4025348" cy="4524315"/>
          </a:xfrm>
          <a:prstGeom prst="rect">
            <a:avLst/>
          </a:prstGeom>
          <a:noFill/>
        </p:spPr>
        <p:txBody>
          <a:bodyPr wrap="square" rtlCol="0">
            <a:spAutoFit/>
          </a:bodyPr>
          <a:lstStyle/>
          <a:p>
            <a:r>
              <a:rPr lang="en-US" sz="2400" dirty="0"/>
              <a:t>Example: </a:t>
            </a:r>
          </a:p>
          <a:p>
            <a:endParaRPr lang="en-US" sz="2400" dirty="0"/>
          </a:p>
          <a:p>
            <a:r>
              <a:rPr lang="en-US" sz="2400" dirty="0" err="1">
                <a:hlinkClick r:id="rId5"/>
              </a:rPr>
              <a:t>distilbert</a:t>
            </a:r>
            <a:r>
              <a:rPr lang="en-US" sz="2400" dirty="0">
                <a:hlinkClick r:id="rId5"/>
              </a:rPr>
              <a:t>/</a:t>
            </a:r>
            <a:r>
              <a:rPr lang="en-US" sz="2400" dirty="0" err="1">
                <a:hlinkClick r:id="rId5"/>
              </a:rPr>
              <a:t>distilbert</a:t>
            </a:r>
            <a:r>
              <a:rPr lang="en-US" sz="2400" dirty="0">
                <a:hlinkClick r:id="rId5"/>
              </a:rPr>
              <a:t>-base-uncased</a:t>
            </a:r>
            <a:r>
              <a:rPr lang="en-US" sz="2400" dirty="0"/>
              <a:t> was pre-trained on </a:t>
            </a:r>
            <a:r>
              <a:rPr lang="en-US" sz="2400" dirty="0" err="1">
                <a:hlinkClick r:id="rId6"/>
              </a:rPr>
              <a:t>BookCorpus</a:t>
            </a:r>
            <a:r>
              <a:rPr lang="en-US" sz="2400" dirty="0"/>
              <a:t> and </a:t>
            </a:r>
            <a:r>
              <a:rPr lang="en-US" sz="2400" dirty="0">
                <a:hlinkClick r:id="rId7"/>
              </a:rPr>
              <a:t>English Wikipedia</a:t>
            </a:r>
            <a:r>
              <a:rPr lang="en-US" sz="2400" dirty="0"/>
              <a:t>, ~25GB of data</a:t>
            </a:r>
          </a:p>
          <a:p>
            <a:endParaRPr lang="en-US" sz="2400" dirty="0"/>
          </a:p>
          <a:p>
            <a:r>
              <a:rPr lang="en-US" sz="2400" dirty="0" err="1">
                <a:hlinkClick r:id="rId8"/>
              </a:rPr>
              <a:t>distilbert</a:t>
            </a:r>
            <a:r>
              <a:rPr lang="en-US" sz="2400" dirty="0">
                <a:hlinkClick r:id="rId8"/>
              </a:rPr>
              <a:t>/distilbert-base-uncased-finetuned-sst-2-english </a:t>
            </a:r>
            <a:r>
              <a:rPr lang="en-US" sz="2400" dirty="0"/>
              <a:t>was fine-tuned on </a:t>
            </a:r>
            <a:r>
              <a:rPr lang="en-US" sz="2400" dirty="0">
                <a:hlinkClick r:id="rId9"/>
              </a:rPr>
              <a:t>Stanford Sentiment Treebank (sst2)</a:t>
            </a:r>
            <a:r>
              <a:rPr lang="en-US" sz="2400" dirty="0"/>
              <a:t>, ~5MB of data</a:t>
            </a:r>
          </a:p>
        </p:txBody>
      </p:sp>
    </p:spTree>
    <p:extLst>
      <p:ext uri="{BB962C8B-B14F-4D97-AF65-F5344CB8AC3E}">
        <p14:creationId xmlns:p14="http://schemas.microsoft.com/office/powerpoint/2010/main" val="82270332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Example - Supervised Full Fine-Tuning</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568759"/>
            <a:ext cx="11039856" cy="4649162"/>
          </a:xfrm>
        </p:spPr>
        <p:txBody>
          <a:bodyPr lIns="91440" tIns="45720" rIns="91440" bIns="45720" anchor="t"/>
          <a:lstStyle/>
          <a:p>
            <a:r>
              <a:rPr lang="en-US" sz="3200" dirty="0"/>
              <a:t>The data for supervised learning includes labels, e.g., a text review and sentiment label (positive or negative).</a:t>
            </a:r>
          </a:p>
          <a:p>
            <a:r>
              <a:rPr lang="en-US" sz="3200" dirty="0"/>
              <a:t>An LLM is generally pre-trained for the task of masked language modeling</a:t>
            </a:r>
          </a:p>
          <a:p>
            <a:r>
              <a:rPr lang="en-US" sz="3200" dirty="0"/>
              <a:t>Through fine-tuning we can change the task to text classification</a:t>
            </a:r>
          </a:p>
          <a:p>
            <a:pPr lvl="1"/>
            <a:r>
              <a:rPr lang="en-US" sz="2800" dirty="0"/>
              <a:t>This means that the LLM head (the last layers) will change to text classification layers</a:t>
            </a:r>
          </a:p>
          <a:p>
            <a:pPr lvl="1"/>
            <a:r>
              <a:rPr lang="en-US" sz="2800" dirty="0"/>
              <a:t>There is a transformers function that will do this for us</a:t>
            </a:r>
          </a:p>
          <a:p>
            <a:endParaRPr lang="en-US" sz="3200" dirty="0"/>
          </a:p>
          <a:p>
            <a:pPr marL="0" indent="0">
              <a:buNone/>
            </a:pPr>
            <a:endParaRPr lang="en-US" sz="3200" dirty="0"/>
          </a:p>
          <a:p>
            <a:endParaRPr lang="en-US" sz="3200" dirty="0"/>
          </a:p>
          <a:p>
            <a:endParaRPr lang="en-US" sz="3200" dirty="0"/>
          </a:p>
          <a:p>
            <a:pPr marL="0" indent="0">
              <a:buNone/>
            </a:pPr>
            <a:endParaRPr lang="en-US" sz="3200" dirty="0"/>
          </a:p>
          <a:p>
            <a:endParaRPr lang="en-US" sz="3200" dirty="0"/>
          </a:p>
          <a:p>
            <a:pPr marL="457200" lvl="1" indent="0">
              <a:buNone/>
            </a:pPr>
            <a:endParaRPr lang="en-US" sz="2800" dirty="0"/>
          </a:p>
          <a:p>
            <a:pPr marL="0" indent="0" algn="ctr">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6716605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Hugging Face Trainer Class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340161"/>
            <a:ext cx="11039856" cy="5388630"/>
          </a:xfrm>
        </p:spPr>
        <p:txBody>
          <a:bodyPr lIns="91440" tIns="45720" rIns="91440" bIns="45720" anchor="t"/>
          <a:lstStyle/>
          <a:p>
            <a:r>
              <a:rPr lang="en-US" sz="3200" dirty="0"/>
              <a:t>The Trainer class allows a user to train or fine-tune a model using a convenient function, rather than using native </a:t>
            </a:r>
            <a:r>
              <a:rPr lang="en-US" sz="3200" dirty="0" err="1"/>
              <a:t>PyTorch</a:t>
            </a:r>
            <a:r>
              <a:rPr lang="en-US" sz="3200" dirty="0"/>
              <a:t>.</a:t>
            </a:r>
          </a:p>
          <a:p>
            <a:r>
              <a:rPr lang="en-US" sz="3200" dirty="0"/>
              <a:t>When training, the Trainer will automatically use the GPU if one is present.</a:t>
            </a:r>
          </a:p>
          <a:p>
            <a:r>
              <a:rPr lang="en-US" sz="3200" dirty="0"/>
              <a:t>There are </a:t>
            </a:r>
            <a:r>
              <a:rPr lang="en-US" sz="3200" b="1" dirty="0"/>
              <a:t>many </a:t>
            </a:r>
            <a:r>
              <a:rPr lang="en-US" sz="3200" dirty="0"/>
              <a:t>options that can be set for the </a:t>
            </a:r>
            <a:r>
              <a:rPr lang="en-US" sz="3200" dirty="0" err="1"/>
              <a:t>TrainingArguments</a:t>
            </a:r>
            <a:r>
              <a:rPr lang="en-US" sz="3200" dirty="0"/>
              <a:t> (number of epochs, learning rate, save strategy, etc.)  </a:t>
            </a:r>
          </a:p>
          <a:p>
            <a:pPr lvl="1"/>
            <a:r>
              <a:rPr lang="en-US" sz="2800" dirty="0">
                <a:hlinkClick r:id="rId3"/>
              </a:rPr>
              <a:t>https://huggingface.co/docs/transformers/main_classes/trainer#transformers.TrainingArguments</a:t>
            </a:r>
            <a:r>
              <a:rPr lang="en-US" sz="2800" dirty="0"/>
              <a:t> </a:t>
            </a:r>
          </a:p>
          <a:p>
            <a:r>
              <a:rPr lang="en-US" sz="3200" dirty="0"/>
              <a:t>The Trainer will not automatically evaluate the LLM, so we will pass it an evaluation metric.</a:t>
            </a:r>
          </a:p>
          <a:p>
            <a:pPr marL="0" indent="0">
              <a:buNone/>
            </a:pPr>
            <a:endParaRPr lang="en-US" sz="3200" dirty="0"/>
          </a:p>
          <a:p>
            <a:endParaRPr lang="en-US" sz="3200" dirty="0"/>
          </a:p>
          <a:p>
            <a:endParaRPr lang="en-US" sz="3200" dirty="0"/>
          </a:p>
          <a:p>
            <a:pPr marL="0" indent="0">
              <a:buNone/>
            </a:pPr>
            <a:endParaRPr lang="en-US" sz="3200" dirty="0"/>
          </a:p>
          <a:p>
            <a:endParaRPr lang="en-US" sz="3200" dirty="0"/>
          </a:p>
          <a:p>
            <a:pPr marL="457200" lvl="1" indent="0">
              <a:buNone/>
            </a:pPr>
            <a:endParaRPr lang="en-US" sz="2800" dirty="0"/>
          </a:p>
          <a:p>
            <a:pPr marL="0" indent="0" algn="ctr">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771813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Ex 5 – Supervised Full Fine-Tuning</a:t>
            </a:r>
            <a:br>
              <a:rPr lang="en-US" dirty="0"/>
            </a:br>
            <a:r>
              <a:rPr lang="en-US" sz="3200" dirty="0"/>
              <a:t>Text Classification</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647827"/>
            <a:ext cx="11039856" cy="4570093"/>
          </a:xfrm>
        </p:spPr>
        <p:txBody>
          <a:bodyPr lIns="91440" tIns="45720" rIns="91440" bIns="45720" anchor="t"/>
          <a:lstStyle/>
          <a:p>
            <a:pPr marL="514350" indent="-514350">
              <a:buFont typeface="+mj-lt"/>
              <a:buAutoNum type="arabicPeriod"/>
            </a:pPr>
            <a:r>
              <a:rPr lang="en-US" dirty="0"/>
              <a:t>Open the ex4.ipynb file from the workshop folder.</a:t>
            </a:r>
          </a:p>
          <a:p>
            <a:pPr marL="514350" indent="-514350">
              <a:buFont typeface="+mj-lt"/>
              <a:buAutoNum type="arabicPeriod"/>
            </a:pPr>
            <a:r>
              <a:rPr lang="en-US" dirty="0"/>
              <a:t>We will go over this file together.</a:t>
            </a:r>
          </a:p>
          <a:p>
            <a:pPr marL="0" indent="0" algn="ctr">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09842731"/>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399B3-05AF-DC32-60AE-203457D99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4B54B-E4CB-8642-F581-53D43E657F15}"/>
              </a:ext>
            </a:extLst>
          </p:cNvPr>
          <p:cNvSpPr>
            <a:spLocks noGrp="1"/>
          </p:cNvSpPr>
          <p:nvPr>
            <p:ph type="title"/>
          </p:nvPr>
        </p:nvSpPr>
        <p:spPr>
          <a:xfrm>
            <a:off x="1397620" y="365126"/>
            <a:ext cx="10072136" cy="1325563"/>
          </a:xfrm>
        </p:spPr>
        <p:txBody>
          <a:bodyPr/>
          <a:lstStyle/>
          <a:p>
            <a:r>
              <a:rPr lang="en-US" dirty="0"/>
              <a:t>CPU Resource Allocation for Fine-Tuning</a:t>
            </a:r>
          </a:p>
        </p:txBody>
      </p:sp>
      <p:sp>
        <p:nvSpPr>
          <p:cNvPr id="3" name="Content Placeholder 2">
            <a:extLst>
              <a:ext uri="{FF2B5EF4-FFF2-40B4-BE49-F238E27FC236}">
                <a16:creationId xmlns:a16="http://schemas.microsoft.com/office/drawing/2014/main" id="{25D4F233-587A-E726-9977-0D1C63CF2FF9}"/>
              </a:ext>
            </a:extLst>
          </p:cNvPr>
          <p:cNvSpPr>
            <a:spLocks noGrp="1"/>
          </p:cNvSpPr>
          <p:nvPr>
            <p:ph sz="quarter" idx="10"/>
          </p:nvPr>
        </p:nvSpPr>
        <p:spPr>
          <a:xfrm>
            <a:off x="817880" y="1281980"/>
            <a:ext cx="11160760" cy="4941773"/>
          </a:xfrm>
        </p:spPr>
        <p:txBody>
          <a:bodyPr lIns="91440" tIns="45720" rIns="91440" bIns="45720" anchor="t"/>
          <a:lstStyle/>
          <a:p>
            <a:pPr marL="0" indent="0">
              <a:buNone/>
            </a:pPr>
            <a:r>
              <a:rPr lang="en-US" b="1" dirty="0"/>
              <a:t>CPU memory</a:t>
            </a:r>
          </a:p>
          <a:p>
            <a:pPr lvl="1"/>
            <a:r>
              <a:rPr lang="en-US" b="1" dirty="0"/>
              <a:t>Interactive Partition: </a:t>
            </a:r>
            <a:r>
              <a:rPr lang="en-US" dirty="0"/>
              <a:t>6GB RAM per core requested</a:t>
            </a:r>
          </a:p>
          <a:p>
            <a:pPr lvl="1"/>
            <a:r>
              <a:rPr lang="en-US" b="1" dirty="0"/>
              <a:t>Standard Partition: </a:t>
            </a:r>
            <a:r>
              <a:rPr lang="en-US" dirty="0"/>
              <a:t>9GB RAM per core requested (no GPU)</a:t>
            </a:r>
          </a:p>
          <a:p>
            <a:pPr lvl="1"/>
            <a:r>
              <a:rPr lang="en-US" b="1" dirty="0"/>
              <a:t>GPU partition</a:t>
            </a:r>
            <a:r>
              <a:rPr lang="en-US" dirty="0"/>
              <a:t>: you can select the amount of CPU RAM </a:t>
            </a:r>
            <a:endParaRPr lang="en-US" b="1" dirty="0"/>
          </a:p>
          <a:p>
            <a:pPr lvl="1"/>
            <a:r>
              <a:rPr lang="en-US" dirty="0"/>
              <a:t>“You should have enough RAM to comfortably work with your GPU.”</a:t>
            </a:r>
          </a:p>
          <a:p>
            <a:pPr lvl="1"/>
            <a:r>
              <a:rPr lang="en-US" dirty="0"/>
              <a:t>In other words, request at least as much RAM as the GPU you select. </a:t>
            </a:r>
          </a:p>
          <a:p>
            <a:pPr lvl="1"/>
            <a:r>
              <a:rPr lang="en-US" dirty="0"/>
              <a:t>If you are using a large dataset and/or want to do extensive preprocessing, more RAM is probably helpful</a:t>
            </a:r>
          </a:p>
          <a:p>
            <a:pPr marL="457200" lvl="1" indent="0">
              <a:buNone/>
            </a:pPr>
            <a:endParaRPr lang="en-US" b="1" dirty="0"/>
          </a:p>
          <a:p>
            <a:pPr marL="0" indent="0">
              <a:buNone/>
            </a:pPr>
            <a:r>
              <a:rPr lang="en-US" b="1" dirty="0"/>
              <a:t>CPU cores</a:t>
            </a:r>
          </a:p>
          <a:p>
            <a:pPr lvl="1"/>
            <a:r>
              <a:rPr lang="en-US" dirty="0"/>
              <a:t>Use multiple cores - especially if you are using a dataset from the Datasets package and a GPU.  (So that </a:t>
            </a:r>
            <a:r>
              <a:rPr lang="en-US" dirty="0" err="1"/>
              <a:t>DataLoader</a:t>
            </a:r>
            <a:r>
              <a:rPr lang="en-US" dirty="0"/>
              <a:t> can utilize multiple cores under the hood.)</a:t>
            </a:r>
          </a:p>
          <a:p>
            <a:pPr lvl="1"/>
            <a:r>
              <a:rPr lang="en-US" dirty="0"/>
              <a:t>I usually start with 8</a:t>
            </a:r>
          </a:p>
          <a:p>
            <a:pPr marL="0" indent="0">
              <a:buNone/>
            </a:pPr>
            <a:endParaRPr lang="en-US" dirty="0"/>
          </a:p>
          <a:p>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
        <p:nvSpPr>
          <p:cNvPr id="5" name="TextBox 4">
            <a:extLst>
              <a:ext uri="{FF2B5EF4-FFF2-40B4-BE49-F238E27FC236}">
                <a16:creationId xmlns:a16="http://schemas.microsoft.com/office/drawing/2014/main" id="{099D0919-276B-1367-EA9F-F9C32ED04230}"/>
              </a:ext>
            </a:extLst>
          </p:cNvPr>
          <p:cNvSpPr txBox="1"/>
          <p:nvPr/>
        </p:nvSpPr>
        <p:spPr>
          <a:xfrm>
            <a:off x="563880" y="6537960"/>
            <a:ext cx="7665720" cy="307777"/>
          </a:xfrm>
          <a:prstGeom prst="rect">
            <a:avLst/>
          </a:prstGeom>
          <a:noFill/>
        </p:spPr>
        <p:txBody>
          <a:bodyPr wrap="square" rtlCol="0">
            <a:spAutoFit/>
          </a:bodyPr>
          <a:lstStyle/>
          <a:p>
            <a:r>
              <a:rPr lang="en-US" sz="1400" dirty="0"/>
              <a:t>Source: </a:t>
            </a:r>
            <a:r>
              <a:rPr lang="en-US" sz="1400" dirty="0">
                <a:hlinkClick r:id="rId3"/>
              </a:rPr>
              <a:t>https://timdettmers.com/2018/12/16/deep-learning-hardware-guide/</a:t>
            </a:r>
            <a:r>
              <a:rPr lang="en-US" sz="1400" dirty="0"/>
              <a:t> </a:t>
            </a:r>
          </a:p>
        </p:txBody>
      </p:sp>
    </p:spTree>
    <p:extLst>
      <p:ext uri="{BB962C8B-B14F-4D97-AF65-F5344CB8AC3E}">
        <p14:creationId xmlns:p14="http://schemas.microsoft.com/office/powerpoint/2010/main" val="135057515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1B279-112F-9C35-B622-3780BDC71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2CE039-9186-A8C6-CE4F-57CCDBA5928F}"/>
              </a:ext>
            </a:extLst>
          </p:cNvPr>
          <p:cNvSpPr>
            <a:spLocks noGrp="1"/>
          </p:cNvSpPr>
          <p:nvPr>
            <p:ph type="title"/>
          </p:nvPr>
        </p:nvSpPr>
        <p:spPr>
          <a:xfrm>
            <a:off x="1397620" y="365126"/>
            <a:ext cx="10072136" cy="1325563"/>
          </a:xfrm>
        </p:spPr>
        <p:txBody>
          <a:bodyPr/>
          <a:lstStyle/>
          <a:p>
            <a:r>
              <a:rPr lang="en-US" dirty="0"/>
              <a:t>Selecting a GPU for Fine-Tuning</a:t>
            </a:r>
          </a:p>
        </p:txBody>
      </p:sp>
      <p:sp>
        <p:nvSpPr>
          <p:cNvPr id="3" name="Content Placeholder 2">
            <a:extLst>
              <a:ext uri="{FF2B5EF4-FFF2-40B4-BE49-F238E27FC236}">
                <a16:creationId xmlns:a16="http://schemas.microsoft.com/office/drawing/2014/main" id="{6626E080-62B2-303A-A8FC-232B82DF7989}"/>
              </a:ext>
            </a:extLst>
          </p:cNvPr>
          <p:cNvSpPr>
            <a:spLocks noGrp="1"/>
          </p:cNvSpPr>
          <p:nvPr>
            <p:ph sz="quarter" idx="10"/>
          </p:nvPr>
        </p:nvSpPr>
        <p:spPr>
          <a:xfrm>
            <a:off x="738810" y="1428415"/>
            <a:ext cx="11353800" cy="5328203"/>
          </a:xfrm>
        </p:spPr>
        <p:txBody>
          <a:bodyPr lIns="91440" tIns="45720" rIns="91440" bIns="45720" anchor="t"/>
          <a:lstStyle/>
          <a:p>
            <a:r>
              <a:rPr lang="en-US" dirty="0"/>
              <a:t>Select a GPU based on how much GPU memory you will need.</a:t>
            </a:r>
          </a:p>
          <a:p>
            <a:r>
              <a:rPr lang="en-US" dirty="0"/>
              <a:t>But, it is a hard problem to determine how much GPU memory a LLM will need for training </a:t>
            </a:r>
            <a:r>
              <a:rPr lang="en-US" b="1" dirty="0"/>
              <a:t>before</a:t>
            </a:r>
            <a:r>
              <a:rPr lang="en-US" dirty="0"/>
              <a:t> training the model</a:t>
            </a:r>
          </a:p>
          <a:p>
            <a:r>
              <a:rPr lang="en-US" dirty="0"/>
              <a:t>A training iteration requires a forward and backward pass of the model. In addition to storing the LLM, training also requires additional storage space such as</a:t>
            </a:r>
          </a:p>
          <a:p>
            <a:pPr lvl="1"/>
            <a:r>
              <a:rPr lang="en-US" dirty="0"/>
              <a:t>Optimizer states</a:t>
            </a:r>
          </a:p>
          <a:p>
            <a:pPr lvl="1"/>
            <a:r>
              <a:rPr lang="en-US" dirty="0"/>
              <a:t>Gradients</a:t>
            </a:r>
          </a:p>
          <a:p>
            <a:pPr lvl="1"/>
            <a:r>
              <a:rPr lang="en-US" dirty="0"/>
              <a:t>Activations</a:t>
            </a:r>
          </a:p>
          <a:p>
            <a:pPr lvl="1"/>
            <a:r>
              <a:rPr lang="en-US" dirty="0"/>
              <a:t>Data (how much is determined by the batch size)</a:t>
            </a:r>
          </a:p>
          <a:p>
            <a:pPr marL="0" indent="0">
              <a:buNone/>
            </a:pPr>
            <a:endParaRPr lang="en-US" dirty="0"/>
          </a:p>
        </p:txBody>
      </p:sp>
      <p:sp>
        <p:nvSpPr>
          <p:cNvPr id="4" name="TextBox 3">
            <a:extLst>
              <a:ext uri="{FF2B5EF4-FFF2-40B4-BE49-F238E27FC236}">
                <a16:creationId xmlns:a16="http://schemas.microsoft.com/office/drawing/2014/main" id="{C08F71DF-EDAC-57DE-B046-5F1645A74689}"/>
              </a:ext>
            </a:extLst>
          </p:cNvPr>
          <p:cNvSpPr txBox="1"/>
          <p:nvPr/>
        </p:nvSpPr>
        <p:spPr>
          <a:xfrm>
            <a:off x="563880" y="6537960"/>
            <a:ext cx="7665720" cy="307777"/>
          </a:xfrm>
          <a:prstGeom prst="rect">
            <a:avLst/>
          </a:prstGeom>
          <a:noFill/>
        </p:spPr>
        <p:txBody>
          <a:bodyPr wrap="square" rtlCol="0">
            <a:spAutoFit/>
          </a:bodyPr>
          <a:lstStyle/>
          <a:p>
            <a:r>
              <a:rPr lang="en-US" sz="1400" dirty="0"/>
              <a:t>Source: </a:t>
            </a:r>
            <a:r>
              <a:rPr lang="en-US" sz="1400" dirty="0">
                <a:hlinkClick r:id="rId3"/>
              </a:rPr>
              <a:t>https://blog.eleuther.ai/transformer-math/</a:t>
            </a:r>
            <a:r>
              <a:rPr lang="en-US" sz="1400" dirty="0"/>
              <a:t> </a:t>
            </a:r>
          </a:p>
        </p:txBody>
      </p:sp>
    </p:spTree>
    <p:extLst>
      <p:ext uri="{BB962C8B-B14F-4D97-AF65-F5344CB8AC3E}">
        <p14:creationId xmlns:p14="http://schemas.microsoft.com/office/powerpoint/2010/main" val="2816762797"/>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E5EFF-CD1F-F609-462C-363EBBD14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426EA-7475-410E-9345-C2884620F462}"/>
              </a:ext>
            </a:extLst>
          </p:cNvPr>
          <p:cNvSpPr>
            <a:spLocks noGrp="1"/>
          </p:cNvSpPr>
          <p:nvPr>
            <p:ph type="title"/>
          </p:nvPr>
        </p:nvSpPr>
        <p:spPr>
          <a:xfrm>
            <a:off x="1397620" y="365126"/>
            <a:ext cx="10072136" cy="1325563"/>
          </a:xfrm>
        </p:spPr>
        <p:txBody>
          <a:bodyPr/>
          <a:lstStyle/>
          <a:p>
            <a:r>
              <a:rPr lang="en-US" dirty="0"/>
              <a:t>Selecting a GPU for Fine-Tuning cont.</a:t>
            </a:r>
          </a:p>
        </p:txBody>
      </p:sp>
      <p:sp>
        <p:nvSpPr>
          <p:cNvPr id="3" name="Content Placeholder 2">
            <a:extLst>
              <a:ext uri="{FF2B5EF4-FFF2-40B4-BE49-F238E27FC236}">
                <a16:creationId xmlns:a16="http://schemas.microsoft.com/office/drawing/2014/main" id="{517A40DF-CE81-8AD2-A891-03D3599B1D81}"/>
              </a:ext>
            </a:extLst>
          </p:cNvPr>
          <p:cNvSpPr>
            <a:spLocks noGrp="1"/>
          </p:cNvSpPr>
          <p:nvPr>
            <p:ph sz="quarter" idx="10"/>
          </p:nvPr>
        </p:nvSpPr>
        <p:spPr>
          <a:xfrm>
            <a:off x="738810" y="1418476"/>
            <a:ext cx="11353800" cy="5328203"/>
          </a:xfrm>
        </p:spPr>
        <p:txBody>
          <a:bodyPr lIns="91440" tIns="45720" rIns="91440" bIns="45720" anchor="t"/>
          <a:lstStyle/>
          <a:p>
            <a:r>
              <a:rPr lang="en-US" dirty="0"/>
              <a:t>According to the </a:t>
            </a:r>
            <a:r>
              <a:rPr lang="en-US" dirty="0">
                <a:hlinkClick r:id="rId3"/>
              </a:rPr>
              <a:t>Hugging Face Model Memory Calculator</a:t>
            </a:r>
            <a:r>
              <a:rPr lang="en-US" dirty="0"/>
              <a:t>, for a batch size of 1, </a:t>
            </a:r>
            <a:r>
              <a:rPr lang="en-US" b="1" dirty="0"/>
              <a:t>GPU Memory Estimate for Fine-Tuning (B): </a:t>
            </a:r>
            <a:r>
              <a:rPr lang="en-US" dirty="0"/>
              <a:t>4 * (LLM Memory in B)</a:t>
            </a:r>
          </a:p>
          <a:p>
            <a:pPr lvl="1"/>
            <a:r>
              <a:rPr lang="en-US" dirty="0"/>
              <a:t>While this formula can help ballpark an estimate, I recommend tracking GPU memory using the GPU Dashboard to make a more informed GPU selection.</a:t>
            </a:r>
          </a:p>
          <a:p>
            <a:r>
              <a:rPr lang="en-US" dirty="0"/>
              <a:t>For a more specific formula, see </a:t>
            </a:r>
            <a:r>
              <a:rPr lang="en-US" sz="2800" dirty="0">
                <a:hlinkClick r:id="rId4"/>
              </a:rPr>
              <a:t>https://blog.eleuther.ai/transformer-math/</a:t>
            </a:r>
            <a:r>
              <a:rPr lang="en-US" sz="2800" dirty="0"/>
              <a:t> </a:t>
            </a:r>
          </a:p>
          <a:p>
            <a:pPr lvl="1"/>
            <a:r>
              <a:rPr lang="en-US" dirty="0"/>
              <a:t>This blog requires some understanding of transformers</a:t>
            </a:r>
          </a:p>
          <a:p>
            <a:r>
              <a:rPr lang="en-US" dirty="0"/>
              <a:t>Determining LLM memory for fine-tuning is an active area of research.  The paper </a:t>
            </a:r>
            <a:r>
              <a:rPr lang="en-US" dirty="0" err="1">
                <a:hlinkClick r:id="rId5"/>
              </a:rPr>
              <a:t>LLMem</a:t>
            </a:r>
            <a:r>
              <a:rPr lang="en-US" dirty="0">
                <a:hlinkClick r:id="rId5"/>
              </a:rPr>
              <a:t>: Estimating GPU Memory Usage for Fine-Tuning Pre-Trained LLMs</a:t>
            </a:r>
            <a:r>
              <a:rPr lang="en-US" dirty="0"/>
              <a:t> by Kim, et al. (April 2024) presents a method for doing so within 3% of the actual memory required.</a:t>
            </a:r>
          </a:p>
          <a:p>
            <a:pPr marL="0" indent="0">
              <a:buNone/>
            </a:pPr>
            <a:endParaRPr lang="en-US" dirty="0"/>
          </a:p>
          <a:p>
            <a:pPr marL="457200" lvl="1" indent="0">
              <a:buNone/>
            </a:pPr>
            <a:endParaRPr lang="en-US" dirty="0"/>
          </a:p>
          <a:p>
            <a:pPr marL="457200" lvl="1" indent="0">
              <a:buNone/>
            </a:pPr>
            <a:br>
              <a:rPr lang="en-US" dirty="0"/>
            </a:br>
            <a:br>
              <a:rPr lang="en-US" dirty="0"/>
            </a:br>
            <a:endParaRPr lang="en-US" dirty="0"/>
          </a:p>
          <a:p>
            <a:endParaRPr lang="en-US" dirty="0"/>
          </a:p>
        </p:txBody>
      </p:sp>
    </p:spTree>
    <p:extLst>
      <p:ext uri="{BB962C8B-B14F-4D97-AF65-F5344CB8AC3E}">
        <p14:creationId xmlns:p14="http://schemas.microsoft.com/office/powerpoint/2010/main" val="372997899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General Advice</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r>
              <a:rPr lang="en-US" sz="2400" dirty="0"/>
              <a:t>If you are learning about LLMs and doing tutorials, choose a small LLM.  The GPUs in the Interactive partition are probably ok to use.</a:t>
            </a:r>
          </a:p>
          <a:p>
            <a:r>
              <a:rPr lang="en-US" sz="2400" dirty="0"/>
              <a:t>You can leave the GPU choice as default on the GPU partition and work on whichever GPU you get or choose a GPU with a smaller amount of memory first.</a:t>
            </a:r>
          </a:p>
          <a:p>
            <a:r>
              <a:rPr lang="en-US" sz="2400" dirty="0"/>
              <a:t>Fine-tune your model for one epoch and monitor the GPU memory usage using GPU Dashboard.</a:t>
            </a:r>
          </a:p>
          <a:p>
            <a:r>
              <a:rPr lang="en-US" sz="2400" dirty="0"/>
              <a:t>If you are getting OOM (out of memory) GPU errors, try lowering the batch size.</a:t>
            </a:r>
          </a:p>
          <a:p>
            <a:r>
              <a:rPr lang="en-US" sz="2400" dirty="0"/>
              <a:t>There are other advanced techniques to reduce the amount of memory used in fine-tuning.</a:t>
            </a:r>
          </a:p>
        </p:txBody>
      </p:sp>
    </p:spTree>
    <p:extLst>
      <p:ext uri="{BB962C8B-B14F-4D97-AF65-F5344CB8AC3E}">
        <p14:creationId xmlns:p14="http://schemas.microsoft.com/office/powerpoint/2010/main" val="1018011163"/>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3" name="Content Placeholder 2"/>
          <p:cNvSpPr>
            <a:spLocks noGrp="1"/>
          </p:cNvSpPr>
          <p:nvPr>
            <p:ph sz="quarter" idx="10"/>
          </p:nvPr>
        </p:nvSpPr>
        <p:spPr>
          <a:xfrm>
            <a:off x="838200" y="1490595"/>
            <a:ext cx="10515600" cy="4549775"/>
          </a:xfrm>
        </p:spPr>
        <p:txBody>
          <a:bodyPr>
            <a:noAutofit/>
          </a:bodyPr>
          <a:lstStyle/>
          <a:p>
            <a:r>
              <a:rPr lang="en-US" dirty="0"/>
              <a:t>LLMs can have billions of </a:t>
            </a:r>
            <a:r>
              <a:rPr lang="en-US" b="1" dirty="0"/>
              <a:t>parameters</a:t>
            </a:r>
            <a:r>
              <a:rPr lang="en-US" dirty="0"/>
              <a:t> (unknown quantities in the model)</a:t>
            </a:r>
          </a:p>
          <a:p>
            <a:r>
              <a:rPr lang="en-US" dirty="0"/>
              <a:t>An LLM is </a:t>
            </a:r>
            <a:r>
              <a:rPr lang="en-US" b="1" dirty="0"/>
              <a:t>trained </a:t>
            </a:r>
            <a:r>
              <a:rPr lang="en-US" dirty="0"/>
              <a:t>(model parameters are determined) using a very large amount of text data</a:t>
            </a:r>
          </a:p>
          <a:p>
            <a:r>
              <a:rPr lang="en-US" dirty="0"/>
              <a:t>A </a:t>
            </a:r>
            <a:r>
              <a:rPr lang="en-US" b="1" dirty="0"/>
              <a:t>pre-trained</a:t>
            </a:r>
            <a:r>
              <a:rPr lang="en-US" dirty="0"/>
              <a:t> LLM has already been trained.  This process allows the model to “learn” the language.</a:t>
            </a:r>
          </a:p>
          <a:p>
            <a:r>
              <a:rPr lang="en-US" dirty="0"/>
              <a:t>A </a:t>
            </a:r>
            <a:r>
              <a:rPr lang="en-US" b="1" dirty="0"/>
              <a:t>fine-tuned</a:t>
            </a:r>
            <a:r>
              <a:rPr lang="en-US" dirty="0"/>
              <a:t> LLM is a pre-trained LLM that then is further trained on additional data for a specific task.  Model parameters are updated in the fine-tuning process.</a:t>
            </a:r>
          </a:p>
          <a:p>
            <a:r>
              <a:rPr lang="en-US" b="1" dirty="0"/>
              <a:t>Inference</a:t>
            </a:r>
            <a:r>
              <a:rPr lang="en-US" dirty="0"/>
              <a:t> is the process in which a trained (or fine-tuned) LLM makes a prediction for a given input</a:t>
            </a:r>
          </a:p>
          <a:p>
            <a:endParaRPr lang="en-US" dirty="0"/>
          </a:p>
          <a:p>
            <a:pPr marL="457200" lvl="1" indent="0">
              <a:buNone/>
            </a:pPr>
            <a:br>
              <a:rPr lang="en-US" sz="2800" dirty="0"/>
            </a:br>
            <a:endParaRPr lang="en-US" sz="28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84000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SLURM SCRIPTS</a:t>
            </a:r>
          </a:p>
        </p:txBody>
      </p:sp>
      <p:sp>
        <p:nvSpPr>
          <p:cNvPr id="4" name="Text Placeholder 3">
            <a:extLst>
              <a:ext uri="{FF2B5EF4-FFF2-40B4-BE49-F238E27FC236}">
                <a16:creationId xmlns:a16="http://schemas.microsoft.com/office/drawing/2014/main" id="{363E62E3-14E7-E636-0FD8-1FBAB4DC61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908849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What is a </a:t>
            </a:r>
            <a:r>
              <a:rPr lang="en-US" dirty="0" err="1"/>
              <a:t>Slurm</a:t>
            </a:r>
            <a:r>
              <a:rPr lang="en-US" dirty="0"/>
              <a:t> Script?</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200" y="1468171"/>
            <a:ext cx="10515600" cy="4941773"/>
          </a:xfrm>
        </p:spPr>
        <p:txBody>
          <a:bodyPr lIns="91440" tIns="45720" rIns="91440" bIns="45720" anchor="t"/>
          <a:lstStyle/>
          <a:p>
            <a:r>
              <a:rPr lang="en-US" dirty="0"/>
              <a:t>HPC environments are generally shared resources among a group of users.</a:t>
            </a:r>
          </a:p>
          <a:p>
            <a:r>
              <a:rPr lang="en-US" dirty="0"/>
              <a:t>In order to manage user jobs, we use </a:t>
            </a:r>
            <a:r>
              <a:rPr lang="en-US" dirty="0" err="1"/>
              <a:t>Slurm</a:t>
            </a:r>
            <a:r>
              <a:rPr lang="en-US" dirty="0"/>
              <a:t>, a resource manager for Linux clusters.</a:t>
            </a:r>
          </a:p>
          <a:p>
            <a:pPr lvl="1"/>
            <a:r>
              <a:rPr lang="en-US" dirty="0"/>
              <a:t>This includes deciding which jobs run, when those jobs run, and which node(s) they run on. </a:t>
            </a:r>
          </a:p>
          <a:p>
            <a:r>
              <a:rPr lang="en-US" dirty="0"/>
              <a:t>A </a:t>
            </a:r>
            <a:r>
              <a:rPr lang="en-US" dirty="0" err="1"/>
              <a:t>Slurm</a:t>
            </a:r>
            <a:r>
              <a:rPr lang="en-US" dirty="0"/>
              <a:t> script gives </a:t>
            </a:r>
            <a:r>
              <a:rPr lang="en-US" dirty="0" err="1"/>
              <a:t>Slurm</a:t>
            </a:r>
            <a:r>
              <a:rPr lang="en-US" dirty="0"/>
              <a:t> the information it needs to run a job.</a:t>
            </a:r>
          </a:p>
          <a:p>
            <a:pPr lvl="1"/>
            <a:r>
              <a:rPr lang="en-US" dirty="0"/>
              <a:t>Computational resources </a:t>
            </a:r>
          </a:p>
          <a:p>
            <a:pPr lvl="1"/>
            <a:r>
              <a:rPr lang="en-US" dirty="0"/>
              <a:t>Necessary software </a:t>
            </a:r>
          </a:p>
          <a:p>
            <a:pPr lvl="1"/>
            <a:r>
              <a:rPr lang="en-US" dirty="0"/>
              <a:t>Command(s) to execute the code file </a:t>
            </a:r>
          </a:p>
          <a:p>
            <a:pPr marL="457200" lvl="1" indent="0">
              <a:buNone/>
            </a:pPr>
            <a:r>
              <a:rPr lang="en-US" dirty="0"/>
              <a:t> </a:t>
            </a:r>
          </a:p>
          <a:p>
            <a:pPr marL="457200" lvl="1" indent="0">
              <a:buNone/>
            </a:pPr>
            <a:endParaRPr lang="en-US" dirty="0"/>
          </a:p>
        </p:txBody>
      </p:sp>
      <p:sp>
        <p:nvSpPr>
          <p:cNvPr id="4" name="TextBox 3">
            <a:extLst>
              <a:ext uri="{FF2B5EF4-FFF2-40B4-BE49-F238E27FC236}">
                <a16:creationId xmlns:a16="http://schemas.microsoft.com/office/drawing/2014/main" id="{BA750E15-587D-9294-92B3-56F8D4CC0EBB}"/>
              </a:ext>
            </a:extLst>
          </p:cNvPr>
          <p:cNvSpPr txBox="1"/>
          <p:nvPr/>
        </p:nvSpPr>
        <p:spPr>
          <a:xfrm>
            <a:off x="563880" y="6537960"/>
            <a:ext cx="7665720" cy="307777"/>
          </a:xfrm>
          <a:prstGeom prst="rect">
            <a:avLst/>
          </a:prstGeom>
          <a:noFill/>
        </p:spPr>
        <p:txBody>
          <a:bodyPr wrap="square" rtlCol="0">
            <a:spAutoFit/>
          </a:bodyPr>
          <a:lstStyle/>
          <a:p>
            <a:r>
              <a:rPr lang="en-US" sz="1400" dirty="0"/>
              <a:t>Source: </a:t>
            </a:r>
            <a:r>
              <a:rPr lang="en-US" sz="1400" dirty="0">
                <a:hlinkClick r:id="rId3"/>
              </a:rPr>
              <a:t>https://www.rc.virginia.edu/userinfo/rivanna/slurm/</a:t>
            </a:r>
            <a:r>
              <a:rPr lang="en-US" sz="1400" dirty="0"/>
              <a:t>  </a:t>
            </a:r>
          </a:p>
        </p:txBody>
      </p:sp>
    </p:spTree>
    <p:extLst>
      <p:ext uri="{BB962C8B-B14F-4D97-AF65-F5344CB8AC3E}">
        <p14:creationId xmlns:p14="http://schemas.microsoft.com/office/powerpoint/2010/main" val="315043022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AFE1-CA0D-4F85-7CB9-98E1B8EC733B}"/>
              </a:ext>
            </a:extLst>
          </p:cNvPr>
          <p:cNvSpPr>
            <a:spLocks noGrp="1"/>
          </p:cNvSpPr>
          <p:nvPr>
            <p:ph type="title"/>
          </p:nvPr>
        </p:nvSpPr>
        <p:spPr/>
        <p:txBody>
          <a:bodyPr/>
          <a:lstStyle/>
          <a:p>
            <a:r>
              <a:rPr lang="en-US" dirty="0"/>
              <a:t>Example </a:t>
            </a:r>
            <a:r>
              <a:rPr lang="en-US" dirty="0" err="1"/>
              <a:t>Slurm</a:t>
            </a:r>
            <a:r>
              <a:rPr lang="en-US" dirty="0"/>
              <a:t> Script - </a:t>
            </a:r>
            <a:r>
              <a:rPr lang="en-US" dirty="0" err="1"/>
              <a:t>PyTorch</a:t>
            </a:r>
            <a:endParaRPr lang="en-US" dirty="0"/>
          </a:p>
        </p:txBody>
      </p:sp>
      <p:sp>
        <p:nvSpPr>
          <p:cNvPr id="3" name="Content Placeholder 2">
            <a:extLst>
              <a:ext uri="{FF2B5EF4-FFF2-40B4-BE49-F238E27FC236}">
                <a16:creationId xmlns:a16="http://schemas.microsoft.com/office/drawing/2014/main" id="{294D467C-E099-AA7F-385F-76B102AF18FE}"/>
              </a:ext>
            </a:extLst>
          </p:cNvPr>
          <p:cNvSpPr>
            <a:spLocks noGrp="1"/>
          </p:cNvSpPr>
          <p:nvPr>
            <p:ph sz="quarter" idx="10"/>
          </p:nvPr>
        </p:nvSpPr>
        <p:spPr/>
        <p:txBody>
          <a:bodyPr/>
          <a:lstStyle/>
          <a:p>
            <a:pPr marL="457200" lvl="1" indent="0">
              <a:buNone/>
            </a:pPr>
            <a:endParaRPr lang="en-US" sz="2800" dirty="0"/>
          </a:p>
          <a:p>
            <a:pPr marL="457200" lvl="1" indent="0">
              <a:buNone/>
            </a:pPr>
            <a:endParaRPr lang="en-US" sz="2800" dirty="0"/>
          </a:p>
          <a:p>
            <a:pPr marL="457200" lvl="1" indent="0">
              <a:buNone/>
            </a:pPr>
            <a:endParaRPr lang="en-US" sz="2800" dirty="0"/>
          </a:p>
        </p:txBody>
      </p:sp>
      <p:sp>
        <p:nvSpPr>
          <p:cNvPr id="4" name="TextBox 3">
            <a:extLst>
              <a:ext uri="{FF2B5EF4-FFF2-40B4-BE49-F238E27FC236}">
                <a16:creationId xmlns:a16="http://schemas.microsoft.com/office/drawing/2014/main" id="{8074CD29-FE7B-F18C-3D32-2F9DB883121C}"/>
              </a:ext>
            </a:extLst>
          </p:cNvPr>
          <p:cNvSpPr txBox="1"/>
          <p:nvPr/>
        </p:nvSpPr>
        <p:spPr>
          <a:xfrm>
            <a:off x="563880" y="6537960"/>
            <a:ext cx="7665720" cy="307777"/>
          </a:xfrm>
          <a:prstGeom prst="rect">
            <a:avLst/>
          </a:prstGeom>
          <a:noFill/>
        </p:spPr>
        <p:txBody>
          <a:bodyPr wrap="square" rtlCol="0">
            <a:spAutoFit/>
          </a:bodyPr>
          <a:lstStyle/>
          <a:p>
            <a:r>
              <a:rPr lang="en-US" sz="1400" dirty="0"/>
              <a:t>Source: </a:t>
            </a:r>
            <a:r>
              <a:rPr lang="en-US" sz="1400" dirty="0">
                <a:hlinkClick r:id="rId3"/>
              </a:rPr>
              <a:t>https://www.rc.virginia.edu/userinfo/rivanna/software/pytorch/#pytorch-slurm-jobs</a:t>
            </a:r>
            <a:r>
              <a:rPr lang="en-US" sz="1400" dirty="0"/>
              <a:t> </a:t>
            </a:r>
          </a:p>
        </p:txBody>
      </p:sp>
      <p:pic>
        <p:nvPicPr>
          <p:cNvPr id="6" name="Picture 5">
            <a:extLst>
              <a:ext uri="{FF2B5EF4-FFF2-40B4-BE49-F238E27FC236}">
                <a16:creationId xmlns:a16="http://schemas.microsoft.com/office/drawing/2014/main" id="{EAFAD731-74DC-8AEC-0119-078AF74E8910}"/>
              </a:ext>
            </a:extLst>
          </p:cNvPr>
          <p:cNvPicPr>
            <a:picLocks noChangeAspect="1"/>
          </p:cNvPicPr>
          <p:nvPr/>
        </p:nvPicPr>
        <p:blipFill>
          <a:blip r:embed="rId4"/>
          <a:stretch>
            <a:fillRect/>
          </a:stretch>
        </p:blipFill>
        <p:spPr>
          <a:xfrm>
            <a:off x="828896" y="1510841"/>
            <a:ext cx="8745170" cy="4591691"/>
          </a:xfrm>
          <a:prstGeom prst="rect">
            <a:avLst/>
          </a:prstGeom>
          <a:ln w="6350">
            <a:solidFill>
              <a:schemeClr val="tx1"/>
            </a:solidFill>
          </a:ln>
        </p:spPr>
      </p:pic>
      <p:sp>
        <p:nvSpPr>
          <p:cNvPr id="7" name="TextBox 6">
            <a:extLst>
              <a:ext uri="{FF2B5EF4-FFF2-40B4-BE49-F238E27FC236}">
                <a16:creationId xmlns:a16="http://schemas.microsoft.com/office/drawing/2014/main" id="{D8F34D08-4BDA-0346-905B-7120686305A0}"/>
              </a:ext>
            </a:extLst>
          </p:cNvPr>
          <p:cNvSpPr txBox="1"/>
          <p:nvPr/>
        </p:nvSpPr>
        <p:spPr>
          <a:xfrm>
            <a:off x="6940152" y="1552639"/>
            <a:ext cx="4756945" cy="2862322"/>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t>Set Up Resources</a:t>
            </a:r>
          </a:p>
          <a:p>
            <a:r>
              <a:rPr lang="en-US" sz="2000" dirty="0"/>
              <a:t>-A: allocation</a:t>
            </a:r>
          </a:p>
          <a:p>
            <a:r>
              <a:rPr lang="en-US" sz="2000" dirty="0"/>
              <a:t>-p: partition </a:t>
            </a:r>
          </a:p>
          <a:p>
            <a:r>
              <a:rPr lang="en-US" sz="2000" dirty="0"/>
              <a:t>--</a:t>
            </a:r>
            <a:r>
              <a:rPr lang="en-US" sz="2000" dirty="0" err="1"/>
              <a:t>gres</a:t>
            </a:r>
            <a:r>
              <a:rPr lang="en-US" sz="2000" dirty="0"/>
              <a:t>=gpu:1 :use 1 </a:t>
            </a:r>
            <a:r>
              <a:rPr lang="en-US" sz="2000" dirty="0" err="1"/>
              <a:t>gpu</a:t>
            </a:r>
            <a:endParaRPr lang="en-US" sz="2000" dirty="0"/>
          </a:p>
          <a:p>
            <a:r>
              <a:rPr lang="en-US" sz="2000" dirty="0"/>
              <a:t>-c: number of cores</a:t>
            </a:r>
          </a:p>
          <a:p>
            <a:r>
              <a:rPr lang="en-US" sz="2000" dirty="0"/>
              <a:t>-t: time limit</a:t>
            </a:r>
          </a:p>
          <a:p>
            <a:r>
              <a:rPr lang="en-US" sz="2000" dirty="0"/>
              <a:t>-J: job name</a:t>
            </a:r>
          </a:p>
          <a:p>
            <a:r>
              <a:rPr lang="en-US" sz="2000" dirty="0"/>
              <a:t>-o: standard output file (%A is the job #)</a:t>
            </a:r>
          </a:p>
          <a:p>
            <a:r>
              <a:rPr lang="en-US" sz="2000" dirty="0"/>
              <a:t>-e: standard error file (%A is the job #)</a:t>
            </a:r>
          </a:p>
        </p:txBody>
      </p:sp>
      <p:sp>
        <p:nvSpPr>
          <p:cNvPr id="5" name="TextBox 4">
            <a:extLst>
              <a:ext uri="{FF2B5EF4-FFF2-40B4-BE49-F238E27FC236}">
                <a16:creationId xmlns:a16="http://schemas.microsoft.com/office/drawing/2014/main" id="{0F2F93A6-62F0-717F-7FA8-8A5AEF610D4E}"/>
              </a:ext>
            </a:extLst>
          </p:cNvPr>
          <p:cNvSpPr txBox="1"/>
          <p:nvPr/>
        </p:nvSpPr>
        <p:spPr>
          <a:xfrm>
            <a:off x="6940152" y="4850906"/>
            <a:ext cx="4756945" cy="40011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t>Load Software</a:t>
            </a:r>
            <a:endParaRPr lang="en-US" sz="2000" dirty="0"/>
          </a:p>
        </p:txBody>
      </p:sp>
      <p:sp>
        <p:nvSpPr>
          <p:cNvPr id="9" name="Rectangle: Rounded Corners 8">
            <a:extLst>
              <a:ext uri="{FF2B5EF4-FFF2-40B4-BE49-F238E27FC236}">
                <a16:creationId xmlns:a16="http://schemas.microsoft.com/office/drawing/2014/main" id="{B3CA9547-6085-E8B1-A6B4-E76B2C0DB25F}"/>
              </a:ext>
            </a:extLst>
          </p:cNvPr>
          <p:cNvSpPr/>
          <p:nvPr/>
        </p:nvSpPr>
        <p:spPr>
          <a:xfrm>
            <a:off x="3707296" y="2186609"/>
            <a:ext cx="457200" cy="318052"/>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BC85FC7-B159-EF78-5683-D438169E1DAE}"/>
              </a:ext>
            </a:extLst>
          </p:cNvPr>
          <p:cNvSpPr/>
          <p:nvPr/>
        </p:nvSpPr>
        <p:spPr>
          <a:xfrm>
            <a:off x="3710611" y="2567607"/>
            <a:ext cx="457200" cy="318052"/>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476FFA0-4EDC-7AD4-FEF3-A98BF6359F56}"/>
              </a:ext>
            </a:extLst>
          </p:cNvPr>
          <p:cNvSpPr/>
          <p:nvPr/>
        </p:nvSpPr>
        <p:spPr>
          <a:xfrm>
            <a:off x="4326673" y="4972873"/>
            <a:ext cx="1341947" cy="400110"/>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3B62EA58-5CC2-4C8E-3057-68E3E1132D31}"/>
              </a:ext>
            </a:extLst>
          </p:cNvPr>
          <p:cNvSpPr/>
          <p:nvPr/>
        </p:nvSpPr>
        <p:spPr>
          <a:xfrm>
            <a:off x="8938581" y="5618919"/>
            <a:ext cx="457200" cy="318052"/>
          </a:xfrm>
          <a:prstGeom prst="roundRect">
            <a:avLst/>
          </a:prstGeom>
          <a:solidFill>
            <a:schemeClr val="bg1">
              <a:lumMod val="9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1074878C-E653-52DC-9DC2-1800CB70E319}"/>
              </a:ext>
            </a:extLst>
          </p:cNvPr>
          <p:cNvSpPr txBox="1"/>
          <p:nvPr/>
        </p:nvSpPr>
        <p:spPr>
          <a:xfrm>
            <a:off x="9277149" y="5563830"/>
            <a:ext cx="2419948" cy="40011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t>Run Code</a:t>
            </a:r>
            <a:endParaRPr lang="en-US" sz="2000" dirty="0"/>
          </a:p>
        </p:txBody>
      </p:sp>
      <p:sp>
        <p:nvSpPr>
          <p:cNvPr id="13" name="TextBox 12">
            <a:extLst>
              <a:ext uri="{FF2B5EF4-FFF2-40B4-BE49-F238E27FC236}">
                <a16:creationId xmlns:a16="http://schemas.microsoft.com/office/drawing/2014/main" id="{BFE81DE2-4FC4-E5D1-E50E-4A2A82673FC3}"/>
              </a:ext>
            </a:extLst>
          </p:cNvPr>
          <p:cNvSpPr txBox="1"/>
          <p:nvPr/>
        </p:nvSpPr>
        <p:spPr>
          <a:xfrm>
            <a:off x="2393139" y="6084217"/>
            <a:ext cx="1130647" cy="40011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t>Use GPU</a:t>
            </a:r>
            <a:endParaRPr lang="en-US" sz="2000" dirty="0"/>
          </a:p>
        </p:txBody>
      </p:sp>
      <p:cxnSp>
        <p:nvCxnSpPr>
          <p:cNvPr id="15" name="Straight Arrow Connector 14">
            <a:extLst>
              <a:ext uri="{FF2B5EF4-FFF2-40B4-BE49-F238E27FC236}">
                <a16:creationId xmlns:a16="http://schemas.microsoft.com/office/drawing/2014/main" id="{5893C6FA-DC16-1BB0-CA2B-51EA2F26EA9C}"/>
              </a:ext>
            </a:extLst>
          </p:cNvPr>
          <p:cNvCxnSpPr>
            <a:cxnSpLocks/>
          </p:cNvCxnSpPr>
          <p:nvPr/>
        </p:nvCxnSpPr>
        <p:spPr>
          <a:xfrm flipV="1">
            <a:off x="2888165" y="5876692"/>
            <a:ext cx="0" cy="2075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3637C432-E816-79C8-3E0F-5B04C2793598}"/>
              </a:ext>
            </a:extLst>
          </p:cNvPr>
          <p:cNvSpPr txBox="1"/>
          <p:nvPr/>
        </p:nvSpPr>
        <p:spPr>
          <a:xfrm>
            <a:off x="3181764" y="5597653"/>
            <a:ext cx="3633785" cy="369332"/>
          </a:xfrm>
          <a:prstGeom prst="rect">
            <a:avLst/>
          </a:prstGeom>
          <a:solidFill>
            <a:schemeClr val="bg1">
              <a:lumMod val="95000"/>
            </a:schemeClr>
          </a:solidFill>
        </p:spPr>
        <p:txBody>
          <a:bodyPr wrap="square" rtlCol="0">
            <a:spAutoFit/>
          </a:bodyPr>
          <a:lstStyle/>
          <a:p>
            <a:r>
              <a:rPr lang="en-US" b="0" i="0" dirty="0">
                <a:solidFill>
                  <a:srgbClr val="1D1C1D"/>
                </a:solidFill>
                <a:effectLst/>
                <a:latin typeface="Aptos" panose="020B0004020202020204" pitchFamily="34" charset="0"/>
                <a:cs typeface="Courier New" panose="02070309020205020404" pitchFamily="49" charset="0"/>
              </a:rPr>
              <a:t>$CONTAINERDIR/pytorch-2.4.0.sif</a:t>
            </a:r>
            <a:endParaRPr lang="en-US" dirty="0">
              <a:latin typeface="Aptos" panose="020B0004020202020204" pitchFamily="34" charset="0"/>
            </a:endParaRPr>
          </a:p>
        </p:txBody>
      </p:sp>
    </p:spTree>
    <p:extLst>
      <p:ext uri="{BB962C8B-B14F-4D97-AF65-F5344CB8AC3E}">
        <p14:creationId xmlns:p14="http://schemas.microsoft.com/office/powerpoint/2010/main" val="253522642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108C-20A5-9210-DCC2-F00AB1E0F5A1}"/>
              </a:ext>
            </a:extLst>
          </p:cNvPr>
          <p:cNvSpPr>
            <a:spLocks noGrp="1"/>
          </p:cNvSpPr>
          <p:nvPr>
            <p:ph type="title"/>
          </p:nvPr>
        </p:nvSpPr>
        <p:spPr/>
        <p:txBody>
          <a:bodyPr/>
          <a:lstStyle/>
          <a:p>
            <a:r>
              <a:rPr lang="en-US" dirty="0"/>
              <a:t>More </a:t>
            </a:r>
            <a:r>
              <a:rPr lang="en-US" dirty="0" err="1"/>
              <a:t>Slurm</a:t>
            </a:r>
            <a:r>
              <a:rPr lang="en-US" dirty="0"/>
              <a:t> Options</a:t>
            </a:r>
          </a:p>
        </p:txBody>
      </p:sp>
      <p:sp>
        <p:nvSpPr>
          <p:cNvPr id="3" name="Content Placeholder 2">
            <a:extLst>
              <a:ext uri="{FF2B5EF4-FFF2-40B4-BE49-F238E27FC236}">
                <a16:creationId xmlns:a16="http://schemas.microsoft.com/office/drawing/2014/main" id="{A58A44A1-9687-5E95-DD12-9E45CD508BB7}"/>
              </a:ext>
            </a:extLst>
          </p:cNvPr>
          <p:cNvSpPr>
            <a:spLocks noGrp="1"/>
          </p:cNvSpPr>
          <p:nvPr>
            <p:ph sz="quarter" idx="10"/>
          </p:nvPr>
        </p:nvSpPr>
        <p:spPr>
          <a:xfrm>
            <a:off x="838199" y="1468171"/>
            <a:ext cx="10859429" cy="4941773"/>
          </a:xfrm>
        </p:spPr>
        <p:txBody>
          <a:bodyPr lIns="91440" tIns="45720" rIns="91440" bIns="45720" anchor="t"/>
          <a:lstStyle/>
          <a:p>
            <a:r>
              <a:rPr lang="en-US" dirty="0"/>
              <a:t>To request a specific amount of memory per node: </a:t>
            </a:r>
          </a:p>
          <a:p>
            <a:pPr lvl="1"/>
            <a:r>
              <a:rPr lang="en-US" dirty="0"/>
              <a:t>Ex) --mem=64G</a:t>
            </a:r>
          </a:p>
          <a:p>
            <a:pPr lvl="1"/>
            <a:r>
              <a:rPr lang="en-US" dirty="0"/>
              <a:t>Units are given with a suffix (K, M, G, or T).  If no unit is given, megabytes is assumed.</a:t>
            </a:r>
          </a:p>
          <a:p>
            <a:r>
              <a:rPr lang="en-US" dirty="0"/>
              <a:t>Other options available at </a:t>
            </a:r>
            <a:r>
              <a:rPr lang="en-US" dirty="0">
                <a:hlinkClick r:id="rId3"/>
              </a:rPr>
              <a:t>https://slurm.schedmd.com/sbatch.html</a:t>
            </a:r>
            <a:endParaRPr lang="en-US" dirty="0"/>
          </a:p>
          <a:p>
            <a:r>
              <a:rPr lang="en-US" dirty="0"/>
              <a:t>For more information, see the RC tutorial </a:t>
            </a:r>
            <a:r>
              <a:rPr lang="en-US" dirty="0">
                <a:hlinkClick r:id="rId4"/>
              </a:rPr>
              <a:t>Using SLURM from a Terminal</a:t>
            </a:r>
            <a:r>
              <a:rPr lang="en-US" dirty="0"/>
              <a:t>.</a:t>
            </a:r>
          </a:p>
          <a:p>
            <a:endParaRPr lang="en-US" dirty="0"/>
          </a:p>
          <a:p>
            <a:r>
              <a:rPr lang="en-US" dirty="0"/>
              <a:t>Tip: if you have a </a:t>
            </a:r>
            <a:r>
              <a:rPr lang="en-US" dirty="0" err="1"/>
              <a:t>Jupyter</a:t>
            </a:r>
            <a:r>
              <a:rPr lang="en-US" dirty="0"/>
              <a:t> notebook file (.</a:t>
            </a:r>
            <a:r>
              <a:rPr lang="en-US" dirty="0" err="1"/>
              <a:t>ipynb</a:t>
            </a:r>
            <a:r>
              <a:rPr lang="en-US" dirty="0"/>
              <a:t>) that you would like to run using a SLURM script, first convert it to a .</a:t>
            </a:r>
            <a:r>
              <a:rPr lang="en-US" dirty="0" err="1"/>
              <a:t>py</a:t>
            </a:r>
            <a:r>
              <a:rPr lang="en-US" dirty="0"/>
              <a:t> file using the following command (make sure you are in the directory that contains the file): </a:t>
            </a:r>
            <a:br>
              <a:rPr lang="en-US" dirty="0"/>
            </a:br>
            <a:r>
              <a:rPr lang="en-US" sz="2800" dirty="0" err="1">
                <a:latin typeface="Courier New" panose="02070309020205020404" pitchFamily="49" charset="0"/>
                <a:cs typeface="Courier New" panose="02070309020205020404" pitchFamily="49" charset="0"/>
              </a:rPr>
              <a:t>jupyter</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nbconvert</a:t>
            </a:r>
            <a:r>
              <a:rPr lang="en-US" sz="2800" dirty="0">
                <a:latin typeface="Courier New" panose="02070309020205020404" pitchFamily="49" charset="0"/>
                <a:cs typeface="Courier New" panose="02070309020205020404" pitchFamily="49" charset="0"/>
              </a:rPr>
              <a:t> --to python </a:t>
            </a:r>
            <a:r>
              <a:rPr lang="en-US" sz="2800" dirty="0" err="1">
                <a:latin typeface="Courier New" panose="02070309020205020404" pitchFamily="49" charset="0"/>
                <a:cs typeface="Courier New" panose="02070309020205020404" pitchFamily="49" charset="0"/>
              </a:rPr>
              <a:t>file_name.ipynb</a:t>
            </a:r>
            <a:endParaRPr lang="en-US" sz="2800" dirty="0"/>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3152605446"/>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9E3D2-61FF-64C5-4AB5-D3F02ECBA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2BE4C-E7B1-C316-D600-0DBD8646FFDD}"/>
              </a:ext>
            </a:extLst>
          </p:cNvPr>
          <p:cNvSpPr>
            <a:spLocks noGrp="1"/>
          </p:cNvSpPr>
          <p:nvPr>
            <p:ph type="title"/>
          </p:nvPr>
        </p:nvSpPr>
        <p:spPr/>
        <p:txBody>
          <a:bodyPr>
            <a:normAutofit/>
          </a:bodyPr>
          <a:lstStyle/>
          <a:p>
            <a:r>
              <a:rPr lang="en-US" dirty="0"/>
              <a:t>WRAP-UP</a:t>
            </a:r>
          </a:p>
        </p:txBody>
      </p:sp>
      <p:sp>
        <p:nvSpPr>
          <p:cNvPr id="4" name="Text Placeholder 3">
            <a:extLst>
              <a:ext uri="{FF2B5EF4-FFF2-40B4-BE49-F238E27FC236}">
                <a16:creationId xmlns:a16="http://schemas.microsoft.com/office/drawing/2014/main" id="{FAF1B4F3-4106-896B-35C2-2D91EB3EE72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73002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AFE1-CA0D-4F85-7CB9-98E1B8EC733B}"/>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94D467C-E099-AA7F-385F-76B102AF18FE}"/>
              </a:ext>
            </a:extLst>
          </p:cNvPr>
          <p:cNvSpPr>
            <a:spLocks noGrp="1"/>
          </p:cNvSpPr>
          <p:nvPr>
            <p:ph sz="quarter" idx="10"/>
          </p:nvPr>
        </p:nvSpPr>
        <p:spPr>
          <a:xfrm>
            <a:off x="838200" y="1650301"/>
            <a:ext cx="10515600" cy="4549775"/>
          </a:xfrm>
        </p:spPr>
        <p:txBody>
          <a:bodyPr/>
          <a:lstStyle/>
          <a:p>
            <a:pPr marL="0" indent="0">
              <a:buNone/>
            </a:pPr>
            <a:r>
              <a:rPr lang="en-US" dirty="0"/>
              <a:t>We learned… </a:t>
            </a:r>
          </a:p>
          <a:p>
            <a:pPr lvl="1"/>
            <a:r>
              <a:rPr lang="en-US" sz="2800" dirty="0"/>
              <a:t>What an LLM is, the types of problems LLMs can solve, and LLM terminology</a:t>
            </a:r>
          </a:p>
          <a:p>
            <a:pPr lvl="1"/>
            <a:r>
              <a:rPr lang="en-US" sz="2800" dirty="0"/>
              <a:t>How to download and set up LLM software on UVA HPC </a:t>
            </a:r>
          </a:p>
          <a:p>
            <a:pPr lvl="1"/>
            <a:r>
              <a:rPr lang="en-US" sz="2800" dirty="0"/>
              <a:t>The HPC resources (CPU memory, CPU cores, GPU) needed for LLM inference and fine-tuning</a:t>
            </a:r>
          </a:p>
          <a:p>
            <a:pPr lvl="1"/>
            <a:r>
              <a:rPr lang="en-US" sz="2800" dirty="0"/>
              <a:t>How to use GPU Dashboard on UVA HPC</a:t>
            </a:r>
          </a:p>
          <a:p>
            <a:pPr lvl="1"/>
            <a:r>
              <a:rPr lang="en-US" sz="2800" dirty="0"/>
              <a:t>How to select an LLM from Hugging Face for a given task</a:t>
            </a:r>
          </a:p>
          <a:p>
            <a:pPr lvl="1"/>
            <a:r>
              <a:rPr lang="en-US" sz="2800" dirty="0"/>
              <a:t>LLM inference and supervised full fine-tuning on UVA HPC</a:t>
            </a:r>
          </a:p>
          <a:p>
            <a:pPr lvl="1"/>
            <a:r>
              <a:rPr lang="en-US" sz="2800" dirty="0"/>
              <a:t>How to write a </a:t>
            </a:r>
            <a:r>
              <a:rPr lang="en-US" sz="2800" dirty="0" err="1"/>
              <a:t>Slurm</a:t>
            </a:r>
            <a:r>
              <a:rPr lang="en-US" sz="2800" dirty="0"/>
              <a:t> script for LLM code using </a:t>
            </a:r>
            <a:r>
              <a:rPr lang="en-US" sz="2800" dirty="0" err="1"/>
              <a:t>PyTorch</a:t>
            </a:r>
            <a:endParaRPr lang="en-US" sz="2800" dirty="0"/>
          </a:p>
          <a:p>
            <a:pPr lvl="1"/>
            <a:endParaRPr lang="en-US" sz="2800" dirty="0"/>
          </a:p>
          <a:p>
            <a:pPr marL="457200" lvl="1" indent="0">
              <a:buNone/>
            </a:pPr>
            <a:endParaRPr lang="en-US" sz="2800" dirty="0"/>
          </a:p>
          <a:p>
            <a:pPr marL="457200" lvl="1" indent="0">
              <a:buNone/>
            </a:pPr>
            <a:endParaRPr lang="en-US" sz="2800" dirty="0"/>
          </a:p>
        </p:txBody>
      </p:sp>
    </p:spTree>
    <p:extLst>
      <p:ext uri="{BB962C8B-B14F-4D97-AF65-F5344CB8AC3E}">
        <p14:creationId xmlns:p14="http://schemas.microsoft.com/office/powerpoint/2010/main" val="558245025"/>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4B811-16F6-0986-54AA-6091ADED00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C66BFA-6ACE-A1AB-D77B-0EB5871C5AB6}"/>
              </a:ext>
            </a:extLst>
          </p:cNvPr>
          <p:cNvSpPr>
            <a:spLocks noGrp="1"/>
          </p:cNvSpPr>
          <p:nvPr>
            <p:ph type="title"/>
          </p:nvPr>
        </p:nvSpPr>
        <p:spPr>
          <a:xfrm>
            <a:off x="1397620" y="365126"/>
            <a:ext cx="9764341" cy="1325563"/>
          </a:xfrm>
        </p:spPr>
        <p:txBody>
          <a:bodyPr/>
          <a:lstStyle/>
          <a:p>
            <a:r>
              <a:rPr lang="en-US" dirty="0"/>
              <a:t>Research Computing Data Analytics Center</a:t>
            </a:r>
          </a:p>
        </p:txBody>
      </p:sp>
      <p:sp>
        <p:nvSpPr>
          <p:cNvPr id="3" name="Content Placeholder 2">
            <a:extLst>
              <a:ext uri="{FF2B5EF4-FFF2-40B4-BE49-F238E27FC236}">
                <a16:creationId xmlns:a16="http://schemas.microsoft.com/office/drawing/2014/main" id="{91991AE3-0428-F456-161E-99BA0B7EDF3D}"/>
              </a:ext>
            </a:extLst>
          </p:cNvPr>
          <p:cNvSpPr>
            <a:spLocks noGrp="1"/>
          </p:cNvSpPr>
          <p:nvPr>
            <p:ph sz="quarter" idx="10"/>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3B307EAE-5B80-E6C5-41E8-7F7290E47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039" y="1447865"/>
            <a:ext cx="10651274" cy="42605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9B0CB6-70BA-D69A-8CD0-3A7DD10FF148}"/>
              </a:ext>
            </a:extLst>
          </p:cNvPr>
          <p:cNvSpPr txBox="1"/>
          <p:nvPr/>
        </p:nvSpPr>
        <p:spPr>
          <a:xfrm>
            <a:off x="3110946" y="5893905"/>
            <a:ext cx="6271592" cy="523220"/>
          </a:xfrm>
          <a:prstGeom prst="rect">
            <a:avLst/>
          </a:prstGeom>
          <a:noFill/>
        </p:spPr>
        <p:txBody>
          <a:bodyPr wrap="square" rtlCol="0">
            <a:spAutoFit/>
          </a:bodyPr>
          <a:lstStyle/>
          <a:p>
            <a:r>
              <a:rPr lang="en-US" sz="2800" dirty="0">
                <a:hlinkClick r:id="rId3"/>
              </a:rPr>
              <a:t>https://www.rc.virginia.edu/service/dac/</a:t>
            </a:r>
            <a:r>
              <a:rPr lang="en-US" sz="2800" dirty="0"/>
              <a:t> </a:t>
            </a:r>
          </a:p>
        </p:txBody>
      </p:sp>
    </p:spTree>
    <p:extLst>
      <p:ext uri="{BB962C8B-B14F-4D97-AF65-F5344CB8AC3E}">
        <p14:creationId xmlns:p14="http://schemas.microsoft.com/office/powerpoint/2010/main" val="3614883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768" y="838201"/>
            <a:ext cx="7848600" cy="1219200"/>
          </a:xfrm>
        </p:spPr>
        <p:txBody>
          <a:bodyPr/>
          <a:lstStyle/>
          <a:p>
            <a:pPr algn="ctr"/>
            <a:r>
              <a:rPr lang="en-US" dirty="0"/>
              <a:t>Need more help?</a:t>
            </a:r>
          </a:p>
        </p:txBody>
      </p:sp>
      <p:sp>
        <p:nvSpPr>
          <p:cNvPr id="4" name="TextBox 3"/>
          <p:cNvSpPr txBox="1"/>
          <p:nvPr/>
        </p:nvSpPr>
        <p:spPr>
          <a:xfrm>
            <a:off x="3327836" y="2312075"/>
            <a:ext cx="5054164" cy="1754326"/>
          </a:xfrm>
          <a:prstGeom prst="rect">
            <a:avLst/>
          </a:prstGeom>
          <a:noFill/>
          <a:ln>
            <a:solidFill>
              <a:schemeClr val="accent1"/>
            </a:solidFill>
          </a:ln>
        </p:spPr>
        <p:txBody>
          <a:bodyPr wrap="square" rtlCol="0">
            <a:spAutoFit/>
          </a:bodyPr>
          <a:lstStyle/>
          <a:p>
            <a:pPr algn="ctr"/>
            <a:r>
              <a:rPr lang="en-US" u="sng" dirty="0"/>
              <a:t>Office Hours via Zoom</a:t>
            </a:r>
          </a:p>
          <a:p>
            <a:r>
              <a:rPr lang="en-US" dirty="0"/>
              <a:t>Tuesdays:       	3 pm - 5 pm</a:t>
            </a:r>
          </a:p>
          <a:p>
            <a:r>
              <a:rPr lang="en-US" dirty="0"/>
              <a:t>Thursdays:     	10 am - noon</a:t>
            </a:r>
          </a:p>
          <a:p>
            <a:endParaRPr lang="en-US" dirty="0"/>
          </a:p>
          <a:p>
            <a:r>
              <a:rPr lang="en-US" dirty="0"/>
              <a:t>          Zoom Links are available at </a:t>
            </a:r>
            <a:r>
              <a:rPr lang="en-US" dirty="0">
                <a:solidFill>
                  <a:srgbClr val="0072C6"/>
                </a:solidFill>
              </a:rPr>
              <a:t>https://www.rc.virginia.edu/support/#office-hours</a:t>
            </a:r>
          </a:p>
        </p:txBody>
      </p:sp>
      <p:sp>
        <p:nvSpPr>
          <p:cNvPr id="6" name="Subtitle 4"/>
          <p:cNvSpPr txBox="1">
            <a:spLocks/>
          </p:cNvSpPr>
          <p:nvPr/>
        </p:nvSpPr>
        <p:spPr>
          <a:xfrm>
            <a:off x="3615292" y="4694232"/>
            <a:ext cx="5325972" cy="1401768"/>
          </a:xfr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00075" lvl="1" indent="-257175">
              <a:buFont typeface="Arial" panose="020B0604020202020204" pitchFamily="34" charset="0"/>
              <a:buChar char="•"/>
            </a:pPr>
            <a:endParaRPr lang="en-US" sz="1800" dirty="0">
              <a:solidFill>
                <a:srgbClr val="C00000"/>
              </a:solidFill>
            </a:endParaRPr>
          </a:p>
          <a:p>
            <a:pPr marL="342900" lvl="1" indent="0">
              <a:buNone/>
            </a:pPr>
            <a:r>
              <a:rPr lang="en-US" sz="1800" dirty="0">
                <a:solidFill>
                  <a:srgbClr val="C00000"/>
                </a:solidFill>
              </a:rPr>
              <a:t>Website: 			</a:t>
            </a:r>
          </a:p>
          <a:p>
            <a:pPr marL="342900" lvl="1" indent="0">
              <a:buNone/>
            </a:pPr>
            <a:r>
              <a:rPr lang="en-US" sz="1800" dirty="0">
                <a:solidFill>
                  <a:srgbClr val="C00000"/>
                </a:solidFill>
              </a:rPr>
              <a:t>	</a:t>
            </a:r>
            <a:r>
              <a:rPr lang="en-US" sz="1800" dirty="0">
                <a:solidFill>
                  <a:srgbClr val="0072C6"/>
                </a:solidFill>
              </a:rPr>
              <a:t>https://rc.virginia.edu</a:t>
            </a:r>
          </a:p>
          <a:p>
            <a:pPr marL="342900" lvl="1" indent="0">
              <a:buNone/>
            </a:pPr>
            <a:endParaRPr lang="en-US" sz="2900" dirty="0">
              <a:solidFill>
                <a:srgbClr val="C00000"/>
              </a:solidFill>
            </a:endParaRPr>
          </a:p>
          <a:p>
            <a:pPr marL="342900" lvl="1" indent="0">
              <a:buNone/>
            </a:pPr>
            <a:endParaRPr lang="en-US" sz="2900" dirty="0">
              <a:solidFill>
                <a:srgbClr val="C00000"/>
              </a:solidFill>
            </a:endParaRPr>
          </a:p>
        </p:txBody>
      </p:sp>
    </p:spTree>
    <p:extLst>
      <p:ext uri="{BB962C8B-B14F-4D97-AF65-F5344CB8AC3E}">
        <p14:creationId xmlns:p14="http://schemas.microsoft.com/office/powerpoint/2010/main" val="10714931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AFE1-CA0D-4F85-7CB9-98E1B8EC733B}"/>
              </a:ext>
            </a:extLst>
          </p:cNvPr>
          <p:cNvSpPr>
            <a:spLocks noGrp="1"/>
          </p:cNvSpPr>
          <p:nvPr>
            <p:ph type="title"/>
          </p:nvPr>
        </p:nvSpPr>
        <p:spPr/>
        <p:txBody>
          <a:bodyPr/>
          <a:lstStyle/>
          <a:p>
            <a:r>
              <a:rPr lang="en-US" dirty="0"/>
              <a:t>Survey</a:t>
            </a:r>
          </a:p>
        </p:txBody>
      </p:sp>
      <p:sp>
        <p:nvSpPr>
          <p:cNvPr id="3" name="Content Placeholder 2">
            <a:extLst>
              <a:ext uri="{FF2B5EF4-FFF2-40B4-BE49-F238E27FC236}">
                <a16:creationId xmlns:a16="http://schemas.microsoft.com/office/drawing/2014/main" id="{294D467C-E099-AA7F-385F-76B102AF18FE}"/>
              </a:ext>
            </a:extLst>
          </p:cNvPr>
          <p:cNvSpPr>
            <a:spLocks noGrp="1"/>
          </p:cNvSpPr>
          <p:nvPr>
            <p:ph sz="quarter" idx="10"/>
          </p:nvPr>
        </p:nvSpPr>
        <p:spPr/>
        <p:txBody>
          <a:bodyPr/>
          <a:lstStyle/>
          <a:p>
            <a:pPr marL="457200" lvl="1" indent="0">
              <a:buNone/>
            </a:pPr>
            <a:r>
              <a:rPr lang="en-US" sz="2800" b="0" i="0" dirty="0">
                <a:solidFill>
                  <a:srgbClr val="32363A"/>
                </a:solidFill>
                <a:effectLst/>
                <a:latin typeface="72"/>
                <a:hlinkClick r:id="rId2"/>
              </a:rPr>
              <a:t>https://virginia.az1.qualtrics.com/jfe/form/SV_a5INnAn5S8HAScC</a:t>
            </a:r>
            <a:r>
              <a:rPr lang="en-US" sz="2800" b="0" i="0" dirty="0">
                <a:solidFill>
                  <a:srgbClr val="32363A"/>
                </a:solidFill>
                <a:effectLst/>
                <a:latin typeface="72"/>
              </a:rPr>
              <a:t> </a:t>
            </a:r>
            <a:endParaRPr lang="en-US" sz="3600" dirty="0"/>
          </a:p>
          <a:p>
            <a:pPr marL="457200" lvl="1" indent="0">
              <a:buNone/>
            </a:pPr>
            <a:endParaRPr lang="en-US" sz="3600" dirty="0"/>
          </a:p>
        </p:txBody>
      </p:sp>
    </p:spTree>
    <p:extLst>
      <p:ext uri="{BB962C8B-B14F-4D97-AF65-F5344CB8AC3E}">
        <p14:creationId xmlns:p14="http://schemas.microsoft.com/office/powerpoint/2010/main" val="173715319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cont.</a:t>
            </a:r>
          </a:p>
        </p:txBody>
      </p:sp>
      <p:sp>
        <p:nvSpPr>
          <p:cNvPr id="3" name="Content Placeholder 2"/>
          <p:cNvSpPr>
            <a:spLocks noGrp="1"/>
          </p:cNvSpPr>
          <p:nvPr>
            <p:ph sz="quarter" idx="10"/>
          </p:nvPr>
        </p:nvSpPr>
        <p:spPr>
          <a:xfrm>
            <a:off x="838200" y="1619802"/>
            <a:ext cx="10515600" cy="4549775"/>
          </a:xfrm>
        </p:spPr>
        <p:txBody>
          <a:bodyPr>
            <a:noAutofit/>
          </a:bodyPr>
          <a:lstStyle/>
          <a:p>
            <a:r>
              <a:rPr lang="en-US" dirty="0"/>
              <a:t>The input to an LLM is a </a:t>
            </a:r>
            <a:r>
              <a:rPr lang="en-US" b="1" dirty="0"/>
              <a:t>sequence</a:t>
            </a:r>
            <a:r>
              <a:rPr lang="en-US" dirty="0"/>
              <a:t> of </a:t>
            </a:r>
            <a:r>
              <a:rPr lang="en-US" b="1" dirty="0"/>
              <a:t>tokens </a:t>
            </a:r>
            <a:r>
              <a:rPr lang="en-US" dirty="0"/>
              <a:t>(words, characters, </a:t>
            </a:r>
            <a:r>
              <a:rPr lang="en-US" dirty="0" err="1"/>
              <a:t>subwords</a:t>
            </a:r>
            <a:r>
              <a:rPr lang="en-US" dirty="0"/>
              <a:t>, etc.)</a:t>
            </a:r>
            <a:endParaRPr lang="en-US" b="1" dirty="0"/>
          </a:p>
          <a:p>
            <a:r>
              <a:rPr lang="en-US" dirty="0"/>
              <a:t>The </a:t>
            </a:r>
            <a:r>
              <a:rPr lang="en-US" b="1" dirty="0"/>
              <a:t>batch size </a:t>
            </a:r>
            <a:r>
              <a:rPr lang="en-US" dirty="0"/>
              <a:t>for an LLM is the number of sequences passed to the model at once</a:t>
            </a:r>
          </a:p>
          <a:p>
            <a:r>
              <a:rPr lang="en-US" dirty="0"/>
              <a:t>Generally, raw text is passed through a </a:t>
            </a:r>
            <a:r>
              <a:rPr lang="en-US" b="1" dirty="0"/>
              <a:t>tokenizer</a:t>
            </a:r>
            <a:r>
              <a:rPr lang="en-US" dirty="0"/>
              <a:t> which processes it into tokens and sequences and then numerical data which can be sent to the LLM. </a:t>
            </a:r>
          </a:p>
          <a:p>
            <a:pPr marL="457200" lvl="1" indent="0">
              <a:buNone/>
            </a:pPr>
            <a:br>
              <a:rPr lang="en-US" sz="2800" dirty="0"/>
            </a:br>
            <a:endParaRPr lang="en-US" sz="28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2303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5D7480-E63A-F8C2-F76A-2D5F85CDEC99}"/>
              </a:ext>
            </a:extLst>
          </p:cNvPr>
          <p:cNvPicPr>
            <a:picLocks noChangeAspect="1"/>
          </p:cNvPicPr>
          <p:nvPr/>
        </p:nvPicPr>
        <p:blipFill>
          <a:blip r:embed="rId2"/>
          <a:stretch>
            <a:fillRect/>
          </a:stretch>
        </p:blipFill>
        <p:spPr>
          <a:xfrm>
            <a:off x="7743568" y="0"/>
            <a:ext cx="4448432" cy="6858000"/>
          </a:xfrm>
          <a:prstGeom prst="rect">
            <a:avLst/>
          </a:prstGeom>
        </p:spPr>
      </p:pic>
      <p:sp>
        <p:nvSpPr>
          <p:cNvPr id="2" name="Title 1"/>
          <p:cNvSpPr>
            <a:spLocks noGrp="1"/>
          </p:cNvSpPr>
          <p:nvPr>
            <p:ph type="title"/>
          </p:nvPr>
        </p:nvSpPr>
        <p:spPr/>
        <p:txBody>
          <a:bodyPr/>
          <a:lstStyle/>
          <a:p>
            <a:r>
              <a:rPr lang="en-US" dirty="0"/>
              <a:t>Theory Behind LLMs</a:t>
            </a:r>
          </a:p>
        </p:txBody>
      </p:sp>
      <p:sp>
        <p:nvSpPr>
          <p:cNvPr id="3" name="Content Placeholder 2"/>
          <p:cNvSpPr>
            <a:spLocks noGrp="1"/>
          </p:cNvSpPr>
          <p:nvPr>
            <p:ph sz="quarter" idx="10"/>
          </p:nvPr>
        </p:nvSpPr>
        <p:spPr>
          <a:xfrm>
            <a:off x="838200" y="1619802"/>
            <a:ext cx="6905368" cy="4549775"/>
          </a:xfrm>
        </p:spPr>
        <p:txBody>
          <a:bodyPr>
            <a:noAutofit/>
          </a:bodyPr>
          <a:lstStyle/>
          <a:p>
            <a:r>
              <a:rPr lang="en-US" dirty="0"/>
              <a:t>LLMs are based on the transformer architecture</a:t>
            </a:r>
          </a:p>
          <a:p>
            <a:r>
              <a:rPr lang="en-US" dirty="0"/>
              <a:t>We are not covering this in today’s workshop</a:t>
            </a:r>
          </a:p>
          <a:p>
            <a:r>
              <a:rPr lang="en-US" dirty="0"/>
              <a:t>For more information:</a:t>
            </a:r>
          </a:p>
          <a:p>
            <a:pPr lvl="1"/>
            <a:r>
              <a:rPr lang="en-US" i="1" dirty="0">
                <a:hlinkClick r:id="rId3"/>
              </a:rPr>
              <a:t>Attention Is All You Need</a:t>
            </a:r>
            <a:r>
              <a:rPr lang="en-US" i="1" dirty="0"/>
              <a:t> </a:t>
            </a:r>
            <a:r>
              <a:rPr lang="en-US" dirty="0"/>
              <a:t>by Vaswani et al. (2017)</a:t>
            </a:r>
            <a:endParaRPr lang="en-US" i="1" dirty="0"/>
          </a:p>
          <a:p>
            <a:pPr lvl="1"/>
            <a:r>
              <a:rPr lang="en-US" dirty="0">
                <a:hlinkClick r:id="rId4"/>
              </a:rPr>
              <a:t>https://jalammar.github.io/illustrated-transformer/</a:t>
            </a:r>
            <a:r>
              <a:rPr lang="en-US" dirty="0"/>
              <a:t> </a:t>
            </a:r>
          </a:p>
          <a:p>
            <a:pPr marL="457200" lvl="1" indent="0">
              <a:buNone/>
            </a:pPr>
            <a:endParaRPr lang="en-US" dirty="0"/>
          </a:p>
          <a:p>
            <a:endParaRPr lang="en-US" dirty="0"/>
          </a:p>
          <a:p>
            <a:pPr marL="457200" lvl="1" indent="0">
              <a:buNone/>
            </a:pPr>
            <a:br>
              <a:rPr lang="en-US" sz="2800" dirty="0"/>
            </a:br>
            <a:endParaRPr lang="en-US" sz="2800" dirty="0"/>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94285941-6204-35F9-A999-B09E0F1F0F29}"/>
              </a:ext>
            </a:extLst>
          </p:cNvPr>
          <p:cNvSpPr txBox="1"/>
          <p:nvPr/>
        </p:nvSpPr>
        <p:spPr>
          <a:xfrm>
            <a:off x="618744" y="6502018"/>
            <a:ext cx="7190232" cy="307777"/>
          </a:xfrm>
          <a:prstGeom prst="rect">
            <a:avLst/>
          </a:prstGeom>
          <a:noFill/>
        </p:spPr>
        <p:txBody>
          <a:bodyPr wrap="square" rtlCol="0">
            <a:spAutoFit/>
          </a:bodyPr>
          <a:lstStyle/>
          <a:p>
            <a:r>
              <a:rPr lang="en-US" sz="1400" dirty="0"/>
              <a:t>Figure: </a:t>
            </a:r>
            <a:r>
              <a:rPr lang="en-US" sz="1400" dirty="0">
                <a:hlinkClick r:id="rId5"/>
              </a:rPr>
              <a:t>https://arxiv.org/pdf/1706.03762</a:t>
            </a:r>
            <a:r>
              <a:rPr lang="en-US" sz="1400" dirty="0"/>
              <a:t> (</a:t>
            </a:r>
            <a:r>
              <a:rPr lang="en-US" sz="1400" i="1" dirty="0"/>
              <a:t>Attention Is All You Need</a:t>
            </a:r>
            <a:r>
              <a:rPr lang="en-US" sz="1400" dirty="0"/>
              <a:t>)</a:t>
            </a:r>
          </a:p>
        </p:txBody>
      </p:sp>
    </p:spTree>
    <p:extLst>
      <p:ext uri="{BB962C8B-B14F-4D97-AF65-F5344CB8AC3E}">
        <p14:creationId xmlns:p14="http://schemas.microsoft.com/office/powerpoint/2010/main" val="4142304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up/installation</a:t>
            </a:r>
          </a:p>
        </p:txBody>
      </p:sp>
      <p:sp>
        <p:nvSpPr>
          <p:cNvPr id="4" name="Text Placeholder 3">
            <a:extLst>
              <a:ext uri="{FF2B5EF4-FFF2-40B4-BE49-F238E27FC236}">
                <a16:creationId xmlns:a16="http://schemas.microsoft.com/office/drawing/2014/main" id="{363E62E3-14E7-E636-0FD8-1FBAB4DC61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2440990"/>
      </p:ext>
    </p:extLst>
  </p:cSld>
  <p:clrMapOvr>
    <a:masterClrMapping/>
  </p:clrMapOvr>
</p:sld>
</file>

<file path=ppt/theme/theme1.xml><?xml version="1.0" encoding="utf-8"?>
<a:theme xmlns:a="http://schemas.openxmlformats.org/drawingml/2006/main" name="Title Page 4">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112750</TotalTime>
  <Words>5455</Words>
  <Application>Microsoft Office PowerPoint</Application>
  <PresentationFormat>Widescreen</PresentationFormat>
  <Paragraphs>690</Paragraphs>
  <Slides>68</Slides>
  <Notes>52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Title Page 4</vt:lpstr>
      <vt:lpstr>Large language models (LLMs)  on HPC</vt:lpstr>
      <vt:lpstr>Topics</vt:lpstr>
      <vt:lpstr>introduction</vt:lpstr>
      <vt:lpstr>What is an LLM?</vt:lpstr>
      <vt:lpstr>What types of NLP problems can LLMs solve?</vt:lpstr>
      <vt:lpstr>Terminology</vt:lpstr>
      <vt:lpstr>Terminology cont.</vt:lpstr>
      <vt:lpstr>Theory Behind LLMs</vt:lpstr>
      <vt:lpstr>Set up/installation</vt:lpstr>
      <vt:lpstr>Software for LLMs</vt:lpstr>
      <vt:lpstr>Software Modules and Containers</vt:lpstr>
      <vt:lpstr>Open OnDemand – JupyterLab </vt:lpstr>
      <vt:lpstr>Exercise 1 – Log On, Copy Materials </vt:lpstr>
      <vt:lpstr>Install transformers and datasets packages</vt:lpstr>
      <vt:lpstr>Downloading LLMs on UVA HPC</vt:lpstr>
      <vt:lpstr>Exercise 2 – Installing LLM Software </vt:lpstr>
      <vt:lpstr>Hpc resources for llms</vt:lpstr>
      <vt:lpstr>HPC Resources Needed for LLMs</vt:lpstr>
      <vt:lpstr>GPUs for LLMs (or Deep Learning)</vt:lpstr>
      <vt:lpstr>Computations on the CPU or GPU?</vt:lpstr>
      <vt:lpstr>General GPU workflow</vt:lpstr>
      <vt:lpstr>GPUs on UVA HPC</vt:lpstr>
      <vt:lpstr>UVA HPC - NVIDIA DGX BasePOD </vt:lpstr>
      <vt:lpstr>Wait Time in the Queue</vt:lpstr>
      <vt:lpstr>GPU access on Rivanna</vt:lpstr>
      <vt:lpstr>GPU Dashboard to Check CPU and GPU Efficiency</vt:lpstr>
      <vt:lpstr>GPU Memory Usage</vt:lpstr>
      <vt:lpstr>Resource Allocation for LLMs</vt:lpstr>
      <vt:lpstr>MODEL SELECTION</vt:lpstr>
      <vt:lpstr>Hugging Face</vt:lpstr>
      <vt:lpstr>Planning to Choose a Hugging Face Model</vt:lpstr>
      <vt:lpstr>Choosing a Hugging Face Model </vt:lpstr>
      <vt:lpstr>Finding Model Size on Hugging Face - 1</vt:lpstr>
      <vt:lpstr>Finding Model Size  on Hugging Face - 2</vt:lpstr>
      <vt:lpstr>Benchmarking LLMs</vt:lpstr>
      <vt:lpstr>INFERENCE</vt:lpstr>
      <vt:lpstr>What is Inference?</vt:lpstr>
      <vt:lpstr>Using an LLM </vt:lpstr>
      <vt:lpstr>Transformers Pipeline</vt:lpstr>
      <vt:lpstr>Exercise 3a – Direct LLM Usage vs Pipeline Text Summarization   </vt:lpstr>
      <vt:lpstr>Pipeline Debugging Tips </vt:lpstr>
      <vt:lpstr>Ex 3b – Hugging Face Datasets &amp; Debugging Text Summarization   </vt:lpstr>
      <vt:lpstr>Pipeline Batching with GPU</vt:lpstr>
      <vt:lpstr>Batch Size and GPU Memory</vt:lpstr>
      <vt:lpstr>Ex 3c – Batch Size and Num Workers Text Summarization  </vt:lpstr>
      <vt:lpstr>CPU Resource Allocation for Inference</vt:lpstr>
      <vt:lpstr>Selecting a GPU for Inference</vt:lpstr>
      <vt:lpstr>Exercise 4 – Select a GPU for Inference </vt:lpstr>
      <vt:lpstr>FINE-TUNING</vt:lpstr>
      <vt:lpstr>What is Fine-Tuning?</vt:lpstr>
      <vt:lpstr>Types of Fine-Tuning</vt:lpstr>
      <vt:lpstr>Why use Fine-Tuning? </vt:lpstr>
      <vt:lpstr>Example - Supervised Full Fine-Tuning</vt:lpstr>
      <vt:lpstr>Hugging Face Trainer Class</vt:lpstr>
      <vt:lpstr>Ex 5 – Supervised Full Fine-Tuning Text Classification</vt:lpstr>
      <vt:lpstr>CPU Resource Allocation for Fine-Tuning</vt:lpstr>
      <vt:lpstr>Selecting a GPU for Fine-Tuning</vt:lpstr>
      <vt:lpstr>Selecting a GPU for Fine-Tuning cont.</vt:lpstr>
      <vt:lpstr>General Advice</vt:lpstr>
      <vt:lpstr>SLURM SCRIPTS</vt:lpstr>
      <vt:lpstr>What is a Slurm Script?</vt:lpstr>
      <vt:lpstr>Example Slurm Script - PyTorch</vt:lpstr>
      <vt:lpstr>More Slurm Options</vt:lpstr>
      <vt:lpstr>WRAP-UP</vt:lpstr>
      <vt:lpstr>Recap</vt:lpstr>
      <vt:lpstr>Research Computing Data Analytics Center</vt:lpstr>
      <vt:lpstr>Need more help?</vt:lpstr>
      <vt:lpstr>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Wilbur, Tobias J. (tjw3j)</dc:creator>
  <cp:lastModifiedBy>Linehan, Kathryn Joyce (kjl5t)</cp:lastModifiedBy>
  <cp:revision>1065</cp:revision>
  <cp:lastPrinted>2018-10-25T13:31:57Z</cp:lastPrinted>
  <dcterms:created xsi:type="dcterms:W3CDTF">2017-12-20T18:50:57Z</dcterms:created>
  <dcterms:modified xsi:type="dcterms:W3CDTF">2025-02-13T22:21:06Z</dcterms:modified>
</cp:coreProperties>
</file>