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46" r:id="rId2"/>
    <p:sldId id="297" r:id="rId3"/>
    <p:sldId id="304" r:id="rId4"/>
    <p:sldId id="256" r:id="rId5"/>
    <p:sldId id="306" r:id="rId6"/>
    <p:sldId id="305" r:id="rId7"/>
    <p:sldId id="344" r:id="rId8"/>
    <p:sldId id="307" r:id="rId9"/>
    <p:sldId id="34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49"/>
    <p:restoredTop sz="96285"/>
  </p:normalViewPr>
  <p:slideViewPr>
    <p:cSldViewPr snapToGrid="0">
      <p:cViewPr varScale="1">
        <p:scale>
          <a:sx n="112" d="100"/>
          <a:sy n="112" d="100"/>
        </p:scale>
        <p:origin x="200" y="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C090E-B26E-9040-811A-90CCE0D5B76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6572B-99E4-AA42-9FEA-A736727FF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39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10c46879b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10c46879b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OUT=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Operational Taxonomic Unit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836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110c46879b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110c46879b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10c46879b5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10c46879b5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10c46879b5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10c46879b5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5964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5b698a2ffb_3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5b698a2ffb_3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10c46879b5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10c46879b5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BA54E-CE45-0A40-706F-0CA73361B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B2092-FC7C-A558-A25B-385E2ADD4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4C75-5101-8F9A-8FCE-5068FCDBE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19-DABD-BC4C-A7EC-603D125EE89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63E9D-0D38-8BC5-09BD-DBC7E61E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73D6-9473-3FE4-5459-B0C41367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6CA0-B8BC-584C-A2E2-E1739BA4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34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81E0-4639-D1CC-1BE4-F0493D7E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95E9C-EE15-09E0-F105-424F1561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948F2-0A0F-96E7-184E-07AA1AAE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19-DABD-BC4C-A7EC-603D125EE89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6DC85-140A-CB52-665C-F6B9D0FBB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64986-7E4F-D4B6-2D46-A38F72E4F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6CA0-B8BC-584C-A2E2-E1739BA4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D596C7-3B0C-3879-7A45-DEFA8117A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FD2A98-3000-2739-ADCC-AF3C68925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EDFF9-7D8A-B490-9B81-1636A7EF9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19-DABD-BC4C-A7EC-603D125EE89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550E-B462-4E00-ACE8-73989359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0485-77C3-9566-216E-9C035391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6CA0-B8BC-584C-A2E2-E1739BA4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60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D91D4C-E9C1-6762-FB5A-07A7A48C8D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884" y="5849202"/>
            <a:ext cx="5149516" cy="83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5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C7F1-1B5C-D905-04B0-466157D4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B2B9B-0B55-1715-E124-F3189B22C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7A697-3D9C-7501-6983-7306B1B82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19-DABD-BC4C-A7EC-603D125EE89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C516-46B0-0D9F-30FF-36BE7242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64C10-881D-CC76-0424-761613AD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6CA0-B8BC-584C-A2E2-E1739BA4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8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18B4-2019-4AC1-3CC3-B6228669A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BDC34-5AAA-3240-E881-B9DCB1429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EBA-0897-3CFC-FBA8-6387F021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19-DABD-BC4C-A7EC-603D125EE89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9D32C-344D-C3F7-C1B1-77CB0B26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ECB5-CDDD-5C87-A4A8-F1A12A21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6CA0-B8BC-584C-A2E2-E1739BA4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9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9DE0F-A081-BFC5-6B01-C22F0B55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E701C-B340-F435-A356-A59C5A03F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7F610-E8F7-7CF2-FD2C-AC9F74CCC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5E03-0649-7634-A2CC-D9A98360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19-DABD-BC4C-A7EC-603D125EE89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DE474-3807-2C99-5AAB-89AB350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80E0C-DD4D-B918-7668-7BBEDF1D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6CA0-B8BC-584C-A2E2-E1739BA4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6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A37D-C1F8-E57C-3C1D-EA84A9F9E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D3017-0BD1-03B8-22E0-EC4BB5A19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B1CE8-1872-0D23-3AA4-181B83667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2EF79-3EB3-0C62-DC82-A2766538F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B65C3-E92E-2B51-BFFC-9E2F33E95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3BDDBB-BB5F-6888-2042-37071291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19-DABD-BC4C-A7EC-603D125EE89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301BE-C525-769F-4D09-5BB3A2069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EB960-8BC7-9DA4-1CFF-3C63125C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6CA0-B8BC-584C-A2E2-E1739BA4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4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6ED6-9BB9-371B-1819-53FCB62B9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2A65D-79DE-24F9-370D-82A1397EA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19-DABD-BC4C-A7EC-603D125EE89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D86E0-602F-9018-51A7-9879F9EB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3DA39-2B64-DC11-9D33-F813EDF7B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6CA0-B8BC-584C-A2E2-E1739BA4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48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FAA0CD-3101-09D8-589C-E44C204AF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19-DABD-BC4C-A7EC-603D125EE89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A0D43-B0C1-0D69-D34E-294FB6DB2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647D8-045F-0147-3924-60A40AE7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6CA0-B8BC-584C-A2E2-E1739BA4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4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DD19-53E8-4C62-4F1F-8895C083F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7060-6705-B853-DA41-7634547A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FD5E7-77F2-1A66-59F9-9020A468A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42F0B-1552-C37B-B959-E1672E6A0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19-DABD-BC4C-A7EC-603D125EE89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C2D28-9DBB-FB4E-6460-8AF49E76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C8919-5CA8-B5F1-C674-BD1E3C74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6CA0-B8BC-584C-A2E2-E1739BA4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4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622B-9A51-5AC5-2DB5-B6E4A228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9C84B-0655-D87A-68D5-8FABE769F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20884-587A-8F9E-FDE7-9B5F29891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BD943-4E35-08B9-D31C-2127173BA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FBF19-DABD-BC4C-A7EC-603D125EE89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E7628-0017-DF18-B6D4-D1259A28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E6C35-5A55-F009-065B-75D18EF1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6CA0-B8BC-584C-A2E2-E1739BA4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49705-B20A-11F1-258D-461F3B4EB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B0921-1D0E-9F0E-0A53-401830F9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5A768-905B-E0BB-F6E9-394E8489C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FBF19-DABD-BC4C-A7EC-603D125EE89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EB301-A59A-B05E-12E5-E83272A3D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2737-04BA-8C99-62C8-82D47B455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6CA0-B8BC-584C-A2E2-E1739BA48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4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qiime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qiime2.org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qiime2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qiime2.org/2022.8/tutorials/importing/#id34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qiime2.org/latest/storing-dat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iew.qiime2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62"/>
          <p:cNvSpPr txBox="1"/>
          <p:nvPr/>
        </p:nvSpPr>
        <p:spPr>
          <a:xfrm>
            <a:off x="196400" y="2445242"/>
            <a:ext cx="11799200" cy="392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</a:rPr>
              <a:t>What is QIIME 2?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QIIME 2 is a powerful, extensible, and decentralized microbiome analysis package with a focus on data and analysis transparency. QIIME 2 enables researchers to start an analysis with raw DNA sequence data and finish with publication-quality figures and statistical results.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Key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Integrated and automatic tracking of data provenance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Semantic type system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Plugin system for extending microbiome analysis functionality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Support for multiple types of user interfaces (e.g. API, command line, graphical)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QIIME 2 is a complete redesign and rewrite of the </a:t>
            </a:r>
            <a:r>
              <a:rPr lang="en-US" b="0" i="0" u="none" strike="noStrike" dirty="0">
                <a:solidFill>
                  <a:srgbClr val="337AB7"/>
                </a:solidFill>
                <a:effectLst/>
                <a:hlinkClick r:id="rId3"/>
              </a:rPr>
              <a:t>QIIME 1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microbiome analysis pipeline. QIIME 2 will address many of the limitations of QIIME 1, while retaining the features that makes QIIME 1 a powerful and widely-used analysis pipeline</a:t>
            </a:r>
          </a:p>
        </p:txBody>
      </p:sp>
      <p:pic>
        <p:nvPicPr>
          <p:cNvPr id="1002" name="Google Shape;1002;p162" descr="qiime2-rect-8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000" y="266001"/>
            <a:ext cx="3520235" cy="15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162"/>
          <p:cNvSpPr txBox="1"/>
          <p:nvPr/>
        </p:nvSpPr>
        <p:spPr>
          <a:xfrm>
            <a:off x="399599" y="1766008"/>
            <a:ext cx="3165533" cy="5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u="sng" dirty="0">
                <a:solidFill>
                  <a:schemeClr val="hlink"/>
                </a:solidFill>
                <a:hlinkClick r:id="rId5"/>
              </a:rPr>
              <a:t>https://qiime2.org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672852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62"/>
          <p:cNvSpPr txBox="1"/>
          <p:nvPr/>
        </p:nvSpPr>
        <p:spPr>
          <a:xfrm>
            <a:off x="196400" y="3051033"/>
            <a:ext cx="11799200" cy="3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48722">
              <a:lnSpc>
                <a:spcPct val="150000"/>
              </a:lnSpc>
              <a:buSzPts val="1700"/>
              <a:buChar char="●"/>
            </a:pPr>
            <a:r>
              <a:rPr lang="en" sz="2267" b="1" dirty="0">
                <a:ea typeface="Roboto"/>
                <a:cs typeface="Roboto"/>
                <a:sym typeface="Roboto"/>
              </a:rPr>
              <a:t>Latest and greatest microbiome bioinformatics methods and visualizations.</a:t>
            </a:r>
            <a:endParaRPr sz="2267" b="1" dirty="0">
              <a:ea typeface="Roboto"/>
              <a:cs typeface="Roboto"/>
              <a:sym typeface="Roboto"/>
            </a:endParaRPr>
          </a:p>
          <a:p>
            <a:pPr marL="609585" indent="-448722">
              <a:lnSpc>
                <a:spcPct val="150000"/>
              </a:lnSpc>
              <a:buSzPts val="1700"/>
              <a:buFont typeface="Roboto"/>
              <a:buChar char="●"/>
            </a:pPr>
            <a:r>
              <a:rPr lang="en" sz="2267" b="1" dirty="0">
                <a:ea typeface="Roboto"/>
                <a:cs typeface="Roboto"/>
                <a:sym typeface="Roboto"/>
              </a:rPr>
              <a:t>Accessibility</a:t>
            </a:r>
            <a:r>
              <a:rPr lang="en" sz="2267" dirty="0">
                <a:ea typeface="Roboto"/>
                <a:cs typeface="Roboto"/>
                <a:sym typeface="Roboto"/>
              </a:rPr>
              <a:t> through accurate, detailed, and interesting documentation and well-designed interfaces. </a:t>
            </a:r>
            <a:endParaRPr sz="2267" dirty="0">
              <a:ea typeface="Roboto"/>
              <a:cs typeface="Roboto"/>
              <a:sym typeface="Roboto"/>
            </a:endParaRPr>
          </a:p>
          <a:p>
            <a:pPr marL="609585" indent="-448722">
              <a:lnSpc>
                <a:spcPct val="150000"/>
              </a:lnSpc>
              <a:buSzPts val="1700"/>
              <a:buFont typeface="Roboto"/>
              <a:buChar char="●"/>
            </a:pPr>
            <a:r>
              <a:rPr lang="en" sz="2267" b="1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A community</a:t>
            </a:r>
            <a:r>
              <a:rPr lang="en" sz="2267" dirty="0">
                <a:solidFill>
                  <a:schemeClr val="dk1"/>
                </a:solidFill>
                <a:ea typeface="Roboto"/>
                <a:cs typeface="Roboto"/>
                <a:sym typeface="Roboto"/>
              </a:rPr>
              <a:t> of microbiome scientists, developers, and bioinformaticians.</a:t>
            </a:r>
            <a:endParaRPr sz="2267" dirty="0">
              <a:ea typeface="Roboto"/>
              <a:cs typeface="Roboto"/>
              <a:sym typeface="Roboto"/>
            </a:endParaRPr>
          </a:p>
        </p:txBody>
      </p:sp>
      <p:pic>
        <p:nvPicPr>
          <p:cNvPr id="1002" name="Google Shape;1002;p162" descr="qiime2-rect-8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000" y="266001"/>
            <a:ext cx="3520235" cy="15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162"/>
          <p:cNvSpPr txBox="1"/>
          <p:nvPr/>
        </p:nvSpPr>
        <p:spPr>
          <a:xfrm>
            <a:off x="298000" y="2467967"/>
            <a:ext cx="7552000" cy="5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/>
              <a:t>High-level features (these attract users to system)</a:t>
            </a:r>
            <a:endParaRPr sz="2400" b="1" dirty="0"/>
          </a:p>
        </p:txBody>
      </p:sp>
      <p:sp>
        <p:nvSpPr>
          <p:cNvPr id="1004" name="Google Shape;1004;p162"/>
          <p:cNvSpPr txBox="1"/>
          <p:nvPr/>
        </p:nvSpPr>
        <p:spPr>
          <a:xfrm>
            <a:off x="399599" y="1766008"/>
            <a:ext cx="3165533" cy="5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u="sng" dirty="0">
                <a:solidFill>
                  <a:schemeClr val="hlink"/>
                </a:solidFill>
                <a:hlinkClick r:id="rId4"/>
              </a:rPr>
              <a:t>https://qiime2.org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169"/>
          <p:cNvSpPr txBox="1"/>
          <p:nvPr/>
        </p:nvSpPr>
        <p:spPr>
          <a:xfrm>
            <a:off x="177533" y="224233"/>
            <a:ext cx="8968400" cy="9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200" dirty="0"/>
              <a:t>Choose the QIIME 2 interface that helps you work most efficiently. </a:t>
            </a:r>
            <a:endParaRPr sz="3200" dirty="0"/>
          </a:p>
        </p:txBody>
      </p:sp>
      <p:grpSp>
        <p:nvGrpSpPr>
          <p:cNvPr id="1068" name="Google Shape;1068;p169"/>
          <p:cNvGrpSpPr/>
          <p:nvPr/>
        </p:nvGrpSpPr>
        <p:grpSpPr>
          <a:xfrm>
            <a:off x="203201" y="1735834"/>
            <a:ext cx="11785601" cy="4801541"/>
            <a:chOff x="152400" y="1301875"/>
            <a:chExt cx="8839201" cy="3601156"/>
          </a:xfrm>
        </p:grpSpPr>
        <p:pic>
          <p:nvPicPr>
            <p:cNvPr id="1069" name="Google Shape;1069;p1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301875"/>
              <a:ext cx="8839201" cy="36011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0" name="Google Shape;1070;p169"/>
            <p:cNvSpPr/>
            <p:nvPr/>
          </p:nvSpPr>
          <p:spPr>
            <a:xfrm>
              <a:off x="5409700" y="3572825"/>
              <a:ext cx="494700" cy="151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9E854-6056-E2B0-05F7-9029CD9C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00" y="801640"/>
            <a:ext cx="10588434" cy="1062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</a:pP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QIIME 2 Core 2022.8 distribution</a:t>
            </a:r>
            <a:b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QIIME 2 Core 2022.8 distribution includes the QIIME 2 framework, q2cli (a QIIME 2 </a:t>
            </a:r>
            <a:r>
              <a:rPr lang="en-US" sz="21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command-line interface) and the following plugins:</a:t>
            </a: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624" y="2265037"/>
            <a:ext cx="10125012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oogle Shape;1002;p162" descr="qiime2-rect-800.png">
            <a:extLst>
              <a:ext uri="{FF2B5EF4-FFF2-40B4-BE49-F238E27FC236}">
                <a16:creationId xmlns:a16="http://schemas.microsoft.com/office/drawing/2014/main" id="{907602B0-4CD3-0ABC-2FE8-C2AE69E4F2BF}"/>
              </a:ext>
            </a:extLst>
          </p:cNvPr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65221" y="3429000"/>
            <a:ext cx="2069432" cy="1163958"/>
          </a:xfrm>
          <a:prstGeom prst="rect">
            <a:avLst/>
          </a:prstGeom>
          <a:noFill/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370D8-4730-8926-5A95-F28D6497D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9242" y="2682433"/>
            <a:ext cx="8967537" cy="3958996"/>
          </a:xfrm>
        </p:spPr>
        <p:txBody>
          <a:bodyPr vert="horz" lIns="91440" tIns="45720" rIns="91440" bIns="45720" numCol="2" rtlCol="0">
            <a:normAutofit fontScale="92500" lnSpcReduction="20000"/>
          </a:bodyPr>
          <a:lstStyle/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q2-alignment</a:t>
            </a:r>
            <a:br>
              <a:rPr lang="en-US" sz="1800" dirty="0"/>
            </a:br>
            <a:r>
              <a:rPr lang="en-US" sz="1800" dirty="0"/>
              <a:t>q2-composition</a:t>
            </a:r>
            <a:br>
              <a:rPr lang="en-US" sz="1800" dirty="0"/>
            </a:br>
            <a:r>
              <a:rPr lang="en-US" sz="1800" dirty="0"/>
              <a:t>q2-cutadapt</a:t>
            </a:r>
            <a:br>
              <a:rPr lang="en-US" sz="1800" dirty="0"/>
            </a:br>
            <a:r>
              <a:rPr lang="en-US" sz="1800" dirty="0"/>
              <a:t>q2-dada2</a:t>
            </a:r>
            <a:br>
              <a:rPr lang="en-US" sz="1800" dirty="0"/>
            </a:br>
            <a:r>
              <a:rPr lang="en-US" sz="1800" dirty="0"/>
              <a:t>q2-deblur</a:t>
            </a:r>
            <a:br>
              <a:rPr lang="en-US" sz="1800" dirty="0"/>
            </a:br>
            <a:r>
              <a:rPr lang="en-US" sz="1800" dirty="0"/>
              <a:t>q2-demux</a:t>
            </a:r>
            <a:br>
              <a:rPr lang="en-US" sz="1800" dirty="0"/>
            </a:br>
            <a:r>
              <a:rPr lang="en-US" sz="1800" dirty="0"/>
              <a:t>q2-diversity</a:t>
            </a:r>
            <a:br>
              <a:rPr lang="en-US" sz="1800" dirty="0"/>
            </a:br>
            <a:r>
              <a:rPr lang="en-US" sz="1800" dirty="0"/>
              <a:t>q2-diversity-lib</a:t>
            </a:r>
            <a:br>
              <a:rPr lang="en-US" sz="1800" dirty="0"/>
            </a:br>
            <a:r>
              <a:rPr lang="en-US" sz="1800" dirty="0"/>
              <a:t>q2-emperor</a:t>
            </a: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q2-empress</a:t>
            </a:r>
            <a:br>
              <a:rPr lang="en-US" sz="1800" dirty="0"/>
            </a:br>
            <a:r>
              <a:rPr lang="en-US" sz="1800" dirty="0"/>
              <a:t>q2-feature-classifier</a:t>
            </a:r>
            <a:br>
              <a:rPr lang="en-US" sz="1800" dirty="0"/>
            </a:br>
            <a:r>
              <a:rPr lang="en-US" sz="1800" dirty="0"/>
              <a:t>q2-feature-table</a:t>
            </a:r>
            <a:br>
              <a:rPr lang="en-US" sz="1800" dirty="0"/>
            </a:br>
            <a:r>
              <a:rPr lang="en-US" sz="1800" dirty="0"/>
              <a:t>q2-fragment-insertion</a:t>
            </a:r>
            <a:br>
              <a:rPr lang="en-US" sz="1800" dirty="0"/>
            </a:br>
            <a:r>
              <a:rPr lang="en-US" sz="1800" dirty="0"/>
              <a:t>q2-gneiss</a:t>
            </a:r>
            <a:br>
              <a:rPr lang="en-US" sz="1800" dirty="0"/>
            </a:br>
            <a:r>
              <a:rPr lang="en-US" sz="1800" dirty="0"/>
              <a:t>q2-longitudinal</a:t>
            </a:r>
            <a:br>
              <a:rPr lang="en-US" sz="1800" dirty="0"/>
            </a:br>
            <a:r>
              <a:rPr lang="en-US" sz="1800" dirty="0"/>
              <a:t>q2-metadata</a:t>
            </a:r>
            <a:br>
              <a:rPr lang="en-US" sz="1800" dirty="0"/>
            </a:br>
            <a:r>
              <a:rPr lang="en-US" sz="1800" dirty="0"/>
              <a:t>q2-phylogeny</a:t>
            </a: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q2-picrust2</a:t>
            </a:r>
            <a:br>
              <a:rPr lang="en-US" sz="1800" dirty="0"/>
            </a:br>
            <a:r>
              <a:rPr lang="en-US" sz="1800" dirty="0"/>
              <a:t>q2-quality-control</a:t>
            </a:r>
            <a:br>
              <a:rPr lang="en-US" sz="1800" dirty="0"/>
            </a:br>
            <a:r>
              <a:rPr lang="en-US" sz="1800" dirty="0"/>
              <a:t>q2-quality-filter</a:t>
            </a:r>
            <a:br>
              <a:rPr lang="en-US" sz="1800" dirty="0"/>
            </a:br>
            <a:r>
              <a:rPr lang="en-US" sz="1800" dirty="0"/>
              <a:t>q2-sample-classifier</a:t>
            </a:r>
            <a:br>
              <a:rPr lang="en-US" sz="1800" dirty="0"/>
            </a:br>
            <a:r>
              <a:rPr lang="en-US" sz="1800" dirty="0"/>
              <a:t>q2-taxa</a:t>
            </a:r>
            <a:br>
              <a:rPr lang="en-US" sz="1800" dirty="0"/>
            </a:br>
            <a:r>
              <a:rPr lang="en-US" sz="1800" dirty="0"/>
              <a:t>q2-types</a:t>
            </a:r>
            <a:br>
              <a:rPr lang="en-US" sz="1800" dirty="0"/>
            </a:br>
            <a:r>
              <a:rPr lang="en-US" sz="1800" dirty="0"/>
              <a:t>q2-vsearch</a:t>
            </a:r>
          </a:p>
          <a:p>
            <a:pPr marL="152396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1800" dirty="0"/>
            </a:br>
            <a:r>
              <a:rPr lang="en-US" sz="1800" dirty="0"/>
              <a:t>Note</a:t>
            </a:r>
            <a:br>
              <a:rPr lang="en-US" sz="1800" dirty="0"/>
            </a:br>
            <a:r>
              <a:rPr lang="en-US" sz="1800" dirty="0"/>
              <a:t>The QIIME 2 Core 2022.8 distribution includes plugins and interfaces that are developed, maintained, tested, and distributed by the QIIME 2 development team. The Core distribution is necessary to run the commands in the QIIME 2 tutorials. If there are additional QIIME 2 plugins or interfaces you would like to install, please consult the relevant package(s) documentation. Other types of distributions may be made available in the future in addition to Core.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8075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067;p169">
            <a:extLst>
              <a:ext uri="{FF2B5EF4-FFF2-40B4-BE49-F238E27FC236}">
                <a16:creationId xmlns:a16="http://schemas.microsoft.com/office/drawing/2014/main" id="{24EC4311-DF8F-E414-4B04-472E4FD8F814}"/>
              </a:ext>
            </a:extLst>
          </p:cNvPr>
          <p:cNvSpPr txBox="1"/>
          <p:nvPr/>
        </p:nvSpPr>
        <p:spPr>
          <a:xfrm>
            <a:off x="484151" y="1411705"/>
            <a:ext cx="2590519" cy="3785419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/>
              <a:t>QIIME 2 </a:t>
            </a:r>
            <a:r>
              <a:rPr lang="en-US" sz="2800" dirty="0" err="1"/>
              <a:t>Cli</a:t>
            </a:r>
            <a:r>
              <a:rPr lang="en-US" sz="2800" dirty="0"/>
              <a:t> interface that helps you work on Rivanna.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AB166FD7-2A80-ABA9-9E89-91F6F715D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570" y="807593"/>
            <a:ext cx="5373915" cy="5239568"/>
          </a:xfrm>
          <a:prstGeom prst="rect">
            <a:avLst/>
          </a:prstGeom>
          <a:noFill/>
          <a:effectLst/>
        </p:spPr>
      </p:pic>
      <p:pic>
        <p:nvPicPr>
          <p:cNvPr id="9" name="Google Shape;1002;p162" descr="qiime2-rect-800.png">
            <a:extLst>
              <a:ext uri="{FF2B5EF4-FFF2-40B4-BE49-F238E27FC236}">
                <a16:creationId xmlns:a16="http://schemas.microsoft.com/office/drawing/2014/main" id="{96F20CA8-DDC3-FF3A-7839-21EE7F63A85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5185" y="1411705"/>
            <a:ext cx="1819558" cy="8642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83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6B57-8F5E-A109-47D3-AF31CA373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23527C"/>
                </a:solidFill>
                <a:effectLst/>
                <a:hlinkClick r:id="rId2"/>
              </a:rPr>
              <a:t>Importing data</a:t>
            </a:r>
            <a:br>
              <a:rPr lang="en-US" b="0" i="0" dirty="0">
                <a:solidFill>
                  <a:srgbClr val="333333"/>
                </a:solidFill>
                <a:effectLst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6E61-60C2-E1E5-2E8C-677828F65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https://docs.qiime2.org/2022.8/tutorials/importing/</a:t>
            </a:r>
            <a:br>
              <a:rPr lang="en-US" dirty="0"/>
            </a:br>
            <a:br>
              <a:rPr lang="en-US" dirty="0"/>
            </a:br>
            <a:r>
              <a:rPr lang="en-US" sz="2400" b="1" dirty="0"/>
              <a:t>Data files: QIIME 2 artifacts</a:t>
            </a:r>
          </a:p>
          <a:p>
            <a:r>
              <a:rPr lang="en-US" sz="2400" dirty="0"/>
              <a:t>Data produced by QIIME 2 exist as QIIME 2 artifacts. A QIIME 2 artifact contains data and metadata. The metadata describes things about the data, such as its type, format, and how it was generated (provenance). A QIIME 2 artifact typically has the .</a:t>
            </a:r>
            <a:r>
              <a:rPr lang="en-US" sz="2400" dirty="0" err="1"/>
              <a:t>qza</a:t>
            </a:r>
            <a:r>
              <a:rPr lang="en-US" sz="2400" dirty="0"/>
              <a:t> file extension when stored in a file.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Since QIIME 2 works with artifacts instead of data files (e.g. FASTA files), you must create a QIIME 2 artifact by importing data. You can import data at any step in an analysis, though typically you will start by importing raw sequence data. QIIME 2 also has tools to export data from an artifact. See the importing guide for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2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20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QIIME 2 uses Artifacts and Visualizations</a:t>
            </a:r>
            <a:endParaRPr dirty="0"/>
          </a:p>
        </p:txBody>
      </p:sp>
      <p:sp>
        <p:nvSpPr>
          <p:cNvPr id="1369" name="Google Shape;1369;p20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Where did my FASTA file go?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It’s inside a ZIP file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sz="3200" b="1" dirty="0">
                <a:solidFill>
                  <a:srgbClr val="000000"/>
                </a:solidFill>
              </a:rPr>
              <a:t>.</a:t>
            </a:r>
            <a:r>
              <a:rPr lang="en" sz="3200" b="1" dirty="0" err="1">
                <a:solidFill>
                  <a:srgbClr val="000000"/>
                </a:solidFill>
              </a:rPr>
              <a:t>qza</a:t>
            </a:r>
            <a:r>
              <a:rPr lang="en" sz="3200" b="1" dirty="0">
                <a:solidFill>
                  <a:srgbClr val="000000"/>
                </a:solidFill>
              </a:rPr>
              <a:t> and .</a:t>
            </a:r>
            <a:r>
              <a:rPr lang="en" sz="3200" b="1" dirty="0" err="1">
                <a:solidFill>
                  <a:srgbClr val="000000"/>
                </a:solidFill>
              </a:rPr>
              <a:t>qzv</a:t>
            </a:r>
            <a:r>
              <a:rPr lang="en" sz="3200" b="1" dirty="0">
                <a:solidFill>
                  <a:srgbClr val="000000"/>
                </a:solidFill>
              </a:rPr>
              <a:t> files are just zip files </a:t>
            </a:r>
            <a:endParaRPr sz="3200" b="1" dirty="0">
              <a:solidFill>
                <a:srgbClr val="000000"/>
              </a:solidFill>
            </a:endParaRPr>
          </a:p>
          <a:p>
            <a:pPr>
              <a:spcBef>
                <a:spcPts val="2133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We aren’t inventing new formats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 A QIIME 2 result can be “used” on almost any computer</a:t>
            </a:r>
            <a:endParaRPr dirty="0">
              <a:solidFill>
                <a:srgbClr val="000000"/>
              </a:solidFill>
            </a:endParaRPr>
          </a:p>
          <a:p>
            <a:pPr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ZIP64 (OS X by default only knows ZIP32, but other OSes work well)</a:t>
            </a:r>
            <a:endParaRPr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  <a:buClr>
                <a:srgbClr val="000000"/>
              </a:buClr>
            </a:pPr>
            <a:r>
              <a:rPr lang="en" dirty="0">
                <a:solidFill>
                  <a:srgbClr val="000000"/>
                </a:solidFill>
              </a:rPr>
              <a:t>Use </a:t>
            </a:r>
            <a:r>
              <a:rPr lang="en" u="sng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qiime</a:t>
            </a:r>
            <a:r>
              <a:rPr lang="en" u="sng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tools extract</a:t>
            </a:r>
            <a:r>
              <a:rPr lang="en" dirty="0">
                <a:solidFill>
                  <a:srgbClr val="000000"/>
                </a:solidFill>
              </a:rPr>
              <a:t> if unzipping isn’t working.</a:t>
            </a: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r>
              <a:rPr lang="en" dirty="0">
                <a:solidFill>
                  <a:srgbClr val="000000"/>
                </a:solidFill>
              </a:rPr>
              <a:t>Learn More:</a:t>
            </a:r>
            <a:br>
              <a:rPr lang="en" dirty="0"/>
            </a:br>
            <a:r>
              <a:rPr lang="en" dirty="0"/>
              <a:t>	</a:t>
            </a:r>
            <a:r>
              <a:rPr lang="en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https://dev.qiime2.org/latest/storing-data/</a:t>
            </a:r>
            <a:endParaRPr dirty="0"/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70"/>
          <p:cNvSpPr txBox="1">
            <a:spLocks noGrp="1"/>
          </p:cNvSpPr>
          <p:nvPr>
            <p:ph type="title"/>
          </p:nvPr>
        </p:nvSpPr>
        <p:spPr>
          <a:xfrm>
            <a:off x="141899" y="414665"/>
            <a:ext cx="11787068" cy="12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2800" b="1" dirty="0"/>
              <a:t>QIIME 2 View (</a:t>
            </a:r>
            <a:r>
              <a:rPr lang="en" sz="2800" b="1" u="sng" dirty="0">
                <a:solidFill>
                  <a:schemeClr val="hlink"/>
                </a:solidFill>
                <a:hlinkClick r:id="rId3"/>
              </a:rPr>
              <a:t>https://view.qiime2.org</a:t>
            </a:r>
            <a:r>
              <a:rPr lang="en" sz="2800" b="1" dirty="0"/>
              <a:t>):</a:t>
            </a:r>
            <a:endParaRPr sz="2800" b="1" dirty="0"/>
          </a:p>
          <a:p>
            <a:r>
              <a:rPr lang="en" sz="2800" b="1" dirty="0"/>
              <a:t>a read-only web interface for viewing results without having QIIME 2 installed</a:t>
            </a:r>
            <a:endParaRPr sz="2800" b="1" dirty="0"/>
          </a:p>
        </p:txBody>
      </p:sp>
      <p:sp>
        <p:nvSpPr>
          <p:cNvPr id="1076" name="Google Shape;1076;p170"/>
          <p:cNvSpPr txBox="1">
            <a:spLocks noGrp="1"/>
          </p:cNvSpPr>
          <p:nvPr>
            <p:ph type="body" idx="1"/>
          </p:nvPr>
        </p:nvSpPr>
        <p:spPr>
          <a:xfrm>
            <a:off x="141900" y="1901198"/>
            <a:ext cx="6820400" cy="3758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dirty="0"/>
              <a:t>Reads QIIME 2 outputs (QZAs and QZVs)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No installation required</a:t>
            </a:r>
            <a:endParaRPr dirty="0"/>
          </a:p>
          <a:p>
            <a:pPr>
              <a:spcBef>
                <a:spcPts val="2133"/>
              </a:spcBef>
            </a:pPr>
            <a:r>
              <a:rPr lang="en" dirty="0"/>
              <a:t>Easily share links using Dropbox with collaborators</a:t>
            </a:r>
            <a:endParaRPr dirty="0"/>
          </a:p>
          <a:p>
            <a:pPr>
              <a:spcBef>
                <a:spcPts val="2133"/>
              </a:spcBef>
              <a:spcAft>
                <a:spcPts val="2133"/>
              </a:spcAft>
            </a:pPr>
            <a:r>
              <a:rPr lang="en" dirty="0"/>
              <a:t>No uploading (your data stays on your computer)!</a:t>
            </a:r>
            <a:endParaRPr dirty="0"/>
          </a:p>
        </p:txBody>
      </p:sp>
      <p:pic>
        <p:nvPicPr>
          <p:cNvPr id="1077" name="Google Shape;1077;p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830" y="1646767"/>
            <a:ext cx="5068267" cy="490376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55D8-AE75-AF48-2A6C-A463A7C3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3722060" cy="763600"/>
          </a:xfrm>
        </p:spPr>
        <p:txBody>
          <a:bodyPr/>
          <a:lstStyle/>
          <a:p>
            <a:r>
              <a:rPr lang="en-US" sz="4800" b="1" dirty="0"/>
              <a:t>Hands-on</a:t>
            </a:r>
            <a:r>
              <a:rPr lang="en-US" sz="48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CA6F7-2094-C5D5-ED9E-C9DEB290F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 the following files to your home directory</a:t>
            </a:r>
          </a:p>
          <a:p>
            <a:endParaRPr lang="en-US" dirty="0"/>
          </a:p>
          <a:p>
            <a:pPr marL="152396" indent="0">
              <a:buNone/>
            </a:pPr>
            <a:r>
              <a:rPr lang="en-US" sz="3600" dirty="0">
                <a:solidFill>
                  <a:srgbClr val="000000"/>
                </a:solidFill>
                <a:effectLst/>
              </a:rPr>
              <a:t>cp -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rp</a:t>
            </a:r>
            <a:r>
              <a:rPr lang="en-US" sz="3600" dirty="0">
                <a:solidFill>
                  <a:srgbClr val="000000"/>
                </a:solidFill>
                <a:effectLst/>
              </a:rPr>
              <a:t>  /project/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rivanna</a:t>
            </a:r>
            <a:r>
              <a:rPr lang="en-US" sz="3600" dirty="0">
                <a:solidFill>
                  <a:srgbClr val="000000"/>
                </a:solidFill>
                <a:effectLst/>
              </a:rPr>
              <a:t>-training/singularity_qiime2 ./</a:t>
            </a:r>
          </a:p>
          <a:p>
            <a:pPr marL="152396" indent="0">
              <a:buNone/>
            </a:pPr>
            <a:endParaRPr lang="en-US" sz="3600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000000"/>
                </a:solidFill>
              </a:rPr>
              <a:t>Submit the job to run</a:t>
            </a:r>
          </a:p>
          <a:p>
            <a:endParaRPr lang="en-US" sz="3600" dirty="0">
              <a:solidFill>
                <a:srgbClr val="000000"/>
              </a:solidFill>
            </a:endParaRPr>
          </a:p>
          <a:p>
            <a:pPr marL="152396" indent="0">
              <a:buNone/>
            </a:pPr>
            <a:r>
              <a:rPr lang="en-US" sz="3600" dirty="0" err="1"/>
              <a:t>s</a:t>
            </a:r>
            <a:r>
              <a:rPr lang="en-US" sz="3600" dirty="0" err="1">
                <a:effectLst/>
              </a:rPr>
              <a:t>batch</a:t>
            </a:r>
            <a:r>
              <a:rPr lang="en-US" sz="3600" dirty="0">
                <a:effectLst/>
              </a:rPr>
              <a:t> q2-import.slurm</a:t>
            </a:r>
          </a:p>
          <a:p>
            <a:pPr marL="152396" indent="0">
              <a:buNone/>
            </a:pPr>
            <a:endParaRPr lang="en-US" sz="3600" dirty="0">
              <a:solidFill>
                <a:srgbClr val="000000"/>
              </a:solidFill>
              <a:effectLst/>
            </a:endParaRPr>
          </a:p>
          <a:p>
            <a:pPr marL="152396" indent="0">
              <a:buNone/>
            </a:pPr>
            <a:endParaRPr lang="en-US" dirty="0"/>
          </a:p>
        </p:txBody>
      </p:sp>
      <p:pic>
        <p:nvPicPr>
          <p:cNvPr id="4" name="Google Shape;1002;p162" descr="qiime2-rect-800.png">
            <a:extLst>
              <a:ext uri="{FF2B5EF4-FFF2-40B4-BE49-F238E27FC236}">
                <a16:creationId xmlns:a16="http://schemas.microsoft.com/office/drawing/2014/main" id="{A447CC3A-AB64-7A25-E9C1-1216765E72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86292" y="487327"/>
            <a:ext cx="3022716" cy="1178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3899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7201</TotalTime>
  <Words>701</Words>
  <Application>Microsoft Office PowerPoint</Application>
  <PresentationFormat>Widescreen</PresentationFormat>
  <Paragraphs>52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QIIME 2 Core 2022.8 distribution The QIIME 2 Core 2022.8 distribution includes the QIIME 2 framework, q2cli (a QIIME 2  command-line interface) and the following plugins:</vt:lpstr>
      <vt:lpstr>PowerPoint Presentation</vt:lpstr>
      <vt:lpstr>Importing data </vt:lpstr>
      <vt:lpstr>QIIME 2 uses Artifacts and Visualizations</vt:lpstr>
      <vt:lpstr>QIIME 2 View (https://view.qiime2.org): a read-only web interface for viewing results without having QIIME 2 installed</vt:lpstr>
      <vt:lpstr>Hands-on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Andino, Gladys Karina (gka6a)</dc:creator>
  <cp:lastModifiedBy>Andino, Gladys Karina (gka6a)</cp:lastModifiedBy>
  <cp:revision>18</cp:revision>
  <dcterms:created xsi:type="dcterms:W3CDTF">2022-09-10T20:15:13Z</dcterms:created>
  <dcterms:modified xsi:type="dcterms:W3CDTF">2025-06-08T16:05:33Z</dcterms:modified>
</cp:coreProperties>
</file>