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76" r:id="rId2"/>
  </p:sldMasterIdLst>
  <p:notesMasterIdLst>
    <p:notesMasterId r:id="rId47"/>
  </p:notesMasterIdLst>
  <p:sldIdLst>
    <p:sldId id="261" r:id="rId3"/>
    <p:sldId id="262" r:id="rId4"/>
    <p:sldId id="266" r:id="rId5"/>
    <p:sldId id="264" r:id="rId6"/>
    <p:sldId id="267" r:id="rId7"/>
    <p:sldId id="265" r:id="rId8"/>
    <p:sldId id="729" r:id="rId9"/>
    <p:sldId id="726" r:id="rId10"/>
    <p:sldId id="714" r:id="rId11"/>
    <p:sldId id="715" r:id="rId12"/>
    <p:sldId id="727" r:id="rId13"/>
    <p:sldId id="269" r:id="rId14"/>
    <p:sldId id="268" r:id="rId15"/>
    <p:sldId id="270" r:id="rId16"/>
    <p:sldId id="730" r:id="rId17"/>
    <p:sldId id="271" r:id="rId18"/>
    <p:sldId id="272" r:id="rId19"/>
    <p:sldId id="273" r:id="rId20"/>
    <p:sldId id="274" r:id="rId21"/>
    <p:sldId id="275" r:id="rId22"/>
    <p:sldId id="276" r:id="rId23"/>
    <p:sldId id="277" r:id="rId24"/>
    <p:sldId id="278" r:id="rId25"/>
    <p:sldId id="279" r:id="rId26"/>
    <p:sldId id="280" r:id="rId27"/>
    <p:sldId id="281" r:id="rId28"/>
    <p:sldId id="283" r:id="rId29"/>
    <p:sldId id="284" r:id="rId30"/>
    <p:sldId id="285" r:id="rId31"/>
    <p:sldId id="286" r:id="rId32"/>
    <p:sldId id="287" r:id="rId33"/>
    <p:sldId id="288" r:id="rId34"/>
    <p:sldId id="289" r:id="rId35"/>
    <p:sldId id="290" r:id="rId36"/>
    <p:sldId id="291" r:id="rId37"/>
    <p:sldId id="292" r:id="rId38"/>
    <p:sldId id="293" r:id="rId39"/>
    <p:sldId id="298" r:id="rId40"/>
    <p:sldId id="294" r:id="rId41"/>
    <p:sldId id="295" r:id="rId42"/>
    <p:sldId id="296" r:id="rId43"/>
    <p:sldId id="297" r:id="rId44"/>
    <p:sldId id="731" r:id="rId45"/>
    <p:sldId id="72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5A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DE2DE1-450D-4EE0-A5AB-9425FC0CC9AA}" v="44" dt="2023-03-09T21:36:42.231"/>
    <p1510:client id="{90BC389E-DFF9-4938-8956-5CD9D5BCEAD3}" v="5" dt="2023-04-17T21:14:35.788"/>
    <p1510:client id="{99D8D676-50F3-4B8B-96A4-D292D91B3242}" v="74" dt="2023-04-10T13:54:17.411"/>
    <p1510:client id="{B256FA09-D5C4-4F52-9137-C655BCA3611D}" v="23" dt="2023-04-19T12:47:30.516"/>
    <p1510:client id="{E3768F45-3390-48E2-B614-AF0BBE02AC41}" v="75" dt="2023-04-18T15:18:25.949"/>
    <p1510:client id="{F26794CD-C725-4A86-A246-4C718E106BA2}" v="3" dt="2023-04-10T13:57:22.827"/>
    <p1510:client id="{FFDA2D88-1260-4DF0-BEBF-E0DD3AC873CC}" v="492" dt="2023-04-18T19:42:06.3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72" autoAdjust="0"/>
    <p:restoredTop sz="83763" autoAdjust="0"/>
  </p:normalViewPr>
  <p:slideViewPr>
    <p:cSldViewPr snapToGrid="0">
      <p:cViewPr varScale="1">
        <p:scale>
          <a:sx n="132" d="100"/>
          <a:sy n="132" d="100"/>
        </p:scale>
        <p:origin x="101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253C81-B4FC-45A9-B116-76EC3143289B}" type="datetimeFigureOut">
              <a:rPr lang="en-US" smtClean="0"/>
              <a:t>7/16/2025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03E446-616B-4015-81B5-16D22E054BD1}" type="slidenum">
              <a:rPr lang="en-US" smtClean="0"/>
              <a:t>‹#›</a:t>
            </a:fld>
            <a:endParaRPr lang="en-US"/>
          </a:p>
        </p:txBody>
      </p:sp>
    </p:spTree>
    <p:extLst>
      <p:ext uri="{BB962C8B-B14F-4D97-AF65-F5344CB8AC3E}">
        <p14:creationId xmlns:p14="http://schemas.microsoft.com/office/powerpoint/2010/main" val="3314892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genecards.org/cgi-bin/carddisp.pl?gene=PPBP"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trata.uga.edu/8370/lecturenotes/principalComponents.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trata.uga.edu/8370/lecturenotes/principalComponents.html"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blog.bioturing.com/2022/02/15/the-essence-of-scrna-seq-clusterin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688166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indent="-171450">
              <a:lnSpc>
                <a:spcPct val="90000"/>
              </a:lnSpc>
              <a:spcBef>
                <a:spcPts val="500"/>
              </a:spcBef>
              <a:buFont typeface="Arial"/>
              <a:buChar char="•"/>
            </a:pPr>
            <a:endParaRPr lang="en-US" dirty="0">
              <a:cs typeface="Calibri" panose="020F0502020204030204"/>
            </a:endParaRPr>
          </a:p>
        </p:txBody>
      </p:sp>
    </p:spTree>
    <p:extLst>
      <p:ext uri="{BB962C8B-B14F-4D97-AF65-F5344CB8AC3E}">
        <p14:creationId xmlns:p14="http://schemas.microsoft.com/office/powerpoint/2010/main" val="503618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indent="-171450">
              <a:lnSpc>
                <a:spcPct val="90000"/>
              </a:lnSpc>
              <a:spcBef>
                <a:spcPts val="500"/>
              </a:spcBef>
              <a:buFont typeface="Arial"/>
              <a:buChar char="•"/>
            </a:pPr>
            <a:endParaRPr lang="en-US" dirty="0">
              <a:cs typeface="Calibri" panose="020F0502020204030204"/>
            </a:endParaRPr>
          </a:p>
        </p:txBody>
      </p:sp>
    </p:spTree>
    <p:extLst>
      <p:ext uri="{BB962C8B-B14F-4D97-AF65-F5344CB8AC3E}">
        <p14:creationId xmlns:p14="http://schemas.microsoft.com/office/powerpoint/2010/main" val="4160389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a:cs typeface="Calibri"/>
              </a:rPr>
              <a:t>We're adding slots to the </a:t>
            </a:r>
            <a:r>
              <a:rPr lang="en-US" dirty="0" err="1">
                <a:cs typeface="Calibri"/>
              </a:rPr>
              <a:t>pbmc</a:t>
            </a:r>
            <a:r>
              <a:rPr lang="en-US" dirty="0">
                <a:cs typeface="Calibri"/>
              </a:rPr>
              <a:t> data object</a:t>
            </a:r>
            <a:endParaRPr dirty="0"/>
          </a:p>
        </p:txBody>
      </p:sp>
    </p:spTree>
    <p:extLst>
      <p:ext uri="{BB962C8B-B14F-4D97-AF65-F5344CB8AC3E}">
        <p14:creationId xmlns:p14="http://schemas.microsoft.com/office/powerpoint/2010/main" val="252247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a:t>Features (genes) density</a:t>
            </a:r>
          </a:p>
          <a:p>
            <a:endParaRPr lang="en-US" dirty="0">
              <a:cs typeface="Calibri" panose="020F0502020204030204"/>
            </a:endParaRPr>
          </a:p>
          <a:p>
            <a:r>
              <a:rPr lang="en" dirty="0"/>
              <a:t>A violin plot is </a:t>
            </a:r>
            <a:r>
              <a:rPr lang="en" b="1" dirty="0"/>
              <a:t>a hybrid of a box plot and a kernel density plot, which shows peaks in the data</a:t>
            </a:r>
            <a:r>
              <a:rPr lang="en" dirty="0"/>
              <a:t>. It is used to visualize the distribution of numerical data. Unlike a box plot that can only show summary statistics, violin plots depict summary statistics and the density of each variable.</a:t>
            </a:r>
            <a:endParaRPr lang="en-US" dirty="0"/>
          </a:p>
        </p:txBody>
      </p:sp>
    </p:spTree>
    <p:extLst>
      <p:ext uri="{BB962C8B-B14F-4D97-AF65-F5344CB8AC3E}">
        <p14:creationId xmlns:p14="http://schemas.microsoft.com/office/powerpoint/2010/main" val="2214280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err="1">
                <a:cs typeface="Calibri"/>
              </a:rPr>
              <a:t>nCount_RNA</a:t>
            </a:r>
            <a:r>
              <a:rPr lang="en-US" dirty="0">
                <a:cs typeface="Calibri"/>
              </a:rPr>
              <a:t> &amp; </a:t>
            </a:r>
            <a:r>
              <a:rPr lang="en-US" dirty="0" err="1">
                <a:cs typeface="Calibri"/>
              </a:rPr>
              <a:t>nFeature_RNA</a:t>
            </a:r>
            <a:r>
              <a:rPr lang="en-US" dirty="0">
                <a:cs typeface="Calibri"/>
              </a:rPr>
              <a:t> are highly correlated (0.95) while percent mitochondrial &amp; </a:t>
            </a:r>
            <a:r>
              <a:rPr lang="en-US" dirty="0" err="1">
                <a:cs typeface="Calibri"/>
              </a:rPr>
              <a:t>nCount</a:t>
            </a:r>
            <a:r>
              <a:rPr lang="en-US" dirty="0">
                <a:cs typeface="Calibri"/>
              </a:rPr>
              <a:t> are not correlated at all (-0.13)</a:t>
            </a:r>
          </a:p>
          <a:p>
            <a:endParaRPr lang="en-US" dirty="0">
              <a:cs typeface="Calibri"/>
            </a:endParaRPr>
          </a:p>
          <a:p>
            <a:r>
              <a:rPr lang="en-US" dirty="0">
                <a:cs typeface="Calibri"/>
              </a:rPr>
              <a:t>What can we infer from this? How does it help QC?</a:t>
            </a:r>
          </a:p>
        </p:txBody>
      </p:sp>
    </p:spTree>
    <p:extLst>
      <p:ext uri="{BB962C8B-B14F-4D97-AF65-F5344CB8AC3E}">
        <p14:creationId xmlns:p14="http://schemas.microsoft.com/office/powerpoint/2010/main" val="938224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defRPr/>
            </a:pPr>
            <a:r>
              <a:rPr lang="en-US" dirty="0">
                <a:cs typeface="Calibri"/>
              </a:rPr>
              <a:t>QC metrics from previous slides are what we use to filter the cells</a:t>
            </a:r>
            <a:endParaRPr lang="en-US" dirty="0"/>
          </a:p>
          <a:p>
            <a:pPr>
              <a:defRPr/>
            </a:pPr>
            <a:r>
              <a:rPr lang="en-US" dirty="0">
                <a:cs typeface="Calibri"/>
              </a:rPr>
              <a:t>Why is it important to normalize?</a:t>
            </a:r>
          </a:p>
          <a:p>
            <a:pPr>
              <a:defRPr/>
            </a:pPr>
            <a:endParaRPr lang="en-US" dirty="0"/>
          </a:p>
          <a:p>
            <a:pPr marL="0" marR="0" lvl="0" indent="0" algn="l" defTabSz="914400">
              <a:lnSpc>
                <a:spcPct val="100000"/>
              </a:lnSpc>
              <a:spcBef>
                <a:spcPts val="0"/>
              </a:spcBef>
              <a:spcAft>
                <a:spcPts val="0"/>
              </a:spcAft>
              <a:buClrTx/>
              <a:buSzTx/>
              <a:buFontTx/>
              <a:buNone/>
              <a:tabLst/>
              <a:defRPr/>
            </a:pPr>
            <a:r>
              <a:rPr lang="en-US" sz="1200" dirty="0"/>
              <a:t>Remove cells with unique </a:t>
            </a:r>
            <a:r>
              <a:rPr lang="en-US" dirty="0"/>
              <a:t>features</a:t>
            </a:r>
            <a:r>
              <a:rPr lang="en-US" sz="1200" dirty="0"/>
              <a:t> (</a:t>
            </a:r>
            <a:r>
              <a:rPr lang="en-US" dirty="0"/>
              <a:t>genes</a:t>
            </a:r>
            <a:r>
              <a:rPr lang="en-US" sz="1200" dirty="0"/>
              <a:t>) over 2,500 or less than 200</a:t>
            </a:r>
            <a:endParaRPr lang="en-US" dirty="0">
              <a:cs typeface="Calibri"/>
            </a:endParaRPr>
          </a:p>
        </p:txBody>
      </p:sp>
    </p:spTree>
    <p:extLst>
      <p:ext uri="{BB962C8B-B14F-4D97-AF65-F5344CB8AC3E}">
        <p14:creationId xmlns:p14="http://schemas.microsoft.com/office/powerpoint/2010/main" val="3174649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nSpc>
                <a:spcPct val="90000"/>
              </a:lnSpc>
              <a:spcBef>
                <a:spcPts val="500"/>
              </a:spcBef>
            </a:pPr>
            <a:r>
              <a:rPr lang="en-US" dirty="0"/>
              <a:t>directly modeling the mean-variance relationship inherent in single-cell data --&gt; genes with higher mean expression have higher variance across cells</a:t>
            </a:r>
            <a:endParaRPr lang="en-US">
              <a:cs typeface="Calibri" panose="020F0502020204030204"/>
            </a:endParaRPr>
          </a:p>
          <a:p>
            <a:pPr>
              <a:spcBef>
                <a:spcPts val="0"/>
              </a:spcBef>
              <a:buNone/>
            </a:pPr>
            <a:endParaRPr dirty="0">
              <a:cs typeface="Calibri"/>
            </a:endParaRPr>
          </a:p>
        </p:txBody>
      </p:sp>
    </p:spTree>
    <p:extLst>
      <p:ext uri="{BB962C8B-B14F-4D97-AF65-F5344CB8AC3E}">
        <p14:creationId xmlns:p14="http://schemas.microsoft.com/office/powerpoint/2010/main" val="1871911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a:cs typeface="Calibri"/>
              </a:rPr>
              <a:t>Why are we measuring average expression vs standardized variance?</a:t>
            </a:r>
          </a:p>
          <a:p>
            <a:endParaRPr lang="en-US" dirty="0">
              <a:cs typeface="Calibri"/>
            </a:endParaRPr>
          </a:p>
          <a:p>
            <a:r>
              <a:rPr lang="en-US" dirty="0">
                <a:cs typeface="Calibri"/>
              </a:rPr>
              <a:t>Normalized data = removed relationship between expression and variation</a:t>
            </a:r>
          </a:p>
          <a:p>
            <a:endParaRPr lang="en-US" dirty="0"/>
          </a:p>
          <a:p>
            <a:endParaRPr lang="en-US" dirty="0"/>
          </a:p>
          <a:p>
            <a:r>
              <a:rPr lang="en-US" dirty="0">
                <a:hlinkClick r:id="rId3"/>
              </a:rPr>
              <a:t>PPBP Gene - Pro-Platelet Basic Protein</a:t>
            </a:r>
            <a:r>
              <a:rPr lang="en-US" dirty="0"/>
              <a:t> - only expressed in platelets </a:t>
            </a:r>
            <a:endParaRPr lang="en-US" dirty="0">
              <a:cs typeface="Calibri"/>
            </a:endParaRPr>
          </a:p>
          <a:p>
            <a:endParaRPr lang="en-US" dirty="0">
              <a:cs typeface="Calibri"/>
            </a:endParaRPr>
          </a:p>
        </p:txBody>
      </p:sp>
    </p:spTree>
    <p:extLst>
      <p:ext uri="{BB962C8B-B14F-4D97-AF65-F5344CB8AC3E}">
        <p14:creationId xmlns:p14="http://schemas.microsoft.com/office/powerpoint/2010/main" val="1770247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err="1"/>
              <a:t>ScaleData</a:t>
            </a:r>
            <a:r>
              <a:rPr lang="en-US" dirty="0"/>
              <a:t> now incorporates the functionality of the function formerly known as </a:t>
            </a:r>
            <a:r>
              <a:rPr lang="en-US" dirty="0" err="1"/>
              <a:t>RegressOut</a:t>
            </a:r>
            <a:r>
              <a:rPr lang="en-US" dirty="0"/>
              <a:t> (which regressed out given the effects of provided variables and then scaled the residuals). To make use of the regression functionality, simply pass the variables you want to remove to the </a:t>
            </a:r>
            <a:r>
              <a:rPr lang="en-US" dirty="0" err="1"/>
              <a:t>vars.to.regress</a:t>
            </a:r>
            <a:r>
              <a:rPr lang="en-US" dirty="0"/>
              <a:t> parameter.</a:t>
            </a:r>
          </a:p>
          <a:p>
            <a:endParaRPr lang="en-US" dirty="0"/>
          </a:p>
          <a:p>
            <a:r>
              <a:rPr lang="en-US" dirty="0"/>
              <a:t>Setting center to TRUE will center the expression for each feature by subtracting the average expression for that feature. Setting scale to TRUE will scale the expression level for each feature by dividing the centered feature expression levels by their standard deviations if center is TRUE and by their root mean square otherwise.</a:t>
            </a:r>
            <a:endParaRPr lang="en-US" dirty="0">
              <a:cs typeface="Calibri"/>
            </a:endParaRPr>
          </a:p>
          <a:p>
            <a:endParaRPr lang="en-US" dirty="0">
              <a:cs typeface="Calibri"/>
            </a:endParaRPr>
          </a:p>
        </p:txBody>
      </p:sp>
    </p:spTree>
    <p:extLst>
      <p:ext uri="{BB962C8B-B14F-4D97-AF65-F5344CB8AC3E}">
        <p14:creationId xmlns:p14="http://schemas.microsoft.com/office/powerpoint/2010/main" val="3367078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a:cs typeface="Calibri"/>
              </a:rPr>
              <a:t>Reduce number of variables, where each gene is a variable</a:t>
            </a:r>
          </a:p>
          <a:p>
            <a:endParaRPr lang="en-US" dirty="0">
              <a:cs typeface="Calibri"/>
            </a:endParaRPr>
          </a:p>
          <a:p>
            <a:r>
              <a:rPr lang="en-US" dirty="0">
                <a:cs typeface="Calibri"/>
              </a:rPr>
              <a:t>When you run a PCA you get the PCs and the loadings</a:t>
            </a:r>
          </a:p>
        </p:txBody>
      </p:sp>
    </p:spTree>
    <p:extLst>
      <p:ext uri="{BB962C8B-B14F-4D97-AF65-F5344CB8AC3E}">
        <p14:creationId xmlns:p14="http://schemas.microsoft.com/office/powerpoint/2010/main" val="789981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5957457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a:cs typeface="Calibri"/>
              </a:rPr>
              <a:t>Genes that contribute to each PC --&gt; positive or negatively correlated </a:t>
            </a:r>
            <a:endParaRPr lang="en-US" dirty="0"/>
          </a:p>
          <a:p>
            <a:endParaRPr lang="en-US" dirty="0"/>
          </a:p>
          <a:p>
            <a:r>
              <a:rPr lang="en-US" dirty="0"/>
              <a:t>These values are called the </a:t>
            </a:r>
            <a:r>
              <a:rPr lang="en-US" b="1" dirty="0"/>
              <a:t>loadings</a:t>
            </a:r>
            <a:r>
              <a:rPr lang="en-US" dirty="0"/>
              <a:t>, and they describe how much each variable contributes to a particular principal component. Large loadings (positive or negative) indicate that a particular variable has a strong relationship to a particular principal component. The sign of a loading indicates whether a variable and a principal component are positively or negatively correlated.</a:t>
            </a:r>
          </a:p>
          <a:p>
            <a:endParaRPr lang="en-US" dirty="0"/>
          </a:p>
          <a:p>
            <a:r>
              <a:rPr lang="en-US" dirty="0">
                <a:hlinkClick r:id="rId3"/>
              </a:rPr>
              <a:t>http://strata.uga.edu/8370/lecturenotes/principalComponents.html</a:t>
            </a:r>
            <a:r>
              <a:rPr lang="en-US" dirty="0"/>
              <a:t> </a:t>
            </a:r>
            <a:endParaRPr lang="en-US" dirty="0">
              <a:cs typeface="Calibri"/>
            </a:endParaRPr>
          </a:p>
        </p:txBody>
      </p:sp>
    </p:spTree>
    <p:extLst>
      <p:ext uri="{BB962C8B-B14F-4D97-AF65-F5344CB8AC3E}">
        <p14:creationId xmlns:p14="http://schemas.microsoft.com/office/powerpoint/2010/main" val="27132361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a:t>These values are called the </a:t>
            </a:r>
            <a:r>
              <a:rPr lang="en-US" b="1" dirty="0"/>
              <a:t>loadings</a:t>
            </a:r>
            <a:r>
              <a:rPr lang="en-US" dirty="0"/>
              <a:t>, and they describe how much each variable contributes to a particular principal component. Large loadings (positive or negative) indicate that a particular variable has a strong relationship to a particular principal component. The sign of a loading indicates whether a variable and a principal component are positively or negatively correlated.</a:t>
            </a:r>
          </a:p>
          <a:p>
            <a:endParaRPr lang="en-US" dirty="0"/>
          </a:p>
          <a:p>
            <a:r>
              <a:rPr lang="en-US" dirty="0">
                <a:hlinkClick r:id="rId3"/>
              </a:rPr>
              <a:t>http://strata.uga.edu/8370/lecturenotes/principalComponents.html</a:t>
            </a:r>
            <a:r>
              <a:rPr lang="en-US" dirty="0"/>
              <a:t> </a:t>
            </a:r>
          </a:p>
          <a:p>
            <a:pPr>
              <a:spcBef>
                <a:spcPts val="0"/>
              </a:spcBef>
              <a:buNone/>
            </a:pPr>
            <a:endParaRPr lang="en-US" dirty="0">
              <a:cs typeface="Calibri"/>
            </a:endParaRPr>
          </a:p>
          <a:p>
            <a:endParaRPr lang="en-US" dirty="0">
              <a:cs typeface="Calibri"/>
            </a:endParaRPr>
          </a:p>
          <a:p>
            <a:r>
              <a:rPr lang="en-US" dirty="0">
                <a:cs typeface="Calibri"/>
              </a:rPr>
              <a:t>Dims = 1:2 &lt;- PC1 &amp; PC2</a:t>
            </a:r>
          </a:p>
          <a:p>
            <a:endParaRPr lang="en-US" dirty="0">
              <a:cs typeface="Calibri"/>
            </a:endParaRPr>
          </a:p>
        </p:txBody>
      </p:sp>
    </p:spTree>
    <p:extLst>
      <p:ext uri="{BB962C8B-B14F-4D97-AF65-F5344CB8AC3E}">
        <p14:creationId xmlns:p14="http://schemas.microsoft.com/office/powerpoint/2010/main" val="9558741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defRPr/>
            </a:pPr>
            <a:r>
              <a:rPr lang="en-US" sz="1200" dirty="0"/>
              <a:t>Note that </a:t>
            </a:r>
            <a:r>
              <a:rPr lang="en-US" dirty="0"/>
              <a:t>the cells</a:t>
            </a:r>
            <a:r>
              <a:rPr lang="en-US" sz="1200" dirty="0"/>
              <a:t> </a:t>
            </a:r>
            <a:r>
              <a:rPr lang="en-US" dirty="0"/>
              <a:t>form distinct clusters</a:t>
            </a:r>
            <a:r>
              <a:rPr lang="en-US" sz="1200" dirty="0"/>
              <a:t> in PC1vPC2 dimensional space</a:t>
            </a:r>
          </a:p>
          <a:p>
            <a:pPr>
              <a:spcBef>
                <a:spcPts val="0"/>
              </a:spcBef>
              <a:buNone/>
            </a:pPr>
            <a:endParaRPr dirty="0"/>
          </a:p>
        </p:txBody>
      </p:sp>
    </p:spTree>
    <p:extLst>
      <p:ext uri="{BB962C8B-B14F-4D97-AF65-F5344CB8AC3E}">
        <p14:creationId xmlns:p14="http://schemas.microsoft.com/office/powerpoint/2010/main" val="1232316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a:t>Interpretation: earlier PCs have greater variation (brighter yellow, darker purple) while later PCs are more homogenous, shows that the later PCs do not explain much of the variance in the dataset</a:t>
            </a:r>
          </a:p>
          <a:p>
            <a:endParaRPr lang="en-US" dirty="0">
              <a:cs typeface="Calibri" panose="020F0502020204030204"/>
            </a:endParaRPr>
          </a:p>
          <a:p>
            <a:r>
              <a:rPr lang="en-US" dirty="0"/>
              <a:t>can see which genes are positive and negative loadings </a:t>
            </a:r>
          </a:p>
          <a:p>
            <a:endParaRPr lang="en-US" dirty="0"/>
          </a:p>
          <a:p>
            <a:r>
              <a:rPr lang="en-US" dirty="0"/>
              <a:t>Balanced = Plot an equal number of genes with both + and - scores.</a:t>
            </a:r>
            <a:endParaRPr lang="en-US" dirty="0">
              <a:cs typeface="Calibri" panose="020F0502020204030204"/>
            </a:endParaRPr>
          </a:p>
        </p:txBody>
      </p:sp>
    </p:spTree>
    <p:extLst>
      <p:ext uri="{BB962C8B-B14F-4D97-AF65-F5344CB8AC3E}">
        <p14:creationId xmlns:p14="http://schemas.microsoft.com/office/powerpoint/2010/main" val="35485200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37500787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err="1"/>
              <a:t>JackStraw</a:t>
            </a:r>
            <a:r>
              <a:rPr lang="en-US" dirty="0"/>
              <a:t> test: Randomly permutes a subset of data, and calculates projected PCA scores for these 'random' genes. Then compares the PCA scores for the 'random' genes with the observed PCA scores to determine statistical significance. End result is a p-value for each gene's association with each principal component.</a:t>
            </a:r>
          </a:p>
          <a:p>
            <a:endParaRPr lang="en-US" dirty="0"/>
          </a:p>
          <a:p>
            <a:r>
              <a:rPr lang="en-US" dirty="0"/>
              <a:t>Plot provides a visualization of the statistical test that calculates the significance of your principal components</a:t>
            </a:r>
            <a:endParaRPr lang="en-US" dirty="0">
              <a:cs typeface="Calibri"/>
            </a:endParaRPr>
          </a:p>
          <a:p>
            <a:endParaRPr lang="en-US" dirty="0">
              <a:cs typeface="Calibri"/>
            </a:endParaRPr>
          </a:p>
          <a:p>
            <a:r>
              <a:rPr lang="en-US" dirty="0"/>
              <a:t>Significant PCs should show a p-value distribution (black curve) that is strongly skewed to the left compared to the null distribution (dashed line) The p-value for each PC is based on a proportion test comparing the number of genes with a p-value below a particular threshold (</a:t>
            </a:r>
            <a:r>
              <a:rPr lang="en-US" dirty="0" err="1"/>
              <a:t>score.thresh</a:t>
            </a:r>
            <a:r>
              <a:rPr lang="en-US" dirty="0"/>
              <a:t>), compared with the proportion of genes expected under a uniform distribution of p-values</a:t>
            </a:r>
            <a:endParaRPr lang="en-US" dirty="0">
              <a:cs typeface="Calibri"/>
            </a:endParaRPr>
          </a:p>
          <a:p>
            <a:endParaRPr lang="en-US" dirty="0">
              <a:cs typeface="Calibri"/>
            </a:endParaRPr>
          </a:p>
          <a:p>
            <a:r>
              <a:rPr lang="en-US" dirty="0">
                <a:cs typeface="Calibri"/>
              </a:rPr>
              <a:t>First 6 PC's are very highly significant ; next ones are less so but the blue/green lines are higher above the uniform distribution dashed line</a:t>
            </a:r>
            <a:endParaRPr dirty="0">
              <a:cs typeface="Calibri"/>
            </a:endParaRPr>
          </a:p>
        </p:txBody>
      </p:sp>
    </p:spTree>
    <p:extLst>
      <p:ext uri="{BB962C8B-B14F-4D97-AF65-F5344CB8AC3E}">
        <p14:creationId xmlns:p14="http://schemas.microsoft.com/office/powerpoint/2010/main" val="9165207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a:cs typeface="Calibri"/>
              </a:rPr>
              <a:t>'elbow' starts at ~PC 7, definitely flattens off by PC 10, so we will choose PC10 as our cutoff for significant PCs </a:t>
            </a:r>
            <a:endParaRPr dirty="0"/>
          </a:p>
        </p:txBody>
      </p:sp>
    </p:spTree>
    <p:extLst>
      <p:ext uri="{BB962C8B-B14F-4D97-AF65-F5344CB8AC3E}">
        <p14:creationId xmlns:p14="http://schemas.microsoft.com/office/powerpoint/2010/main" val="39509852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 dirty="0"/>
              <a:t>clustering </a:t>
            </a:r>
            <a:r>
              <a:rPr lang="en" b="1" dirty="0"/>
              <a:t>helps you to zoom in your </a:t>
            </a:r>
            <a:r>
              <a:rPr lang="en" b="1" dirty="0" err="1"/>
              <a:t>scRNA</a:t>
            </a:r>
            <a:r>
              <a:rPr lang="en" b="1" dirty="0"/>
              <a:t>-Seq data like a microscope and find interesting observations through noises</a:t>
            </a:r>
            <a:endParaRPr lang="en-US" dirty="0">
              <a:cs typeface="Calibri" panose="020F0502020204030204"/>
            </a:endParaRPr>
          </a:p>
          <a:p>
            <a:endParaRPr lang="en" b="1" dirty="0">
              <a:cs typeface="Calibri"/>
            </a:endParaRPr>
          </a:p>
          <a:p>
            <a:r>
              <a:rPr lang="en" dirty="0">
                <a:hlinkClick r:id="rId3"/>
              </a:rPr>
              <a:t>https://blog.bioturing.com/2022/02/15/the-essence-of-scrna-seq-clustering/</a:t>
            </a:r>
            <a:r>
              <a:rPr lang="en" dirty="0"/>
              <a:t> </a:t>
            </a:r>
            <a:endParaRPr lang="en" dirty="0">
              <a:cs typeface="Calibri"/>
            </a:endParaRPr>
          </a:p>
        </p:txBody>
      </p:sp>
    </p:spTree>
    <p:extLst>
      <p:ext uri="{BB962C8B-B14F-4D97-AF65-F5344CB8AC3E}">
        <p14:creationId xmlns:p14="http://schemas.microsoft.com/office/powerpoint/2010/main" val="23339712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err="1">
                <a:cs typeface="Calibri"/>
              </a:rPr>
              <a:t>FindNeighbors</a:t>
            </a:r>
            <a:r>
              <a:rPr lang="en-US" dirty="0">
                <a:cs typeface="Calibri"/>
              </a:rPr>
              <a:t>() dims parameter = number of PCs you determined to be significant based on elbow plot and jackstraw plot</a:t>
            </a:r>
            <a:endParaRPr dirty="0"/>
          </a:p>
        </p:txBody>
      </p:sp>
    </p:spTree>
    <p:extLst>
      <p:ext uri="{BB962C8B-B14F-4D97-AF65-F5344CB8AC3E}">
        <p14:creationId xmlns:p14="http://schemas.microsoft.com/office/powerpoint/2010/main" val="40373748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a:cs typeface="Calibri"/>
              </a:rPr>
              <a:t>Seurat can do </a:t>
            </a:r>
            <a:r>
              <a:rPr lang="en-US" dirty="0" err="1">
                <a:cs typeface="Calibri"/>
              </a:rPr>
              <a:t>tSNE</a:t>
            </a:r>
            <a:r>
              <a:rPr lang="en-US" dirty="0">
                <a:cs typeface="Calibri"/>
              </a:rPr>
              <a:t> and UMAP but we will only show UMAP today</a:t>
            </a:r>
          </a:p>
          <a:p>
            <a:endParaRPr lang="en-US" dirty="0">
              <a:cs typeface="Calibri"/>
            </a:endParaRPr>
          </a:p>
          <a:p>
            <a:r>
              <a:rPr lang="en-US" dirty="0"/>
              <a:t>https://blog.bioturing.com/2022/01/14/umap-vs-t-sne-single-cell-rna-seq-data-visualization/</a:t>
            </a:r>
            <a:endParaRPr lang="en-US" dirty="0">
              <a:cs typeface="Calibri"/>
            </a:endParaRPr>
          </a:p>
        </p:txBody>
      </p:sp>
    </p:spTree>
    <p:extLst>
      <p:ext uri="{BB962C8B-B14F-4D97-AF65-F5344CB8AC3E}">
        <p14:creationId xmlns:p14="http://schemas.microsoft.com/office/powerpoint/2010/main" val="1026567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a:cs typeface="Calibri"/>
              </a:rPr>
              <a:t>We have Cell Ranger on Rivanna so you can use it to process your </a:t>
            </a:r>
            <a:r>
              <a:rPr lang="en-US" dirty="0" err="1">
                <a:cs typeface="Calibri"/>
              </a:rPr>
              <a:t>scRNAseq</a:t>
            </a:r>
            <a:r>
              <a:rPr lang="en-US" dirty="0">
                <a:cs typeface="Calibri"/>
              </a:rPr>
              <a:t> data but we aren't going into details about that today – focusing on visualization / downstream analysis </a:t>
            </a:r>
            <a:endParaRPr dirty="0"/>
          </a:p>
        </p:txBody>
      </p:sp>
    </p:spTree>
    <p:extLst>
      <p:ext uri="{BB962C8B-B14F-4D97-AF65-F5344CB8AC3E}">
        <p14:creationId xmlns:p14="http://schemas.microsoft.com/office/powerpoint/2010/main" val="1928375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1559632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9426395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a:cs typeface="Calibri"/>
              </a:rPr>
              <a:t>Now that we have clustered the data, we want to identify biomarkers for each cluster</a:t>
            </a:r>
            <a:endParaRPr lang="en-US" dirty="0"/>
          </a:p>
          <a:p>
            <a:endParaRPr lang="en-US" dirty="0"/>
          </a:p>
          <a:p>
            <a:endParaRPr lang="en-US" dirty="0"/>
          </a:p>
          <a:p>
            <a:pPr>
              <a:spcBef>
                <a:spcPts val="0"/>
              </a:spcBef>
              <a:buNone/>
            </a:pPr>
            <a:r>
              <a:rPr lang="en-US" dirty="0"/>
              <a:t>Table shows output from last 3 lines of code (find markers for every cluster compared to all remaining cells, report only the positive ones, show top 2 for each cluster)</a:t>
            </a:r>
            <a:endParaRPr dirty="0">
              <a:cs typeface="Calibri"/>
            </a:endParaRPr>
          </a:p>
        </p:txBody>
      </p:sp>
    </p:spTree>
    <p:extLst>
      <p:ext uri="{BB962C8B-B14F-4D97-AF65-F5344CB8AC3E}">
        <p14:creationId xmlns:p14="http://schemas.microsoft.com/office/powerpoint/2010/main" val="17714693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a:t>Cluster 3 is heavily expressing MS4A1 &amp; CD79A, cluster 8 heavily expressing PF4, NKG7 is expressed by clusters 4 &amp; 6 mostly</a:t>
            </a:r>
          </a:p>
        </p:txBody>
      </p:sp>
    </p:spTree>
    <p:extLst>
      <p:ext uri="{BB962C8B-B14F-4D97-AF65-F5344CB8AC3E}">
        <p14:creationId xmlns:p14="http://schemas.microsoft.com/office/powerpoint/2010/main" val="10300014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38157332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a:cs typeface="Calibri"/>
              </a:rPr>
              <a:t>Can overlay gene expression on the UMAP</a:t>
            </a:r>
            <a:endParaRPr lang="en-US" dirty="0"/>
          </a:p>
          <a:p>
            <a:endParaRPr lang="en-US" dirty="0"/>
          </a:p>
          <a:p>
            <a:pPr>
              <a:spcBef>
                <a:spcPts val="0"/>
              </a:spcBef>
              <a:buNone/>
            </a:pPr>
            <a:r>
              <a:rPr lang="en-US" dirty="0"/>
              <a:t>Cropped image to only show first 3 plots so you can see them better</a:t>
            </a:r>
            <a:endParaRPr dirty="0">
              <a:cs typeface="Calibri"/>
            </a:endParaRPr>
          </a:p>
        </p:txBody>
      </p:sp>
    </p:spTree>
    <p:extLst>
      <p:ext uri="{BB962C8B-B14F-4D97-AF65-F5344CB8AC3E}">
        <p14:creationId xmlns:p14="http://schemas.microsoft.com/office/powerpoint/2010/main" val="8090188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a:cs typeface="Calibri"/>
              </a:rPr>
              <a:t>Heatmap showing expression levels of the top 20 markers for each cluster</a:t>
            </a:r>
            <a:endParaRPr dirty="0"/>
          </a:p>
        </p:txBody>
      </p:sp>
    </p:spTree>
    <p:extLst>
      <p:ext uri="{BB962C8B-B14F-4D97-AF65-F5344CB8AC3E}">
        <p14:creationId xmlns:p14="http://schemas.microsoft.com/office/powerpoint/2010/main" val="12341948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a:cs typeface="Calibri"/>
              </a:rPr>
              <a:t>We can use these canonical biomarkers to name our clusters based on cell type</a:t>
            </a:r>
            <a:endParaRPr dirty="0"/>
          </a:p>
        </p:txBody>
      </p:sp>
    </p:spTree>
    <p:extLst>
      <p:ext uri="{BB962C8B-B14F-4D97-AF65-F5344CB8AC3E}">
        <p14:creationId xmlns:p14="http://schemas.microsoft.com/office/powerpoint/2010/main" val="35720575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31288078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861900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Cell Ranger on Rivanna so you can use it to process your </a:t>
            </a:r>
            <a:r>
              <a:rPr lang="en-US" dirty="0" err="1"/>
              <a:t>scRNAseq</a:t>
            </a:r>
            <a:r>
              <a:rPr lang="en-US" dirty="0"/>
              <a:t> data but we aren't going into details about that today – focusing on visualization / downstream analysis </a:t>
            </a:r>
          </a:p>
          <a:p>
            <a:endParaRPr lang="en-US" dirty="0">
              <a:cs typeface="Calibri"/>
            </a:endParaRPr>
          </a:p>
        </p:txBody>
      </p:sp>
      <p:sp>
        <p:nvSpPr>
          <p:cNvPr id="4" name="Slide Number Placeholder 3"/>
          <p:cNvSpPr>
            <a:spLocks noGrp="1"/>
          </p:cNvSpPr>
          <p:nvPr>
            <p:ph type="sldNum" sz="quarter" idx="5"/>
          </p:nvPr>
        </p:nvSpPr>
        <p:spPr/>
        <p:txBody>
          <a:bodyPr/>
          <a:lstStyle/>
          <a:p>
            <a:fld id="{2C03E446-616B-4015-81B5-16D22E054BD1}" type="slidenum">
              <a:rPr lang="en-US" smtClean="0"/>
              <a:t>5</a:t>
            </a:fld>
            <a:endParaRPr lang="en-US"/>
          </a:p>
        </p:txBody>
      </p:sp>
    </p:spTree>
    <p:extLst>
      <p:ext uri="{BB962C8B-B14F-4D97-AF65-F5344CB8AC3E}">
        <p14:creationId xmlns:p14="http://schemas.microsoft.com/office/powerpoint/2010/main" val="8055109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a:t>Gladys needs to update this one</a:t>
            </a:r>
            <a:endParaRPr dirty="0"/>
          </a:p>
        </p:txBody>
      </p:sp>
    </p:spTree>
    <p:extLst>
      <p:ext uri="{BB962C8B-B14F-4D97-AF65-F5344CB8AC3E}">
        <p14:creationId xmlns:p14="http://schemas.microsoft.com/office/powerpoint/2010/main" val="1280491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076287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rPr>
              <a:t>This tutorial implements the major components of a standard unsupervised clustering workflow including QC and data filtration, calculation of high-variance genes, dimensional reduction, graph-based clustering, and the identification of cluster markers.</a:t>
            </a:r>
            <a:endParaRPr lang="en-US" sz="1200" dirty="0"/>
          </a:p>
          <a:p>
            <a:pPr>
              <a:spcBef>
                <a:spcPts val="0"/>
              </a:spcBef>
              <a:buNone/>
            </a:pPr>
            <a:endParaRPr dirty="0"/>
          </a:p>
        </p:txBody>
      </p:sp>
    </p:spTree>
    <p:extLst>
      <p:ext uri="{BB962C8B-B14F-4D97-AF65-F5344CB8AC3E}">
        <p14:creationId xmlns:p14="http://schemas.microsoft.com/office/powerpoint/2010/main" val="2444176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03E446-616B-4015-81B5-16D22E054BD1}" type="slidenum">
              <a:rPr lang="en-US" smtClean="0"/>
              <a:t>11</a:t>
            </a:fld>
            <a:endParaRPr lang="en-US"/>
          </a:p>
        </p:txBody>
      </p:sp>
    </p:spTree>
    <p:extLst>
      <p:ext uri="{BB962C8B-B14F-4D97-AF65-F5344CB8AC3E}">
        <p14:creationId xmlns:p14="http://schemas.microsoft.com/office/powerpoint/2010/main" val="2621398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a:t>Gladys needs to update this one</a:t>
            </a:r>
            <a:endParaRPr dirty="0"/>
          </a:p>
        </p:txBody>
      </p:sp>
    </p:spTree>
    <p:extLst>
      <p:ext uri="{BB962C8B-B14F-4D97-AF65-F5344CB8AC3E}">
        <p14:creationId xmlns:p14="http://schemas.microsoft.com/office/powerpoint/2010/main" val="1253061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3276629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8A432C8-69A7-458B-9684-2BFA64B31948}" type="datetime2">
              <a:rPr lang="en-US" smtClean="0"/>
              <a:t>Wednesday, July 16, 2025</a:t>
            </a:fld>
            <a:endParaRPr lang="en-US"/>
          </a:p>
        </p:txBody>
      </p:sp>
      <p:sp>
        <p:nvSpPr>
          <p:cNvPr id="5" name="Footer Placeholder 4"/>
          <p:cNvSpPr>
            <a:spLocks noGrp="1"/>
          </p:cNvSpPr>
          <p:nvPr>
            <p:ph type="ftr" sz="quarter" idx="11"/>
          </p:nvPr>
        </p:nvSpPr>
        <p:spPr/>
        <p:txBody>
          <a:bodyPr/>
          <a:lstStyle/>
          <a:p>
            <a:pPr algn="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9251576" y="6145306"/>
            <a:ext cx="2940424" cy="712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8125053"/>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bg1"/>
        </a:solidFill>
        <a:effectLst/>
      </p:bgPr>
    </p:bg>
    <p:spTree>
      <p:nvGrpSpPr>
        <p:cNvPr id="1" name=""/>
        <p:cNvGrpSpPr/>
        <p:nvPr/>
      </p:nvGrpSpPr>
      <p:grpSpPr>
        <a:xfrm>
          <a:off x="0" y="0"/>
          <a:ext cx="0" cy="0"/>
          <a:chOff x="0" y="0"/>
          <a:chExt cx="0" cy="0"/>
        </a:xfrm>
      </p:grpSpPr>
      <p:pic>
        <p:nvPicPr>
          <p:cNvPr id="3" name="Picture 2" descr="https://dl.boxcloud.com/api/2.0/internal_files/437370213502/versions/462603515465/representations/png_paged_2048x2048/content/1.png?access_token=1!VLU_a6SmhAhhP3FJY_ESkp2Z0Qto0Oh7mgfg-Mp7066cc95V116BIyKhFwJ0WiI9fv1dAxu9EXKpXK21_leK9vxFii_KQDTNYVrsVm38qgXZY5j2zrUeJH8lYqfW8J2csbmNm4Ewj8EsjnaQzV1uVMbqw-n4_wozYgSlH3USFm4w_9EepqS6i8b_4XKUiwwM6U1gCZme1gMHuHLNDClzzFpHVU9cUNxZBimC7fVd2WhggstiBV7l8wFIbtC0udBtwBJDg2u8wWgp8Mq8pmndfxMfMnMbvdVcbes-5CIqE8h8YgaKXa4KtqS9LY2l6WutNYOnvbOzTgHh9f7t1J4-DIpidufjXPowlhtylJQuOhWSkg-nCa7aH0YOQu0pXoO-Y4dYoLq7Ga8ohfL2q0dw2vukLYClwSNUF-_NtiGoRqhQTcEQlrWJKLdKl92hnT1c9Q9KifjAD0DlJZNJs5JzLYbu3T1QFIXk418r_Hkr4wwp5Gg4y5sFA6_d8qcMyO2EhNLKQB_WOSYjBEvTerG9fVAAQgVaNLpCDHseLVnPTRtaXYXzdRqZYa_T-UR_3K4C&amp;box_client_name=box-content-preview&amp;box_client_version=2.16.0"/>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24700"/>
          <a:stretch/>
        </p:blipFill>
        <p:spPr bwMode="auto">
          <a:xfrm>
            <a:off x="8596342" y="5959366"/>
            <a:ext cx="3570430" cy="890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6244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8A432C8-69A7-458B-9684-2BFA64B31948}" type="datetime2">
              <a:rPr lang="en-US" smtClean="0"/>
              <a:t>Wednesday, July 16, 2025</a:t>
            </a:fld>
            <a:endParaRPr lang="en-US" dirty="0"/>
          </a:p>
        </p:txBody>
      </p:sp>
      <p:sp>
        <p:nvSpPr>
          <p:cNvPr id="5" name="Footer Placeholder 4"/>
          <p:cNvSpPr>
            <a:spLocks noGrp="1"/>
          </p:cNvSpPr>
          <p:nvPr>
            <p:ph type="ftr" sz="quarter" idx="11"/>
          </p:nvPr>
        </p:nvSpPr>
        <p:spPr/>
        <p:txBody>
          <a:bodyPr/>
          <a:lstStyle/>
          <a:p>
            <a:pPr algn="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248407349"/>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982CD-8495-6749-84DA-57271B720606}"/>
              </a:ext>
            </a:extLst>
          </p:cNvPr>
          <p:cNvSpPr>
            <a:spLocks noGrp="1"/>
          </p:cNvSpPr>
          <p:nvPr>
            <p:ph type="title"/>
          </p:nvPr>
        </p:nvSpPr>
        <p:spPr>
          <a:xfrm>
            <a:off x="1809741" y="365126"/>
            <a:ext cx="9604917" cy="1325563"/>
          </a:xfrm>
          <a:prstGeom prst="rect">
            <a:avLst/>
          </a:prstGeom>
        </p:spPr>
        <p:txBody>
          <a:bodyPr/>
          <a:lstStyle/>
          <a:p>
            <a:r>
              <a:rPr lang="en-US"/>
              <a:t>Click to edit Master title style</a:t>
            </a:r>
          </a:p>
        </p:txBody>
      </p:sp>
      <p:sp>
        <p:nvSpPr>
          <p:cNvPr id="4" name="Content Placeholder 3">
            <a:extLst>
              <a:ext uri="{FF2B5EF4-FFF2-40B4-BE49-F238E27FC236}">
                <a16:creationId xmlns:a16="http://schemas.microsoft.com/office/drawing/2014/main" id="{0177C8CF-A43C-9F4D-81FE-1B13F8C02910}"/>
              </a:ext>
            </a:extLst>
          </p:cNvPr>
          <p:cNvSpPr>
            <a:spLocks noGrp="1"/>
          </p:cNvSpPr>
          <p:nvPr>
            <p:ph sz="quarter" idx="10"/>
          </p:nvPr>
        </p:nvSpPr>
        <p:spPr>
          <a:xfrm>
            <a:off x="838200" y="1851026"/>
            <a:ext cx="10515600" cy="454977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2" descr="https://dl.boxcloud.com/api/2.0/internal_files/437370213502/versions/462603515465/representations/png_paged_2048x2048/content/1.png?access_token=1!VLU_a6SmhAhhP3FJY_ESkp2Z0Qto0Oh7mgfg-Mp7066cc95V116BIyKhFwJ0WiI9fv1dAxu9EXKpXK21_leK9vxFii_KQDTNYVrsVm38qgXZY5j2zrUeJH8lYqfW8J2csbmNm4Ewj8EsjnaQzV1uVMbqw-n4_wozYgSlH3USFm4w_9EepqS6i8b_4XKUiwwM6U1gCZme1gMHuHLNDClzzFpHVU9cUNxZBimC7fVd2WhggstiBV7l8wFIbtC0udBtwBJDg2u8wWgp8Mq8pmndfxMfMnMbvdVcbes-5CIqE8h8YgaKXa4KtqS9LY2l6WutNYOnvbOzTgHh9f7t1J4-DIpidufjXPowlhtylJQuOhWSkg-nCa7aH0YOQu0pXoO-Y4dYoLq7Ga8ohfL2q0dw2vukLYClwSNUF-_NtiGoRqhQTcEQlrWJKLdKl92hnT1c9Q9KifjAD0DlJZNJs5JzLYbu3T1QFIXk418r_Hkr4wwp5Gg4y5sFA6_d8qcMyO2EhNLKQB_WOSYjBEvTerG9fVAAQgVaNLpCDHseLVnPTRtaXYXzdRqZYa_T-UR_3K4C&amp;box_client_name=box-content-preview&amp;box_client_version=2.16.0"/>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24700"/>
          <a:stretch/>
        </p:blipFill>
        <p:spPr bwMode="auto">
          <a:xfrm>
            <a:off x="8596342" y="5990898"/>
            <a:ext cx="3570430" cy="890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26812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0"/>
            <a:ext cx="506859" cy="6858000"/>
          </a:xfrm>
          <a:prstGeom prst="rect">
            <a:avLst/>
          </a:prstGeom>
          <a:solidFill>
            <a:srgbClr val="222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 y="0"/>
            <a:ext cx="2302933" cy="2057400"/>
          </a:xfrm>
          <a:prstGeom prst="rect">
            <a:avLst/>
          </a:prstGeom>
        </p:spPr>
      </p:pic>
      <p:pic>
        <p:nvPicPr>
          <p:cNvPr id="5" name="Picture 4">
            <a:extLst>
              <a:ext uri="{FF2B5EF4-FFF2-40B4-BE49-F238E27FC236}">
                <a16:creationId xmlns:a16="http://schemas.microsoft.com/office/drawing/2014/main" id="{740323B5-69D7-C343-ABCE-A6F15793C02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352156" y="6438585"/>
            <a:ext cx="2661483" cy="352508"/>
          </a:xfrm>
          <a:prstGeom prst="rect">
            <a:avLst/>
          </a:prstGeom>
        </p:spPr>
      </p:pic>
    </p:spTree>
    <p:extLst>
      <p:ext uri="{BB962C8B-B14F-4D97-AF65-F5344CB8AC3E}">
        <p14:creationId xmlns:p14="http://schemas.microsoft.com/office/powerpoint/2010/main" val="325428574"/>
      </p:ext>
    </p:extLst>
  </p:cSld>
  <p:clrMap bg1="lt1" tx1="dk1" bg2="lt2" tx2="dk2" accent1="accent1" accent2="accent2" accent3="accent3" accent4="accent4" accent5="accent5" accent6="accent6" hlink="hlink" folHlink="folHlink"/>
  <p:sldLayoutIdLst>
    <p:sldLayoutId id="2147483707" r:id="rId1"/>
  </p:sldLayoutIdLst>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5"/>
          <a:srcRect l="-3" r="24254"/>
          <a:stretch/>
        </p:blipFill>
        <p:spPr>
          <a:xfrm>
            <a:off x="0" y="1390"/>
            <a:ext cx="506859" cy="6855220"/>
          </a:xfrm>
          <a:prstGeom prst="rect">
            <a:avLst/>
          </a:prstGeom>
        </p:spPr>
      </p:pic>
      <p:sp>
        <p:nvSpPr>
          <p:cNvPr id="10" name="Rectangle 9"/>
          <p:cNvSpPr/>
          <p:nvPr userDrawn="1"/>
        </p:nvSpPr>
        <p:spPr>
          <a:xfrm>
            <a:off x="0" y="0"/>
            <a:ext cx="506859" cy="6858000"/>
          </a:xfrm>
          <a:prstGeom prst="rect">
            <a:avLst/>
          </a:prstGeom>
          <a:solidFill>
            <a:srgbClr val="E47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 y="0"/>
            <a:ext cx="2302933" cy="2057400"/>
          </a:xfrm>
          <a:prstGeom prst="rect">
            <a:avLst/>
          </a:prstGeom>
        </p:spPr>
      </p:pic>
    </p:spTree>
    <p:extLst>
      <p:ext uri="{BB962C8B-B14F-4D97-AF65-F5344CB8AC3E}">
        <p14:creationId xmlns:p14="http://schemas.microsoft.com/office/powerpoint/2010/main" val="328080386"/>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Lst>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builtin.com/data-science/step-step-explanation-principal-component-analysi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hyperlink" Target="https://blog.bioturing.com/2022/02/15/the-essence-of-scrna-seq-clustering/"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hyperlink" Target="https://blog.bioturing.com/2022/01/14/umap-vs-t-sne-single-cell-rna-seq-data-visualization/"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s://pair-code.github.io/understanding-umap/"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satijalab.org/seurat/articles/install.html"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hyperlink" Target="https://satijalab.org/seura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84141" y="5712034"/>
            <a:ext cx="4926227" cy="338554"/>
          </a:xfrm>
          <a:prstGeom prst="rect">
            <a:avLst/>
          </a:prstGeom>
          <a:noFill/>
        </p:spPr>
        <p:txBody>
          <a:bodyPr wrap="square" rtlCol="0">
            <a:spAutoFit/>
          </a:bodyPr>
          <a:lstStyle/>
          <a:p>
            <a:pPr algn="ctr"/>
            <a:r>
              <a:rPr lang="en-US" sz="1600" b="1" dirty="0">
                <a:solidFill>
                  <a:srgbClr val="E47100"/>
                </a:solidFill>
                <a:latin typeface="ITC Franklin Gothic Std Book"/>
              </a:rPr>
              <a:t> </a:t>
            </a:r>
            <a:endParaRPr lang="en-US" sz="1600" dirty="0">
              <a:solidFill>
                <a:srgbClr val="E47100"/>
              </a:solidFill>
              <a:latin typeface="ITC Franklin Gothic Std Book"/>
            </a:endParaRPr>
          </a:p>
        </p:txBody>
      </p:sp>
      <p:sp>
        <p:nvSpPr>
          <p:cNvPr id="2" name="Title 1"/>
          <p:cNvSpPr>
            <a:spLocks noGrp="1"/>
          </p:cNvSpPr>
          <p:nvPr>
            <p:ph type="ctrTitle"/>
          </p:nvPr>
        </p:nvSpPr>
        <p:spPr/>
        <p:txBody>
          <a:bodyPr/>
          <a:lstStyle/>
          <a:p>
            <a:r>
              <a:rPr lang="en-US" dirty="0"/>
              <a:t>Bioinformatics Data Visualization with Seurat</a:t>
            </a:r>
          </a:p>
        </p:txBody>
      </p:sp>
      <p:sp>
        <p:nvSpPr>
          <p:cNvPr id="3" name="Title 1">
            <a:extLst>
              <a:ext uri="{FF2B5EF4-FFF2-40B4-BE49-F238E27FC236}">
                <a16:creationId xmlns:a16="http://schemas.microsoft.com/office/drawing/2014/main" id="{8DD9A71C-9498-B9CD-A59E-342B5A0F863E}"/>
              </a:ext>
            </a:extLst>
          </p:cNvPr>
          <p:cNvSpPr txBox="1">
            <a:spLocks/>
          </p:cNvSpPr>
          <p:nvPr/>
        </p:nvSpPr>
        <p:spPr>
          <a:xfrm>
            <a:off x="914400" y="3429000"/>
            <a:ext cx="10464800" cy="1523856"/>
          </a:xfrm>
        </p:spPr>
        <p:txBody>
          <a:bodyPr anchor="t">
            <a:noAutofit/>
          </a:bodyPr>
          <a:lstStyle>
            <a:lvl1pPr algn="l" defTabSz="914400" rtl="0" eaLnBrk="1" latinLnBrk="0" hangingPunct="1">
              <a:lnSpc>
                <a:spcPct val="90000"/>
              </a:lnSpc>
              <a:spcBef>
                <a:spcPct val="0"/>
              </a:spcBef>
              <a:buNone/>
              <a:defRPr sz="5400" kern="1200" cap="all" baseline="0">
                <a:solidFill>
                  <a:schemeClr val="tx1"/>
                </a:solidFill>
                <a:latin typeface="+mj-lt"/>
                <a:ea typeface="+mj-ea"/>
                <a:cs typeface="+mj-cs"/>
              </a:defRPr>
            </a:lvl1pPr>
          </a:lstStyle>
          <a:p>
            <a:pPr algn="ctr"/>
            <a:r>
              <a:rPr lang="en-US" sz="3200" cap="none" dirty="0"/>
              <a:t>UVA Research Computing</a:t>
            </a:r>
          </a:p>
          <a:p>
            <a:pPr algn="ctr"/>
            <a:r>
              <a:rPr lang="en-US" sz="2400" cap="none" dirty="0"/>
              <a:t>Gladys </a:t>
            </a:r>
            <a:r>
              <a:rPr lang="en-US" sz="2400" cap="none" dirty="0" err="1"/>
              <a:t>Andino</a:t>
            </a:r>
            <a:r>
              <a:rPr lang="en-US" sz="2400" cap="none" dirty="0"/>
              <a:t>, Marcus </a:t>
            </a:r>
            <a:r>
              <a:rPr lang="en-US" sz="2400" cap="none" dirty="0" err="1"/>
              <a:t>Bobar</a:t>
            </a:r>
            <a:r>
              <a:rPr lang="en-US" sz="2400" cap="none" dirty="0"/>
              <a:t>, Caitlin Jagla</a:t>
            </a:r>
          </a:p>
          <a:p>
            <a:endParaRPr lang="en-US" sz="2400" cap="none" dirty="0"/>
          </a:p>
        </p:txBody>
      </p:sp>
    </p:spTree>
    <p:extLst>
      <p:ext uri="{BB962C8B-B14F-4D97-AF65-F5344CB8AC3E}">
        <p14:creationId xmlns:p14="http://schemas.microsoft.com/office/powerpoint/2010/main" val="3028671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78">
            <a:extLst>
              <a:ext uri="{FF2B5EF4-FFF2-40B4-BE49-F238E27FC236}">
                <a16:creationId xmlns:a16="http://schemas.microsoft.com/office/drawing/2014/main" id="{F725E351-4094-E566-A864-14D6EB079150}"/>
              </a:ext>
            </a:extLst>
          </p:cNvPr>
          <p:cNvSpPr txBox="1">
            <a:spLocks/>
          </p:cNvSpPr>
          <p:nvPr/>
        </p:nvSpPr>
        <p:spPr>
          <a:xfrm>
            <a:off x="1731063" y="417753"/>
            <a:ext cx="9144000" cy="843864"/>
          </a:xfrm>
          <a:prstGeom prst="rect">
            <a:avLst/>
          </a:prstGeom>
          <a:solidFill>
            <a:srgbClr val="485A82"/>
          </a:solid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Economica"/>
              <a:buNone/>
              <a:defRPr sz="4200" b="0" i="0" u="none" strike="noStrike" cap="none" baseline="0">
                <a:solidFill>
                  <a:schemeClr val="dk1"/>
                </a:solidFill>
                <a:latin typeface="Economica"/>
                <a:ea typeface="Economica"/>
                <a:cs typeface="Economica"/>
                <a:sym typeface="Economica"/>
                <a:rtl val="0"/>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pPr algn="ctr"/>
            <a:r>
              <a:rPr lang="en-US" dirty="0">
                <a:solidFill>
                  <a:schemeClr val="bg1"/>
                </a:solidFill>
              </a:rPr>
              <a:t>RStudio Web Form</a:t>
            </a:r>
            <a:endParaRPr lang="en" dirty="0">
              <a:solidFill>
                <a:schemeClr val="bg1"/>
              </a:solidFill>
            </a:endParaRPr>
          </a:p>
        </p:txBody>
      </p:sp>
      <p:pic>
        <p:nvPicPr>
          <p:cNvPr id="3" name="Picture 3" descr="Graphical user interface, text, application, email&#10;&#10;Description automatically generated">
            <a:extLst>
              <a:ext uri="{FF2B5EF4-FFF2-40B4-BE49-F238E27FC236}">
                <a16:creationId xmlns:a16="http://schemas.microsoft.com/office/drawing/2014/main" id="{B7745CAB-84EE-0317-A7B7-1A697641AAAC}"/>
              </a:ext>
            </a:extLst>
          </p:cNvPr>
          <p:cNvPicPr>
            <a:picLocks noChangeAspect="1"/>
          </p:cNvPicPr>
          <p:nvPr/>
        </p:nvPicPr>
        <p:blipFill>
          <a:blip r:embed="rId2"/>
          <a:stretch>
            <a:fillRect/>
          </a:stretch>
        </p:blipFill>
        <p:spPr>
          <a:xfrm>
            <a:off x="4422821" y="1371600"/>
            <a:ext cx="3336950" cy="5488281"/>
          </a:xfrm>
          <a:prstGeom prst="rect">
            <a:avLst/>
          </a:prstGeom>
        </p:spPr>
      </p:pic>
    </p:spTree>
    <p:extLst>
      <p:ext uri="{BB962C8B-B14F-4D97-AF65-F5344CB8AC3E}">
        <p14:creationId xmlns:p14="http://schemas.microsoft.com/office/powerpoint/2010/main" val="37235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731063" y="1566381"/>
            <a:ext cx="9144000" cy="4549775"/>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3200" dirty="0"/>
              <a:t>Let’s take a quick look at some of the fields.</a:t>
            </a:r>
          </a:p>
          <a:p>
            <a:pPr lvl="1">
              <a:buFont typeface="Wingdings" pitchFamily="2" charset="2"/>
              <a:buChar char="ü"/>
            </a:pPr>
            <a:r>
              <a:rPr lang="en-US" sz="3200" dirty="0" err="1"/>
              <a:t>Rversion</a:t>
            </a:r>
            <a:r>
              <a:rPr lang="en-US" sz="3200" dirty="0"/>
              <a:t>: </a:t>
            </a:r>
            <a:r>
              <a:rPr lang="en-US" sz="3200" dirty="0" err="1"/>
              <a:t>Rstudio</a:t>
            </a:r>
            <a:r>
              <a:rPr lang="en-US" sz="3200" dirty="0"/>
              <a:t> 1.3.1073 – R 4.0.2</a:t>
            </a:r>
          </a:p>
          <a:p>
            <a:pPr lvl="1">
              <a:buFont typeface="Wingdings" pitchFamily="2" charset="2"/>
              <a:buChar char="ü"/>
            </a:pPr>
            <a:r>
              <a:rPr lang="en-US" sz="3200" dirty="0"/>
              <a:t>Rivanna Partition: Instructional</a:t>
            </a:r>
          </a:p>
          <a:p>
            <a:pPr lvl="1">
              <a:buFont typeface="Wingdings" pitchFamily="2" charset="2"/>
              <a:buChar char="ü"/>
            </a:pPr>
            <a:r>
              <a:rPr lang="en-US" sz="3200" dirty="0"/>
              <a:t>Number of hours: 3 hours</a:t>
            </a:r>
          </a:p>
          <a:p>
            <a:pPr lvl="1">
              <a:buFont typeface="Wingdings" pitchFamily="2" charset="2"/>
              <a:buChar char="ü"/>
            </a:pPr>
            <a:r>
              <a:rPr lang="en-US" sz="3200" dirty="0"/>
              <a:t>Number of cores: 1</a:t>
            </a:r>
          </a:p>
          <a:p>
            <a:pPr lvl="1">
              <a:buFont typeface="Wingdings" pitchFamily="2" charset="2"/>
              <a:buChar char="ü"/>
            </a:pPr>
            <a:r>
              <a:rPr lang="en-US" sz="3200" dirty="0"/>
              <a:t>Memory Request in GB ( maximum 384G ): 10G</a:t>
            </a:r>
          </a:p>
          <a:p>
            <a:pPr lvl="1">
              <a:buFont typeface="Wingdings" pitchFamily="2" charset="2"/>
              <a:buChar char="ü"/>
            </a:pPr>
            <a:r>
              <a:rPr lang="en-US" sz="3200" dirty="0"/>
              <a:t>Allocations (SUs): </a:t>
            </a:r>
            <a:r>
              <a:rPr lang="en-US" sz="3200" dirty="0" err="1"/>
              <a:t>rivanna</a:t>
            </a:r>
            <a:r>
              <a:rPr lang="en-US" sz="3200" dirty="0"/>
              <a:t>-training</a:t>
            </a:r>
          </a:p>
          <a:p>
            <a:pPr lvl="1">
              <a:buFont typeface="Wingdings" pitchFamily="2" charset="2"/>
              <a:buChar char="ü"/>
            </a:pPr>
            <a:r>
              <a:rPr lang="en-US" sz="3200" dirty="0" err="1">
                <a:cs typeface="Calibri"/>
              </a:rPr>
              <a:t>Slurm</a:t>
            </a:r>
            <a:r>
              <a:rPr lang="en-US" sz="3200" dirty="0">
                <a:cs typeface="Calibri"/>
              </a:rPr>
              <a:t> option: --reservation=seminar</a:t>
            </a:r>
            <a:endParaRPr lang="en-US" sz="3200" dirty="0"/>
          </a:p>
          <a:p>
            <a:pPr lvl="1">
              <a:buFont typeface="Wingdings" pitchFamily="2" charset="2"/>
              <a:buChar char="ü"/>
            </a:pPr>
            <a:r>
              <a:rPr lang="en-US" sz="3200" dirty="0"/>
              <a:t>Launch</a:t>
            </a:r>
          </a:p>
          <a:p>
            <a:pPr lvl="1">
              <a:buFont typeface="Wingdings" pitchFamily="2" charset="2"/>
              <a:buChar char="ü"/>
            </a:pPr>
            <a:endParaRPr lang="en-US" sz="3200" dirty="0"/>
          </a:p>
          <a:p>
            <a:pPr marL="0" indent="0">
              <a:buNone/>
            </a:pPr>
            <a:endParaRPr lang="en-US" sz="3200" dirty="0"/>
          </a:p>
          <a:p>
            <a:endParaRPr lang="en-US" sz="3200" dirty="0"/>
          </a:p>
        </p:txBody>
      </p:sp>
      <p:sp>
        <p:nvSpPr>
          <p:cNvPr id="6" name="Shape 178">
            <a:extLst>
              <a:ext uri="{FF2B5EF4-FFF2-40B4-BE49-F238E27FC236}">
                <a16:creationId xmlns:a16="http://schemas.microsoft.com/office/drawing/2014/main" id="{F725E351-4094-E566-A864-14D6EB079150}"/>
              </a:ext>
            </a:extLst>
          </p:cNvPr>
          <p:cNvSpPr txBox="1">
            <a:spLocks/>
          </p:cNvSpPr>
          <p:nvPr/>
        </p:nvSpPr>
        <p:spPr>
          <a:xfrm>
            <a:off x="1731063" y="417753"/>
            <a:ext cx="9144000" cy="843864"/>
          </a:xfrm>
          <a:prstGeom prst="rect">
            <a:avLst/>
          </a:prstGeom>
          <a:solidFill>
            <a:srgbClr val="485A82"/>
          </a:solid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Economica"/>
              <a:buNone/>
              <a:defRPr sz="4200" b="0" i="0" u="none" strike="noStrike" cap="none" baseline="0">
                <a:solidFill>
                  <a:schemeClr val="dk1"/>
                </a:solidFill>
                <a:latin typeface="Economica"/>
                <a:ea typeface="Economica"/>
                <a:cs typeface="Economica"/>
                <a:sym typeface="Economica"/>
                <a:rtl val="0"/>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pPr algn="ctr"/>
            <a:r>
              <a:rPr lang="en-US" dirty="0">
                <a:solidFill>
                  <a:schemeClr val="bg1"/>
                </a:solidFill>
              </a:rPr>
              <a:t>RStudio Web Form</a:t>
            </a:r>
            <a:endParaRPr lang="en" dirty="0">
              <a:solidFill>
                <a:schemeClr val="bg1"/>
              </a:solidFill>
            </a:endParaRPr>
          </a:p>
        </p:txBody>
      </p:sp>
    </p:spTree>
    <p:extLst>
      <p:ext uri="{BB962C8B-B14F-4D97-AF65-F5344CB8AC3E}">
        <p14:creationId xmlns:p14="http://schemas.microsoft.com/office/powerpoint/2010/main" val="2413107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Shape 179"/>
          <p:cNvSpPr txBox="1">
            <a:spLocks noGrp="1"/>
          </p:cNvSpPr>
          <p:nvPr>
            <p:ph type="body" idx="4294967295"/>
          </p:nvPr>
        </p:nvSpPr>
        <p:spPr>
          <a:xfrm>
            <a:off x="1851026" y="1497346"/>
            <a:ext cx="9144000" cy="5146521"/>
          </a:xfrm>
          <a:prstGeom prst="rect">
            <a:avLst/>
          </a:prstGeom>
          <a:noFill/>
          <a:ln>
            <a:noFill/>
          </a:ln>
        </p:spPr>
        <p:txBody>
          <a:bodyPr lIns="91425" tIns="91425" rIns="91425" bIns="91425" anchor="t" anchorCtr="0">
            <a:noAutofit/>
          </a:bodyPr>
          <a:lstStyle/>
          <a:p>
            <a:pPr marL="0" indent="0">
              <a:buNone/>
            </a:pPr>
            <a:r>
              <a:rPr lang="en-US" sz="1800" dirty="0">
                <a:cs typeface="Courier New" panose="02070309020205020404" pitchFamily="49" charset="0"/>
              </a:rPr>
              <a:t>We already installed Seurat on Rivanna for your use at this workshop</a:t>
            </a:r>
          </a:p>
          <a:p>
            <a:pPr marL="0" indent="0">
              <a:buNone/>
            </a:pPr>
            <a:r>
              <a:rPr lang="en-US" sz="1400" dirty="0">
                <a:cs typeface="Courier New" panose="02070309020205020404" pitchFamily="49" charset="0"/>
              </a:rPr>
              <a:t># set working space</a:t>
            </a:r>
          </a:p>
          <a:p>
            <a:r>
              <a:rPr lang="en-US" sz="1400" dirty="0">
                <a:latin typeface="Courier New" panose="02070309020205020404" pitchFamily="49" charset="0"/>
                <a:cs typeface="Courier New" panose="02070309020205020404" pitchFamily="49" charset="0"/>
              </a:rPr>
              <a:t>user &lt;- </a:t>
            </a:r>
            <a:r>
              <a:rPr lang="en-US" sz="1400" dirty="0" err="1">
                <a:latin typeface="Courier New" panose="02070309020205020404" pitchFamily="49" charset="0"/>
                <a:cs typeface="Courier New" panose="02070309020205020404" pitchFamily="49" charset="0"/>
              </a:rPr>
              <a:t>Sys.getenv</a:t>
            </a:r>
            <a:r>
              <a:rPr lang="en-US" sz="1400" dirty="0">
                <a:latin typeface="Courier New" panose="02070309020205020404" pitchFamily="49" charset="0"/>
                <a:cs typeface="Courier New" panose="02070309020205020404" pitchFamily="49" charset="0"/>
              </a:rPr>
              <a:t>("USER")</a:t>
            </a:r>
          </a:p>
          <a:p>
            <a:r>
              <a:rPr lang="en-US" sz="1400" dirty="0" err="1">
                <a:latin typeface="Courier New" panose="02070309020205020404" pitchFamily="49" charset="0"/>
                <a:cs typeface="Courier New" panose="02070309020205020404" pitchFamily="49" charset="0"/>
              </a:rPr>
              <a:t>setwd</a:t>
            </a:r>
            <a:r>
              <a:rPr lang="en-US" sz="1400" dirty="0">
                <a:latin typeface="Courier New" panose="02070309020205020404" pitchFamily="49" charset="0"/>
                <a:cs typeface="Courier New" panose="02070309020205020404" pitchFamily="49" charset="0"/>
              </a:rPr>
              <a:t>(paste0("/scratch/", user))</a:t>
            </a:r>
          </a:p>
          <a:p>
            <a:pPr marL="0" indent="0">
              <a:buNone/>
            </a:pPr>
            <a:r>
              <a:rPr lang="en-US" sz="1400" dirty="0">
                <a:cs typeface="Courier New" panose="02070309020205020404" pitchFamily="49" charset="0"/>
              </a:rPr>
              <a:t># copy data and libraries</a:t>
            </a:r>
          </a:p>
          <a:p>
            <a:r>
              <a:rPr lang="en-US" sz="1400" dirty="0">
                <a:latin typeface="Courier New" panose="02070309020205020404" pitchFamily="49" charset="0"/>
                <a:cs typeface="Courier New" panose="02070309020205020404" pitchFamily="49" charset="0"/>
              </a:rPr>
              <a:t>system("cp -r /project/</a:t>
            </a:r>
            <a:r>
              <a:rPr lang="en-US" sz="1400" dirty="0" err="1">
                <a:latin typeface="Courier New" panose="02070309020205020404" pitchFamily="49" charset="0"/>
                <a:cs typeface="Courier New" panose="02070309020205020404" pitchFamily="49" charset="0"/>
              </a:rPr>
              <a:t>rivanna</a:t>
            </a:r>
            <a:r>
              <a:rPr lang="en-US" sz="1400" dirty="0">
                <a:latin typeface="Courier New" panose="02070309020205020404" pitchFamily="49" charset="0"/>
                <a:cs typeface="Courier New" panose="02070309020205020404" pitchFamily="49" charset="0"/>
              </a:rPr>
              <a:t>-training/bio-data-viz-</a:t>
            </a:r>
            <a:r>
              <a:rPr lang="en-US" sz="1400" dirty="0" err="1">
                <a:latin typeface="Courier New" panose="02070309020205020404" pitchFamily="49" charset="0"/>
                <a:cs typeface="Courier New" panose="02070309020205020404" pitchFamily="49" charset="0"/>
              </a:rPr>
              <a:t>seurat</a:t>
            </a:r>
            <a:r>
              <a:rPr lang="en-US" sz="1400" dirty="0">
                <a:latin typeface="Courier New" panose="02070309020205020404" pitchFamily="49" charset="0"/>
                <a:cs typeface="Courier New" panose="02070309020205020404" pitchFamily="49" charset="0"/>
              </a:rPr>
              <a:t> ./ ")</a:t>
            </a:r>
          </a:p>
          <a:p>
            <a:pPr marL="0" indent="0">
              <a:buNone/>
            </a:pPr>
            <a:r>
              <a:rPr lang="en-US" sz="1400" dirty="0">
                <a:cs typeface="Courier New" panose="02070309020205020404" pitchFamily="49" charset="0"/>
              </a:rPr>
              <a:t># Move to the data directory on your scratch space</a:t>
            </a:r>
          </a:p>
          <a:p>
            <a:r>
              <a:rPr lang="en-US" sz="1400" dirty="0" err="1">
                <a:latin typeface="Courier New" panose="02070309020205020404" pitchFamily="49" charset="0"/>
                <a:cs typeface="Courier New" panose="02070309020205020404" pitchFamily="49" charset="0"/>
              </a:rPr>
              <a:t>setwd</a:t>
            </a:r>
            <a:r>
              <a:rPr lang="en-US" sz="1400" dirty="0">
                <a:latin typeface="Courier New" panose="02070309020205020404" pitchFamily="49" charset="0"/>
                <a:cs typeface="Courier New" panose="02070309020205020404" pitchFamily="49" charset="0"/>
              </a:rPr>
              <a:t>(paste0("/scratch/", user, "/bio-data-viz-</a:t>
            </a:r>
            <a:r>
              <a:rPr lang="en-US" sz="1400" dirty="0" err="1">
                <a:latin typeface="Courier New" panose="02070309020205020404" pitchFamily="49" charset="0"/>
                <a:cs typeface="Courier New" panose="02070309020205020404" pitchFamily="49" charset="0"/>
              </a:rPr>
              <a:t>seurat</a:t>
            </a:r>
            <a:r>
              <a:rPr lang="en-US" sz="1400" dirty="0">
                <a:latin typeface="Courier New" panose="02070309020205020404" pitchFamily="49" charset="0"/>
                <a:cs typeface="Courier New" panose="02070309020205020404" pitchFamily="49" charset="0"/>
              </a:rPr>
              <a:t>"))</a:t>
            </a:r>
          </a:p>
          <a:p>
            <a:r>
              <a:rPr lang="en-US" sz="1400" dirty="0" err="1">
                <a:latin typeface="Courier New" panose="02070309020205020404" pitchFamily="49" charset="0"/>
                <a:cs typeface="Courier New" panose="02070309020205020404" pitchFamily="49" charset="0"/>
              </a:rPr>
              <a:t>dir</a:t>
            </a:r>
            <a:r>
              <a:rPr lang="en-US" sz="1400" dirty="0">
                <a:latin typeface="Courier New" panose="02070309020205020404" pitchFamily="49" charset="0"/>
                <a:cs typeface="Courier New" panose="02070309020205020404" pitchFamily="49" charset="0"/>
              </a:rPr>
              <a:t>()</a:t>
            </a:r>
          </a:p>
          <a:p>
            <a:pPr marL="0" indent="0">
              <a:buNone/>
            </a:pPr>
            <a:r>
              <a:rPr lang="en-US" sz="1400" dirty="0">
                <a:cs typeface="Courier New" panose="02070309020205020404" pitchFamily="49" charset="0"/>
              </a:rPr>
              <a:t># Set the libraries path</a:t>
            </a:r>
          </a:p>
          <a:p>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libPaths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R_libs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libPaths</a:t>
            </a:r>
            <a:r>
              <a:rPr lang="en-US" sz="1400" dirty="0">
                <a:latin typeface="Courier New" panose="02070309020205020404" pitchFamily="49" charset="0"/>
                <a:cs typeface="Courier New" panose="02070309020205020404" pitchFamily="49" charset="0"/>
              </a:rPr>
              <a:t>()</a:t>
            </a:r>
          </a:p>
          <a:p>
            <a:pPr marL="0" indent="0">
              <a:buNone/>
            </a:pPr>
            <a:r>
              <a:rPr lang="en-US" sz="1400" dirty="0">
                <a:cs typeface="Courier New" panose="02070309020205020404" pitchFamily="49" charset="0"/>
              </a:rPr>
              <a:t># load </a:t>
            </a:r>
            <a:r>
              <a:rPr lang="en-US" sz="1400">
                <a:cs typeface="Courier New" panose="02070309020205020404" pitchFamily="49" charset="0"/>
              </a:rPr>
              <a:t>the libraries</a:t>
            </a:r>
            <a:endParaRPr lang="en-US" sz="1400" dirty="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library(Seurat)</a:t>
            </a:r>
          </a:p>
          <a:p>
            <a:r>
              <a:rPr lang="en-US" sz="1400" dirty="0">
                <a:latin typeface="Courier New" panose="02070309020205020404" pitchFamily="49" charset="0"/>
                <a:cs typeface="Courier New" panose="02070309020205020404" pitchFamily="49" charset="0"/>
              </a:rPr>
              <a:t>library(</a:t>
            </a:r>
            <a:r>
              <a:rPr lang="en-US" sz="1400" dirty="0" err="1">
                <a:latin typeface="Courier New" panose="02070309020205020404" pitchFamily="49" charset="0"/>
                <a:cs typeface="Courier New" panose="02070309020205020404" pitchFamily="49" charset="0"/>
              </a:rPr>
              <a:t>dplyr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library(patchwork)</a:t>
            </a:r>
          </a:p>
        </p:txBody>
      </p:sp>
      <p:sp>
        <p:nvSpPr>
          <p:cNvPr id="9" name="Shape 178"/>
          <p:cNvSpPr txBox="1">
            <a:spLocks/>
          </p:cNvSpPr>
          <p:nvPr/>
        </p:nvSpPr>
        <p:spPr>
          <a:xfrm>
            <a:off x="1851025" y="310896"/>
            <a:ext cx="9144000" cy="1097280"/>
          </a:xfrm>
          <a:prstGeom prst="rect">
            <a:avLst/>
          </a:prstGeom>
          <a:solidFill>
            <a:srgbClr val="485A82"/>
          </a:solid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Economica"/>
              <a:buNone/>
              <a:defRPr sz="4200" b="0" i="0" u="none" strike="noStrike" cap="none" baseline="0">
                <a:solidFill>
                  <a:schemeClr val="dk1"/>
                </a:solidFill>
                <a:latin typeface="Economica"/>
                <a:ea typeface="Economica"/>
                <a:cs typeface="Economica"/>
                <a:sym typeface="Economica"/>
                <a:rtl val="0"/>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pPr algn="ctr"/>
            <a:r>
              <a:rPr lang="en-US" sz="3600" dirty="0">
                <a:solidFill>
                  <a:schemeClr val="bg1"/>
                </a:solidFill>
              </a:rPr>
              <a:t>Interactive Workshop: </a:t>
            </a:r>
          </a:p>
          <a:p>
            <a:pPr algn="ctr"/>
            <a:r>
              <a:rPr lang="en-US" sz="3600" dirty="0">
                <a:solidFill>
                  <a:schemeClr val="bg1"/>
                </a:solidFill>
              </a:rPr>
              <a:t>Setup/Loading Seurat</a:t>
            </a:r>
            <a:endParaRPr lang="en" sz="3600" dirty="0">
              <a:solidFill>
                <a:schemeClr val="bg1"/>
              </a:solidFill>
            </a:endParaRPr>
          </a:p>
        </p:txBody>
      </p:sp>
    </p:spTree>
    <p:extLst>
      <p:ext uri="{BB962C8B-B14F-4D97-AF65-F5344CB8AC3E}">
        <p14:creationId xmlns:p14="http://schemas.microsoft.com/office/powerpoint/2010/main" val="1532995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9" name="Shape 178"/>
          <p:cNvSpPr txBox="1">
            <a:spLocks/>
          </p:cNvSpPr>
          <p:nvPr/>
        </p:nvSpPr>
        <p:spPr>
          <a:xfrm>
            <a:off x="1828800" y="1143000"/>
            <a:ext cx="9144000" cy="1097280"/>
          </a:xfrm>
          <a:prstGeom prst="rect">
            <a:avLst/>
          </a:prstGeom>
          <a:solidFill>
            <a:srgbClr val="485A82"/>
          </a:solid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Economica"/>
              <a:buNone/>
              <a:defRPr sz="4200" b="0" i="0" u="none" strike="noStrike" cap="none" baseline="0">
                <a:solidFill>
                  <a:schemeClr val="dk1"/>
                </a:solidFill>
                <a:latin typeface="Economica"/>
                <a:ea typeface="Economica"/>
                <a:cs typeface="Economica"/>
                <a:sym typeface="Economica"/>
                <a:rtl val="0"/>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pPr algn="ctr"/>
            <a:r>
              <a:rPr lang="en-US" sz="3600" dirty="0">
                <a:solidFill>
                  <a:schemeClr val="bg1"/>
                </a:solidFill>
              </a:rPr>
              <a:t>Interactive Workshop: </a:t>
            </a:r>
          </a:p>
          <a:p>
            <a:pPr algn="ctr"/>
            <a:r>
              <a:rPr lang="en-US" sz="3600" dirty="0">
                <a:solidFill>
                  <a:schemeClr val="bg1"/>
                </a:solidFill>
              </a:rPr>
              <a:t>Data Access &amp; Loading</a:t>
            </a:r>
            <a:endParaRPr lang="en" sz="3600" dirty="0">
              <a:solidFill>
                <a:schemeClr val="bg1"/>
              </a:solidFill>
            </a:endParaRPr>
          </a:p>
        </p:txBody>
      </p:sp>
      <p:sp>
        <p:nvSpPr>
          <p:cNvPr id="4" name="TextBox 3">
            <a:extLst>
              <a:ext uri="{FF2B5EF4-FFF2-40B4-BE49-F238E27FC236}">
                <a16:creationId xmlns:a16="http://schemas.microsoft.com/office/drawing/2014/main" id="{7FE8A8E7-00A6-D46C-7C3B-D9B55944C57D}"/>
              </a:ext>
            </a:extLst>
          </p:cNvPr>
          <p:cNvSpPr txBox="1"/>
          <p:nvPr/>
        </p:nvSpPr>
        <p:spPr>
          <a:xfrm>
            <a:off x="916792" y="3602058"/>
            <a:ext cx="10968016" cy="2031325"/>
          </a:xfrm>
          <a:prstGeom prst="rect">
            <a:avLst/>
          </a:prstGeom>
          <a:solidFill>
            <a:schemeClr val="tx1"/>
          </a:solidFill>
        </p:spPr>
        <p:txBody>
          <a:bodyPr wrap="square">
            <a:spAutoFit/>
          </a:bodyPr>
          <a:lstStyle/>
          <a:p>
            <a:r>
              <a:rPr lang="en-US" sz="1400" dirty="0">
                <a:solidFill>
                  <a:schemeClr val="bg1"/>
                </a:solidFill>
                <a:latin typeface="Courier New" panose="02070309020205020404" pitchFamily="49" charset="0"/>
                <a:cs typeface="Courier New" panose="02070309020205020404" pitchFamily="49" charset="0"/>
              </a:rPr>
              <a:t># Load the PBMC dataset</a:t>
            </a:r>
          </a:p>
          <a:p>
            <a:r>
              <a:rPr lang="en-US" sz="1400" dirty="0" err="1">
                <a:solidFill>
                  <a:schemeClr val="bg1"/>
                </a:solidFill>
                <a:latin typeface="Courier New" panose="02070309020205020404" pitchFamily="49" charset="0"/>
                <a:cs typeface="Courier New" panose="02070309020205020404" pitchFamily="49" charset="0"/>
              </a:rPr>
              <a:t>pbmc.data</a:t>
            </a:r>
            <a:r>
              <a:rPr lang="en-US" sz="1400" dirty="0">
                <a:solidFill>
                  <a:schemeClr val="bg1"/>
                </a:solidFill>
                <a:latin typeface="Courier New" panose="02070309020205020404" pitchFamily="49" charset="0"/>
                <a:cs typeface="Courier New" panose="02070309020205020404" pitchFamily="49" charset="0"/>
              </a:rPr>
              <a:t> &lt;- Read10X(</a:t>
            </a:r>
            <a:r>
              <a:rPr lang="en-US" sz="1400" dirty="0" err="1">
                <a:solidFill>
                  <a:schemeClr val="bg1"/>
                </a:solidFill>
                <a:latin typeface="Courier New" panose="02070309020205020404" pitchFamily="49" charset="0"/>
                <a:cs typeface="Courier New" panose="02070309020205020404" pitchFamily="49" charset="0"/>
              </a:rPr>
              <a:t>data.dir</a:t>
            </a:r>
            <a:r>
              <a:rPr lang="en-US" sz="1400" dirty="0">
                <a:solidFill>
                  <a:schemeClr val="bg1"/>
                </a:solidFill>
                <a:latin typeface="Courier New" panose="02070309020205020404" pitchFamily="49" charset="0"/>
                <a:cs typeface="Courier New" panose="02070309020205020404" pitchFamily="49" charset="0"/>
              </a:rPr>
              <a:t> = "./</a:t>
            </a:r>
            <a:r>
              <a:rPr lang="en-US" sz="1400" dirty="0" err="1">
                <a:solidFill>
                  <a:schemeClr val="bg1"/>
                </a:solidFill>
                <a:latin typeface="Courier New" panose="02070309020205020404" pitchFamily="49" charset="0"/>
                <a:cs typeface="Courier New" panose="02070309020205020404" pitchFamily="49" charset="0"/>
              </a:rPr>
              <a:t>data_seurat</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filtered_gene_bc_matrices</a:t>
            </a:r>
            <a:r>
              <a:rPr lang="en-US" sz="1400" dirty="0">
                <a:solidFill>
                  <a:schemeClr val="bg1"/>
                </a:solidFill>
                <a:latin typeface="Courier New" panose="02070309020205020404" pitchFamily="49" charset="0"/>
                <a:cs typeface="Courier New" panose="02070309020205020404" pitchFamily="49" charset="0"/>
              </a:rPr>
              <a:t>/hg19/")</a:t>
            </a:r>
          </a:p>
          <a:p>
            <a:r>
              <a:rPr lang="en-US" sz="1400" dirty="0" err="1">
                <a:solidFill>
                  <a:schemeClr val="bg1"/>
                </a:solidFill>
                <a:latin typeface="Courier New" panose="02070309020205020404" pitchFamily="49" charset="0"/>
                <a:cs typeface="Courier New" panose="02070309020205020404" pitchFamily="49" charset="0"/>
              </a:rPr>
              <a:t>nrow</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pbmc.data</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print(</a:t>
            </a:r>
            <a:r>
              <a:rPr lang="en-US" sz="1400" dirty="0" err="1">
                <a:solidFill>
                  <a:schemeClr val="bg1"/>
                </a:solidFill>
                <a:latin typeface="Courier New" panose="02070309020205020404" pitchFamily="49" charset="0"/>
                <a:cs typeface="Courier New" panose="02070309020205020404" pitchFamily="49" charset="0"/>
              </a:rPr>
              <a:t>pbmc.data</a:t>
            </a:r>
            <a:r>
              <a:rPr lang="en-US" sz="1400" dirty="0">
                <a:solidFill>
                  <a:schemeClr val="bg1"/>
                </a:solidFill>
                <a:latin typeface="Courier New" panose="02070309020205020404" pitchFamily="49" charset="0"/>
                <a:cs typeface="Courier New" panose="02070309020205020404" pitchFamily="49" charset="0"/>
              </a:rPr>
              <a:t>[1,1:5])</a:t>
            </a:r>
          </a:p>
          <a:p>
            <a:endParaRPr lang="en-US" sz="1400" dirty="0">
              <a:solidFill>
                <a:schemeClr val="bg1"/>
              </a:solidFill>
              <a:latin typeface="Courier New" panose="02070309020205020404" pitchFamily="49" charset="0"/>
              <a:cs typeface="Courier New" panose="02070309020205020404" pitchFamily="49" charset="0"/>
            </a:endParaRPr>
          </a:p>
          <a:p>
            <a:endParaRPr lang="en-US" sz="1400" dirty="0">
              <a:solidFill>
                <a:schemeClr val="bg1"/>
              </a:solidFill>
              <a:latin typeface="Courier New" panose="02070309020205020404" pitchFamily="49" charset="0"/>
              <a:cs typeface="Courier New" panose="02070309020205020404" pitchFamily="49" charset="0"/>
            </a:endParaRPr>
          </a:p>
          <a:p>
            <a:r>
              <a:rPr lang="en-US" sz="1400" dirty="0">
                <a:solidFill>
                  <a:schemeClr val="bg1"/>
                </a:solidFill>
                <a:latin typeface="Courier New" panose="02070309020205020404" pitchFamily="49" charset="0"/>
                <a:cs typeface="Courier New" panose="02070309020205020404" pitchFamily="49" charset="0"/>
              </a:rPr>
              <a:t># Initialize the Seurat object with the raw (non-normalized data).</a:t>
            </a:r>
          </a:p>
          <a:p>
            <a:r>
              <a:rPr lang="en-US" sz="1400" dirty="0" err="1">
                <a:solidFill>
                  <a:schemeClr val="bg1"/>
                </a:solidFill>
                <a:latin typeface="Courier New" panose="02070309020205020404" pitchFamily="49" charset="0"/>
                <a:cs typeface="Courier New" panose="02070309020205020404" pitchFamily="49" charset="0"/>
              </a:rPr>
              <a:t>pbmc</a:t>
            </a:r>
            <a:r>
              <a:rPr lang="en-US" sz="1400" dirty="0">
                <a:solidFill>
                  <a:schemeClr val="bg1"/>
                </a:solidFill>
                <a:latin typeface="Courier New" panose="02070309020205020404" pitchFamily="49" charset="0"/>
                <a:cs typeface="Courier New" panose="02070309020205020404" pitchFamily="49" charset="0"/>
              </a:rPr>
              <a:t> &lt;- </a:t>
            </a:r>
            <a:r>
              <a:rPr lang="en-US" sz="1400" dirty="0" err="1">
                <a:solidFill>
                  <a:schemeClr val="bg1"/>
                </a:solidFill>
                <a:latin typeface="Courier New" panose="02070309020205020404" pitchFamily="49" charset="0"/>
                <a:cs typeface="Courier New" panose="02070309020205020404" pitchFamily="49" charset="0"/>
              </a:rPr>
              <a:t>CreateSeuratObject</a:t>
            </a:r>
            <a:r>
              <a:rPr lang="en-US" sz="1400" dirty="0">
                <a:solidFill>
                  <a:schemeClr val="bg1"/>
                </a:solidFill>
                <a:latin typeface="Courier New" panose="02070309020205020404" pitchFamily="49" charset="0"/>
                <a:cs typeface="Courier New" panose="02070309020205020404" pitchFamily="49" charset="0"/>
              </a:rPr>
              <a:t>(counts = </a:t>
            </a:r>
            <a:r>
              <a:rPr lang="en-US" sz="1400" dirty="0" err="1">
                <a:solidFill>
                  <a:schemeClr val="bg1"/>
                </a:solidFill>
                <a:latin typeface="Courier New" panose="02070309020205020404" pitchFamily="49" charset="0"/>
                <a:cs typeface="Courier New" panose="02070309020205020404" pitchFamily="49" charset="0"/>
              </a:rPr>
              <a:t>pbmc.data</a:t>
            </a:r>
            <a:r>
              <a:rPr lang="en-US" sz="1400" dirty="0">
                <a:solidFill>
                  <a:schemeClr val="bg1"/>
                </a:solidFill>
                <a:latin typeface="Courier New" panose="02070309020205020404" pitchFamily="49" charset="0"/>
                <a:cs typeface="Courier New" panose="02070309020205020404" pitchFamily="49" charset="0"/>
              </a:rPr>
              <a:t>, project = "pbmc3k", </a:t>
            </a:r>
            <a:r>
              <a:rPr lang="en-US" sz="1400" dirty="0" err="1">
                <a:solidFill>
                  <a:schemeClr val="bg1"/>
                </a:solidFill>
                <a:latin typeface="Courier New" panose="02070309020205020404" pitchFamily="49" charset="0"/>
                <a:cs typeface="Courier New" panose="02070309020205020404" pitchFamily="49" charset="0"/>
              </a:rPr>
              <a:t>min.cells</a:t>
            </a:r>
            <a:r>
              <a:rPr lang="en-US" sz="1400" dirty="0">
                <a:solidFill>
                  <a:schemeClr val="bg1"/>
                </a:solidFill>
                <a:latin typeface="Courier New" panose="02070309020205020404" pitchFamily="49" charset="0"/>
                <a:cs typeface="Courier New" panose="02070309020205020404" pitchFamily="49" charset="0"/>
              </a:rPr>
              <a:t> = 3, </a:t>
            </a:r>
            <a:r>
              <a:rPr lang="en-US" sz="1400" dirty="0" err="1">
                <a:solidFill>
                  <a:schemeClr val="bg1"/>
                </a:solidFill>
                <a:latin typeface="Courier New" panose="02070309020205020404" pitchFamily="49" charset="0"/>
                <a:cs typeface="Courier New" panose="02070309020205020404" pitchFamily="49" charset="0"/>
              </a:rPr>
              <a:t>min.features</a:t>
            </a:r>
            <a:r>
              <a:rPr lang="en-US" sz="1400" dirty="0">
                <a:solidFill>
                  <a:schemeClr val="bg1"/>
                </a:solidFill>
                <a:latin typeface="Courier New" panose="02070309020205020404" pitchFamily="49" charset="0"/>
                <a:cs typeface="Courier New" panose="02070309020205020404" pitchFamily="49" charset="0"/>
              </a:rPr>
              <a:t> = 200)</a:t>
            </a:r>
          </a:p>
          <a:p>
            <a:r>
              <a:rPr lang="en-US" sz="1400" dirty="0" err="1">
                <a:solidFill>
                  <a:schemeClr val="bg1"/>
                </a:solidFill>
                <a:latin typeface="Courier New" panose="02070309020205020404" pitchFamily="49" charset="0"/>
                <a:cs typeface="Courier New" panose="02070309020205020404" pitchFamily="49" charset="0"/>
              </a:rPr>
              <a:t>pbmc</a:t>
            </a:r>
            <a:endParaRPr lang="en-US" sz="1400" dirty="0">
              <a:solidFill>
                <a:schemeClr val="bg1"/>
              </a:solidFill>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07426EF0-8A93-A0B6-853E-1FA652866AF0}"/>
              </a:ext>
            </a:extLst>
          </p:cNvPr>
          <p:cNvSpPr txBox="1"/>
          <p:nvPr/>
        </p:nvSpPr>
        <p:spPr>
          <a:xfrm>
            <a:off x="1828800" y="2886610"/>
            <a:ext cx="7599786" cy="369332"/>
          </a:xfrm>
          <a:prstGeom prst="rect">
            <a:avLst/>
          </a:prstGeom>
          <a:noFill/>
        </p:spPr>
        <p:txBody>
          <a:bodyPr wrap="square">
            <a:spAutoFit/>
          </a:bodyPr>
          <a:lstStyle/>
          <a:p>
            <a:pPr marL="0" indent="0">
              <a:buNone/>
            </a:pPr>
            <a:r>
              <a:rPr lang="en-US" dirty="0">
                <a:cs typeface="Courier New" panose="02070309020205020404" pitchFamily="49" charset="0"/>
              </a:rPr>
              <a:t>We already downloaded the data on Rivanna for your use at this workshop</a:t>
            </a:r>
          </a:p>
        </p:txBody>
      </p:sp>
    </p:spTree>
    <p:extLst>
      <p:ext uri="{BB962C8B-B14F-4D97-AF65-F5344CB8AC3E}">
        <p14:creationId xmlns:p14="http://schemas.microsoft.com/office/powerpoint/2010/main" val="1349820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Shape 179"/>
          <p:cNvSpPr txBox="1">
            <a:spLocks noGrp="1"/>
          </p:cNvSpPr>
          <p:nvPr>
            <p:ph type="body" idx="4294967295"/>
          </p:nvPr>
        </p:nvSpPr>
        <p:spPr>
          <a:xfrm>
            <a:off x="1806575" y="1680968"/>
            <a:ext cx="9166225" cy="3863306"/>
          </a:xfrm>
          <a:prstGeom prst="rect">
            <a:avLst/>
          </a:prstGeom>
          <a:noFill/>
          <a:ln>
            <a:noFill/>
          </a:ln>
        </p:spPr>
        <p:txBody>
          <a:bodyPr lIns="91425" tIns="91425" rIns="91425" bIns="91425" anchor="t" anchorCtr="0">
            <a:noAutofit/>
          </a:bodyPr>
          <a:lstStyle/>
          <a:p>
            <a:pPr marL="0" indent="0">
              <a:buNone/>
            </a:pPr>
            <a:r>
              <a:rPr lang="en-US" sz="2400" b="1" dirty="0">
                <a:cs typeface="Calibri" panose="020F0502020204030204"/>
              </a:rPr>
              <a:t>Main steps we will cover:</a:t>
            </a:r>
          </a:p>
          <a:p>
            <a:r>
              <a:rPr lang="en-US" sz="2400" dirty="0"/>
              <a:t>selection and filtration of cells based on QC metrics</a:t>
            </a:r>
            <a:endParaRPr lang="en-US" dirty="0"/>
          </a:p>
          <a:p>
            <a:r>
              <a:rPr lang="en-US" sz="2400" dirty="0"/>
              <a:t>data normalization and scaling</a:t>
            </a:r>
          </a:p>
          <a:p>
            <a:r>
              <a:rPr lang="en-US" sz="2400" dirty="0"/>
              <a:t>detection of highly variable features</a:t>
            </a:r>
            <a:endParaRPr lang="en-US" sz="1800" dirty="0"/>
          </a:p>
          <a:p>
            <a:endParaRPr lang="en-US" sz="2400" dirty="0">
              <a:cs typeface="Calibri"/>
            </a:endParaRPr>
          </a:p>
          <a:p>
            <a:pPr lvl="2"/>
            <a:endParaRPr lang="en-US" sz="1100" dirty="0"/>
          </a:p>
        </p:txBody>
      </p:sp>
      <p:sp>
        <p:nvSpPr>
          <p:cNvPr id="9" name="Shape 178"/>
          <p:cNvSpPr txBox="1">
            <a:spLocks/>
          </p:cNvSpPr>
          <p:nvPr/>
        </p:nvSpPr>
        <p:spPr>
          <a:xfrm>
            <a:off x="1828800" y="460093"/>
            <a:ext cx="9144000" cy="1097280"/>
          </a:xfrm>
          <a:prstGeom prst="rect">
            <a:avLst/>
          </a:prstGeom>
          <a:solidFill>
            <a:srgbClr val="485A82"/>
          </a:solid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Economica"/>
              <a:buNone/>
              <a:defRPr sz="4200" b="0" i="0" u="none" strike="noStrike" cap="none" baseline="0">
                <a:solidFill>
                  <a:schemeClr val="dk1"/>
                </a:solidFill>
                <a:latin typeface="Economica"/>
                <a:ea typeface="Economica"/>
                <a:cs typeface="Economica"/>
                <a:sym typeface="Economica"/>
                <a:rtl val="0"/>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pPr algn="ctr"/>
            <a:r>
              <a:rPr lang="en-US" sz="3600" dirty="0">
                <a:solidFill>
                  <a:schemeClr val="bg1"/>
                </a:solidFill>
              </a:rPr>
              <a:t>Interactive Workshop: </a:t>
            </a:r>
          </a:p>
          <a:p>
            <a:pPr algn="ctr"/>
            <a:r>
              <a:rPr lang="en-US" sz="3600" dirty="0">
                <a:solidFill>
                  <a:schemeClr val="bg1"/>
                </a:solidFill>
              </a:rPr>
              <a:t>Preprocessing/QC</a:t>
            </a:r>
            <a:endParaRPr lang="en" sz="3600" dirty="0">
              <a:solidFill>
                <a:schemeClr val="bg1"/>
              </a:solidFill>
            </a:endParaRPr>
          </a:p>
        </p:txBody>
      </p:sp>
    </p:spTree>
    <p:extLst>
      <p:ext uri="{BB962C8B-B14F-4D97-AF65-F5344CB8AC3E}">
        <p14:creationId xmlns:p14="http://schemas.microsoft.com/office/powerpoint/2010/main" val="3498863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Shape 179"/>
          <p:cNvSpPr txBox="1">
            <a:spLocks noGrp="1"/>
          </p:cNvSpPr>
          <p:nvPr>
            <p:ph type="body" idx="4294967295"/>
          </p:nvPr>
        </p:nvSpPr>
        <p:spPr>
          <a:xfrm>
            <a:off x="1806575" y="1680968"/>
            <a:ext cx="9166225" cy="3863306"/>
          </a:xfrm>
          <a:prstGeom prst="rect">
            <a:avLst/>
          </a:prstGeom>
          <a:noFill/>
          <a:ln>
            <a:noFill/>
          </a:ln>
        </p:spPr>
        <p:txBody>
          <a:bodyPr lIns="91425" tIns="91425" rIns="91425" bIns="91425" anchor="t" anchorCtr="0">
            <a:noAutofit/>
          </a:bodyPr>
          <a:lstStyle/>
          <a:p>
            <a:pPr marL="0" indent="0">
              <a:buNone/>
            </a:pPr>
            <a:r>
              <a:rPr lang="en-US" sz="2400" b="1" dirty="0">
                <a:cs typeface="Calibri"/>
              </a:rPr>
              <a:t>A few QC metrics commonly used by the community include:</a:t>
            </a:r>
            <a:endParaRPr lang="en-US" b="1" dirty="0">
              <a:cs typeface="Calibri"/>
            </a:endParaRPr>
          </a:p>
          <a:p>
            <a:r>
              <a:rPr lang="en-US" sz="2200" dirty="0">
                <a:cs typeface="Calibri"/>
              </a:rPr>
              <a:t>The number of unique genes detected in each cell </a:t>
            </a:r>
          </a:p>
          <a:p>
            <a:pPr lvl="1" indent="-171450">
              <a:buFont typeface="Arial,Sans-Serif"/>
            </a:pPr>
            <a:r>
              <a:rPr lang="en-US" sz="1600" dirty="0">
                <a:cs typeface="Calibri"/>
              </a:rPr>
              <a:t>Low-quality cells or empty droplets will often have very few genes  </a:t>
            </a:r>
          </a:p>
          <a:p>
            <a:pPr lvl="1" indent="-171450">
              <a:buFont typeface="Arial,Sans-Serif"/>
            </a:pPr>
            <a:r>
              <a:rPr lang="en-US" sz="1600" dirty="0">
                <a:cs typeface="Calibri"/>
              </a:rPr>
              <a:t>Cell doublets or </a:t>
            </a:r>
            <a:r>
              <a:rPr lang="en-US" sz="1600" dirty="0" err="1">
                <a:cs typeface="Calibri"/>
              </a:rPr>
              <a:t>multiplets</a:t>
            </a:r>
            <a:r>
              <a:rPr lang="en-US" sz="1600" dirty="0">
                <a:cs typeface="Calibri"/>
              </a:rPr>
              <a:t> may exhibit an aberrantly high gene count</a:t>
            </a:r>
            <a:endParaRPr lang="en-US" sz="1600" dirty="0"/>
          </a:p>
          <a:p>
            <a:r>
              <a:rPr lang="en-US" sz="2200" dirty="0">
                <a:cs typeface="Calibri"/>
              </a:rPr>
              <a:t>Similarly, the total number of molecules detected within a cell (correlates strongly with number of unique genes)</a:t>
            </a:r>
          </a:p>
          <a:p>
            <a:r>
              <a:rPr lang="en-US" sz="2200" dirty="0">
                <a:cs typeface="Calibri"/>
              </a:rPr>
              <a:t>The percentage of reads that map to the mitochondrial genome</a:t>
            </a:r>
          </a:p>
          <a:p>
            <a:pPr marL="628650" lvl="1" indent="-171450">
              <a:buFont typeface="Arial,Sans-Serif"/>
            </a:pPr>
            <a:r>
              <a:rPr lang="en-US" sz="1600" dirty="0">
                <a:cs typeface="Calibri"/>
              </a:rPr>
              <a:t>Low-quality / dying cells often exhibit extensive mitochondrial contamination</a:t>
            </a:r>
          </a:p>
          <a:p>
            <a:pPr marL="914400" lvl="2" indent="0">
              <a:buNone/>
            </a:pPr>
            <a:endParaRPr lang="en-US" sz="1200" dirty="0">
              <a:cs typeface="Calibri"/>
            </a:endParaRPr>
          </a:p>
          <a:p>
            <a:pPr marL="1085850" lvl="2" indent="-171450">
              <a:buFont typeface="Arial,Sans-Serif"/>
            </a:pPr>
            <a:endParaRPr lang="en-US" sz="1200" dirty="0">
              <a:cs typeface="Calibri"/>
            </a:endParaRPr>
          </a:p>
          <a:p>
            <a:pPr lvl="2"/>
            <a:endParaRPr lang="en-US" sz="1100" dirty="0">
              <a:cs typeface="Calibri" panose="020F0502020204030204"/>
            </a:endParaRPr>
          </a:p>
        </p:txBody>
      </p:sp>
      <p:sp>
        <p:nvSpPr>
          <p:cNvPr id="9" name="Shape 178"/>
          <p:cNvSpPr txBox="1">
            <a:spLocks/>
          </p:cNvSpPr>
          <p:nvPr/>
        </p:nvSpPr>
        <p:spPr>
          <a:xfrm>
            <a:off x="1828800" y="460093"/>
            <a:ext cx="9144000" cy="1097280"/>
          </a:xfrm>
          <a:prstGeom prst="rect">
            <a:avLst/>
          </a:prstGeom>
          <a:solidFill>
            <a:srgbClr val="485A82"/>
          </a:solid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Economica"/>
              <a:buNone/>
              <a:defRPr sz="4200" b="0" i="0" u="none" strike="noStrike" cap="none" baseline="0">
                <a:solidFill>
                  <a:schemeClr val="dk1"/>
                </a:solidFill>
                <a:latin typeface="Economica"/>
                <a:ea typeface="Economica"/>
                <a:cs typeface="Economica"/>
                <a:sym typeface="Economica"/>
                <a:rtl val="0"/>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pPr algn="ctr"/>
            <a:r>
              <a:rPr lang="en-US" sz="3600" dirty="0">
                <a:solidFill>
                  <a:schemeClr val="bg1"/>
                </a:solidFill>
              </a:rPr>
              <a:t>Interactive Workshop: </a:t>
            </a:r>
          </a:p>
          <a:p>
            <a:pPr algn="ctr"/>
            <a:r>
              <a:rPr lang="en-US" sz="3600" dirty="0">
                <a:solidFill>
                  <a:schemeClr val="bg1"/>
                </a:solidFill>
              </a:rPr>
              <a:t>Preprocessing/QC</a:t>
            </a:r>
            <a:endParaRPr lang="en" sz="3600" dirty="0">
              <a:solidFill>
                <a:schemeClr val="bg1"/>
              </a:solidFill>
            </a:endParaRPr>
          </a:p>
        </p:txBody>
      </p:sp>
    </p:spTree>
    <p:extLst>
      <p:ext uri="{BB962C8B-B14F-4D97-AF65-F5344CB8AC3E}">
        <p14:creationId xmlns:p14="http://schemas.microsoft.com/office/powerpoint/2010/main" val="2545792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9" name="Shape 178"/>
          <p:cNvSpPr txBox="1">
            <a:spLocks/>
          </p:cNvSpPr>
          <p:nvPr/>
        </p:nvSpPr>
        <p:spPr>
          <a:xfrm>
            <a:off x="1828800" y="1143000"/>
            <a:ext cx="9144000" cy="1097280"/>
          </a:xfrm>
          <a:prstGeom prst="rect">
            <a:avLst/>
          </a:prstGeom>
          <a:solidFill>
            <a:srgbClr val="485A82"/>
          </a:solid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Economica"/>
              <a:buNone/>
              <a:defRPr sz="4200" b="0" i="0" u="none" strike="noStrike" cap="none" baseline="0">
                <a:solidFill>
                  <a:schemeClr val="dk1"/>
                </a:solidFill>
                <a:latin typeface="Economica"/>
                <a:ea typeface="Economica"/>
                <a:cs typeface="Economica"/>
                <a:sym typeface="Economica"/>
                <a:rtl val="0"/>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pPr algn="ctr"/>
            <a:r>
              <a:rPr lang="en-US" sz="3600" dirty="0">
                <a:solidFill>
                  <a:schemeClr val="bg1"/>
                </a:solidFill>
              </a:rPr>
              <a:t>Interactive Workshop: </a:t>
            </a:r>
          </a:p>
          <a:p>
            <a:pPr algn="ctr"/>
            <a:r>
              <a:rPr lang="en-US" sz="3600" dirty="0">
                <a:solidFill>
                  <a:schemeClr val="bg1"/>
                </a:solidFill>
              </a:rPr>
              <a:t>Preprocessing/QC</a:t>
            </a:r>
            <a:endParaRPr lang="en" sz="3600" dirty="0">
              <a:solidFill>
                <a:schemeClr val="bg1"/>
              </a:solidFill>
            </a:endParaRPr>
          </a:p>
        </p:txBody>
      </p:sp>
      <p:pic>
        <p:nvPicPr>
          <p:cNvPr id="3" name="Picture 2">
            <a:extLst>
              <a:ext uri="{FF2B5EF4-FFF2-40B4-BE49-F238E27FC236}">
                <a16:creationId xmlns:a16="http://schemas.microsoft.com/office/drawing/2014/main" id="{9C0B7D36-B8C4-89E2-8C56-DF87E75E8461}"/>
              </a:ext>
            </a:extLst>
          </p:cNvPr>
          <p:cNvPicPr>
            <a:picLocks noChangeAspect="1"/>
          </p:cNvPicPr>
          <p:nvPr/>
        </p:nvPicPr>
        <p:blipFill>
          <a:blip r:embed="rId3"/>
          <a:stretch>
            <a:fillRect/>
          </a:stretch>
        </p:blipFill>
        <p:spPr>
          <a:xfrm>
            <a:off x="1828800" y="2318851"/>
            <a:ext cx="5771905" cy="4413313"/>
          </a:xfrm>
          <a:prstGeom prst="rect">
            <a:avLst/>
          </a:prstGeom>
        </p:spPr>
      </p:pic>
      <p:sp>
        <p:nvSpPr>
          <p:cNvPr id="116" name="TextBox 115">
            <a:extLst>
              <a:ext uri="{FF2B5EF4-FFF2-40B4-BE49-F238E27FC236}">
                <a16:creationId xmlns:a16="http://schemas.microsoft.com/office/drawing/2014/main" id="{3AA4A19D-516D-FCFC-393B-7F4E65BD6E28}"/>
              </a:ext>
            </a:extLst>
          </p:cNvPr>
          <p:cNvSpPr txBox="1"/>
          <p:nvPr/>
        </p:nvSpPr>
        <p:spPr>
          <a:xfrm>
            <a:off x="7596554" y="2590800"/>
            <a:ext cx="327073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&lt;-- Adding % mitochondrial column to metadata </a:t>
            </a:r>
            <a:r>
              <a:rPr lang="en-US" dirty="0" err="1">
                <a:cs typeface="Calibri"/>
              </a:rPr>
              <a:t>dataframe</a:t>
            </a:r>
            <a:endParaRPr lang="en-US" dirty="0" err="1"/>
          </a:p>
        </p:txBody>
      </p:sp>
      <p:sp>
        <p:nvSpPr>
          <p:cNvPr id="117" name="TextBox 116">
            <a:extLst>
              <a:ext uri="{FF2B5EF4-FFF2-40B4-BE49-F238E27FC236}">
                <a16:creationId xmlns:a16="http://schemas.microsoft.com/office/drawing/2014/main" id="{1F354121-7A35-B5A4-6B88-0D724D3185ED}"/>
              </a:ext>
            </a:extLst>
          </p:cNvPr>
          <p:cNvSpPr txBox="1"/>
          <p:nvPr/>
        </p:nvSpPr>
        <p:spPr>
          <a:xfrm>
            <a:off x="7596553" y="4243753"/>
            <a:ext cx="32707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&lt;-- visualize metadata </a:t>
            </a:r>
            <a:r>
              <a:rPr lang="en-US" dirty="0" err="1">
                <a:cs typeface="Calibri"/>
              </a:rPr>
              <a:t>dataframe</a:t>
            </a:r>
          </a:p>
        </p:txBody>
      </p:sp>
    </p:spTree>
    <p:extLst>
      <p:ext uri="{BB962C8B-B14F-4D97-AF65-F5344CB8AC3E}">
        <p14:creationId xmlns:p14="http://schemas.microsoft.com/office/powerpoint/2010/main" val="1553889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9" name="Shape 178"/>
          <p:cNvSpPr txBox="1">
            <a:spLocks/>
          </p:cNvSpPr>
          <p:nvPr/>
        </p:nvSpPr>
        <p:spPr>
          <a:xfrm>
            <a:off x="1828800" y="1143000"/>
            <a:ext cx="9144000" cy="1097280"/>
          </a:xfrm>
          <a:prstGeom prst="rect">
            <a:avLst/>
          </a:prstGeom>
          <a:solidFill>
            <a:srgbClr val="485A82"/>
          </a:solid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Economica"/>
              <a:buNone/>
              <a:defRPr sz="4200" b="0" i="0" u="none" strike="noStrike" cap="none" baseline="0">
                <a:solidFill>
                  <a:schemeClr val="dk1"/>
                </a:solidFill>
                <a:latin typeface="Economica"/>
                <a:ea typeface="Economica"/>
                <a:cs typeface="Economica"/>
                <a:sym typeface="Economica"/>
                <a:rtl val="0"/>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pPr algn="ctr"/>
            <a:r>
              <a:rPr lang="en-US" sz="3600" dirty="0">
                <a:solidFill>
                  <a:schemeClr val="bg1"/>
                </a:solidFill>
              </a:rPr>
              <a:t>Interactive Workshop: </a:t>
            </a:r>
          </a:p>
          <a:p>
            <a:pPr algn="ctr"/>
            <a:r>
              <a:rPr lang="en-US" sz="3600" dirty="0">
                <a:solidFill>
                  <a:schemeClr val="bg1"/>
                </a:solidFill>
              </a:rPr>
              <a:t>Preprocessing/QC</a:t>
            </a:r>
            <a:endParaRPr lang="en" sz="3600" dirty="0">
              <a:solidFill>
                <a:schemeClr val="bg1"/>
              </a:solidFill>
            </a:endParaRPr>
          </a:p>
        </p:txBody>
      </p:sp>
      <p:sp>
        <p:nvSpPr>
          <p:cNvPr id="2" name="Shape 179">
            <a:extLst>
              <a:ext uri="{FF2B5EF4-FFF2-40B4-BE49-F238E27FC236}">
                <a16:creationId xmlns:a16="http://schemas.microsoft.com/office/drawing/2014/main" id="{FD894282-4FEA-8230-9946-F597601B6BEF}"/>
              </a:ext>
            </a:extLst>
          </p:cNvPr>
          <p:cNvSpPr txBox="1">
            <a:spLocks/>
          </p:cNvSpPr>
          <p:nvPr/>
        </p:nvSpPr>
        <p:spPr>
          <a:xfrm>
            <a:off x="1828800" y="2232694"/>
            <a:ext cx="9142779" cy="4168106"/>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t>Violin plot: visualize distribution of numerical data &amp; show summary statistics</a:t>
            </a:r>
            <a:endParaRPr lang="en-US" sz="1800" dirty="0">
              <a:latin typeface="Consolas" panose="020B0609020204030204" pitchFamily="49" charset="0"/>
            </a:endParaRPr>
          </a:p>
          <a:p>
            <a:r>
              <a:rPr lang="en-US" sz="1200" dirty="0" err="1">
                <a:latin typeface="Consolas"/>
              </a:rPr>
              <a:t>VlnPlot</a:t>
            </a:r>
            <a:r>
              <a:rPr lang="en-US" sz="1200" dirty="0">
                <a:latin typeface="Consolas"/>
              </a:rPr>
              <a:t>(</a:t>
            </a:r>
            <a:r>
              <a:rPr lang="en-US" sz="1200" dirty="0" err="1">
                <a:latin typeface="Consolas"/>
              </a:rPr>
              <a:t>pbmc</a:t>
            </a:r>
            <a:r>
              <a:rPr lang="en-US" sz="1200" dirty="0">
                <a:latin typeface="Consolas"/>
              </a:rPr>
              <a:t>, features = c("</a:t>
            </a:r>
            <a:r>
              <a:rPr lang="en-US" sz="1200" dirty="0" err="1">
                <a:latin typeface="Consolas"/>
              </a:rPr>
              <a:t>nFeature_RNA</a:t>
            </a:r>
            <a:r>
              <a:rPr lang="en-US" sz="1200" dirty="0">
                <a:latin typeface="Consolas"/>
              </a:rPr>
              <a:t>", "</a:t>
            </a:r>
            <a:r>
              <a:rPr lang="en-US" sz="1200" dirty="0" err="1">
                <a:latin typeface="Consolas"/>
              </a:rPr>
              <a:t>nCount_RNA</a:t>
            </a:r>
            <a:r>
              <a:rPr lang="en-US" sz="1200" dirty="0">
                <a:latin typeface="Consolas"/>
              </a:rPr>
              <a:t>", "percent.mt"), </a:t>
            </a:r>
            <a:r>
              <a:rPr lang="en-US" sz="1200" dirty="0" err="1">
                <a:latin typeface="Consolas"/>
              </a:rPr>
              <a:t>ncol</a:t>
            </a:r>
            <a:r>
              <a:rPr lang="en-US" sz="1200" dirty="0">
                <a:latin typeface="Consolas"/>
              </a:rPr>
              <a:t> = 3) </a:t>
            </a:r>
            <a:endParaRPr lang="en-US" sz="1800">
              <a:latin typeface="Consolas" panose="020B0609020204030204" pitchFamily="49" charset="0"/>
            </a:endParaRPr>
          </a:p>
          <a:p>
            <a:pPr lvl="1"/>
            <a:endParaRPr lang="en-US" sz="1400" dirty="0"/>
          </a:p>
          <a:p>
            <a:pPr lvl="1"/>
            <a:endParaRPr lang="en-US" sz="600" dirty="0"/>
          </a:p>
        </p:txBody>
      </p:sp>
      <p:sp>
        <p:nvSpPr>
          <p:cNvPr id="4" name="AutoShape 2">
            <a:extLst>
              <a:ext uri="{FF2B5EF4-FFF2-40B4-BE49-F238E27FC236}">
                <a16:creationId xmlns:a16="http://schemas.microsoft.com/office/drawing/2014/main" id="{39E0D39B-95BC-C748-0F79-DFC4811A47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descr="Chart, scatter chart">
            <a:extLst>
              <a:ext uri="{FF2B5EF4-FFF2-40B4-BE49-F238E27FC236}">
                <a16:creationId xmlns:a16="http://schemas.microsoft.com/office/drawing/2014/main" id="{9F9E2DC9-854D-58AC-2424-DA31CE6111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9902" y="2987274"/>
            <a:ext cx="6251704" cy="3863306"/>
          </a:xfrm>
          <a:prstGeom prst="rect">
            <a:avLst/>
          </a:prstGeom>
        </p:spPr>
      </p:pic>
    </p:spTree>
    <p:extLst>
      <p:ext uri="{BB962C8B-B14F-4D97-AF65-F5344CB8AC3E}">
        <p14:creationId xmlns:p14="http://schemas.microsoft.com/office/powerpoint/2010/main" val="2351912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9" name="Shape 178"/>
          <p:cNvSpPr txBox="1">
            <a:spLocks/>
          </p:cNvSpPr>
          <p:nvPr/>
        </p:nvSpPr>
        <p:spPr>
          <a:xfrm>
            <a:off x="1828800" y="1143000"/>
            <a:ext cx="9144000" cy="1097280"/>
          </a:xfrm>
          <a:prstGeom prst="rect">
            <a:avLst/>
          </a:prstGeom>
          <a:solidFill>
            <a:srgbClr val="485A82"/>
          </a:solid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Economica"/>
              <a:buNone/>
              <a:defRPr sz="4200" b="0" i="0" u="none" strike="noStrike" cap="none" baseline="0">
                <a:solidFill>
                  <a:schemeClr val="dk1"/>
                </a:solidFill>
                <a:latin typeface="Economica"/>
                <a:ea typeface="Economica"/>
                <a:cs typeface="Economica"/>
                <a:sym typeface="Economica"/>
                <a:rtl val="0"/>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pPr algn="ctr"/>
            <a:r>
              <a:rPr lang="en-US" sz="3600" dirty="0">
                <a:solidFill>
                  <a:schemeClr val="bg1"/>
                </a:solidFill>
              </a:rPr>
              <a:t>Interactive Workshop: </a:t>
            </a:r>
          </a:p>
          <a:p>
            <a:pPr algn="ctr"/>
            <a:r>
              <a:rPr lang="en-US" sz="3600" dirty="0">
                <a:solidFill>
                  <a:schemeClr val="bg1"/>
                </a:solidFill>
              </a:rPr>
              <a:t>Preprocessing/QC</a:t>
            </a:r>
            <a:endParaRPr lang="en" sz="3600" dirty="0">
              <a:solidFill>
                <a:schemeClr val="bg1"/>
              </a:solidFill>
            </a:endParaRPr>
          </a:p>
        </p:txBody>
      </p:sp>
      <p:sp>
        <p:nvSpPr>
          <p:cNvPr id="4" name="AutoShape 2">
            <a:extLst>
              <a:ext uri="{FF2B5EF4-FFF2-40B4-BE49-F238E27FC236}">
                <a16:creationId xmlns:a16="http://schemas.microsoft.com/office/drawing/2014/main" id="{39E0D39B-95BC-C748-0F79-DFC4811A47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BDB5CB95-EF29-81C7-32CA-1DE2F4D09C92}"/>
              </a:ext>
            </a:extLst>
          </p:cNvPr>
          <p:cNvPicPr>
            <a:picLocks noChangeAspect="1"/>
          </p:cNvPicPr>
          <p:nvPr/>
        </p:nvPicPr>
        <p:blipFill>
          <a:blip r:embed="rId3"/>
          <a:stretch>
            <a:fillRect/>
          </a:stretch>
        </p:blipFill>
        <p:spPr>
          <a:xfrm>
            <a:off x="2380731" y="2400156"/>
            <a:ext cx="7430537" cy="1028844"/>
          </a:xfrm>
          <a:prstGeom prst="rect">
            <a:avLst/>
          </a:prstGeom>
        </p:spPr>
      </p:pic>
      <p:pic>
        <p:nvPicPr>
          <p:cNvPr id="8" name="Picture 7" descr="Chart&#10;&#10;Description automatically generated">
            <a:extLst>
              <a:ext uri="{FF2B5EF4-FFF2-40B4-BE49-F238E27FC236}">
                <a16:creationId xmlns:a16="http://schemas.microsoft.com/office/drawing/2014/main" id="{8A467FDD-A7CB-280F-5239-5D7F213E6C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80962" y="3525156"/>
            <a:ext cx="5230073" cy="3227702"/>
          </a:xfrm>
          <a:prstGeom prst="rect">
            <a:avLst/>
          </a:prstGeom>
        </p:spPr>
      </p:pic>
    </p:spTree>
    <p:extLst>
      <p:ext uri="{BB962C8B-B14F-4D97-AF65-F5344CB8AC3E}">
        <p14:creationId xmlns:p14="http://schemas.microsoft.com/office/powerpoint/2010/main" val="2506705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9" name="Shape 178"/>
          <p:cNvSpPr txBox="1">
            <a:spLocks/>
          </p:cNvSpPr>
          <p:nvPr/>
        </p:nvSpPr>
        <p:spPr>
          <a:xfrm>
            <a:off x="1828800" y="1143000"/>
            <a:ext cx="9144000" cy="1097280"/>
          </a:xfrm>
          <a:prstGeom prst="rect">
            <a:avLst/>
          </a:prstGeom>
          <a:solidFill>
            <a:srgbClr val="485A82"/>
          </a:solid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Economica"/>
              <a:buNone/>
              <a:defRPr sz="4200" b="0" i="0" u="none" strike="noStrike" cap="none" baseline="0">
                <a:solidFill>
                  <a:schemeClr val="dk1"/>
                </a:solidFill>
                <a:latin typeface="Economica"/>
                <a:ea typeface="Economica"/>
                <a:cs typeface="Economica"/>
                <a:sym typeface="Economica"/>
                <a:rtl val="0"/>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pPr algn="ctr"/>
            <a:r>
              <a:rPr lang="en-US" sz="3600" dirty="0">
                <a:solidFill>
                  <a:schemeClr val="bg1"/>
                </a:solidFill>
              </a:rPr>
              <a:t>Interactive Workshop: </a:t>
            </a:r>
          </a:p>
          <a:p>
            <a:pPr algn="ctr"/>
            <a:r>
              <a:rPr lang="en-US" sz="3600" dirty="0">
                <a:solidFill>
                  <a:schemeClr val="bg1"/>
                </a:solidFill>
              </a:rPr>
              <a:t>Filter &amp; Normalize</a:t>
            </a:r>
            <a:endParaRPr lang="en" sz="3600" dirty="0">
              <a:solidFill>
                <a:schemeClr val="bg1"/>
              </a:solidFill>
            </a:endParaRPr>
          </a:p>
        </p:txBody>
      </p:sp>
      <p:sp>
        <p:nvSpPr>
          <p:cNvPr id="2" name="Shape 179">
            <a:extLst>
              <a:ext uri="{FF2B5EF4-FFF2-40B4-BE49-F238E27FC236}">
                <a16:creationId xmlns:a16="http://schemas.microsoft.com/office/drawing/2014/main" id="{FD894282-4FEA-8230-9946-F597601B6BEF}"/>
              </a:ext>
            </a:extLst>
          </p:cNvPr>
          <p:cNvSpPr txBox="1">
            <a:spLocks/>
          </p:cNvSpPr>
          <p:nvPr/>
        </p:nvSpPr>
        <p:spPr>
          <a:xfrm>
            <a:off x="1828800" y="2537494"/>
            <a:ext cx="9166225" cy="3863306"/>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t>Visualized QC metrics --&gt; use them to filter cells:</a:t>
            </a:r>
          </a:p>
          <a:p>
            <a:pPr lvl="1"/>
            <a:r>
              <a:rPr lang="en-US" sz="1400" dirty="0"/>
              <a:t>Remove cells with unique features (genes) over 2,500 or less than 200</a:t>
            </a:r>
            <a:endParaRPr lang="en-US" sz="1400" dirty="0">
              <a:cs typeface="Calibri"/>
            </a:endParaRPr>
          </a:p>
          <a:p>
            <a:pPr lvl="1"/>
            <a:r>
              <a:rPr lang="en-US" sz="1400" dirty="0"/>
              <a:t>Remove cells that have &gt;5% mitochondrial counts</a:t>
            </a:r>
          </a:p>
          <a:p>
            <a:pPr lvl="1"/>
            <a:r>
              <a:rPr lang="en-US" sz="1400" dirty="0"/>
              <a:t>Note that subset() arguments define cells you want to </a:t>
            </a:r>
            <a:r>
              <a:rPr lang="en-US" sz="1400" i="1" dirty="0"/>
              <a:t>keep</a:t>
            </a:r>
            <a:r>
              <a:rPr lang="en-US" sz="1400" dirty="0"/>
              <a:t> (e.g., percent.mt &lt; 5)</a:t>
            </a:r>
          </a:p>
          <a:p>
            <a:pPr lvl="1"/>
            <a:endParaRPr lang="en-US" sz="1400" dirty="0"/>
          </a:p>
          <a:p>
            <a:pPr lvl="1"/>
            <a:endParaRPr lang="en-US" sz="1400" dirty="0"/>
          </a:p>
          <a:p>
            <a:pPr lvl="1"/>
            <a:endParaRPr lang="en-US" sz="1400" dirty="0"/>
          </a:p>
          <a:p>
            <a:r>
              <a:rPr lang="en-US" sz="1800" dirty="0"/>
              <a:t>Normalize the data</a:t>
            </a:r>
          </a:p>
          <a:p>
            <a:pPr lvl="1"/>
            <a:r>
              <a:rPr lang="en-US" sz="1400" dirty="0"/>
              <a:t>Global-scaling normalization, “</a:t>
            </a:r>
            <a:r>
              <a:rPr lang="en-US" sz="1400" dirty="0" err="1"/>
              <a:t>LogNormalize</a:t>
            </a:r>
            <a:r>
              <a:rPr lang="en-US" sz="1400" dirty="0"/>
              <a:t>”: </a:t>
            </a:r>
          </a:p>
          <a:p>
            <a:pPr lvl="2"/>
            <a:r>
              <a:rPr lang="en-US" sz="1000" dirty="0"/>
              <a:t>normalize feature expression measurements for each cell by total expression </a:t>
            </a:r>
            <a:r>
              <a:rPr lang="en-US" sz="1000" dirty="0">
                <a:sym typeface="Wingdings" panose="05000000000000000000" pitchFamily="2" charset="2"/>
              </a:rPr>
              <a:t> multiply by scale factor (10000)  log-transform</a:t>
            </a:r>
          </a:p>
          <a:p>
            <a:pPr lvl="1"/>
            <a:r>
              <a:rPr lang="en-US" sz="1400" dirty="0">
                <a:sym typeface="Wingdings" panose="05000000000000000000" pitchFamily="2" charset="2"/>
              </a:rPr>
              <a:t>Stored in </a:t>
            </a:r>
            <a:r>
              <a:rPr lang="en-US" sz="1400" dirty="0" err="1">
                <a:latin typeface="Consolas" panose="020B0609020204030204" pitchFamily="49" charset="0"/>
                <a:sym typeface="Wingdings" panose="05000000000000000000" pitchFamily="2" charset="2"/>
              </a:rPr>
              <a:t>pbmc</a:t>
            </a:r>
            <a:r>
              <a:rPr lang="en-US" sz="1400" dirty="0">
                <a:latin typeface="Consolas" panose="020B0609020204030204" pitchFamily="49" charset="0"/>
                <a:sym typeface="Wingdings" panose="05000000000000000000" pitchFamily="2" charset="2"/>
              </a:rPr>
              <a:t>[[“RNA”]]@data</a:t>
            </a:r>
            <a:endParaRPr lang="en-US" sz="1400" dirty="0"/>
          </a:p>
          <a:p>
            <a:pPr lvl="1"/>
            <a:endParaRPr lang="en-US" sz="1400" dirty="0"/>
          </a:p>
          <a:p>
            <a:pPr lvl="1"/>
            <a:endParaRPr lang="en-US" sz="600" dirty="0"/>
          </a:p>
        </p:txBody>
      </p:sp>
      <p:sp>
        <p:nvSpPr>
          <p:cNvPr id="4" name="AutoShape 2">
            <a:extLst>
              <a:ext uri="{FF2B5EF4-FFF2-40B4-BE49-F238E27FC236}">
                <a16:creationId xmlns:a16="http://schemas.microsoft.com/office/drawing/2014/main" id="{39E0D39B-95BC-C748-0F79-DFC4811A47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CA761F5D-3136-F406-B198-AFDD8B188701}"/>
              </a:ext>
            </a:extLst>
          </p:cNvPr>
          <p:cNvPicPr>
            <a:picLocks noChangeAspect="1"/>
          </p:cNvPicPr>
          <p:nvPr/>
        </p:nvPicPr>
        <p:blipFill>
          <a:blip r:embed="rId3"/>
          <a:stretch>
            <a:fillRect/>
          </a:stretch>
        </p:blipFill>
        <p:spPr>
          <a:xfrm>
            <a:off x="2874353" y="3794503"/>
            <a:ext cx="6906589" cy="466790"/>
          </a:xfrm>
          <a:prstGeom prst="rect">
            <a:avLst/>
          </a:prstGeom>
        </p:spPr>
      </p:pic>
      <p:pic>
        <p:nvPicPr>
          <p:cNvPr id="10" name="Picture 9">
            <a:extLst>
              <a:ext uri="{FF2B5EF4-FFF2-40B4-BE49-F238E27FC236}">
                <a16:creationId xmlns:a16="http://schemas.microsoft.com/office/drawing/2014/main" id="{DD6E3B3B-AD53-B6D1-229B-CBA6EAB96EC4}"/>
              </a:ext>
            </a:extLst>
          </p:cNvPr>
          <p:cNvPicPr>
            <a:picLocks noChangeAspect="1"/>
          </p:cNvPicPr>
          <p:nvPr/>
        </p:nvPicPr>
        <p:blipFill>
          <a:blip r:embed="rId4"/>
          <a:stretch>
            <a:fillRect/>
          </a:stretch>
        </p:blipFill>
        <p:spPr>
          <a:xfrm>
            <a:off x="2874353" y="5621823"/>
            <a:ext cx="6878010" cy="314369"/>
          </a:xfrm>
          <a:prstGeom prst="rect">
            <a:avLst/>
          </a:prstGeom>
        </p:spPr>
      </p:pic>
    </p:spTree>
    <p:extLst>
      <p:ext uri="{BB962C8B-B14F-4D97-AF65-F5344CB8AC3E}">
        <p14:creationId xmlns:p14="http://schemas.microsoft.com/office/powerpoint/2010/main" val="864694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Shape 179"/>
          <p:cNvSpPr txBox="1">
            <a:spLocks noGrp="1"/>
          </p:cNvSpPr>
          <p:nvPr>
            <p:ph type="body" idx="4294967295"/>
          </p:nvPr>
        </p:nvSpPr>
        <p:spPr>
          <a:xfrm>
            <a:off x="1828800" y="2537494"/>
            <a:ext cx="9166225" cy="3863306"/>
          </a:xfrm>
          <a:prstGeom prst="rect">
            <a:avLst/>
          </a:prstGeom>
          <a:noFill/>
          <a:ln>
            <a:noFill/>
          </a:ln>
        </p:spPr>
        <p:txBody>
          <a:bodyPr lIns="91425" tIns="91425" rIns="91425" bIns="91425" anchor="t" anchorCtr="0">
            <a:noAutofit/>
          </a:bodyPr>
          <a:lstStyle/>
          <a:p>
            <a:r>
              <a:rPr lang="en-US" sz="2000" dirty="0"/>
              <a:t>Intro to </a:t>
            </a:r>
            <a:r>
              <a:rPr lang="en-US" sz="2000" dirty="0" err="1"/>
              <a:t>scRNA</a:t>
            </a:r>
            <a:r>
              <a:rPr lang="en-US" sz="2000" dirty="0"/>
              <a:t>-seq</a:t>
            </a:r>
          </a:p>
          <a:p>
            <a:r>
              <a:rPr lang="en-US" sz="2000" dirty="0"/>
              <a:t>Seurat capabilities</a:t>
            </a:r>
            <a:endParaRPr lang="en-US" sz="2000" dirty="0">
              <a:cs typeface="Calibri"/>
            </a:endParaRPr>
          </a:p>
          <a:p>
            <a:r>
              <a:rPr lang="en-US" sz="2000" dirty="0"/>
              <a:t>Data preprocessing</a:t>
            </a:r>
          </a:p>
          <a:p>
            <a:r>
              <a:rPr lang="en-US" sz="2000" dirty="0"/>
              <a:t>QC &amp; selecting cells for further analysis</a:t>
            </a:r>
          </a:p>
          <a:p>
            <a:r>
              <a:rPr lang="en-US" sz="2000" dirty="0"/>
              <a:t>Linear dimensional reduction (PCA)</a:t>
            </a:r>
          </a:p>
          <a:p>
            <a:r>
              <a:rPr lang="en-US" sz="2000" dirty="0"/>
              <a:t>Clustering (UMAP)</a:t>
            </a:r>
          </a:p>
          <a:p>
            <a:r>
              <a:rPr lang="en-US" sz="2000" dirty="0"/>
              <a:t>Differential expression between clusters</a:t>
            </a:r>
          </a:p>
          <a:p>
            <a:r>
              <a:rPr lang="en-US" sz="2000" dirty="0"/>
              <a:t>Visualization</a:t>
            </a:r>
          </a:p>
        </p:txBody>
      </p:sp>
      <p:sp>
        <p:nvSpPr>
          <p:cNvPr id="9" name="Shape 178"/>
          <p:cNvSpPr txBox="1">
            <a:spLocks/>
          </p:cNvSpPr>
          <p:nvPr/>
        </p:nvSpPr>
        <p:spPr>
          <a:xfrm>
            <a:off x="1828800" y="1143000"/>
            <a:ext cx="9144000" cy="1097280"/>
          </a:xfrm>
          <a:prstGeom prst="rect">
            <a:avLst/>
          </a:prstGeom>
          <a:solidFill>
            <a:srgbClr val="485A82"/>
          </a:solid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Economica"/>
              <a:buNone/>
              <a:defRPr sz="4200" b="0" i="0" u="none" strike="noStrike" cap="none" baseline="0">
                <a:solidFill>
                  <a:schemeClr val="dk1"/>
                </a:solidFill>
                <a:latin typeface="Economica"/>
                <a:ea typeface="Economica"/>
                <a:cs typeface="Economica"/>
                <a:sym typeface="Economica"/>
                <a:rtl val="0"/>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pPr algn="ctr"/>
            <a:r>
              <a:rPr lang="en-US" dirty="0">
                <a:solidFill>
                  <a:schemeClr val="bg1"/>
                </a:solidFill>
              </a:rPr>
              <a:t>Agenda</a:t>
            </a:r>
            <a:endParaRPr lang="en" dirty="0">
              <a:solidFill>
                <a:schemeClr val="bg1"/>
              </a:solidFill>
            </a:endParaRPr>
          </a:p>
        </p:txBody>
      </p:sp>
    </p:spTree>
    <p:extLst>
      <p:ext uri="{BB962C8B-B14F-4D97-AF65-F5344CB8AC3E}">
        <p14:creationId xmlns:p14="http://schemas.microsoft.com/office/powerpoint/2010/main" val="316580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9" name="Shape 178"/>
          <p:cNvSpPr txBox="1">
            <a:spLocks/>
          </p:cNvSpPr>
          <p:nvPr/>
        </p:nvSpPr>
        <p:spPr>
          <a:xfrm>
            <a:off x="1828800" y="1143000"/>
            <a:ext cx="9144000" cy="1097280"/>
          </a:xfrm>
          <a:prstGeom prst="rect">
            <a:avLst/>
          </a:prstGeom>
          <a:solidFill>
            <a:srgbClr val="485A82"/>
          </a:solid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Economica"/>
              <a:buNone/>
              <a:defRPr sz="4200" b="0" i="0" u="none" strike="noStrike" cap="none" baseline="0">
                <a:solidFill>
                  <a:schemeClr val="dk1"/>
                </a:solidFill>
                <a:latin typeface="Economica"/>
                <a:ea typeface="Economica"/>
                <a:cs typeface="Economica"/>
                <a:sym typeface="Economica"/>
                <a:rtl val="0"/>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pPr algn="ctr"/>
            <a:r>
              <a:rPr lang="en-US" sz="3600" dirty="0">
                <a:solidFill>
                  <a:schemeClr val="bg1"/>
                </a:solidFill>
              </a:rPr>
              <a:t>Interactive Workshop: </a:t>
            </a:r>
          </a:p>
          <a:p>
            <a:pPr algn="ctr"/>
            <a:r>
              <a:rPr lang="en-US" sz="3600" dirty="0">
                <a:solidFill>
                  <a:schemeClr val="bg1"/>
                </a:solidFill>
              </a:rPr>
              <a:t>Identify Highly Variable Features</a:t>
            </a:r>
            <a:endParaRPr lang="en" sz="3600" dirty="0">
              <a:solidFill>
                <a:schemeClr val="bg1"/>
              </a:solidFill>
            </a:endParaRPr>
          </a:p>
        </p:txBody>
      </p:sp>
      <p:sp>
        <p:nvSpPr>
          <p:cNvPr id="2" name="Shape 179">
            <a:extLst>
              <a:ext uri="{FF2B5EF4-FFF2-40B4-BE49-F238E27FC236}">
                <a16:creationId xmlns:a16="http://schemas.microsoft.com/office/drawing/2014/main" id="{FD894282-4FEA-8230-9946-F597601B6BEF}"/>
              </a:ext>
            </a:extLst>
          </p:cNvPr>
          <p:cNvSpPr txBox="1">
            <a:spLocks/>
          </p:cNvSpPr>
          <p:nvPr/>
        </p:nvSpPr>
        <p:spPr>
          <a:xfrm>
            <a:off x="1828800" y="2537494"/>
            <a:ext cx="9166225" cy="3863306"/>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t>Identify subset of features that exhibit high cell-to-cell variation </a:t>
            </a:r>
          </a:p>
          <a:p>
            <a:pPr lvl="1"/>
            <a:r>
              <a:rPr lang="en-US" sz="1400" dirty="0" err="1"/>
              <a:t>i.e</a:t>
            </a:r>
            <a:r>
              <a:rPr lang="en-US" sz="1400" dirty="0"/>
              <a:t>, they are highly expressed in some cells, and lowly expressed in others</a:t>
            </a:r>
          </a:p>
          <a:p>
            <a:pPr lvl="1"/>
            <a:r>
              <a:rPr lang="en-US" sz="1400" dirty="0"/>
              <a:t>focusing on these genes in downstream analysis helps to highlight biological signal in single-cell datasets</a:t>
            </a:r>
          </a:p>
          <a:p>
            <a:pPr lvl="1"/>
            <a:r>
              <a:rPr lang="en-US" sz="1400" dirty="0"/>
              <a:t>directly modeling the mean-variance relationship inherent in single-cell data</a:t>
            </a:r>
          </a:p>
          <a:p>
            <a:pPr lvl="1"/>
            <a:r>
              <a:rPr lang="en-US" sz="1400" dirty="0" err="1">
                <a:latin typeface="Consolas" panose="020B0609020204030204" pitchFamily="49" charset="0"/>
              </a:rPr>
              <a:t>FindVariableFeatures</a:t>
            </a:r>
            <a:r>
              <a:rPr lang="en-US" sz="1400" dirty="0">
                <a:latin typeface="Consolas" panose="020B0609020204030204" pitchFamily="49" charset="0"/>
              </a:rPr>
              <a:t>() </a:t>
            </a:r>
            <a:r>
              <a:rPr lang="en-US" sz="1400" dirty="0"/>
              <a:t>function</a:t>
            </a:r>
          </a:p>
          <a:p>
            <a:pPr lvl="2"/>
            <a:r>
              <a:rPr lang="en-US" sz="1400" dirty="0"/>
              <a:t>Default returns 2,000 features per dataset</a:t>
            </a:r>
            <a:endParaRPr lang="en-US" sz="1400" dirty="0">
              <a:cs typeface="Calibri"/>
            </a:endParaRPr>
          </a:p>
          <a:p>
            <a:pPr lvl="1"/>
            <a:r>
              <a:rPr lang="en-US" sz="1400" dirty="0"/>
              <a:t>Use in downstream analysis like PCA</a:t>
            </a:r>
          </a:p>
          <a:p>
            <a:pPr lvl="1"/>
            <a:endParaRPr lang="en-US" sz="600" dirty="0"/>
          </a:p>
        </p:txBody>
      </p:sp>
      <p:sp>
        <p:nvSpPr>
          <p:cNvPr id="4" name="AutoShape 2">
            <a:extLst>
              <a:ext uri="{FF2B5EF4-FFF2-40B4-BE49-F238E27FC236}">
                <a16:creationId xmlns:a16="http://schemas.microsoft.com/office/drawing/2014/main" id="{39E0D39B-95BC-C748-0F79-DFC4811A47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9D86944E-3922-9245-FAD6-3D26C762913D}"/>
              </a:ext>
            </a:extLst>
          </p:cNvPr>
          <p:cNvPicPr>
            <a:picLocks noChangeAspect="1"/>
          </p:cNvPicPr>
          <p:nvPr/>
        </p:nvPicPr>
        <p:blipFill>
          <a:blip r:embed="rId3"/>
          <a:stretch>
            <a:fillRect/>
          </a:stretch>
        </p:blipFill>
        <p:spPr>
          <a:xfrm>
            <a:off x="3057101" y="4667204"/>
            <a:ext cx="6077798" cy="323895"/>
          </a:xfrm>
          <a:prstGeom prst="rect">
            <a:avLst/>
          </a:prstGeom>
        </p:spPr>
      </p:pic>
    </p:spTree>
    <p:extLst>
      <p:ext uri="{BB962C8B-B14F-4D97-AF65-F5344CB8AC3E}">
        <p14:creationId xmlns:p14="http://schemas.microsoft.com/office/powerpoint/2010/main" val="3815312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9" name="Shape 178"/>
          <p:cNvSpPr txBox="1">
            <a:spLocks/>
          </p:cNvSpPr>
          <p:nvPr/>
        </p:nvSpPr>
        <p:spPr>
          <a:xfrm>
            <a:off x="1828800" y="1143000"/>
            <a:ext cx="9144000" cy="1097280"/>
          </a:xfrm>
          <a:prstGeom prst="rect">
            <a:avLst/>
          </a:prstGeom>
          <a:solidFill>
            <a:srgbClr val="485A82"/>
          </a:solid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Economica"/>
              <a:buNone/>
              <a:defRPr sz="4200" b="0" i="0" u="none" strike="noStrike" cap="none" baseline="0">
                <a:solidFill>
                  <a:schemeClr val="dk1"/>
                </a:solidFill>
                <a:latin typeface="Economica"/>
                <a:ea typeface="Economica"/>
                <a:cs typeface="Economica"/>
                <a:sym typeface="Economica"/>
                <a:rtl val="0"/>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pPr algn="ctr"/>
            <a:r>
              <a:rPr lang="en-US" sz="3600" dirty="0">
                <a:solidFill>
                  <a:schemeClr val="bg1"/>
                </a:solidFill>
              </a:rPr>
              <a:t>Interactive Workshop: </a:t>
            </a:r>
          </a:p>
          <a:p>
            <a:pPr algn="ctr"/>
            <a:r>
              <a:rPr lang="en-US" sz="3600" dirty="0">
                <a:solidFill>
                  <a:schemeClr val="bg1"/>
                </a:solidFill>
              </a:rPr>
              <a:t>Identify Highly Variable Features</a:t>
            </a:r>
            <a:endParaRPr lang="en" sz="3600" dirty="0">
              <a:solidFill>
                <a:schemeClr val="bg1"/>
              </a:solidFill>
            </a:endParaRPr>
          </a:p>
        </p:txBody>
      </p:sp>
      <p:sp>
        <p:nvSpPr>
          <p:cNvPr id="4" name="AutoShape 2">
            <a:extLst>
              <a:ext uri="{FF2B5EF4-FFF2-40B4-BE49-F238E27FC236}">
                <a16:creationId xmlns:a16="http://schemas.microsoft.com/office/drawing/2014/main" id="{39E0D39B-95BC-C748-0F79-DFC4811A47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FF88F386-534E-BAF4-04EC-AAEB8FE2BD58}"/>
              </a:ext>
            </a:extLst>
          </p:cNvPr>
          <p:cNvPicPr>
            <a:picLocks noChangeAspect="1"/>
          </p:cNvPicPr>
          <p:nvPr/>
        </p:nvPicPr>
        <p:blipFill>
          <a:blip r:embed="rId3"/>
          <a:stretch>
            <a:fillRect/>
          </a:stretch>
        </p:blipFill>
        <p:spPr>
          <a:xfrm>
            <a:off x="3585812" y="2276314"/>
            <a:ext cx="5020376" cy="1152686"/>
          </a:xfrm>
          <a:prstGeom prst="rect">
            <a:avLst/>
          </a:prstGeom>
        </p:spPr>
      </p:pic>
      <p:pic>
        <p:nvPicPr>
          <p:cNvPr id="8" name="Picture 7" descr="Chart, scatter chart&#10;&#10;Description automatically generated">
            <a:extLst>
              <a:ext uri="{FF2B5EF4-FFF2-40B4-BE49-F238E27FC236}">
                <a16:creationId xmlns:a16="http://schemas.microsoft.com/office/drawing/2014/main" id="{E6C19622-C377-AA03-87DF-A55A5878F0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029" y="3371950"/>
            <a:ext cx="5401259" cy="3333348"/>
          </a:xfrm>
          <a:prstGeom prst="rect">
            <a:avLst/>
          </a:prstGeom>
        </p:spPr>
      </p:pic>
    </p:spTree>
    <p:extLst>
      <p:ext uri="{BB962C8B-B14F-4D97-AF65-F5344CB8AC3E}">
        <p14:creationId xmlns:p14="http://schemas.microsoft.com/office/powerpoint/2010/main" val="2865219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9" name="Shape 178"/>
          <p:cNvSpPr txBox="1">
            <a:spLocks/>
          </p:cNvSpPr>
          <p:nvPr/>
        </p:nvSpPr>
        <p:spPr>
          <a:xfrm>
            <a:off x="1828800" y="1143000"/>
            <a:ext cx="9144000" cy="1097280"/>
          </a:xfrm>
          <a:prstGeom prst="rect">
            <a:avLst/>
          </a:prstGeom>
          <a:solidFill>
            <a:srgbClr val="485A82"/>
          </a:solid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Economica"/>
              <a:buNone/>
              <a:defRPr sz="4200" b="0" i="0" u="none" strike="noStrike" cap="none" baseline="0">
                <a:solidFill>
                  <a:schemeClr val="dk1"/>
                </a:solidFill>
                <a:latin typeface="Economica"/>
                <a:ea typeface="Economica"/>
                <a:cs typeface="Economica"/>
                <a:sym typeface="Economica"/>
                <a:rtl val="0"/>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pPr algn="ctr"/>
            <a:r>
              <a:rPr lang="en-US" sz="3600" dirty="0">
                <a:solidFill>
                  <a:schemeClr val="bg1"/>
                </a:solidFill>
              </a:rPr>
              <a:t>Interactive Workshop: </a:t>
            </a:r>
          </a:p>
          <a:p>
            <a:pPr algn="ctr"/>
            <a:r>
              <a:rPr lang="en-US" sz="3600" dirty="0">
                <a:solidFill>
                  <a:schemeClr val="bg1"/>
                </a:solidFill>
              </a:rPr>
              <a:t>Scale the Data</a:t>
            </a:r>
            <a:endParaRPr lang="en" sz="3600" dirty="0">
              <a:solidFill>
                <a:schemeClr val="bg1"/>
              </a:solidFill>
            </a:endParaRPr>
          </a:p>
        </p:txBody>
      </p:sp>
      <p:sp>
        <p:nvSpPr>
          <p:cNvPr id="4" name="AutoShape 2">
            <a:extLst>
              <a:ext uri="{FF2B5EF4-FFF2-40B4-BE49-F238E27FC236}">
                <a16:creationId xmlns:a16="http://schemas.microsoft.com/office/drawing/2014/main" id="{39E0D39B-95BC-C748-0F79-DFC4811A47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Shape 179">
            <a:extLst>
              <a:ext uri="{FF2B5EF4-FFF2-40B4-BE49-F238E27FC236}">
                <a16:creationId xmlns:a16="http://schemas.microsoft.com/office/drawing/2014/main" id="{1716CC5F-27A4-27AD-D578-3F86F422FD09}"/>
              </a:ext>
            </a:extLst>
          </p:cNvPr>
          <p:cNvSpPr txBox="1">
            <a:spLocks/>
          </p:cNvSpPr>
          <p:nvPr/>
        </p:nvSpPr>
        <p:spPr>
          <a:xfrm>
            <a:off x="1828800" y="2537494"/>
            <a:ext cx="9166225" cy="20070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t>linear transformation, standard pre-processing step prior to dimensional reduction (PCA, etc.)</a:t>
            </a:r>
          </a:p>
          <a:p>
            <a:r>
              <a:rPr lang="en-US" sz="1800" dirty="0" err="1">
                <a:latin typeface="Consolas" panose="020B0609020204030204" pitchFamily="49" charset="0"/>
              </a:rPr>
              <a:t>ScaleData</a:t>
            </a:r>
            <a:r>
              <a:rPr lang="en-US" sz="1800" dirty="0">
                <a:latin typeface="Consolas" panose="020B0609020204030204" pitchFamily="49" charset="0"/>
              </a:rPr>
              <a:t>() </a:t>
            </a:r>
            <a:r>
              <a:rPr lang="en-US" sz="1800" dirty="0"/>
              <a:t>function:</a:t>
            </a:r>
          </a:p>
          <a:p>
            <a:pPr lvl="1"/>
            <a:r>
              <a:rPr lang="en-US" sz="1400" dirty="0"/>
              <a:t>Shifts the expression of each gene, so that the mean expression across cells is 0</a:t>
            </a:r>
          </a:p>
          <a:p>
            <a:pPr lvl="1"/>
            <a:r>
              <a:rPr lang="en-US" sz="1400" dirty="0"/>
              <a:t>Scales the expression of each gene, so that the variance across cells is 1 </a:t>
            </a:r>
          </a:p>
          <a:p>
            <a:pPr lvl="1"/>
            <a:r>
              <a:rPr lang="en-US" sz="1400" dirty="0"/>
              <a:t>This step gives equal weight in downstream analyses, so that highly-expressed genes do not dominate</a:t>
            </a:r>
          </a:p>
          <a:p>
            <a:pPr lvl="1"/>
            <a:r>
              <a:rPr lang="en-US" sz="1400" dirty="0"/>
              <a:t>The results of this are stored in </a:t>
            </a:r>
            <a:r>
              <a:rPr lang="en-US" sz="1400" dirty="0" err="1">
                <a:latin typeface="Consolas" panose="020B0609020204030204" pitchFamily="49" charset="0"/>
              </a:rPr>
              <a:t>pbmc</a:t>
            </a:r>
            <a:r>
              <a:rPr lang="en-US" sz="1400" dirty="0">
                <a:latin typeface="Consolas" panose="020B0609020204030204" pitchFamily="49" charset="0"/>
              </a:rPr>
              <a:t>[["RNA"]]@scale.data</a:t>
            </a:r>
          </a:p>
          <a:p>
            <a:pPr lvl="1"/>
            <a:endParaRPr lang="en-US" sz="600" dirty="0"/>
          </a:p>
        </p:txBody>
      </p:sp>
      <p:pic>
        <p:nvPicPr>
          <p:cNvPr id="10" name="Picture 9">
            <a:extLst>
              <a:ext uri="{FF2B5EF4-FFF2-40B4-BE49-F238E27FC236}">
                <a16:creationId xmlns:a16="http://schemas.microsoft.com/office/drawing/2014/main" id="{3A9B2D3A-3A3F-8A79-43C3-D753492E481E}"/>
              </a:ext>
            </a:extLst>
          </p:cNvPr>
          <p:cNvPicPr>
            <a:picLocks noChangeAspect="1"/>
          </p:cNvPicPr>
          <p:nvPr/>
        </p:nvPicPr>
        <p:blipFill>
          <a:blip r:embed="rId3"/>
          <a:stretch>
            <a:fillRect/>
          </a:stretch>
        </p:blipFill>
        <p:spPr>
          <a:xfrm>
            <a:off x="4354768" y="4685694"/>
            <a:ext cx="3610479" cy="485843"/>
          </a:xfrm>
          <a:prstGeom prst="rect">
            <a:avLst/>
          </a:prstGeom>
        </p:spPr>
      </p:pic>
    </p:spTree>
    <p:extLst>
      <p:ext uri="{BB962C8B-B14F-4D97-AF65-F5344CB8AC3E}">
        <p14:creationId xmlns:p14="http://schemas.microsoft.com/office/powerpoint/2010/main" val="3681712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9" name="Shape 178"/>
          <p:cNvSpPr txBox="1">
            <a:spLocks/>
          </p:cNvSpPr>
          <p:nvPr/>
        </p:nvSpPr>
        <p:spPr>
          <a:xfrm>
            <a:off x="1828800" y="1143000"/>
            <a:ext cx="9144000" cy="1097280"/>
          </a:xfrm>
          <a:prstGeom prst="rect">
            <a:avLst/>
          </a:prstGeom>
          <a:solidFill>
            <a:srgbClr val="485A82"/>
          </a:solid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Economica"/>
              <a:buNone/>
              <a:defRPr sz="4200" b="0" i="0" u="none" strike="noStrike" cap="none" baseline="0">
                <a:solidFill>
                  <a:schemeClr val="dk1"/>
                </a:solidFill>
                <a:latin typeface="Economica"/>
                <a:ea typeface="Economica"/>
                <a:cs typeface="Economica"/>
                <a:sym typeface="Economica"/>
                <a:rtl val="0"/>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pPr algn="ctr"/>
            <a:r>
              <a:rPr lang="en-US" sz="3600" dirty="0">
                <a:solidFill>
                  <a:schemeClr val="bg1"/>
                </a:solidFill>
              </a:rPr>
              <a:t>Interactive Workshop: </a:t>
            </a:r>
          </a:p>
          <a:p>
            <a:pPr algn="ctr"/>
            <a:r>
              <a:rPr lang="en-US" sz="3600" dirty="0">
                <a:solidFill>
                  <a:schemeClr val="bg1"/>
                </a:solidFill>
              </a:rPr>
              <a:t>Linear Dimension Reduction (PCA)</a:t>
            </a:r>
            <a:endParaRPr lang="en" sz="3600" dirty="0">
              <a:solidFill>
                <a:schemeClr val="bg1"/>
              </a:solidFill>
            </a:endParaRPr>
          </a:p>
        </p:txBody>
      </p:sp>
      <p:sp>
        <p:nvSpPr>
          <p:cNvPr id="4" name="AutoShape 2">
            <a:extLst>
              <a:ext uri="{FF2B5EF4-FFF2-40B4-BE49-F238E27FC236}">
                <a16:creationId xmlns:a16="http://schemas.microsoft.com/office/drawing/2014/main" id="{39E0D39B-95BC-C748-0F79-DFC4811A47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Shape 179">
            <a:extLst>
              <a:ext uri="{FF2B5EF4-FFF2-40B4-BE49-F238E27FC236}">
                <a16:creationId xmlns:a16="http://schemas.microsoft.com/office/drawing/2014/main" id="{1716CC5F-27A4-27AD-D578-3F86F422FD09}"/>
              </a:ext>
            </a:extLst>
          </p:cNvPr>
          <p:cNvSpPr txBox="1">
            <a:spLocks/>
          </p:cNvSpPr>
          <p:nvPr/>
        </p:nvSpPr>
        <p:spPr>
          <a:xfrm>
            <a:off x="1828800" y="2537494"/>
            <a:ext cx="9166225" cy="20070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t>PCA: Principal Components Analysis</a:t>
            </a:r>
          </a:p>
          <a:p>
            <a:pPr lvl="1"/>
            <a:r>
              <a:rPr lang="en-US" sz="1400" dirty="0"/>
              <a:t>Reduce number of variables in dataset while preserving as much info as possible</a:t>
            </a:r>
            <a:endParaRPr lang="en-US" sz="1400" dirty="0">
              <a:cs typeface="Calibri"/>
            </a:endParaRPr>
          </a:p>
          <a:p>
            <a:pPr lvl="1"/>
            <a:r>
              <a:rPr lang="en-US" sz="1400" dirty="0"/>
              <a:t>first principal component accounts for the </a:t>
            </a:r>
            <a:r>
              <a:rPr lang="en-US" sz="1400" b="1" dirty="0"/>
              <a:t>largest possible variance</a:t>
            </a:r>
            <a:r>
              <a:rPr lang="en-US" sz="1400" dirty="0"/>
              <a:t> in the data set</a:t>
            </a:r>
          </a:p>
          <a:p>
            <a:pPr lvl="1"/>
            <a:r>
              <a:rPr lang="en-US" sz="1400" dirty="0">
                <a:hlinkClick r:id="rId3"/>
              </a:rPr>
              <a:t>https://builtin.com/data-science/step-step-explanation-principal-component-analysis</a:t>
            </a:r>
            <a:endParaRPr lang="en-US" sz="1400" dirty="0"/>
          </a:p>
          <a:p>
            <a:r>
              <a:rPr lang="en-US" sz="1800" dirty="0"/>
              <a:t>Perform PCA on the scaled data</a:t>
            </a:r>
          </a:p>
          <a:p>
            <a:pPr lvl="1"/>
            <a:r>
              <a:rPr lang="en-US" sz="1400" dirty="0"/>
              <a:t>By default, only the previously determined variable features are used as input (top 2000)</a:t>
            </a:r>
            <a:endParaRPr lang="en-US" sz="1400" dirty="0">
              <a:cs typeface="Calibri"/>
            </a:endParaRPr>
          </a:p>
          <a:p>
            <a:pPr lvl="1"/>
            <a:r>
              <a:rPr lang="en-US" sz="1400" dirty="0"/>
              <a:t>can be defined using `features` argument if you wish to choose a different subset</a:t>
            </a:r>
          </a:p>
          <a:p>
            <a:pPr lvl="1"/>
            <a:endParaRPr lang="en-US" sz="600" dirty="0"/>
          </a:p>
        </p:txBody>
      </p:sp>
      <p:pic>
        <p:nvPicPr>
          <p:cNvPr id="3" name="Picture 2">
            <a:extLst>
              <a:ext uri="{FF2B5EF4-FFF2-40B4-BE49-F238E27FC236}">
                <a16:creationId xmlns:a16="http://schemas.microsoft.com/office/drawing/2014/main" id="{637AA08F-8020-0DD1-DEA4-4883F8F72E0C}"/>
              </a:ext>
            </a:extLst>
          </p:cNvPr>
          <p:cNvPicPr>
            <a:picLocks noChangeAspect="1"/>
          </p:cNvPicPr>
          <p:nvPr/>
        </p:nvPicPr>
        <p:blipFill>
          <a:blip r:embed="rId4"/>
          <a:stretch>
            <a:fillRect/>
          </a:stretch>
        </p:blipFill>
        <p:spPr>
          <a:xfrm>
            <a:off x="3504838" y="5014643"/>
            <a:ext cx="5182323" cy="323895"/>
          </a:xfrm>
          <a:prstGeom prst="rect">
            <a:avLst/>
          </a:prstGeom>
        </p:spPr>
      </p:pic>
    </p:spTree>
    <p:extLst>
      <p:ext uri="{BB962C8B-B14F-4D97-AF65-F5344CB8AC3E}">
        <p14:creationId xmlns:p14="http://schemas.microsoft.com/office/powerpoint/2010/main" val="567676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9" name="Shape 178"/>
          <p:cNvSpPr txBox="1">
            <a:spLocks/>
          </p:cNvSpPr>
          <p:nvPr/>
        </p:nvSpPr>
        <p:spPr>
          <a:xfrm>
            <a:off x="1828800" y="1143000"/>
            <a:ext cx="9144000" cy="1097280"/>
          </a:xfrm>
          <a:prstGeom prst="rect">
            <a:avLst/>
          </a:prstGeom>
          <a:solidFill>
            <a:srgbClr val="485A82"/>
          </a:solid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Economica"/>
              <a:buNone/>
              <a:defRPr sz="4200" b="0" i="0" u="none" strike="noStrike" cap="none" baseline="0">
                <a:solidFill>
                  <a:schemeClr val="dk1"/>
                </a:solidFill>
                <a:latin typeface="Economica"/>
                <a:ea typeface="Economica"/>
                <a:cs typeface="Economica"/>
                <a:sym typeface="Economica"/>
                <a:rtl val="0"/>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pPr algn="ctr"/>
            <a:r>
              <a:rPr lang="en-US" sz="3600" dirty="0">
                <a:solidFill>
                  <a:schemeClr val="bg1"/>
                </a:solidFill>
              </a:rPr>
              <a:t>Interactive Workshop: </a:t>
            </a:r>
          </a:p>
          <a:p>
            <a:pPr algn="ctr"/>
            <a:r>
              <a:rPr lang="en-US" sz="3600" dirty="0">
                <a:solidFill>
                  <a:schemeClr val="bg1"/>
                </a:solidFill>
              </a:rPr>
              <a:t>Visualize PCA Results</a:t>
            </a:r>
            <a:endParaRPr lang="en" sz="3600" dirty="0">
              <a:solidFill>
                <a:schemeClr val="bg1"/>
              </a:solidFill>
            </a:endParaRPr>
          </a:p>
        </p:txBody>
      </p:sp>
      <p:sp>
        <p:nvSpPr>
          <p:cNvPr id="4" name="AutoShape 2">
            <a:extLst>
              <a:ext uri="{FF2B5EF4-FFF2-40B4-BE49-F238E27FC236}">
                <a16:creationId xmlns:a16="http://schemas.microsoft.com/office/drawing/2014/main" id="{39E0D39B-95BC-C748-0F79-DFC4811A47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5FA1CD20-BC6B-0EEC-0BDF-D81D140C3964}"/>
              </a:ext>
            </a:extLst>
          </p:cNvPr>
          <p:cNvPicPr>
            <a:picLocks noChangeAspect="1"/>
          </p:cNvPicPr>
          <p:nvPr/>
        </p:nvPicPr>
        <p:blipFill>
          <a:blip r:embed="rId3"/>
          <a:stretch>
            <a:fillRect/>
          </a:stretch>
        </p:blipFill>
        <p:spPr>
          <a:xfrm>
            <a:off x="3838260" y="2455323"/>
            <a:ext cx="4515480" cy="447737"/>
          </a:xfrm>
          <a:prstGeom prst="rect">
            <a:avLst/>
          </a:prstGeom>
        </p:spPr>
      </p:pic>
      <p:pic>
        <p:nvPicPr>
          <p:cNvPr id="8" name="Picture 7">
            <a:extLst>
              <a:ext uri="{FF2B5EF4-FFF2-40B4-BE49-F238E27FC236}">
                <a16:creationId xmlns:a16="http://schemas.microsoft.com/office/drawing/2014/main" id="{F15FC365-B211-B787-F87F-CF40639EAC19}"/>
              </a:ext>
            </a:extLst>
          </p:cNvPr>
          <p:cNvPicPr>
            <a:picLocks noChangeAspect="1"/>
          </p:cNvPicPr>
          <p:nvPr/>
        </p:nvPicPr>
        <p:blipFill>
          <a:blip r:embed="rId4"/>
          <a:stretch>
            <a:fillRect/>
          </a:stretch>
        </p:blipFill>
        <p:spPr>
          <a:xfrm>
            <a:off x="4000207" y="2985356"/>
            <a:ext cx="4191585" cy="2372056"/>
          </a:xfrm>
          <a:prstGeom prst="rect">
            <a:avLst/>
          </a:prstGeom>
        </p:spPr>
      </p:pic>
    </p:spTree>
    <p:extLst>
      <p:ext uri="{BB962C8B-B14F-4D97-AF65-F5344CB8AC3E}">
        <p14:creationId xmlns:p14="http://schemas.microsoft.com/office/powerpoint/2010/main" val="1871646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9" name="Shape 178"/>
          <p:cNvSpPr txBox="1">
            <a:spLocks/>
          </p:cNvSpPr>
          <p:nvPr/>
        </p:nvSpPr>
        <p:spPr>
          <a:xfrm>
            <a:off x="1828800" y="1143000"/>
            <a:ext cx="9144000" cy="1097280"/>
          </a:xfrm>
          <a:prstGeom prst="rect">
            <a:avLst/>
          </a:prstGeom>
          <a:solidFill>
            <a:srgbClr val="485A82"/>
          </a:solid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Economica"/>
              <a:buNone/>
              <a:defRPr sz="4200" b="0" i="0" u="none" strike="noStrike" cap="none" baseline="0">
                <a:solidFill>
                  <a:schemeClr val="dk1"/>
                </a:solidFill>
                <a:latin typeface="Economica"/>
                <a:ea typeface="Economica"/>
                <a:cs typeface="Economica"/>
                <a:sym typeface="Economica"/>
                <a:rtl val="0"/>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pPr algn="ctr"/>
            <a:r>
              <a:rPr lang="en-US" sz="3600" dirty="0">
                <a:solidFill>
                  <a:schemeClr val="bg1"/>
                </a:solidFill>
              </a:rPr>
              <a:t>Interactive Workshop: </a:t>
            </a:r>
          </a:p>
          <a:p>
            <a:pPr algn="ctr"/>
            <a:r>
              <a:rPr lang="en-US" sz="3600" dirty="0">
                <a:solidFill>
                  <a:schemeClr val="bg1"/>
                </a:solidFill>
              </a:rPr>
              <a:t>Visualize PCA Results</a:t>
            </a:r>
            <a:endParaRPr lang="en" sz="3600" dirty="0">
              <a:solidFill>
                <a:schemeClr val="bg1"/>
              </a:solidFill>
            </a:endParaRPr>
          </a:p>
        </p:txBody>
      </p:sp>
      <p:sp>
        <p:nvSpPr>
          <p:cNvPr id="4" name="AutoShape 2">
            <a:extLst>
              <a:ext uri="{FF2B5EF4-FFF2-40B4-BE49-F238E27FC236}">
                <a16:creationId xmlns:a16="http://schemas.microsoft.com/office/drawing/2014/main" id="{39E0D39B-95BC-C748-0F79-DFC4811A47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E9A59C4C-CE03-48DF-6271-14C26C0E6A52}"/>
              </a:ext>
            </a:extLst>
          </p:cNvPr>
          <p:cNvPicPr>
            <a:picLocks noChangeAspect="1"/>
          </p:cNvPicPr>
          <p:nvPr/>
        </p:nvPicPr>
        <p:blipFill>
          <a:blip r:embed="rId3"/>
          <a:stretch>
            <a:fillRect/>
          </a:stretch>
        </p:blipFill>
        <p:spPr>
          <a:xfrm>
            <a:off x="4047839" y="2615545"/>
            <a:ext cx="4096322" cy="285790"/>
          </a:xfrm>
          <a:prstGeom prst="rect">
            <a:avLst/>
          </a:prstGeom>
        </p:spPr>
      </p:pic>
      <p:pic>
        <p:nvPicPr>
          <p:cNvPr id="7" name="Picture 6" descr="Chart&#10;&#10;Description automatically generated">
            <a:extLst>
              <a:ext uri="{FF2B5EF4-FFF2-40B4-BE49-F238E27FC236}">
                <a16:creationId xmlns:a16="http://schemas.microsoft.com/office/drawing/2014/main" id="{A7820897-765B-149E-F2F5-0C025E9A87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6649" y="3191255"/>
            <a:ext cx="5780016" cy="3567095"/>
          </a:xfrm>
          <a:prstGeom prst="rect">
            <a:avLst/>
          </a:prstGeom>
        </p:spPr>
      </p:pic>
      <p:sp>
        <p:nvSpPr>
          <p:cNvPr id="11" name="TextBox 10">
            <a:extLst>
              <a:ext uri="{FF2B5EF4-FFF2-40B4-BE49-F238E27FC236}">
                <a16:creationId xmlns:a16="http://schemas.microsoft.com/office/drawing/2014/main" id="{EABB0E6E-9EFB-6A4C-885B-7260CB75299D}"/>
              </a:ext>
            </a:extLst>
          </p:cNvPr>
          <p:cNvSpPr txBox="1"/>
          <p:nvPr/>
        </p:nvSpPr>
        <p:spPr>
          <a:xfrm>
            <a:off x="625370" y="2321898"/>
            <a:ext cx="2503170" cy="307777"/>
          </a:xfrm>
          <a:prstGeom prst="rect">
            <a:avLst/>
          </a:prstGeom>
          <a:noFill/>
        </p:spPr>
        <p:txBody>
          <a:bodyPr wrap="square" lIns="91440" tIns="45720" rIns="91440" bIns="45720" anchor="t">
            <a:spAutoFit/>
          </a:bodyPr>
          <a:lstStyle/>
          <a:p>
            <a:endParaRPr lang="en-US" sz="1400" dirty="0"/>
          </a:p>
        </p:txBody>
      </p:sp>
    </p:spTree>
    <p:extLst>
      <p:ext uri="{BB962C8B-B14F-4D97-AF65-F5344CB8AC3E}">
        <p14:creationId xmlns:p14="http://schemas.microsoft.com/office/powerpoint/2010/main" val="1861258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9" name="Shape 178"/>
          <p:cNvSpPr txBox="1">
            <a:spLocks/>
          </p:cNvSpPr>
          <p:nvPr/>
        </p:nvSpPr>
        <p:spPr>
          <a:xfrm>
            <a:off x="1828800" y="1143000"/>
            <a:ext cx="9144000" cy="1097280"/>
          </a:xfrm>
          <a:prstGeom prst="rect">
            <a:avLst/>
          </a:prstGeom>
          <a:solidFill>
            <a:srgbClr val="485A82"/>
          </a:solid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Economica"/>
              <a:buNone/>
              <a:defRPr sz="4200" b="0" i="0" u="none" strike="noStrike" cap="none" baseline="0">
                <a:solidFill>
                  <a:schemeClr val="dk1"/>
                </a:solidFill>
                <a:latin typeface="Economica"/>
                <a:ea typeface="Economica"/>
                <a:cs typeface="Economica"/>
                <a:sym typeface="Economica"/>
                <a:rtl val="0"/>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pPr algn="ctr"/>
            <a:r>
              <a:rPr lang="en-US" sz="3600" dirty="0">
                <a:solidFill>
                  <a:schemeClr val="bg1"/>
                </a:solidFill>
              </a:rPr>
              <a:t>Interactive Workshop: </a:t>
            </a:r>
          </a:p>
          <a:p>
            <a:pPr algn="ctr"/>
            <a:r>
              <a:rPr lang="en-US" sz="3600" dirty="0">
                <a:solidFill>
                  <a:schemeClr val="bg1"/>
                </a:solidFill>
              </a:rPr>
              <a:t>Visualize PCA Results</a:t>
            </a:r>
            <a:endParaRPr lang="en" sz="3600" dirty="0">
              <a:solidFill>
                <a:schemeClr val="bg1"/>
              </a:solidFill>
            </a:endParaRPr>
          </a:p>
        </p:txBody>
      </p:sp>
      <p:sp>
        <p:nvSpPr>
          <p:cNvPr id="4" name="AutoShape 2">
            <a:extLst>
              <a:ext uri="{FF2B5EF4-FFF2-40B4-BE49-F238E27FC236}">
                <a16:creationId xmlns:a16="http://schemas.microsoft.com/office/drawing/2014/main" id="{39E0D39B-95BC-C748-0F79-DFC4811A47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CC718160-19FA-C0CC-CC1E-7352ED28379F}"/>
              </a:ext>
            </a:extLst>
          </p:cNvPr>
          <p:cNvPicPr>
            <a:picLocks noChangeAspect="1"/>
          </p:cNvPicPr>
          <p:nvPr/>
        </p:nvPicPr>
        <p:blipFill>
          <a:blip r:embed="rId3"/>
          <a:stretch>
            <a:fillRect/>
          </a:stretch>
        </p:blipFill>
        <p:spPr>
          <a:xfrm>
            <a:off x="4800419" y="2553820"/>
            <a:ext cx="2591162" cy="323895"/>
          </a:xfrm>
          <a:prstGeom prst="rect">
            <a:avLst/>
          </a:prstGeom>
        </p:spPr>
      </p:pic>
      <p:pic>
        <p:nvPicPr>
          <p:cNvPr id="8" name="Picture 7" descr="Chart, scatter chart&#10;&#10;Description automatically generated">
            <a:extLst>
              <a:ext uri="{FF2B5EF4-FFF2-40B4-BE49-F238E27FC236}">
                <a16:creationId xmlns:a16="http://schemas.microsoft.com/office/drawing/2014/main" id="{DBE96AD8-8300-1EBB-6B7A-5095677CD15D}"/>
              </a:ext>
            </a:extLst>
          </p:cNvPr>
          <p:cNvPicPr>
            <a:picLocks noChangeAspect="1"/>
          </p:cNvPicPr>
          <p:nvPr/>
        </p:nvPicPr>
        <p:blipFill rotWithShape="1">
          <a:blip r:embed="rId4">
            <a:extLst>
              <a:ext uri="{28A0092B-C50C-407E-A947-70E740481C1C}">
                <a14:useLocalDpi xmlns:a14="http://schemas.microsoft.com/office/drawing/2010/main" val="0"/>
              </a:ext>
            </a:extLst>
          </a:blip>
          <a:srcRect r="15262"/>
          <a:stretch/>
        </p:blipFill>
        <p:spPr>
          <a:xfrm>
            <a:off x="3447585" y="3122220"/>
            <a:ext cx="5129487" cy="3735780"/>
          </a:xfrm>
          <a:prstGeom prst="rect">
            <a:avLst/>
          </a:prstGeom>
        </p:spPr>
      </p:pic>
    </p:spTree>
    <p:extLst>
      <p:ext uri="{BB962C8B-B14F-4D97-AF65-F5344CB8AC3E}">
        <p14:creationId xmlns:p14="http://schemas.microsoft.com/office/powerpoint/2010/main" val="1079341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9" name="Shape 178"/>
          <p:cNvSpPr txBox="1">
            <a:spLocks/>
          </p:cNvSpPr>
          <p:nvPr/>
        </p:nvSpPr>
        <p:spPr>
          <a:xfrm>
            <a:off x="1828800" y="1143000"/>
            <a:ext cx="9144000" cy="1097280"/>
          </a:xfrm>
          <a:prstGeom prst="rect">
            <a:avLst/>
          </a:prstGeom>
          <a:solidFill>
            <a:srgbClr val="485A82"/>
          </a:solid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Economica"/>
              <a:buNone/>
              <a:defRPr sz="4200" b="0" i="0" u="none" strike="noStrike" cap="none" baseline="0">
                <a:solidFill>
                  <a:schemeClr val="dk1"/>
                </a:solidFill>
                <a:latin typeface="Economica"/>
                <a:ea typeface="Economica"/>
                <a:cs typeface="Economica"/>
                <a:sym typeface="Economica"/>
                <a:rtl val="0"/>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pPr algn="ctr"/>
            <a:r>
              <a:rPr lang="en-US" sz="3600" dirty="0">
                <a:solidFill>
                  <a:schemeClr val="bg1"/>
                </a:solidFill>
              </a:rPr>
              <a:t>Interactive Workshop: </a:t>
            </a:r>
          </a:p>
          <a:p>
            <a:pPr algn="ctr"/>
            <a:r>
              <a:rPr lang="en-US" sz="3600" dirty="0">
                <a:solidFill>
                  <a:schemeClr val="bg1"/>
                </a:solidFill>
              </a:rPr>
              <a:t>Visualize PCA Results</a:t>
            </a:r>
            <a:endParaRPr lang="en" sz="3600" dirty="0">
              <a:solidFill>
                <a:schemeClr val="bg1"/>
              </a:solidFill>
            </a:endParaRPr>
          </a:p>
        </p:txBody>
      </p:sp>
      <p:sp>
        <p:nvSpPr>
          <p:cNvPr id="4" name="AutoShape 2">
            <a:extLst>
              <a:ext uri="{FF2B5EF4-FFF2-40B4-BE49-F238E27FC236}">
                <a16:creationId xmlns:a16="http://schemas.microsoft.com/office/drawing/2014/main" id="{39E0D39B-95BC-C748-0F79-DFC4811A47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C88B37BE-BA4B-4461-40E2-1187F40E5209}"/>
              </a:ext>
            </a:extLst>
          </p:cNvPr>
          <p:cNvPicPr>
            <a:picLocks noChangeAspect="1"/>
          </p:cNvPicPr>
          <p:nvPr/>
        </p:nvPicPr>
        <p:blipFill>
          <a:blip r:embed="rId3"/>
          <a:stretch>
            <a:fillRect/>
          </a:stretch>
        </p:blipFill>
        <p:spPr>
          <a:xfrm>
            <a:off x="5809488" y="2299307"/>
            <a:ext cx="4782217" cy="400106"/>
          </a:xfrm>
          <a:prstGeom prst="rect">
            <a:avLst/>
          </a:prstGeom>
        </p:spPr>
      </p:pic>
      <p:pic>
        <p:nvPicPr>
          <p:cNvPr id="8" name="Picture 7" descr="Calendar&#10;&#10;Description automatically generated">
            <a:extLst>
              <a:ext uri="{FF2B5EF4-FFF2-40B4-BE49-F238E27FC236}">
                <a16:creationId xmlns:a16="http://schemas.microsoft.com/office/drawing/2014/main" id="{5E92CF8F-8941-519F-E3D1-7BD75EC4EA81}"/>
              </a:ext>
            </a:extLst>
          </p:cNvPr>
          <p:cNvPicPr>
            <a:picLocks noChangeAspect="1"/>
          </p:cNvPicPr>
          <p:nvPr/>
        </p:nvPicPr>
        <p:blipFill rotWithShape="1">
          <a:blip r:embed="rId4">
            <a:extLst>
              <a:ext uri="{28A0092B-C50C-407E-A947-70E740481C1C}">
                <a14:useLocalDpi xmlns:a14="http://schemas.microsoft.com/office/drawing/2010/main" val="0"/>
              </a:ext>
            </a:extLst>
          </a:blip>
          <a:srcRect b="40133"/>
          <a:stretch/>
        </p:blipFill>
        <p:spPr>
          <a:xfrm>
            <a:off x="655320" y="2299307"/>
            <a:ext cx="5041392" cy="4527170"/>
          </a:xfrm>
          <a:prstGeom prst="rect">
            <a:avLst/>
          </a:prstGeom>
        </p:spPr>
      </p:pic>
      <p:pic>
        <p:nvPicPr>
          <p:cNvPr id="10" name="Picture 9" descr="Calendar&#10;&#10;Description automatically generated">
            <a:extLst>
              <a:ext uri="{FF2B5EF4-FFF2-40B4-BE49-F238E27FC236}">
                <a16:creationId xmlns:a16="http://schemas.microsoft.com/office/drawing/2014/main" id="{E308EF7D-71AA-2903-F9D6-494ECC5FA52E}"/>
              </a:ext>
            </a:extLst>
          </p:cNvPr>
          <p:cNvPicPr>
            <a:picLocks noChangeAspect="1"/>
          </p:cNvPicPr>
          <p:nvPr/>
        </p:nvPicPr>
        <p:blipFill rotWithShape="1">
          <a:blip r:embed="rId4">
            <a:extLst>
              <a:ext uri="{28A0092B-C50C-407E-A947-70E740481C1C}">
                <a14:useLocalDpi xmlns:a14="http://schemas.microsoft.com/office/drawing/2010/main" val="0"/>
              </a:ext>
            </a:extLst>
          </a:blip>
          <a:srcRect t="59822"/>
          <a:stretch/>
        </p:blipFill>
        <p:spPr>
          <a:xfrm>
            <a:off x="5809488" y="2699413"/>
            <a:ext cx="5318760" cy="3205439"/>
          </a:xfrm>
          <a:prstGeom prst="rect">
            <a:avLst/>
          </a:prstGeom>
        </p:spPr>
      </p:pic>
      <p:sp>
        <p:nvSpPr>
          <p:cNvPr id="12" name="TextBox 11">
            <a:extLst>
              <a:ext uri="{FF2B5EF4-FFF2-40B4-BE49-F238E27FC236}">
                <a16:creationId xmlns:a16="http://schemas.microsoft.com/office/drawing/2014/main" id="{EA2DA0C1-1EE5-7082-1AB3-FB1E6E91DA40}"/>
              </a:ext>
            </a:extLst>
          </p:cNvPr>
          <p:cNvSpPr txBox="1"/>
          <p:nvPr/>
        </p:nvSpPr>
        <p:spPr>
          <a:xfrm>
            <a:off x="5421706" y="337648"/>
            <a:ext cx="6094324" cy="430887"/>
          </a:xfrm>
          <a:prstGeom prst="rect">
            <a:avLst/>
          </a:prstGeom>
          <a:noFill/>
        </p:spPr>
        <p:txBody>
          <a:bodyPr wrap="square" lIns="91440" tIns="45720" rIns="91440" bIns="45720" anchor="t">
            <a:spAutoFit/>
          </a:bodyPr>
          <a:lstStyle/>
          <a:p>
            <a:r>
              <a:rPr lang="en-US" sz="1100" dirty="0"/>
              <a:t>Interpretation: earlier PCs have greater variation (brighter yellow, darker purple) while later PCs are more homogenous, indicating that the later PCs do not explain much of the variance in the dataset</a:t>
            </a:r>
          </a:p>
        </p:txBody>
      </p:sp>
    </p:spTree>
    <p:extLst>
      <p:ext uri="{BB962C8B-B14F-4D97-AF65-F5344CB8AC3E}">
        <p14:creationId xmlns:p14="http://schemas.microsoft.com/office/powerpoint/2010/main" val="594772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9" name="Shape 178"/>
          <p:cNvSpPr txBox="1">
            <a:spLocks/>
          </p:cNvSpPr>
          <p:nvPr/>
        </p:nvSpPr>
        <p:spPr>
          <a:xfrm>
            <a:off x="1828800" y="1143000"/>
            <a:ext cx="9144000" cy="1097280"/>
          </a:xfrm>
          <a:prstGeom prst="rect">
            <a:avLst/>
          </a:prstGeom>
          <a:solidFill>
            <a:srgbClr val="485A82"/>
          </a:solid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Economica"/>
              <a:buNone/>
              <a:defRPr sz="4200" b="0" i="0" u="none" strike="noStrike" cap="none" baseline="0">
                <a:solidFill>
                  <a:schemeClr val="dk1"/>
                </a:solidFill>
                <a:latin typeface="Economica"/>
                <a:ea typeface="Economica"/>
                <a:cs typeface="Economica"/>
                <a:sym typeface="Economica"/>
                <a:rtl val="0"/>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pPr algn="ctr"/>
            <a:r>
              <a:rPr lang="en-US" sz="3600" dirty="0">
                <a:solidFill>
                  <a:schemeClr val="bg1"/>
                </a:solidFill>
              </a:rPr>
              <a:t>Interactive Workshop: </a:t>
            </a:r>
          </a:p>
          <a:p>
            <a:pPr algn="ctr"/>
            <a:r>
              <a:rPr lang="en-US" sz="3600" dirty="0">
                <a:solidFill>
                  <a:schemeClr val="bg1"/>
                </a:solidFill>
              </a:rPr>
              <a:t>Determine Dimensionality via PCA Results</a:t>
            </a:r>
            <a:endParaRPr lang="en" sz="3600" dirty="0">
              <a:solidFill>
                <a:schemeClr val="bg1"/>
              </a:solidFill>
            </a:endParaRPr>
          </a:p>
        </p:txBody>
      </p:sp>
      <p:sp>
        <p:nvSpPr>
          <p:cNvPr id="4" name="AutoShape 2">
            <a:extLst>
              <a:ext uri="{FF2B5EF4-FFF2-40B4-BE49-F238E27FC236}">
                <a16:creationId xmlns:a16="http://schemas.microsoft.com/office/drawing/2014/main" id="{39E0D39B-95BC-C748-0F79-DFC4811A47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A24C22EC-2CB4-4DAF-87DA-5A0135AEF07C}"/>
              </a:ext>
            </a:extLst>
          </p:cNvPr>
          <p:cNvSpPr txBox="1"/>
          <p:nvPr/>
        </p:nvSpPr>
        <p:spPr>
          <a:xfrm>
            <a:off x="1828800" y="2441140"/>
            <a:ext cx="9144000" cy="3139321"/>
          </a:xfrm>
          <a:prstGeom prst="rect">
            <a:avLst/>
          </a:prstGeom>
          <a:noFill/>
        </p:spPr>
        <p:txBody>
          <a:bodyPr wrap="square" lIns="91440" tIns="45720" rIns="91440" bIns="45720" anchor="t">
            <a:spAutoFit/>
          </a:bodyPr>
          <a:lstStyle/>
          <a:p>
            <a:pPr>
              <a:buFont typeface="Arial" panose="020B0604020202020204" pitchFamily="34" charset="0"/>
            </a:pPr>
            <a:r>
              <a:rPr lang="en-US" b="1" i="1" dirty="0"/>
              <a:t>How many components should we choose to include? </a:t>
            </a:r>
            <a:endParaRPr lang="en-US" b="1" i="1" dirty="0">
              <a:cs typeface="Calibri"/>
            </a:endParaRPr>
          </a:p>
          <a:p>
            <a:pPr marL="285750" indent="-285750">
              <a:buFont typeface="Arial"/>
              <a:buChar char="•"/>
            </a:pPr>
            <a:endParaRPr lang="en-US" dirty="0">
              <a:cs typeface="Calibri"/>
            </a:endParaRPr>
          </a:p>
          <a:p>
            <a:pPr marL="285750" indent="-285750">
              <a:buFont typeface="Arial"/>
              <a:buChar char="•"/>
            </a:pPr>
            <a:r>
              <a:rPr lang="en-US" dirty="0">
                <a:cs typeface="Calibri"/>
              </a:rPr>
              <a:t>top principal components represent a robust compression of the dataset</a:t>
            </a:r>
            <a:endParaRPr lang="en-US" dirty="0"/>
          </a:p>
          <a:p>
            <a:pPr marL="285750" indent="-285750">
              <a:buFont typeface="Arial" panose="020B0604020202020204" pitchFamily="34" charset="0"/>
              <a:buChar char="•"/>
            </a:pPr>
            <a:r>
              <a:rPr lang="en-US" dirty="0" err="1"/>
              <a:t>JackStraw</a:t>
            </a:r>
            <a:r>
              <a:rPr lang="en-US" dirty="0"/>
              <a:t> procedure-inspired resampling test</a:t>
            </a:r>
            <a:endParaRPr lang="en-US" dirty="0">
              <a:cs typeface="Calibri"/>
            </a:endParaRPr>
          </a:p>
          <a:p>
            <a:pPr marL="742950" lvl="1" indent="-285750">
              <a:buFont typeface="Arial" panose="020B0604020202020204" pitchFamily="34" charset="0"/>
              <a:buChar char="•"/>
            </a:pPr>
            <a:r>
              <a:rPr lang="en-US" dirty="0"/>
              <a:t>randomly permute a subset of the data (1% by default) and rerun PCA </a:t>
            </a:r>
            <a:r>
              <a:rPr lang="en-US" dirty="0">
                <a:sym typeface="Wingdings" panose="05000000000000000000" pitchFamily="2" charset="2"/>
              </a:rPr>
              <a:t> </a:t>
            </a:r>
            <a:r>
              <a:rPr lang="en-US" dirty="0"/>
              <a:t>construct ‘null distribution’ of feature scores </a:t>
            </a:r>
            <a:r>
              <a:rPr lang="en-US" dirty="0">
                <a:sym typeface="Wingdings" panose="05000000000000000000" pitchFamily="2" charset="2"/>
              </a:rPr>
              <a:t> </a:t>
            </a:r>
            <a:r>
              <a:rPr lang="en-US" dirty="0"/>
              <a:t>repeat this procedure</a:t>
            </a:r>
          </a:p>
          <a:p>
            <a:pPr marL="742950" lvl="1" indent="-285750">
              <a:buFont typeface="Arial" panose="020B0604020202020204" pitchFamily="34" charset="0"/>
              <a:buChar char="•"/>
            </a:pPr>
            <a:r>
              <a:rPr lang="en-US" dirty="0"/>
              <a:t>identify ‘significant’ PCs as those who have a strong enrichment of low p-value features</a:t>
            </a:r>
          </a:p>
          <a:p>
            <a:pPr marL="742950" lvl="1" indent="-285750">
              <a:buFont typeface="Arial" panose="020B0604020202020204" pitchFamily="34" charset="0"/>
              <a:buChar char="•"/>
            </a:pPr>
            <a:r>
              <a:rPr lang="en-US" dirty="0"/>
              <a:t>Computationally intense</a:t>
            </a:r>
          </a:p>
          <a:p>
            <a:pPr marL="285750" indent="-285750">
              <a:buFont typeface="Arial" panose="020B0604020202020204" pitchFamily="34" charset="0"/>
              <a:buChar char="•"/>
            </a:pPr>
            <a:r>
              <a:rPr lang="en-US" dirty="0"/>
              <a:t>Elbow plot</a:t>
            </a:r>
          </a:p>
          <a:p>
            <a:pPr marL="742950" lvl="1" indent="-285750">
              <a:buFont typeface="Arial" panose="020B0604020202020204" pitchFamily="34" charset="0"/>
              <a:buChar char="•"/>
            </a:pPr>
            <a:r>
              <a:rPr lang="en-US" dirty="0"/>
              <a:t>Ranking of PCs based on percentage of variance explained by each one</a:t>
            </a:r>
          </a:p>
          <a:p>
            <a:pPr marL="742950" lvl="1" indent="-285750">
              <a:buFont typeface="Arial" panose="020B0604020202020204" pitchFamily="34" charset="0"/>
              <a:buChar char="•"/>
            </a:pPr>
            <a:r>
              <a:rPr lang="en-US" dirty="0"/>
              <a:t>Much less computationally intense</a:t>
            </a:r>
          </a:p>
        </p:txBody>
      </p:sp>
    </p:spTree>
    <p:extLst>
      <p:ext uri="{BB962C8B-B14F-4D97-AF65-F5344CB8AC3E}">
        <p14:creationId xmlns:p14="http://schemas.microsoft.com/office/powerpoint/2010/main" val="4056347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9" name="Shape 178"/>
          <p:cNvSpPr txBox="1">
            <a:spLocks/>
          </p:cNvSpPr>
          <p:nvPr/>
        </p:nvSpPr>
        <p:spPr>
          <a:xfrm>
            <a:off x="1828800" y="1143000"/>
            <a:ext cx="9144000" cy="1097280"/>
          </a:xfrm>
          <a:prstGeom prst="rect">
            <a:avLst/>
          </a:prstGeom>
          <a:solidFill>
            <a:srgbClr val="485A82"/>
          </a:solid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Economica"/>
              <a:buNone/>
              <a:defRPr sz="4200" b="0" i="0" u="none" strike="noStrike" cap="none" baseline="0">
                <a:solidFill>
                  <a:schemeClr val="dk1"/>
                </a:solidFill>
                <a:latin typeface="Economica"/>
                <a:ea typeface="Economica"/>
                <a:cs typeface="Economica"/>
                <a:sym typeface="Economica"/>
                <a:rtl val="0"/>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pPr algn="ctr"/>
            <a:r>
              <a:rPr lang="en-US" sz="3600" dirty="0">
                <a:solidFill>
                  <a:schemeClr val="bg1"/>
                </a:solidFill>
              </a:rPr>
              <a:t>Interactive Workshop: </a:t>
            </a:r>
          </a:p>
          <a:p>
            <a:pPr algn="ctr"/>
            <a:r>
              <a:rPr lang="en-US" sz="3600" dirty="0">
                <a:solidFill>
                  <a:schemeClr val="bg1"/>
                </a:solidFill>
              </a:rPr>
              <a:t>Determine Dimensionality via PCA Results</a:t>
            </a:r>
            <a:endParaRPr lang="en" sz="3600" dirty="0">
              <a:solidFill>
                <a:schemeClr val="bg1"/>
              </a:solidFill>
            </a:endParaRPr>
          </a:p>
        </p:txBody>
      </p:sp>
      <p:sp>
        <p:nvSpPr>
          <p:cNvPr id="4" name="AutoShape 2">
            <a:extLst>
              <a:ext uri="{FF2B5EF4-FFF2-40B4-BE49-F238E27FC236}">
                <a16:creationId xmlns:a16="http://schemas.microsoft.com/office/drawing/2014/main" id="{39E0D39B-95BC-C748-0F79-DFC4811A47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B4712C17-E61F-0365-17F8-0ADB528AA6D3}"/>
              </a:ext>
            </a:extLst>
          </p:cNvPr>
          <p:cNvPicPr>
            <a:picLocks noChangeAspect="1"/>
          </p:cNvPicPr>
          <p:nvPr/>
        </p:nvPicPr>
        <p:blipFill>
          <a:blip r:embed="rId3"/>
          <a:stretch>
            <a:fillRect/>
          </a:stretch>
        </p:blipFill>
        <p:spPr>
          <a:xfrm>
            <a:off x="4347918" y="2367398"/>
            <a:ext cx="3496163" cy="495369"/>
          </a:xfrm>
          <a:prstGeom prst="rect">
            <a:avLst/>
          </a:prstGeom>
        </p:spPr>
      </p:pic>
      <p:pic>
        <p:nvPicPr>
          <p:cNvPr id="7" name="Picture 6">
            <a:extLst>
              <a:ext uri="{FF2B5EF4-FFF2-40B4-BE49-F238E27FC236}">
                <a16:creationId xmlns:a16="http://schemas.microsoft.com/office/drawing/2014/main" id="{4498391A-7E84-464F-1CEA-AACFC0DB60F3}"/>
              </a:ext>
            </a:extLst>
          </p:cNvPr>
          <p:cNvPicPr>
            <a:picLocks noChangeAspect="1"/>
          </p:cNvPicPr>
          <p:nvPr/>
        </p:nvPicPr>
        <p:blipFill>
          <a:blip r:embed="rId4"/>
          <a:stretch>
            <a:fillRect/>
          </a:stretch>
        </p:blipFill>
        <p:spPr>
          <a:xfrm>
            <a:off x="2301073" y="2862767"/>
            <a:ext cx="6217458" cy="3995025"/>
          </a:xfrm>
          <a:prstGeom prst="rect">
            <a:avLst/>
          </a:prstGeom>
        </p:spPr>
      </p:pic>
      <p:sp>
        <p:nvSpPr>
          <p:cNvPr id="10" name="TextBox 9">
            <a:extLst>
              <a:ext uri="{FF2B5EF4-FFF2-40B4-BE49-F238E27FC236}">
                <a16:creationId xmlns:a16="http://schemas.microsoft.com/office/drawing/2014/main" id="{2883BF83-62B5-05D3-415E-FCA9B9919058}"/>
              </a:ext>
            </a:extLst>
          </p:cNvPr>
          <p:cNvSpPr txBox="1"/>
          <p:nvPr/>
        </p:nvSpPr>
        <p:spPr>
          <a:xfrm>
            <a:off x="8518531" y="2367398"/>
            <a:ext cx="3185286" cy="2369880"/>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sz="1600" dirty="0"/>
              <a:t>Compare distribution of p-values for each PC with a uniform distribution (dashed line)</a:t>
            </a:r>
          </a:p>
          <a:p>
            <a:pPr marL="285750" indent="-285750">
              <a:buFont typeface="Arial" panose="020B0604020202020204" pitchFamily="34" charset="0"/>
              <a:buChar char="•"/>
            </a:pPr>
            <a:r>
              <a:rPr lang="en-US" sz="1600" dirty="0"/>
              <a:t>‘Significant’ PCs show a strong enrichment of features with low p-values (curve above the dashed line)</a:t>
            </a:r>
          </a:p>
          <a:p>
            <a:pPr marL="285750" indent="-285750">
              <a:buFont typeface="Arial" panose="020B0604020202020204" pitchFamily="34" charset="0"/>
              <a:buChar char="•"/>
            </a:pPr>
            <a:r>
              <a:rPr lang="en-US" sz="1600" dirty="0"/>
              <a:t>drop-off in significance after the first 10-12 PCs</a:t>
            </a:r>
          </a:p>
        </p:txBody>
      </p:sp>
    </p:spTree>
    <p:extLst>
      <p:ext uri="{BB962C8B-B14F-4D97-AF65-F5344CB8AC3E}">
        <p14:creationId xmlns:p14="http://schemas.microsoft.com/office/powerpoint/2010/main" val="3487951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9" name="Shape 178"/>
          <p:cNvSpPr txBox="1">
            <a:spLocks/>
          </p:cNvSpPr>
          <p:nvPr/>
        </p:nvSpPr>
        <p:spPr>
          <a:xfrm>
            <a:off x="1828800" y="1143000"/>
            <a:ext cx="9144000" cy="1097280"/>
          </a:xfrm>
          <a:prstGeom prst="rect">
            <a:avLst/>
          </a:prstGeom>
          <a:solidFill>
            <a:srgbClr val="485A82"/>
          </a:solid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Economica"/>
              <a:buNone/>
              <a:defRPr sz="4200" b="0" i="0" u="none" strike="noStrike" cap="none" baseline="0">
                <a:solidFill>
                  <a:schemeClr val="dk1"/>
                </a:solidFill>
                <a:latin typeface="Economica"/>
                <a:ea typeface="Economica"/>
                <a:cs typeface="Economica"/>
                <a:sym typeface="Economica"/>
                <a:rtl val="0"/>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pPr algn="ctr"/>
            <a:r>
              <a:rPr lang="en-US" sz="3600" dirty="0">
                <a:solidFill>
                  <a:schemeClr val="bg1"/>
                </a:solidFill>
              </a:rPr>
              <a:t>Single Cell RNA Sequencing (</a:t>
            </a:r>
            <a:r>
              <a:rPr lang="en-US" sz="3600" dirty="0" err="1">
                <a:solidFill>
                  <a:schemeClr val="bg1"/>
                </a:solidFill>
              </a:rPr>
              <a:t>scRNA</a:t>
            </a:r>
            <a:r>
              <a:rPr lang="en-US" sz="3600" dirty="0">
                <a:solidFill>
                  <a:schemeClr val="bg1"/>
                </a:solidFill>
              </a:rPr>
              <a:t>-seq)</a:t>
            </a:r>
            <a:endParaRPr lang="en" sz="3600">
              <a:solidFill>
                <a:schemeClr val="bg1"/>
              </a:solidFill>
            </a:endParaRPr>
          </a:p>
        </p:txBody>
      </p:sp>
      <p:pic>
        <p:nvPicPr>
          <p:cNvPr id="3" name="Picture 2" descr="Diagram&#10;&#10;Description automatically generated">
            <a:extLst>
              <a:ext uri="{FF2B5EF4-FFF2-40B4-BE49-F238E27FC236}">
                <a16:creationId xmlns:a16="http://schemas.microsoft.com/office/drawing/2014/main" id="{85F27F00-7E80-1A70-4C31-4B0CA44068DF}"/>
              </a:ext>
            </a:extLst>
          </p:cNvPr>
          <p:cNvPicPr>
            <a:picLocks noChangeAspect="1"/>
          </p:cNvPicPr>
          <p:nvPr/>
        </p:nvPicPr>
        <p:blipFill rotWithShape="1">
          <a:blip r:embed="rId3">
            <a:extLst>
              <a:ext uri="{28A0092B-C50C-407E-A947-70E740481C1C}">
                <a14:useLocalDpi xmlns:a14="http://schemas.microsoft.com/office/drawing/2010/main" val="0"/>
              </a:ext>
            </a:extLst>
          </a:blip>
          <a:srcRect t="14873" b="6717"/>
          <a:stretch/>
        </p:blipFill>
        <p:spPr>
          <a:xfrm>
            <a:off x="2917372" y="2335066"/>
            <a:ext cx="6357257" cy="3738563"/>
          </a:xfrm>
          <a:prstGeom prst="rect">
            <a:avLst/>
          </a:prstGeom>
        </p:spPr>
      </p:pic>
      <p:sp>
        <p:nvSpPr>
          <p:cNvPr id="4" name="TextBox 3">
            <a:extLst>
              <a:ext uri="{FF2B5EF4-FFF2-40B4-BE49-F238E27FC236}">
                <a16:creationId xmlns:a16="http://schemas.microsoft.com/office/drawing/2014/main" id="{2E1519A8-60FC-F62B-F1BB-F19191783D9A}"/>
              </a:ext>
            </a:extLst>
          </p:cNvPr>
          <p:cNvSpPr txBox="1"/>
          <p:nvPr/>
        </p:nvSpPr>
        <p:spPr>
          <a:xfrm>
            <a:off x="3352023" y="6488668"/>
            <a:ext cx="6097554" cy="369332"/>
          </a:xfrm>
          <a:prstGeom prst="rect">
            <a:avLst/>
          </a:prstGeom>
          <a:noFill/>
        </p:spPr>
        <p:txBody>
          <a:bodyPr wrap="square">
            <a:spAutoFit/>
          </a:bodyPr>
          <a:lstStyle/>
          <a:p>
            <a:pPr algn="ctr"/>
            <a:r>
              <a:rPr lang="en-US" dirty="0"/>
              <a:t>https://learn.gencore.bio.nyu.edu/single-cell-rnaseq/</a:t>
            </a:r>
          </a:p>
        </p:txBody>
      </p:sp>
    </p:spTree>
    <p:extLst>
      <p:ext uri="{BB962C8B-B14F-4D97-AF65-F5344CB8AC3E}">
        <p14:creationId xmlns:p14="http://schemas.microsoft.com/office/powerpoint/2010/main" val="12140403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9" name="Shape 178"/>
          <p:cNvSpPr txBox="1">
            <a:spLocks/>
          </p:cNvSpPr>
          <p:nvPr/>
        </p:nvSpPr>
        <p:spPr>
          <a:xfrm>
            <a:off x="1828800" y="1143000"/>
            <a:ext cx="9144000" cy="1097280"/>
          </a:xfrm>
          <a:prstGeom prst="rect">
            <a:avLst/>
          </a:prstGeom>
          <a:solidFill>
            <a:srgbClr val="485A82"/>
          </a:solid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Economica"/>
              <a:buNone/>
              <a:defRPr sz="4200" b="0" i="0" u="none" strike="noStrike" cap="none" baseline="0">
                <a:solidFill>
                  <a:schemeClr val="dk1"/>
                </a:solidFill>
                <a:latin typeface="Economica"/>
                <a:ea typeface="Economica"/>
                <a:cs typeface="Economica"/>
                <a:sym typeface="Economica"/>
                <a:rtl val="0"/>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pPr algn="ctr"/>
            <a:r>
              <a:rPr lang="en-US" sz="3600" dirty="0">
                <a:solidFill>
                  <a:schemeClr val="bg1"/>
                </a:solidFill>
              </a:rPr>
              <a:t>Interactive Workshop: </a:t>
            </a:r>
          </a:p>
          <a:p>
            <a:pPr algn="ctr"/>
            <a:r>
              <a:rPr lang="en-US" sz="3600" dirty="0">
                <a:solidFill>
                  <a:schemeClr val="bg1"/>
                </a:solidFill>
              </a:rPr>
              <a:t>Determine Dimensionality via PCA Results</a:t>
            </a:r>
            <a:endParaRPr lang="en" sz="3600" dirty="0">
              <a:solidFill>
                <a:schemeClr val="bg1"/>
              </a:solidFill>
            </a:endParaRPr>
          </a:p>
        </p:txBody>
      </p:sp>
      <p:sp>
        <p:nvSpPr>
          <p:cNvPr id="4" name="AutoShape 2">
            <a:extLst>
              <a:ext uri="{FF2B5EF4-FFF2-40B4-BE49-F238E27FC236}">
                <a16:creationId xmlns:a16="http://schemas.microsoft.com/office/drawing/2014/main" id="{39E0D39B-95BC-C748-0F79-DFC4811A47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E96F641F-2E8C-86B5-5F71-7F7AD98EF994}"/>
              </a:ext>
            </a:extLst>
          </p:cNvPr>
          <p:cNvPicPr>
            <a:picLocks noChangeAspect="1"/>
          </p:cNvPicPr>
          <p:nvPr/>
        </p:nvPicPr>
        <p:blipFill>
          <a:blip r:embed="rId3"/>
          <a:stretch>
            <a:fillRect/>
          </a:stretch>
        </p:blipFill>
        <p:spPr>
          <a:xfrm>
            <a:off x="5491078" y="2415492"/>
            <a:ext cx="1209844" cy="228632"/>
          </a:xfrm>
          <a:prstGeom prst="rect">
            <a:avLst/>
          </a:prstGeom>
        </p:spPr>
      </p:pic>
      <p:pic>
        <p:nvPicPr>
          <p:cNvPr id="7" name="Picture 6">
            <a:extLst>
              <a:ext uri="{FF2B5EF4-FFF2-40B4-BE49-F238E27FC236}">
                <a16:creationId xmlns:a16="http://schemas.microsoft.com/office/drawing/2014/main" id="{DB1F39AA-B728-EB2F-1A40-448DF0351221}"/>
              </a:ext>
            </a:extLst>
          </p:cNvPr>
          <p:cNvPicPr>
            <a:picLocks noChangeAspect="1"/>
          </p:cNvPicPr>
          <p:nvPr/>
        </p:nvPicPr>
        <p:blipFill rotWithShape="1">
          <a:blip r:embed="rId4"/>
          <a:srcRect l="1047" t="1641"/>
          <a:stretch/>
        </p:blipFill>
        <p:spPr>
          <a:xfrm>
            <a:off x="549843" y="3104940"/>
            <a:ext cx="5698557" cy="3496396"/>
          </a:xfrm>
          <a:prstGeom prst="rect">
            <a:avLst/>
          </a:prstGeom>
        </p:spPr>
      </p:pic>
      <p:sp>
        <p:nvSpPr>
          <p:cNvPr id="10" name="TextBox 9">
            <a:extLst>
              <a:ext uri="{FF2B5EF4-FFF2-40B4-BE49-F238E27FC236}">
                <a16:creationId xmlns:a16="http://schemas.microsoft.com/office/drawing/2014/main" id="{CB21BA89-2860-DE3D-7583-199153743187}"/>
              </a:ext>
            </a:extLst>
          </p:cNvPr>
          <p:cNvSpPr txBox="1"/>
          <p:nvPr/>
        </p:nvSpPr>
        <p:spPr>
          <a:xfrm>
            <a:off x="6700922" y="3344102"/>
            <a:ext cx="5337001" cy="1200329"/>
          </a:xfrm>
          <a:prstGeom prst="rect">
            <a:avLst/>
          </a:prstGeom>
          <a:noFill/>
        </p:spPr>
        <p:txBody>
          <a:bodyPr wrap="square">
            <a:spAutoFit/>
          </a:bodyPr>
          <a:lstStyle/>
          <a:p>
            <a:pPr marL="285750" indent="-285750">
              <a:buFont typeface="Arial" panose="020B0604020202020204" pitchFamily="34" charset="0"/>
              <a:buChar char="•"/>
            </a:pPr>
            <a:r>
              <a:rPr lang="en-US" dirty="0"/>
              <a:t>ranking of principle components based on the percentage of variance explained by each one </a:t>
            </a:r>
          </a:p>
          <a:p>
            <a:pPr marL="285750" indent="-285750">
              <a:buFont typeface="Arial" panose="020B0604020202020204" pitchFamily="34" charset="0"/>
              <a:buChar char="•"/>
            </a:pPr>
            <a:r>
              <a:rPr lang="en-US" dirty="0"/>
              <a:t>observe ‘elbow’ around PC9-10, suggesting that the majority of true signal is captured in the first 10 PCs</a:t>
            </a:r>
          </a:p>
        </p:txBody>
      </p:sp>
    </p:spTree>
    <p:extLst>
      <p:ext uri="{BB962C8B-B14F-4D97-AF65-F5344CB8AC3E}">
        <p14:creationId xmlns:p14="http://schemas.microsoft.com/office/powerpoint/2010/main" val="1438927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9" name="Shape 178"/>
          <p:cNvSpPr txBox="1">
            <a:spLocks/>
          </p:cNvSpPr>
          <p:nvPr/>
        </p:nvSpPr>
        <p:spPr>
          <a:xfrm>
            <a:off x="1828800" y="1143000"/>
            <a:ext cx="9144000" cy="1097280"/>
          </a:xfrm>
          <a:prstGeom prst="rect">
            <a:avLst/>
          </a:prstGeom>
          <a:solidFill>
            <a:srgbClr val="485A82"/>
          </a:solid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Economica"/>
              <a:buNone/>
              <a:defRPr sz="4200" b="0" i="0" u="none" strike="noStrike" cap="none" baseline="0">
                <a:solidFill>
                  <a:schemeClr val="dk1"/>
                </a:solidFill>
                <a:latin typeface="Economica"/>
                <a:ea typeface="Economica"/>
                <a:cs typeface="Economica"/>
                <a:sym typeface="Economica"/>
                <a:rtl val="0"/>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pPr algn="ctr"/>
            <a:r>
              <a:rPr lang="en-US" sz="3600" dirty="0">
                <a:solidFill>
                  <a:schemeClr val="bg1"/>
                </a:solidFill>
              </a:rPr>
              <a:t>Interactive Workshop: </a:t>
            </a:r>
          </a:p>
          <a:p>
            <a:pPr algn="ctr"/>
            <a:r>
              <a:rPr lang="en-US" sz="3600" dirty="0">
                <a:solidFill>
                  <a:schemeClr val="bg1"/>
                </a:solidFill>
              </a:rPr>
              <a:t>Clustering</a:t>
            </a:r>
            <a:endParaRPr lang="en" sz="3600" dirty="0">
              <a:solidFill>
                <a:schemeClr val="bg1"/>
              </a:solidFill>
            </a:endParaRPr>
          </a:p>
        </p:txBody>
      </p:sp>
      <p:sp>
        <p:nvSpPr>
          <p:cNvPr id="4" name="AutoShape 2">
            <a:extLst>
              <a:ext uri="{FF2B5EF4-FFF2-40B4-BE49-F238E27FC236}">
                <a16:creationId xmlns:a16="http://schemas.microsoft.com/office/drawing/2014/main" id="{39E0D39B-95BC-C748-0F79-DFC4811A47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6FDCC522-A973-32FB-2193-23DF2D1C7DB8}"/>
              </a:ext>
            </a:extLst>
          </p:cNvPr>
          <p:cNvSpPr txBox="1"/>
          <p:nvPr/>
        </p:nvSpPr>
        <p:spPr>
          <a:xfrm>
            <a:off x="1828799" y="2573774"/>
            <a:ext cx="9143999" cy="3970318"/>
          </a:xfrm>
          <a:prstGeom prst="rect">
            <a:avLst/>
          </a:prstGeom>
          <a:noFill/>
        </p:spPr>
        <p:txBody>
          <a:bodyPr wrap="square">
            <a:spAutoFit/>
          </a:bodyPr>
          <a:lstStyle/>
          <a:p>
            <a:pPr marL="285750" indent="-285750">
              <a:buFont typeface="Arial" panose="020B0604020202020204" pitchFamily="34" charset="0"/>
              <a:buChar char="•"/>
            </a:pPr>
            <a:r>
              <a:rPr lang="en-US" dirty="0"/>
              <a:t>“distance” metric drives clustering analysis based on previously identified PCs</a:t>
            </a:r>
          </a:p>
          <a:p>
            <a:pPr marL="285750" indent="-285750">
              <a:buFont typeface="Arial" panose="020B0604020202020204" pitchFamily="34" charset="0"/>
              <a:buChar char="•"/>
            </a:pPr>
            <a:r>
              <a:rPr lang="en-US" dirty="0"/>
              <a:t>Embed cells in a graph structure (i.e., K-nearest neighbor (KNN)) </a:t>
            </a:r>
            <a:r>
              <a:rPr lang="en-US" dirty="0">
                <a:sym typeface="Wingdings" panose="05000000000000000000" pitchFamily="2" charset="2"/>
              </a:rPr>
              <a:t> draw</a:t>
            </a:r>
            <a:r>
              <a:rPr lang="en-US" dirty="0"/>
              <a:t> edges between cells with similar feature expression patterns </a:t>
            </a:r>
            <a:r>
              <a:rPr lang="en-US" dirty="0">
                <a:sym typeface="Wingdings" panose="05000000000000000000" pitchFamily="2" charset="2"/>
              </a:rPr>
              <a:t> partition graph into highly interconnected ‘communities’ or ‘quasi-cliques’ </a:t>
            </a:r>
          </a:p>
          <a:p>
            <a:pPr marL="285750" indent="-285750">
              <a:buFont typeface="Arial" panose="020B0604020202020204" pitchFamily="34" charset="0"/>
              <a:buChar char="•"/>
            </a:pPr>
            <a:r>
              <a:rPr lang="en-US" dirty="0" err="1">
                <a:latin typeface="Consolas" panose="020B0609020204030204" pitchFamily="49" charset="0"/>
                <a:sym typeface="Wingdings" panose="05000000000000000000" pitchFamily="2" charset="2"/>
              </a:rPr>
              <a:t>FindNeighbors</a:t>
            </a:r>
            <a:r>
              <a:rPr lang="en-US" dirty="0">
                <a:latin typeface="Consolas" panose="020B0609020204030204" pitchFamily="49" charset="0"/>
                <a:sym typeface="Wingdings" panose="05000000000000000000" pitchFamily="2" charset="2"/>
              </a:rPr>
              <a:t>()</a:t>
            </a:r>
          </a:p>
          <a:p>
            <a:pPr marL="742950" lvl="1" indent="-285750">
              <a:buFont typeface="Arial" panose="020B0604020202020204" pitchFamily="34" charset="0"/>
              <a:buChar char="•"/>
            </a:pPr>
            <a:r>
              <a:rPr lang="en-US" dirty="0">
                <a:sym typeface="Wingdings" panose="05000000000000000000" pitchFamily="2" charset="2"/>
              </a:rPr>
              <a:t>construct KNN graph based on Euclidean distance in PCA space</a:t>
            </a:r>
          </a:p>
          <a:p>
            <a:pPr marL="742950" lvl="1" indent="-285750">
              <a:buFont typeface="Arial" panose="020B0604020202020204" pitchFamily="34" charset="0"/>
              <a:buChar char="•"/>
            </a:pPr>
            <a:r>
              <a:rPr lang="en-US" dirty="0">
                <a:sym typeface="Wingdings" panose="05000000000000000000" pitchFamily="2" charset="2"/>
              </a:rPr>
              <a:t>refine edge weights between any two cells based on shared overlap in local neighborhoods (Jaccard similarity)</a:t>
            </a:r>
          </a:p>
          <a:p>
            <a:pPr marL="742950" lvl="1" indent="-285750">
              <a:buFont typeface="Arial" panose="020B0604020202020204" pitchFamily="34" charset="0"/>
              <a:buChar char="•"/>
            </a:pPr>
            <a:r>
              <a:rPr lang="en-US" dirty="0">
                <a:sym typeface="Wingdings" panose="05000000000000000000" pitchFamily="2" charset="2"/>
              </a:rPr>
              <a:t>input = previously defined dimensionality of dataset (first 10 PCs)</a:t>
            </a:r>
          </a:p>
          <a:p>
            <a:pPr marL="285750" indent="-285750">
              <a:buFont typeface="Arial" panose="020B0604020202020204" pitchFamily="34" charset="0"/>
              <a:buChar char="•"/>
            </a:pPr>
            <a:r>
              <a:rPr lang="en-US" dirty="0" err="1">
                <a:latin typeface="Consolas" panose="020B0609020204030204" pitchFamily="49" charset="0"/>
                <a:sym typeface="Wingdings" panose="05000000000000000000" pitchFamily="2" charset="2"/>
              </a:rPr>
              <a:t>FindClusters</a:t>
            </a:r>
            <a:r>
              <a:rPr lang="en-US" dirty="0">
                <a:latin typeface="Consolas" panose="020B0609020204030204" pitchFamily="49" charset="0"/>
                <a:sym typeface="Wingdings" panose="05000000000000000000" pitchFamily="2" charset="2"/>
              </a:rPr>
              <a:t>()</a:t>
            </a:r>
          </a:p>
          <a:p>
            <a:pPr marL="742950" lvl="1" indent="-285750">
              <a:buFont typeface="Arial" panose="020B0604020202020204" pitchFamily="34" charset="0"/>
              <a:buChar char="•"/>
            </a:pPr>
            <a:r>
              <a:rPr lang="en-US" dirty="0"/>
              <a:t>Apply modularity optimization techniques (Louvain algorithm by default) to iteratively group cells together</a:t>
            </a:r>
          </a:p>
          <a:p>
            <a:pPr marL="742950" lvl="1" indent="-285750">
              <a:buFont typeface="Arial" panose="020B0604020202020204" pitchFamily="34" charset="0"/>
              <a:buChar char="•"/>
            </a:pPr>
            <a:r>
              <a:rPr lang="en-US" dirty="0"/>
              <a:t>‘resolution’ parameter = set granularity of downstream clustering (higher resolution = more clusters; 0.4-1.2 is optimal for datasets of ~3000 cells)</a:t>
            </a:r>
          </a:p>
        </p:txBody>
      </p:sp>
      <p:sp>
        <p:nvSpPr>
          <p:cNvPr id="2" name="TextBox 1">
            <a:extLst>
              <a:ext uri="{FF2B5EF4-FFF2-40B4-BE49-F238E27FC236}">
                <a16:creationId xmlns:a16="http://schemas.microsoft.com/office/drawing/2014/main" id="{29D93465-5FFB-5B3F-DFBE-F0C103181D92}"/>
              </a:ext>
            </a:extLst>
          </p:cNvPr>
          <p:cNvSpPr txBox="1"/>
          <p:nvPr/>
        </p:nvSpPr>
        <p:spPr>
          <a:xfrm>
            <a:off x="886691" y="6483927"/>
            <a:ext cx="79663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3"/>
              </a:rPr>
              <a:t>https://blog.bioturing.com/2022/02/15/the-essence-of-scrna-seq-clustering/</a:t>
            </a:r>
            <a:r>
              <a:rPr lang="en-US" dirty="0"/>
              <a:t> </a:t>
            </a:r>
          </a:p>
        </p:txBody>
      </p:sp>
    </p:spTree>
    <p:extLst>
      <p:ext uri="{BB962C8B-B14F-4D97-AF65-F5344CB8AC3E}">
        <p14:creationId xmlns:p14="http://schemas.microsoft.com/office/powerpoint/2010/main" val="770444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9" name="Shape 178"/>
          <p:cNvSpPr txBox="1">
            <a:spLocks/>
          </p:cNvSpPr>
          <p:nvPr/>
        </p:nvSpPr>
        <p:spPr>
          <a:xfrm>
            <a:off x="1828800" y="1143000"/>
            <a:ext cx="9144000" cy="1097280"/>
          </a:xfrm>
          <a:prstGeom prst="rect">
            <a:avLst/>
          </a:prstGeom>
          <a:solidFill>
            <a:srgbClr val="485A82"/>
          </a:solid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Economica"/>
              <a:buNone/>
              <a:defRPr sz="4200" b="0" i="0" u="none" strike="noStrike" cap="none" baseline="0">
                <a:solidFill>
                  <a:schemeClr val="dk1"/>
                </a:solidFill>
                <a:latin typeface="Economica"/>
                <a:ea typeface="Economica"/>
                <a:cs typeface="Economica"/>
                <a:sym typeface="Economica"/>
                <a:rtl val="0"/>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pPr algn="ctr"/>
            <a:r>
              <a:rPr lang="en-US" sz="3600" dirty="0">
                <a:solidFill>
                  <a:schemeClr val="bg1"/>
                </a:solidFill>
              </a:rPr>
              <a:t>Interactive Workshop: </a:t>
            </a:r>
          </a:p>
          <a:p>
            <a:pPr algn="ctr"/>
            <a:r>
              <a:rPr lang="en-US" sz="3600" dirty="0">
                <a:solidFill>
                  <a:schemeClr val="bg1"/>
                </a:solidFill>
              </a:rPr>
              <a:t>Clustering</a:t>
            </a:r>
            <a:endParaRPr lang="en" sz="3600" dirty="0">
              <a:solidFill>
                <a:schemeClr val="bg1"/>
              </a:solidFill>
            </a:endParaRPr>
          </a:p>
        </p:txBody>
      </p:sp>
      <p:sp>
        <p:nvSpPr>
          <p:cNvPr id="4" name="AutoShape 2">
            <a:extLst>
              <a:ext uri="{FF2B5EF4-FFF2-40B4-BE49-F238E27FC236}">
                <a16:creationId xmlns:a16="http://schemas.microsoft.com/office/drawing/2014/main" id="{39E0D39B-95BC-C748-0F79-DFC4811A47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C4461405-A666-9653-DAE1-E727B7D94E55}"/>
              </a:ext>
            </a:extLst>
          </p:cNvPr>
          <p:cNvPicPr>
            <a:picLocks noChangeAspect="1"/>
          </p:cNvPicPr>
          <p:nvPr/>
        </p:nvPicPr>
        <p:blipFill>
          <a:blip r:embed="rId3"/>
          <a:stretch>
            <a:fillRect/>
          </a:stretch>
        </p:blipFill>
        <p:spPr>
          <a:xfrm>
            <a:off x="4347918" y="2505263"/>
            <a:ext cx="3496163" cy="447737"/>
          </a:xfrm>
          <a:prstGeom prst="rect">
            <a:avLst/>
          </a:prstGeom>
        </p:spPr>
      </p:pic>
      <p:pic>
        <p:nvPicPr>
          <p:cNvPr id="7" name="Picture 6">
            <a:extLst>
              <a:ext uri="{FF2B5EF4-FFF2-40B4-BE49-F238E27FC236}">
                <a16:creationId xmlns:a16="http://schemas.microsoft.com/office/drawing/2014/main" id="{DCE30C01-4E94-B3CF-7C70-A60EC71BCCE7}"/>
              </a:ext>
            </a:extLst>
          </p:cNvPr>
          <p:cNvPicPr>
            <a:picLocks noChangeAspect="1"/>
          </p:cNvPicPr>
          <p:nvPr/>
        </p:nvPicPr>
        <p:blipFill>
          <a:blip r:embed="rId4"/>
          <a:stretch>
            <a:fillRect/>
          </a:stretch>
        </p:blipFill>
        <p:spPr>
          <a:xfrm>
            <a:off x="2809415" y="3285788"/>
            <a:ext cx="6573167" cy="1238423"/>
          </a:xfrm>
          <a:prstGeom prst="rect">
            <a:avLst/>
          </a:prstGeom>
        </p:spPr>
      </p:pic>
    </p:spTree>
    <p:extLst>
      <p:ext uri="{BB962C8B-B14F-4D97-AF65-F5344CB8AC3E}">
        <p14:creationId xmlns:p14="http://schemas.microsoft.com/office/powerpoint/2010/main" val="1325482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9" name="Shape 178"/>
          <p:cNvSpPr txBox="1">
            <a:spLocks/>
          </p:cNvSpPr>
          <p:nvPr/>
        </p:nvSpPr>
        <p:spPr>
          <a:xfrm>
            <a:off x="1828800" y="1143000"/>
            <a:ext cx="9144000" cy="1097280"/>
          </a:xfrm>
          <a:prstGeom prst="rect">
            <a:avLst/>
          </a:prstGeom>
          <a:solidFill>
            <a:srgbClr val="485A82"/>
          </a:solid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Economica"/>
              <a:buNone/>
              <a:defRPr sz="4200" b="0" i="0" u="none" strike="noStrike" cap="none" baseline="0">
                <a:solidFill>
                  <a:schemeClr val="dk1"/>
                </a:solidFill>
                <a:latin typeface="Economica"/>
                <a:ea typeface="Economica"/>
                <a:cs typeface="Economica"/>
                <a:sym typeface="Economica"/>
                <a:rtl val="0"/>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pPr algn="ctr"/>
            <a:r>
              <a:rPr lang="en-US" sz="3200" dirty="0">
                <a:solidFill>
                  <a:schemeClr val="bg1"/>
                </a:solidFill>
              </a:rPr>
              <a:t>Interactive Workshop: </a:t>
            </a:r>
          </a:p>
          <a:p>
            <a:pPr algn="ctr"/>
            <a:r>
              <a:rPr lang="en-US" sz="3200" dirty="0">
                <a:solidFill>
                  <a:schemeClr val="bg1"/>
                </a:solidFill>
              </a:rPr>
              <a:t>Non-Linear Dimensionality Reduction (UMAP)</a:t>
            </a:r>
            <a:endParaRPr lang="en" sz="3200">
              <a:solidFill>
                <a:schemeClr val="bg1"/>
              </a:solidFill>
            </a:endParaRPr>
          </a:p>
        </p:txBody>
      </p:sp>
      <p:sp>
        <p:nvSpPr>
          <p:cNvPr id="4" name="AutoShape 2">
            <a:extLst>
              <a:ext uri="{FF2B5EF4-FFF2-40B4-BE49-F238E27FC236}">
                <a16:creationId xmlns:a16="http://schemas.microsoft.com/office/drawing/2014/main" id="{39E0D39B-95BC-C748-0F79-DFC4811A47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58C58060-C62E-3AE6-520E-DD32E869EC17}"/>
              </a:ext>
            </a:extLst>
          </p:cNvPr>
          <p:cNvSpPr txBox="1"/>
          <p:nvPr/>
        </p:nvSpPr>
        <p:spPr>
          <a:xfrm>
            <a:off x="1828800" y="3151556"/>
            <a:ext cx="9143999" cy="2277547"/>
          </a:xfrm>
          <a:prstGeom prst="rect">
            <a:avLst/>
          </a:prstGeom>
          <a:noFill/>
        </p:spPr>
        <p:txBody>
          <a:bodyPr wrap="square" lIns="91440" tIns="45720" rIns="91440" bIns="45720" anchor="t">
            <a:spAutoFit/>
          </a:bodyPr>
          <a:lstStyle/>
          <a:p>
            <a:r>
              <a:rPr lang="en-US" b="1" dirty="0">
                <a:cs typeface="Calibri" panose="020F0502020204030204"/>
              </a:rPr>
              <a:t>Goal = learn the underlying manifold of the data in order to place similar cells together in low-dimensional space</a:t>
            </a:r>
          </a:p>
          <a:p>
            <a:endParaRPr lang="en-US" b="1" dirty="0"/>
          </a:p>
          <a:p>
            <a:pPr marL="285750" indent="-285750">
              <a:buFont typeface="Arial" panose="020B0604020202020204" pitchFamily="34" charset="0"/>
              <a:buChar char="•"/>
            </a:pPr>
            <a:r>
              <a:rPr lang="en-US" dirty="0" err="1"/>
              <a:t>tSNE</a:t>
            </a:r>
            <a:r>
              <a:rPr lang="en-US" dirty="0"/>
              <a:t> and UMAP</a:t>
            </a:r>
            <a:endParaRPr lang="en-US"/>
          </a:p>
          <a:p>
            <a:pPr marL="742950" lvl="1" indent="-285750">
              <a:buFont typeface="Arial" panose="020B0604020202020204" pitchFamily="34" charset="0"/>
              <a:buChar char="•"/>
            </a:pPr>
            <a:r>
              <a:rPr lang="en-US" sz="1600" dirty="0">
                <a:ea typeface="+mn-lt"/>
                <a:cs typeface="+mn-lt"/>
                <a:hlinkClick r:id="rId3"/>
              </a:rPr>
              <a:t>https://blog.bioturing.com/2022/01/14/umap-vs-t-sne-single-cell-rna-seq-data-visualization/</a:t>
            </a:r>
            <a:r>
              <a:rPr lang="en-US" sz="1600" dirty="0">
                <a:ea typeface="+mn-lt"/>
                <a:cs typeface="+mn-lt"/>
              </a:rPr>
              <a:t> </a:t>
            </a:r>
            <a:endParaRPr lang="en-US" dirty="0">
              <a:cs typeface="Calibri" panose="020F0502020204030204"/>
            </a:endParaRPr>
          </a:p>
          <a:p>
            <a:pPr marL="285750" indent="-285750">
              <a:buFont typeface="Arial" panose="020B0604020202020204" pitchFamily="34" charset="0"/>
              <a:buChar char="•"/>
            </a:pPr>
            <a:r>
              <a:rPr lang="en-US" dirty="0"/>
              <a:t>Cells within the graph-based clusters determined previously should co-localize on these dimension reduction plots</a:t>
            </a:r>
          </a:p>
          <a:p>
            <a:pPr marL="285750" indent="-285750">
              <a:buFont typeface="Arial" panose="020B0604020202020204" pitchFamily="34" charset="0"/>
              <a:buChar char="•"/>
            </a:pPr>
            <a:r>
              <a:rPr lang="en-US" dirty="0"/>
              <a:t>Input the same PCs as used in the clustering analysis</a:t>
            </a:r>
            <a:endParaRPr lang="en-US" dirty="0">
              <a:cs typeface="Calibri"/>
            </a:endParaRPr>
          </a:p>
        </p:txBody>
      </p:sp>
    </p:spTree>
    <p:extLst>
      <p:ext uri="{BB962C8B-B14F-4D97-AF65-F5344CB8AC3E}">
        <p14:creationId xmlns:p14="http://schemas.microsoft.com/office/powerpoint/2010/main" val="4111097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9" name="Shape 178"/>
          <p:cNvSpPr txBox="1">
            <a:spLocks/>
          </p:cNvSpPr>
          <p:nvPr/>
        </p:nvSpPr>
        <p:spPr>
          <a:xfrm>
            <a:off x="1828800" y="1143000"/>
            <a:ext cx="9144000" cy="1097280"/>
          </a:xfrm>
          <a:prstGeom prst="rect">
            <a:avLst/>
          </a:prstGeom>
          <a:solidFill>
            <a:srgbClr val="485A82"/>
          </a:solid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Economica"/>
              <a:buNone/>
              <a:defRPr sz="4200" b="0" i="0" u="none" strike="noStrike" cap="none" baseline="0">
                <a:solidFill>
                  <a:schemeClr val="dk1"/>
                </a:solidFill>
                <a:latin typeface="Economica"/>
                <a:ea typeface="Economica"/>
                <a:cs typeface="Economica"/>
                <a:sym typeface="Economica"/>
                <a:rtl val="0"/>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pPr algn="ctr"/>
            <a:r>
              <a:rPr lang="en-US" sz="3200" dirty="0">
                <a:solidFill>
                  <a:schemeClr val="bg1"/>
                </a:solidFill>
              </a:rPr>
              <a:t>Interactive Workshop: </a:t>
            </a:r>
          </a:p>
          <a:p>
            <a:pPr algn="ctr"/>
            <a:r>
              <a:rPr lang="en-US" sz="3200" dirty="0">
                <a:solidFill>
                  <a:schemeClr val="bg1"/>
                </a:solidFill>
              </a:rPr>
              <a:t>Non-Linear Dimensionality Reduction (UMAP)</a:t>
            </a:r>
            <a:endParaRPr lang="en" sz="3200">
              <a:solidFill>
                <a:schemeClr val="bg1"/>
              </a:solidFill>
            </a:endParaRPr>
          </a:p>
        </p:txBody>
      </p:sp>
      <p:sp>
        <p:nvSpPr>
          <p:cNvPr id="4" name="AutoShape 2">
            <a:extLst>
              <a:ext uri="{FF2B5EF4-FFF2-40B4-BE49-F238E27FC236}">
                <a16:creationId xmlns:a16="http://schemas.microsoft.com/office/drawing/2014/main" id="{39E0D39B-95BC-C748-0F79-DFC4811A47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C7DCF4CB-AED1-5BF6-F682-1B84AB5F2F8D}"/>
              </a:ext>
            </a:extLst>
          </p:cNvPr>
          <p:cNvPicPr>
            <a:picLocks noChangeAspect="1"/>
          </p:cNvPicPr>
          <p:nvPr/>
        </p:nvPicPr>
        <p:blipFill>
          <a:blip r:embed="rId3"/>
          <a:stretch>
            <a:fillRect/>
          </a:stretch>
        </p:blipFill>
        <p:spPr>
          <a:xfrm>
            <a:off x="687803" y="2979747"/>
            <a:ext cx="10830248" cy="2237754"/>
          </a:xfrm>
          <a:prstGeom prst="rect">
            <a:avLst/>
          </a:prstGeom>
        </p:spPr>
      </p:pic>
    </p:spTree>
    <p:extLst>
      <p:ext uri="{BB962C8B-B14F-4D97-AF65-F5344CB8AC3E}">
        <p14:creationId xmlns:p14="http://schemas.microsoft.com/office/powerpoint/2010/main" val="38057005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9" name="Shape 178"/>
          <p:cNvSpPr txBox="1">
            <a:spLocks/>
          </p:cNvSpPr>
          <p:nvPr/>
        </p:nvSpPr>
        <p:spPr>
          <a:xfrm>
            <a:off x="1828800" y="1143000"/>
            <a:ext cx="9144000" cy="1097280"/>
          </a:xfrm>
          <a:prstGeom prst="rect">
            <a:avLst/>
          </a:prstGeom>
          <a:solidFill>
            <a:srgbClr val="485A82"/>
          </a:solid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Economica"/>
              <a:buNone/>
              <a:defRPr sz="4200" b="0" i="0" u="none" strike="noStrike" cap="none" baseline="0">
                <a:solidFill>
                  <a:schemeClr val="dk1"/>
                </a:solidFill>
                <a:latin typeface="Economica"/>
                <a:ea typeface="Economica"/>
                <a:cs typeface="Economica"/>
                <a:sym typeface="Economica"/>
                <a:rtl val="0"/>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pPr algn="ctr"/>
            <a:r>
              <a:rPr lang="en-US" sz="3200" dirty="0">
                <a:solidFill>
                  <a:schemeClr val="bg1"/>
                </a:solidFill>
              </a:rPr>
              <a:t>Interactive Workshop: </a:t>
            </a:r>
          </a:p>
          <a:p>
            <a:pPr algn="ctr"/>
            <a:r>
              <a:rPr lang="en-US" sz="3200" dirty="0">
                <a:solidFill>
                  <a:schemeClr val="bg1"/>
                </a:solidFill>
              </a:rPr>
              <a:t>Non-Linear Dimensionality Reduction (UMAP)</a:t>
            </a:r>
            <a:endParaRPr lang="en" sz="3200">
              <a:solidFill>
                <a:schemeClr val="bg1"/>
              </a:solidFill>
            </a:endParaRPr>
          </a:p>
        </p:txBody>
      </p:sp>
      <p:sp>
        <p:nvSpPr>
          <p:cNvPr id="4" name="AutoShape 2">
            <a:extLst>
              <a:ext uri="{FF2B5EF4-FFF2-40B4-BE49-F238E27FC236}">
                <a16:creationId xmlns:a16="http://schemas.microsoft.com/office/drawing/2014/main" id="{39E0D39B-95BC-C748-0F79-DFC4811A47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descr="Chart, scatter chart&#10;&#10;Description automatically generated">
            <a:extLst>
              <a:ext uri="{FF2B5EF4-FFF2-40B4-BE49-F238E27FC236}">
                <a16:creationId xmlns:a16="http://schemas.microsoft.com/office/drawing/2014/main" id="{0D05D405-73DD-14E4-F1F1-4B870EE618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6169" y="2240280"/>
            <a:ext cx="6399662" cy="3949505"/>
          </a:xfrm>
          <a:prstGeom prst="rect">
            <a:avLst/>
          </a:prstGeom>
        </p:spPr>
      </p:pic>
      <p:sp>
        <p:nvSpPr>
          <p:cNvPr id="2" name="TextBox 1">
            <a:extLst>
              <a:ext uri="{FF2B5EF4-FFF2-40B4-BE49-F238E27FC236}">
                <a16:creationId xmlns:a16="http://schemas.microsoft.com/office/drawing/2014/main" id="{AFB29219-FC51-67B3-FB98-5C79475D95B8}"/>
              </a:ext>
            </a:extLst>
          </p:cNvPr>
          <p:cNvSpPr txBox="1"/>
          <p:nvPr/>
        </p:nvSpPr>
        <p:spPr>
          <a:xfrm>
            <a:off x="9295831" y="3581400"/>
            <a:ext cx="2239677" cy="1477328"/>
          </a:xfrm>
          <a:prstGeom prst="rect">
            <a:avLst/>
          </a:prstGeom>
          <a:noFill/>
        </p:spPr>
        <p:txBody>
          <a:bodyPr wrap="square" lIns="91440" tIns="45720" rIns="91440" bIns="45720" rtlCol="0" anchor="t">
            <a:spAutoFit/>
          </a:bodyPr>
          <a:lstStyle/>
          <a:p>
            <a:r>
              <a:rPr lang="en-US" dirty="0">
                <a:sym typeface="Wingdings" panose="05000000000000000000" pitchFamily="2" charset="2"/>
              </a:rPr>
              <a:t>Colored by clusters previously identified in KNN clustering, note colocalization of cells in each cluster</a:t>
            </a:r>
            <a:endParaRPr lang="en-US" dirty="0"/>
          </a:p>
        </p:txBody>
      </p:sp>
      <p:sp>
        <p:nvSpPr>
          <p:cNvPr id="6" name="TextBox 5">
            <a:extLst>
              <a:ext uri="{FF2B5EF4-FFF2-40B4-BE49-F238E27FC236}">
                <a16:creationId xmlns:a16="http://schemas.microsoft.com/office/drawing/2014/main" id="{588EE210-89A5-A4AB-32DC-3B53D0923197}"/>
              </a:ext>
            </a:extLst>
          </p:cNvPr>
          <p:cNvSpPr txBox="1"/>
          <p:nvPr/>
        </p:nvSpPr>
        <p:spPr>
          <a:xfrm>
            <a:off x="605414" y="6381931"/>
            <a:ext cx="6094324" cy="369332"/>
          </a:xfrm>
          <a:prstGeom prst="rect">
            <a:avLst/>
          </a:prstGeom>
          <a:noFill/>
        </p:spPr>
        <p:txBody>
          <a:bodyPr wrap="square">
            <a:spAutoFit/>
          </a:bodyPr>
          <a:lstStyle/>
          <a:p>
            <a:r>
              <a:rPr lang="en-US" sz="1800" b="0" i="0" u="sng" strike="noStrike" dirty="0">
                <a:solidFill>
                  <a:srgbClr val="1155CC"/>
                </a:solidFill>
                <a:effectLst/>
                <a:latin typeface="Arial" panose="020B0604020202020204" pitchFamily="34" charset="0"/>
                <a:hlinkClick r:id="rId4"/>
              </a:rPr>
              <a:t>https://pair-code.github.io/understanding-umap/</a:t>
            </a:r>
            <a:r>
              <a:rPr lang="en-US" sz="1800" b="0" i="0" u="none" strike="noStrike" dirty="0">
                <a:solidFill>
                  <a:srgbClr val="1D1C1D"/>
                </a:solidFill>
                <a:effectLst/>
                <a:latin typeface="Arial" panose="020B0604020202020204" pitchFamily="34" charset="0"/>
              </a:rPr>
              <a:t> </a:t>
            </a:r>
            <a:endParaRPr lang="en-US" dirty="0"/>
          </a:p>
        </p:txBody>
      </p:sp>
    </p:spTree>
    <p:extLst>
      <p:ext uri="{BB962C8B-B14F-4D97-AF65-F5344CB8AC3E}">
        <p14:creationId xmlns:p14="http://schemas.microsoft.com/office/powerpoint/2010/main" val="39317916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9" name="Shape 178"/>
          <p:cNvSpPr txBox="1">
            <a:spLocks/>
          </p:cNvSpPr>
          <p:nvPr/>
        </p:nvSpPr>
        <p:spPr>
          <a:xfrm>
            <a:off x="1828800" y="1143000"/>
            <a:ext cx="9144000" cy="1097280"/>
          </a:xfrm>
          <a:prstGeom prst="rect">
            <a:avLst/>
          </a:prstGeom>
          <a:solidFill>
            <a:srgbClr val="485A82"/>
          </a:solid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Economica"/>
              <a:buNone/>
              <a:defRPr sz="4200" b="0" i="0" u="none" strike="noStrike" cap="none" baseline="0">
                <a:solidFill>
                  <a:schemeClr val="dk1"/>
                </a:solidFill>
                <a:latin typeface="Economica"/>
                <a:ea typeface="Economica"/>
                <a:cs typeface="Economica"/>
                <a:sym typeface="Economica"/>
                <a:rtl val="0"/>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pPr algn="ctr"/>
            <a:r>
              <a:rPr lang="en-US" sz="3600" dirty="0">
                <a:solidFill>
                  <a:schemeClr val="bg1"/>
                </a:solidFill>
              </a:rPr>
              <a:t>Interactive Workshop: </a:t>
            </a:r>
          </a:p>
          <a:p>
            <a:pPr algn="ctr"/>
            <a:r>
              <a:rPr lang="en-US" sz="3600" dirty="0">
                <a:solidFill>
                  <a:schemeClr val="bg1"/>
                </a:solidFill>
              </a:rPr>
              <a:t>Differential Expression (Identify Biomarkers)</a:t>
            </a:r>
            <a:endParaRPr lang="en" sz="3600" dirty="0">
              <a:solidFill>
                <a:schemeClr val="bg1"/>
              </a:solidFill>
            </a:endParaRPr>
          </a:p>
        </p:txBody>
      </p:sp>
      <p:sp>
        <p:nvSpPr>
          <p:cNvPr id="4" name="AutoShape 2">
            <a:extLst>
              <a:ext uri="{FF2B5EF4-FFF2-40B4-BE49-F238E27FC236}">
                <a16:creationId xmlns:a16="http://schemas.microsoft.com/office/drawing/2014/main" id="{39E0D39B-95BC-C748-0F79-DFC4811A47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59A340AA-B5C7-6DF6-4586-49499BB80031}"/>
              </a:ext>
            </a:extLst>
          </p:cNvPr>
          <p:cNvPicPr>
            <a:picLocks noChangeAspect="1"/>
          </p:cNvPicPr>
          <p:nvPr/>
        </p:nvPicPr>
        <p:blipFill>
          <a:blip r:embed="rId3"/>
          <a:stretch>
            <a:fillRect/>
          </a:stretch>
        </p:blipFill>
        <p:spPr>
          <a:xfrm>
            <a:off x="2656952" y="2240280"/>
            <a:ext cx="7487695" cy="2448267"/>
          </a:xfrm>
          <a:prstGeom prst="rect">
            <a:avLst/>
          </a:prstGeom>
        </p:spPr>
      </p:pic>
      <p:pic>
        <p:nvPicPr>
          <p:cNvPr id="8" name="Picture 7">
            <a:extLst>
              <a:ext uri="{FF2B5EF4-FFF2-40B4-BE49-F238E27FC236}">
                <a16:creationId xmlns:a16="http://schemas.microsoft.com/office/drawing/2014/main" id="{FBAF710D-0EC5-02C6-BACB-4971FAF41D11}"/>
              </a:ext>
            </a:extLst>
          </p:cNvPr>
          <p:cNvPicPr>
            <a:picLocks noChangeAspect="1"/>
          </p:cNvPicPr>
          <p:nvPr/>
        </p:nvPicPr>
        <p:blipFill>
          <a:blip r:embed="rId4"/>
          <a:stretch>
            <a:fillRect/>
          </a:stretch>
        </p:blipFill>
        <p:spPr>
          <a:xfrm>
            <a:off x="1738364" y="4798130"/>
            <a:ext cx="6888981" cy="1975394"/>
          </a:xfrm>
          <a:prstGeom prst="rect">
            <a:avLst/>
          </a:prstGeom>
        </p:spPr>
      </p:pic>
    </p:spTree>
    <p:extLst>
      <p:ext uri="{BB962C8B-B14F-4D97-AF65-F5344CB8AC3E}">
        <p14:creationId xmlns:p14="http://schemas.microsoft.com/office/powerpoint/2010/main" val="24942193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9" name="Shape 178"/>
          <p:cNvSpPr txBox="1">
            <a:spLocks/>
          </p:cNvSpPr>
          <p:nvPr/>
        </p:nvSpPr>
        <p:spPr>
          <a:xfrm>
            <a:off x="1828800" y="1143000"/>
            <a:ext cx="9144000" cy="1097280"/>
          </a:xfrm>
          <a:prstGeom prst="rect">
            <a:avLst/>
          </a:prstGeom>
          <a:solidFill>
            <a:srgbClr val="485A82"/>
          </a:solid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Economica"/>
              <a:buNone/>
              <a:defRPr sz="4200" b="0" i="0" u="none" strike="noStrike" cap="none" baseline="0">
                <a:solidFill>
                  <a:schemeClr val="dk1"/>
                </a:solidFill>
                <a:latin typeface="Economica"/>
                <a:ea typeface="Economica"/>
                <a:cs typeface="Economica"/>
                <a:sym typeface="Economica"/>
                <a:rtl val="0"/>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pPr algn="ctr"/>
            <a:r>
              <a:rPr lang="en-US" sz="3600" dirty="0">
                <a:solidFill>
                  <a:schemeClr val="bg1"/>
                </a:solidFill>
              </a:rPr>
              <a:t>Interactive Workshop: </a:t>
            </a:r>
          </a:p>
          <a:p>
            <a:pPr algn="ctr"/>
            <a:r>
              <a:rPr lang="en-US" sz="3600" dirty="0">
                <a:solidFill>
                  <a:schemeClr val="bg1"/>
                </a:solidFill>
              </a:rPr>
              <a:t>Visualize Expression Across Clusters</a:t>
            </a:r>
            <a:endParaRPr lang="en" sz="3600" dirty="0">
              <a:solidFill>
                <a:schemeClr val="bg1"/>
              </a:solidFill>
            </a:endParaRPr>
          </a:p>
        </p:txBody>
      </p:sp>
      <p:sp>
        <p:nvSpPr>
          <p:cNvPr id="4" name="AutoShape 2">
            <a:extLst>
              <a:ext uri="{FF2B5EF4-FFF2-40B4-BE49-F238E27FC236}">
                <a16:creationId xmlns:a16="http://schemas.microsoft.com/office/drawing/2014/main" id="{39E0D39B-95BC-C748-0F79-DFC4811A47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3B0E65A6-6C60-1F80-EABD-2884C771AC5F}"/>
              </a:ext>
            </a:extLst>
          </p:cNvPr>
          <p:cNvPicPr>
            <a:picLocks noChangeAspect="1"/>
          </p:cNvPicPr>
          <p:nvPr/>
        </p:nvPicPr>
        <p:blipFill>
          <a:blip r:embed="rId3"/>
          <a:stretch>
            <a:fillRect/>
          </a:stretch>
        </p:blipFill>
        <p:spPr>
          <a:xfrm>
            <a:off x="3309548" y="2348347"/>
            <a:ext cx="5572903" cy="533474"/>
          </a:xfrm>
          <a:prstGeom prst="rect">
            <a:avLst/>
          </a:prstGeom>
        </p:spPr>
      </p:pic>
      <p:pic>
        <p:nvPicPr>
          <p:cNvPr id="7" name="Picture 6" descr="Histogram&#10;&#10;Description automatically generated with medium confidence">
            <a:extLst>
              <a:ext uri="{FF2B5EF4-FFF2-40B4-BE49-F238E27FC236}">
                <a16:creationId xmlns:a16="http://schemas.microsoft.com/office/drawing/2014/main" id="{CBBD61C2-DCB6-1B44-C381-0D01757DF0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8220" y="3146520"/>
            <a:ext cx="4767779" cy="2942401"/>
          </a:xfrm>
          <a:prstGeom prst="rect">
            <a:avLst/>
          </a:prstGeom>
        </p:spPr>
      </p:pic>
      <p:pic>
        <p:nvPicPr>
          <p:cNvPr id="11" name="Picture 10" descr="Chart, box and whisker chart&#10;&#10;Description automatically generated">
            <a:extLst>
              <a:ext uri="{FF2B5EF4-FFF2-40B4-BE49-F238E27FC236}">
                <a16:creationId xmlns:a16="http://schemas.microsoft.com/office/drawing/2014/main" id="{A62F5A06-66D5-4189-509C-CE074C881E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1173" y="3146520"/>
            <a:ext cx="4767780" cy="2942401"/>
          </a:xfrm>
          <a:prstGeom prst="rect">
            <a:avLst/>
          </a:prstGeom>
        </p:spPr>
      </p:pic>
    </p:spTree>
    <p:extLst>
      <p:ext uri="{BB962C8B-B14F-4D97-AF65-F5344CB8AC3E}">
        <p14:creationId xmlns:p14="http://schemas.microsoft.com/office/powerpoint/2010/main" val="3083934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9" name="Shape 178"/>
          <p:cNvSpPr txBox="1">
            <a:spLocks/>
          </p:cNvSpPr>
          <p:nvPr/>
        </p:nvSpPr>
        <p:spPr>
          <a:xfrm>
            <a:off x="1828800" y="1143000"/>
            <a:ext cx="9144000" cy="1097280"/>
          </a:xfrm>
          <a:prstGeom prst="rect">
            <a:avLst/>
          </a:prstGeom>
          <a:solidFill>
            <a:srgbClr val="485A82"/>
          </a:solid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Economica"/>
              <a:buNone/>
              <a:defRPr sz="4200" b="0" i="0" u="none" strike="noStrike" cap="none" baseline="0">
                <a:solidFill>
                  <a:schemeClr val="dk1"/>
                </a:solidFill>
                <a:latin typeface="Economica"/>
                <a:ea typeface="Economica"/>
                <a:cs typeface="Economica"/>
                <a:sym typeface="Economica"/>
                <a:rtl val="0"/>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pPr algn="ctr"/>
            <a:r>
              <a:rPr lang="en-US" sz="3600" dirty="0">
                <a:solidFill>
                  <a:schemeClr val="bg1"/>
                </a:solidFill>
              </a:rPr>
              <a:t>Interactive Workshop: </a:t>
            </a:r>
          </a:p>
          <a:p>
            <a:pPr algn="ctr"/>
            <a:r>
              <a:rPr lang="en-US" sz="3600" dirty="0">
                <a:solidFill>
                  <a:schemeClr val="bg1"/>
                </a:solidFill>
              </a:rPr>
              <a:t>Visualize Expression Across Clusters</a:t>
            </a:r>
            <a:endParaRPr lang="en" dirty="0">
              <a:solidFill>
                <a:schemeClr val="bg1"/>
              </a:solidFill>
            </a:endParaRPr>
          </a:p>
        </p:txBody>
      </p:sp>
      <p:sp>
        <p:nvSpPr>
          <p:cNvPr id="4" name="AutoShape 2">
            <a:extLst>
              <a:ext uri="{FF2B5EF4-FFF2-40B4-BE49-F238E27FC236}">
                <a16:creationId xmlns:a16="http://schemas.microsoft.com/office/drawing/2014/main" id="{39E0D39B-95BC-C748-0F79-DFC4811A47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89B94D0C-F044-0F61-CAEB-59CD666A95FA}"/>
              </a:ext>
            </a:extLst>
          </p:cNvPr>
          <p:cNvPicPr>
            <a:picLocks noChangeAspect="1"/>
          </p:cNvPicPr>
          <p:nvPr/>
        </p:nvPicPr>
        <p:blipFill>
          <a:blip r:embed="rId3"/>
          <a:stretch>
            <a:fillRect/>
          </a:stretch>
        </p:blipFill>
        <p:spPr>
          <a:xfrm>
            <a:off x="2390258" y="2380834"/>
            <a:ext cx="7411484" cy="857370"/>
          </a:xfrm>
          <a:prstGeom prst="rect">
            <a:avLst/>
          </a:prstGeom>
        </p:spPr>
      </p:pic>
      <p:pic>
        <p:nvPicPr>
          <p:cNvPr id="6" name="Picture 5" descr="Diagram&#10;&#10;Description automatically generated">
            <a:extLst>
              <a:ext uri="{FF2B5EF4-FFF2-40B4-BE49-F238E27FC236}">
                <a16:creationId xmlns:a16="http://schemas.microsoft.com/office/drawing/2014/main" id="{56D2A0D2-B0ED-1A9E-028D-8373F6440938}"/>
              </a:ext>
            </a:extLst>
          </p:cNvPr>
          <p:cNvPicPr>
            <a:picLocks noChangeAspect="1"/>
          </p:cNvPicPr>
          <p:nvPr/>
        </p:nvPicPr>
        <p:blipFill rotWithShape="1">
          <a:blip r:embed="rId4">
            <a:extLst>
              <a:ext uri="{28A0092B-C50C-407E-A947-70E740481C1C}">
                <a14:useLocalDpi xmlns:a14="http://schemas.microsoft.com/office/drawing/2010/main" val="0"/>
              </a:ext>
            </a:extLst>
          </a:blip>
          <a:srcRect r="50526" b="65848"/>
          <a:stretch/>
        </p:blipFill>
        <p:spPr>
          <a:xfrm>
            <a:off x="3331697" y="3351859"/>
            <a:ext cx="5043705" cy="3481688"/>
          </a:xfrm>
          <a:prstGeom prst="rect">
            <a:avLst/>
          </a:prstGeom>
        </p:spPr>
      </p:pic>
      <p:sp>
        <p:nvSpPr>
          <p:cNvPr id="2" name="TextBox 1">
            <a:extLst>
              <a:ext uri="{FF2B5EF4-FFF2-40B4-BE49-F238E27FC236}">
                <a16:creationId xmlns:a16="http://schemas.microsoft.com/office/drawing/2014/main" id="{DE5694BE-3E0A-1222-837C-44DAC6DD2A7A}"/>
              </a:ext>
            </a:extLst>
          </p:cNvPr>
          <p:cNvSpPr txBox="1"/>
          <p:nvPr/>
        </p:nvSpPr>
        <p:spPr>
          <a:xfrm>
            <a:off x="3555999" y="4317999"/>
            <a:ext cx="987777" cy="2031325"/>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400" dirty="0">
                <a:cs typeface="Calibri"/>
              </a:rPr>
              <a:t>8</a:t>
            </a:r>
            <a:endParaRPr lang="en-US"/>
          </a:p>
          <a:p>
            <a:pPr algn="r"/>
            <a:r>
              <a:rPr lang="en-US" sz="1400" dirty="0">
                <a:cs typeface="Calibri"/>
              </a:rPr>
              <a:t>7</a:t>
            </a:r>
          </a:p>
          <a:p>
            <a:pPr algn="r"/>
            <a:r>
              <a:rPr lang="en-US" sz="1400" dirty="0">
                <a:cs typeface="Calibri"/>
              </a:rPr>
              <a:t>6</a:t>
            </a:r>
          </a:p>
          <a:p>
            <a:pPr algn="r"/>
            <a:r>
              <a:rPr lang="en-US" sz="1400" dirty="0">
                <a:cs typeface="Calibri"/>
              </a:rPr>
              <a:t>5</a:t>
            </a:r>
          </a:p>
          <a:p>
            <a:pPr algn="r"/>
            <a:r>
              <a:rPr lang="en-US" sz="1400" dirty="0">
                <a:cs typeface="Calibri"/>
              </a:rPr>
              <a:t>4</a:t>
            </a:r>
          </a:p>
          <a:p>
            <a:pPr algn="r"/>
            <a:r>
              <a:rPr lang="en-US" sz="1400" dirty="0">
                <a:cs typeface="Calibri"/>
              </a:rPr>
              <a:t>3</a:t>
            </a:r>
          </a:p>
          <a:p>
            <a:pPr algn="r"/>
            <a:r>
              <a:rPr lang="en-US" sz="1400" dirty="0">
                <a:cs typeface="Calibri"/>
              </a:rPr>
              <a:t>2</a:t>
            </a:r>
          </a:p>
          <a:p>
            <a:pPr algn="r"/>
            <a:r>
              <a:rPr lang="en-US" sz="1400" dirty="0">
                <a:cs typeface="Calibri"/>
              </a:rPr>
              <a:t>1</a:t>
            </a:r>
          </a:p>
          <a:p>
            <a:pPr algn="r"/>
            <a:r>
              <a:rPr lang="en-US" sz="1400" dirty="0">
                <a:cs typeface="Calibri"/>
              </a:rPr>
              <a:t>0</a:t>
            </a:r>
          </a:p>
        </p:txBody>
      </p:sp>
    </p:spTree>
    <p:extLst>
      <p:ext uri="{BB962C8B-B14F-4D97-AF65-F5344CB8AC3E}">
        <p14:creationId xmlns:p14="http://schemas.microsoft.com/office/powerpoint/2010/main" val="31083883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9" name="Shape 178"/>
          <p:cNvSpPr txBox="1">
            <a:spLocks/>
          </p:cNvSpPr>
          <p:nvPr/>
        </p:nvSpPr>
        <p:spPr>
          <a:xfrm>
            <a:off x="1828800" y="1143000"/>
            <a:ext cx="9144000" cy="1097280"/>
          </a:xfrm>
          <a:prstGeom prst="rect">
            <a:avLst/>
          </a:prstGeom>
          <a:solidFill>
            <a:srgbClr val="485A82"/>
          </a:solid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Economica"/>
              <a:buNone/>
              <a:defRPr sz="4200" b="0" i="0" u="none" strike="noStrike" cap="none" baseline="0">
                <a:solidFill>
                  <a:schemeClr val="dk1"/>
                </a:solidFill>
                <a:latin typeface="Economica"/>
                <a:ea typeface="Economica"/>
                <a:cs typeface="Economica"/>
                <a:sym typeface="Economica"/>
                <a:rtl val="0"/>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pPr algn="ctr"/>
            <a:r>
              <a:rPr lang="en-US" sz="3600" dirty="0">
                <a:solidFill>
                  <a:schemeClr val="bg1"/>
                </a:solidFill>
              </a:rPr>
              <a:t>Interactive Workshop: </a:t>
            </a:r>
          </a:p>
          <a:p>
            <a:pPr algn="ctr"/>
            <a:r>
              <a:rPr lang="en-US" sz="3600" dirty="0">
                <a:solidFill>
                  <a:schemeClr val="bg1"/>
                </a:solidFill>
              </a:rPr>
              <a:t>Visualize Expression Across Clusters</a:t>
            </a:r>
            <a:endParaRPr lang="en" dirty="0"/>
          </a:p>
        </p:txBody>
      </p:sp>
      <p:sp>
        <p:nvSpPr>
          <p:cNvPr id="4" name="AutoShape 2">
            <a:extLst>
              <a:ext uri="{FF2B5EF4-FFF2-40B4-BE49-F238E27FC236}">
                <a16:creationId xmlns:a16="http://schemas.microsoft.com/office/drawing/2014/main" id="{39E0D39B-95BC-C748-0F79-DFC4811A47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DD7CB688-4840-0CD4-91B8-8B96579481A3}"/>
              </a:ext>
            </a:extLst>
          </p:cNvPr>
          <p:cNvPicPr>
            <a:picLocks noChangeAspect="1"/>
          </p:cNvPicPr>
          <p:nvPr/>
        </p:nvPicPr>
        <p:blipFill>
          <a:blip r:embed="rId3"/>
          <a:stretch>
            <a:fillRect/>
          </a:stretch>
        </p:blipFill>
        <p:spPr>
          <a:xfrm>
            <a:off x="2285425" y="2240280"/>
            <a:ext cx="8230749" cy="371527"/>
          </a:xfrm>
          <a:prstGeom prst="rect">
            <a:avLst/>
          </a:prstGeom>
        </p:spPr>
      </p:pic>
      <p:pic>
        <p:nvPicPr>
          <p:cNvPr id="8" name="Picture 7" descr="Diagram&#10;&#10;Description automatically generated">
            <a:extLst>
              <a:ext uri="{FF2B5EF4-FFF2-40B4-BE49-F238E27FC236}">
                <a16:creationId xmlns:a16="http://schemas.microsoft.com/office/drawing/2014/main" id="{010DA526-9F7D-0F71-16DC-1D8406768941}"/>
              </a:ext>
            </a:extLst>
          </p:cNvPr>
          <p:cNvPicPr>
            <a:picLocks noChangeAspect="1"/>
          </p:cNvPicPr>
          <p:nvPr/>
        </p:nvPicPr>
        <p:blipFill rotWithShape="1">
          <a:blip r:embed="rId4">
            <a:extLst>
              <a:ext uri="{28A0092B-C50C-407E-A947-70E740481C1C}">
                <a14:useLocalDpi xmlns:a14="http://schemas.microsoft.com/office/drawing/2010/main" val="0"/>
              </a:ext>
            </a:extLst>
          </a:blip>
          <a:srcRect t="-1" b="66713"/>
          <a:stretch/>
        </p:blipFill>
        <p:spPr>
          <a:xfrm>
            <a:off x="1329684" y="2764485"/>
            <a:ext cx="9837432" cy="3274574"/>
          </a:xfrm>
          <a:prstGeom prst="rect">
            <a:avLst/>
          </a:prstGeom>
        </p:spPr>
      </p:pic>
    </p:spTree>
    <p:extLst>
      <p:ext uri="{BB962C8B-B14F-4D97-AF65-F5344CB8AC3E}">
        <p14:creationId xmlns:p14="http://schemas.microsoft.com/office/powerpoint/2010/main" val="3743217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Shape 179"/>
          <p:cNvSpPr txBox="1">
            <a:spLocks noGrp="1"/>
          </p:cNvSpPr>
          <p:nvPr>
            <p:ph type="body" idx="4294967295"/>
          </p:nvPr>
        </p:nvSpPr>
        <p:spPr>
          <a:xfrm>
            <a:off x="1828800" y="2537494"/>
            <a:ext cx="9166225" cy="3863306"/>
          </a:xfrm>
          <a:prstGeom prst="rect">
            <a:avLst/>
          </a:prstGeom>
          <a:noFill/>
          <a:ln>
            <a:noFill/>
          </a:ln>
        </p:spPr>
        <p:txBody>
          <a:bodyPr lIns="91425" tIns="91425" rIns="91425" bIns="91425" anchor="t" anchorCtr="0">
            <a:noAutofit/>
          </a:bodyPr>
          <a:lstStyle/>
          <a:p>
            <a:r>
              <a:rPr lang="en-US" sz="2000" dirty="0"/>
              <a:t>10X Genomics is a company that pioneered </a:t>
            </a:r>
            <a:r>
              <a:rPr lang="en-US" sz="2000" dirty="0" err="1"/>
              <a:t>scRNA</a:t>
            </a:r>
            <a:r>
              <a:rPr lang="en-US" sz="2000" dirty="0"/>
              <a:t>-seq</a:t>
            </a:r>
          </a:p>
          <a:p>
            <a:r>
              <a:rPr lang="en-US" sz="2000" dirty="0"/>
              <a:t>Chromium platform for sequencing </a:t>
            </a:r>
            <a:r>
              <a:rPr lang="en-US" sz="2000" dirty="0">
                <a:sym typeface="Wingdings" panose="05000000000000000000" pitchFamily="2" charset="2"/>
              </a:rPr>
              <a:t> Cell Ranger pipeline for data processing</a:t>
            </a:r>
          </a:p>
          <a:p>
            <a:r>
              <a:rPr lang="en-US" sz="2000" dirty="0">
                <a:sym typeface="Wingdings" panose="05000000000000000000" pitchFamily="2" charset="2"/>
              </a:rPr>
              <a:t>Align reads  filter  count barcodes  count UMIs  generate matrices </a:t>
            </a:r>
            <a:endParaRPr lang="en-US" sz="2000" dirty="0"/>
          </a:p>
        </p:txBody>
      </p:sp>
      <p:sp>
        <p:nvSpPr>
          <p:cNvPr id="9" name="Shape 178"/>
          <p:cNvSpPr txBox="1">
            <a:spLocks/>
          </p:cNvSpPr>
          <p:nvPr/>
        </p:nvSpPr>
        <p:spPr>
          <a:xfrm>
            <a:off x="1828800" y="1143000"/>
            <a:ext cx="9144000" cy="1097280"/>
          </a:xfrm>
          <a:prstGeom prst="rect">
            <a:avLst/>
          </a:prstGeom>
          <a:solidFill>
            <a:srgbClr val="485A82"/>
          </a:solid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Economica"/>
              <a:buNone/>
              <a:defRPr sz="4200" b="0" i="0" u="none" strike="noStrike" cap="none" baseline="0">
                <a:solidFill>
                  <a:schemeClr val="dk1"/>
                </a:solidFill>
                <a:latin typeface="Economica"/>
                <a:ea typeface="Economica"/>
                <a:cs typeface="Economica"/>
                <a:sym typeface="Economica"/>
                <a:rtl val="0"/>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pPr algn="ctr"/>
            <a:r>
              <a:rPr lang="en-US" dirty="0">
                <a:solidFill>
                  <a:schemeClr val="bg1"/>
                </a:solidFill>
              </a:rPr>
              <a:t>10X Genomics Cell Ranger Pipeline</a:t>
            </a:r>
            <a:endParaRPr lang="en" dirty="0">
              <a:solidFill>
                <a:schemeClr val="bg1"/>
              </a:solidFill>
            </a:endParaRPr>
          </a:p>
        </p:txBody>
      </p:sp>
      <p:sp>
        <p:nvSpPr>
          <p:cNvPr id="3" name="TextBox 2">
            <a:extLst>
              <a:ext uri="{FF2B5EF4-FFF2-40B4-BE49-F238E27FC236}">
                <a16:creationId xmlns:a16="http://schemas.microsoft.com/office/drawing/2014/main" id="{D40CDE00-3FF7-B91E-3C93-F3C5A1157AB4}"/>
              </a:ext>
            </a:extLst>
          </p:cNvPr>
          <p:cNvSpPr txBox="1"/>
          <p:nvPr/>
        </p:nvSpPr>
        <p:spPr>
          <a:xfrm>
            <a:off x="3114413" y="6604084"/>
            <a:ext cx="6094602" cy="253916"/>
          </a:xfrm>
          <a:prstGeom prst="rect">
            <a:avLst/>
          </a:prstGeom>
          <a:noFill/>
        </p:spPr>
        <p:txBody>
          <a:bodyPr wrap="square">
            <a:spAutoFit/>
          </a:bodyPr>
          <a:lstStyle/>
          <a:p>
            <a:r>
              <a:rPr lang="en-US" sz="1050" dirty="0"/>
              <a:t>https://support.10xgenomics.com/single-cell-gene-expression/software/pipelines/latest/what-is-cell-ranger</a:t>
            </a:r>
          </a:p>
        </p:txBody>
      </p:sp>
      <p:pic>
        <p:nvPicPr>
          <p:cNvPr id="5" name="Picture 4">
            <a:extLst>
              <a:ext uri="{FF2B5EF4-FFF2-40B4-BE49-F238E27FC236}">
                <a16:creationId xmlns:a16="http://schemas.microsoft.com/office/drawing/2014/main" id="{820BC6AB-AB47-9949-4297-FDEF79A9F8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574" y="4469147"/>
            <a:ext cx="10084965" cy="1241227"/>
          </a:xfrm>
          <a:prstGeom prst="rect">
            <a:avLst/>
          </a:prstGeom>
        </p:spPr>
      </p:pic>
    </p:spTree>
    <p:extLst>
      <p:ext uri="{BB962C8B-B14F-4D97-AF65-F5344CB8AC3E}">
        <p14:creationId xmlns:p14="http://schemas.microsoft.com/office/powerpoint/2010/main" val="30899790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9" name="Shape 178"/>
          <p:cNvSpPr txBox="1">
            <a:spLocks/>
          </p:cNvSpPr>
          <p:nvPr/>
        </p:nvSpPr>
        <p:spPr>
          <a:xfrm>
            <a:off x="1828800" y="1143000"/>
            <a:ext cx="9144000" cy="1097280"/>
          </a:xfrm>
          <a:prstGeom prst="rect">
            <a:avLst/>
          </a:prstGeom>
          <a:solidFill>
            <a:srgbClr val="485A82"/>
          </a:solid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Economica"/>
              <a:buNone/>
              <a:defRPr sz="4200" b="0" i="0" u="none" strike="noStrike" cap="none" baseline="0">
                <a:solidFill>
                  <a:schemeClr val="dk1"/>
                </a:solidFill>
                <a:latin typeface="Economica"/>
                <a:ea typeface="Economica"/>
                <a:cs typeface="Economica"/>
                <a:sym typeface="Economica"/>
                <a:rtl val="0"/>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pPr algn="ctr"/>
            <a:r>
              <a:rPr lang="en-US" sz="3600" dirty="0">
                <a:solidFill>
                  <a:schemeClr val="bg1"/>
                </a:solidFill>
              </a:rPr>
              <a:t>Interactive Workshop: </a:t>
            </a:r>
          </a:p>
          <a:p>
            <a:pPr algn="ctr"/>
            <a:r>
              <a:rPr lang="en-US" sz="3600" dirty="0">
                <a:solidFill>
                  <a:schemeClr val="bg1"/>
                </a:solidFill>
              </a:rPr>
              <a:t>Visualize Expression Across Clusters</a:t>
            </a:r>
            <a:endParaRPr lang="en" dirty="0"/>
          </a:p>
        </p:txBody>
      </p:sp>
      <p:sp>
        <p:nvSpPr>
          <p:cNvPr id="4" name="AutoShape 2">
            <a:extLst>
              <a:ext uri="{FF2B5EF4-FFF2-40B4-BE49-F238E27FC236}">
                <a16:creationId xmlns:a16="http://schemas.microsoft.com/office/drawing/2014/main" id="{39E0D39B-95BC-C748-0F79-DFC4811A47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412B8CC6-ECB9-A63B-06B3-8BDD99627873}"/>
              </a:ext>
            </a:extLst>
          </p:cNvPr>
          <p:cNvPicPr>
            <a:picLocks noChangeAspect="1"/>
          </p:cNvPicPr>
          <p:nvPr/>
        </p:nvPicPr>
        <p:blipFill>
          <a:blip r:embed="rId3"/>
          <a:stretch>
            <a:fillRect/>
          </a:stretch>
        </p:blipFill>
        <p:spPr>
          <a:xfrm>
            <a:off x="1932951" y="2240280"/>
            <a:ext cx="8935697" cy="971686"/>
          </a:xfrm>
          <a:prstGeom prst="rect">
            <a:avLst/>
          </a:prstGeom>
        </p:spPr>
      </p:pic>
      <p:pic>
        <p:nvPicPr>
          <p:cNvPr id="7" name="Picture 6" descr="A picture containing text, scoreboard&#10;&#10;Description automatically generated">
            <a:extLst>
              <a:ext uri="{FF2B5EF4-FFF2-40B4-BE49-F238E27FC236}">
                <a16:creationId xmlns:a16="http://schemas.microsoft.com/office/drawing/2014/main" id="{A695071E-C5CC-3070-CC6C-8B17DE6C8C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0248" y="3211966"/>
            <a:ext cx="6871855" cy="3581400"/>
          </a:xfrm>
          <a:prstGeom prst="rect">
            <a:avLst/>
          </a:prstGeom>
        </p:spPr>
      </p:pic>
    </p:spTree>
    <p:extLst>
      <p:ext uri="{BB962C8B-B14F-4D97-AF65-F5344CB8AC3E}">
        <p14:creationId xmlns:p14="http://schemas.microsoft.com/office/powerpoint/2010/main" val="1333120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9" name="Shape 178"/>
          <p:cNvSpPr txBox="1">
            <a:spLocks/>
          </p:cNvSpPr>
          <p:nvPr/>
        </p:nvSpPr>
        <p:spPr>
          <a:xfrm>
            <a:off x="1828800" y="1143000"/>
            <a:ext cx="9144000" cy="1097280"/>
          </a:xfrm>
          <a:prstGeom prst="rect">
            <a:avLst/>
          </a:prstGeom>
          <a:solidFill>
            <a:srgbClr val="485A82"/>
          </a:solid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Economica"/>
              <a:buNone/>
              <a:defRPr sz="4200" b="0" i="0" u="none" strike="noStrike" cap="none" baseline="0">
                <a:solidFill>
                  <a:schemeClr val="dk1"/>
                </a:solidFill>
                <a:latin typeface="Economica"/>
                <a:ea typeface="Economica"/>
                <a:cs typeface="Economica"/>
                <a:sym typeface="Economica"/>
                <a:rtl val="0"/>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pPr algn="ctr"/>
            <a:r>
              <a:rPr lang="en-US" sz="3600" dirty="0">
                <a:solidFill>
                  <a:schemeClr val="bg1"/>
                </a:solidFill>
              </a:rPr>
              <a:t>Interactive Workshop: </a:t>
            </a:r>
          </a:p>
          <a:p>
            <a:pPr algn="ctr"/>
            <a:r>
              <a:rPr lang="en-US" sz="3600" dirty="0">
                <a:solidFill>
                  <a:schemeClr val="bg1"/>
                </a:solidFill>
              </a:rPr>
              <a:t>Known Biomarkers</a:t>
            </a:r>
            <a:endParaRPr lang="en" sz="3600" dirty="0">
              <a:solidFill>
                <a:schemeClr val="bg1"/>
              </a:solidFill>
            </a:endParaRPr>
          </a:p>
        </p:txBody>
      </p:sp>
      <p:sp>
        <p:nvSpPr>
          <p:cNvPr id="4" name="AutoShape 2">
            <a:extLst>
              <a:ext uri="{FF2B5EF4-FFF2-40B4-BE49-F238E27FC236}">
                <a16:creationId xmlns:a16="http://schemas.microsoft.com/office/drawing/2014/main" id="{39E0D39B-95BC-C748-0F79-DFC4811A47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2EA58D9F-B196-3925-C647-1878D30E488F}"/>
              </a:ext>
            </a:extLst>
          </p:cNvPr>
          <p:cNvSpPr txBox="1"/>
          <p:nvPr/>
        </p:nvSpPr>
        <p:spPr>
          <a:xfrm>
            <a:off x="1828800" y="2367280"/>
            <a:ext cx="9143999" cy="646331"/>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dirty="0"/>
              <a:t>Our dataset has known canonical biomarkers (PBMC = peripheral blood mononuclear cells) </a:t>
            </a:r>
          </a:p>
          <a:p>
            <a:pPr marL="285750" indent="-285750">
              <a:buFont typeface="Arial" panose="020B0604020202020204" pitchFamily="34" charset="0"/>
              <a:buChar char="•"/>
            </a:pPr>
            <a:endParaRPr lang="en-US" dirty="0"/>
          </a:p>
        </p:txBody>
      </p:sp>
      <p:graphicFrame>
        <p:nvGraphicFramePr>
          <p:cNvPr id="5" name="Table 5">
            <a:extLst>
              <a:ext uri="{FF2B5EF4-FFF2-40B4-BE49-F238E27FC236}">
                <a16:creationId xmlns:a16="http://schemas.microsoft.com/office/drawing/2014/main" id="{A2E12DD2-F0EA-4C20-0B7E-A529E1DDE64D}"/>
              </a:ext>
            </a:extLst>
          </p:cNvPr>
          <p:cNvGraphicFramePr>
            <a:graphicFrameLocks noGrp="1"/>
          </p:cNvGraphicFramePr>
          <p:nvPr>
            <p:extLst>
              <p:ext uri="{D42A27DB-BD31-4B8C-83A1-F6EECF244321}">
                <p14:modId xmlns:p14="http://schemas.microsoft.com/office/powerpoint/2010/main" val="509393174"/>
              </p:ext>
            </p:extLst>
          </p:nvPr>
        </p:nvGraphicFramePr>
        <p:xfrm>
          <a:off x="3043254" y="2706019"/>
          <a:ext cx="6715089" cy="3182320"/>
        </p:xfrm>
        <a:graphic>
          <a:graphicData uri="http://schemas.openxmlformats.org/drawingml/2006/table">
            <a:tbl>
              <a:tblPr firstRow="1" bandRow="1">
                <a:tableStyleId>{5C22544A-7EE6-4342-B048-85BDC9FD1C3A}</a:tableStyleId>
              </a:tblPr>
              <a:tblGrid>
                <a:gridCol w="2238363">
                  <a:extLst>
                    <a:ext uri="{9D8B030D-6E8A-4147-A177-3AD203B41FA5}">
                      <a16:colId xmlns:a16="http://schemas.microsoft.com/office/drawing/2014/main" val="2024328813"/>
                    </a:ext>
                  </a:extLst>
                </a:gridCol>
                <a:gridCol w="2238363">
                  <a:extLst>
                    <a:ext uri="{9D8B030D-6E8A-4147-A177-3AD203B41FA5}">
                      <a16:colId xmlns:a16="http://schemas.microsoft.com/office/drawing/2014/main" val="4010013508"/>
                    </a:ext>
                  </a:extLst>
                </a:gridCol>
                <a:gridCol w="2238363">
                  <a:extLst>
                    <a:ext uri="{9D8B030D-6E8A-4147-A177-3AD203B41FA5}">
                      <a16:colId xmlns:a16="http://schemas.microsoft.com/office/drawing/2014/main" val="3004563789"/>
                    </a:ext>
                  </a:extLst>
                </a:gridCol>
              </a:tblGrid>
              <a:tr h="318232">
                <a:tc>
                  <a:txBody>
                    <a:bodyPr/>
                    <a:lstStyle/>
                    <a:p>
                      <a:pPr algn="r"/>
                      <a:r>
                        <a:rPr lang="en-US" sz="1400" dirty="0"/>
                        <a:t>Cluster ID</a:t>
                      </a:r>
                    </a:p>
                  </a:txBody>
                  <a:tcPr anchor="ctr"/>
                </a:tc>
                <a:tc>
                  <a:txBody>
                    <a:bodyPr/>
                    <a:lstStyle/>
                    <a:p>
                      <a:pPr algn="l"/>
                      <a:r>
                        <a:rPr lang="en-US" sz="1400"/>
                        <a:t>Markers</a:t>
                      </a:r>
                    </a:p>
                  </a:txBody>
                  <a:tcPr anchor="ctr"/>
                </a:tc>
                <a:tc>
                  <a:txBody>
                    <a:bodyPr/>
                    <a:lstStyle/>
                    <a:p>
                      <a:pPr algn="l"/>
                      <a:r>
                        <a:rPr lang="en-US" sz="1400" dirty="0"/>
                        <a:t>Cell Type</a:t>
                      </a:r>
                    </a:p>
                  </a:txBody>
                  <a:tcPr anchor="ctr"/>
                </a:tc>
                <a:extLst>
                  <a:ext uri="{0D108BD9-81ED-4DB2-BD59-A6C34878D82A}">
                    <a16:rowId xmlns:a16="http://schemas.microsoft.com/office/drawing/2014/main" val="3822616765"/>
                  </a:ext>
                </a:extLst>
              </a:tr>
              <a:tr h="318232">
                <a:tc>
                  <a:txBody>
                    <a:bodyPr/>
                    <a:lstStyle/>
                    <a:p>
                      <a:pPr algn="r"/>
                      <a:r>
                        <a:rPr lang="en-US" sz="1400"/>
                        <a:t>0</a:t>
                      </a:r>
                    </a:p>
                  </a:txBody>
                  <a:tcPr anchor="ctr"/>
                </a:tc>
                <a:tc>
                  <a:txBody>
                    <a:bodyPr/>
                    <a:lstStyle/>
                    <a:p>
                      <a:pPr algn="l"/>
                      <a:r>
                        <a:rPr lang="en-US" sz="1400"/>
                        <a:t>IL7R, CCR7</a:t>
                      </a:r>
                    </a:p>
                  </a:txBody>
                  <a:tcPr anchor="ctr"/>
                </a:tc>
                <a:tc>
                  <a:txBody>
                    <a:bodyPr/>
                    <a:lstStyle/>
                    <a:p>
                      <a:pPr algn="l"/>
                      <a:r>
                        <a:rPr lang="en-US" sz="1400"/>
                        <a:t>Naive CD4+ T</a:t>
                      </a:r>
                    </a:p>
                  </a:txBody>
                  <a:tcPr anchor="ctr"/>
                </a:tc>
                <a:extLst>
                  <a:ext uri="{0D108BD9-81ED-4DB2-BD59-A6C34878D82A}">
                    <a16:rowId xmlns:a16="http://schemas.microsoft.com/office/drawing/2014/main" val="2633374885"/>
                  </a:ext>
                </a:extLst>
              </a:tr>
              <a:tr h="318232">
                <a:tc>
                  <a:txBody>
                    <a:bodyPr/>
                    <a:lstStyle/>
                    <a:p>
                      <a:pPr algn="r"/>
                      <a:r>
                        <a:rPr lang="en-US" sz="1400"/>
                        <a:t>1</a:t>
                      </a:r>
                    </a:p>
                  </a:txBody>
                  <a:tcPr anchor="ctr"/>
                </a:tc>
                <a:tc>
                  <a:txBody>
                    <a:bodyPr/>
                    <a:lstStyle/>
                    <a:p>
                      <a:pPr algn="l"/>
                      <a:r>
                        <a:rPr lang="en-US" sz="1400"/>
                        <a:t>CD14, LYZ</a:t>
                      </a:r>
                    </a:p>
                  </a:txBody>
                  <a:tcPr anchor="ctr"/>
                </a:tc>
                <a:tc>
                  <a:txBody>
                    <a:bodyPr/>
                    <a:lstStyle/>
                    <a:p>
                      <a:pPr algn="l"/>
                      <a:r>
                        <a:rPr lang="en-US" sz="1400"/>
                        <a:t>CD14+ Mono</a:t>
                      </a:r>
                    </a:p>
                  </a:txBody>
                  <a:tcPr anchor="ctr"/>
                </a:tc>
                <a:extLst>
                  <a:ext uri="{0D108BD9-81ED-4DB2-BD59-A6C34878D82A}">
                    <a16:rowId xmlns:a16="http://schemas.microsoft.com/office/drawing/2014/main" val="4011294796"/>
                  </a:ext>
                </a:extLst>
              </a:tr>
              <a:tr h="318232">
                <a:tc>
                  <a:txBody>
                    <a:bodyPr/>
                    <a:lstStyle/>
                    <a:p>
                      <a:pPr algn="r"/>
                      <a:r>
                        <a:rPr lang="en-US" sz="1400"/>
                        <a:t>2</a:t>
                      </a:r>
                    </a:p>
                  </a:txBody>
                  <a:tcPr anchor="ctr"/>
                </a:tc>
                <a:tc>
                  <a:txBody>
                    <a:bodyPr/>
                    <a:lstStyle/>
                    <a:p>
                      <a:pPr algn="l"/>
                      <a:r>
                        <a:rPr lang="en-US" sz="1400"/>
                        <a:t>IL7R, S100A4</a:t>
                      </a:r>
                    </a:p>
                  </a:txBody>
                  <a:tcPr anchor="ctr"/>
                </a:tc>
                <a:tc>
                  <a:txBody>
                    <a:bodyPr/>
                    <a:lstStyle/>
                    <a:p>
                      <a:pPr algn="l"/>
                      <a:r>
                        <a:rPr lang="en-US" sz="1400"/>
                        <a:t>Memory CD4+</a:t>
                      </a:r>
                    </a:p>
                  </a:txBody>
                  <a:tcPr anchor="ctr"/>
                </a:tc>
                <a:extLst>
                  <a:ext uri="{0D108BD9-81ED-4DB2-BD59-A6C34878D82A}">
                    <a16:rowId xmlns:a16="http://schemas.microsoft.com/office/drawing/2014/main" val="3133686112"/>
                  </a:ext>
                </a:extLst>
              </a:tr>
              <a:tr h="318232">
                <a:tc>
                  <a:txBody>
                    <a:bodyPr/>
                    <a:lstStyle/>
                    <a:p>
                      <a:pPr algn="r"/>
                      <a:r>
                        <a:rPr lang="en-US" sz="1400" dirty="0"/>
                        <a:t>3</a:t>
                      </a:r>
                    </a:p>
                  </a:txBody>
                  <a:tcPr anchor="ctr"/>
                </a:tc>
                <a:tc>
                  <a:txBody>
                    <a:bodyPr/>
                    <a:lstStyle/>
                    <a:p>
                      <a:pPr algn="l"/>
                      <a:r>
                        <a:rPr lang="en-US" sz="1400"/>
                        <a:t>MS4A1</a:t>
                      </a:r>
                    </a:p>
                  </a:txBody>
                  <a:tcPr anchor="ctr"/>
                </a:tc>
                <a:tc>
                  <a:txBody>
                    <a:bodyPr/>
                    <a:lstStyle/>
                    <a:p>
                      <a:pPr algn="l"/>
                      <a:r>
                        <a:rPr lang="en-US" sz="1400"/>
                        <a:t>B</a:t>
                      </a:r>
                    </a:p>
                  </a:txBody>
                  <a:tcPr anchor="ctr"/>
                </a:tc>
                <a:extLst>
                  <a:ext uri="{0D108BD9-81ED-4DB2-BD59-A6C34878D82A}">
                    <a16:rowId xmlns:a16="http://schemas.microsoft.com/office/drawing/2014/main" val="3642534028"/>
                  </a:ext>
                </a:extLst>
              </a:tr>
              <a:tr h="318232">
                <a:tc>
                  <a:txBody>
                    <a:bodyPr/>
                    <a:lstStyle/>
                    <a:p>
                      <a:pPr algn="r"/>
                      <a:r>
                        <a:rPr lang="en-US" sz="1400"/>
                        <a:t>4</a:t>
                      </a:r>
                    </a:p>
                  </a:txBody>
                  <a:tcPr anchor="ctr"/>
                </a:tc>
                <a:tc>
                  <a:txBody>
                    <a:bodyPr/>
                    <a:lstStyle/>
                    <a:p>
                      <a:pPr algn="l"/>
                      <a:r>
                        <a:rPr lang="en-US" sz="1400"/>
                        <a:t>CD8A</a:t>
                      </a:r>
                    </a:p>
                  </a:txBody>
                  <a:tcPr anchor="ctr"/>
                </a:tc>
                <a:tc>
                  <a:txBody>
                    <a:bodyPr/>
                    <a:lstStyle/>
                    <a:p>
                      <a:pPr algn="l"/>
                      <a:r>
                        <a:rPr lang="en-US" sz="1400"/>
                        <a:t>CD8+ T</a:t>
                      </a:r>
                    </a:p>
                  </a:txBody>
                  <a:tcPr anchor="ctr"/>
                </a:tc>
                <a:extLst>
                  <a:ext uri="{0D108BD9-81ED-4DB2-BD59-A6C34878D82A}">
                    <a16:rowId xmlns:a16="http://schemas.microsoft.com/office/drawing/2014/main" val="2495828790"/>
                  </a:ext>
                </a:extLst>
              </a:tr>
              <a:tr h="318232">
                <a:tc>
                  <a:txBody>
                    <a:bodyPr/>
                    <a:lstStyle/>
                    <a:p>
                      <a:pPr algn="r"/>
                      <a:r>
                        <a:rPr lang="en-US" sz="1400"/>
                        <a:t>5</a:t>
                      </a:r>
                    </a:p>
                  </a:txBody>
                  <a:tcPr anchor="ctr"/>
                </a:tc>
                <a:tc>
                  <a:txBody>
                    <a:bodyPr/>
                    <a:lstStyle/>
                    <a:p>
                      <a:pPr algn="l"/>
                      <a:r>
                        <a:rPr lang="en-US" sz="1400"/>
                        <a:t>FCGR3A, MS4A7</a:t>
                      </a:r>
                    </a:p>
                  </a:txBody>
                  <a:tcPr anchor="ctr"/>
                </a:tc>
                <a:tc>
                  <a:txBody>
                    <a:bodyPr/>
                    <a:lstStyle/>
                    <a:p>
                      <a:pPr algn="l"/>
                      <a:r>
                        <a:rPr lang="en-US" sz="1400"/>
                        <a:t>FCGR3A+ Mono</a:t>
                      </a:r>
                    </a:p>
                  </a:txBody>
                  <a:tcPr anchor="ctr"/>
                </a:tc>
                <a:extLst>
                  <a:ext uri="{0D108BD9-81ED-4DB2-BD59-A6C34878D82A}">
                    <a16:rowId xmlns:a16="http://schemas.microsoft.com/office/drawing/2014/main" val="1617797968"/>
                  </a:ext>
                </a:extLst>
              </a:tr>
              <a:tr h="318232">
                <a:tc>
                  <a:txBody>
                    <a:bodyPr/>
                    <a:lstStyle/>
                    <a:p>
                      <a:pPr algn="r"/>
                      <a:r>
                        <a:rPr lang="en-US" sz="1400"/>
                        <a:t>6</a:t>
                      </a:r>
                    </a:p>
                  </a:txBody>
                  <a:tcPr anchor="ctr"/>
                </a:tc>
                <a:tc>
                  <a:txBody>
                    <a:bodyPr/>
                    <a:lstStyle/>
                    <a:p>
                      <a:pPr algn="l"/>
                      <a:r>
                        <a:rPr lang="en-US" sz="1400"/>
                        <a:t>GNLY, NKG7</a:t>
                      </a:r>
                    </a:p>
                  </a:txBody>
                  <a:tcPr anchor="ctr"/>
                </a:tc>
                <a:tc>
                  <a:txBody>
                    <a:bodyPr/>
                    <a:lstStyle/>
                    <a:p>
                      <a:pPr algn="l"/>
                      <a:r>
                        <a:rPr lang="en-US" sz="1400"/>
                        <a:t>NK</a:t>
                      </a:r>
                    </a:p>
                  </a:txBody>
                  <a:tcPr anchor="ctr"/>
                </a:tc>
                <a:extLst>
                  <a:ext uri="{0D108BD9-81ED-4DB2-BD59-A6C34878D82A}">
                    <a16:rowId xmlns:a16="http://schemas.microsoft.com/office/drawing/2014/main" val="1550506531"/>
                  </a:ext>
                </a:extLst>
              </a:tr>
              <a:tr h="318232">
                <a:tc>
                  <a:txBody>
                    <a:bodyPr/>
                    <a:lstStyle/>
                    <a:p>
                      <a:pPr algn="r"/>
                      <a:r>
                        <a:rPr lang="en-US" sz="1400"/>
                        <a:t>7</a:t>
                      </a:r>
                    </a:p>
                  </a:txBody>
                  <a:tcPr anchor="ctr"/>
                </a:tc>
                <a:tc>
                  <a:txBody>
                    <a:bodyPr/>
                    <a:lstStyle/>
                    <a:p>
                      <a:pPr algn="l"/>
                      <a:r>
                        <a:rPr lang="en-US" sz="1400"/>
                        <a:t>FCER1A, CST3</a:t>
                      </a:r>
                    </a:p>
                  </a:txBody>
                  <a:tcPr anchor="ctr"/>
                </a:tc>
                <a:tc>
                  <a:txBody>
                    <a:bodyPr/>
                    <a:lstStyle/>
                    <a:p>
                      <a:pPr algn="l"/>
                      <a:r>
                        <a:rPr lang="en-US" sz="1400"/>
                        <a:t>DC</a:t>
                      </a:r>
                    </a:p>
                  </a:txBody>
                  <a:tcPr anchor="ctr"/>
                </a:tc>
                <a:extLst>
                  <a:ext uri="{0D108BD9-81ED-4DB2-BD59-A6C34878D82A}">
                    <a16:rowId xmlns:a16="http://schemas.microsoft.com/office/drawing/2014/main" val="1760339337"/>
                  </a:ext>
                </a:extLst>
              </a:tr>
              <a:tr h="318232">
                <a:tc>
                  <a:txBody>
                    <a:bodyPr/>
                    <a:lstStyle/>
                    <a:p>
                      <a:pPr algn="r"/>
                      <a:r>
                        <a:rPr lang="en-US" sz="1400"/>
                        <a:t>8</a:t>
                      </a:r>
                    </a:p>
                  </a:txBody>
                  <a:tcPr anchor="ctr"/>
                </a:tc>
                <a:tc>
                  <a:txBody>
                    <a:bodyPr/>
                    <a:lstStyle/>
                    <a:p>
                      <a:pPr algn="l"/>
                      <a:r>
                        <a:rPr lang="en-US" sz="1400"/>
                        <a:t>PPBP</a:t>
                      </a:r>
                    </a:p>
                  </a:txBody>
                  <a:tcPr anchor="ctr"/>
                </a:tc>
                <a:tc>
                  <a:txBody>
                    <a:bodyPr/>
                    <a:lstStyle/>
                    <a:p>
                      <a:pPr algn="l"/>
                      <a:r>
                        <a:rPr lang="en-US" sz="1400" dirty="0"/>
                        <a:t>Platelet</a:t>
                      </a:r>
                    </a:p>
                  </a:txBody>
                  <a:tcPr anchor="ctr"/>
                </a:tc>
                <a:extLst>
                  <a:ext uri="{0D108BD9-81ED-4DB2-BD59-A6C34878D82A}">
                    <a16:rowId xmlns:a16="http://schemas.microsoft.com/office/drawing/2014/main" val="1963309912"/>
                  </a:ext>
                </a:extLst>
              </a:tr>
            </a:tbl>
          </a:graphicData>
        </a:graphic>
      </p:graphicFrame>
    </p:spTree>
    <p:extLst>
      <p:ext uri="{BB962C8B-B14F-4D97-AF65-F5344CB8AC3E}">
        <p14:creationId xmlns:p14="http://schemas.microsoft.com/office/powerpoint/2010/main" val="39874165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9" name="Shape 178"/>
          <p:cNvSpPr txBox="1">
            <a:spLocks/>
          </p:cNvSpPr>
          <p:nvPr/>
        </p:nvSpPr>
        <p:spPr>
          <a:xfrm>
            <a:off x="1828800" y="1143000"/>
            <a:ext cx="9144000" cy="1097280"/>
          </a:xfrm>
          <a:prstGeom prst="rect">
            <a:avLst/>
          </a:prstGeom>
          <a:solidFill>
            <a:srgbClr val="485A82"/>
          </a:solid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Economica"/>
              <a:buNone/>
              <a:defRPr sz="4200" b="0" i="0" u="none" strike="noStrike" cap="none" baseline="0">
                <a:solidFill>
                  <a:schemeClr val="dk1"/>
                </a:solidFill>
                <a:latin typeface="Economica"/>
                <a:ea typeface="Economica"/>
                <a:cs typeface="Economica"/>
                <a:sym typeface="Economica"/>
                <a:rtl val="0"/>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pPr algn="ctr"/>
            <a:r>
              <a:rPr lang="en-US" sz="3600" dirty="0">
                <a:solidFill>
                  <a:schemeClr val="bg1"/>
                </a:solidFill>
              </a:rPr>
              <a:t>Interactive Workshop: </a:t>
            </a:r>
          </a:p>
          <a:p>
            <a:pPr algn="ctr"/>
            <a:r>
              <a:rPr lang="en-US" sz="3600" dirty="0">
                <a:solidFill>
                  <a:schemeClr val="bg1"/>
                </a:solidFill>
              </a:rPr>
              <a:t>Modifying Plots</a:t>
            </a:r>
            <a:endParaRPr lang="en" dirty="0"/>
          </a:p>
        </p:txBody>
      </p:sp>
      <p:sp>
        <p:nvSpPr>
          <p:cNvPr id="4" name="AutoShape 2">
            <a:extLst>
              <a:ext uri="{FF2B5EF4-FFF2-40B4-BE49-F238E27FC236}">
                <a16:creationId xmlns:a16="http://schemas.microsoft.com/office/drawing/2014/main" id="{39E0D39B-95BC-C748-0F79-DFC4811A47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descr="Chart, scatter chart&#10;&#10;Description automatically generated">
            <a:extLst>
              <a:ext uri="{FF2B5EF4-FFF2-40B4-BE49-F238E27FC236}">
                <a16:creationId xmlns:a16="http://schemas.microsoft.com/office/drawing/2014/main" id="{E0226A78-FFC3-ACCE-6841-5735752A10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226" y="2923626"/>
            <a:ext cx="6373114" cy="3934374"/>
          </a:xfrm>
          <a:prstGeom prst="rect">
            <a:avLst/>
          </a:prstGeom>
        </p:spPr>
      </p:pic>
      <p:pic>
        <p:nvPicPr>
          <p:cNvPr id="8" name="Picture 7">
            <a:extLst>
              <a:ext uri="{FF2B5EF4-FFF2-40B4-BE49-F238E27FC236}">
                <a16:creationId xmlns:a16="http://schemas.microsoft.com/office/drawing/2014/main" id="{ACBD81DE-2F3D-01FB-A18A-58710F1AB4F4}"/>
              </a:ext>
            </a:extLst>
          </p:cNvPr>
          <p:cNvPicPr>
            <a:picLocks noChangeAspect="1"/>
          </p:cNvPicPr>
          <p:nvPr/>
        </p:nvPicPr>
        <p:blipFill rotWithShape="1">
          <a:blip r:embed="rId4"/>
          <a:srcRect b="25742"/>
          <a:stretch/>
        </p:blipFill>
        <p:spPr>
          <a:xfrm>
            <a:off x="5580781" y="2347283"/>
            <a:ext cx="6439799" cy="855956"/>
          </a:xfrm>
          <a:prstGeom prst="rect">
            <a:avLst/>
          </a:prstGeom>
        </p:spPr>
      </p:pic>
      <p:pic>
        <p:nvPicPr>
          <p:cNvPr id="13" name="Picture 12">
            <a:extLst>
              <a:ext uri="{FF2B5EF4-FFF2-40B4-BE49-F238E27FC236}">
                <a16:creationId xmlns:a16="http://schemas.microsoft.com/office/drawing/2014/main" id="{2D5B2A95-AA10-A554-9F32-7204E0F28279}"/>
              </a:ext>
            </a:extLst>
          </p:cNvPr>
          <p:cNvPicPr>
            <a:picLocks noChangeAspect="1"/>
          </p:cNvPicPr>
          <p:nvPr/>
        </p:nvPicPr>
        <p:blipFill>
          <a:blip r:embed="rId5"/>
          <a:stretch>
            <a:fillRect/>
          </a:stretch>
        </p:blipFill>
        <p:spPr>
          <a:xfrm>
            <a:off x="5580781" y="3429000"/>
            <a:ext cx="4058216" cy="352474"/>
          </a:xfrm>
          <a:prstGeom prst="rect">
            <a:avLst/>
          </a:prstGeom>
        </p:spPr>
      </p:pic>
      <p:sp>
        <p:nvSpPr>
          <p:cNvPr id="16" name="TextBox 15">
            <a:extLst>
              <a:ext uri="{FF2B5EF4-FFF2-40B4-BE49-F238E27FC236}">
                <a16:creationId xmlns:a16="http://schemas.microsoft.com/office/drawing/2014/main" id="{01364694-7E89-3436-0CD1-5D4970BEDDD4}"/>
              </a:ext>
            </a:extLst>
          </p:cNvPr>
          <p:cNvSpPr txBox="1"/>
          <p:nvPr/>
        </p:nvSpPr>
        <p:spPr>
          <a:xfrm>
            <a:off x="8800680" y="4290648"/>
            <a:ext cx="2714731" cy="1200329"/>
          </a:xfrm>
          <a:prstGeom prst="rect">
            <a:avLst/>
          </a:prstGeom>
          <a:noFill/>
        </p:spPr>
        <p:txBody>
          <a:bodyPr wrap="square" rtlCol="0">
            <a:spAutoFit/>
          </a:bodyPr>
          <a:lstStyle/>
          <a:p>
            <a:r>
              <a:rPr lang="en-US" dirty="0"/>
              <a:t>All Seurat plots are ggplot2-compatible, so you can add titles (as shown here), change themes, etc.</a:t>
            </a:r>
          </a:p>
        </p:txBody>
      </p:sp>
    </p:spTree>
    <p:extLst>
      <p:ext uri="{BB962C8B-B14F-4D97-AF65-F5344CB8AC3E}">
        <p14:creationId xmlns:p14="http://schemas.microsoft.com/office/powerpoint/2010/main" val="26670083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Shape 179"/>
          <p:cNvSpPr txBox="1">
            <a:spLocks noGrp="1"/>
          </p:cNvSpPr>
          <p:nvPr>
            <p:ph type="body" idx="4294967295"/>
          </p:nvPr>
        </p:nvSpPr>
        <p:spPr>
          <a:xfrm>
            <a:off x="1828800" y="2537494"/>
            <a:ext cx="9166225" cy="3863306"/>
          </a:xfrm>
          <a:prstGeom prst="rect">
            <a:avLst/>
          </a:prstGeom>
          <a:noFill/>
          <a:ln>
            <a:noFill/>
          </a:ln>
        </p:spPr>
        <p:txBody>
          <a:bodyPr lIns="91425" tIns="91425" rIns="91425" bIns="91425" anchor="t" anchorCtr="0">
            <a:noAutofit/>
          </a:bodyPr>
          <a:lstStyle/>
          <a:p>
            <a:r>
              <a:rPr lang="en-US" sz="2000" dirty="0"/>
              <a:t>Data preprocessing</a:t>
            </a:r>
            <a:endParaRPr lang="en-US" dirty="0"/>
          </a:p>
          <a:p>
            <a:r>
              <a:rPr lang="en-US" sz="2000" dirty="0"/>
              <a:t>QC &amp; selecting cells for further analysis</a:t>
            </a:r>
          </a:p>
          <a:p>
            <a:r>
              <a:rPr lang="en-US" sz="2000" dirty="0"/>
              <a:t>Linear dimensional reduction (PCA)</a:t>
            </a:r>
          </a:p>
          <a:p>
            <a:r>
              <a:rPr lang="en-US" sz="2000" dirty="0">
                <a:cs typeface="Calibri"/>
              </a:rPr>
              <a:t>Clustering</a:t>
            </a:r>
            <a:endParaRPr lang="en-US" sz="2000" dirty="0"/>
          </a:p>
          <a:p>
            <a:r>
              <a:rPr lang="en-US" sz="2000" dirty="0">
                <a:cs typeface="Calibri"/>
              </a:rPr>
              <a:t>Non-linear dimensional reduction (UMAP)</a:t>
            </a:r>
            <a:endParaRPr lang="en-US" sz="2000" dirty="0"/>
          </a:p>
          <a:p>
            <a:r>
              <a:rPr lang="en-US" sz="2000" dirty="0"/>
              <a:t>Differential expression between clusters</a:t>
            </a:r>
            <a:endParaRPr lang="en-US" sz="2000" dirty="0">
              <a:cs typeface="Calibri"/>
            </a:endParaRPr>
          </a:p>
          <a:p>
            <a:r>
              <a:rPr lang="en-US" sz="2000" dirty="0"/>
              <a:t>Visualization</a:t>
            </a:r>
          </a:p>
        </p:txBody>
      </p:sp>
      <p:sp>
        <p:nvSpPr>
          <p:cNvPr id="9" name="Shape 178"/>
          <p:cNvSpPr txBox="1">
            <a:spLocks/>
          </p:cNvSpPr>
          <p:nvPr/>
        </p:nvSpPr>
        <p:spPr>
          <a:xfrm>
            <a:off x="1828800" y="1143000"/>
            <a:ext cx="9144000" cy="1097280"/>
          </a:xfrm>
          <a:prstGeom prst="rect">
            <a:avLst/>
          </a:prstGeom>
          <a:solidFill>
            <a:srgbClr val="485A82"/>
          </a:solid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Economica"/>
              <a:buNone/>
              <a:defRPr sz="4200" b="0" i="0" u="none" strike="noStrike" cap="none" baseline="0">
                <a:solidFill>
                  <a:schemeClr val="dk1"/>
                </a:solidFill>
                <a:latin typeface="Economica"/>
                <a:ea typeface="Economica"/>
                <a:cs typeface="Economica"/>
                <a:sym typeface="Economica"/>
                <a:rtl val="0"/>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pPr algn="ctr"/>
            <a:r>
              <a:rPr lang="en-US" dirty="0">
                <a:solidFill>
                  <a:schemeClr val="bg1"/>
                </a:solidFill>
              </a:rPr>
              <a:t>Recap</a:t>
            </a:r>
          </a:p>
        </p:txBody>
      </p:sp>
    </p:spTree>
    <p:extLst>
      <p:ext uri="{BB962C8B-B14F-4D97-AF65-F5344CB8AC3E}">
        <p14:creationId xmlns:p14="http://schemas.microsoft.com/office/powerpoint/2010/main" val="28909231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Shape 179"/>
          <p:cNvSpPr txBox="1">
            <a:spLocks noGrp="1"/>
          </p:cNvSpPr>
          <p:nvPr>
            <p:ph type="body" idx="4294967295"/>
          </p:nvPr>
        </p:nvSpPr>
        <p:spPr>
          <a:xfrm>
            <a:off x="1828800" y="2537494"/>
            <a:ext cx="9166225" cy="3863306"/>
          </a:xfrm>
          <a:prstGeom prst="rect">
            <a:avLst/>
          </a:prstGeom>
          <a:noFill/>
          <a:ln>
            <a:noFill/>
          </a:ln>
        </p:spPr>
        <p:txBody>
          <a:bodyPr lIns="91425" tIns="91425" rIns="91425" bIns="91425" anchor="t" anchorCtr="0">
            <a:noAutofit/>
          </a:bodyPr>
          <a:lstStyle/>
          <a:p>
            <a:r>
              <a:rPr lang="en-US" sz="1800" dirty="0"/>
              <a:t>To install into your own home directory through Open On Demand RStudio Server (do this later to work on your own):</a:t>
            </a:r>
          </a:p>
          <a:p>
            <a:pPr lvl="1"/>
            <a:r>
              <a:rPr lang="en-US" sz="1600" dirty="0" err="1">
                <a:latin typeface="Courier New" panose="02070309020205020404" pitchFamily="49" charset="0"/>
                <a:cs typeface="Courier New" panose="02070309020205020404" pitchFamily="49" charset="0"/>
              </a:rPr>
              <a:t>install.packages</a:t>
            </a:r>
            <a:r>
              <a:rPr lang="en-US" sz="1600" dirty="0">
                <a:latin typeface="Courier New" panose="02070309020205020404" pitchFamily="49" charset="0"/>
                <a:cs typeface="Courier New" panose="02070309020205020404" pitchFamily="49" charset="0"/>
              </a:rPr>
              <a:t>("Seurat")</a:t>
            </a:r>
          </a:p>
          <a:p>
            <a:pPr lvl="1"/>
            <a:r>
              <a:rPr lang="en-US" sz="1600" dirty="0" err="1">
                <a:latin typeface="Courier New" panose="02070309020205020404" pitchFamily="49" charset="0"/>
                <a:cs typeface="Courier New" panose="02070309020205020404" pitchFamily="49" charset="0"/>
              </a:rPr>
              <a:t>install.packages</a:t>
            </a:r>
            <a:r>
              <a:rPr lang="en-US" sz="1600" dirty="0">
                <a:latin typeface="Courier New" panose="02070309020205020404" pitchFamily="49" charset="0"/>
                <a:cs typeface="Courier New" panose="02070309020205020404" pitchFamily="49" charset="0"/>
              </a:rPr>
              <a:t>("Matrix")</a:t>
            </a:r>
          </a:p>
          <a:p>
            <a:pPr lvl="1"/>
            <a:r>
              <a:rPr lang="en-US" sz="1600" dirty="0" err="1">
                <a:latin typeface="Courier New" panose="02070309020205020404" pitchFamily="49" charset="0"/>
                <a:cs typeface="Courier New" panose="02070309020205020404" pitchFamily="49" charset="0"/>
              </a:rPr>
              <a:t>BiocManager</a:t>
            </a:r>
            <a:r>
              <a:rPr lang="en-US" sz="1600" dirty="0">
                <a:latin typeface="Courier New" panose="02070309020205020404" pitchFamily="49" charset="0"/>
                <a:cs typeface="Courier New" panose="02070309020205020404" pitchFamily="49" charset="0"/>
              </a:rPr>
              <a:t>::install("</a:t>
            </a:r>
            <a:r>
              <a:rPr lang="en-US" sz="1600" dirty="0" err="1">
                <a:latin typeface="Courier New" panose="02070309020205020404" pitchFamily="49" charset="0"/>
                <a:cs typeface="Courier New" panose="02070309020205020404" pitchFamily="49" charset="0"/>
              </a:rPr>
              <a:t>limma</a:t>
            </a:r>
            <a:r>
              <a:rPr lang="en-US" sz="1600" dirty="0">
                <a:latin typeface="Courier New" panose="02070309020205020404" pitchFamily="49" charset="0"/>
                <a:cs typeface="Courier New" panose="02070309020205020404" pitchFamily="49" charset="0"/>
              </a:rPr>
              <a:t>")</a:t>
            </a:r>
          </a:p>
          <a:p>
            <a:pPr lvl="1"/>
            <a:r>
              <a:rPr lang="en-US" sz="1600" dirty="0">
                <a:latin typeface="Courier New" panose="02070309020205020404" pitchFamily="49" charset="0"/>
                <a:cs typeface="Courier New" panose="02070309020205020404" pitchFamily="49" charset="0"/>
              </a:rPr>
              <a:t>reticulate::</a:t>
            </a:r>
            <a:r>
              <a:rPr lang="en-US" sz="1600" dirty="0" err="1">
                <a:latin typeface="Courier New" panose="02070309020205020404" pitchFamily="49" charset="0"/>
                <a:cs typeface="Courier New" panose="02070309020205020404" pitchFamily="49" charset="0"/>
              </a:rPr>
              <a:t>py_install</a:t>
            </a:r>
            <a:r>
              <a:rPr lang="en-US" sz="1600" dirty="0">
                <a:latin typeface="Courier New" panose="02070309020205020404" pitchFamily="49" charset="0"/>
                <a:cs typeface="Courier New" panose="02070309020205020404" pitchFamily="49" charset="0"/>
              </a:rPr>
              <a:t>(packages = '</a:t>
            </a:r>
            <a:r>
              <a:rPr lang="en-US" sz="1600" dirty="0" err="1">
                <a:latin typeface="Courier New" panose="02070309020205020404" pitchFamily="49" charset="0"/>
                <a:cs typeface="Courier New" panose="02070309020205020404" pitchFamily="49" charset="0"/>
              </a:rPr>
              <a:t>umap</a:t>
            </a:r>
            <a:r>
              <a:rPr lang="en-US" sz="1600" dirty="0">
                <a:latin typeface="Courier New" panose="02070309020205020404" pitchFamily="49" charset="0"/>
                <a:cs typeface="Courier New" panose="02070309020205020404" pitchFamily="49" charset="0"/>
              </a:rPr>
              <a:t>-learn’)</a:t>
            </a:r>
          </a:p>
          <a:p>
            <a:r>
              <a:rPr lang="en-US" sz="1800" dirty="0">
                <a:hlinkClick r:id="rId3"/>
              </a:rPr>
              <a:t>https://satijalab.org/seurat/articles/install.html</a:t>
            </a:r>
            <a:r>
              <a:rPr lang="en-US" sz="1800" dirty="0"/>
              <a:t> </a:t>
            </a:r>
          </a:p>
          <a:p>
            <a:pPr lvl="1"/>
            <a:r>
              <a:rPr lang="en-US" sz="1800" dirty="0"/>
              <a:t>R version 4.0 or greater is required</a:t>
            </a:r>
          </a:p>
          <a:p>
            <a:pPr lvl="1"/>
            <a:endParaRPr lang="en-US" sz="1800" dirty="0"/>
          </a:p>
          <a:p>
            <a:endParaRPr lang="en-US" sz="2400" dirty="0"/>
          </a:p>
        </p:txBody>
      </p:sp>
      <p:sp>
        <p:nvSpPr>
          <p:cNvPr id="9" name="Shape 178"/>
          <p:cNvSpPr txBox="1">
            <a:spLocks/>
          </p:cNvSpPr>
          <p:nvPr/>
        </p:nvSpPr>
        <p:spPr>
          <a:xfrm>
            <a:off x="1840375" y="1143000"/>
            <a:ext cx="9144000" cy="1097280"/>
          </a:xfrm>
          <a:prstGeom prst="rect">
            <a:avLst/>
          </a:prstGeom>
          <a:solidFill>
            <a:srgbClr val="485A82"/>
          </a:solid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Economica"/>
              <a:buNone/>
              <a:defRPr sz="4200" b="0" i="0" u="none" strike="noStrike" cap="none" baseline="0">
                <a:solidFill>
                  <a:schemeClr val="dk1"/>
                </a:solidFill>
                <a:latin typeface="Economica"/>
                <a:ea typeface="Economica"/>
                <a:cs typeface="Economica"/>
                <a:sym typeface="Economica"/>
                <a:rtl val="0"/>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pPr algn="ctr"/>
            <a:r>
              <a:rPr lang="en-US" sz="3600" dirty="0">
                <a:solidFill>
                  <a:schemeClr val="bg1"/>
                </a:solidFill>
              </a:rPr>
              <a:t>Loading Seurat on your own</a:t>
            </a:r>
            <a:endParaRPr lang="en" sz="3600" dirty="0">
              <a:solidFill>
                <a:schemeClr val="bg1"/>
              </a:solidFill>
            </a:endParaRPr>
          </a:p>
        </p:txBody>
      </p:sp>
      <p:pic>
        <p:nvPicPr>
          <p:cNvPr id="3" name="Picture 2">
            <a:extLst>
              <a:ext uri="{FF2B5EF4-FFF2-40B4-BE49-F238E27FC236}">
                <a16:creationId xmlns:a16="http://schemas.microsoft.com/office/drawing/2014/main" id="{B31DE74B-543B-8F38-0E31-7629516BEDFA}"/>
              </a:ext>
            </a:extLst>
          </p:cNvPr>
          <p:cNvPicPr>
            <a:picLocks noChangeAspect="1"/>
          </p:cNvPicPr>
          <p:nvPr/>
        </p:nvPicPr>
        <p:blipFill>
          <a:blip r:embed="rId4"/>
          <a:stretch>
            <a:fillRect/>
          </a:stretch>
        </p:blipFill>
        <p:spPr>
          <a:xfrm>
            <a:off x="5376762" y="5255410"/>
            <a:ext cx="1438476" cy="743054"/>
          </a:xfrm>
          <a:prstGeom prst="rect">
            <a:avLst/>
          </a:prstGeom>
        </p:spPr>
      </p:pic>
    </p:spTree>
    <p:extLst>
      <p:ext uri="{BB962C8B-B14F-4D97-AF65-F5344CB8AC3E}">
        <p14:creationId xmlns:p14="http://schemas.microsoft.com/office/powerpoint/2010/main" val="2790376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78">
            <a:extLst>
              <a:ext uri="{FF2B5EF4-FFF2-40B4-BE49-F238E27FC236}">
                <a16:creationId xmlns:a16="http://schemas.microsoft.com/office/drawing/2014/main" id="{138B5542-909B-42D0-2471-1405E7602568}"/>
              </a:ext>
            </a:extLst>
          </p:cNvPr>
          <p:cNvSpPr txBox="1">
            <a:spLocks/>
          </p:cNvSpPr>
          <p:nvPr/>
        </p:nvSpPr>
        <p:spPr>
          <a:xfrm>
            <a:off x="1828800" y="1143000"/>
            <a:ext cx="9144000" cy="1097280"/>
          </a:xfrm>
          <a:prstGeom prst="rect">
            <a:avLst/>
          </a:prstGeom>
          <a:solidFill>
            <a:srgbClr val="485A82"/>
          </a:solid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Economica"/>
              <a:buNone/>
              <a:defRPr sz="4200" b="0" i="0" u="none" strike="noStrike" cap="none" baseline="0">
                <a:solidFill>
                  <a:schemeClr val="dk1"/>
                </a:solidFill>
                <a:latin typeface="Economica"/>
                <a:ea typeface="Economica"/>
                <a:cs typeface="Economica"/>
                <a:sym typeface="Economica"/>
                <a:rtl val="0"/>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pPr algn="ctr"/>
            <a:r>
              <a:rPr lang="en-US" dirty="0">
                <a:solidFill>
                  <a:schemeClr val="bg1"/>
                </a:solidFill>
              </a:rPr>
              <a:t>10X Genomics Cell Ranger Output</a:t>
            </a:r>
            <a:endParaRPr lang="en" dirty="0">
              <a:solidFill>
                <a:schemeClr val="bg1"/>
              </a:solidFill>
            </a:endParaRPr>
          </a:p>
        </p:txBody>
      </p:sp>
      <p:pic>
        <p:nvPicPr>
          <p:cNvPr id="14" name="Picture 13">
            <a:extLst>
              <a:ext uri="{FF2B5EF4-FFF2-40B4-BE49-F238E27FC236}">
                <a16:creationId xmlns:a16="http://schemas.microsoft.com/office/drawing/2014/main" id="{C285C5F2-A318-94AE-F54A-028D4F10E9AB}"/>
              </a:ext>
            </a:extLst>
          </p:cNvPr>
          <p:cNvPicPr>
            <a:picLocks noChangeAspect="1"/>
          </p:cNvPicPr>
          <p:nvPr/>
        </p:nvPicPr>
        <p:blipFill>
          <a:blip r:embed="rId3"/>
          <a:stretch>
            <a:fillRect/>
          </a:stretch>
        </p:blipFill>
        <p:spPr>
          <a:xfrm>
            <a:off x="1954499" y="3655383"/>
            <a:ext cx="1362265" cy="1428949"/>
          </a:xfrm>
          <a:prstGeom prst="rect">
            <a:avLst/>
          </a:prstGeom>
        </p:spPr>
      </p:pic>
      <p:pic>
        <p:nvPicPr>
          <p:cNvPr id="16" name="Picture 15">
            <a:extLst>
              <a:ext uri="{FF2B5EF4-FFF2-40B4-BE49-F238E27FC236}">
                <a16:creationId xmlns:a16="http://schemas.microsoft.com/office/drawing/2014/main" id="{3FA3DA2E-7A94-FECE-9049-51D3B1AD7E26}"/>
              </a:ext>
            </a:extLst>
          </p:cNvPr>
          <p:cNvPicPr>
            <a:picLocks noChangeAspect="1"/>
          </p:cNvPicPr>
          <p:nvPr/>
        </p:nvPicPr>
        <p:blipFill>
          <a:blip r:embed="rId4"/>
          <a:stretch>
            <a:fillRect/>
          </a:stretch>
        </p:blipFill>
        <p:spPr>
          <a:xfrm>
            <a:off x="4506676" y="3655740"/>
            <a:ext cx="2124371" cy="1371791"/>
          </a:xfrm>
          <a:prstGeom prst="rect">
            <a:avLst/>
          </a:prstGeom>
        </p:spPr>
      </p:pic>
      <p:pic>
        <p:nvPicPr>
          <p:cNvPr id="18" name="Picture 17">
            <a:extLst>
              <a:ext uri="{FF2B5EF4-FFF2-40B4-BE49-F238E27FC236}">
                <a16:creationId xmlns:a16="http://schemas.microsoft.com/office/drawing/2014/main" id="{AF3790C9-E2F2-78FF-9667-9172F017AA86}"/>
              </a:ext>
            </a:extLst>
          </p:cNvPr>
          <p:cNvPicPr>
            <a:picLocks noChangeAspect="1"/>
          </p:cNvPicPr>
          <p:nvPr/>
        </p:nvPicPr>
        <p:blipFill>
          <a:blip r:embed="rId5"/>
          <a:stretch>
            <a:fillRect/>
          </a:stretch>
        </p:blipFill>
        <p:spPr>
          <a:xfrm>
            <a:off x="7886810" y="3650857"/>
            <a:ext cx="3086531" cy="1400370"/>
          </a:xfrm>
          <a:prstGeom prst="rect">
            <a:avLst/>
          </a:prstGeom>
        </p:spPr>
      </p:pic>
      <p:sp>
        <p:nvSpPr>
          <p:cNvPr id="2" name="TextBox 1">
            <a:extLst>
              <a:ext uri="{FF2B5EF4-FFF2-40B4-BE49-F238E27FC236}">
                <a16:creationId xmlns:a16="http://schemas.microsoft.com/office/drawing/2014/main" id="{936890F3-C420-264F-92CE-2BD27BF90819}"/>
              </a:ext>
            </a:extLst>
          </p:cNvPr>
          <p:cNvSpPr txBox="1"/>
          <p:nvPr/>
        </p:nvSpPr>
        <p:spPr>
          <a:xfrm>
            <a:off x="1831694" y="2907323"/>
            <a:ext cx="205153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err="1">
                <a:cs typeface="Calibri"/>
              </a:rPr>
              <a:t>barcodes.tsv</a:t>
            </a:r>
            <a:endParaRPr lang="en-US" dirty="0" err="1"/>
          </a:p>
          <a:p>
            <a:pPr algn="ctr"/>
            <a:r>
              <a:rPr lang="en-US" dirty="0">
                <a:cs typeface="Calibri"/>
              </a:rPr>
              <a:t>1 barcode per cell</a:t>
            </a:r>
          </a:p>
        </p:txBody>
      </p:sp>
      <p:sp>
        <p:nvSpPr>
          <p:cNvPr id="3" name="TextBox 2">
            <a:extLst>
              <a:ext uri="{FF2B5EF4-FFF2-40B4-BE49-F238E27FC236}">
                <a16:creationId xmlns:a16="http://schemas.microsoft.com/office/drawing/2014/main" id="{050B57AD-A37F-8E0E-1F7D-9C0BF45324F5}"/>
              </a:ext>
            </a:extLst>
          </p:cNvPr>
          <p:cNvSpPr txBox="1"/>
          <p:nvPr/>
        </p:nvSpPr>
        <p:spPr>
          <a:xfrm>
            <a:off x="4117694" y="2907323"/>
            <a:ext cx="304872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err="1">
                <a:cs typeface="Calibri"/>
              </a:rPr>
              <a:t>genes.tsv</a:t>
            </a:r>
            <a:endParaRPr lang="en-US" dirty="0" err="1"/>
          </a:p>
          <a:p>
            <a:pPr algn="ctr"/>
            <a:r>
              <a:rPr lang="en-US" dirty="0" err="1">
                <a:cs typeface="Calibri"/>
              </a:rPr>
              <a:t>Ensembl</a:t>
            </a:r>
            <a:r>
              <a:rPr lang="en-US" dirty="0">
                <a:cs typeface="Calibri"/>
              </a:rPr>
              <a:t> IDs &amp; gene symbols</a:t>
            </a:r>
          </a:p>
        </p:txBody>
      </p:sp>
      <p:sp>
        <p:nvSpPr>
          <p:cNvPr id="4" name="TextBox 3">
            <a:extLst>
              <a:ext uri="{FF2B5EF4-FFF2-40B4-BE49-F238E27FC236}">
                <a16:creationId xmlns:a16="http://schemas.microsoft.com/office/drawing/2014/main" id="{60B87160-6CC0-6324-5482-2E3CEF3C380F}"/>
              </a:ext>
            </a:extLst>
          </p:cNvPr>
          <p:cNvSpPr txBox="1"/>
          <p:nvPr/>
        </p:nvSpPr>
        <p:spPr>
          <a:xfrm>
            <a:off x="7748953" y="2907323"/>
            <a:ext cx="304872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err="1">
                <a:cs typeface="Calibri"/>
              </a:rPr>
              <a:t>matrix.mtx</a:t>
            </a:r>
            <a:endParaRPr lang="en-US" dirty="0" err="1"/>
          </a:p>
          <a:p>
            <a:pPr algn="ctr"/>
            <a:r>
              <a:rPr lang="en-US" dirty="0">
                <a:cs typeface="Calibri"/>
              </a:rPr>
              <a:t>actual data</a:t>
            </a:r>
            <a:endParaRPr lang="en-US" dirty="0" err="1">
              <a:cs typeface="Calibri"/>
            </a:endParaRPr>
          </a:p>
        </p:txBody>
      </p:sp>
    </p:spTree>
    <p:extLst>
      <p:ext uri="{BB962C8B-B14F-4D97-AF65-F5344CB8AC3E}">
        <p14:creationId xmlns:p14="http://schemas.microsoft.com/office/powerpoint/2010/main" val="1034868445"/>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Shape 179"/>
          <p:cNvSpPr txBox="1">
            <a:spLocks noGrp="1"/>
          </p:cNvSpPr>
          <p:nvPr>
            <p:ph type="body" idx="4294967295"/>
          </p:nvPr>
        </p:nvSpPr>
        <p:spPr>
          <a:xfrm>
            <a:off x="1828800" y="2537494"/>
            <a:ext cx="9166225" cy="3863306"/>
          </a:xfrm>
          <a:prstGeom prst="rect">
            <a:avLst/>
          </a:prstGeom>
          <a:noFill/>
          <a:ln>
            <a:noFill/>
          </a:ln>
        </p:spPr>
        <p:txBody>
          <a:bodyPr lIns="91425" tIns="91425" rIns="91425" bIns="91425" anchor="t" anchorCtr="0">
            <a:noAutofit/>
          </a:bodyPr>
          <a:lstStyle/>
          <a:p>
            <a:r>
              <a:rPr lang="en-US" sz="2000" dirty="0"/>
              <a:t>An R package that takes the output from Cell Ranger and other pipelines for QC, analysis, and visualization of single cell data</a:t>
            </a:r>
          </a:p>
          <a:p>
            <a:r>
              <a:rPr lang="en-US" sz="2000" dirty="0"/>
              <a:t>Capabilities:</a:t>
            </a:r>
          </a:p>
          <a:p>
            <a:pPr lvl="1"/>
            <a:r>
              <a:rPr lang="en-US" sz="1600" dirty="0"/>
              <a:t>Basics: preprocessing, QC, dimensional reduction, clustering, differential expression</a:t>
            </a:r>
          </a:p>
          <a:p>
            <a:pPr lvl="1"/>
            <a:r>
              <a:rPr lang="en-US" sz="1600" dirty="0"/>
              <a:t>Multimodal analysis (e.g., paired </a:t>
            </a:r>
            <a:r>
              <a:rPr lang="en-US" sz="1600" dirty="0" err="1"/>
              <a:t>scRNA</a:t>
            </a:r>
            <a:r>
              <a:rPr lang="en-US" sz="1600" dirty="0"/>
              <a:t>-seq &amp; </a:t>
            </a:r>
            <a:r>
              <a:rPr lang="en-US" sz="1600" dirty="0" err="1"/>
              <a:t>scATAC</a:t>
            </a:r>
            <a:r>
              <a:rPr lang="en-US" sz="1600" dirty="0"/>
              <a:t>-seq)</a:t>
            </a:r>
          </a:p>
          <a:p>
            <a:pPr lvl="1"/>
            <a:r>
              <a:rPr lang="en-US" sz="1600" dirty="0"/>
              <a:t>Spatial datasets (transcriptomic or multiplexed imaging-based)</a:t>
            </a:r>
          </a:p>
          <a:p>
            <a:pPr lvl="1"/>
            <a:r>
              <a:rPr lang="en-US" sz="1600" dirty="0"/>
              <a:t>Data integration (multiple sources of single cell data)</a:t>
            </a:r>
          </a:p>
          <a:p>
            <a:r>
              <a:rPr lang="en-US" sz="2000" dirty="0">
                <a:hlinkClick r:id="rId3"/>
              </a:rPr>
              <a:t>https://satijalab.org/seurat/</a:t>
            </a:r>
            <a:r>
              <a:rPr lang="en-US" sz="2000" dirty="0"/>
              <a:t> </a:t>
            </a:r>
          </a:p>
          <a:p>
            <a:endParaRPr lang="en-US" sz="2000" dirty="0"/>
          </a:p>
        </p:txBody>
      </p:sp>
      <p:sp>
        <p:nvSpPr>
          <p:cNvPr id="9" name="Shape 178"/>
          <p:cNvSpPr txBox="1">
            <a:spLocks/>
          </p:cNvSpPr>
          <p:nvPr/>
        </p:nvSpPr>
        <p:spPr>
          <a:xfrm>
            <a:off x="1828800" y="1143000"/>
            <a:ext cx="9144000" cy="1097280"/>
          </a:xfrm>
          <a:prstGeom prst="rect">
            <a:avLst/>
          </a:prstGeom>
          <a:solidFill>
            <a:srgbClr val="485A82"/>
          </a:solid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Economica"/>
              <a:buNone/>
              <a:defRPr sz="4200" b="0" i="0" u="none" strike="noStrike" cap="none" baseline="0">
                <a:solidFill>
                  <a:schemeClr val="dk1"/>
                </a:solidFill>
                <a:latin typeface="Economica"/>
                <a:ea typeface="Economica"/>
                <a:cs typeface="Economica"/>
                <a:sym typeface="Economica"/>
                <a:rtl val="0"/>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pPr algn="ctr"/>
            <a:r>
              <a:rPr lang="en-US" dirty="0">
                <a:solidFill>
                  <a:schemeClr val="bg1"/>
                </a:solidFill>
              </a:rPr>
              <a:t>Intro to Seurat</a:t>
            </a:r>
            <a:endParaRPr lang="en" dirty="0">
              <a:solidFill>
                <a:schemeClr val="bg1"/>
              </a:solidFill>
            </a:endParaRPr>
          </a:p>
        </p:txBody>
      </p:sp>
    </p:spTree>
    <p:extLst>
      <p:ext uri="{BB962C8B-B14F-4D97-AF65-F5344CB8AC3E}">
        <p14:creationId xmlns:p14="http://schemas.microsoft.com/office/powerpoint/2010/main" val="542459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Shape 179"/>
          <p:cNvSpPr txBox="1">
            <a:spLocks noGrp="1"/>
          </p:cNvSpPr>
          <p:nvPr>
            <p:ph type="body" idx="4294967295"/>
          </p:nvPr>
        </p:nvSpPr>
        <p:spPr>
          <a:xfrm>
            <a:off x="1828800" y="2537494"/>
            <a:ext cx="9166225" cy="3863306"/>
          </a:xfrm>
          <a:prstGeom prst="rect">
            <a:avLst/>
          </a:prstGeom>
          <a:noFill/>
          <a:ln>
            <a:noFill/>
          </a:ln>
        </p:spPr>
        <p:txBody>
          <a:bodyPr lIns="91425" tIns="91425" rIns="91425" bIns="91425" anchor="t" anchorCtr="0">
            <a:noAutofit/>
          </a:bodyPr>
          <a:lstStyle/>
          <a:p>
            <a:r>
              <a:rPr lang="en-US" sz="2000" b="0" i="0" dirty="0">
                <a:effectLst/>
              </a:rPr>
              <a:t>A dataset of 2,700 Peripheral Blood Mononuclear Cells (PBMCs) made publicly available by 10X Genomics. </a:t>
            </a:r>
          </a:p>
          <a:p>
            <a:r>
              <a:rPr lang="en-US" sz="2000" b="0" i="0" dirty="0">
                <a:effectLst/>
              </a:rPr>
              <a:t>This tutorial implements the major components of a standard unsupervised clustering workflow including QC and data filtration, calculation of high-variance genes, dimensional reduction, graph-based clustering, and the identification of cluster markers.</a:t>
            </a:r>
            <a:endParaRPr lang="en-US" sz="2000" dirty="0"/>
          </a:p>
        </p:txBody>
      </p:sp>
      <p:sp>
        <p:nvSpPr>
          <p:cNvPr id="9" name="Shape 178"/>
          <p:cNvSpPr txBox="1">
            <a:spLocks/>
          </p:cNvSpPr>
          <p:nvPr/>
        </p:nvSpPr>
        <p:spPr>
          <a:xfrm>
            <a:off x="1828800" y="1143000"/>
            <a:ext cx="9144000" cy="1097280"/>
          </a:xfrm>
          <a:prstGeom prst="rect">
            <a:avLst/>
          </a:prstGeom>
          <a:solidFill>
            <a:srgbClr val="485A82"/>
          </a:solid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Economica"/>
              <a:buNone/>
              <a:defRPr sz="4200" b="0" i="0" u="none" strike="noStrike" cap="none" baseline="0">
                <a:solidFill>
                  <a:schemeClr val="dk1"/>
                </a:solidFill>
                <a:latin typeface="Economica"/>
                <a:ea typeface="Economica"/>
                <a:cs typeface="Economica"/>
                <a:sym typeface="Economica"/>
                <a:rtl val="0"/>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pPr algn="ctr"/>
            <a:r>
              <a:rPr lang="en-US" dirty="0">
                <a:solidFill>
                  <a:schemeClr val="bg1"/>
                </a:solidFill>
              </a:rPr>
              <a:t>Intro to Seurat</a:t>
            </a:r>
            <a:endParaRPr lang="en" dirty="0">
              <a:solidFill>
                <a:schemeClr val="bg1"/>
              </a:solidFill>
            </a:endParaRPr>
          </a:p>
        </p:txBody>
      </p:sp>
    </p:spTree>
    <p:extLst>
      <p:ext uri="{BB962C8B-B14F-4D97-AF65-F5344CB8AC3E}">
        <p14:creationId xmlns:p14="http://schemas.microsoft.com/office/powerpoint/2010/main" val="719672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78">
            <a:extLst>
              <a:ext uri="{FF2B5EF4-FFF2-40B4-BE49-F238E27FC236}">
                <a16:creationId xmlns:a16="http://schemas.microsoft.com/office/drawing/2014/main" id="{58C662ED-A880-F34E-85FC-370599BB5008}"/>
              </a:ext>
            </a:extLst>
          </p:cNvPr>
          <p:cNvSpPr txBox="1">
            <a:spLocks/>
          </p:cNvSpPr>
          <p:nvPr/>
        </p:nvSpPr>
        <p:spPr>
          <a:xfrm>
            <a:off x="1794076" y="1143000"/>
            <a:ext cx="9144000" cy="3834114"/>
          </a:xfrm>
          <a:prstGeom prst="rect">
            <a:avLst/>
          </a:prstGeom>
          <a:solidFill>
            <a:srgbClr val="485A82"/>
          </a:solid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Economica"/>
              <a:buNone/>
              <a:defRPr sz="4200" b="0" i="0" u="none" strike="noStrike" cap="none" baseline="0">
                <a:solidFill>
                  <a:schemeClr val="dk1"/>
                </a:solidFill>
                <a:latin typeface="Economica"/>
                <a:ea typeface="Economica"/>
                <a:cs typeface="Economica"/>
                <a:sym typeface="Economica"/>
                <a:rtl val="0"/>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pPr algn="ctr"/>
            <a:r>
              <a:rPr lang="en-US" dirty="0">
                <a:solidFill>
                  <a:schemeClr val="bg1"/>
                </a:solidFill>
              </a:rPr>
              <a:t>UVA </a:t>
            </a:r>
            <a:r>
              <a:rPr lang="en-US" dirty="0" err="1">
                <a:solidFill>
                  <a:schemeClr val="bg1"/>
                </a:solidFill>
              </a:rPr>
              <a:t>OpenOnDemand</a:t>
            </a:r>
            <a:br>
              <a:rPr lang="en-US" dirty="0">
                <a:solidFill>
                  <a:schemeClr val="bg1"/>
                </a:solidFill>
              </a:rPr>
            </a:br>
            <a:r>
              <a:rPr lang="en-US" dirty="0">
                <a:solidFill>
                  <a:schemeClr val="bg1"/>
                </a:solidFill>
              </a:rPr>
              <a:t>RSTUDIO SERVER</a:t>
            </a:r>
          </a:p>
          <a:p>
            <a:pPr algn="ctr"/>
            <a:r>
              <a:rPr lang="en-US" dirty="0">
                <a:solidFill>
                  <a:schemeClr val="bg1"/>
                </a:solidFill>
              </a:rPr>
              <a:t>https://</a:t>
            </a:r>
            <a:r>
              <a:rPr lang="en-US" dirty="0" err="1">
                <a:solidFill>
                  <a:schemeClr val="bg1"/>
                </a:solidFill>
              </a:rPr>
              <a:t>rivanna-portal.hpc.virginia.edu</a:t>
            </a:r>
            <a:r>
              <a:rPr lang="en-US" dirty="0">
                <a:solidFill>
                  <a:schemeClr val="bg1"/>
                </a:solidFill>
              </a:rPr>
              <a:t>/</a:t>
            </a:r>
          </a:p>
          <a:p>
            <a:pPr algn="ctr"/>
            <a:endParaRPr lang="en" dirty="0">
              <a:solidFill>
                <a:schemeClr val="bg1"/>
              </a:solidFill>
            </a:endParaRPr>
          </a:p>
        </p:txBody>
      </p:sp>
    </p:spTree>
    <p:extLst>
      <p:ext uri="{BB962C8B-B14F-4D97-AF65-F5344CB8AC3E}">
        <p14:creationId xmlns:p14="http://schemas.microsoft.com/office/powerpoint/2010/main" val="759175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rotWithShape="1">
          <a:blip r:embed="rId2" cstate="hqprint">
            <a:extLst>
              <a:ext uri="{28A0092B-C50C-407E-A947-70E740481C1C}">
                <a14:useLocalDpi xmlns:a14="http://schemas.microsoft.com/office/drawing/2010/main"/>
              </a:ext>
            </a:extLst>
          </a:blip>
          <a:srcRect r="30804" b="20763"/>
          <a:stretch/>
        </p:blipFill>
        <p:spPr>
          <a:xfrm>
            <a:off x="1242581" y="1363535"/>
            <a:ext cx="9144000" cy="4804066"/>
          </a:xfrm>
          <a:prstGeom prst="rect">
            <a:avLst/>
          </a:prstGeom>
          <a:ln>
            <a:solidFill>
              <a:srgbClr val="002060"/>
            </a:solidFill>
          </a:ln>
        </p:spPr>
      </p:pic>
      <p:sp>
        <p:nvSpPr>
          <p:cNvPr id="7" name="Oval 6"/>
          <p:cNvSpPr/>
          <p:nvPr/>
        </p:nvSpPr>
        <p:spPr>
          <a:xfrm>
            <a:off x="5741391" y="5070760"/>
            <a:ext cx="1268512" cy="515738"/>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178">
            <a:extLst>
              <a:ext uri="{FF2B5EF4-FFF2-40B4-BE49-F238E27FC236}">
                <a16:creationId xmlns:a16="http://schemas.microsoft.com/office/drawing/2014/main" id="{1D63B55B-B66B-B2A2-D790-741E1FEB94F0}"/>
              </a:ext>
            </a:extLst>
          </p:cNvPr>
          <p:cNvSpPr txBox="1">
            <a:spLocks/>
          </p:cNvSpPr>
          <p:nvPr/>
        </p:nvSpPr>
        <p:spPr>
          <a:xfrm>
            <a:off x="1242580" y="535677"/>
            <a:ext cx="9144000" cy="671331"/>
          </a:xfrm>
          <a:prstGeom prst="rect">
            <a:avLst/>
          </a:prstGeom>
          <a:solidFill>
            <a:srgbClr val="485A82"/>
          </a:solidFill>
          <a:ln>
            <a:noFill/>
          </a:ln>
        </p:spPr>
        <p:txBody>
          <a:bodyPr lIns="91425" tIns="91425" rIns="91425" bIns="91425" anchor="b"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Clr>
                <a:schemeClr val="dk1"/>
              </a:buClr>
              <a:buSzPct val="100000"/>
              <a:buFont typeface="Economica"/>
              <a:buNone/>
              <a:defRPr sz="4200" b="0" i="0" u="none" strike="noStrike" cap="none" baseline="0">
                <a:solidFill>
                  <a:schemeClr val="dk1"/>
                </a:solidFill>
                <a:latin typeface="Economica"/>
                <a:ea typeface="Economica"/>
                <a:cs typeface="Economica"/>
                <a:sym typeface="Economica"/>
                <a:rtl val="0"/>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pPr algn="ctr"/>
            <a:r>
              <a:rPr lang="en-US" sz="4000" dirty="0">
                <a:solidFill>
                  <a:schemeClr val="bg1"/>
                </a:solidFill>
              </a:rPr>
              <a:t>RStudio Server</a:t>
            </a:r>
            <a:endParaRPr lang="en" sz="4000" dirty="0">
              <a:solidFill>
                <a:schemeClr val="bg1"/>
              </a:solidFill>
            </a:endParaRPr>
          </a:p>
        </p:txBody>
      </p:sp>
    </p:spTree>
    <p:extLst>
      <p:ext uri="{BB962C8B-B14F-4D97-AF65-F5344CB8AC3E}">
        <p14:creationId xmlns:p14="http://schemas.microsoft.com/office/powerpoint/2010/main" val="4213868638"/>
      </p:ext>
    </p:extLst>
  </p:cSld>
  <p:clrMapOvr>
    <a:masterClrMapping/>
  </p:clrMapOvr>
</p:sld>
</file>

<file path=ppt/theme/theme1.xml><?xml version="1.0" encoding="utf-8"?>
<a:theme xmlns:a="http://schemas.openxmlformats.org/drawingml/2006/main" name="Title Page 4">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Page 3">
  <a:themeElements>
    <a:clrScheme name="Custom 3">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0070C0"/>
      </a:hlink>
      <a:folHlink>
        <a:srgbClr val="B26B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3300</TotalTime>
  <Words>2949</Words>
  <Application>Microsoft Office PowerPoint</Application>
  <PresentationFormat>Widescreen</PresentationFormat>
  <Paragraphs>352</Paragraphs>
  <Slides>44</Slides>
  <Notes>40</Notes>
  <HiddenSlides>0</HiddenSlides>
  <MMClips>0</MMClips>
  <ScaleCrop>false</ScaleCrop>
  <HeadingPairs>
    <vt:vector size="4" baseType="variant">
      <vt:variant>
        <vt:lpstr>Theme</vt:lpstr>
      </vt:variant>
      <vt:variant>
        <vt:i4>2</vt:i4>
      </vt:variant>
      <vt:variant>
        <vt:lpstr>Slide Titles</vt:lpstr>
      </vt:variant>
      <vt:variant>
        <vt:i4>44</vt:i4>
      </vt:variant>
    </vt:vector>
  </HeadingPairs>
  <TitlesOfParts>
    <vt:vector size="46" baseType="lpstr">
      <vt:lpstr>Title Page 4</vt:lpstr>
      <vt:lpstr>Title Page 3</vt:lpstr>
      <vt:lpstr>Bioinformatics Data Visualization with Seurat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Bioinformatics Data Visualization with Seurat</dc:title>
  <dc:creator>Jagla, Caitlin (wac3aj)</dc:creator>
  <cp:lastModifiedBy>Andino, Gladys Karina (gka6a)</cp:lastModifiedBy>
  <cp:revision>337</cp:revision>
  <dcterms:created xsi:type="dcterms:W3CDTF">2023-03-09T18:15:15Z</dcterms:created>
  <dcterms:modified xsi:type="dcterms:W3CDTF">2025-07-16T16:59:58Z</dcterms:modified>
</cp:coreProperties>
</file>