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Maven Pro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DDEA75-AB40-415D-8396-0D96F93036E7}">
  <a:tblStyle styleId="{0ADDEA75-AB40-415D-8396-0D96F93036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e2a16ef2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e2a16ef2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2a16ef2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2a16ef2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2a16ef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2a16ef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2a16ef2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2a16ef2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2a16ef2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2a16ef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2a16ef2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2a16ef2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2a16ef2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e2a16ef2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e2a16ef2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e2a16ef2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2a16ef2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2a16ef2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AB-InBev Prototype evaluation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79550" y="2774177"/>
            <a:ext cx="45849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Utkarsh Vardhan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u.vardhan19@gmail.com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728725" y="1642850"/>
            <a:ext cx="42603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40"/>
              <a:t>THANK YOU </a:t>
            </a:r>
            <a:endParaRPr sz="57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</a:t>
            </a:r>
            <a:r>
              <a:rPr lang="en"/>
              <a:t>PROBLEM</a:t>
            </a:r>
            <a:r>
              <a:rPr lang="en"/>
              <a:t> STATEMENT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Times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Product B is the leader in the South African market in terms of power and premiumness.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Times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Recently the brand has been losing power, has lowered media investment and is selling less volume in last few years.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Times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AB Inbev plans on bringing a new recipe to market. The goal of this study is thus to understand how the Current Recipe and new Recipe (Prototype 1 or 2) compare to each other in a direct tasting comparison, in order to assess it’s superiority.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Times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After the Diagnostic Study, it has to be decided that the which product is to be launched.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Times"/>
              <a:buChar char="●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There are 3 key measures for evaluation - Drinkability, Buying intention, Product Liking and 4 additional diagnostics - Easy drinking, Refreshing, Taste liking, Aftertaste liking.</a:t>
            </a:r>
            <a:endParaRPr sz="205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Shared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430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"/>
              <a:buChar char="●"/>
            </a:pPr>
            <a:r>
              <a:rPr lang="en" sz="1300">
                <a:latin typeface="Times"/>
                <a:ea typeface="Times"/>
                <a:cs typeface="Times"/>
                <a:sym typeface="Times"/>
              </a:rPr>
              <a:t>Gender: 1= Male , 2= Female</a:t>
            </a:r>
            <a:endParaRPr sz="1300"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"/>
              <a:buChar char="●"/>
            </a:pPr>
            <a:r>
              <a:rPr lang="en" sz="1300">
                <a:latin typeface="Times"/>
                <a:ea typeface="Times"/>
                <a:cs typeface="Times"/>
                <a:sym typeface="Times"/>
              </a:rPr>
              <a:t>Age Group : 1= 18 to 34 Years, 2= 35 to 55 Years.</a:t>
            </a:r>
            <a:endParaRPr sz="1300"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"/>
              <a:buChar char="●"/>
            </a:pPr>
            <a:r>
              <a:rPr lang="en" sz="1300">
                <a:latin typeface="Times"/>
                <a:ea typeface="Times"/>
                <a:cs typeface="Times"/>
                <a:sym typeface="Times"/>
              </a:rPr>
              <a:t>S8a : Demographics states that which beer customer had in last 4 weeks.</a:t>
            </a:r>
            <a:endParaRPr sz="1300"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"/>
              <a:buChar char="●"/>
            </a:pPr>
            <a:r>
              <a:rPr lang="en" sz="1300">
                <a:latin typeface="Times"/>
                <a:ea typeface="Times"/>
                <a:cs typeface="Times"/>
                <a:sym typeface="Times"/>
              </a:rPr>
              <a:t>Q1 talks about to the  Drinkability</a:t>
            </a:r>
            <a:endParaRPr sz="1300"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"/>
              <a:buChar char="●"/>
            </a:pPr>
            <a:r>
              <a:rPr lang="en" sz="1300">
                <a:latin typeface="Times"/>
                <a:ea typeface="Times"/>
                <a:cs typeface="Times"/>
                <a:sym typeface="Times"/>
              </a:rPr>
              <a:t>Q2 tells the buying </a:t>
            </a:r>
            <a:r>
              <a:rPr lang="en" sz="1300">
                <a:latin typeface="Times"/>
                <a:ea typeface="Times"/>
                <a:cs typeface="Times"/>
                <a:sym typeface="Times"/>
              </a:rPr>
              <a:t>intention</a:t>
            </a:r>
            <a:r>
              <a:rPr lang="en" sz="1300">
                <a:latin typeface="Times"/>
                <a:ea typeface="Times"/>
                <a:cs typeface="Times"/>
                <a:sym typeface="Times"/>
              </a:rPr>
              <a:t> of the customers.</a:t>
            </a:r>
            <a:endParaRPr sz="1300"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"/>
              <a:buChar char="●"/>
            </a:pPr>
            <a:r>
              <a:rPr lang="en" sz="1300">
                <a:latin typeface="Times"/>
                <a:ea typeface="Times"/>
                <a:cs typeface="Times"/>
                <a:sym typeface="Times"/>
              </a:rPr>
              <a:t>Q3 to Q9 explore the Product liking , Easy Drinking , Refreshing,Taste Liking,Aftertaste Liking.</a:t>
            </a:r>
            <a:endParaRPr sz="1300"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"/>
              <a:buChar char="●"/>
            </a:pPr>
            <a:r>
              <a:rPr lang="en" sz="1300">
                <a:latin typeface="Times"/>
                <a:ea typeface="Times"/>
                <a:cs typeface="Times"/>
                <a:sym typeface="Times"/>
              </a:rPr>
              <a:t>Rows: 495 , Columns: 12</a:t>
            </a:r>
            <a:endParaRPr sz="1300">
              <a:latin typeface="Times"/>
              <a:ea typeface="Times"/>
              <a:cs typeface="Times"/>
              <a:sym typeface="Time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"/>
              <a:buChar char="●"/>
            </a:pPr>
            <a:r>
              <a:rPr lang="en" sz="1300">
                <a:latin typeface="Times"/>
                <a:ea typeface="Times"/>
                <a:cs typeface="Times"/>
                <a:sym typeface="Times"/>
              </a:rPr>
              <a:t>Questions have been marked with numbers 1 is dislike and 9 is Like.</a:t>
            </a:r>
            <a:endParaRPr sz="13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400" y="791400"/>
            <a:ext cx="4219201" cy="37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394050" y="81425"/>
            <a:ext cx="4105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"/>
            <a:ext cx="3394050" cy="239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300" y="2962099"/>
            <a:ext cx="2974700" cy="20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975350" y="36398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Uniqueness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968925" y="3021288"/>
            <a:ext cx="21375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Columns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860250" y="24026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Missing Values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748125" y="17840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correlation Features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633025" y="5468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Standard-Scaler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084025" y="42584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Shapes and Data Types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745150" y="1165488"/>
            <a:ext cx="18849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98275" y="0"/>
            <a:ext cx="31977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575" y="569450"/>
            <a:ext cx="4339425" cy="43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25" y="569450"/>
            <a:ext cx="4157576" cy="21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79550"/>
            <a:ext cx="2115684" cy="211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5025" y="2831489"/>
            <a:ext cx="2583576" cy="2156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737850" y="0"/>
            <a:ext cx="35385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13" y="647437"/>
            <a:ext cx="4063898" cy="216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92275"/>
            <a:ext cx="4443676" cy="20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00" y="2769925"/>
            <a:ext cx="3838516" cy="22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0325" y="2769925"/>
            <a:ext cx="4443676" cy="22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786700" y="0"/>
            <a:ext cx="357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5" y="513300"/>
            <a:ext cx="4517975" cy="23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81000"/>
            <a:ext cx="4572001" cy="22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9075" y="2733675"/>
            <a:ext cx="4384723" cy="2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780600" y="0"/>
            <a:ext cx="1582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339025" y="8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{0ADDEA75-AB40-415D-8396-0D96F93036E7}</a:tableStyleId>
              </a:tblPr>
              <a:tblGrid>
                <a:gridCol w="2811275"/>
                <a:gridCol w="2811275"/>
                <a:gridCol w="2811275"/>
              </a:tblGrid>
              <a:tr h="44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CROSS VAL SCORE (sd)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/>
                        <a:t>DecisionTreeRegressor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87.45</a:t>
                      </a:r>
                      <a:r>
                        <a:rPr b="1" lang="en" sz="1600"/>
                        <a:t>%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.02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/>
                        <a:t>RandomForestRegressor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82.85</a:t>
                      </a:r>
                      <a:r>
                        <a:rPr b="1" lang="en" sz="1600"/>
                        <a:t>%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.012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/>
                        <a:t>AdaBoostClassifier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39.02</a:t>
                      </a:r>
                      <a:r>
                        <a:rPr b="1" lang="en" sz="1600"/>
                        <a:t>%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.012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/>
                        <a:t>KNeighborsClassifier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42.85</a:t>
                      </a:r>
                      <a:r>
                        <a:rPr b="1" lang="en" sz="1600"/>
                        <a:t>%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.007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/>
                        <a:t>GradientBoostingClassifier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36.58</a:t>
                      </a:r>
                      <a:r>
                        <a:rPr b="1" lang="en" sz="1600"/>
                        <a:t>%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.036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005225" y="0"/>
            <a:ext cx="2096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791400"/>
            <a:ext cx="85206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"/>
              <a:buAutoNum type="arabicPeriod"/>
            </a:pP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Most of our customer would like to keep drinking Prototype 2 Beer where as We could see that current recipe customers would like to switch the other product.</a:t>
            </a:r>
            <a:endParaRPr b="1" sz="1350">
              <a:solidFill>
                <a:srgbClr val="000000"/>
              </a:solidFill>
              <a:highlight>
                <a:srgbClr val="EFEFE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"/>
              <a:buAutoNum type="arabicPeriod"/>
            </a:pP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This Graph helps in understanding if the beer available at the store or bar, Prototype 2 lovers did not had the </a:t>
            </a: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difficulty</a:t>
            </a: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 in </a:t>
            </a: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buying</a:t>
            </a: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 the product.</a:t>
            </a:r>
            <a:endParaRPr b="1" sz="1350">
              <a:solidFill>
                <a:srgbClr val="000000"/>
              </a:solidFill>
              <a:highlight>
                <a:srgbClr val="EFEFE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"/>
              <a:buAutoNum type="arabicPeriod"/>
            </a:pP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overall</a:t>
            </a: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 liking of the product is tends </a:t>
            </a: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towards</a:t>
            </a: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 Prototype 2.</a:t>
            </a:r>
            <a:endParaRPr b="1" sz="1350">
              <a:solidFill>
                <a:srgbClr val="000000"/>
              </a:solidFill>
              <a:highlight>
                <a:srgbClr val="EFEFE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"/>
              <a:buAutoNum type="arabicPeriod"/>
            </a:pP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We differ with the product on the ease of the drinking, I could see that mostly people have liked Prototype 2 and accompanied by Prototype 1.</a:t>
            </a:r>
            <a:endParaRPr b="1" sz="1350">
              <a:solidFill>
                <a:srgbClr val="000000"/>
              </a:solidFill>
              <a:highlight>
                <a:srgbClr val="EFEFE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"/>
              <a:buAutoNum type="arabicPeriod"/>
            </a:pP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The Beer needs to be refreshing but with the above products , I could see that 112 that is Current Recipe other products have gained more points of refreshment.</a:t>
            </a:r>
            <a:endParaRPr b="1" sz="1350">
              <a:solidFill>
                <a:srgbClr val="000000"/>
              </a:solidFill>
              <a:highlight>
                <a:srgbClr val="EFEFE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"/>
              <a:buAutoNum type="arabicPeriod"/>
            </a:pP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The graph shows that how much the customer liked or disliked the taste of the Beer where Prototype 2 shows the most taste liking.</a:t>
            </a:r>
            <a:endParaRPr b="1" sz="1350">
              <a:solidFill>
                <a:srgbClr val="000000"/>
              </a:solidFill>
              <a:highlight>
                <a:srgbClr val="EFEFE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"/>
              <a:buAutoNum type="arabicPeriod"/>
            </a:pP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One of the graph shows that how much the customers like or dislike the aftertaste of this beer for all the three products where we could see that prototype 2 is liked and disliked the most.</a:t>
            </a:r>
            <a:endParaRPr b="1" sz="1350">
              <a:solidFill>
                <a:srgbClr val="000000"/>
              </a:solidFill>
              <a:highlight>
                <a:srgbClr val="EFEFE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"/>
              <a:buAutoNum type="arabicPeriod"/>
            </a:pP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Hence with all the above conclusions we could determine that Prototype 1 should be launched.</a:t>
            </a:r>
            <a:endParaRPr b="1" sz="1350">
              <a:solidFill>
                <a:srgbClr val="000000"/>
              </a:solidFill>
              <a:highlight>
                <a:srgbClr val="EFEFE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"/>
              <a:buAutoNum type="arabicPeriod"/>
            </a:pPr>
            <a:r>
              <a:rPr b="1" lang="en" sz="1350">
                <a:solidFill>
                  <a:srgbClr val="000000"/>
                </a:solidFill>
                <a:highlight>
                  <a:srgbClr val="EFEFEF"/>
                </a:highlight>
                <a:latin typeface="Times"/>
                <a:ea typeface="Times"/>
                <a:cs typeface="Times"/>
                <a:sym typeface="Times"/>
              </a:rPr>
              <a:t>For this case I am going to choose Random Forest Regressor model to do all the prediction as the accuracy is 82.85 % and RMSE is in between 0 and 1 on the lower side which is good.</a:t>
            </a:r>
            <a:endParaRPr b="1" sz="1350">
              <a:solidFill>
                <a:srgbClr val="000000"/>
              </a:solidFill>
              <a:highlight>
                <a:srgbClr val="EFEFEF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