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26BB19-CAFD-4825-A51A-E15F2B2CF53B}">
  <a:tblStyle styleId="{3F26BB19-CAFD-4825-A51A-E15F2B2CF5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d84ab07e2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d84ab07e2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d84ab07e2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d84ab07e2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d84ab07e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d84ab07e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d84ab07e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d84ab07e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84ab07e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d84ab07e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d84ab07e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d84ab07e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d84ab07e2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d84ab07e2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d84ab07e2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d84ab07e2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d84ab07e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d84ab07e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HOUSING : PRICE PREDICTION</a:t>
            </a:r>
            <a:endParaRPr/>
          </a:p>
        </p:txBody>
      </p:sp>
      <p:sp>
        <p:nvSpPr>
          <p:cNvPr id="278" name="Google Shape;278;p13"/>
          <p:cNvSpPr txBox="1"/>
          <p:nvPr>
            <p:ph idx="1" type="subTitle"/>
          </p:nvPr>
        </p:nvSpPr>
        <p:spPr>
          <a:xfrm>
            <a:off x="824000" y="3745375"/>
            <a:ext cx="2985900" cy="5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UTKARSH VARDHAN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45" name="Shape 345"/>
        <p:cNvGrpSpPr/>
        <p:nvPr/>
      </p:nvGrpSpPr>
      <p:grpSpPr>
        <a:xfrm>
          <a:off x="0" y="0"/>
          <a:ext cx="0" cy="0"/>
          <a:chOff x="0" y="0"/>
          <a:chExt cx="0" cy="0"/>
        </a:xfrm>
      </p:grpSpPr>
      <p:sp>
        <p:nvSpPr>
          <p:cNvPr id="346" name="Google Shape;346;p22"/>
          <p:cNvSpPr txBox="1"/>
          <p:nvPr>
            <p:ph type="title"/>
          </p:nvPr>
        </p:nvSpPr>
        <p:spPr>
          <a:xfrm>
            <a:off x="1388550" y="1153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Problem Statement:</a:t>
            </a:r>
            <a:endParaRPr/>
          </a:p>
          <a:p>
            <a:pPr indent="0" lvl="0" marL="0" rtl="0" algn="l">
              <a:spcBef>
                <a:spcPts val="0"/>
              </a:spcBef>
              <a:spcAft>
                <a:spcPts val="0"/>
              </a:spcAft>
              <a:buNone/>
            </a:pPr>
            <a:r>
              <a:t/>
            </a:r>
            <a:endParaRPr b="0" sz="3000">
              <a:solidFill>
                <a:srgbClr val="AF7B51"/>
              </a:solidFill>
              <a:latin typeface="Nunito"/>
              <a:ea typeface="Nunito"/>
              <a:cs typeface="Nunito"/>
              <a:sym typeface="Nunito"/>
            </a:endParaRPr>
          </a:p>
          <a:p>
            <a:pPr indent="0" lvl="0" marL="0" rtl="0" algn="l">
              <a:spcBef>
                <a:spcPts val="0"/>
              </a:spcBef>
              <a:spcAft>
                <a:spcPts val="0"/>
              </a:spcAft>
              <a:buNone/>
            </a:pPr>
            <a:r>
              <a:t/>
            </a:r>
            <a:endParaRPr b="0" sz="3000">
              <a:solidFill>
                <a:srgbClr val="AF7B51"/>
              </a:solidFill>
              <a:latin typeface="Nunito"/>
              <a:ea typeface="Nunito"/>
              <a:cs typeface="Nunito"/>
              <a:sym typeface="Nunito"/>
            </a:endParaRPr>
          </a:p>
        </p:txBody>
      </p:sp>
      <p:sp>
        <p:nvSpPr>
          <p:cNvPr id="284" name="Google Shape;284;p14"/>
          <p:cNvSpPr txBox="1"/>
          <p:nvPr>
            <p:ph idx="1" type="body"/>
          </p:nvPr>
        </p:nvSpPr>
        <p:spPr>
          <a:xfrm>
            <a:off x="99450" y="1275525"/>
            <a:ext cx="8945100" cy="35283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Houses are one of the necessary need of each and every person around the globe and therefore housing and real estate market is one of the markets which is one of the major contributors in the world’s economy.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 US-based housing company named Surprise Housing has decided to enter the Australian market. The company uses data analytics to purchase houses at a price below their actual values and flip them at a higher price.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3000">
              <a:solidFill>
                <a:srgbClr val="AF7B51"/>
              </a:solidFill>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15"/>
          <p:cNvSpPr txBox="1"/>
          <p:nvPr>
            <p:ph idx="1" type="body"/>
          </p:nvPr>
        </p:nvSpPr>
        <p:spPr>
          <a:xfrm>
            <a:off x="430700" y="1597875"/>
            <a:ext cx="8713200" cy="34047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For the same purpose, the company has collected a data set from the sale of houses in Australia. The data is provided in the CSV format.</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company is looking at prospective properties to buy houses to enter the market.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We are required to build a model using Machine Learning in order to predict the actual value of the prospective properties and decide whether to invest in them or not. </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For this company wants to know:</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Which variables are important to predict the price of variable?</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How do these variables describe the price of the house?</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Goal</a:t>
            </a:r>
            <a:endParaRPr/>
          </a:p>
        </p:txBody>
      </p:sp>
      <p:sp>
        <p:nvSpPr>
          <p:cNvPr id="297" name="Google Shape;297;p16"/>
          <p:cNvSpPr txBox="1"/>
          <p:nvPr>
            <p:ph idx="1" type="body"/>
          </p:nvPr>
        </p:nvSpPr>
        <p:spPr>
          <a:xfrm>
            <a:off x="1303800" y="1457750"/>
            <a:ext cx="7030500" cy="30738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We are required to model the price of houses with the available independent variables.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This model will then be used by the management to understand how exactly the prices vary with the variables.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They can accordingly manipulate the strategy of the firm and concentrate on areas that will yield high returns.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Times New Roman"/>
                <a:ea typeface="Times New Roman"/>
                <a:cs typeface="Times New Roman"/>
                <a:sym typeface="Times New Roman"/>
              </a:rPr>
              <a:t>Further, the model will be a good way for the management to understand the pricing dynamics of a new market.</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Shared</a:t>
            </a:r>
            <a:endParaRPr/>
          </a:p>
        </p:txBody>
      </p:sp>
      <p:sp>
        <p:nvSpPr>
          <p:cNvPr id="303" name="Google Shape;303;p17"/>
          <p:cNvSpPr txBox="1"/>
          <p:nvPr>
            <p:ph idx="1" type="body"/>
          </p:nvPr>
        </p:nvSpPr>
        <p:spPr>
          <a:xfrm>
            <a:off x="309875" y="1597875"/>
            <a:ext cx="3881100" cy="32727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Clr>
                <a:srgbClr val="000000"/>
              </a:buClr>
              <a:buSzPts val="1900"/>
              <a:buFont typeface="Times"/>
              <a:buChar char="●"/>
            </a:pPr>
            <a:r>
              <a:rPr b="1" lang="en" sz="1900">
                <a:solidFill>
                  <a:srgbClr val="000000"/>
                </a:solidFill>
                <a:latin typeface="Times"/>
                <a:ea typeface="Times"/>
                <a:cs typeface="Times"/>
                <a:sym typeface="Times"/>
              </a:rPr>
              <a:t>Data contains 1460 entries each having 81 variables.</a:t>
            </a:r>
            <a:endParaRPr b="1" sz="1900">
              <a:solidFill>
                <a:srgbClr val="000000"/>
              </a:solidFill>
              <a:latin typeface="Times"/>
              <a:ea typeface="Times"/>
              <a:cs typeface="Times"/>
              <a:sym typeface="Times"/>
            </a:endParaRPr>
          </a:p>
          <a:p>
            <a:pPr indent="-349250" lvl="0" marL="457200" rtl="0" algn="l">
              <a:spcBef>
                <a:spcPts val="0"/>
              </a:spcBef>
              <a:spcAft>
                <a:spcPts val="0"/>
              </a:spcAft>
              <a:buClr>
                <a:srgbClr val="000000"/>
              </a:buClr>
              <a:buSzPts val="1900"/>
              <a:buFont typeface="Times"/>
              <a:buChar char="●"/>
            </a:pPr>
            <a:r>
              <a:rPr b="1" lang="en" sz="1900">
                <a:solidFill>
                  <a:srgbClr val="000000"/>
                </a:solidFill>
                <a:latin typeface="Times"/>
                <a:ea typeface="Times"/>
                <a:cs typeface="Times"/>
                <a:sym typeface="Times"/>
              </a:rPr>
              <a:t>Data contains Null values.</a:t>
            </a:r>
            <a:endParaRPr b="1" sz="1900">
              <a:solidFill>
                <a:srgbClr val="000000"/>
              </a:solidFill>
              <a:latin typeface="Times"/>
              <a:ea typeface="Times"/>
              <a:cs typeface="Times"/>
              <a:sym typeface="Times"/>
            </a:endParaRPr>
          </a:p>
          <a:p>
            <a:pPr indent="-349250" lvl="0" marL="457200" rtl="0" algn="l">
              <a:spcBef>
                <a:spcPts val="0"/>
              </a:spcBef>
              <a:spcAft>
                <a:spcPts val="0"/>
              </a:spcAft>
              <a:buClr>
                <a:srgbClr val="000000"/>
              </a:buClr>
              <a:buSzPts val="1900"/>
              <a:buFont typeface="Times"/>
              <a:buChar char="●"/>
            </a:pPr>
            <a:r>
              <a:rPr b="1" lang="en" sz="1900">
                <a:solidFill>
                  <a:srgbClr val="000000"/>
                </a:solidFill>
                <a:latin typeface="Times"/>
                <a:ea typeface="Times"/>
                <a:cs typeface="Times"/>
                <a:sym typeface="Times"/>
              </a:rPr>
              <a:t>Data contains numerical as well as categorical variable.</a:t>
            </a:r>
            <a:endParaRPr b="1" sz="1900">
              <a:solidFill>
                <a:srgbClr val="000000"/>
              </a:solidFill>
              <a:latin typeface="Times"/>
              <a:ea typeface="Times"/>
              <a:cs typeface="Times"/>
              <a:sym typeface="Times"/>
            </a:endParaRPr>
          </a:p>
          <a:p>
            <a:pPr indent="-349250" lvl="0" marL="457200" rtl="0" algn="l">
              <a:spcBef>
                <a:spcPts val="0"/>
              </a:spcBef>
              <a:spcAft>
                <a:spcPts val="0"/>
              </a:spcAft>
              <a:buClr>
                <a:srgbClr val="000000"/>
              </a:buClr>
              <a:buSzPts val="1900"/>
              <a:buFont typeface="Times"/>
              <a:buChar char="●"/>
            </a:pPr>
            <a:r>
              <a:rPr b="1" lang="en" sz="1900">
                <a:solidFill>
                  <a:srgbClr val="000000"/>
                </a:solidFill>
                <a:latin typeface="Times"/>
                <a:ea typeface="Times"/>
                <a:cs typeface="Times"/>
                <a:sym typeface="Times"/>
              </a:rPr>
              <a:t>Data File is in csv format</a:t>
            </a:r>
            <a:endParaRPr b="1" sz="1900">
              <a:solidFill>
                <a:srgbClr val="000000"/>
              </a:solidFill>
              <a:latin typeface="Times"/>
              <a:ea typeface="Times"/>
              <a:cs typeface="Times"/>
              <a:sym typeface="Times"/>
            </a:endParaRPr>
          </a:p>
        </p:txBody>
      </p:sp>
      <p:pic>
        <p:nvPicPr>
          <p:cNvPr id="304" name="Google Shape;304;p17"/>
          <p:cNvPicPr preferRelativeResize="0"/>
          <p:nvPr/>
        </p:nvPicPr>
        <p:blipFill>
          <a:blip r:embed="rId3">
            <a:alphaModFix/>
          </a:blip>
          <a:stretch>
            <a:fillRect/>
          </a:stretch>
        </p:blipFill>
        <p:spPr>
          <a:xfrm>
            <a:off x="4343375" y="695753"/>
            <a:ext cx="4648225" cy="411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8" name="Shape 308"/>
        <p:cNvGrpSpPr/>
        <p:nvPr/>
      </p:nvGrpSpPr>
      <p:grpSpPr>
        <a:xfrm>
          <a:off x="0" y="0"/>
          <a:ext cx="0" cy="0"/>
          <a:chOff x="0" y="0"/>
          <a:chExt cx="0" cy="0"/>
        </a:xfrm>
      </p:grpSpPr>
      <p:sp>
        <p:nvSpPr>
          <p:cNvPr id="309" name="Google Shape;309;p18"/>
          <p:cNvSpPr txBox="1"/>
          <p:nvPr/>
        </p:nvSpPr>
        <p:spPr>
          <a:xfrm>
            <a:off x="3548400" y="99388"/>
            <a:ext cx="41346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Maven Pro"/>
                <a:ea typeface="Maven Pro"/>
                <a:cs typeface="Maven Pro"/>
                <a:sym typeface="Maven Pro"/>
              </a:rPr>
              <a:t>Data Cleaning</a:t>
            </a:r>
            <a:endParaRPr b="1" sz="2800">
              <a:solidFill>
                <a:schemeClr val="dk2"/>
              </a:solidFill>
              <a:latin typeface="Maven Pro"/>
              <a:ea typeface="Maven Pro"/>
              <a:cs typeface="Maven Pro"/>
              <a:sym typeface="Maven Pro"/>
            </a:endParaRPr>
          </a:p>
          <a:p>
            <a:pPr indent="0" lvl="0" marL="0" rtl="0" algn="ctr">
              <a:spcBef>
                <a:spcPts val="0"/>
              </a:spcBef>
              <a:spcAft>
                <a:spcPts val="0"/>
              </a:spcAft>
              <a:buNone/>
            </a:pPr>
            <a:r>
              <a:t/>
            </a:r>
            <a:endParaRPr sz="3000">
              <a:solidFill>
                <a:srgbClr val="AF7B51"/>
              </a:solidFill>
              <a:latin typeface="Nunito"/>
              <a:ea typeface="Nunito"/>
              <a:cs typeface="Nunito"/>
              <a:sym typeface="Nunito"/>
            </a:endParaRPr>
          </a:p>
        </p:txBody>
      </p:sp>
      <p:sp>
        <p:nvSpPr>
          <p:cNvPr id="310" name="Google Shape;310;p18"/>
          <p:cNvSpPr/>
          <p:nvPr/>
        </p:nvSpPr>
        <p:spPr>
          <a:xfrm>
            <a:off x="1900475" y="3810988"/>
            <a:ext cx="18849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Checking Uniqueness</a:t>
            </a:r>
            <a:endParaRPr/>
          </a:p>
        </p:txBody>
      </p:sp>
      <p:sp>
        <p:nvSpPr>
          <p:cNvPr id="311" name="Google Shape;311;p18"/>
          <p:cNvSpPr/>
          <p:nvPr/>
        </p:nvSpPr>
        <p:spPr>
          <a:xfrm>
            <a:off x="2894050" y="3192388"/>
            <a:ext cx="21375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Dropping Columns</a:t>
            </a:r>
            <a:endParaRPr/>
          </a:p>
        </p:txBody>
      </p:sp>
      <p:sp>
        <p:nvSpPr>
          <p:cNvPr id="312" name="Google Shape;312;p18"/>
          <p:cNvSpPr/>
          <p:nvPr/>
        </p:nvSpPr>
        <p:spPr>
          <a:xfrm>
            <a:off x="3785375" y="2573788"/>
            <a:ext cx="18849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Checking Missing Values</a:t>
            </a:r>
            <a:endParaRPr/>
          </a:p>
        </p:txBody>
      </p:sp>
      <p:sp>
        <p:nvSpPr>
          <p:cNvPr id="313" name="Google Shape;313;p18"/>
          <p:cNvSpPr/>
          <p:nvPr/>
        </p:nvSpPr>
        <p:spPr>
          <a:xfrm>
            <a:off x="4673250" y="1955188"/>
            <a:ext cx="18849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Checking for correlation Features</a:t>
            </a:r>
            <a:endParaRPr/>
          </a:p>
        </p:txBody>
      </p:sp>
      <p:sp>
        <p:nvSpPr>
          <p:cNvPr id="314" name="Google Shape;314;p18"/>
          <p:cNvSpPr/>
          <p:nvPr/>
        </p:nvSpPr>
        <p:spPr>
          <a:xfrm>
            <a:off x="6558150" y="717988"/>
            <a:ext cx="18849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PCA</a:t>
            </a:r>
            <a:endParaRPr/>
          </a:p>
        </p:txBody>
      </p:sp>
      <p:pic>
        <p:nvPicPr>
          <p:cNvPr id="315" name="Google Shape;315;p18"/>
          <p:cNvPicPr preferRelativeResize="0"/>
          <p:nvPr/>
        </p:nvPicPr>
        <p:blipFill>
          <a:blip r:embed="rId3">
            <a:alphaModFix/>
          </a:blip>
          <a:stretch>
            <a:fillRect/>
          </a:stretch>
        </p:blipFill>
        <p:spPr>
          <a:xfrm>
            <a:off x="0" y="2044"/>
            <a:ext cx="3394050" cy="2399593"/>
          </a:xfrm>
          <a:prstGeom prst="rect">
            <a:avLst/>
          </a:prstGeom>
          <a:noFill/>
          <a:ln>
            <a:noFill/>
          </a:ln>
        </p:spPr>
      </p:pic>
      <p:pic>
        <p:nvPicPr>
          <p:cNvPr id="316" name="Google Shape;316;p18"/>
          <p:cNvPicPr preferRelativeResize="0"/>
          <p:nvPr/>
        </p:nvPicPr>
        <p:blipFill>
          <a:blip r:embed="rId4">
            <a:alphaModFix/>
          </a:blip>
          <a:stretch>
            <a:fillRect/>
          </a:stretch>
        </p:blipFill>
        <p:spPr>
          <a:xfrm>
            <a:off x="6169300" y="3099099"/>
            <a:ext cx="2974700" cy="2042375"/>
          </a:xfrm>
          <a:prstGeom prst="rect">
            <a:avLst/>
          </a:prstGeom>
          <a:noFill/>
          <a:ln>
            <a:noFill/>
          </a:ln>
        </p:spPr>
      </p:pic>
      <p:sp>
        <p:nvSpPr>
          <p:cNvPr id="317" name="Google Shape;317;p18"/>
          <p:cNvSpPr/>
          <p:nvPr/>
        </p:nvSpPr>
        <p:spPr>
          <a:xfrm>
            <a:off x="5670275" y="1336588"/>
            <a:ext cx="18849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Removing Outliers</a:t>
            </a:r>
            <a:endParaRPr/>
          </a:p>
        </p:txBody>
      </p:sp>
      <p:sp>
        <p:nvSpPr>
          <p:cNvPr id="318" name="Google Shape;318;p18"/>
          <p:cNvSpPr/>
          <p:nvPr/>
        </p:nvSpPr>
        <p:spPr>
          <a:xfrm>
            <a:off x="1009150" y="4429588"/>
            <a:ext cx="1884900" cy="6186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Checking Shapes and Data 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22" name="Shape 322"/>
        <p:cNvGrpSpPr/>
        <p:nvPr/>
      </p:nvGrpSpPr>
      <p:grpSpPr>
        <a:xfrm>
          <a:off x="0" y="0"/>
          <a:ext cx="0" cy="0"/>
          <a:chOff x="0" y="0"/>
          <a:chExt cx="0" cy="0"/>
        </a:xfrm>
      </p:grpSpPr>
      <p:sp>
        <p:nvSpPr>
          <p:cNvPr id="323" name="Google Shape;323;p19"/>
          <p:cNvSpPr txBox="1"/>
          <p:nvPr>
            <p:ph type="title"/>
          </p:nvPr>
        </p:nvSpPr>
        <p:spPr>
          <a:xfrm>
            <a:off x="193975" y="1988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324" name="Google Shape;324;p19"/>
          <p:cNvPicPr preferRelativeResize="0"/>
          <p:nvPr/>
        </p:nvPicPr>
        <p:blipFill>
          <a:blip r:embed="rId3">
            <a:alphaModFix/>
          </a:blip>
          <a:stretch>
            <a:fillRect/>
          </a:stretch>
        </p:blipFill>
        <p:spPr>
          <a:xfrm>
            <a:off x="4114076" y="0"/>
            <a:ext cx="5029924" cy="5143499"/>
          </a:xfrm>
          <a:prstGeom prst="rect">
            <a:avLst/>
          </a:prstGeom>
          <a:noFill/>
          <a:ln>
            <a:noFill/>
          </a:ln>
        </p:spPr>
      </p:pic>
      <p:pic>
        <p:nvPicPr>
          <p:cNvPr id="325" name="Google Shape;325;p19"/>
          <p:cNvPicPr preferRelativeResize="0"/>
          <p:nvPr/>
        </p:nvPicPr>
        <p:blipFill>
          <a:blip r:embed="rId4">
            <a:alphaModFix/>
          </a:blip>
          <a:stretch>
            <a:fillRect/>
          </a:stretch>
        </p:blipFill>
        <p:spPr>
          <a:xfrm>
            <a:off x="0" y="778575"/>
            <a:ext cx="2299251" cy="4212525"/>
          </a:xfrm>
          <a:prstGeom prst="rect">
            <a:avLst/>
          </a:prstGeom>
          <a:noFill/>
          <a:ln>
            <a:noFill/>
          </a:ln>
        </p:spPr>
      </p:pic>
      <p:pic>
        <p:nvPicPr>
          <p:cNvPr id="326" name="Google Shape;326;p19"/>
          <p:cNvPicPr preferRelativeResize="0"/>
          <p:nvPr/>
        </p:nvPicPr>
        <p:blipFill>
          <a:blip r:embed="rId5">
            <a:alphaModFix/>
          </a:blip>
          <a:stretch>
            <a:fillRect/>
          </a:stretch>
        </p:blipFill>
        <p:spPr>
          <a:xfrm>
            <a:off x="2191975" y="1198100"/>
            <a:ext cx="1922100" cy="241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2733250" y="-97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t/>
            </a:r>
            <a:endParaRPr/>
          </a:p>
        </p:txBody>
      </p:sp>
      <p:pic>
        <p:nvPicPr>
          <p:cNvPr id="332" name="Google Shape;332;p20"/>
          <p:cNvPicPr preferRelativeResize="0"/>
          <p:nvPr/>
        </p:nvPicPr>
        <p:blipFill>
          <a:blip r:embed="rId3">
            <a:alphaModFix/>
          </a:blip>
          <a:stretch>
            <a:fillRect/>
          </a:stretch>
        </p:blipFill>
        <p:spPr>
          <a:xfrm>
            <a:off x="215350" y="2882350"/>
            <a:ext cx="4056075" cy="2194125"/>
          </a:xfrm>
          <a:prstGeom prst="rect">
            <a:avLst/>
          </a:prstGeom>
          <a:noFill/>
          <a:ln>
            <a:noFill/>
          </a:ln>
        </p:spPr>
      </p:pic>
      <p:pic>
        <p:nvPicPr>
          <p:cNvPr id="333" name="Google Shape;333;p20"/>
          <p:cNvPicPr preferRelativeResize="0"/>
          <p:nvPr/>
        </p:nvPicPr>
        <p:blipFill>
          <a:blip r:embed="rId4">
            <a:alphaModFix/>
          </a:blip>
          <a:stretch>
            <a:fillRect/>
          </a:stretch>
        </p:blipFill>
        <p:spPr>
          <a:xfrm>
            <a:off x="4572000" y="2636125"/>
            <a:ext cx="4242926" cy="2438442"/>
          </a:xfrm>
          <a:prstGeom prst="rect">
            <a:avLst/>
          </a:prstGeom>
          <a:noFill/>
          <a:ln>
            <a:noFill/>
          </a:ln>
        </p:spPr>
      </p:pic>
      <p:pic>
        <p:nvPicPr>
          <p:cNvPr id="334" name="Google Shape;334;p20"/>
          <p:cNvPicPr preferRelativeResize="0"/>
          <p:nvPr/>
        </p:nvPicPr>
        <p:blipFill>
          <a:blip r:embed="rId5">
            <a:alphaModFix/>
          </a:blip>
          <a:stretch>
            <a:fillRect/>
          </a:stretch>
        </p:blipFill>
        <p:spPr>
          <a:xfrm>
            <a:off x="215350" y="612925"/>
            <a:ext cx="4056087" cy="2438450"/>
          </a:xfrm>
          <a:prstGeom prst="rect">
            <a:avLst/>
          </a:prstGeom>
          <a:noFill/>
          <a:ln>
            <a:noFill/>
          </a:ln>
        </p:spPr>
      </p:pic>
      <p:pic>
        <p:nvPicPr>
          <p:cNvPr id="335" name="Google Shape;335;p20"/>
          <p:cNvPicPr preferRelativeResize="0"/>
          <p:nvPr/>
        </p:nvPicPr>
        <p:blipFill>
          <a:blip r:embed="rId6">
            <a:alphaModFix/>
          </a:blip>
          <a:stretch>
            <a:fillRect/>
          </a:stretch>
        </p:blipFill>
        <p:spPr>
          <a:xfrm>
            <a:off x="4572000" y="612925"/>
            <a:ext cx="4242925" cy="2023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39" name="Shape 339"/>
        <p:cNvGrpSpPr/>
        <p:nvPr/>
      </p:nvGrpSpPr>
      <p:grpSpPr>
        <a:xfrm>
          <a:off x="0" y="0"/>
          <a:ext cx="0" cy="0"/>
          <a:chOff x="0" y="0"/>
          <a:chExt cx="0" cy="0"/>
        </a:xfrm>
      </p:grpSpPr>
      <p:graphicFrame>
        <p:nvGraphicFramePr>
          <p:cNvPr id="340" name="Google Shape;340;p21"/>
          <p:cNvGraphicFramePr/>
          <p:nvPr/>
        </p:nvGraphicFramePr>
        <p:xfrm>
          <a:off x="617050" y="699425"/>
          <a:ext cx="3000000" cy="3000000"/>
        </p:xfrm>
        <a:graphic>
          <a:graphicData uri="http://schemas.openxmlformats.org/drawingml/2006/table">
            <a:tbl>
              <a:tblPr>
                <a:noFill/>
                <a:tableStyleId>{3F26BB19-CAFD-4825-A51A-E15F2B2CF53B}</a:tableStyleId>
              </a:tblPr>
              <a:tblGrid>
                <a:gridCol w="2636625"/>
                <a:gridCol w="2636625"/>
                <a:gridCol w="2636625"/>
              </a:tblGrid>
              <a:tr h="362500">
                <a:tc>
                  <a:txBody>
                    <a:bodyPr/>
                    <a:lstStyle/>
                    <a:p>
                      <a:pPr indent="0" lvl="0" marL="0" rtl="0" algn="ctr">
                        <a:spcBef>
                          <a:spcPts val="0"/>
                        </a:spcBef>
                        <a:spcAft>
                          <a:spcPts val="0"/>
                        </a:spcAft>
                        <a:buNone/>
                      </a:pPr>
                      <a:r>
                        <a:rPr b="1" lang="en" sz="1600"/>
                        <a:t>MODELS</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ACCURACY</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CROSS VAL SCORE</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670450">
                <a:tc>
                  <a:txBody>
                    <a:bodyPr/>
                    <a:lstStyle/>
                    <a:p>
                      <a:pPr indent="0" lvl="0" marL="0" rtl="0" algn="ctr">
                        <a:spcBef>
                          <a:spcPts val="1000"/>
                        </a:spcBef>
                        <a:spcAft>
                          <a:spcPts val="0"/>
                        </a:spcAft>
                        <a:buNone/>
                      </a:pPr>
                      <a:r>
                        <a:rPr b="1" lang="en" sz="1550"/>
                        <a:t>DecisionTreeRegressor</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76.51%</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59.65%</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670450">
                <a:tc>
                  <a:txBody>
                    <a:bodyPr/>
                    <a:lstStyle/>
                    <a:p>
                      <a:pPr indent="0" lvl="0" marL="0" rtl="0" algn="ctr">
                        <a:spcBef>
                          <a:spcPts val="1000"/>
                        </a:spcBef>
                        <a:spcAft>
                          <a:spcPts val="0"/>
                        </a:spcAft>
                        <a:buNone/>
                      </a:pPr>
                      <a:r>
                        <a:rPr b="1" lang="en" sz="1550"/>
                        <a:t>RandomForestRegressor</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97.08%</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73.38%</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670450">
                <a:tc>
                  <a:txBody>
                    <a:bodyPr/>
                    <a:lstStyle/>
                    <a:p>
                      <a:pPr indent="0" lvl="0" marL="0" rtl="0" algn="ctr">
                        <a:spcBef>
                          <a:spcPts val="1000"/>
                        </a:spcBef>
                        <a:spcAft>
                          <a:spcPts val="0"/>
                        </a:spcAft>
                        <a:buNone/>
                      </a:pPr>
                      <a:r>
                        <a:rPr b="1" lang="en" sz="1550"/>
                        <a:t>Lasso</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92.24%</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88.6%</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670450">
                <a:tc>
                  <a:txBody>
                    <a:bodyPr/>
                    <a:lstStyle/>
                    <a:p>
                      <a:pPr indent="0" lvl="0" marL="0" rtl="0" algn="ctr">
                        <a:spcBef>
                          <a:spcPts val="1000"/>
                        </a:spcBef>
                        <a:spcAft>
                          <a:spcPts val="0"/>
                        </a:spcAft>
                        <a:buNone/>
                      </a:pPr>
                      <a:r>
                        <a:rPr b="1" lang="en" sz="1550"/>
                        <a:t>KNeighborsRegressor</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75.48%</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66.36%</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670450">
                <a:tc>
                  <a:txBody>
                    <a:bodyPr/>
                    <a:lstStyle/>
                    <a:p>
                      <a:pPr indent="0" lvl="0" marL="0" rtl="0" algn="ctr">
                        <a:spcBef>
                          <a:spcPts val="1000"/>
                        </a:spcBef>
                        <a:spcAft>
                          <a:spcPts val="0"/>
                        </a:spcAft>
                        <a:buNone/>
                      </a:pPr>
                      <a:r>
                        <a:rPr b="1" lang="en" sz="1550"/>
                        <a:t>LinearRegression</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92.24%</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sz="1600"/>
                        <a:t>88.61%</a:t>
                      </a:r>
                      <a:endParaRPr b="1" sz="1600"/>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bl>
          </a:graphicData>
        </a:graphic>
      </p:graphicFrame>
      <p:sp>
        <p:nvSpPr>
          <p:cNvPr id="341" name="Google Shape;341;p21"/>
          <p:cNvSpPr txBox="1"/>
          <p:nvPr>
            <p:ph type="title"/>
          </p:nvPr>
        </p:nvSpPr>
        <p:spPr>
          <a:xfrm>
            <a:off x="2595875" y="0"/>
            <a:ext cx="7030500" cy="6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TESTING: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