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sldIdLst>
    <p:sldId id="256" r:id="rId2"/>
    <p:sldId id="257" r:id="rId3"/>
    <p:sldId id="258" r:id="rId4"/>
    <p:sldId id="259" r:id="rId5"/>
    <p:sldId id="260" r:id="rId6"/>
    <p:sldId id="273"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0" r:id="rId20"/>
    <p:sldId id="281" r:id="rId21"/>
    <p:sldId id="282" r:id="rId22"/>
    <p:sldId id="283" r:id="rId23"/>
    <p:sldId id="285" r:id="rId24"/>
    <p:sldId id="284"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1"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sorterViewPr>
    <p:cViewPr>
      <p:scale>
        <a:sx n="100" d="100"/>
        <a:sy n="100" d="100"/>
      </p:scale>
      <p:origin x="0" y="-265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sarala786@outlook.com" userId="785c452e02dcd0aa" providerId="LiveId" clId="{B54C5FB2-CE67-4C1C-9800-67992DEC6D4B}"/>
    <pc:docChg chg="addSld delSld modSld">
      <pc:chgData name="priyankasarala786@outlook.com" userId="785c452e02dcd0aa" providerId="LiveId" clId="{B54C5FB2-CE67-4C1C-9800-67992DEC6D4B}" dt="2021-03-24T14:40:43.330" v="33" actId="14100"/>
      <pc:docMkLst>
        <pc:docMk/>
      </pc:docMkLst>
      <pc:sldChg chg="modSp mod">
        <pc:chgData name="priyankasarala786@outlook.com" userId="785c452e02dcd0aa" providerId="LiveId" clId="{B54C5FB2-CE67-4C1C-9800-67992DEC6D4B}" dt="2021-03-24T14:40:43.330" v="33" actId="14100"/>
        <pc:sldMkLst>
          <pc:docMk/>
          <pc:sldMk cId="3547459861" sldId="279"/>
        </pc:sldMkLst>
        <pc:spChg chg="mod">
          <ac:chgData name="priyankasarala786@outlook.com" userId="785c452e02dcd0aa" providerId="LiveId" clId="{B54C5FB2-CE67-4C1C-9800-67992DEC6D4B}" dt="2021-03-24T14:40:02.469" v="24" actId="122"/>
          <ac:spMkLst>
            <pc:docMk/>
            <pc:sldMk cId="3547459861" sldId="279"/>
            <ac:spMk id="2" creationId="{6D0D9DA7-3ED0-4439-9A98-C7FA85564FDB}"/>
          </ac:spMkLst>
        </pc:spChg>
        <pc:spChg chg="mod">
          <ac:chgData name="priyankasarala786@outlook.com" userId="785c452e02dcd0aa" providerId="LiveId" clId="{B54C5FB2-CE67-4C1C-9800-67992DEC6D4B}" dt="2021-03-24T14:35:03.200" v="4" actId="207"/>
          <ac:spMkLst>
            <pc:docMk/>
            <pc:sldMk cId="3547459861" sldId="279"/>
            <ac:spMk id="3" creationId="{A07006AE-8BC5-44DB-B80C-E8C538BFE541}"/>
          </ac:spMkLst>
        </pc:spChg>
        <pc:spChg chg="mod">
          <ac:chgData name="priyankasarala786@outlook.com" userId="785c452e02dcd0aa" providerId="LiveId" clId="{B54C5FB2-CE67-4C1C-9800-67992DEC6D4B}" dt="2021-03-24T14:36:29.964" v="12" actId="255"/>
          <ac:spMkLst>
            <pc:docMk/>
            <pc:sldMk cId="3547459861" sldId="279"/>
            <ac:spMk id="4" creationId="{5520DF66-342E-4A9E-9403-32FD0687CA0C}"/>
          </ac:spMkLst>
        </pc:spChg>
        <pc:spChg chg="mod">
          <ac:chgData name="priyankasarala786@outlook.com" userId="785c452e02dcd0aa" providerId="LiveId" clId="{B54C5FB2-CE67-4C1C-9800-67992DEC6D4B}" dt="2021-03-24T14:40:39.235" v="32" actId="14100"/>
          <ac:spMkLst>
            <pc:docMk/>
            <pc:sldMk cId="3547459861" sldId="279"/>
            <ac:spMk id="5" creationId="{925D842A-AD17-461F-8DC6-D93EC985E3D3}"/>
          </ac:spMkLst>
        </pc:spChg>
        <pc:spChg chg="mod">
          <ac:chgData name="priyankasarala786@outlook.com" userId="785c452e02dcd0aa" providerId="LiveId" clId="{B54C5FB2-CE67-4C1C-9800-67992DEC6D4B}" dt="2021-03-24T14:40:19.375" v="26" actId="14100"/>
          <ac:spMkLst>
            <pc:docMk/>
            <pc:sldMk cId="3547459861" sldId="279"/>
            <ac:spMk id="6" creationId="{5AD3BB85-932C-4856-BD44-6BEA0C802C4D}"/>
          </ac:spMkLst>
        </pc:spChg>
        <pc:spChg chg="mod">
          <ac:chgData name="priyankasarala786@outlook.com" userId="785c452e02dcd0aa" providerId="LiveId" clId="{B54C5FB2-CE67-4C1C-9800-67992DEC6D4B}" dt="2021-03-24T14:40:43.330" v="33" actId="14100"/>
          <ac:spMkLst>
            <pc:docMk/>
            <pc:sldMk cId="3547459861" sldId="279"/>
            <ac:spMk id="7" creationId="{7779EE71-3997-4FCD-B6B4-CE68BEF769CA}"/>
          </ac:spMkLst>
        </pc:spChg>
        <pc:spChg chg="mod">
          <ac:chgData name="priyankasarala786@outlook.com" userId="785c452e02dcd0aa" providerId="LiveId" clId="{B54C5FB2-CE67-4C1C-9800-67992DEC6D4B}" dt="2021-03-24T14:36:43.366" v="13" actId="255"/>
          <ac:spMkLst>
            <pc:docMk/>
            <pc:sldMk cId="3547459861" sldId="279"/>
            <ac:spMk id="8" creationId="{8A58322D-072C-4910-9A64-4D3B6A8BDCD2}"/>
          </ac:spMkLst>
        </pc:spChg>
      </pc:sldChg>
      <pc:sldChg chg="addSp modSp new">
        <pc:chgData name="priyankasarala786@outlook.com" userId="785c452e02dcd0aa" providerId="LiveId" clId="{B54C5FB2-CE67-4C1C-9800-67992DEC6D4B}" dt="2021-03-24T14:37:25.017" v="15" actId="931"/>
        <pc:sldMkLst>
          <pc:docMk/>
          <pc:sldMk cId="2080912966" sldId="281"/>
        </pc:sldMkLst>
        <pc:picChg chg="add mod">
          <ac:chgData name="priyankasarala786@outlook.com" userId="785c452e02dcd0aa" providerId="LiveId" clId="{B54C5FB2-CE67-4C1C-9800-67992DEC6D4B}" dt="2021-03-24T14:37:25.017" v="15" actId="931"/>
          <ac:picMkLst>
            <pc:docMk/>
            <pc:sldMk cId="2080912966" sldId="281"/>
            <ac:picMk id="3" creationId="{02AA815D-9DAF-4563-AB07-649C4BD79292}"/>
          </ac:picMkLst>
        </pc:picChg>
      </pc:sldChg>
      <pc:sldChg chg="addSp modSp new">
        <pc:chgData name="priyankasarala786@outlook.com" userId="785c452e02dcd0aa" providerId="LiveId" clId="{B54C5FB2-CE67-4C1C-9800-67992DEC6D4B}" dt="2021-03-24T14:39:00.139" v="17" actId="931"/>
        <pc:sldMkLst>
          <pc:docMk/>
          <pc:sldMk cId="2867706901" sldId="282"/>
        </pc:sldMkLst>
        <pc:picChg chg="add mod">
          <ac:chgData name="priyankasarala786@outlook.com" userId="785c452e02dcd0aa" providerId="LiveId" clId="{B54C5FB2-CE67-4C1C-9800-67992DEC6D4B}" dt="2021-03-24T14:39:00.139" v="17" actId="931"/>
          <ac:picMkLst>
            <pc:docMk/>
            <pc:sldMk cId="2867706901" sldId="282"/>
            <ac:picMk id="3" creationId="{B8BD70D6-82E7-4720-B78F-19B4789CE38B}"/>
          </ac:picMkLst>
        </pc:picChg>
      </pc:sldChg>
      <pc:sldChg chg="addSp modSp new">
        <pc:chgData name="priyankasarala786@outlook.com" userId="785c452e02dcd0aa" providerId="LiveId" clId="{B54C5FB2-CE67-4C1C-9800-67992DEC6D4B}" dt="2021-03-24T14:39:13.801" v="19" actId="931"/>
        <pc:sldMkLst>
          <pc:docMk/>
          <pc:sldMk cId="3627216133" sldId="283"/>
        </pc:sldMkLst>
        <pc:picChg chg="add mod">
          <ac:chgData name="priyankasarala786@outlook.com" userId="785c452e02dcd0aa" providerId="LiveId" clId="{B54C5FB2-CE67-4C1C-9800-67992DEC6D4B}" dt="2021-03-24T14:39:13.801" v="19" actId="931"/>
          <ac:picMkLst>
            <pc:docMk/>
            <pc:sldMk cId="3627216133" sldId="283"/>
            <ac:picMk id="3" creationId="{610F36B8-48EE-43CF-B534-18B180C328F7}"/>
          </ac:picMkLst>
        </pc:picChg>
      </pc:sldChg>
      <pc:sldChg chg="addSp modSp new">
        <pc:chgData name="priyankasarala786@outlook.com" userId="785c452e02dcd0aa" providerId="LiveId" clId="{B54C5FB2-CE67-4C1C-9800-67992DEC6D4B}" dt="2021-03-24T14:39:24.899" v="21" actId="931"/>
        <pc:sldMkLst>
          <pc:docMk/>
          <pc:sldMk cId="49979346" sldId="284"/>
        </pc:sldMkLst>
        <pc:picChg chg="add mod">
          <ac:chgData name="priyankasarala786@outlook.com" userId="785c452e02dcd0aa" providerId="LiveId" clId="{B54C5FB2-CE67-4C1C-9800-67992DEC6D4B}" dt="2021-03-24T14:39:24.899" v="21" actId="931"/>
          <ac:picMkLst>
            <pc:docMk/>
            <pc:sldMk cId="49979346" sldId="284"/>
            <ac:picMk id="3" creationId="{87168FEE-A09D-42E8-9741-11D7CE3E39C6}"/>
          </ac:picMkLst>
        </pc:picChg>
      </pc:sldChg>
      <pc:sldChg chg="new del">
        <pc:chgData name="priyankasarala786@outlook.com" userId="785c452e02dcd0aa" providerId="LiveId" clId="{B54C5FB2-CE67-4C1C-9800-67992DEC6D4B}" dt="2021-03-24T14:39:50.002" v="23" actId="2696"/>
        <pc:sldMkLst>
          <pc:docMk/>
          <pc:sldMk cId="1542165279"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6A8BA-78F7-49B5-A686-7C99404D7169}" type="datetimeFigureOut">
              <a:rPr lang="en-IN" smtClean="0"/>
              <a:t>15-06-2021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1AB9-69FA-4B06-99D0-60DFFE869553}" type="slidenum">
              <a:rPr lang="en-IN" smtClean="0"/>
              <a:t>‹#›</a:t>
            </a:fld>
            <a:endParaRPr lang="en-IN"/>
          </a:p>
        </p:txBody>
      </p:sp>
    </p:spTree>
    <p:extLst>
      <p:ext uri="{BB962C8B-B14F-4D97-AF65-F5344CB8AC3E}">
        <p14:creationId xmlns:p14="http://schemas.microsoft.com/office/powerpoint/2010/main" val="2138889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791AB9-69FA-4B06-99D0-60DFFE869553}" type="slidenum">
              <a:rPr lang="en-IN" smtClean="0"/>
              <a:t>19</a:t>
            </a:fld>
            <a:endParaRPr lang="en-IN"/>
          </a:p>
        </p:txBody>
      </p:sp>
    </p:spTree>
    <p:extLst>
      <p:ext uri="{BB962C8B-B14F-4D97-AF65-F5344CB8AC3E}">
        <p14:creationId xmlns:p14="http://schemas.microsoft.com/office/powerpoint/2010/main" val="1471888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791AB9-69FA-4B06-99D0-60DFFE869553}" type="slidenum">
              <a:rPr lang="en-IN" smtClean="0"/>
              <a:t>25</a:t>
            </a:fld>
            <a:endParaRPr lang="en-IN"/>
          </a:p>
        </p:txBody>
      </p:sp>
    </p:spTree>
    <p:extLst>
      <p:ext uri="{BB962C8B-B14F-4D97-AF65-F5344CB8AC3E}">
        <p14:creationId xmlns:p14="http://schemas.microsoft.com/office/powerpoint/2010/main" val="1664391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61EBC4D-B47D-4805-835B-6B6AC80BE897}" type="datetimeFigureOut">
              <a:rPr lang="en-IN" smtClean="0"/>
              <a:t>15-06-2021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75159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EBC4D-B47D-4805-835B-6B6AC80BE897}"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49872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12549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585775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2327128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1EBC4D-B47D-4805-835B-6B6AC80BE897}" type="datetimeFigureOut">
              <a:rPr lang="en-IN" smtClean="0"/>
              <a:t>15-06-2021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669740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1EBC4D-B47D-4805-835B-6B6AC80BE897}" type="datetimeFigureOut">
              <a:rPr lang="en-IN" smtClean="0"/>
              <a:t>15-06-2021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877669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61EBC4D-B47D-4805-835B-6B6AC80BE897}"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544366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61EBC4D-B47D-4805-835B-6B6AC80BE897}"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7631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EBC4D-B47D-4805-835B-6B6AC80BE897}"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409373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EBC4D-B47D-4805-835B-6B6AC80BE897}"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58000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EBC4D-B47D-4805-835B-6B6AC80BE897}"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6861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1EBC4D-B47D-4805-835B-6B6AC80BE897}" type="datetimeFigureOut">
              <a:rPr lang="en-IN" smtClean="0"/>
              <a:t>15-06-2021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23058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1EBC4D-B47D-4805-835B-6B6AC80BE897}" type="datetimeFigureOut">
              <a:rPr lang="en-IN" smtClean="0"/>
              <a:t>15-06-2021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387282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EBC4D-B47D-4805-835B-6B6AC80BE897}" type="datetimeFigureOut">
              <a:rPr lang="en-IN" smtClean="0"/>
              <a:t>15-06-2021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32107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EBC4D-B47D-4805-835B-6B6AC80BE897}"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0481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EBC4D-B47D-4805-835B-6B6AC80BE897}"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0BFF65-FFE3-4821-B067-5C28E8E83173}" type="slidenum">
              <a:rPr lang="en-IN" smtClean="0"/>
              <a:t>‹#›</a:t>
            </a:fld>
            <a:endParaRPr lang="en-IN"/>
          </a:p>
        </p:txBody>
      </p:sp>
    </p:spTree>
    <p:extLst>
      <p:ext uri="{BB962C8B-B14F-4D97-AF65-F5344CB8AC3E}">
        <p14:creationId xmlns:p14="http://schemas.microsoft.com/office/powerpoint/2010/main" val="123531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1EBC4D-B47D-4805-835B-6B6AC80BE897}" type="datetimeFigureOut">
              <a:rPr lang="en-IN" smtClean="0"/>
              <a:t>15-06-2021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0BFF65-FFE3-4821-B067-5C28E8E83173}" type="slidenum">
              <a:rPr lang="en-IN" smtClean="0"/>
              <a:t>‹#›</a:t>
            </a:fld>
            <a:endParaRPr lang="en-IN"/>
          </a:p>
        </p:txBody>
      </p:sp>
    </p:spTree>
    <p:extLst>
      <p:ext uri="{BB962C8B-B14F-4D97-AF65-F5344CB8AC3E}">
        <p14:creationId xmlns:p14="http://schemas.microsoft.com/office/powerpoint/2010/main" val="8363446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136D54-BB2A-4650-A721-4482C50C7F3E}"/>
              </a:ext>
            </a:extLst>
          </p:cNvPr>
          <p:cNvSpPr>
            <a:spLocks noGrp="1"/>
          </p:cNvSpPr>
          <p:nvPr>
            <p:ph type="ctrTitle"/>
          </p:nvPr>
        </p:nvSpPr>
        <p:spPr>
          <a:xfrm>
            <a:off x="1154955" y="896645"/>
            <a:ext cx="10164074" cy="1183975"/>
          </a:xfrm>
        </p:spPr>
        <p:txBody>
          <a:bodyPr/>
          <a:lstStyle/>
          <a:p>
            <a:pPr algn="ctr"/>
            <a:r>
              <a:rPr lang="en-US" sz="3200" b="1" i="1" dirty="0">
                <a:solidFill>
                  <a:schemeClr val="accent2">
                    <a:lumMod val="60000"/>
                    <a:lumOff val="40000"/>
                  </a:schemeClr>
                </a:solidFill>
              </a:rPr>
              <a:t>CLOUD BASED BIOMETRIC SECURITY FOR ORGANIZATIONS </a:t>
            </a:r>
            <a:endParaRPr lang="en-IN" sz="3200" b="1" i="1" dirty="0">
              <a:solidFill>
                <a:schemeClr val="accent2">
                  <a:lumMod val="60000"/>
                  <a:lumOff val="40000"/>
                </a:schemeClr>
              </a:solidFill>
            </a:endParaRPr>
          </a:p>
        </p:txBody>
      </p:sp>
      <p:sp>
        <p:nvSpPr>
          <p:cNvPr id="5" name="Text Placeholder 4">
            <a:extLst>
              <a:ext uri="{FF2B5EF4-FFF2-40B4-BE49-F238E27FC236}">
                <a16:creationId xmlns:a16="http://schemas.microsoft.com/office/drawing/2014/main" id="{299793A1-0A60-46CD-89D2-04005969ECB3}"/>
              </a:ext>
            </a:extLst>
          </p:cNvPr>
          <p:cNvSpPr>
            <a:spLocks noGrp="1"/>
          </p:cNvSpPr>
          <p:nvPr>
            <p:ph type="subTitle" idx="1"/>
          </p:nvPr>
        </p:nvSpPr>
        <p:spPr>
          <a:xfrm>
            <a:off x="1154954" y="2476869"/>
            <a:ext cx="10164073" cy="3681335"/>
          </a:xfrm>
        </p:spPr>
        <p:txBody>
          <a:bodyPr>
            <a:normAutofit fontScale="55000" lnSpcReduction="20000"/>
          </a:bodyPr>
          <a:lstStyle/>
          <a:p>
            <a:endParaRPr lang="en-US" b="1" dirty="0">
              <a:solidFill>
                <a:schemeClr val="bg1">
                  <a:lumMod val="85000"/>
                </a:schemeClr>
              </a:solidFill>
            </a:endParaRPr>
          </a:p>
          <a:p>
            <a:endParaRPr lang="en-US" b="1" dirty="0">
              <a:solidFill>
                <a:schemeClr val="bg1">
                  <a:lumMod val="85000"/>
                </a:schemeClr>
              </a:solidFill>
            </a:endParaRPr>
          </a:p>
          <a:p>
            <a:pPr algn="ctr"/>
            <a:r>
              <a:rPr lang="en-US" sz="2600" b="1" dirty="0">
                <a:solidFill>
                  <a:schemeClr val="bg1"/>
                </a:solidFill>
              </a:rPr>
              <a:t>BATCH NUMBER - 14</a:t>
            </a:r>
          </a:p>
          <a:p>
            <a:pPr algn="r"/>
            <a:endParaRPr lang="en-US" sz="1800" b="1" dirty="0">
              <a:solidFill>
                <a:schemeClr val="accent2">
                  <a:lumMod val="75000"/>
                </a:schemeClr>
              </a:solidFill>
            </a:endParaRPr>
          </a:p>
          <a:p>
            <a:pPr algn="r"/>
            <a:r>
              <a:rPr lang="en-US" sz="2500" b="1" dirty="0">
                <a:solidFill>
                  <a:schemeClr val="accent2">
                    <a:lumMod val="75000"/>
                  </a:schemeClr>
                </a:solidFill>
              </a:rPr>
              <a:t>TEAM MEMBERS</a:t>
            </a:r>
          </a:p>
          <a:p>
            <a:pPr algn="r"/>
            <a:r>
              <a:rPr lang="en-US" sz="2500" b="1" i="1" dirty="0">
                <a:latin typeface="Candara" panose="020E0502030303020204" pitchFamily="34" charset="0"/>
              </a:rPr>
              <a:t>aBHINAYA R(2017PECCS101)</a:t>
            </a:r>
          </a:p>
          <a:p>
            <a:pPr algn="r"/>
            <a:r>
              <a:rPr lang="en-US" sz="2500" b="1" i="1" dirty="0">
                <a:latin typeface="Candara" panose="020E0502030303020204" pitchFamily="34" charset="0"/>
              </a:rPr>
              <a:t>PRIYANKA B(2017PECCS201)</a:t>
            </a:r>
          </a:p>
          <a:p>
            <a:pPr algn="r"/>
            <a:r>
              <a:rPr lang="en-US" sz="2500" b="1" i="1" dirty="0">
                <a:latin typeface="Candara" panose="020E0502030303020204" pitchFamily="34" charset="0"/>
              </a:rPr>
              <a:t>ABITHA C(2017PECCS102</a:t>
            </a:r>
            <a:r>
              <a:rPr lang="en-US" sz="2500" b="1" dirty="0">
                <a:latin typeface="Candara" panose="020E0502030303020204" pitchFamily="34" charset="0"/>
              </a:rPr>
              <a:t>)</a:t>
            </a:r>
          </a:p>
          <a:p>
            <a:r>
              <a:rPr lang="en-US" sz="2100" b="1" dirty="0">
                <a:solidFill>
                  <a:schemeClr val="accent2">
                    <a:lumMod val="75000"/>
                  </a:schemeClr>
                </a:solidFill>
              </a:rPr>
              <a:t>PROJECT GUIDE </a:t>
            </a:r>
          </a:p>
          <a:p>
            <a:r>
              <a:rPr lang="en-US" sz="2900" b="1" i="1" dirty="0">
                <a:latin typeface="Centaur" panose="02030504050205020304" pitchFamily="18" charset="0"/>
              </a:rPr>
              <a:t>r.Salini</a:t>
            </a:r>
          </a:p>
          <a:p>
            <a:r>
              <a:rPr lang="en-US" sz="2900" b="1" i="1" dirty="0">
                <a:latin typeface="Centaur" panose="02030504050205020304" pitchFamily="18" charset="0"/>
              </a:rPr>
              <a:t>Assistant professor</a:t>
            </a:r>
          </a:p>
          <a:p>
            <a:r>
              <a:rPr lang="en-US" sz="2900" b="1" i="1" dirty="0">
                <a:solidFill>
                  <a:schemeClr val="bg1">
                    <a:lumMod val="85000"/>
                  </a:schemeClr>
                </a:solidFill>
                <a:latin typeface="Centaur" panose="02030504050205020304" pitchFamily="18" charset="0"/>
              </a:rPr>
              <a:t>Cse department</a:t>
            </a:r>
            <a:endParaRPr lang="en-US" sz="2900" b="1" i="1" dirty="0">
              <a:solidFill>
                <a:schemeClr val="bg1">
                  <a:lumMod val="85000"/>
                </a:schemeClr>
              </a:solidFill>
            </a:endParaRPr>
          </a:p>
          <a:p>
            <a:endParaRPr lang="en-US" sz="2300" b="1" dirty="0">
              <a:solidFill>
                <a:schemeClr val="accent2">
                  <a:lumMod val="75000"/>
                </a:schemeClr>
              </a:solidFill>
            </a:endParaRPr>
          </a:p>
          <a:p>
            <a:endParaRPr lang="en-US" sz="2300" b="1" dirty="0">
              <a:solidFill>
                <a:schemeClr val="accent2">
                  <a:lumMod val="75000"/>
                </a:schemeClr>
              </a:solidFill>
            </a:endParaRPr>
          </a:p>
          <a:p>
            <a:pPr algn="r"/>
            <a:endParaRPr lang="en-US" sz="4000" b="1" dirty="0">
              <a:solidFill>
                <a:schemeClr val="accent2">
                  <a:lumMod val="75000"/>
                </a:schemeClr>
              </a:solidFill>
            </a:endParaRPr>
          </a:p>
          <a:p>
            <a:pPr algn="r"/>
            <a:endParaRPr lang="en-US" sz="4800" b="1" dirty="0">
              <a:latin typeface="Centaur" panose="02030504050205020304" pitchFamily="18" charset="0"/>
            </a:endParaRPr>
          </a:p>
          <a:p>
            <a:endParaRPr lang="en-US" sz="4000" b="1" dirty="0">
              <a:latin typeface="Centaur" panose="02030504050205020304" pitchFamily="18" charset="0"/>
            </a:endParaRPr>
          </a:p>
          <a:p>
            <a:endParaRPr lang="en-IN" b="1" dirty="0">
              <a:latin typeface="Centaur" panose="02030504050205020304" pitchFamily="18" charset="0"/>
            </a:endParaRPr>
          </a:p>
        </p:txBody>
      </p:sp>
    </p:spTree>
    <p:extLst>
      <p:ext uri="{BB962C8B-B14F-4D97-AF65-F5344CB8AC3E}">
        <p14:creationId xmlns:p14="http://schemas.microsoft.com/office/powerpoint/2010/main" val="258287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AE08-05B0-410E-9331-8982F27E12F1}"/>
              </a:ext>
            </a:extLst>
          </p:cNvPr>
          <p:cNvSpPr>
            <a:spLocks noGrp="1"/>
          </p:cNvSpPr>
          <p:nvPr>
            <p:ph type="title"/>
          </p:nvPr>
        </p:nvSpPr>
        <p:spPr/>
        <p:txBody>
          <a:bodyPr/>
          <a:lstStyle/>
          <a:p>
            <a:pPr algn="ctr"/>
            <a:r>
              <a:rPr lang="en-US" b="1" dirty="0">
                <a:solidFill>
                  <a:schemeClr val="accent1">
                    <a:lumMod val="60000"/>
                    <a:lumOff val="40000"/>
                  </a:schemeClr>
                </a:solidFill>
              </a:rPr>
              <a:t>UML DIAGRAMS</a:t>
            </a:r>
            <a:endParaRPr lang="en-IN" b="1" dirty="0">
              <a:solidFill>
                <a:schemeClr val="accent1">
                  <a:lumMod val="60000"/>
                  <a:lumOff val="40000"/>
                </a:schemeClr>
              </a:solidFill>
            </a:endParaRPr>
          </a:p>
        </p:txBody>
      </p:sp>
      <p:pic>
        <p:nvPicPr>
          <p:cNvPr id="6" name="Content Placeholder 5">
            <a:extLst>
              <a:ext uri="{FF2B5EF4-FFF2-40B4-BE49-F238E27FC236}">
                <a16:creationId xmlns:a16="http://schemas.microsoft.com/office/drawing/2014/main" id="{BEC98BDE-5FC7-44EF-86CA-0918AC6AA33E}"/>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780510" y="1720311"/>
            <a:ext cx="4998202" cy="4671157"/>
          </a:xfrm>
        </p:spPr>
      </p:pic>
      <p:sp>
        <p:nvSpPr>
          <p:cNvPr id="7" name="Rectangle 6">
            <a:extLst>
              <a:ext uri="{FF2B5EF4-FFF2-40B4-BE49-F238E27FC236}">
                <a16:creationId xmlns:a16="http://schemas.microsoft.com/office/drawing/2014/main" id="{0E1E7F8E-F43C-4939-A8F7-374502702B80}"/>
              </a:ext>
            </a:extLst>
          </p:cNvPr>
          <p:cNvSpPr/>
          <p:nvPr/>
        </p:nvSpPr>
        <p:spPr>
          <a:xfrm>
            <a:off x="7206711" y="782664"/>
            <a:ext cx="2882686" cy="46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USECASE DIAGRAM</a:t>
            </a:r>
            <a:endParaRPr lang="en-IN"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35647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270F07-F701-4A47-8402-B915DFD89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35" y="715178"/>
            <a:ext cx="5556141" cy="4794470"/>
          </a:xfrm>
          <a:prstGeom prst="rect">
            <a:avLst/>
          </a:prstGeom>
        </p:spPr>
      </p:pic>
      <p:pic>
        <p:nvPicPr>
          <p:cNvPr id="8" name="Picture 7">
            <a:extLst>
              <a:ext uri="{FF2B5EF4-FFF2-40B4-BE49-F238E27FC236}">
                <a16:creationId xmlns:a16="http://schemas.microsoft.com/office/drawing/2014/main" id="{FF6572F0-240C-4EF2-A5BF-46A814208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356" y="715178"/>
            <a:ext cx="5463152" cy="4669689"/>
          </a:xfrm>
          <a:prstGeom prst="rect">
            <a:avLst/>
          </a:prstGeom>
        </p:spPr>
      </p:pic>
      <p:sp>
        <p:nvSpPr>
          <p:cNvPr id="9" name="Rectangle 8">
            <a:extLst>
              <a:ext uri="{FF2B5EF4-FFF2-40B4-BE49-F238E27FC236}">
                <a16:creationId xmlns:a16="http://schemas.microsoft.com/office/drawing/2014/main" id="{202D44B1-BF38-4C2B-8361-710209FB2123}"/>
              </a:ext>
            </a:extLst>
          </p:cNvPr>
          <p:cNvSpPr/>
          <p:nvPr/>
        </p:nvSpPr>
        <p:spPr>
          <a:xfrm>
            <a:off x="1425844" y="5610384"/>
            <a:ext cx="2673458" cy="42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CLASS DIAGRAM</a:t>
            </a:r>
            <a:endParaRPr lang="en-IN" b="1" spc="50" dirty="0">
              <a:ln w="0"/>
              <a:solidFill>
                <a:schemeClr val="bg2"/>
              </a:solidFill>
              <a:effectLst>
                <a:innerShdw blurRad="63500" dist="50800" dir="13500000">
                  <a:srgbClr val="000000">
                    <a:alpha val="50000"/>
                  </a:srgbClr>
                </a:innerShdw>
              </a:effectLst>
            </a:endParaRPr>
          </a:p>
        </p:txBody>
      </p:sp>
      <p:sp>
        <p:nvSpPr>
          <p:cNvPr id="10" name="Rectangle 9">
            <a:extLst>
              <a:ext uri="{FF2B5EF4-FFF2-40B4-BE49-F238E27FC236}">
                <a16:creationId xmlns:a16="http://schemas.microsoft.com/office/drawing/2014/main" id="{2591E767-C11D-4D23-98EF-8AA0B5B43315}"/>
              </a:ext>
            </a:extLst>
          </p:cNvPr>
          <p:cNvSpPr/>
          <p:nvPr/>
        </p:nvSpPr>
        <p:spPr>
          <a:xfrm>
            <a:off x="7501180" y="5610384"/>
            <a:ext cx="3053166" cy="42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ACTIVITY DIAGRAM</a:t>
            </a:r>
            <a:endParaRPr lang="en-IN" b="1" spc="50" dirty="0">
              <a:ln w="0"/>
              <a:solidFill>
                <a:schemeClr val="bg2"/>
              </a:solidFill>
              <a:effectLst>
                <a:innerShdw blurRad="63500" dist="50800" dir="13500000">
                  <a:srgbClr val="000000">
                    <a:alpha val="50000"/>
                  </a:srgbClr>
                </a:innerShdw>
              </a:effectLst>
            </a:endParaRPr>
          </a:p>
        </p:txBody>
      </p:sp>
      <p:cxnSp>
        <p:nvCxnSpPr>
          <p:cNvPr id="12" name="Straight Connector 11">
            <a:extLst>
              <a:ext uri="{FF2B5EF4-FFF2-40B4-BE49-F238E27FC236}">
                <a16:creationId xmlns:a16="http://schemas.microsoft.com/office/drawing/2014/main" id="{34D39FFC-9D00-4B69-AF7C-432C878AE81B}"/>
              </a:ext>
            </a:extLst>
          </p:cNvPr>
          <p:cNvCxnSpPr/>
          <p:nvPr/>
        </p:nvCxnSpPr>
        <p:spPr>
          <a:xfrm>
            <a:off x="6096000" y="929898"/>
            <a:ext cx="0" cy="46804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2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DB8AE1-96E2-4AE6-8139-882BC90F3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90" y="1022887"/>
            <a:ext cx="5610386" cy="4541003"/>
          </a:xfrm>
          <a:prstGeom prst="rect">
            <a:avLst/>
          </a:prstGeom>
        </p:spPr>
      </p:pic>
      <p:pic>
        <p:nvPicPr>
          <p:cNvPr id="5" name="Picture 4">
            <a:extLst>
              <a:ext uri="{FF2B5EF4-FFF2-40B4-BE49-F238E27FC236}">
                <a16:creationId xmlns:a16="http://schemas.microsoft.com/office/drawing/2014/main" id="{4775492F-4DA9-4A48-B8A1-C834E115D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05911"/>
            <a:ext cx="5905500" cy="3735092"/>
          </a:xfrm>
          <a:prstGeom prst="rect">
            <a:avLst/>
          </a:prstGeom>
        </p:spPr>
      </p:pic>
      <p:sp>
        <p:nvSpPr>
          <p:cNvPr id="6" name="Rectangle 5">
            <a:extLst>
              <a:ext uri="{FF2B5EF4-FFF2-40B4-BE49-F238E27FC236}">
                <a16:creationId xmlns:a16="http://schemas.microsoft.com/office/drawing/2014/main" id="{873DBA46-CF3C-4103-80E5-B680B365499B}"/>
              </a:ext>
            </a:extLst>
          </p:cNvPr>
          <p:cNvSpPr/>
          <p:nvPr/>
        </p:nvSpPr>
        <p:spPr>
          <a:xfrm>
            <a:off x="1689314" y="5726624"/>
            <a:ext cx="2696705" cy="37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SEQUENCE DIAGRAM</a:t>
            </a:r>
            <a:endParaRPr lang="en-IN" b="1" spc="50" dirty="0">
              <a:ln w="0"/>
              <a:solidFill>
                <a:schemeClr val="bg2"/>
              </a:solidFill>
              <a:effectLst>
                <a:innerShdw blurRad="63500" dist="50800" dir="13500000">
                  <a:srgbClr val="000000">
                    <a:alpha val="50000"/>
                  </a:srgbClr>
                </a:innerShdw>
              </a:effectLst>
            </a:endParaRPr>
          </a:p>
        </p:txBody>
      </p:sp>
      <p:sp>
        <p:nvSpPr>
          <p:cNvPr id="7" name="Rectangle 6">
            <a:extLst>
              <a:ext uri="{FF2B5EF4-FFF2-40B4-BE49-F238E27FC236}">
                <a16:creationId xmlns:a16="http://schemas.microsoft.com/office/drawing/2014/main" id="{54622699-1462-4B7F-85D2-73D770144F23}"/>
              </a:ext>
            </a:extLst>
          </p:cNvPr>
          <p:cNvSpPr/>
          <p:nvPr/>
        </p:nvSpPr>
        <p:spPr>
          <a:xfrm>
            <a:off x="7919634" y="5339166"/>
            <a:ext cx="2929180" cy="674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COLLABORATIVE DIAGRAM</a:t>
            </a:r>
            <a:endParaRPr lang="en-IN" b="1" spc="50" dirty="0">
              <a:ln w="0"/>
              <a:solidFill>
                <a:schemeClr val="bg2"/>
              </a:solidFill>
              <a:effectLst>
                <a:innerShdw blurRad="63500" dist="50800" dir="13500000">
                  <a:srgbClr val="000000">
                    <a:alpha val="50000"/>
                  </a:srgbClr>
                </a:innerShdw>
              </a:effectLst>
            </a:endParaRPr>
          </a:p>
        </p:txBody>
      </p:sp>
      <p:cxnSp>
        <p:nvCxnSpPr>
          <p:cNvPr id="9" name="Straight Connector 8">
            <a:extLst>
              <a:ext uri="{FF2B5EF4-FFF2-40B4-BE49-F238E27FC236}">
                <a16:creationId xmlns:a16="http://schemas.microsoft.com/office/drawing/2014/main" id="{CBFA41D2-B979-4FD8-8E08-11AF1156BC95}"/>
              </a:ext>
            </a:extLst>
          </p:cNvPr>
          <p:cNvCxnSpPr/>
          <p:nvPr/>
        </p:nvCxnSpPr>
        <p:spPr>
          <a:xfrm>
            <a:off x="5788617" y="922149"/>
            <a:ext cx="0" cy="44170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34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7FC9-F970-4479-A6F3-C92599A95939}"/>
              </a:ext>
            </a:extLst>
          </p:cNvPr>
          <p:cNvSpPr>
            <a:spLocks noGrp="1"/>
          </p:cNvSpPr>
          <p:nvPr>
            <p:ph type="title"/>
          </p:nvPr>
        </p:nvSpPr>
        <p:spPr>
          <a:xfrm>
            <a:off x="1715293" y="1049496"/>
            <a:ext cx="8761413" cy="706964"/>
          </a:xfrm>
        </p:spPr>
        <p:txBody>
          <a:bodyPr/>
          <a:lstStyle/>
          <a:p>
            <a:pPr algn="ctr"/>
            <a:r>
              <a:rPr lang="en-US" b="1" dirty="0">
                <a:solidFill>
                  <a:schemeClr val="accent1">
                    <a:lumMod val="60000"/>
                    <a:lumOff val="40000"/>
                  </a:schemeClr>
                </a:solidFill>
              </a:rPr>
              <a:t>DATA FLOW DIAGRAM</a:t>
            </a:r>
            <a:endParaRPr lang="en-IN"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E974ACCB-7C91-4B80-BE28-8469298869A7}"/>
              </a:ext>
            </a:extLst>
          </p:cNvPr>
          <p:cNvSpPr>
            <a:spLocks noGrp="1"/>
          </p:cNvSpPr>
          <p:nvPr>
            <p:ph idx="1"/>
          </p:nvPr>
        </p:nvSpPr>
        <p:spPr>
          <a:xfrm>
            <a:off x="346128" y="2580253"/>
            <a:ext cx="11499742" cy="1431910"/>
          </a:xfrm>
        </p:spPr>
        <p:txBody>
          <a:bodyPr>
            <a:normAutofit/>
          </a:bodyPr>
          <a:lstStyle/>
          <a:p>
            <a:pPr marL="0" indent="0">
              <a:buNone/>
            </a:pPr>
            <a:r>
              <a:rPr lang="en-US" altLang="en-US" b="1" dirty="0">
                <a:solidFill>
                  <a:srgbClr val="FF3300"/>
                </a:solidFill>
                <a:latin typeface="Calibri" panose="020F0502020204030204" pitchFamily="34" charset="0"/>
                <a:ea typeface="Calibri" panose="020F0502020204030204" pitchFamily="34" charset="0"/>
                <a:cs typeface="Times New Roman" panose="02020603050405020304" pitchFamily="18" charset="0"/>
              </a:rPr>
              <a:t>DFD LEVEL 0:</a:t>
            </a:r>
            <a:endParaRPr lang="en-US" altLang="en-US" sz="1100" b="1" dirty="0">
              <a:solidFill>
                <a:srgbClr val="FF3300"/>
              </a:solidFill>
            </a:endParaRPr>
          </a:p>
        </p:txBody>
      </p:sp>
      <p:sp>
        <p:nvSpPr>
          <p:cNvPr id="25" name="Rectangle 32">
            <a:extLst>
              <a:ext uri="{FF2B5EF4-FFF2-40B4-BE49-F238E27FC236}">
                <a16:creationId xmlns:a16="http://schemas.microsoft.com/office/drawing/2014/main" id="{8FB140AE-21D8-481C-841C-F2E25CC9139A}"/>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F52BF132-1DC9-4462-B81B-8D794B387BDC}"/>
              </a:ext>
            </a:extLst>
          </p:cNvPr>
          <p:cNvSpPr/>
          <p:nvPr/>
        </p:nvSpPr>
        <p:spPr>
          <a:xfrm>
            <a:off x="951365" y="3266926"/>
            <a:ext cx="1353296"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Owner /user</a:t>
            </a:r>
            <a:endParaRPr lang="en-IN" sz="1400" b="1" dirty="0"/>
          </a:p>
        </p:txBody>
      </p:sp>
      <p:sp>
        <p:nvSpPr>
          <p:cNvPr id="30" name="Rectangle 29">
            <a:extLst>
              <a:ext uri="{FF2B5EF4-FFF2-40B4-BE49-F238E27FC236}">
                <a16:creationId xmlns:a16="http://schemas.microsoft.com/office/drawing/2014/main" id="{21BF7FA7-BD6E-4046-805C-DA77A3B6C5E3}"/>
              </a:ext>
            </a:extLst>
          </p:cNvPr>
          <p:cNvSpPr/>
          <p:nvPr/>
        </p:nvSpPr>
        <p:spPr>
          <a:xfrm>
            <a:off x="2901820" y="3266926"/>
            <a:ext cx="1284580"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Register</a:t>
            </a:r>
            <a:endParaRPr lang="en-IN" sz="1400" b="1" dirty="0"/>
          </a:p>
        </p:txBody>
      </p:sp>
      <p:sp>
        <p:nvSpPr>
          <p:cNvPr id="31" name="Rectangle 30">
            <a:extLst>
              <a:ext uri="{FF2B5EF4-FFF2-40B4-BE49-F238E27FC236}">
                <a16:creationId xmlns:a16="http://schemas.microsoft.com/office/drawing/2014/main" id="{3BFC8AD1-E702-40C0-B1DB-7277269675A9}"/>
              </a:ext>
            </a:extLst>
          </p:cNvPr>
          <p:cNvSpPr/>
          <p:nvPr/>
        </p:nvSpPr>
        <p:spPr>
          <a:xfrm>
            <a:off x="4889241" y="3266926"/>
            <a:ext cx="1558212"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Biometric</a:t>
            </a:r>
            <a:endParaRPr lang="en-IN" sz="1400" b="1" dirty="0"/>
          </a:p>
        </p:txBody>
      </p:sp>
      <p:sp>
        <p:nvSpPr>
          <p:cNvPr id="32" name="Rectangle 31">
            <a:extLst>
              <a:ext uri="{FF2B5EF4-FFF2-40B4-BE49-F238E27FC236}">
                <a16:creationId xmlns:a16="http://schemas.microsoft.com/office/drawing/2014/main" id="{27B7D8F2-352D-4622-920D-6706B4A6531C}"/>
              </a:ext>
            </a:extLst>
          </p:cNvPr>
          <p:cNvSpPr/>
          <p:nvPr/>
        </p:nvSpPr>
        <p:spPr>
          <a:xfrm>
            <a:off x="7150294" y="3266926"/>
            <a:ext cx="1558212"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Generate key</a:t>
            </a:r>
            <a:endParaRPr lang="en-IN" sz="1400" b="1" dirty="0"/>
          </a:p>
        </p:txBody>
      </p:sp>
      <p:sp>
        <p:nvSpPr>
          <p:cNvPr id="33" name="Rectangle 32">
            <a:extLst>
              <a:ext uri="{FF2B5EF4-FFF2-40B4-BE49-F238E27FC236}">
                <a16:creationId xmlns:a16="http://schemas.microsoft.com/office/drawing/2014/main" id="{6C30EC8A-FB44-419F-9C07-FCD9DD0BB2C7}"/>
              </a:ext>
            </a:extLst>
          </p:cNvPr>
          <p:cNvSpPr/>
          <p:nvPr/>
        </p:nvSpPr>
        <p:spPr>
          <a:xfrm>
            <a:off x="9682423" y="3266926"/>
            <a:ext cx="1558212" cy="61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Remote Server</a:t>
            </a:r>
            <a:endParaRPr lang="en-IN" sz="1400" b="1" dirty="0"/>
          </a:p>
        </p:txBody>
      </p:sp>
      <p:cxnSp>
        <p:nvCxnSpPr>
          <p:cNvPr id="35" name="Straight Arrow Connector 34">
            <a:extLst>
              <a:ext uri="{FF2B5EF4-FFF2-40B4-BE49-F238E27FC236}">
                <a16:creationId xmlns:a16="http://schemas.microsoft.com/office/drawing/2014/main" id="{55AF14D9-4B64-498E-A214-FF2E0EC6332A}"/>
              </a:ext>
            </a:extLst>
          </p:cNvPr>
          <p:cNvCxnSpPr>
            <a:stCxn id="4" idx="3"/>
            <a:endCxn id="30" idx="1"/>
          </p:cNvCxnSpPr>
          <p:nvPr/>
        </p:nvCxnSpPr>
        <p:spPr>
          <a:xfrm>
            <a:off x="2304661" y="3573219"/>
            <a:ext cx="59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438B84-36F2-4471-A99C-6DE1BC360B88}"/>
              </a:ext>
            </a:extLst>
          </p:cNvPr>
          <p:cNvCxnSpPr>
            <a:stCxn id="30" idx="3"/>
            <a:endCxn id="31" idx="1"/>
          </p:cNvCxnSpPr>
          <p:nvPr/>
        </p:nvCxnSpPr>
        <p:spPr>
          <a:xfrm>
            <a:off x="4186400" y="3573219"/>
            <a:ext cx="702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651ADFA-5BD5-4351-A595-A6D64C782BB5}"/>
              </a:ext>
            </a:extLst>
          </p:cNvPr>
          <p:cNvCxnSpPr/>
          <p:nvPr/>
        </p:nvCxnSpPr>
        <p:spPr>
          <a:xfrm>
            <a:off x="6447453" y="3573219"/>
            <a:ext cx="702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706DAA6-6717-4382-A073-E16477E5B1FA}"/>
              </a:ext>
            </a:extLst>
          </p:cNvPr>
          <p:cNvCxnSpPr>
            <a:cxnSpLocks/>
            <a:endCxn id="33" idx="1"/>
          </p:cNvCxnSpPr>
          <p:nvPr/>
        </p:nvCxnSpPr>
        <p:spPr>
          <a:xfrm>
            <a:off x="8708506" y="3573219"/>
            <a:ext cx="9739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C4D3B4F-FFFF-459B-9B92-0F510BE2DC02}"/>
              </a:ext>
            </a:extLst>
          </p:cNvPr>
          <p:cNvSpPr txBox="1"/>
          <p:nvPr/>
        </p:nvSpPr>
        <p:spPr>
          <a:xfrm>
            <a:off x="346128" y="4110115"/>
            <a:ext cx="11366476" cy="2062103"/>
          </a:xfrm>
          <a:prstGeom prst="rect">
            <a:avLst/>
          </a:prstGeom>
          <a:noFill/>
        </p:spPr>
        <p:txBody>
          <a:bodyPr wrap="square">
            <a:spAutoFit/>
          </a:bodyPr>
          <a:lstStyle/>
          <a:p>
            <a:pPr marL="0" indent="0">
              <a:buNone/>
            </a:pPr>
            <a:r>
              <a:rPr lang="en-US" altLang="en-US" b="1" dirty="0">
                <a:solidFill>
                  <a:srgbClr val="FF3300"/>
                </a:solidFill>
                <a:latin typeface="Calibri" panose="020F0502020204030204" pitchFamily="34" charset="0"/>
                <a:ea typeface="Calibri" panose="020F0502020204030204" pitchFamily="34" charset="0"/>
                <a:cs typeface="Times New Roman" panose="02020603050405020304" pitchFamily="18" charset="0"/>
              </a:rPr>
              <a:t>DFD LEVEL 0:</a:t>
            </a: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latin typeface="Calibri" panose="020F0502020204030204" pitchFamily="34" charset="0"/>
              <a:cs typeface="Times New Roman" panose="02020603050405020304" pitchFamily="18" charset="0"/>
            </a:endParaRPr>
          </a:p>
          <a:p>
            <a:pPr marL="0" indent="0">
              <a:buNone/>
            </a:pPr>
            <a:endParaRPr lang="en-US" altLang="en-US" sz="1100" b="1" dirty="0">
              <a:solidFill>
                <a:srgbClr val="FF3300"/>
              </a:solidFill>
            </a:endParaRPr>
          </a:p>
        </p:txBody>
      </p:sp>
      <p:sp>
        <p:nvSpPr>
          <p:cNvPr id="58" name="Rectangle 57">
            <a:extLst>
              <a:ext uri="{FF2B5EF4-FFF2-40B4-BE49-F238E27FC236}">
                <a16:creationId xmlns:a16="http://schemas.microsoft.com/office/drawing/2014/main" id="{1107C553-4CD1-449D-AE4C-1CE5376AF099}"/>
              </a:ext>
            </a:extLst>
          </p:cNvPr>
          <p:cNvSpPr/>
          <p:nvPr/>
        </p:nvSpPr>
        <p:spPr>
          <a:xfrm>
            <a:off x="951364" y="5005130"/>
            <a:ext cx="1353297"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Server</a:t>
            </a:r>
            <a:endParaRPr lang="en-IN" sz="1400" b="1" dirty="0"/>
          </a:p>
        </p:txBody>
      </p:sp>
      <p:sp>
        <p:nvSpPr>
          <p:cNvPr id="59" name="Rectangle 58">
            <a:extLst>
              <a:ext uri="{FF2B5EF4-FFF2-40B4-BE49-F238E27FC236}">
                <a16:creationId xmlns:a16="http://schemas.microsoft.com/office/drawing/2014/main" id="{41C42763-DC6B-465C-A73C-F4A967546AEC}"/>
              </a:ext>
            </a:extLst>
          </p:cNvPr>
          <p:cNvSpPr/>
          <p:nvPr/>
        </p:nvSpPr>
        <p:spPr>
          <a:xfrm>
            <a:off x="2884831" y="5021829"/>
            <a:ext cx="1276503"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Owner</a:t>
            </a:r>
            <a:endParaRPr lang="en-IN" sz="1400" b="1" dirty="0"/>
          </a:p>
        </p:txBody>
      </p:sp>
      <p:sp>
        <p:nvSpPr>
          <p:cNvPr id="60" name="Rectangle 59">
            <a:extLst>
              <a:ext uri="{FF2B5EF4-FFF2-40B4-BE49-F238E27FC236}">
                <a16:creationId xmlns:a16="http://schemas.microsoft.com/office/drawing/2014/main" id="{83620C07-C324-4F4B-B107-ABA13C9BF5A7}"/>
              </a:ext>
            </a:extLst>
          </p:cNvPr>
          <p:cNvSpPr/>
          <p:nvPr/>
        </p:nvSpPr>
        <p:spPr>
          <a:xfrm>
            <a:off x="4953651" y="5021829"/>
            <a:ext cx="1558212"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User</a:t>
            </a:r>
            <a:endParaRPr lang="en-IN" sz="1400" b="1" dirty="0"/>
          </a:p>
        </p:txBody>
      </p:sp>
      <p:sp>
        <p:nvSpPr>
          <p:cNvPr id="61" name="Rectangle 60">
            <a:extLst>
              <a:ext uri="{FF2B5EF4-FFF2-40B4-BE49-F238E27FC236}">
                <a16:creationId xmlns:a16="http://schemas.microsoft.com/office/drawing/2014/main" id="{6BCBFBED-FD72-42BA-9136-9470258B6A44}"/>
              </a:ext>
            </a:extLst>
          </p:cNvPr>
          <p:cNvSpPr/>
          <p:nvPr/>
        </p:nvSpPr>
        <p:spPr>
          <a:xfrm>
            <a:off x="7376093" y="5005129"/>
            <a:ext cx="1467951" cy="555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Authentication</a:t>
            </a:r>
            <a:endParaRPr lang="en-IN" sz="1400" b="1" dirty="0"/>
          </a:p>
        </p:txBody>
      </p:sp>
      <p:sp>
        <p:nvSpPr>
          <p:cNvPr id="62" name="Rectangle 61">
            <a:extLst>
              <a:ext uri="{FF2B5EF4-FFF2-40B4-BE49-F238E27FC236}">
                <a16:creationId xmlns:a16="http://schemas.microsoft.com/office/drawing/2014/main" id="{EF3E8C4D-FBAA-4AEB-8602-76EFF5A8A35A}"/>
              </a:ext>
            </a:extLst>
          </p:cNvPr>
          <p:cNvSpPr/>
          <p:nvPr/>
        </p:nvSpPr>
        <p:spPr>
          <a:xfrm>
            <a:off x="9772684" y="5021829"/>
            <a:ext cx="1467951"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Proceed</a:t>
            </a:r>
            <a:endParaRPr lang="en-IN" sz="1400" b="1" dirty="0"/>
          </a:p>
        </p:txBody>
      </p:sp>
      <p:cxnSp>
        <p:nvCxnSpPr>
          <p:cNvPr id="64" name="Straight Arrow Connector 63">
            <a:extLst>
              <a:ext uri="{FF2B5EF4-FFF2-40B4-BE49-F238E27FC236}">
                <a16:creationId xmlns:a16="http://schemas.microsoft.com/office/drawing/2014/main" id="{660A9F3C-2B43-46C9-9186-E723F364BE54}"/>
              </a:ext>
            </a:extLst>
          </p:cNvPr>
          <p:cNvCxnSpPr>
            <a:stCxn id="58" idx="3"/>
            <a:endCxn id="59" idx="1"/>
          </p:cNvCxnSpPr>
          <p:nvPr/>
        </p:nvCxnSpPr>
        <p:spPr>
          <a:xfrm>
            <a:off x="2304661" y="5283088"/>
            <a:ext cx="580170" cy="1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6787007-E81E-4273-A1EE-28A83A6F44B9}"/>
              </a:ext>
            </a:extLst>
          </p:cNvPr>
          <p:cNvCxnSpPr>
            <a:cxnSpLocks/>
          </p:cNvCxnSpPr>
          <p:nvPr/>
        </p:nvCxnSpPr>
        <p:spPr>
          <a:xfrm flipV="1">
            <a:off x="4178323" y="5283086"/>
            <a:ext cx="682030" cy="7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217F5D7-30F8-44A4-90E5-E6902E6E4FE2}"/>
              </a:ext>
            </a:extLst>
          </p:cNvPr>
          <p:cNvCxnSpPr>
            <a:cxnSpLocks/>
          </p:cNvCxnSpPr>
          <p:nvPr/>
        </p:nvCxnSpPr>
        <p:spPr>
          <a:xfrm flipV="1">
            <a:off x="8781449" y="5283086"/>
            <a:ext cx="991234" cy="1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47E3AB9-80F8-43A4-98BD-03D8471F021E}"/>
              </a:ext>
            </a:extLst>
          </p:cNvPr>
          <p:cNvCxnSpPr>
            <a:cxnSpLocks/>
            <a:endCxn id="61" idx="1"/>
          </p:cNvCxnSpPr>
          <p:nvPr/>
        </p:nvCxnSpPr>
        <p:spPr>
          <a:xfrm flipV="1">
            <a:off x="6435435" y="5283087"/>
            <a:ext cx="940658" cy="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04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1">
            <a:extLst>
              <a:ext uri="{FF2B5EF4-FFF2-40B4-BE49-F238E27FC236}">
                <a16:creationId xmlns:a16="http://schemas.microsoft.com/office/drawing/2014/main" id="{BA7C2FE4-76A9-43B5-9867-6822BC63318E}"/>
              </a:ext>
            </a:extLst>
          </p:cNvPr>
          <p:cNvSpPr>
            <a:spLocks noChangeArrowheads="1"/>
          </p:cNvSpPr>
          <p:nvPr/>
        </p:nvSpPr>
        <p:spPr bwMode="auto">
          <a:xfrm>
            <a:off x="524100" y="375139"/>
            <a:ext cx="17618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3300"/>
                </a:solidFill>
                <a:effectLst/>
                <a:latin typeface="Calibri" panose="020F0502020204030204" pitchFamily="34" charset="0"/>
                <a:ea typeface="Calibri" panose="020F0502020204030204" pitchFamily="34" charset="0"/>
                <a:cs typeface="Times New Roman" panose="02020603050405020304" pitchFamily="18" charset="0"/>
              </a:rPr>
              <a:t>DFD LEVEL 2</a:t>
            </a:r>
            <a:r>
              <a:rPr kumimoji="0" lang="en-US" altLang="en-US" sz="2000" b="0" i="0" u="none" strike="noStrike" cap="none" normalizeH="0" baseline="0" dirty="0">
                <a:ln>
                  <a:noFill/>
                </a:ln>
                <a:solidFill>
                  <a:srgbClr val="FF3300"/>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000" b="0" i="0" u="none" strike="noStrike" cap="none" normalizeH="0" baseline="0" dirty="0">
              <a:ln>
                <a:noFill/>
              </a:ln>
              <a:solidFill>
                <a:srgbClr val="FF33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33">
            <a:extLst>
              <a:ext uri="{FF2B5EF4-FFF2-40B4-BE49-F238E27FC236}">
                <a16:creationId xmlns:a16="http://schemas.microsoft.com/office/drawing/2014/main" id="{0F6F4838-2771-419A-8940-A1228F340E0E}"/>
              </a:ext>
            </a:extLst>
          </p:cNvPr>
          <p:cNvSpPr>
            <a:spLocks noChangeArrowheads="1"/>
          </p:cNvSpPr>
          <p:nvPr/>
        </p:nvSpPr>
        <p:spPr bwMode="auto">
          <a:xfrm>
            <a:off x="524100" y="3429000"/>
            <a:ext cx="1561646"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8175" algn="l"/>
              </a:tabLst>
              <a:defRPr>
                <a:solidFill>
                  <a:schemeClr val="tx1"/>
                </a:solidFill>
                <a:latin typeface="Arial" panose="020B0604020202020204" pitchFamily="34" charset="0"/>
              </a:defRPr>
            </a:lvl1pPr>
            <a:lvl2pPr eaLnBrk="0" fontAlgn="base" hangingPunct="0">
              <a:spcBef>
                <a:spcPct val="0"/>
              </a:spcBef>
              <a:spcAft>
                <a:spcPct val="0"/>
              </a:spcAft>
              <a:tabLst>
                <a:tab pos="638175" algn="l"/>
              </a:tabLst>
              <a:defRPr>
                <a:solidFill>
                  <a:schemeClr val="tx1"/>
                </a:solidFill>
                <a:latin typeface="Arial" panose="020B0604020202020204" pitchFamily="34" charset="0"/>
              </a:defRPr>
            </a:lvl2pPr>
            <a:lvl3pPr eaLnBrk="0" fontAlgn="base" hangingPunct="0">
              <a:spcBef>
                <a:spcPct val="0"/>
              </a:spcBef>
              <a:spcAft>
                <a:spcPct val="0"/>
              </a:spcAft>
              <a:tabLst>
                <a:tab pos="638175" algn="l"/>
              </a:tabLst>
              <a:defRPr>
                <a:solidFill>
                  <a:schemeClr val="tx1"/>
                </a:solidFill>
                <a:latin typeface="Arial" panose="020B0604020202020204" pitchFamily="34" charset="0"/>
              </a:defRPr>
            </a:lvl3pPr>
            <a:lvl4pPr eaLnBrk="0" fontAlgn="base" hangingPunct="0">
              <a:spcBef>
                <a:spcPct val="0"/>
              </a:spcBef>
              <a:spcAft>
                <a:spcPct val="0"/>
              </a:spcAft>
              <a:tabLst>
                <a:tab pos="638175" algn="l"/>
              </a:tabLst>
              <a:defRPr>
                <a:solidFill>
                  <a:schemeClr val="tx1"/>
                </a:solidFill>
                <a:latin typeface="Arial" panose="020B0604020202020204" pitchFamily="34" charset="0"/>
              </a:defRPr>
            </a:lvl4pPr>
            <a:lvl5pPr eaLnBrk="0" fontAlgn="base" hangingPunct="0">
              <a:spcBef>
                <a:spcPct val="0"/>
              </a:spcBef>
              <a:spcAft>
                <a:spcPct val="0"/>
              </a:spcAft>
              <a:tabLst>
                <a:tab pos="638175" algn="l"/>
              </a:tabLst>
              <a:defRPr>
                <a:solidFill>
                  <a:schemeClr val="tx1"/>
                </a:solidFill>
                <a:latin typeface="Arial" panose="020B0604020202020204" pitchFamily="34" charset="0"/>
              </a:defRPr>
            </a:lvl5pPr>
            <a:lvl6pPr eaLnBrk="0" fontAlgn="base" hangingPunct="0">
              <a:spcBef>
                <a:spcPct val="0"/>
              </a:spcBef>
              <a:spcAft>
                <a:spcPct val="0"/>
              </a:spcAft>
              <a:tabLst>
                <a:tab pos="638175" algn="l"/>
              </a:tabLst>
              <a:defRPr>
                <a:solidFill>
                  <a:schemeClr val="tx1"/>
                </a:solidFill>
                <a:latin typeface="Arial" panose="020B0604020202020204" pitchFamily="34" charset="0"/>
              </a:defRPr>
            </a:lvl6pPr>
            <a:lvl7pPr eaLnBrk="0" fontAlgn="base" hangingPunct="0">
              <a:spcBef>
                <a:spcPct val="0"/>
              </a:spcBef>
              <a:spcAft>
                <a:spcPct val="0"/>
              </a:spcAft>
              <a:tabLst>
                <a:tab pos="638175" algn="l"/>
              </a:tabLst>
              <a:defRPr>
                <a:solidFill>
                  <a:schemeClr val="tx1"/>
                </a:solidFill>
                <a:latin typeface="Arial" panose="020B0604020202020204" pitchFamily="34" charset="0"/>
              </a:defRPr>
            </a:lvl7pPr>
            <a:lvl8pPr eaLnBrk="0" fontAlgn="base" hangingPunct="0">
              <a:spcBef>
                <a:spcPct val="0"/>
              </a:spcBef>
              <a:spcAft>
                <a:spcPct val="0"/>
              </a:spcAft>
              <a:tabLst>
                <a:tab pos="638175" algn="l"/>
              </a:tabLst>
              <a:defRPr>
                <a:solidFill>
                  <a:schemeClr val="tx1"/>
                </a:solidFill>
                <a:latin typeface="Arial" panose="020B0604020202020204" pitchFamily="34" charset="0"/>
              </a:defRPr>
            </a:lvl8pPr>
            <a:lvl9pPr eaLnBrk="0" fontAlgn="base" hangingPunct="0">
              <a:spcBef>
                <a:spcPct val="0"/>
              </a:spcBef>
              <a:spcAft>
                <a:spcPct val="0"/>
              </a:spcAft>
              <a:tabLst>
                <a:tab pos="6381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38175" algn="l"/>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38175" algn="l"/>
              </a:tabLst>
            </a:pPr>
            <a:r>
              <a:rPr kumimoji="0" lang="en-US" altLang="en-US" sz="2000" b="1" i="0" u="none" strike="noStrike" cap="none" normalizeH="0" baseline="0" dirty="0">
                <a:ln>
                  <a:noFill/>
                </a:ln>
                <a:solidFill>
                  <a:srgbClr val="FF3300"/>
                </a:solidFill>
                <a:effectLst/>
                <a:latin typeface="Calibri" panose="020F0502020204030204" pitchFamily="34" charset="0"/>
                <a:ea typeface="Calibri" panose="020F0502020204030204" pitchFamily="34" charset="0"/>
                <a:cs typeface="Times New Roman" panose="02020603050405020304" pitchFamily="18" charset="0"/>
              </a:rPr>
              <a:t>DFD LEVEL 3:</a:t>
            </a:r>
            <a:endParaRPr kumimoji="0" lang="en-US" altLang="en-US" sz="2000" b="1" i="0" u="none" strike="noStrike" cap="none" normalizeH="0" baseline="0" dirty="0">
              <a:ln>
                <a:noFill/>
              </a:ln>
              <a:solidFill>
                <a:srgbClr val="FF33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381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1801FCE9-4293-44D8-BABA-C75A18FFC4B5}"/>
              </a:ext>
            </a:extLst>
          </p:cNvPr>
          <p:cNvSpPr/>
          <p:nvPr/>
        </p:nvSpPr>
        <p:spPr>
          <a:xfrm>
            <a:off x="1405049" y="1399593"/>
            <a:ext cx="1490664" cy="485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Owner</a:t>
            </a:r>
            <a:endParaRPr lang="en-IN" sz="1400" b="1" dirty="0"/>
          </a:p>
        </p:txBody>
      </p:sp>
      <p:sp>
        <p:nvSpPr>
          <p:cNvPr id="3" name="Rectangle 2">
            <a:extLst>
              <a:ext uri="{FF2B5EF4-FFF2-40B4-BE49-F238E27FC236}">
                <a16:creationId xmlns:a16="http://schemas.microsoft.com/office/drawing/2014/main" id="{F6AC8088-433D-4563-8A7D-36EC7CB3999F}"/>
              </a:ext>
            </a:extLst>
          </p:cNvPr>
          <p:cNvSpPr/>
          <p:nvPr/>
        </p:nvSpPr>
        <p:spPr>
          <a:xfrm>
            <a:off x="3689157" y="1399593"/>
            <a:ext cx="1591970" cy="48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Upload</a:t>
            </a:r>
            <a:r>
              <a:rPr lang="en-US" sz="1400" dirty="0"/>
              <a:t> </a:t>
            </a:r>
            <a:r>
              <a:rPr lang="en-US" sz="1400" b="1" dirty="0"/>
              <a:t>file</a:t>
            </a:r>
            <a:endParaRPr lang="en-IN" sz="1400" b="1" dirty="0"/>
          </a:p>
        </p:txBody>
      </p:sp>
      <p:sp>
        <p:nvSpPr>
          <p:cNvPr id="25" name="Rectangle 24">
            <a:extLst>
              <a:ext uri="{FF2B5EF4-FFF2-40B4-BE49-F238E27FC236}">
                <a16:creationId xmlns:a16="http://schemas.microsoft.com/office/drawing/2014/main" id="{EE1FBA78-CDD3-4872-B6A0-453914086EE1}"/>
              </a:ext>
            </a:extLst>
          </p:cNvPr>
          <p:cNvSpPr/>
          <p:nvPr/>
        </p:nvSpPr>
        <p:spPr>
          <a:xfrm>
            <a:off x="6178687" y="1399593"/>
            <a:ext cx="1591969"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Bio</a:t>
            </a:r>
            <a:r>
              <a:rPr lang="en-US" sz="1400" dirty="0"/>
              <a:t> </a:t>
            </a:r>
            <a:r>
              <a:rPr lang="en-US" sz="1400" b="1" dirty="0"/>
              <a:t>key</a:t>
            </a:r>
            <a:endParaRPr lang="en-IN" sz="1400" b="1" dirty="0"/>
          </a:p>
        </p:txBody>
      </p:sp>
      <p:sp>
        <p:nvSpPr>
          <p:cNvPr id="27" name="Rectangle 26">
            <a:extLst>
              <a:ext uri="{FF2B5EF4-FFF2-40B4-BE49-F238E27FC236}">
                <a16:creationId xmlns:a16="http://schemas.microsoft.com/office/drawing/2014/main" id="{0DA493F2-32AF-4BB9-B77E-7E60946528D6}"/>
              </a:ext>
            </a:extLst>
          </p:cNvPr>
          <p:cNvSpPr/>
          <p:nvPr/>
        </p:nvSpPr>
        <p:spPr>
          <a:xfrm>
            <a:off x="8416211" y="1399593"/>
            <a:ext cx="1591969"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Encrypt key</a:t>
            </a:r>
            <a:endParaRPr lang="en-IN" sz="1400" b="1" dirty="0"/>
          </a:p>
        </p:txBody>
      </p:sp>
      <p:sp>
        <p:nvSpPr>
          <p:cNvPr id="28" name="Rectangle 27">
            <a:extLst>
              <a:ext uri="{FF2B5EF4-FFF2-40B4-BE49-F238E27FC236}">
                <a16:creationId xmlns:a16="http://schemas.microsoft.com/office/drawing/2014/main" id="{712155EA-0264-40E8-BE4C-28EA522CF982}"/>
              </a:ext>
            </a:extLst>
          </p:cNvPr>
          <p:cNvSpPr/>
          <p:nvPr/>
        </p:nvSpPr>
        <p:spPr>
          <a:xfrm>
            <a:off x="8416211" y="2575249"/>
            <a:ext cx="1591969" cy="550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Server key verification</a:t>
            </a:r>
            <a:endParaRPr lang="en-IN" sz="1400" b="1" dirty="0"/>
          </a:p>
        </p:txBody>
      </p:sp>
      <p:sp>
        <p:nvSpPr>
          <p:cNvPr id="29" name="Rectangle 28">
            <a:extLst>
              <a:ext uri="{FF2B5EF4-FFF2-40B4-BE49-F238E27FC236}">
                <a16:creationId xmlns:a16="http://schemas.microsoft.com/office/drawing/2014/main" id="{ECF6AF01-39EB-4798-9028-846FA61D4F6E}"/>
              </a:ext>
            </a:extLst>
          </p:cNvPr>
          <p:cNvSpPr/>
          <p:nvPr/>
        </p:nvSpPr>
        <p:spPr>
          <a:xfrm>
            <a:off x="1324947" y="4627745"/>
            <a:ext cx="1570766" cy="485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User</a:t>
            </a:r>
            <a:endParaRPr lang="en-IN" sz="1400" b="1" dirty="0"/>
          </a:p>
        </p:txBody>
      </p:sp>
      <p:sp>
        <p:nvSpPr>
          <p:cNvPr id="30" name="Rectangle 29">
            <a:extLst>
              <a:ext uri="{FF2B5EF4-FFF2-40B4-BE49-F238E27FC236}">
                <a16:creationId xmlns:a16="http://schemas.microsoft.com/office/drawing/2014/main" id="{30285CA1-5133-4BAE-84E1-22A313D24A82}"/>
              </a:ext>
            </a:extLst>
          </p:cNvPr>
          <p:cNvSpPr/>
          <p:nvPr/>
        </p:nvSpPr>
        <p:spPr>
          <a:xfrm>
            <a:off x="3626498" y="4627745"/>
            <a:ext cx="1591970" cy="48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Search</a:t>
            </a:r>
            <a:endParaRPr lang="en-IN" sz="1400" b="1" dirty="0"/>
          </a:p>
        </p:txBody>
      </p:sp>
      <p:sp>
        <p:nvSpPr>
          <p:cNvPr id="31" name="Rectangle 30">
            <a:extLst>
              <a:ext uri="{FF2B5EF4-FFF2-40B4-BE49-F238E27FC236}">
                <a16:creationId xmlns:a16="http://schemas.microsoft.com/office/drawing/2014/main" id="{F61A5CC5-7313-404B-B432-78CB01CD92C8}"/>
              </a:ext>
            </a:extLst>
          </p:cNvPr>
          <p:cNvSpPr/>
          <p:nvPr/>
        </p:nvSpPr>
        <p:spPr>
          <a:xfrm>
            <a:off x="6177549" y="4627745"/>
            <a:ext cx="1591969"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Request</a:t>
            </a:r>
            <a:r>
              <a:rPr lang="en-US" sz="1400" dirty="0"/>
              <a:t> </a:t>
            </a:r>
            <a:r>
              <a:rPr lang="en-US" sz="1400" b="1" dirty="0"/>
              <a:t>File</a:t>
            </a:r>
            <a:endParaRPr lang="en-IN" sz="1400" b="1" dirty="0"/>
          </a:p>
        </p:txBody>
      </p:sp>
      <p:sp>
        <p:nvSpPr>
          <p:cNvPr id="32" name="Rectangle 31">
            <a:extLst>
              <a:ext uri="{FF2B5EF4-FFF2-40B4-BE49-F238E27FC236}">
                <a16:creationId xmlns:a16="http://schemas.microsoft.com/office/drawing/2014/main" id="{D8B39D49-F7CC-466B-9B0E-0367695D3163}"/>
              </a:ext>
            </a:extLst>
          </p:cNvPr>
          <p:cNvSpPr/>
          <p:nvPr/>
        </p:nvSpPr>
        <p:spPr>
          <a:xfrm>
            <a:off x="8638746" y="4627745"/>
            <a:ext cx="1570766"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Key sent</a:t>
            </a:r>
            <a:endParaRPr lang="en-IN" sz="1400" b="1" dirty="0"/>
          </a:p>
        </p:txBody>
      </p:sp>
      <p:sp>
        <p:nvSpPr>
          <p:cNvPr id="33" name="Rectangle 32">
            <a:extLst>
              <a:ext uri="{FF2B5EF4-FFF2-40B4-BE49-F238E27FC236}">
                <a16:creationId xmlns:a16="http://schemas.microsoft.com/office/drawing/2014/main" id="{CA474C5E-4819-4297-AD03-26ABABC1E383}"/>
              </a:ext>
            </a:extLst>
          </p:cNvPr>
          <p:cNvSpPr/>
          <p:nvPr/>
        </p:nvSpPr>
        <p:spPr>
          <a:xfrm>
            <a:off x="8638746" y="5990253"/>
            <a:ext cx="1570766" cy="4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User view file</a:t>
            </a:r>
            <a:endParaRPr lang="en-IN" sz="1400" b="1" dirty="0"/>
          </a:p>
        </p:txBody>
      </p:sp>
      <p:cxnSp>
        <p:nvCxnSpPr>
          <p:cNvPr id="35" name="Straight Arrow Connector 34">
            <a:extLst>
              <a:ext uri="{FF2B5EF4-FFF2-40B4-BE49-F238E27FC236}">
                <a16:creationId xmlns:a16="http://schemas.microsoft.com/office/drawing/2014/main" id="{C3E1C2CE-4C22-47DC-B740-90D74B1D22F2}"/>
              </a:ext>
            </a:extLst>
          </p:cNvPr>
          <p:cNvCxnSpPr>
            <a:stCxn id="2" idx="3"/>
            <a:endCxn id="3" idx="1"/>
          </p:cNvCxnSpPr>
          <p:nvPr/>
        </p:nvCxnSpPr>
        <p:spPr>
          <a:xfrm flipV="1">
            <a:off x="2895713" y="1642188"/>
            <a:ext cx="793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D562E81-3B35-4606-88BD-2927558890EB}"/>
              </a:ext>
            </a:extLst>
          </p:cNvPr>
          <p:cNvCxnSpPr>
            <a:cxnSpLocks/>
            <a:endCxn id="25" idx="1"/>
          </p:cNvCxnSpPr>
          <p:nvPr/>
        </p:nvCxnSpPr>
        <p:spPr>
          <a:xfrm flipV="1">
            <a:off x="5302556" y="1642109"/>
            <a:ext cx="87613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80B9080-1BE9-4D63-9A43-BF47F00BA0D3}"/>
              </a:ext>
            </a:extLst>
          </p:cNvPr>
          <p:cNvCxnSpPr>
            <a:cxnSpLocks/>
            <a:stCxn id="25" idx="3"/>
            <a:endCxn id="27" idx="1"/>
          </p:cNvCxnSpPr>
          <p:nvPr/>
        </p:nvCxnSpPr>
        <p:spPr>
          <a:xfrm>
            <a:off x="7770656" y="1642109"/>
            <a:ext cx="645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3EED6BE-A0B0-4249-A5B2-CB460C715A59}"/>
              </a:ext>
            </a:extLst>
          </p:cNvPr>
          <p:cNvCxnSpPr/>
          <p:nvPr/>
        </p:nvCxnSpPr>
        <p:spPr>
          <a:xfrm flipV="1">
            <a:off x="2833054" y="4907502"/>
            <a:ext cx="793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5E14E47-CCCA-45DE-B27B-D9CAD07DC061}"/>
              </a:ext>
            </a:extLst>
          </p:cNvPr>
          <p:cNvCxnSpPr/>
          <p:nvPr/>
        </p:nvCxnSpPr>
        <p:spPr>
          <a:xfrm flipV="1">
            <a:off x="7807410" y="4907501"/>
            <a:ext cx="7934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7D7C601-D0D5-4CED-9653-915E009EE19B}"/>
              </a:ext>
            </a:extLst>
          </p:cNvPr>
          <p:cNvCxnSpPr>
            <a:cxnSpLocks/>
            <a:stCxn id="30" idx="3"/>
            <a:endCxn id="31" idx="1"/>
          </p:cNvCxnSpPr>
          <p:nvPr/>
        </p:nvCxnSpPr>
        <p:spPr>
          <a:xfrm flipV="1">
            <a:off x="5218468" y="4870261"/>
            <a:ext cx="959081" cy="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3A63828F-6FD0-4BB3-ABB0-ACA36289CE29}"/>
              </a:ext>
            </a:extLst>
          </p:cNvPr>
          <p:cNvCxnSpPr>
            <a:cxnSpLocks/>
            <a:stCxn id="27" idx="2"/>
          </p:cNvCxnSpPr>
          <p:nvPr/>
        </p:nvCxnSpPr>
        <p:spPr>
          <a:xfrm rot="16200000" flipH="1">
            <a:off x="9042725" y="2054096"/>
            <a:ext cx="690624" cy="3516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DF1EEA7C-DEFC-407D-8E8D-19B094B58E97}"/>
              </a:ext>
            </a:extLst>
          </p:cNvPr>
          <p:cNvCxnSpPr>
            <a:cxnSpLocks/>
          </p:cNvCxnSpPr>
          <p:nvPr/>
        </p:nvCxnSpPr>
        <p:spPr>
          <a:xfrm rot="16200000" flipH="1">
            <a:off x="9003226" y="5393509"/>
            <a:ext cx="877476" cy="3160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1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EB8211E-5DA5-45A6-872A-09BAD81F36DB}"/>
              </a:ext>
            </a:extLst>
          </p:cNvPr>
          <p:cNvSpPr>
            <a:spLocks noGrp="1"/>
          </p:cNvSpPr>
          <p:nvPr>
            <p:ph idx="1"/>
          </p:nvPr>
        </p:nvSpPr>
        <p:spPr/>
        <p:txBody>
          <a:bodyPr/>
          <a:lstStyle/>
          <a:p>
            <a:pPr lvl="0">
              <a:lnSpc>
                <a:spcPct val="150000"/>
              </a:lnSpc>
            </a:pPr>
            <a:endParaRPr lang="en-US" dirty="0">
              <a:solidFill>
                <a:schemeClr val="tx1"/>
              </a:solidFill>
              <a:latin typeface="Times New Roman" pitchFamily="18" charset="0"/>
              <a:cs typeface="Times New Roman" pitchFamily="18" charset="0"/>
            </a:endParaRPr>
          </a:p>
          <a:p>
            <a:pPr lvl="0">
              <a:lnSpc>
                <a:spcPct val="150000"/>
              </a:lnSpc>
            </a:pPr>
            <a:r>
              <a:rPr lang="en-US" dirty="0">
                <a:solidFill>
                  <a:schemeClr val="tx1"/>
                </a:solidFill>
                <a:latin typeface="Times New Roman" pitchFamily="18" charset="0"/>
                <a:cs typeface="Times New Roman" pitchFamily="18" charset="0"/>
              </a:rPr>
              <a:t>Cloud Owner and User Registration &amp; Key Generation</a:t>
            </a:r>
          </a:p>
          <a:p>
            <a:pPr lvl="0">
              <a:lnSpc>
                <a:spcPct val="150000"/>
              </a:lnSpc>
            </a:pPr>
            <a:r>
              <a:rPr lang="en-US" dirty="0">
                <a:solidFill>
                  <a:schemeClr val="tx1"/>
                </a:solidFill>
                <a:latin typeface="Times New Roman" pitchFamily="18" charset="0"/>
                <a:cs typeface="Times New Roman" pitchFamily="18" charset="0"/>
              </a:rPr>
              <a:t>Remote Server Authentication between Devices</a:t>
            </a:r>
          </a:p>
          <a:p>
            <a:pPr lvl="0">
              <a:lnSpc>
                <a:spcPct val="150000"/>
              </a:lnSpc>
            </a:pPr>
            <a:r>
              <a:rPr lang="en-US" dirty="0">
                <a:solidFill>
                  <a:schemeClr val="tx1"/>
                </a:solidFill>
                <a:latin typeface="Times New Roman" pitchFamily="18" charset="0"/>
                <a:cs typeface="Times New Roman" pitchFamily="18" charset="0"/>
              </a:rPr>
              <a:t>Cloud Owner Upload File to Remote Cloud Server</a:t>
            </a:r>
          </a:p>
          <a:p>
            <a:pPr lvl="0">
              <a:lnSpc>
                <a:spcPct val="150000"/>
              </a:lnSpc>
            </a:pPr>
            <a:r>
              <a:rPr lang="en-US" dirty="0">
                <a:solidFill>
                  <a:schemeClr val="tx1"/>
                </a:solidFill>
                <a:latin typeface="Times New Roman" pitchFamily="18" charset="0"/>
                <a:cs typeface="Times New Roman" pitchFamily="18" charset="0"/>
              </a:rPr>
              <a:t>Cloud User Decrypt and Download file</a:t>
            </a:r>
            <a:endParaRPr lang="en-IN" dirty="0">
              <a:solidFill>
                <a:schemeClr val="tx1"/>
              </a:solidFill>
            </a:endParaRPr>
          </a:p>
        </p:txBody>
      </p:sp>
      <p:sp>
        <p:nvSpPr>
          <p:cNvPr id="5" name="Text Placeholder 4">
            <a:extLst>
              <a:ext uri="{FF2B5EF4-FFF2-40B4-BE49-F238E27FC236}">
                <a16:creationId xmlns:a16="http://schemas.microsoft.com/office/drawing/2014/main" id="{FC4A146A-818A-4AD5-B4B2-A0D8807F9CCB}"/>
              </a:ext>
            </a:extLst>
          </p:cNvPr>
          <p:cNvSpPr>
            <a:spLocks noGrp="1"/>
          </p:cNvSpPr>
          <p:nvPr>
            <p:ph type="body" sz="half" idx="2"/>
          </p:nvPr>
        </p:nvSpPr>
        <p:spPr/>
        <p:txBody>
          <a:bodyPr/>
          <a:lstStyle/>
          <a:p>
            <a:pPr marL="285750" lvl="0" indent="-285750">
              <a:buFont typeface="Wingdings" panose="05000000000000000000" pitchFamily="2" charset="2"/>
              <a:buChar char="Ø"/>
            </a:pPr>
            <a:r>
              <a:rPr lang="en-US" sz="1800" b="1" dirty="0">
                <a:latin typeface="Times New Roman" pitchFamily="18" charset="0"/>
                <a:cs typeface="Times New Roman" pitchFamily="18" charset="0"/>
              </a:rPr>
              <a:t>RSA algorithm</a:t>
            </a:r>
          </a:p>
          <a:p>
            <a:pPr marL="285750" lvl="0" indent="-285750">
              <a:buFont typeface="Wingdings" panose="05000000000000000000" pitchFamily="2" charset="2"/>
              <a:buChar char="Ø"/>
            </a:pPr>
            <a:r>
              <a:rPr lang="en-US" sz="1800" b="1" dirty="0">
                <a:latin typeface="Times New Roman" pitchFamily="18" charset="0"/>
                <a:cs typeface="Times New Roman" pitchFamily="18" charset="0"/>
              </a:rPr>
              <a:t>Base 64</a:t>
            </a:r>
          </a:p>
          <a:p>
            <a:pPr marL="285750" lvl="0" indent="-285750">
              <a:buFont typeface="Wingdings" panose="05000000000000000000" pitchFamily="2" charset="2"/>
              <a:buChar char="Ø"/>
            </a:pPr>
            <a:r>
              <a:rPr lang="en-US" sz="1800" b="1" dirty="0">
                <a:latin typeface="Times New Roman" pitchFamily="18" charset="0"/>
                <a:cs typeface="Times New Roman" pitchFamily="18" charset="0"/>
              </a:rPr>
              <a:t>Diffie Hellman algorithm</a:t>
            </a:r>
          </a:p>
          <a:p>
            <a:endParaRPr lang="en-IN" dirty="0"/>
          </a:p>
        </p:txBody>
      </p:sp>
      <p:sp>
        <p:nvSpPr>
          <p:cNvPr id="6" name="Rectangle 5">
            <a:extLst>
              <a:ext uri="{FF2B5EF4-FFF2-40B4-BE49-F238E27FC236}">
                <a16:creationId xmlns:a16="http://schemas.microsoft.com/office/drawing/2014/main" id="{B00EB15D-96C6-4CAD-B928-17E4676AC4DB}"/>
              </a:ext>
            </a:extLst>
          </p:cNvPr>
          <p:cNvSpPr/>
          <p:nvPr/>
        </p:nvSpPr>
        <p:spPr>
          <a:xfrm>
            <a:off x="1224531" y="2275667"/>
            <a:ext cx="2654004" cy="6199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ALGORITHM USED</a:t>
            </a:r>
            <a:endParaRPr lang="en-IN" sz="2000" b="1" dirty="0">
              <a:ln/>
              <a:solidFill>
                <a:schemeClr val="accent4"/>
              </a:solidFill>
            </a:endParaRPr>
          </a:p>
        </p:txBody>
      </p:sp>
      <p:sp>
        <p:nvSpPr>
          <p:cNvPr id="8" name="Rectangle 7">
            <a:extLst>
              <a:ext uri="{FF2B5EF4-FFF2-40B4-BE49-F238E27FC236}">
                <a16:creationId xmlns:a16="http://schemas.microsoft.com/office/drawing/2014/main" id="{DA20927D-8148-4FFC-B765-4C4A6D84AD9C}"/>
              </a:ext>
            </a:extLst>
          </p:cNvPr>
          <p:cNvSpPr/>
          <p:nvPr/>
        </p:nvSpPr>
        <p:spPr>
          <a:xfrm>
            <a:off x="5897105" y="2092271"/>
            <a:ext cx="2084522" cy="542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MODULES USED:</a:t>
            </a:r>
            <a:endParaRPr lang="en-IN"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156339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73D308-CC77-444B-90EF-EAD856C9299C}"/>
              </a:ext>
            </a:extLst>
          </p:cNvPr>
          <p:cNvSpPr>
            <a:spLocks noGrp="1"/>
          </p:cNvSpPr>
          <p:nvPr>
            <p:ph type="title"/>
          </p:nvPr>
        </p:nvSpPr>
        <p:spPr/>
        <p:txBody>
          <a:bodyPr/>
          <a:lstStyle/>
          <a:p>
            <a:pPr algn="ctr"/>
            <a:r>
              <a:rPr lang="en-US" sz="2000" b="1" dirty="0">
                <a:solidFill>
                  <a:schemeClr val="accent1">
                    <a:lumMod val="60000"/>
                    <a:lumOff val="40000"/>
                  </a:schemeClr>
                </a:solidFill>
              </a:rPr>
              <a:t>CLOUD OWNER AND USER REGISTRATION &amp;KEY GENERATION</a:t>
            </a:r>
            <a:endParaRPr lang="en-IN" sz="2000" b="1" dirty="0">
              <a:solidFill>
                <a:schemeClr val="accent1">
                  <a:lumMod val="60000"/>
                  <a:lumOff val="40000"/>
                </a:schemeClr>
              </a:solidFill>
            </a:endParaRPr>
          </a:p>
        </p:txBody>
      </p:sp>
      <p:sp>
        <p:nvSpPr>
          <p:cNvPr id="6" name="Content Placeholder 5">
            <a:extLst>
              <a:ext uri="{FF2B5EF4-FFF2-40B4-BE49-F238E27FC236}">
                <a16:creationId xmlns:a16="http://schemas.microsoft.com/office/drawing/2014/main" id="{3A22C889-7F9C-4FB1-B4DC-D51B55F93E6B}"/>
              </a:ext>
            </a:extLst>
          </p:cNvPr>
          <p:cNvSpPr>
            <a:spLocks noGrp="1"/>
          </p:cNvSpPr>
          <p:nvPr>
            <p:ph idx="1"/>
          </p:nvPr>
        </p:nvSpPr>
        <p:spPr>
          <a:xfrm>
            <a:off x="519193" y="2603500"/>
            <a:ext cx="11290515" cy="3416300"/>
          </a:xfrm>
        </p:spPr>
        <p:txBody>
          <a:bodyPr>
            <a:normAutofit/>
          </a:bodyPr>
          <a:lstStyle/>
          <a:p>
            <a:pPr marL="628650" marR="114300" indent="-285750">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Initially user need to create a account in the cloud sever by providing all the necessary information related to the user like email id, mobile number, age name, password and Cloud Owner a biometric ﬁngerprint  then server will generate a unique identity for that Owner and User. </a:t>
            </a:r>
          </a:p>
          <a:p>
            <a:pPr marL="628650" marR="114300" indent="-285750">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Once Owner And User successfully register then user request to Key Generation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centre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provide the keys to user by providing the unique id that was generated by the server.</a:t>
            </a: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628650" marR="114300" indent="-285750">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rPr>
              <a:t>User can access the Cloud data only if he registers their name in key generation </a:t>
            </a:r>
            <a:r>
              <a:rPr lang="en-US" sz="1800" dirty="0" err="1">
                <a:solidFill>
                  <a:schemeClr val="tx1"/>
                </a:solidFill>
                <a:effectLst/>
                <a:latin typeface="Times New Roman" panose="02020603050405020304" pitchFamily="18" charset="0"/>
                <a:ea typeface="Calibri" panose="020F0502020204030204" pitchFamily="34" charset="0"/>
              </a:rPr>
              <a:t>centre</a:t>
            </a:r>
            <a:r>
              <a:rPr lang="en-US" sz="1800" dirty="0">
                <a:solidFill>
                  <a:schemeClr val="tx1"/>
                </a:solidFill>
                <a:effectLst/>
                <a:latin typeface="Times New Roman" panose="02020603050405020304" pitchFamily="18" charset="0"/>
                <a:ea typeface="Calibri" panose="020F0502020204030204" pitchFamily="34" charset="0"/>
              </a:rPr>
              <a:t>.</a:t>
            </a:r>
            <a:endParaRPr lang="en-IN" dirty="0">
              <a:solidFill>
                <a:schemeClr val="tx1"/>
              </a:solidFill>
            </a:endParaRPr>
          </a:p>
        </p:txBody>
      </p:sp>
    </p:spTree>
    <p:extLst>
      <p:ext uri="{BB962C8B-B14F-4D97-AF65-F5344CB8AC3E}">
        <p14:creationId xmlns:p14="http://schemas.microsoft.com/office/powerpoint/2010/main" val="174561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B04C-6FCC-4833-AA6C-C874885FB38A}"/>
              </a:ext>
            </a:extLst>
          </p:cNvPr>
          <p:cNvSpPr>
            <a:spLocks noGrp="1"/>
          </p:cNvSpPr>
          <p:nvPr>
            <p:ph type="title"/>
          </p:nvPr>
        </p:nvSpPr>
        <p:spPr>
          <a:xfrm>
            <a:off x="1154954" y="1472338"/>
            <a:ext cx="8761413" cy="208293"/>
          </a:xfrm>
        </p:spPr>
        <p:txBody>
          <a:bodyPr/>
          <a:lstStyle/>
          <a:p>
            <a:pPr algn="ctr"/>
            <a:r>
              <a:rPr lang="en-US" sz="2000" b="1" dirty="0">
                <a:solidFill>
                  <a:schemeClr val="accent1">
                    <a:lumMod val="60000"/>
                    <a:lumOff val="40000"/>
                  </a:schemeClr>
                </a:solidFill>
                <a:latin typeface="Times New Roman" pitchFamily="18" charset="0"/>
                <a:cs typeface="Times New Roman" pitchFamily="18" charset="0"/>
              </a:rPr>
              <a:t>CLOUD OWNER UPLOAD FILE TO CLOUD SERVER</a:t>
            </a:r>
            <a:br>
              <a:rPr lang="en-US" dirty="0">
                <a:solidFill>
                  <a:schemeClr val="accent1">
                    <a:lumMod val="60000"/>
                    <a:lumOff val="40000"/>
                  </a:schemeClr>
                </a:solidFill>
                <a:latin typeface="Times New Roman" pitchFamily="18" charset="0"/>
                <a:cs typeface="Times New Roman" pitchFamily="18" charset="0"/>
              </a:rPr>
            </a:b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47C1753A-BE4B-438C-B924-166F8296FB00}"/>
              </a:ext>
            </a:extLst>
          </p:cNvPr>
          <p:cNvSpPr>
            <a:spLocks noGrp="1"/>
          </p:cNvSpPr>
          <p:nvPr>
            <p:ph idx="1"/>
          </p:nvPr>
        </p:nvSpPr>
        <p:spPr>
          <a:xfrm>
            <a:off x="441702" y="2417736"/>
            <a:ext cx="11360257" cy="3602064"/>
          </a:xfrm>
        </p:spPr>
        <p:txBody>
          <a:bodyPr>
            <a:normAutofit lnSpcReduction="10000"/>
          </a:bodyPr>
          <a:lstStyle/>
          <a:p>
            <a:pPr>
              <a:lnSpc>
                <a:spcPct val="150000"/>
              </a:lnSpc>
            </a:pPr>
            <a:r>
              <a:rPr lang="en-US" dirty="0">
                <a:solidFill>
                  <a:schemeClr val="tx1"/>
                </a:solidFill>
                <a:latin typeface="Times New Roman" pitchFamily="18" charset="0"/>
                <a:cs typeface="Times New Roman" pitchFamily="18" charset="0"/>
              </a:rPr>
              <a:t>User can able to upload any file in the cloud in order to provide security to the file user need to encrypted the file in the cloud .</a:t>
            </a:r>
          </a:p>
          <a:p>
            <a:pPr>
              <a:lnSpc>
                <a:spcPct val="150000"/>
              </a:lnSpc>
            </a:pPr>
            <a:r>
              <a:rPr lang="en-US" dirty="0">
                <a:solidFill>
                  <a:schemeClr val="tx1"/>
                </a:solidFill>
                <a:latin typeface="Times New Roman" pitchFamily="18" charset="0"/>
                <a:cs typeface="Times New Roman" pitchFamily="18" charset="0"/>
              </a:rPr>
              <a:t>Cloud contain the only the encrypted format information about the file and corresponding parameter related to the file.</a:t>
            </a:r>
          </a:p>
          <a:p>
            <a:pPr>
              <a:lnSpc>
                <a:spcPct val="150000"/>
              </a:lnSpc>
            </a:pPr>
            <a:r>
              <a:rPr lang="en-US" dirty="0">
                <a:solidFill>
                  <a:schemeClr val="tx1"/>
                </a:solidFill>
                <a:latin typeface="Times New Roman" pitchFamily="18" charset="0"/>
                <a:cs typeface="Times New Roman" pitchFamily="18" charset="0"/>
              </a:rPr>
              <a:t> In order to maintain security user initially generated the parameter related to the file and along with the mode to upload the data mode as public or private if private then user need to specify the client or mention group of people who can access or download the file then based on these parameter RSA will generate a key and sent to the user based in these key user would encrypt the file and upload to server.</a:t>
            </a:r>
          </a:p>
          <a:p>
            <a:endParaRPr lang="en-IN" dirty="0">
              <a:solidFill>
                <a:schemeClr val="tx1"/>
              </a:solidFill>
            </a:endParaRPr>
          </a:p>
        </p:txBody>
      </p:sp>
    </p:spTree>
    <p:extLst>
      <p:ext uri="{BB962C8B-B14F-4D97-AF65-F5344CB8AC3E}">
        <p14:creationId xmlns:p14="http://schemas.microsoft.com/office/powerpoint/2010/main" val="60716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0CFB-102B-4763-A2EF-646AE8C0D469}"/>
              </a:ext>
            </a:extLst>
          </p:cNvPr>
          <p:cNvSpPr>
            <a:spLocks noGrp="1"/>
          </p:cNvSpPr>
          <p:nvPr>
            <p:ph type="title"/>
          </p:nvPr>
        </p:nvSpPr>
        <p:spPr>
          <a:xfrm>
            <a:off x="1154954" y="1286358"/>
            <a:ext cx="8761413" cy="394273"/>
          </a:xfrm>
        </p:spPr>
        <p:txBody>
          <a:bodyPr/>
          <a:lstStyle/>
          <a:p>
            <a:pPr algn="ctr"/>
            <a:r>
              <a:rPr lang="en-US" sz="20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DECRYPT AND DOWNLOAD FILE </a:t>
            </a:r>
            <a:br>
              <a:rPr lang="en-IN" sz="28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C4F51AAE-F53C-400D-AFCB-1D803B6F53CF}"/>
              </a:ext>
            </a:extLst>
          </p:cNvPr>
          <p:cNvSpPr>
            <a:spLocks noGrp="1"/>
          </p:cNvSpPr>
          <p:nvPr>
            <p:ph idx="1"/>
          </p:nvPr>
        </p:nvSpPr>
        <p:spPr>
          <a:xfrm>
            <a:off x="612184" y="2448732"/>
            <a:ext cx="11213024" cy="3192651"/>
          </a:xfrm>
        </p:spPr>
        <p:txBody>
          <a:bodyPr>
            <a:normAutofit/>
          </a:bodyPr>
          <a:lstStyle/>
          <a:p>
            <a:pPr marR="114300" algn="just">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Then User would search the file based on the parameter if any parameter match in the server, then the server will load the entire related file to that parameter. </a:t>
            </a:r>
          </a:p>
          <a:p>
            <a:pPr marR="114300" algn="just">
              <a:lnSpc>
                <a:spcPct val="150000"/>
              </a:lnSpc>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Before download any file from the sever the user would also need to mutual authentication to the server, if user ﬁngerprint authenticated to the server then he access the file as file is in encrypted format user need to decrypt the file to decrypt the file user request to KGC (Key Generation Centre) for key along with the file parameter and user attribute then user can able to download the file.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331603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FAC9D8D-3726-4FC7-9E55-EDD825D382D1}"/>
              </a:ext>
            </a:extLst>
          </p:cNvPr>
          <p:cNvSpPr>
            <a:spLocks noGrp="1"/>
          </p:cNvSpPr>
          <p:nvPr>
            <p:ph type="title"/>
          </p:nvPr>
        </p:nvSpPr>
        <p:spPr/>
        <p:txBody>
          <a:bodyPr/>
          <a:lstStyle/>
          <a:p>
            <a:pPr algn="ctr"/>
            <a:r>
              <a:rPr lang="en-US" b="1" dirty="0">
                <a:solidFill>
                  <a:schemeClr val="accent1">
                    <a:lumMod val="60000"/>
                    <a:lumOff val="40000"/>
                  </a:schemeClr>
                </a:solidFill>
              </a:rPr>
              <a:t>SYSTEM TESTING </a:t>
            </a:r>
            <a:endParaRPr lang="en-IN" b="1" dirty="0">
              <a:solidFill>
                <a:schemeClr val="accent1">
                  <a:lumMod val="60000"/>
                  <a:lumOff val="40000"/>
                </a:schemeClr>
              </a:solidFill>
            </a:endParaRPr>
          </a:p>
        </p:txBody>
      </p:sp>
      <p:sp>
        <p:nvSpPr>
          <p:cNvPr id="12" name="Content Placeholder 11">
            <a:extLst>
              <a:ext uri="{FF2B5EF4-FFF2-40B4-BE49-F238E27FC236}">
                <a16:creationId xmlns:a16="http://schemas.microsoft.com/office/drawing/2014/main" id="{7EF333E2-6699-4EE0-B2B1-4CCD75B13ED3}"/>
              </a:ext>
            </a:extLst>
          </p:cNvPr>
          <p:cNvSpPr>
            <a:spLocks noGrp="1"/>
          </p:cNvSpPr>
          <p:nvPr>
            <p:ph sz="half" idx="1"/>
          </p:nvPr>
        </p:nvSpPr>
        <p:spPr>
          <a:xfrm>
            <a:off x="197708" y="2425959"/>
            <a:ext cx="6011004" cy="4665306"/>
          </a:xfrm>
        </p:spPr>
        <p:txBody>
          <a:bodyPr>
            <a:normAutofit fontScale="70000" lnSpcReduction="20000"/>
          </a:bodyPr>
          <a:lstStyle/>
          <a:p>
            <a:pPr marL="0" indent="0" algn="ctr">
              <a:buNone/>
            </a:pPr>
            <a:r>
              <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rPr>
              <a:t>                VALIDATION TESTING</a:t>
            </a:r>
          </a:p>
          <a:p>
            <a:pPr marL="0" indent="0">
              <a:buNone/>
            </a:pPr>
            <a:endPar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Interfacing errors have been uncovered and corrected and a final series of software test-validation testing begins.</a:t>
            </a:r>
          </a:p>
          <a:p>
            <a:pPr>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Software validation is achieved through a series of black box tests that demonstrate conformity with requirement.</a:t>
            </a:r>
          </a:p>
          <a:p>
            <a:pPr>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 After validation test has been conducted, one of two conditions exists.</a:t>
            </a:r>
          </a:p>
          <a:p>
            <a:pPr marL="0" indent="0" algn="just">
              <a:buNone/>
            </a:pPr>
            <a:r>
              <a:rPr lang="en-US" sz="2100" b="1" dirty="0">
                <a:solidFill>
                  <a:schemeClr val="accent1">
                    <a:lumMod val="60000"/>
                    <a:lumOff val="40000"/>
                  </a:schemeClr>
                </a:solidFill>
                <a:latin typeface="Times New Roman" panose="02020603050405020304" pitchFamily="18" charset="0"/>
                <a:ea typeface="Times New Roman" panose="02020603050405020304" pitchFamily="18" charset="0"/>
              </a:rPr>
              <a:t>             1</a:t>
            </a:r>
            <a:r>
              <a:rPr lang="en-US" sz="2100" dirty="0">
                <a:solidFill>
                  <a:srgbClr val="000000"/>
                </a:solidFill>
                <a:effectLst/>
                <a:latin typeface="Times New Roman" panose="02020603050405020304" pitchFamily="18" charset="0"/>
                <a:ea typeface="Times New Roman" panose="02020603050405020304" pitchFamily="18" charset="0"/>
              </a:rPr>
              <a:t>.   The function or performance characteristics confirm to                        </a:t>
            </a:r>
          </a:p>
          <a:p>
            <a:pPr marL="0" indent="0" algn="just">
              <a:buNone/>
            </a:pPr>
            <a:r>
              <a:rPr lang="en-US" sz="2100" dirty="0">
                <a:solidFill>
                  <a:srgbClr val="000000"/>
                </a:solidFill>
                <a:latin typeface="Times New Roman" panose="02020603050405020304" pitchFamily="18" charset="0"/>
                <a:ea typeface="Times New Roman" panose="02020603050405020304" pitchFamily="18" charset="0"/>
              </a:rPr>
              <a:t>       s</a:t>
            </a:r>
            <a:r>
              <a:rPr lang="en-US" sz="2100" dirty="0">
                <a:solidFill>
                  <a:srgbClr val="000000"/>
                </a:solidFill>
                <a:effectLst/>
                <a:latin typeface="Times New Roman" panose="02020603050405020304" pitchFamily="18" charset="0"/>
                <a:ea typeface="Times New Roman" panose="02020603050405020304" pitchFamily="18" charset="0"/>
              </a:rPr>
              <a:t>pecifications and are accepted.</a:t>
            </a:r>
          </a:p>
          <a:p>
            <a:pPr marL="0" indent="0" algn="just">
              <a:buNone/>
            </a:pPr>
            <a:r>
              <a:rPr lang="en-US" sz="2100" b="1" dirty="0">
                <a:solidFill>
                  <a:schemeClr val="accent1">
                    <a:lumMod val="60000"/>
                    <a:lumOff val="40000"/>
                  </a:schemeClr>
                </a:solidFill>
                <a:latin typeface="Times New Roman" panose="02020603050405020304" pitchFamily="18" charset="0"/>
                <a:ea typeface="Times New Roman" panose="02020603050405020304" pitchFamily="18" charset="0"/>
              </a:rPr>
              <a:t>             2.    </a:t>
            </a:r>
            <a:r>
              <a:rPr lang="en-US" sz="2100" dirty="0">
                <a:solidFill>
                  <a:srgbClr val="000000"/>
                </a:solidFill>
                <a:effectLst/>
                <a:latin typeface="Times New Roman" panose="02020603050405020304" pitchFamily="18" charset="0"/>
                <a:ea typeface="Times New Roman" panose="02020603050405020304" pitchFamily="18" charset="0"/>
              </a:rPr>
              <a:t>A validation from specification is uncovered and a deficiency</a:t>
            </a:r>
          </a:p>
          <a:p>
            <a:pPr marL="0" indent="0" algn="just">
              <a:buNone/>
            </a:pPr>
            <a:r>
              <a:rPr lang="en-US" sz="2100" dirty="0">
                <a:solidFill>
                  <a:srgbClr val="000000"/>
                </a:solidFill>
                <a:effectLst/>
                <a:latin typeface="Times New Roman" panose="02020603050405020304" pitchFamily="18" charset="0"/>
                <a:ea typeface="Times New Roman" panose="02020603050405020304" pitchFamily="18" charset="0"/>
              </a:rPr>
              <a:t>       created.</a:t>
            </a: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marL="0" indent="0">
              <a:buNone/>
            </a:pPr>
            <a:r>
              <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rPr>
              <a:t>  </a:t>
            </a:r>
            <a:endParaRPr lang="en-IN" dirty="0">
              <a:solidFill>
                <a:schemeClr val="accent1">
                  <a:lumMod val="60000"/>
                  <a:lumOff val="40000"/>
                </a:schemeClr>
              </a:solidFill>
            </a:endParaRPr>
          </a:p>
        </p:txBody>
      </p:sp>
      <p:sp>
        <p:nvSpPr>
          <p:cNvPr id="13" name="Content Placeholder 12">
            <a:extLst>
              <a:ext uri="{FF2B5EF4-FFF2-40B4-BE49-F238E27FC236}">
                <a16:creationId xmlns:a16="http://schemas.microsoft.com/office/drawing/2014/main" id="{9CA99904-6B5D-4B25-801B-BFEA42DB7148}"/>
              </a:ext>
            </a:extLst>
          </p:cNvPr>
          <p:cNvSpPr>
            <a:spLocks noGrp="1"/>
          </p:cNvSpPr>
          <p:nvPr>
            <p:ph sz="half" idx="2"/>
          </p:nvPr>
        </p:nvSpPr>
        <p:spPr>
          <a:xfrm>
            <a:off x="6507892" y="2425959"/>
            <a:ext cx="5684108" cy="4139600"/>
          </a:xfrm>
        </p:spPr>
        <p:txBody>
          <a:bodyPr>
            <a:normAutofit fontScale="70000" lnSpcReduction="20000"/>
          </a:bodyPr>
          <a:lstStyle/>
          <a:p>
            <a:pPr marL="0" indent="0" algn="ctr">
              <a:buNone/>
            </a:pPr>
            <a:r>
              <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rPr>
              <a:t>         USER ACCEPTANCE TESTING </a:t>
            </a:r>
          </a:p>
          <a:p>
            <a:pPr marL="0" indent="0" algn="ctr">
              <a:buNone/>
            </a:pPr>
            <a:endParaRPr lang="en-US" sz="1800" b="1"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000" dirty="0">
                <a:solidFill>
                  <a:srgbClr val="000000"/>
                </a:solidFill>
                <a:effectLst/>
                <a:latin typeface="Times New Roman" panose="02020603050405020304" pitchFamily="18" charset="0"/>
                <a:ea typeface="Times New Roman" panose="02020603050405020304" pitchFamily="18" charset="0"/>
              </a:rPr>
              <a:t>The system under consideration is tested for user acceptance by constantly keeping in touch with prospective system and user at the time of developing and making changes whenever required</a:t>
            </a:r>
          </a:p>
          <a:p>
            <a:pPr algn="just">
              <a:lnSpc>
                <a:spcPct val="200000"/>
              </a:lnSpc>
              <a:spcAft>
                <a:spcPts val="100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Times New Roman" panose="02020603050405020304" pitchFamily="18" charset="0"/>
              </a:rPr>
              <a:t>This is done in regarding to the following points.</a:t>
            </a:r>
            <a:endParaRPr lang="en-IN" sz="2000" dirty="0">
              <a:effectLst/>
              <a:latin typeface="Calibri" panose="020F0502020204030204" pitchFamily="34" charset="0"/>
              <a:ea typeface="Times New Roman" panose="02020603050405020304" pitchFamily="18" charset="0"/>
            </a:endParaRPr>
          </a:p>
          <a:p>
            <a:pPr marR="16510" lvl="0" algn="just">
              <a:lnSpc>
                <a:spcPct val="150000"/>
              </a:lnSpc>
              <a:spcAft>
                <a:spcPts val="1000"/>
              </a:spcAft>
              <a:buFont typeface="Arial" panose="020B0604020202020204" pitchFamily="34" charset="0"/>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Symbol" panose="05050102010706020507" pitchFamily="18" charset="2"/>
              </a:rPr>
              <a:t>                   Input screen design.</a:t>
            </a:r>
            <a:endParaRPr lang="en-IN" sz="2000" dirty="0">
              <a:solidFill>
                <a:srgbClr val="000000"/>
              </a:solidFill>
              <a:effectLst/>
              <a:latin typeface="Calibri" panose="020F0502020204030204" pitchFamily="34" charset="0"/>
              <a:ea typeface="Times New Roman" panose="02020603050405020304" pitchFamily="18" charset="0"/>
              <a:cs typeface="Symbol" panose="05050102010706020507" pitchFamily="18" charset="2"/>
            </a:endParaRPr>
          </a:p>
          <a:p>
            <a:pPr lvl="0" algn="just">
              <a:lnSpc>
                <a:spcPct val="150000"/>
              </a:lnSpc>
              <a:spcAft>
                <a:spcPts val="1000"/>
              </a:spcAft>
              <a:buFont typeface="Arial" panose="020B0604020202020204" pitchFamily="34" charset="0"/>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Symbol" panose="05050102010706020507" pitchFamily="18" charset="2"/>
              </a:rPr>
              <a:t>                   Output screen design.</a:t>
            </a:r>
            <a:endParaRPr lang="en-IN" sz="2000" dirty="0">
              <a:solidFill>
                <a:srgbClr val="000000"/>
              </a:solidFill>
              <a:effectLst/>
              <a:latin typeface="Calibri" panose="020F0502020204030204" pitchFamily="34" charset="0"/>
              <a:ea typeface="Times New Roman" panose="02020603050405020304" pitchFamily="18" charset="0"/>
              <a:cs typeface="Symbol" panose="05050102010706020507" pitchFamily="18" charset="2"/>
            </a:endParaRPr>
          </a:p>
          <a:p>
            <a:pPr marL="0" indent="0">
              <a:buNone/>
            </a:pPr>
            <a:endParaRPr lang="en-IN" dirty="0">
              <a:solidFill>
                <a:schemeClr val="accent1">
                  <a:lumMod val="60000"/>
                  <a:lumOff val="40000"/>
                </a:schemeClr>
              </a:solidFill>
            </a:endParaRPr>
          </a:p>
        </p:txBody>
      </p:sp>
    </p:spTree>
    <p:extLst>
      <p:ext uri="{BB962C8B-B14F-4D97-AF65-F5344CB8AC3E}">
        <p14:creationId xmlns:p14="http://schemas.microsoft.com/office/powerpoint/2010/main" val="216375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EAE8-EE19-4D1F-8085-6ECCA180B0B2}"/>
              </a:ext>
            </a:extLst>
          </p:cNvPr>
          <p:cNvSpPr>
            <a:spLocks noGrp="1"/>
          </p:cNvSpPr>
          <p:nvPr>
            <p:ph type="title"/>
          </p:nvPr>
        </p:nvSpPr>
        <p:spPr/>
        <p:txBody>
          <a:bodyPr/>
          <a:lstStyle/>
          <a:p>
            <a:pPr algn="ctr"/>
            <a:r>
              <a:rPr lang="en-US" b="1" dirty="0">
                <a:solidFill>
                  <a:schemeClr val="accent1">
                    <a:lumMod val="40000"/>
                    <a:lumOff val="60000"/>
                  </a:schemeClr>
                </a:solidFill>
              </a:rPr>
              <a:t>ABSTRACT</a:t>
            </a:r>
            <a:endParaRPr lang="en-IN"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863D4BC5-3BBA-4610-A7CD-9BCC8855FB67}"/>
              </a:ext>
            </a:extLst>
          </p:cNvPr>
          <p:cNvSpPr>
            <a:spLocks noGrp="1"/>
          </p:cNvSpPr>
          <p:nvPr>
            <p:ph idx="1"/>
          </p:nvPr>
        </p:nvSpPr>
        <p:spPr>
          <a:xfrm>
            <a:off x="1154954" y="2603499"/>
            <a:ext cx="10634592" cy="3877199"/>
          </a:xfrm>
        </p:spPr>
        <p:txBody>
          <a:bodyPr>
            <a:normAutofit/>
          </a:bodyPr>
          <a:lstStyle/>
          <a:p>
            <a:pPr algn="just">
              <a:lnSpc>
                <a:spcPct val="150000"/>
              </a:lnSpc>
            </a:pPr>
            <a:r>
              <a:rPr lang="en-US" sz="1800" b="1" dirty="0">
                <a:solidFill>
                  <a:schemeClr val="tx1"/>
                </a:solidFill>
                <a:effectLst/>
                <a:latin typeface="Times New Roman" panose="02020603050405020304" pitchFamily="18" charset="0"/>
                <a:ea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The main aim of the project is used to derive a unique identity from the users biometric data which is further used to generate the user’s private key.</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paper, we design a new biometric-based authentication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protocol to provide secure access to a remote (cloud) server. </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addition,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efficient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approach to generate a session key between two communicating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parties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two</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biometric</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templates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secure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message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transmission.</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other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words,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need</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store</a:t>
            </a:r>
            <a:r>
              <a:rPr lang="en-US" sz="1800" spc="2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user’s private key anywhere and the session key is generated</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without</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sharing</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any</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prior</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information.</a:t>
            </a:r>
          </a:p>
          <a:p>
            <a:pPr marL="0" indent="0" algn="just">
              <a:lnSpc>
                <a:spcPct val="150000"/>
              </a:lnSpc>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58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A815D-9DAF-4563-AB07-649C4BD79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9666"/>
            <a:ext cx="12194977" cy="6856327"/>
          </a:xfrm>
          <a:prstGeom prst="rect">
            <a:avLst/>
          </a:prstGeom>
        </p:spPr>
      </p:pic>
    </p:spTree>
    <p:extLst>
      <p:ext uri="{BB962C8B-B14F-4D97-AF65-F5344CB8AC3E}">
        <p14:creationId xmlns:p14="http://schemas.microsoft.com/office/powerpoint/2010/main" val="2080912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D70D6-82E7-4720-B78F-19B4789CE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867706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F36B8-48EE-43CF-B534-18B180C32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27216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1B7D15-BC0B-4513-B851-057C5A99D794}"/>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28360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168FEE-A09D-42E8-9741-11D7CE3E3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9979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203F-0E4D-49FC-B376-F45A5DF92AF3}"/>
              </a:ext>
            </a:extLst>
          </p:cNvPr>
          <p:cNvSpPr>
            <a:spLocks noGrp="1"/>
          </p:cNvSpPr>
          <p:nvPr>
            <p:ph type="title"/>
          </p:nvPr>
        </p:nvSpPr>
        <p:spPr/>
        <p:txBody>
          <a:bodyPr/>
          <a:lstStyle/>
          <a:p>
            <a:pPr algn="ctr"/>
            <a:r>
              <a:rPr lang="en-US" b="1" i="1" dirty="0">
                <a:solidFill>
                  <a:schemeClr val="accent1">
                    <a:lumMod val="60000"/>
                    <a:lumOff val="40000"/>
                  </a:schemeClr>
                </a:solidFill>
              </a:rPr>
              <a:t>REFERENCES</a:t>
            </a:r>
            <a:endParaRPr lang="en-IN" b="1" i="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FC8BC5CC-9FC6-4CED-A42D-6904718D111B}"/>
              </a:ext>
            </a:extLst>
          </p:cNvPr>
          <p:cNvSpPr>
            <a:spLocks noGrp="1"/>
          </p:cNvSpPr>
          <p:nvPr>
            <p:ph idx="1"/>
          </p:nvPr>
        </p:nvSpPr>
        <p:spPr>
          <a:xfrm>
            <a:off x="390525" y="2295525"/>
            <a:ext cx="11553825" cy="4267200"/>
          </a:xfrm>
        </p:spPr>
        <p:txBody>
          <a:bodyPr>
            <a:noAutofit/>
          </a:bodyPr>
          <a:lstStyle/>
          <a:p>
            <a:pPr marL="0" algn="just" rtl="0" eaLnBrk="1" fontAlgn="t" latinLnBrk="0" hangingPunct="1">
              <a:lnSpc>
                <a:spcPct val="150000"/>
              </a:lnSpc>
              <a:spcBef>
                <a:spcPts val="0"/>
              </a:spcBef>
              <a:spcAft>
                <a:spcPts val="0"/>
              </a:spcAft>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Wenchang Yang, Song Wang,Jiankun</a:t>
            </a:r>
            <a:r>
              <a:rPr lang="en-US" sz="1600" i="0" u="none" strike="noStrike" kern="1200" baseline="0" dirty="0">
                <a:solidFill>
                  <a:srgbClr val="000000"/>
                </a:solidFill>
                <a:effectLst/>
                <a:latin typeface="Times New Roman" panose="02020603050405020304" pitchFamily="18" charset="0"/>
                <a:cs typeface="Times New Roman" panose="02020603050405020304" pitchFamily="18" charset="0"/>
              </a:rPr>
              <a:t> </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Hu,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Guanglou</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Zheng and Craig Valli</a:t>
            </a:r>
            <a:r>
              <a:rPr lang="en-IN" sz="1600" dirty="0">
                <a:latin typeface="Times New Roman" panose="02020603050405020304" pitchFamily="18" charset="0"/>
                <a:cs typeface="Times New Roman" panose="02020603050405020304" pitchFamily="18" charset="0"/>
              </a:rPr>
              <a:t> ,”</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Security and Accuracy of Fingerprint-Based Biometrics: A Review”</a:t>
            </a:r>
            <a:r>
              <a:rPr lang="en-US" sz="1600" dirty="0">
                <a:latin typeface="Times New Roman" panose="02020603050405020304" pitchFamily="18" charset="0"/>
                <a:cs typeface="Times New Roman" panose="02020603050405020304" pitchFamily="18" charset="0"/>
              </a:rPr>
              <a:t> Received: 2 December 2018; Accepted: 23 January 2019; Published: 28 January 2019</a:t>
            </a:r>
          </a:p>
          <a:p>
            <a:pPr marL="0" algn="just" rtl="0" eaLnBrk="1" fontAlgn="t" latinLnBrk="0" hangingPunct="1">
              <a:lnSpc>
                <a:spcPct val="150000"/>
              </a:lnSpc>
              <a:spcBef>
                <a:spcPts val="0"/>
              </a:spcBef>
              <a:spcAft>
                <a:spcPts val="0"/>
              </a:spcAft>
            </a:pP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Zhihua</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Xia,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Xingming</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Sun, Neal N.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Xiong</a:t>
            </a:r>
            <a:r>
              <a:rPr lang="en-IN" sz="1600" dirty="0">
                <a:latin typeface="Times New Roman" panose="02020603050405020304" pitchFamily="18" charset="0"/>
                <a:cs typeface="Times New Roman" panose="02020603050405020304" pitchFamily="18" charset="0"/>
              </a:rPr>
              <a:t> ,”</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A Novel Weber Local Binary Descriptor for Fingerprint Liveness Detection” </a:t>
            </a:r>
            <a:r>
              <a:rPr lang="en-US" sz="1600" dirty="0">
                <a:latin typeface="Times New Roman" panose="02020603050405020304" pitchFamily="18" charset="0"/>
                <a:cs typeface="Times New Roman" panose="02020603050405020304" pitchFamily="18" charset="0"/>
              </a:rPr>
              <a:t>IEEE Transactions on Systems, Man, and Cybernetics: Systems · January 2018</a:t>
            </a:r>
          </a:p>
          <a:p>
            <a:pPr algn="just" fontAlgn="t">
              <a:lnSpc>
                <a:spcPct val="150000"/>
              </a:lnSpc>
              <a:spcBef>
                <a:spcPts val="0"/>
              </a:spcBef>
            </a:pP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Srinivas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Jangirala</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 Mohammad </a:t>
            </a:r>
            <a:r>
              <a:rPr lang="en-US" sz="1600" i="0" u="none" strike="noStrike" kern="1200" dirty="0" err="1">
                <a:solidFill>
                  <a:srgbClr val="000000"/>
                </a:solidFill>
                <a:effectLst/>
                <a:latin typeface="Times New Roman" panose="02020603050405020304" pitchFamily="18" charset="0"/>
                <a:cs typeface="Times New Roman" panose="02020603050405020304" pitchFamily="18" charset="0"/>
              </a:rPr>
              <a:t>Wazid</a:t>
            </a:r>
            <a:r>
              <a:rPr lang="en-IN" sz="1600" dirty="0">
                <a:latin typeface="Times New Roman" panose="02020603050405020304" pitchFamily="18" charset="0"/>
                <a:cs typeface="Times New Roman" panose="02020603050405020304" pitchFamily="18" charset="0"/>
              </a:rPr>
              <a:t>,”</a:t>
            </a:r>
            <a:r>
              <a:rPr lang="en-US" sz="1600" i="0" u="none" strike="noStrike" kern="1200" dirty="0">
                <a:solidFill>
                  <a:srgbClr val="000000"/>
                </a:solidFill>
                <a:effectLst/>
                <a:latin typeface="Times New Roman" panose="02020603050405020304" pitchFamily="18" charset="0"/>
                <a:cs typeface="Times New Roman" panose="02020603050405020304" pitchFamily="18" charset="0"/>
              </a:rPr>
              <a:t>Anonymous Lightweight Chaotic Map-Based Authenticated Key Agreement Protocol for Industrial Internet of Things”</a:t>
            </a:r>
            <a:r>
              <a:rPr lang="en-US" sz="1600" dirty="0">
                <a:latin typeface="Times New Roman" panose="02020603050405020304" pitchFamily="18" charset="0"/>
                <a:cs typeface="Times New Roman" panose="02020603050405020304" pitchFamily="18" charset="0"/>
              </a:rPr>
              <a:t> IEEE Transactions on Dependable and Secure Computing · July 2018</a:t>
            </a:r>
          </a:p>
          <a:p>
            <a:pPr algn="just" fontAlgn="t">
              <a:lnSpc>
                <a:spcPct val="150000"/>
              </a:lnSpc>
              <a:spcBef>
                <a:spcPts val="0"/>
              </a:spcBef>
            </a:pPr>
            <a:r>
              <a:rPr lang="en-IN" sz="1600" dirty="0">
                <a:solidFill>
                  <a:schemeClr val="tx1"/>
                </a:solidFill>
                <a:latin typeface="Times New Roman" panose="02020603050405020304" pitchFamily="18" charset="0"/>
                <a:cs typeface="Times New Roman" panose="02020603050405020304" pitchFamily="18" charset="0"/>
              </a:rPr>
              <a:t>C. Yuan, X. Sun, and Q. M. J. Wu, “Difference co-occurrence matrix using BP neural network for fingerprint liveness detection</a:t>
            </a:r>
            <a:r>
              <a:rPr lang="en-IN" sz="1600" dirty="0">
                <a:latin typeface="Times New Roman" panose="02020603050405020304" pitchFamily="18" charset="0"/>
                <a:cs typeface="Times New Roman" panose="02020603050405020304" pitchFamily="18" charset="0"/>
              </a:rPr>
              <a:t>,” Soft Computing, vol. 23, no. 13, pp. 5157–5169, 2019. </a:t>
            </a:r>
          </a:p>
          <a:p>
            <a:pPr algn="just" fontAlgn="t">
              <a:lnSpc>
                <a:spcPct val="150000"/>
              </a:lnSpc>
              <a:spcBef>
                <a:spcPts val="0"/>
              </a:spcBef>
            </a:pPr>
            <a:r>
              <a:rPr lang="en-IN" sz="1600" dirty="0">
                <a:solidFill>
                  <a:schemeClr val="tx1"/>
                </a:solidFill>
                <a:latin typeface="Times New Roman" panose="02020603050405020304" pitchFamily="18" charset="0"/>
                <a:cs typeface="Times New Roman" panose="02020603050405020304" pitchFamily="18" charset="0"/>
              </a:rPr>
              <a:t>S. Roy, S. Chatterjee, A. K. Das, S. Chattopadhyay, S. Kumari, and M. Jo,</a:t>
            </a:r>
            <a:r>
              <a:rPr lang="en-IN" sz="1600" dirty="0">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“Chaotic Map-Based Anonymous User Authentication Scheme With User Biometrics and Fuzzy Extractor for Crowdsourcing Internet of Things,” </a:t>
            </a:r>
            <a:r>
              <a:rPr lang="en-IN" sz="1600" dirty="0">
                <a:latin typeface="Times New Roman" panose="02020603050405020304" pitchFamily="18" charset="0"/>
                <a:cs typeface="Times New Roman" panose="02020603050405020304" pitchFamily="18" charset="0"/>
              </a:rPr>
              <a:t>IEEE Internet of Things Journal, vol. 5, no. 4, pp. 2884– 2895, Aug 2018. </a:t>
            </a:r>
            <a:endParaRPr lang="en-US" sz="1600" dirty="0">
              <a:latin typeface="Times New Roman" panose="02020603050405020304" pitchFamily="18" charset="0"/>
              <a:cs typeface="Times New Roman" panose="02020603050405020304" pitchFamily="18" charset="0"/>
            </a:endParaRPr>
          </a:p>
          <a:p>
            <a:pPr algn="just" fontAlgn="t">
              <a:lnSpc>
                <a:spcPct val="150000"/>
              </a:lnSpc>
              <a:spcBef>
                <a:spcPts val="0"/>
              </a:spcBef>
            </a:pPr>
            <a:endParaRPr lang="en-US" sz="1600" dirty="0">
              <a:latin typeface="Times New Roman" panose="02020603050405020304" pitchFamily="18" charset="0"/>
              <a:cs typeface="Times New Roman" panose="02020603050405020304" pitchFamily="18" charset="0"/>
            </a:endParaRPr>
          </a:p>
          <a:p>
            <a:pPr algn="just" fontAlgn="t">
              <a:lnSpc>
                <a:spcPct val="150000"/>
              </a:lnSpc>
              <a:spcBef>
                <a:spcPts val="0"/>
              </a:spcBef>
            </a:pPr>
            <a:endParaRPr lang="en-IN" sz="1600" i="0" u="none" strike="noStrike" dirty="0">
              <a:effectLst/>
              <a:latin typeface="Times New Roman" panose="02020603050405020304" pitchFamily="18" charset="0"/>
              <a:cs typeface="Times New Roman" panose="02020603050405020304" pitchFamily="18" charset="0"/>
            </a:endParaRPr>
          </a:p>
          <a:p>
            <a:pPr marL="0" algn="just" rtl="0" eaLnBrk="1" fontAlgn="t" latinLnBrk="0" hangingPunct="1">
              <a:lnSpc>
                <a:spcPct val="150000"/>
              </a:lnSpc>
              <a:spcBef>
                <a:spcPts val="0"/>
              </a:spcBef>
              <a:spcAft>
                <a:spcPts val="0"/>
              </a:spcAft>
            </a:pPr>
            <a:endParaRPr lang="en-IN" sz="1600" i="0" u="none" strike="noStrike" dirty="0">
              <a:effectLst/>
              <a:latin typeface="Times New Roman" panose="02020603050405020304" pitchFamily="18" charset="0"/>
              <a:cs typeface="Times New Roman" panose="02020603050405020304" pitchFamily="18" charset="0"/>
            </a:endParaRPr>
          </a:p>
          <a:p>
            <a:pPr marL="0" algn="just" rtl="0" eaLnBrk="1" fontAlgn="t" latinLnBrk="0" hangingPunct="1">
              <a:lnSpc>
                <a:spcPct val="150000"/>
              </a:lnSpc>
              <a:spcBef>
                <a:spcPts val="0"/>
              </a:spcBef>
              <a:spcAft>
                <a:spcPts val="0"/>
              </a:spcAft>
            </a:pPr>
            <a:endParaRPr lang="en-IN" sz="1600" i="0" u="none" strike="noStrike" dirty="0">
              <a:effectLst/>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36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CBD8-B317-4CD4-9D14-170C41D91738}"/>
              </a:ext>
            </a:extLst>
          </p:cNvPr>
          <p:cNvSpPr>
            <a:spLocks noGrp="1"/>
          </p:cNvSpPr>
          <p:nvPr>
            <p:ph type="title"/>
          </p:nvPr>
        </p:nvSpPr>
        <p:spPr>
          <a:xfrm>
            <a:off x="1154954" y="689675"/>
            <a:ext cx="8761413" cy="829159"/>
          </a:xfrm>
        </p:spPr>
        <p:txBody>
          <a:bodyPr/>
          <a:lstStyle/>
          <a:p>
            <a:pPr algn="ctr"/>
            <a:r>
              <a:rPr lang="en-US" b="1" dirty="0">
                <a:solidFill>
                  <a:schemeClr val="accent1">
                    <a:lumMod val="40000"/>
                    <a:lumOff val="60000"/>
                  </a:schemeClr>
                </a:solidFill>
              </a:rPr>
              <a:t>LITERATURE SURVEY</a:t>
            </a:r>
            <a:endParaRPr lang="en-IN" b="1" dirty="0">
              <a:solidFill>
                <a:schemeClr val="accent1">
                  <a:lumMod val="40000"/>
                  <a:lumOff val="60000"/>
                </a:schemeClr>
              </a:solidFill>
            </a:endParaRPr>
          </a:p>
        </p:txBody>
      </p:sp>
      <p:graphicFrame>
        <p:nvGraphicFramePr>
          <p:cNvPr id="5" name="Table 5">
            <a:extLst>
              <a:ext uri="{FF2B5EF4-FFF2-40B4-BE49-F238E27FC236}">
                <a16:creationId xmlns:a16="http://schemas.microsoft.com/office/drawing/2014/main" id="{02EEA692-7144-47E9-8F00-9F57F636C9C4}"/>
              </a:ext>
            </a:extLst>
          </p:cNvPr>
          <p:cNvGraphicFramePr>
            <a:graphicFrameLocks noGrp="1"/>
          </p:cNvGraphicFramePr>
          <p:nvPr>
            <p:ph idx="1"/>
            <p:extLst>
              <p:ext uri="{D42A27DB-BD31-4B8C-83A1-F6EECF244321}">
                <p14:modId xmlns:p14="http://schemas.microsoft.com/office/powerpoint/2010/main" val="3972579646"/>
              </p:ext>
            </p:extLst>
          </p:nvPr>
        </p:nvGraphicFramePr>
        <p:xfrm>
          <a:off x="243841" y="1728062"/>
          <a:ext cx="11868084" cy="5038155"/>
        </p:xfrm>
        <a:graphic>
          <a:graphicData uri="http://schemas.openxmlformats.org/drawingml/2006/table">
            <a:tbl>
              <a:tblPr firstRow="1" bandRow="1">
                <a:tableStyleId>{8A107856-5554-42FB-B03E-39F5DBC370BA}</a:tableStyleId>
              </a:tblPr>
              <a:tblGrid>
                <a:gridCol w="811257">
                  <a:extLst>
                    <a:ext uri="{9D8B030D-6E8A-4147-A177-3AD203B41FA5}">
                      <a16:colId xmlns:a16="http://schemas.microsoft.com/office/drawing/2014/main" val="1172475609"/>
                    </a:ext>
                  </a:extLst>
                </a:gridCol>
                <a:gridCol w="1067693">
                  <a:extLst>
                    <a:ext uri="{9D8B030D-6E8A-4147-A177-3AD203B41FA5}">
                      <a16:colId xmlns:a16="http://schemas.microsoft.com/office/drawing/2014/main" val="2646641240"/>
                    </a:ext>
                  </a:extLst>
                </a:gridCol>
                <a:gridCol w="2149454">
                  <a:extLst>
                    <a:ext uri="{9D8B030D-6E8A-4147-A177-3AD203B41FA5}">
                      <a16:colId xmlns:a16="http://schemas.microsoft.com/office/drawing/2014/main" val="3262512173"/>
                    </a:ext>
                  </a:extLst>
                </a:gridCol>
                <a:gridCol w="2931074">
                  <a:extLst>
                    <a:ext uri="{9D8B030D-6E8A-4147-A177-3AD203B41FA5}">
                      <a16:colId xmlns:a16="http://schemas.microsoft.com/office/drawing/2014/main" val="2253113930"/>
                    </a:ext>
                  </a:extLst>
                </a:gridCol>
                <a:gridCol w="2337044">
                  <a:extLst>
                    <a:ext uri="{9D8B030D-6E8A-4147-A177-3AD203B41FA5}">
                      <a16:colId xmlns:a16="http://schemas.microsoft.com/office/drawing/2014/main" val="1871193554"/>
                    </a:ext>
                  </a:extLst>
                </a:gridCol>
                <a:gridCol w="2571562">
                  <a:extLst>
                    <a:ext uri="{9D8B030D-6E8A-4147-A177-3AD203B41FA5}">
                      <a16:colId xmlns:a16="http://schemas.microsoft.com/office/drawing/2014/main" val="1353662515"/>
                    </a:ext>
                  </a:extLst>
                </a:gridCol>
              </a:tblGrid>
              <a:tr h="562229">
                <a:tc>
                  <a:txBody>
                    <a:bodyPr/>
                    <a:lstStyle/>
                    <a:p>
                      <a:r>
                        <a:rPr lang="en-US" sz="1500" dirty="0">
                          <a:solidFill>
                            <a:srgbClr val="00B050"/>
                          </a:solidFill>
                        </a:rPr>
                        <a:t>S.NO</a:t>
                      </a:r>
                      <a:endParaRPr lang="en-IN" sz="1500" dirty="0">
                        <a:solidFill>
                          <a:srgbClr val="00B050"/>
                        </a:solidFill>
                      </a:endParaRPr>
                    </a:p>
                  </a:txBody>
                  <a:tcPr/>
                </a:tc>
                <a:tc>
                  <a:txBody>
                    <a:bodyPr/>
                    <a:lstStyle/>
                    <a:p>
                      <a:pPr algn="ctr"/>
                      <a:r>
                        <a:rPr lang="en-US" sz="1500" dirty="0">
                          <a:solidFill>
                            <a:srgbClr val="00B050"/>
                          </a:solidFill>
                        </a:rPr>
                        <a:t>YEAR </a:t>
                      </a:r>
                      <a:endParaRPr lang="en-IN" sz="1500" dirty="0">
                        <a:solidFill>
                          <a:srgbClr val="00B050"/>
                        </a:solidFill>
                      </a:endParaRPr>
                    </a:p>
                  </a:txBody>
                  <a:tcPr/>
                </a:tc>
                <a:tc>
                  <a:txBody>
                    <a:bodyPr/>
                    <a:lstStyle/>
                    <a:p>
                      <a:pPr algn="ctr"/>
                      <a:r>
                        <a:rPr lang="en-US" sz="1500" dirty="0">
                          <a:solidFill>
                            <a:srgbClr val="00B050"/>
                          </a:solidFill>
                        </a:rPr>
                        <a:t>AUTHOR NAME</a:t>
                      </a:r>
                      <a:endParaRPr lang="en-IN" sz="1500" dirty="0">
                        <a:solidFill>
                          <a:srgbClr val="00B050"/>
                        </a:solidFill>
                      </a:endParaRPr>
                    </a:p>
                  </a:txBody>
                  <a:tcPr/>
                </a:tc>
                <a:tc>
                  <a:txBody>
                    <a:bodyPr/>
                    <a:lstStyle/>
                    <a:p>
                      <a:pPr algn="ctr"/>
                      <a:r>
                        <a:rPr lang="en-US" sz="1500" dirty="0">
                          <a:solidFill>
                            <a:srgbClr val="00B050"/>
                          </a:solidFill>
                        </a:rPr>
                        <a:t>PROJECT TITLE</a:t>
                      </a:r>
                      <a:endParaRPr lang="en-IN" sz="1500" dirty="0">
                        <a:solidFill>
                          <a:srgbClr val="00B050"/>
                        </a:solidFill>
                      </a:endParaRPr>
                    </a:p>
                  </a:txBody>
                  <a:tcPr/>
                </a:tc>
                <a:tc>
                  <a:txBody>
                    <a:bodyPr/>
                    <a:lstStyle/>
                    <a:p>
                      <a:pPr algn="ctr"/>
                      <a:r>
                        <a:rPr lang="en-US" sz="1500" dirty="0">
                          <a:solidFill>
                            <a:srgbClr val="00B050"/>
                          </a:solidFill>
                        </a:rPr>
                        <a:t>MERITS</a:t>
                      </a:r>
                      <a:endParaRPr lang="en-IN" sz="1500" dirty="0">
                        <a:solidFill>
                          <a:srgbClr val="00B050"/>
                        </a:solidFill>
                      </a:endParaRPr>
                    </a:p>
                  </a:txBody>
                  <a:tcPr/>
                </a:tc>
                <a:tc>
                  <a:txBody>
                    <a:bodyPr/>
                    <a:lstStyle/>
                    <a:p>
                      <a:pPr algn="ctr"/>
                      <a:r>
                        <a:rPr lang="en-US" sz="1500" dirty="0">
                          <a:solidFill>
                            <a:srgbClr val="00B050"/>
                          </a:solidFill>
                        </a:rPr>
                        <a:t>DEMERITS</a:t>
                      </a:r>
                      <a:endParaRPr lang="en-IN" sz="1500" dirty="0">
                        <a:solidFill>
                          <a:srgbClr val="00B050"/>
                        </a:solidFill>
                      </a:endParaRPr>
                    </a:p>
                  </a:txBody>
                  <a:tcPr/>
                </a:tc>
                <a:extLst>
                  <a:ext uri="{0D108BD9-81ED-4DB2-BD59-A6C34878D82A}">
                    <a16:rowId xmlns:a16="http://schemas.microsoft.com/office/drawing/2014/main" val="3924865194"/>
                  </a:ext>
                </a:extLst>
              </a:tr>
              <a:tr h="2046896">
                <a:tc>
                  <a:txBody>
                    <a:bodyPr/>
                    <a:lstStyle/>
                    <a:p>
                      <a:r>
                        <a:rPr lang="en-US" sz="1500" dirty="0"/>
                        <a:t>1.</a:t>
                      </a:r>
                      <a:endParaRPr lang="en-IN" sz="1500" dirty="0"/>
                    </a:p>
                  </a:txBody>
                  <a:tcPr/>
                </a:tc>
                <a:tc>
                  <a:txBody>
                    <a:bodyPr/>
                    <a:lstStyle/>
                    <a:p>
                      <a:pPr algn="just"/>
                      <a:r>
                        <a:rPr lang="en-US" sz="1500" dirty="0"/>
                        <a:t>2019</a:t>
                      </a:r>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b="0" kern="1200" dirty="0" err="1">
                          <a:solidFill>
                            <a:schemeClr val="dk1"/>
                          </a:solidFill>
                          <a:latin typeface="Times New Roman" pitchFamily="18" charset="0"/>
                          <a:ea typeface="+mn-ea"/>
                          <a:cs typeface="Times New Roman" pitchFamily="18" charset="0"/>
                        </a:rPr>
                        <a:t>Wencheng</a:t>
                      </a:r>
                      <a:r>
                        <a:rPr kumimoji="0" lang="en-US" sz="1500" b="0" kern="1200" dirty="0">
                          <a:solidFill>
                            <a:schemeClr val="dk1"/>
                          </a:solidFill>
                          <a:latin typeface="Times New Roman" pitchFamily="18" charset="0"/>
                          <a:ea typeface="+mn-ea"/>
                          <a:cs typeface="Times New Roman" pitchFamily="18" charset="0"/>
                        </a:rPr>
                        <a:t> Yang, Song </a:t>
                      </a:r>
                      <a:r>
                        <a:rPr kumimoji="0" lang="en-US" sz="1500" b="0" kern="1200" dirty="0" err="1">
                          <a:solidFill>
                            <a:schemeClr val="dk1"/>
                          </a:solidFill>
                          <a:latin typeface="Times New Roman" pitchFamily="18" charset="0"/>
                          <a:ea typeface="+mn-ea"/>
                          <a:cs typeface="Times New Roman" pitchFamily="18" charset="0"/>
                        </a:rPr>
                        <a:t>Wang,Jiankun</a:t>
                      </a:r>
                      <a:r>
                        <a:rPr kumimoji="0" lang="en-US" sz="1500" b="0" kern="1200" baseline="0" dirty="0">
                          <a:solidFill>
                            <a:schemeClr val="dk1"/>
                          </a:solidFill>
                          <a:latin typeface="Times New Roman" pitchFamily="18" charset="0"/>
                          <a:ea typeface="+mn-ea"/>
                          <a:cs typeface="Times New Roman" pitchFamily="18" charset="0"/>
                        </a:rPr>
                        <a:t> </a:t>
                      </a:r>
                      <a:r>
                        <a:rPr kumimoji="0" lang="en-US" sz="1500" b="0" kern="1200" dirty="0">
                          <a:solidFill>
                            <a:schemeClr val="dk1"/>
                          </a:solidFill>
                          <a:latin typeface="Times New Roman" pitchFamily="18" charset="0"/>
                          <a:ea typeface="+mn-ea"/>
                          <a:cs typeface="Times New Roman" pitchFamily="18" charset="0"/>
                        </a:rPr>
                        <a:t>Hu, </a:t>
                      </a:r>
                      <a:r>
                        <a:rPr kumimoji="0" lang="en-US" sz="1500" b="0" kern="1200" dirty="0" err="1">
                          <a:solidFill>
                            <a:schemeClr val="dk1"/>
                          </a:solidFill>
                          <a:latin typeface="Times New Roman" pitchFamily="18" charset="0"/>
                          <a:ea typeface="+mn-ea"/>
                          <a:cs typeface="Times New Roman" pitchFamily="18" charset="0"/>
                        </a:rPr>
                        <a:t>Guanglou</a:t>
                      </a:r>
                      <a:r>
                        <a:rPr kumimoji="0" lang="en-US" sz="1500" b="0" kern="1200" dirty="0">
                          <a:solidFill>
                            <a:schemeClr val="dk1"/>
                          </a:solidFill>
                          <a:latin typeface="Times New Roman" pitchFamily="18" charset="0"/>
                          <a:ea typeface="+mn-ea"/>
                          <a:cs typeface="Times New Roman" pitchFamily="18" charset="0"/>
                        </a:rPr>
                        <a:t> Zheng and Craig Valli</a:t>
                      </a:r>
                      <a:endParaRPr lang="en-US" sz="1500" b="0" dirty="0">
                        <a:latin typeface="Times New Roman" pitchFamily="18" charset="0"/>
                        <a:cs typeface="Times New Roman" pitchFamily="18" charset="0"/>
                      </a:endParaRPr>
                    </a:p>
                    <a:p>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b="0" kern="1200" dirty="0">
                          <a:solidFill>
                            <a:schemeClr val="dk1"/>
                          </a:solidFill>
                          <a:latin typeface="Times New Roman" pitchFamily="18" charset="0"/>
                          <a:ea typeface="+mn-ea"/>
                          <a:cs typeface="Times New Roman" pitchFamily="18" charset="0"/>
                        </a:rPr>
                        <a:t>Security and Accuracy of Fingerprint-Based Biometrics: A Review</a:t>
                      </a:r>
                      <a:endParaRPr lang="en-US" sz="1500" b="0" dirty="0">
                        <a:latin typeface="Times New Roman" pitchFamily="18" charset="0"/>
                        <a:cs typeface="Times New Roman" pitchFamily="18" charset="0"/>
                      </a:endParaRPr>
                    </a:p>
                    <a:p>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a:solidFill>
                            <a:schemeClr val="dk1"/>
                          </a:solidFill>
                          <a:latin typeface="Times New Roman" pitchFamily="18" charset="0"/>
                          <a:ea typeface="+mn-ea"/>
                          <a:cs typeface="Times New Roman" pitchFamily="18" charset="0"/>
                        </a:rPr>
                        <a:t>One of the advantages of biometric</a:t>
                      </a:r>
                      <a:r>
                        <a:rPr kumimoji="0" lang="en-US" sz="1500" kern="1200" baseline="0" dirty="0">
                          <a:solidFill>
                            <a:schemeClr val="dk1"/>
                          </a:solidFill>
                          <a:latin typeface="Times New Roman" pitchFamily="18" charset="0"/>
                          <a:ea typeface="+mn-ea"/>
                          <a:cs typeface="Times New Roman" pitchFamily="18" charset="0"/>
                        </a:rPr>
                        <a:t> </a:t>
                      </a:r>
                      <a:r>
                        <a:rPr kumimoji="0" lang="en-US" sz="1500" kern="1200" dirty="0">
                          <a:solidFill>
                            <a:schemeClr val="dk1"/>
                          </a:solidFill>
                          <a:latin typeface="Times New Roman" pitchFamily="18" charset="0"/>
                          <a:ea typeface="+mn-ea"/>
                          <a:cs typeface="Times New Roman" pitchFamily="18" charset="0"/>
                        </a:rPr>
                        <a:t>cryptosystems is that they can bind or directly generate a cryptographic key, which can be used for both authentication and data encryption.</a:t>
                      </a:r>
                    </a:p>
                    <a:p>
                      <a:endParaRPr lang="en-IN" sz="1500"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a:solidFill>
                            <a:schemeClr val="dk1"/>
                          </a:solidFill>
                          <a:latin typeface="Times New Roman" pitchFamily="18" charset="0"/>
                          <a:ea typeface="+mn-ea"/>
                          <a:cs typeface="Times New Roman" pitchFamily="18" charset="0"/>
                        </a:rPr>
                        <a:t>It is infeasible or computationally difﬁcult to retrieve raw template data.</a:t>
                      </a:r>
                    </a:p>
                    <a:p>
                      <a:pPr algn="just"/>
                      <a:endParaRPr lang="en-IN" sz="1500" dirty="0"/>
                    </a:p>
                  </a:txBody>
                  <a:tcPr/>
                </a:tc>
                <a:extLst>
                  <a:ext uri="{0D108BD9-81ED-4DB2-BD59-A6C34878D82A}">
                    <a16:rowId xmlns:a16="http://schemas.microsoft.com/office/drawing/2014/main" val="2082990616"/>
                  </a:ext>
                </a:extLst>
              </a:tr>
              <a:tr h="2327086">
                <a:tc>
                  <a:txBody>
                    <a:bodyPr/>
                    <a:lstStyle/>
                    <a:p>
                      <a:pPr algn="just"/>
                      <a:r>
                        <a:rPr lang="en-US" sz="1500" dirty="0">
                          <a:latin typeface="Times New Roman" panose="02020603050405020304" pitchFamily="18" charset="0"/>
                          <a:cs typeface="Times New Roman" panose="02020603050405020304" pitchFamily="18" charset="0"/>
                        </a:rPr>
                        <a:t>2.</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dirty="0">
                          <a:latin typeface="Times New Roman" panose="02020603050405020304" pitchFamily="18" charset="0"/>
                          <a:cs typeface="Times New Roman" panose="02020603050405020304" pitchFamily="18" charset="0"/>
                        </a:rPr>
                        <a:t>2018</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err="1">
                          <a:solidFill>
                            <a:schemeClr val="dk1"/>
                          </a:solidFill>
                          <a:latin typeface="Times New Roman" pitchFamily="18" charset="0"/>
                          <a:ea typeface="+mn-ea"/>
                          <a:cs typeface="Times New Roman" pitchFamily="18" charset="0"/>
                        </a:rPr>
                        <a:t>Zhihua</a:t>
                      </a:r>
                      <a:r>
                        <a:rPr kumimoji="0" lang="en-US" sz="1500" kern="1200" dirty="0">
                          <a:solidFill>
                            <a:schemeClr val="dk1"/>
                          </a:solidFill>
                          <a:latin typeface="Times New Roman" pitchFamily="18" charset="0"/>
                          <a:ea typeface="+mn-ea"/>
                          <a:cs typeface="Times New Roman" pitchFamily="18" charset="0"/>
                        </a:rPr>
                        <a:t> Xia, </a:t>
                      </a:r>
                      <a:r>
                        <a:rPr kumimoji="0" lang="en-US" sz="1500" kern="1200" dirty="0" err="1">
                          <a:solidFill>
                            <a:schemeClr val="dk1"/>
                          </a:solidFill>
                          <a:latin typeface="Times New Roman" pitchFamily="18" charset="0"/>
                          <a:ea typeface="+mn-ea"/>
                          <a:cs typeface="Times New Roman" pitchFamily="18" charset="0"/>
                        </a:rPr>
                        <a:t>Xingming</a:t>
                      </a:r>
                      <a:r>
                        <a:rPr kumimoji="0" lang="en-US" sz="1500" kern="1200" dirty="0">
                          <a:solidFill>
                            <a:schemeClr val="dk1"/>
                          </a:solidFill>
                          <a:latin typeface="Times New Roman" pitchFamily="18" charset="0"/>
                          <a:ea typeface="+mn-ea"/>
                          <a:cs typeface="Times New Roman" pitchFamily="18" charset="0"/>
                        </a:rPr>
                        <a:t> Sun, Neal N. </a:t>
                      </a:r>
                      <a:r>
                        <a:rPr kumimoji="0" lang="en-US" sz="1500" kern="1200" dirty="0" err="1">
                          <a:solidFill>
                            <a:schemeClr val="dk1"/>
                          </a:solidFill>
                          <a:latin typeface="Times New Roman" pitchFamily="18" charset="0"/>
                          <a:ea typeface="+mn-ea"/>
                          <a:cs typeface="Times New Roman" pitchFamily="18" charset="0"/>
                        </a:rPr>
                        <a:t>Xiong</a:t>
                      </a:r>
                      <a:endParaRPr lang="en-US" sz="1500" b="0" dirty="0">
                        <a:latin typeface="Times New Roman" pitchFamily="18" charset="0"/>
                        <a:cs typeface="Times New Roman" pitchFamily="18" charset="0"/>
                      </a:endParaRPr>
                    </a:p>
                    <a:p>
                      <a:pPr algn="just"/>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500" kern="1200" dirty="0">
                          <a:solidFill>
                            <a:schemeClr val="dk1"/>
                          </a:solidFill>
                          <a:latin typeface="Times New Roman" pitchFamily="18" charset="0"/>
                          <a:ea typeface="+mn-ea"/>
                          <a:cs typeface="Times New Roman" pitchFamily="18" charset="0"/>
                        </a:rPr>
                        <a:t>A Novel Weber Local Binary Descriptor for Fingerprint Liveness Detection</a:t>
                      </a:r>
                      <a:endParaRPr lang="en-US" sz="1500" b="0" dirty="0">
                        <a:latin typeface="Times New Roman" pitchFamily="18" charset="0"/>
                        <a:cs typeface="Times New Roman" pitchFamily="18" charset="0"/>
                      </a:endParaRPr>
                    </a:p>
                    <a:p>
                      <a:pPr algn="just"/>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b="0" kern="1200" dirty="0">
                          <a:solidFill>
                            <a:schemeClr val="dk1"/>
                          </a:solidFill>
                          <a:effectLst/>
                          <a:latin typeface="Times New Roman" panose="02020603050405020304" pitchFamily="18" charset="0"/>
                          <a:ea typeface="+mn-ea"/>
                          <a:cs typeface="Times New Roman" panose="02020603050405020304" pitchFamily="18" charset="0"/>
                        </a:rPr>
                        <a:t>The method consists of two components: the local binary differential excitation component that extracts intensity-variance features and the local binary gradient orientation component that extracts orientation features</a:t>
                      </a:r>
                      <a:r>
                        <a:rPr lang="en-US" sz="15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kumimoji="0" lang="en-US" sz="1500" kern="1200" dirty="0">
                          <a:solidFill>
                            <a:schemeClr val="dk1"/>
                          </a:solidFill>
                          <a:latin typeface="Times New Roman" pitchFamily="18" charset="0"/>
                          <a:ea typeface="+mn-ea"/>
                          <a:cs typeface="Times New Roman" pitchFamily="18" charset="0"/>
                        </a:rPr>
                        <a:t>The calculation model of local binary pattern (LBP) to improve the two components of the original WLD. The proposed WLBD overcomes the two imperfections of WLD and performs well in the FLD problem</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5250310"/>
                  </a:ext>
                </a:extLst>
              </a:tr>
            </a:tbl>
          </a:graphicData>
        </a:graphic>
      </p:graphicFrame>
    </p:spTree>
    <p:extLst>
      <p:ext uri="{BB962C8B-B14F-4D97-AF65-F5344CB8AC3E}">
        <p14:creationId xmlns:p14="http://schemas.microsoft.com/office/powerpoint/2010/main" val="160317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34CE70C-00D5-4078-816A-DC927D283F83}"/>
              </a:ext>
            </a:extLst>
          </p:cNvPr>
          <p:cNvGraphicFramePr>
            <a:graphicFrameLocks noGrp="1"/>
          </p:cNvGraphicFramePr>
          <p:nvPr>
            <p:ph idx="4294967295"/>
            <p:extLst>
              <p:ext uri="{D42A27DB-BD31-4B8C-83A1-F6EECF244321}">
                <p14:modId xmlns:p14="http://schemas.microsoft.com/office/powerpoint/2010/main" val="289909818"/>
              </p:ext>
            </p:extLst>
          </p:nvPr>
        </p:nvGraphicFramePr>
        <p:xfrm>
          <a:off x="233464" y="952500"/>
          <a:ext cx="11682920" cy="5843551"/>
        </p:xfrm>
        <a:graphic>
          <a:graphicData uri="http://schemas.openxmlformats.org/drawingml/2006/table">
            <a:tbl>
              <a:tblPr firstRow="1" bandRow="1">
                <a:tableStyleId>{8A107856-5554-42FB-B03E-39F5DBC370BA}</a:tableStyleId>
              </a:tblPr>
              <a:tblGrid>
                <a:gridCol w="803643">
                  <a:extLst>
                    <a:ext uri="{9D8B030D-6E8A-4147-A177-3AD203B41FA5}">
                      <a16:colId xmlns:a16="http://schemas.microsoft.com/office/drawing/2014/main" val="1312246530"/>
                    </a:ext>
                  </a:extLst>
                </a:gridCol>
                <a:gridCol w="1016720">
                  <a:extLst>
                    <a:ext uri="{9D8B030D-6E8A-4147-A177-3AD203B41FA5}">
                      <a16:colId xmlns:a16="http://schemas.microsoft.com/office/drawing/2014/main" val="1227741664"/>
                    </a:ext>
                  </a:extLst>
                </a:gridCol>
                <a:gridCol w="2087766">
                  <a:extLst>
                    <a:ext uri="{9D8B030D-6E8A-4147-A177-3AD203B41FA5}">
                      <a16:colId xmlns:a16="http://schemas.microsoft.com/office/drawing/2014/main" val="3428656651"/>
                    </a:ext>
                  </a:extLst>
                </a:gridCol>
                <a:gridCol w="3096725">
                  <a:extLst>
                    <a:ext uri="{9D8B030D-6E8A-4147-A177-3AD203B41FA5}">
                      <a16:colId xmlns:a16="http://schemas.microsoft.com/office/drawing/2014/main" val="2800771121"/>
                    </a:ext>
                  </a:extLst>
                </a:gridCol>
                <a:gridCol w="2584486">
                  <a:extLst>
                    <a:ext uri="{9D8B030D-6E8A-4147-A177-3AD203B41FA5}">
                      <a16:colId xmlns:a16="http://schemas.microsoft.com/office/drawing/2014/main" val="1654590027"/>
                    </a:ext>
                  </a:extLst>
                </a:gridCol>
                <a:gridCol w="2093580">
                  <a:extLst>
                    <a:ext uri="{9D8B030D-6E8A-4147-A177-3AD203B41FA5}">
                      <a16:colId xmlns:a16="http://schemas.microsoft.com/office/drawing/2014/main" val="55172167"/>
                    </a:ext>
                  </a:extLst>
                </a:gridCol>
              </a:tblGrid>
              <a:tr h="632987">
                <a:tc>
                  <a:txBody>
                    <a:bodyPr/>
                    <a:lstStyle/>
                    <a:p>
                      <a:r>
                        <a:rPr lang="en-US" dirty="0">
                          <a:solidFill>
                            <a:srgbClr val="00B050"/>
                          </a:solidFill>
                        </a:rPr>
                        <a:t>S.NO</a:t>
                      </a:r>
                      <a:endParaRPr lang="en-IN" dirty="0">
                        <a:solidFill>
                          <a:srgbClr val="00B050"/>
                        </a:solidFill>
                      </a:endParaRPr>
                    </a:p>
                  </a:txBody>
                  <a:tcPr/>
                </a:tc>
                <a:tc>
                  <a:txBody>
                    <a:bodyPr/>
                    <a:lstStyle/>
                    <a:p>
                      <a:pPr algn="ctr"/>
                      <a:r>
                        <a:rPr lang="en-US" dirty="0">
                          <a:solidFill>
                            <a:srgbClr val="00B050"/>
                          </a:solidFill>
                        </a:rPr>
                        <a:t>YEAR </a:t>
                      </a:r>
                      <a:endParaRPr lang="en-IN" dirty="0">
                        <a:solidFill>
                          <a:srgbClr val="00B050"/>
                        </a:solidFill>
                      </a:endParaRPr>
                    </a:p>
                  </a:txBody>
                  <a:tcPr/>
                </a:tc>
                <a:tc>
                  <a:txBody>
                    <a:bodyPr/>
                    <a:lstStyle/>
                    <a:p>
                      <a:pPr algn="ctr"/>
                      <a:r>
                        <a:rPr lang="en-US" dirty="0">
                          <a:solidFill>
                            <a:srgbClr val="00B050"/>
                          </a:solidFill>
                        </a:rPr>
                        <a:t>AUTHOR NAME</a:t>
                      </a:r>
                      <a:endParaRPr lang="en-IN" dirty="0">
                        <a:solidFill>
                          <a:srgbClr val="00B050"/>
                        </a:solidFill>
                      </a:endParaRPr>
                    </a:p>
                  </a:txBody>
                  <a:tcPr/>
                </a:tc>
                <a:tc>
                  <a:txBody>
                    <a:bodyPr/>
                    <a:lstStyle/>
                    <a:p>
                      <a:pPr algn="ctr"/>
                      <a:r>
                        <a:rPr lang="en-US" dirty="0">
                          <a:solidFill>
                            <a:srgbClr val="00B050"/>
                          </a:solidFill>
                        </a:rPr>
                        <a:t>PROJECT TITLE</a:t>
                      </a:r>
                      <a:endParaRPr lang="en-IN" dirty="0">
                        <a:solidFill>
                          <a:srgbClr val="00B050"/>
                        </a:solidFill>
                      </a:endParaRPr>
                    </a:p>
                  </a:txBody>
                  <a:tcPr/>
                </a:tc>
                <a:tc>
                  <a:txBody>
                    <a:bodyPr/>
                    <a:lstStyle/>
                    <a:p>
                      <a:pPr algn="ctr"/>
                      <a:r>
                        <a:rPr lang="en-US" dirty="0">
                          <a:solidFill>
                            <a:srgbClr val="00B050"/>
                          </a:solidFill>
                        </a:rPr>
                        <a:t>MERITS</a:t>
                      </a:r>
                      <a:endParaRPr lang="en-IN" dirty="0">
                        <a:solidFill>
                          <a:srgbClr val="00B050"/>
                        </a:solidFill>
                      </a:endParaRPr>
                    </a:p>
                  </a:txBody>
                  <a:tcPr/>
                </a:tc>
                <a:tc>
                  <a:txBody>
                    <a:bodyPr/>
                    <a:lstStyle/>
                    <a:p>
                      <a:pPr algn="ctr"/>
                      <a:r>
                        <a:rPr lang="en-US" dirty="0">
                          <a:solidFill>
                            <a:srgbClr val="00B050"/>
                          </a:solidFill>
                        </a:rPr>
                        <a:t>DEMERITS</a:t>
                      </a:r>
                      <a:endParaRPr lang="en-IN" dirty="0">
                        <a:solidFill>
                          <a:srgbClr val="00B050"/>
                        </a:solidFill>
                      </a:endParaRPr>
                    </a:p>
                  </a:txBody>
                  <a:tcPr/>
                </a:tc>
                <a:extLst>
                  <a:ext uri="{0D108BD9-81ED-4DB2-BD59-A6C34878D82A}">
                    <a16:rowId xmlns:a16="http://schemas.microsoft.com/office/drawing/2014/main" val="1691376095"/>
                  </a:ext>
                </a:extLst>
              </a:tr>
              <a:tr h="3198884">
                <a:tc>
                  <a:txBody>
                    <a:bodyPr/>
                    <a:lstStyle/>
                    <a:p>
                      <a:pPr algn="just"/>
                      <a:r>
                        <a:rPr lang="en-US" dirty="0"/>
                        <a:t>3.</a:t>
                      </a:r>
                      <a:endParaRPr lang="en-IN" dirty="0"/>
                    </a:p>
                  </a:txBody>
                  <a:tcPr/>
                </a:tc>
                <a:tc>
                  <a:txBody>
                    <a:bodyPr/>
                    <a:lstStyle/>
                    <a:p>
                      <a:pPr algn="just"/>
                      <a:r>
                        <a:rPr lang="en-US" dirty="0"/>
                        <a:t>2018</a:t>
                      </a:r>
                      <a:endParaRPr lang="en-IN"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Srinivas </a:t>
                      </a:r>
                      <a:r>
                        <a:rPr kumimoji="0" lang="en-US" sz="1800" kern="1200" dirty="0" err="1">
                          <a:solidFill>
                            <a:schemeClr val="dk1"/>
                          </a:solidFill>
                          <a:latin typeface="Times New Roman" pitchFamily="18" charset="0"/>
                          <a:ea typeface="+mn-ea"/>
                          <a:cs typeface="Times New Roman" pitchFamily="18" charset="0"/>
                        </a:rPr>
                        <a:t>Jangirala</a:t>
                      </a:r>
                      <a:r>
                        <a:rPr kumimoji="0" lang="en-US" sz="1800" kern="1200" dirty="0">
                          <a:solidFill>
                            <a:schemeClr val="dk1"/>
                          </a:solidFill>
                          <a:latin typeface="Times New Roman" pitchFamily="18" charset="0"/>
                          <a:ea typeface="+mn-ea"/>
                          <a:cs typeface="Times New Roman" pitchFamily="18" charset="0"/>
                        </a:rPr>
                        <a:t>, Mohammad </a:t>
                      </a:r>
                      <a:r>
                        <a:rPr kumimoji="0" lang="en-US" sz="1800" kern="1200" dirty="0" err="1">
                          <a:solidFill>
                            <a:schemeClr val="dk1"/>
                          </a:solidFill>
                          <a:latin typeface="Times New Roman" pitchFamily="18" charset="0"/>
                          <a:ea typeface="+mn-ea"/>
                          <a:cs typeface="Times New Roman" pitchFamily="18" charset="0"/>
                        </a:rPr>
                        <a:t>Wazid</a:t>
                      </a:r>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Anonymous Lightweight Chaotic Map-Based Authenticated Key Agreement Protocol for Industrial Internet of Things</a:t>
                      </a:r>
                    </a:p>
                    <a:p>
                      <a:pPr algn="just"/>
                      <a:endParaRPr lang="en-IN" dirty="0"/>
                    </a:p>
                  </a:txBody>
                  <a:tcPr/>
                </a:tc>
                <a:tc>
                  <a:txBody>
                    <a:bodyPr/>
                    <a:lstStyle/>
                    <a:p>
                      <a:pPr algn="just"/>
                      <a:r>
                        <a:rPr kumimoji="0" lang="en-US" sz="1800" kern="1200" dirty="0">
                          <a:solidFill>
                            <a:schemeClr val="dk1"/>
                          </a:solidFill>
                          <a:latin typeface="Times New Roman" pitchFamily="18" charset="0"/>
                          <a:ea typeface="+mn-ea"/>
                          <a:cs typeface="Times New Roman" pitchFamily="18" charset="0"/>
                        </a:rPr>
                        <a:t>A registered user is facilitated to update password &amp; biometrics without the involvement of the GWN. </a:t>
                      </a:r>
                      <a:endParaRPr lang="en-IN" dirty="0"/>
                    </a:p>
                  </a:txBody>
                  <a:tcPr/>
                </a:tc>
                <a:tc>
                  <a:txBody>
                    <a:bodyPr/>
                    <a:lstStyle/>
                    <a:p>
                      <a:pPr algn="just"/>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we present a new three-factor anonymous</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lightweight authentication</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protocol suitable for </a:t>
                      </a:r>
                      <a:r>
                        <a:rPr kumimoji="0" lang="en-US" sz="1800" kern="1200" dirty="0" err="1">
                          <a:solidFill>
                            <a:schemeClr val="dk1"/>
                          </a:solidFill>
                          <a:latin typeface="Times New Roman" pitchFamily="18" charset="0"/>
                          <a:ea typeface="+mn-ea"/>
                          <a:cs typeface="Times New Roman" pitchFamily="18" charset="0"/>
                        </a:rPr>
                        <a:t>IIoT</a:t>
                      </a:r>
                      <a:r>
                        <a:rPr kumimoji="0" lang="en-US" sz="1800" kern="1200" dirty="0">
                          <a:solidFill>
                            <a:schemeClr val="dk1"/>
                          </a:solidFill>
                          <a:latin typeface="Times New Roman" pitchFamily="18" charset="0"/>
                          <a:ea typeface="+mn-ea"/>
                          <a:cs typeface="Times New Roman" pitchFamily="18" charset="0"/>
                        </a:rPr>
                        <a:t>.</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The proposed scheme</a:t>
                      </a:r>
                      <a:r>
                        <a:rPr kumimoji="0" lang="en-US" sz="1800" kern="1200" baseline="0" dirty="0">
                          <a:solidFill>
                            <a:schemeClr val="dk1"/>
                          </a:solidFill>
                          <a:latin typeface="Times New Roman" pitchFamily="18" charset="0"/>
                          <a:ea typeface="+mn-ea"/>
                          <a:cs typeface="Times New Roman" pitchFamily="18" charset="0"/>
                        </a:rPr>
                        <a:t> </a:t>
                      </a:r>
                      <a:r>
                        <a:rPr kumimoji="0" lang="en-US" sz="1800" kern="1200" dirty="0">
                          <a:solidFill>
                            <a:schemeClr val="dk1"/>
                          </a:solidFill>
                          <a:latin typeface="Times New Roman" pitchFamily="18" charset="0"/>
                          <a:ea typeface="+mn-ea"/>
                          <a:cs typeface="Times New Roman" pitchFamily="18" charset="0"/>
                        </a:rPr>
                        <a:t>applies chaotic map and fuzzy extractor techniques.</a:t>
                      </a:r>
                      <a:endParaRPr lang="en-IN" dirty="0"/>
                    </a:p>
                  </a:txBody>
                  <a:tcPr/>
                </a:tc>
                <a:extLst>
                  <a:ext uri="{0D108BD9-81ED-4DB2-BD59-A6C34878D82A}">
                    <a16:rowId xmlns:a16="http://schemas.microsoft.com/office/drawing/2014/main" val="3670744433"/>
                  </a:ext>
                </a:extLst>
              </a:tr>
              <a:tr h="1949643">
                <a:tc>
                  <a:txBody>
                    <a:bodyPr/>
                    <a:lstStyle/>
                    <a:p>
                      <a:pPr algn="just"/>
                      <a:r>
                        <a:rPr lang="en-US" dirty="0"/>
                        <a:t>4.</a:t>
                      </a:r>
                      <a:endParaRPr lang="en-IN" dirty="0"/>
                    </a:p>
                  </a:txBody>
                  <a:tcPr/>
                </a:tc>
                <a:tc>
                  <a:txBody>
                    <a:bodyPr/>
                    <a:lstStyle/>
                    <a:p>
                      <a:pPr algn="just"/>
                      <a:r>
                        <a:rPr lang="en-US" dirty="0"/>
                        <a:t>2017</a:t>
                      </a:r>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Mohammad </a:t>
                      </a:r>
                      <a:r>
                        <a:rPr kumimoji="0" lang="en-US" sz="1800" b="0" kern="1200" dirty="0" err="1">
                          <a:solidFill>
                            <a:schemeClr val="dk1"/>
                          </a:solidFill>
                          <a:latin typeface="Times New Roman" pitchFamily="18" charset="0"/>
                          <a:ea typeface="+mn-ea"/>
                          <a:cs typeface="Times New Roman" pitchFamily="18" charset="0"/>
                        </a:rPr>
                        <a:t>Wazid</a:t>
                      </a:r>
                      <a:r>
                        <a:rPr kumimoji="0" lang="en-US" sz="1800" b="0" kern="1200" dirty="0">
                          <a:solidFill>
                            <a:schemeClr val="dk1"/>
                          </a:solidFill>
                          <a:latin typeface="Times New Roman" pitchFamily="18" charset="0"/>
                          <a:ea typeface="+mn-ea"/>
                          <a:cs typeface="Times New Roman" pitchFamily="18" charset="0"/>
                        </a:rPr>
                        <a:t>, Neeraj Kumar, Mauro Conti, Minho Jo</a:t>
                      </a: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Design of Secure User Authenticated Key Management Protocol for Generic IoT Networks</a:t>
                      </a:r>
                      <a:endParaRPr lang="en-US" sz="1400" b="0" dirty="0">
                        <a:latin typeface="Times New Roman" pitchFamily="18" charset="0"/>
                        <a:cs typeface="Times New Roman" pitchFamily="18" charset="0"/>
                      </a:endParaRP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The scheme is very efﬁcient as it uses only cryptographic hash function along with the symmetric encryption/decryption.</a:t>
                      </a:r>
                    </a:p>
                    <a:p>
                      <a:pPr algn="just"/>
                      <a:endParaRPr lang="en-IN"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A user can access the information of any smart device of monitoring group through the central controller.</a:t>
                      </a:r>
                    </a:p>
                    <a:p>
                      <a:pPr algn="just"/>
                      <a:endParaRPr lang="en-IN" dirty="0"/>
                    </a:p>
                  </a:txBody>
                  <a:tcPr/>
                </a:tc>
                <a:extLst>
                  <a:ext uri="{0D108BD9-81ED-4DB2-BD59-A6C34878D82A}">
                    <a16:rowId xmlns:a16="http://schemas.microsoft.com/office/drawing/2014/main" val="4044091924"/>
                  </a:ext>
                </a:extLst>
              </a:tr>
            </a:tbl>
          </a:graphicData>
        </a:graphic>
      </p:graphicFrame>
    </p:spTree>
    <p:extLst>
      <p:ext uri="{BB962C8B-B14F-4D97-AF65-F5344CB8AC3E}">
        <p14:creationId xmlns:p14="http://schemas.microsoft.com/office/powerpoint/2010/main" val="24349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4DFCCE9-96AA-41CC-B3B5-C1296398EE3F}"/>
              </a:ext>
            </a:extLst>
          </p:cNvPr>
          <p:cNvGraphicFramePr>
            <a:graphicFrameLocks noGrp="1"/>
          </p:cNvGraphicFramePr>
          <p:nvPr>
            <p:extLst>
              <p:ext uri="{D42A27DB-BD31-4B8C-83A1-F6EECF244321}">
                <p14:modId xmlns:p14="http://schemas.microsoft.com/office/powerpoint/2010/main" val="3653528918"/>
              </p:ext>
            </p:extLst>
          </p:nvPr>
        </p:nvGraphicFramePr>
        <p:xfrm>
          <a:off x="466929" y="777240"/>
          <a:ext cx="11497763" cy="6499214"/>
        </p:xfrm>
        <a:graphic>
          <a:graphicData uri="http://schemas.openxmlformats.org/drawingml/2006/table">
            <a:tbl>
              <a:tblPr firstRow="1" bandRow="1">
                <a:tableStyleId>{8A107856-5554-42FB-B03E-39F5DBC370BA}</a:tableStyleId>
              </a:tblPr>
              <a:tblGrid>
                <a:gridCol w="789529">
                  <a:extLst>
                    <a:ext uri="{9D8B030D-6E8A-4147-A177-3AD203B41FA5}">
                      <a16:colId xmlns:a16="http://schemas.microsoft.com/office/drawing/2014/main" val="3701972776"/>
                    </a:ext>
                  </a:extLst>
                </a:gridCol>
                <a:gridCol w="1321366">
                  <a:extLst>
                    <a:ext uri="{9D8B030D-6E8A-4147-A177-3AD203B41FA5}">
                      <a16:colId xmlns:a16="http://schemas.microsoft.com/office/drawing/2014/main" val="2414319139"/>
                    </a:ext>
                  </a:extLst>
                </a:gridCol>
                <a:gridCol w="2304879">
                  <a:extLst>
                    <a:ext uri="{9D8B030D-6E8A-4147-A177-3AD203B41FA5}">
                      <a16:colId xmlns:a16="http://schemas.microsoft.com/office/drawing/2014/main" val="2265229536"/>
                    </a:ext>
                  </a:extLst>
                </a:gridCol>
                <a:gridCol w="2536744">
                  <a:extLst>
                    <a:ext uri="{9D8B030D-6E8A-4147-A177-3AD203B41FA5}">
                      <a16:colId xmlns:a16="http://schemas.microsoft.com/office/drawing/2014/main" val="3577586484"/>
                    </a:ext>
                  </a:extLst>
                </a:gridCol>
                <a:gridCol w="2217545">
                  <a:extLst>
                    <a:ext uri="{9D8B030D-6E8A-4147-A177-3AD203B41FA5}">
                      <a16:colId xmlns:a16="http://schemas.microsoft.com/office/drawing/2014/main" val="181272949"/>
                    </a:ext>
                  </a:extLst>
                </a:gridCol>
                <a:gridCol w="2327700">
                  <a:extLst>
                    <a:ext uri="{9D8B030D-6E8A-4147-A177-3AD203B41FA5}">
                      <a16:colId xmlns:a16="http://schemas.microsoft.com/office/drawing/2014/main" val="2589814616"/>
                    </a:ext>
                  </a:extLst>
                </a:gridCol>
              </a:tblGrid>
              <a:tr h="555614">
                <a:tc>
                  <a:txBody>
                    <a:bodyPr/>
                    <a:lstStyle/>
                    <a:p>
                      <a:r>
                        <a:rPr lang="en-US" dirty="0">
                          <a:solidFill>
                            <a:srgbClr val="00B050"/>
                          </a:solidFill>
                        </a:rPr>
                        <a:t>S.NO</a:t>
                      </a:r>
                      <a:endParaRPr lang="en-IN" dirty="0">
                        <a:solidFill>
                          <a:srgbClr val="00B050"/>
                        </a:solidFill>
                      </a:endParaRPr>
                    </a:p>
                  </a:txBody>
                  <a:tcPr/>
                </a:tc>
                <a:tc>
                  <a:txBody>
                    <a:bodyPr/>
                    <a:lstStyle/>
                    <a:p>
                      <a:pPr algn="ctr"/>
                      <a:r>
                        <a:rPr lang="en-US" dirty="0">
                          <a:solidFill>
                            <a:srgbClr val="00B050"/>
                          </a:solidFill>
                        </a:rPr>
                        <a:t>YEAR </a:t>
                      </a:r>
                      <a:endParaRPr lang="en-IN" dirty="0">
                        <a:solidFill>
                          <a:srgbClr val="00B050"/>
                        </a:solidFill>
                      </a:endParaRPr>
                    </a:p>
                  </a:txBody>
                  <a:tcPr/>
                </a:tc>
                <a:tc>
                  <a:txBody>
                    <a:bodyPr/>
                    <a:lstStyle/>
                    <a:p>
                      <a:pPr algn="ctr"/>
                      <a:r>
                        <a:rPr lang="en-US" dirty="0">
                          <a:solidFill>
                            <a:srgbClr val="00B050"/>
                          </a:solidFill>
                        </a:rPr>
                        <a:t>AUTHOR NAME</a:t>
                      </a:r>
                      <a:endParaRPr lang="en-IN" dirty="0">
                        <a:solidFill>
                          <a:srgbClr val="00B050"/>
                        </a:solidFill>
                      </a:endParaRPr>
                    </a:p>
                  </a:txBody>
                  <a:tcPr/>
                </a:tc>
                <a:tc>
                  <a:txBody>
                    <a:bodyPr/>
                    <a:lstStyle/>
                    <a:p>
                      <a:pPr algn="ctr"/>
                      <a:r>
                        <a:rPr lang="en-US" dirty="0">
                          <a:solidFill>
                            <a:srgbClr val="00B050"/>
                          </a:solidFill>
                        </a:rPr>
                        <a:t>PROJECT TITLE</a:t>
                      </a:r>
                      <a:endParaRPr lang="en-IN" dirty="0">
                        <a:solidFill>
                          <a:srgbClr val="00B050"/>
                        </a:solidFill>
                      </a:endParaRPr>
                    </a:p>
                  </a:txBody>
                  <a:tcPr/>
                </a:tc>
                <a:tc>
                  <a:txBody>
                    <a:bodyPr/>
                    <a:lstStyle/>
                    <a:p>
                      <a:pPr algn="ctr"/>
                      <a:r>
                        <a:rPr lang="en-US" dirty="0">
                          <a:solidFill>
                            <a:srgbClr val="00B050"/>
                          </a:solidFill>
                        </a:rPr>
                        <a:t>MERITS</a:t>
                      </a:r>
                      <a:endParaRPr lang="en-IN" dirty="0">
                        <a:solidFill>
                          <a:srgbClr val="00B050"/>
                        </a:solidFill>
                      </a:endParaRPr>
                    </a:p>
                  </a:txBody>
                  <a:tcPr/>
                </a:tc>
                <a:tc>
                  <a:txBody>
                    <a:bodyPr/>
                    <a:lstStyle/>
                    <a:p>
                      <a:pPr algn="ctr"/>
                      <a:r>
                        <a:rPr lang="en-US" dirty="0">
                          <a:solidFill>
                            <a:srgbClr val="00B050"/>
                          </a:solidFill>
                        </a:rPr>
                        <a:t>DEMERITS</a:t>
                      </a:r>
                      <a:endParaRPr lang="en-IN" dirty="0">
                        <a:solidFill>
                          <a:srgbClr val="00B050"/>
                        </a:solidFill>
                      </a:endParaRPr>
                    </a:p>
                  </a:txBody>
                  <a:tcPr/>
                </a:tc>
                <a:extLst>
                  <a:ext uri="{0D108BD9-81ED-4DB2-BD59-A6C34878D82A}">
                    <a16:rowId xmlns:a16="http://schemas.microsoft.com/office/drawing/2014/main" val="745692627"/>
                  </a:ext>
                </a:extLst>
              </a:tr>
              <a:tr h="862497">
                <a:tc>
                  <a:txBody>
                    <a:bodyPr/>
                    <a:lstStyle/>
                    <a:p>
                      <a:pPr algn="just"/>
                      <a:r>
                        <a:rPr lang="en-US" dirty="0"/>
                        <a:t>5.</a:t>
                      </a:r>
                      <a:endParaRPr lang="en-IN" dirty="0"/>
                    </a:p>
                  </a:txBody>
                  <a:tcPr/>
                </a:tc>
                <a:tc>
                  <a:txBody>
                    <a:bodyPr/>
                    <a:lstStyle/>
                    <a:p>
                      <a:pPr algn="just"/>
                      <a:r>
                        <a:rPr kumimoji="0" lang="en-IN" sz="1800" b="0" kern="1200" dirty="0">
                          <a:solidFill>
                            <a:schemeClr val="dk1"/>
                          </a:solidFill>
                          <a:latin typeface="Times New Roman" pitchFamily="18" charset="0"/>
                          <a:ea typeface="+mn-ea"/>
                          <a:cs typeface="Times New Roman" pitchFamily="18" charset="0"/>
                        </a:rPr>
                        <a:t>2017</a:t>
                      </a:r>
                      <a:endParaRPr lang="en-US" sz="1400" b="0" dirty="0">
                        <a:latin typeface="Times New Roman" pitchFamily="18" charset="0"/>
                        <a:cs typeface="Times New Roman" pitchFamily="18" charset="0"/>
                      </a:endParaRPr>
                    </a:p>
                  </a:txBody>
                  <a:tcPr marT="45718" marB="45718"/>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Mohammad </a:t>
                      </a:r>
                      <a:r>
                        <a:rPr kumimoji="0" lang="en-US" sz="1800" b="0" kern="1200" dirty="0" err="1">
                          <a:solidFill>
                            <a:schemeClr val="dk1"/>
                          </a:solidFill>
                          <a:latin typeface="Times New Roman" pitchFamily="18" charset="0"/>
                          <a:ea typeface="+mn-ea"/>
                          <a:cs typeface="Times New Roman" pitchFamily="18" charset="0"/>
                        </a:rPr>
                        <a:t>Wazid</a:t>
                      </a:r>
                      <a:r>
                        <a:rPr kumimoji="0" lang="en-US" sz="1800" b="0" kern="1200" dirty="0">
                          <a:solidFill>
                            <a:schemeClr val="dk1"/>
                          </a:solidFill>
                          <a:latin typeface="Times New Roman" pitchFamily="18" charset="0"/>
                          <a:ea typeface="+mn-ea"/>
                          <a:cs typeface="Times New Roman" pitchFamily="18" charset="0"/>
                        </a:rPr>
                        <a:t>, </a:t>
                      </a:r>
                      <a:r>
                        <a:rPr kumimoji="0" lang="en-US" sz="1800" b="0" kern="1200" dirty="0" err="1">
                          <a:solidFill>
                            <a:schemeClr val="dk1"/>
                          </a:solidFill>
                          <a:latin typeface="Times New Roman" pitchFamily="18" charset="0"/>
                          <a:ea typeface="+mn-ea"/>
                          <a:cs typeface="Times New Roman" pitchFamily="18" charset="0"/>
                        </a:rPr>
                        <a:t>Neeraj</a:t>
                      </a:r>
                      <a:r>
                        <a:rPr kumimoji="0" lang="en-US" sz="1800" b="0" kern="1200" dirty="0">
                          <a:solidFill>
                            <a:schemeClr val="dk1"/>
                          </a:solidFill>
                          <a:latin typeface="Times New Roman" pitchFamily="18" charset="0"/>
                          <a:ea typeface="+mn-ea"/>
                          <a:cs typeface="Times New Roman" pitchFamily="18" charset="0"/>
                        </a:rPr>
                        <a:t> Kumar, Mauro Conti, Minho Jo</a:t>
                      </a:r>
                    </a:p>
                  </a:txBody>
                  <a:tcPr marT="45718" marB="45718"/>
                </a:tc>
                <a:tc>
                  <a:txBody>
                    <a:bodyPr/>
                    <a:lstStyle/>
                    <a:p>
                      <a:pPr algn="just"/>
                      <a:r>
                        <a:rPr kumimoji="0" lang="en-US" sz="1800" b="0" kern="1200" dirty="0">
                          <a:solidFill>
                            <a:schemeClr val="dk1"/>
                          </a:solidFill>
                          <a:latin typeface="Times New Roman" pitchFamily="18" charset="0"/>
                          <a:ea typeface="+mn-ea"/>
                          <a:cs typeface="Times New Roman" pitchFamily="18" charset="0"/>
                        </a:rPr>
                        <a:t>Design of Secure User Authenticated Key Management Protocol for Generic </a:t>
                      </a:r>
                      <a:r>
                        <a:rPr kumimoji="0" lang="en-US" sz="1800" b="0" kern="1200" dirty="0" err="1">
                          <a:solidFill>
                            <a:schemeClr val="dk1"/>
                          </a:solidFill>
                          <a:latin typeface="Times New Roman" pitchFamily="18" charset="0"/>
                          <a:ea typeface="+mn-ea"/>
                          <a:cs typeface="Times New Roman" pitchFamily="18" charset="0"/>
                        </a:rPr>
                        <a:t>IoT</a:t>
                      </a:r>
                      <a:r>
                        <a:rPr kumimoji="0" lang="en-US" sz="1800" b="0" kern="1200" dirty="0">
                          <a:solidFill>
                            <a:schemeClr val="dk1"/>
                          </a:solidFill>
                          <a:latin typeface="Times New Roman" pitchFamily="18" charset="0"/>
                          <a:ea typeface="+mn-ea"/>
                          <a:cs typeface="Times New Roman" pitchFamily="18" charset="0"/>
                        </a:rPr>
                        <a:t> Networks</a:t>
                      </a:r>
                      <a:endParaRPr lang="en-US" sz="1400" b="0" dirty="0">
                        <a:latin typeface="Times New Roman" pitchFamily="18" charset="0"/>
                        <a:cs typeface="Times New Roman" pitchFamily="18" charset="0"/>
                      </a:endParaRPr>
                    </a:p>
                  </a:txBody>
                  <a:tcPr marT="45718" marB="45718"/>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Different Scanners capture different feature so fingerprints with varying sizes. For higher accuracy, the network must be trained individually for each scanner.</a:t>
                      </a:r>
                      <a:endParaRPr lang="en-US" sz="1400" b="0" dirty="0">
                        <a:latin typeface="Times New Roman" pitchFamily="18" charset="0"/>
                        <a:cs typeface="Times New Roman" pitchFamily="18" charset="0"/>
                      </a:endParaRPr>
                    </a:p>
                    <a:p>
                      <a:pPr algn="just"/>
                      <a:endParaRPr lang="en-IN" dirty="0"/>
                    </a:p>
                  </a:txBody>
                  <a:tcPr/>
                </a:tc>
                <a:tc>
                  <a:txBody>
                    <a:bodyPr/>
                    <a:lstStyle/>
                    <a:p>
                      <a:pPr algn="just"/>
                      <a:r>
                        <a:rPr kumimoji="0" lang="en-US" sz="1800" b="0" kern="1200" dirty="0">
                          <a:solidFill>
                            <a:schemeClr val="dk1"/>
                          </a:solidFill>
                          <a:latin typeface="Times New Roman" pitchFamily="18" charset="0"/>
                          <a:ea typeface="+mn-ea"/>
                          <a:cs typeface="Times New Roman" pitchFamily="18" charset="0"/>
                        </a:rPr>
                        <a:t>Although transfer learning is an efficient approach to machine learning problems with </a:t>
                      </a:r>
                    </a:p>
                    <a:p>
                      <a:pPr algn="just"/>
                      <a:r>
                        <a:rPr kumimoji="0" lang="en-US" sz="1800" b="0" kern="1200" dirty="0">
                          <a:solidFill>
                            <a:schemeClr val="dk1"/>
                          </a:solidFill>
                          <a:latin typeface="Times New Roman" pitchFamily="18" charset="0"/>
                          <a:ea typeface="+mn-ea"/>
                          <a:cs typeface="Times New Roman" pitchFamily="18" charset="0"/>
                        </a:rPr>
                        <a:t>a limited number of training samples, it has a disadvantage in that the computation time cannot be smaller than the pertained networks</a:t>
                      </a:r>
                      <a:r>
                        <a:rPr kumimoji="0" lang="en-US" sz="1400" b="0" kern="1200" dirty="0">
                          <a:solidFill>
                            <a:schemeClr val="dk1"/>
                          </a:solidFill>
                          <a:latin typeface="Times New Roman" pitchFamily="18" charset="0"/>
                          <a:ea typeface="+mn-ea"/>
                          <a:cs typeface="Times New Roman" pitchFamily="18" charset="0"/>
                        </a:rPr>
                        <a:t>.</a:t>
                      </a:r>
                      <a:endParaRPr kumimoji="0" lang="en-US" sz="1800" b="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303055822"/>
                  </a:ext>
                </a:extLst>
              </a:tr>
              <a:tr h="1956150">
                <a:tc>
                  <a:txBody>
                    <a:bodyPr/>
                    <a:lstStyle/>
                    <a:p>
                      <a:pPr algn="just"/>
                      <a:r>
                        <a:rPr lang="en-US" dirty="0"/>
                        <a:t>6.</a:t>
                      </a:r>
                      <a:endParaRPr lang="en-IN" dirty="0"/>
                    </a:p>
                  </a:txBody>
                  <a:tcPr/>
                </a:tc>
                <a:tc>
                  <a:txBody>
                    <a:bodyPr/>
                    <a:lstStyle/>
                    <a:p>
                      <a:pPr algn="just"/>
                      <a:r>
                        <a:rPr kumimoji="0" lang="en-IN" sz="1800" b="0" kern="1200" dirty="0">
                          <a:solidFill>
                            <a:schemeClr val="dk1"/>
                          </a:solidFill>
                          <a:latin typeface="Times New Roman" pitchFamily="18" charset="0"/>
                          <a:ea typeface="+mn-ea"/>
                          <a:cs typeface="Times New Roman" pitchFamily="18" charset="0"/>
                        </a:rPr>
                        <a:t>2017</a:t>
                      </a:r>
                      <a:endParaRPr lang="en-US" sz="1400" b="0" dirty="0">
                        <a:latin typeface="Times New Roman" pitchFamily="18" charset="0"/>
                        <a:cs typeface="Times New Roman" pitchFamily="18" charset="0"/>
                      </a:endParaRPr>
                    </a:p>
                  </a:txBody>
                  <a:tcPr marT="45718" marB="45718"/>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HO YUB JUNG1, YONG SEOK HEO2, SOOCHAHN LEE</a:t>
                      </a:r>
                    </a:p>
                  </a:txBody>
                  <a:tcPr marT="45718" marB="45718"/>
                </a:tc>
                <a:tc>
                  <a:txBody>
                    <a:bodyPr/>
                    <a:lstStyle/>
                    <a:p>
                      <a:pPr algn="just"/>
                      <a:r>
                        <a:rPr kumimoji="0" lang="en-US" sz="1800" b="0" kern="1200" dirty="0">
                          <a:solidFill>
                            <a:schemeClr val="dk1"/>
                          </a:solidFill>
                          <a:latin typeface="Times New Roman" pitchFamily="18" charset="0"/>
                          <a:ea typeface="+mn-ea"/>
                          <a:cs typeface="Times New Roman" pitchFamily="18" charset="0"/>
                        </a:rPr>
                        <a:t>Fingerprint liveness detection by a</a:t>
                      </a:r>
                    </a:p>
                    <a:p>
                      <a:pPr algn="just"/>
                      <a:r>
                        <a:rPr kumimoji="0" lang="en-US" sz="1800" b="0" kern="1200" dirty="0">
                          <a:solidFill>
                            <a:schemeClr val="dk1"/>
                          </a:solidFill>
                          <a:latin typeface="Times New Roman" pitchFamily="18" charset="0"/>
                          <a:ea typeface="+mn-ea"/>
                          <a:cs typeface="Times New Roman" pitchFamily="18" charset="0"/>
                        </a:rPr>
                        <a:t>template-probe convolutional neural network</a:t>
                      </a:r>
                      <a:endParaRPr lang="en-US" sz="1400" b="0" dirty="0">
                        <a:latin typeface="Times New Roman" pitchFamily="18" charset="0"/>
                        <a:cs typeface="Times New Roman" pitchFamily="18" charset="0"/>
                      </a:endParaRPr>
                    </a:p>
                  </a:txBody>
                  <a:tcPr marT="45718" marB="45718"/>
                </a:tc>
                <a:tc>
                  <a:txBody>
                    <a:bodyPr/>
                    <a:lstStyle/>
                    <a:p>
                      <a:r>
                        <a:rPr kumimoji="0" lang="en-US" sz="1800" b="0" kern="1200" dirty="0">
                          <a:solidFill>
                            <a:schemeClr val="dk1"/>
                          </a:solidFill>
                          <a:latin typeface="Times New Roman" pitchFamily="18" charset="0"/>
                          <a:ea typeface="+mn-ea"/>
                          <a:cs typeface="Times New Roman" pitchFamily="18" charset="0"/>
                        </a:rPr>
                        <a:t>The ﬁngerprint scanners used in this paper produce grayscale ﬁngerprint images with a white background and a dark foreground.</a:t>
                      </a:r>
                    </a:p>
                    <a:p>
                      <a:r>
                        <a:rPr kumimoji="0" lang="en-US" sz="1800" b="0" kern="1200" dirty="0">
                          <a:solidFill>
                            <a:schemeClr val="dk1"/>
                          </a:solidFill>
                          <a:latin typeface="Times New Roman" pitchFamily="18" charset="0"/>
                          <a:ea typeface="+mn-ea"/>
                          <a:cs typeface="Times New Roman" pitchFamily="18" charset="0"/>
                        </a:rPr>
                        <a:t>For higher accuracy, the network must be trained individually for each scanner.</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It has a disadvantage in that the computation time cannot be smaller than the pertained networks.</a:t>
                      </a:r>
                    </a:p>
                    <a:p>
                      <a:endParaRPr lang="en-IN" dirty="0"/>
                    </a:p>
                  </a:txBody>
                  <a:tcPr/>
                </a:tc>
                <a:extLst>
                  <a:ext uri="{0D108BD9-81ED-4DB2-BD59-A6C34878D82A}">
                    <a16:rowId xmlns:a16="http://schemas.microsoft.com/office/drawing/2014/main" val="2765211418"/>
                  </a:ext>
                </a:extLst>
              </a:tr>
            </a:tbl>
          </a:graphicData>
        </a:graphic>
      </p:graphicFrame>
    </p:spTree>
    <p:extLst>
      <p:ext uri="{BB962C8B-B14F-4D97-AF65-F5344CB8AC3E}">
        <p14:creationId xmlns:p14="http://schemas.microsoft.com/office/powerpoint/2010/main" val="67742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A44B-0D30-4B40-A6E4-DF93C730DA4C}"/>
              </a:ext>
            </a:extLst>
          </p:cNvPr>
          <p:cNvSpPr>
            <a:spLocks noGrp="1"/>
          </p:cNvSpPr>
          <p:nvPr>
            <p:ph type="title"/>
          </p:nvPr>
        </p:nvSpPr>
        <p:spPr/>
        <p:txBody>
          <a:bodyPr/>
          <a:lstStyle/>
          <a:p>
            <a:pPr algn="ctr"/>
            <a:r>
              <a:rPr lang="en-US" b="1" i="1" dirty="0">
                <a:solidFill>
                  <a:schemeClr val="accent1">
                    <a:lumMod val="60000"/>
                    <a:lumOff val="40000"/>
                  </a:schemeClr>
                </a:solidFill>
              </a:rPr>
              <a:t>PROPOSED AND EXISTING SYSTEM</a:t>
            </a:r>
            <a:endParaRPr lang="en-IN" b="1" i="1" dirty="0">
              <a:solidFill>
                <a:schemeClr val="accent1">
                  <a:lumMod val="60000"/>
                  <a:lumOff val="40000"/>
                </a:schemeClr>
              </a:solidFill>
            </a:endParaRPr>
          </a:p>
        </p:txBody>
      </p:sp>
      <p:sp>
        <p:nvSpPr>
          <p:cNvPr id="4" name="Text Placeholder 3">
            <a:extLst>
              <a:ext uri="{FF2B5EF4-FFF2-40B4-BE49-F238E27FC236}">
                <a16:creationId xmlns:a16="http://schemas.microsoft.com/office/drawing/2014/main" id="{3AD14E82-CB79-4929-AB1A-F288E702CF2D}"/>
              </a:ext>
            </a:extLst>
          </p:cNvPr>
          <p:cNvSpPr>
            <a:spLocks noGrp="1"/>
          </p:cNvSpPr>
          <p:nvPr>
            <p:ph type="body" idx="1"/>
          </p:nvPr>
        </p:nvSpPr>
        <p:spPr>
          <a:xfrm>
            <a:off x="1000126" y="2228850"/>
            <a:ext cx="4979986" cy="504825"/>
          </a:xfrm>
        </p:spPr>
        <p:txBody>
          <a:bodyPr/>
          <a:lstStyle/>
          <a:p>
            <a:r>
              <a:rPr lang="en-US" b="1" dirty="0"/>
              <a:t>EXISTING SYSTEM</a:t>
            </a:r>
            <a:endParaRPr lang="en-IN" b="1" dirty="0"/>
          </a:p>
        </p:txBody>
      </p:sp>
      <p:sp>
        <p:nvSpPr>
          <p:cNvPr id="5" name="Content Placeholder 4">
            <a:extLst>
              <a:ext uri="{FF2B5EF4-FFF2-40B4-BE49-F238E27FC236}">
                <a16:creationId xmlns:a16="http://schemas.microsoft.com/office/drawing/2014/main" id="{AA832078-C620-4EE4-A0E5-1F152A89DDB6}"/>
              </a:ext>
            </a:extLst>
          </p:cNvPr>
          <p:cNvSpPr>
            <a:spLocks noGrp="1"/>
          </p:cNvSpPr>
          <p:nvPr>
            <p:ph sz="half" idx="2"/>
          </p:nvPr>
        </p:nvSpPr>
        <p:spPr>
          <a:xfrm>
            <a:off x="514350" y="2733674"/>
            <a:ext cx="5388348" cy="3952875"/>
          </a:xfrm>
        </p:spPr>
        <p:txBody>
          <a:bodyPr>
            <a:normAutofit lnSpcReduction="10000"/>
          </a:bodyPr>
          <a:lstStyle/>
          <a:p>
            <a:r>
              <a:rPr lang="en-US" dirty="0">
                <a:solidFill>
                  <a:schemeClr val="tx1"/>
                </a:solidFill>
                <a:latin typeface="Times New Roman" pitchFamily="18" charset="0"/>
                <a:cs typeface="Times New Roman" pitchFamily="18" charset="0"/>
              </a:rPr>
              <a:t>In existing system uploading and sharing file among multiple client user in cloud environment is very hard to perform and there is no proper authentication among the cloud user and to the cloud server.</a:t>
            </a:r>
          </a:p>
          <a:p>
            <a:r>
              <a:rPr lang="en-US" dirty="0">
                <a:solidFill>
                  <a:schemeClr val="tx1"/>
                </a:solidFill>
                <a:latin typeface="Times New Roman" pitchFamily="18" charset="0"/>
                <a:cs typeface="Times New Roman" pitchFamily="18" charset="0"/>
              </a:rPr>
              <a:t> Hence the file that uploaded on the cloud would not be secure as there is a lot of security problem that related to the cloud storage.</a:t>
            </a:r>
          </a:p>
          <a:p>
            <a:r>
              <a:rPr lang="en-US" dirty="0">
                <a:solidFill>
                  <a:schemeClr val="tx1"/>
                </a:solidFill>
                <a:latin typeface="Times New Roman" pitchFamily="18" charset="0"/>
                <a:cs typeface="Times New Roman" pitchFamily="18" charset="0"/>
              </a:rPr>
              <a:t>In the authentication phase, we capture a new biometric ﬁngerprint image of the user, and subsequently generate the private key and encrypt the biometric data as a query</a:t>
            </a:r>
            <a:endParaRPr lang="en-IN" dirty="0">
              <a:solidFill>
                <a:schemeClr val="tx1"/>
              </a:solidFill>
            </a:endParaRPr>
          </a:p>
        </p:txBody>
      </p:sp>
      <p:sp>
        <p:nvSpPr>
          <p:cNvPr id="6" name="Text Placeholder 5">
            <a:extLst>
              <a:ext uri="{FF2B5EF4-FFF2-40B4-BE49-F238E27FC236}">
                <a16:creationId xmlns:a16="http://schemas.microsoft.com/office/drawing/2014/main" id="{4329007F-397F-4221-859A-69E156214887}"/>
              </a:ext>
            </a:extLst>
          </p:cNvPr>
          <p:cNvSpPr>
            <a:spLocks noGrp="1"/>
          </p:cNvSpPr>
          <p:nvPr>
            <p:ph type="body" sz="quarter" idx="3"/>
          </p:nvPr>
        </p:nvSpPr>
        <p:spPr>
          <a:xfrm>
            <a:off x="6673849" y="2157412"/>
            <a:ext cx="4825159" cy="576262"/>
          </a:xfrm>
        </p:spPr>
        <p:txBody>
          <a:bodyPr/>
          <a:lstStyle/>
          <a:p>
            <a:r>
              <a:rPr lang="en-US" b="1" dirty="0"/>
              <a:t>PROPOSED SYSTEM</a:t>
            </a:r>
            <a:endParaRPr lang="en-IN" b="1" dirty="0"/>
          </a:p>
        </p:txBody>
      </p:sp>
      <p:sp>
        <p:nvSpPr>
          <p:cNvPr id="7" name="Content Placeholder 6">
            <a:extLst>
              <a:ext uri="{FF2B5EF4-FFF2-40B4-BE49-F238E27FC236}">
                <a16:creationId xmlns:a16="http://schemas.microsoft.com/office/drawing/2014/main" id="{5F076ECD-090E-41A6-A65E-704C29E5FE61}"/>
              </a:ext>
            </a:extLst>
          </p:cNvPr>
          <p:cNvSpPr>
            <a:spLocks noGrp="1"/>
          </p:cNvSpPr>
          <p:nvPr>
            <p:ph sz="quarter" idx="4"/>
          </p:nvPr>
        </p:nvSpPr>
        <p:spPr>
          <a:xfrm>
            <a:off x="6195644" y="2733674"/>
            <a:ext cx="5577256" cy="3876676"/>
          </a:xfrm>
        </p:spPr>
        <p:txBody>
          <a:bodyPr>
            <a:normAutofit lnSpcReduction="10000"/>
          </a:bodyPr>
          <a:lstStyle/>
          <a:p>
            <a:r>
              <a:rPr lang="en-US" dirty="0">
                <a:solidFill>
                  <a:schemeClr val="tx1"/>
                </a:solidFill>
                <a:latin typeface="Times New Roman" pitchFamily="18" charset="0"/>
                <a:cs typeface="Times New Roman" pitchFamily="18" charset="0"/>
              </a:rPr>
              <a:t>In Proposed system, we introduced secure and efficient ﬁle storage and sharing cloud environment using Remote cloud. </a:t>
            </a:r>
          </a:p>
          <a:p>
            <a:r>
              <a:rPr lang="en-US" dirty="0">
                <a:solidFill>
                  <a:schemeClr val="tx1"/>
                </a:solidFill>
                <a:latin typeface="Times New Roman" pitchFamily="18" charset="0"/>
                <a:cs typeface="Times New Roman" pitchFamily="18" charset="0"/>
              </a:rPr>
              <a:t>Mutual authentication is very important between two target device as the user and to the cloud server as mutual authentication makes the server to trust the cloud storage where cloud owner can store the data and from server end, server will verify the user credential to provide any service to that particular user.</a:t>
            </a:r>
          </a:p>
          <a:p>
            <a:r>
              <a:rPr lang="en-US" dirty="0">
                <a:solidFill>
                  <a:schemeClr val="tx1"/>
                </a:solidFill>
                <a:latin typeface="Times New Roman" pitchFamily="18" charset="0"/>
                <a:cs typeface="Times New Roman" pitchFamily="18" charset="0"/>
              </a:rPr>
              <a:t>Cloud contains the encrypted information along with the parameter related to that file. If any user request to the cloud server with some attribute. Based on the attribute cloud will redirect </a:t>
            </a:r>
          </a:p>
          <a:p>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IN" dirty="0">
              <a:solidFill>
                <a:schemeClr val="tx1"/>
              </a:solidFill>
            </a:endParaRPr>
          </a:p>
        </p:txBody>
      </p:sp>
    </p:spTree>
    <p:extLst>
      <p:ext uri="{BB962C8B-B14F-4D97-AF65-F5344CB8AC3E}">
        <p14:creationId xmlns:p14="http://schemas.microsoft.com/office/powerpoint/2010/main" val="272841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858C-91C9-4DF8-B6AC-D4DDCCE35275}"/>
              </a:ext>
            </a:extLst>
          </p:cNvPr>
          <p:cNvSpPr>
            <a:spLocks noGrp="1"/>
          </p:cNvSpPr>
          <p:nvPr>
            <p:ph type="title"/>
          </p:nvPr>
        </p:nvSpPr>
        <p:spPr/>
        <p:txBody>
          <a:bodyPr/>
          <a:lstStyle/>
          <a:p>
            <a:pPr algn="ctr"/>
            <a:br>
              <a:rPr lang="en-US" b="1" dirty="0">
                <a:solidFill>
                  <a:schemeClr val="accent1">
                    <a:lumMod val="60000"/>
                    <a:lumOff val="40000"/>
                  </a:schemeClr>
                </a:solidFill>
              </a:rPr>
            </a:br>
            <a:endParaRPr lang="en-IN" b="1" dirty="0">
              <a:solidFill>
                <a:schemeClr val="accent1">
                  <a:lumMod val="60000"/>
                  <a:lumOff val="40000"/>
                </a:schemeClr>
              </a:solidFill>
            </a:endParaRPr>
          </a:p>
        </p:txBody>
      </p:sp>
      <p:sp>
        <p:nvSpPr>
          <p:cNvPr id="4" name="Content Placeholder 3">
            <a:extLst>
              <a:ext uri="{FF2B5EF4-FFF2-40B4-BE49-F238E27FC236}">
                <a16:creationId xmlns:a16="http://schemas.microsoft.com/office/drawing/2014/main" id="{A72700BA-BF76-4B9C-8070-D3769E9B1946}"/>
              </a:ext>
            </a:extLst>
          </p:cNvPr>
          <p:cNvSpPr>
            <a:spLocks noGrp="1"/>
          </p:cNvSpPr>
          <p:nvPr>
            <p:ph idx="1"/>
          </p:nvPr>
        </p:nvSpPr>
        <p:spPr>
          <a:xfrm>
            <a:off x="5648855" y="1295400"/>
            <a:ext cx="5990371" cy="4572000"/>
          </a:xfrm>
        </p:spPr>
        <p:txBody>
          <a:bodyPr/>
          <a:lstStyle/>
          <a:p>
            <a:pPr marL="0" indent="0">
              <a:buNone/>
            </a:pPr>
            <a:r>
              <a:rPr lang="en-US" b="1" dirty="0">
                <a:solidFill>
                  <a:schemeClr val="accent2">
                    <a:lumMod val="75000"/>
                  </a:schemeClr>
                </a:solidFill>
              </a:rPr>
              <a:t>HARDWARE REQUIREMENTS :</a:t>
            </a:r>
          </a:p>
          <a:p>
            <a:pPr lvl="0"/>
            <a:r>
              <a:rPr lang="en-US" dirty="0">
                <a:solidFill>
                  <a:schemeClr val="tx1"/>
                </a:solidFill>
                <a:latin typeface="Times New Roman" pitchFamily="18" charset="0"/>
                <a:cs typeface="Times New Roman" pitchFamily="18" charset="0"/>
              </a:rPr>
              <a:t>Hard Disk	: 	250GB and Above</a:t>
            </a:r>
          </a:p>
          <a:p>
            <a:pPr lvl="0"/>
            <a:r>
              <a:rPr lang="en-US" dirty="0">
                <a:solidFill>
                  <a:schemeClr val="tx1"/>
                </a:solidFill>
                <a:latin typeface="Times New Roman" pitchFamily="18" charset="0"/>
                <a:cs typeface="Times New Roman" pitchFamily="18" charset="0"/>
              </a:rPr>
              <a:t>RAM		:	4GB and Above</a:t>
            </a:r>
          </a:p>
          <a:p>
            <a:pPr lvl="0"/>
            <a:r>
              <a:rPr lang="en-US" dirty="0">
                <a:solidFill>
                  <a:schemeClr val="tx1"/>
                </a:solidFill>
                <a:latin typeface="Times New Roman" pitchFamily="18" charset="0"/>
                <a:cs typeface="Times New Roman" pitchFamily="18" charset="0"/>
              </a:rPr>
              <a:t>Processor	: 	i3 and Above</a:t>
            </a:r>
          </a:p>
          <a:p>
            <a:pPr marL="0" indent="0">
              <a:buNone/>
            </a:pPr>
            <a:endParaRPr lang="en-US" dirty="0">
              <a:solidFill>
                <a:schemeClr val="tx1"/>
              </a:solidFill>
            </a:endParaRPr>
          </a:p>
          <a:p>
            <a:pPr marL="0" indent="0">
              <a:buNone/>
            </a:pPr>
            <a:r>
              <a:rPr lang="en-US" b="1" dirty="0">
                <a:solidFill>
                  <a:schemeClr val="accent2">
                    <a:lumMod val="75000"/>
                  </a:schemeClr>
                </a:solidFill>
              </a:rPr>
              <a:t>SOFTWARE REQUIREMENTS:</a:t>
            </a:r>
          </a:p>
          <a:p>
            <a:pPr lvl="0"/>
            <a:r>
              <a:rPr lang="en-US" dirty="0">
                <a:solidFill>
                  <a:schemeClr val="tx1"/>
                </a:solidFill>
                <a:latin typeface="Times New Roman" pitchFamily="18" charset="0"/>
                <a:cs typeface="Times New Roman" pitchFamily="18" charset="0"/>
              </a:rPr>
              <a:t>Windows 10</a:t>
            </a:r>
          </a:p>
          <a:p>
            <a:pPr lvl="0"/>
            <a:r>
              <a:rPr lang="en-US" dirty="0">
                <a:solidFill>
                  <a:schemeClr val="tx1"/>
                </a:solidFill>
                <a:latin typeface="Times New Roman" pitchFamily="18" charset="0"/>
                <a:cs typeface="Times New Roman" pitchFamily="18" charset="0"/>
              </a:rPr>
              <a:t>JDK 1.8</a:t>
            </a:r>
          </a:p>
          <a:p>
            <a:pPr lvl="0"/>
            <a:r>
              <a:rPr lang="en-US" dirty="0">
                <a:solidFill>
                  <a:schemeClr val="tx1"/>
                </a:solidFill>
                <a:latin typeface="Times New Roman" pitchFamily="18" charset="0"/>
                <a:cs typeface="Times New Roman" pitchFamily="18" charset="0"/>
              </a:rPr>
              <a:t>My SQL 5.0</a:t>
            </a:r>
          </a:p>
          <a:p>
            <a:pPr lvl="0"/>
            <a:r>
              <a:rPr lang="en-US" dirty="0">
                <a:solidFill>
                  <a:schemeClr val="tx1"/>
                </a:solidFill>
                <a:latin typeface="Times New Roman" pitchFamily="18" charset="0"/>
                <a:cs typeface="Times New Roman" pitchFamily="18" charset="0"/>
              </a:rPr>
              <a:t>Tomcat 9</a:t>
            </a:r>
            <a:endParaRPr lang="en-US" dirty="0">
              <a:latin typeface="Times New Roman" pitchFamily="18" charset="0"/>
              <a:cs typeface="Times New Roman" pitchFamily="18" charset="0"/>
            </a:endParaRPr>
          </a:p>
          <a:p>
            <a:pPr marL="0" indent="0">
              <a:buNone/>
            </a:pPr>
            <a:endParaRPr lang="en-IN" dirty="0"/>
          </a:p>
        </p:txBody>
      </p:sp>
      <p:sp>
        <p:nvSpPr>
          <p:cNvPr id="3" name="Content Placeholder 2">
            <a:extLst>
              <a:ext uri="{FF2B5EF4-FFF2-40B4-BE49-F238E27FC236}">
                <a16:creationId xmlns:a16="http://schemas.microsoft.com/office/drawing/2014/main" id="{30C56DF7-731D-4E5F-A5D6-15E2EF92F51C}"/>
              </a:ext>
            </a:extLst>
          </p:cNvPr>
          <p:cNvSpPr>
            <a:spLocks noGrp="1"/>
          </p:cNvSpPr>
          <p:nvPr>
            <p:ph type="body" sz="half" idx="2"/>
          </p:nvPr>
        </p:nvSpPr>
        <p:spPr>
          <a:xfrm>
            <a:off x="1208544" y="2673459"/>
            <a:ext cx="2793158" cy="2557220"/>
          </a:xfrm>
        </p:spPr>
        <p:txBody>
          <a:bodyPr>
            <a:normAutofit fontScale="92500" lnSpcReduction="20000"/>
          </a:bodyPr>
          <a:lstStyle/>
          <a:p>
            <a:pPr marL="342900" marR="114300" lvl="0" indent="-342900" algn="just">
              <a:lnSpc>
                <a:spcPct val="150000"/>
              </a:lnSpc>
              <a:spcAft>
                <a:spcPts val="60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J2EE(JAVA,JSP,JSTL,JSON)</a:t>
            </a:r>
            <a:endParaRPr lang="en-IN" sz="2000" b="1" dirty="0">
              <a:effectLst/>
              <a:latin typeface="Times New Roman" panose="02020603050405020304" pitchFamily="18" charset="0"/>
              <a:ea typeface="Times New Roman" panose="02020603050405020304" pitchFamily="18" charset="0"/>
            </a:endParaRPr>
          </a:p>
          <a:p>
            <a:pPr marL="342900" marR="114300" lvl="0" indent="-342900" algn="just">
              <a:lnSpc>
                <a:spcPct val="150000"/>
              </a:lnSpc>
              <a:spcAft>
                <a:spcPts val="60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JavaScript , HTML , CSS</a:t>
            </a:r>
            <a:endParaRPr lang="en-IN" sz="2000" b="1" dirty="0">
              <a:effectLst/>
              <a:latin typeface="Times New Roman" panose="02020603050405020304" pitchFamily="18" charset="0"/>
              <a:ea typeface="Times New Roman" panose="02020603050405020304" pitchFamily="18" charset="0"/>
            </a:endParaRPr>
          </a:p>
          <a:p>
            <a:pPr marL="342900" marR="114300" lvl="0" indent="-342900" algn="just">
              <a:lnSpc>
                <a:spcPct val="150000"/>
              </a:lnSpc>
              <a:spcAft>
                <a:spcPts val="60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Spring MVC</a:t>
            </a:r>
            <a:endParaRPr lang="en-IN" sz="2000" b="1"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Rectangle 4">
            <a:extLst>
              <a:ext uri="{FF2B5EF4-FFF2-40B4-BE49-F238E27FC236}">
                <a16:creationId xmlns:a16="http://schemas.microsoft.com/office/drawing/2014/main" id="{16976B0B-2315-4D6F-BF9B-AFBBA76F790B}"/>
              </a:ext>
            </a:extLst>
          </p:cNvPr>
          <p:cNvSpPr/>
          <p:nvPr/>
        </p:nvSpPr>
        <p:spPr>
          <a:xfrm>
            <a:off x="1348352" y="1475568"/>
            <a:ext cx="2262753" cy="6199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TECHNOLOGY STACK</a:t>
            </a:r>
            <a:endParaRPr lang="en-IN"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7969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D78B56-69CA-4552-BEB3-B0AFCF6131F2}"/>
              </a:ext>
            </a:extLst>
          </p:cNvPr>
          <p:cNvSpPr>
            <a:spLocks noGrp="1"/>
          </p:cNvSpPr>
          <p:nvPr>
            <p:ph type="title"/>
          </p:nvPr>
        </p:nvSpPr>
        <p:spPr>
          <a:xfrm>
            <a:off x="1154954" y="973668"/>
            <a:ext cx="8761413" cy="704212"/>
          </a:xfrm>
        </p:spPr>
        <p:txBody>
          <a:bodyPr/>
          <a:lstStyle/>
          <a:p>
            <a:pPr algn="ctr"/>
            <a:r>
              <a:rPr lang="en-US" b="1" dirty="0">
                <a:solidFill>
                  <a:schemeClr val="accent1">
                    <a:lumMod val="60000"/>
                    <a:lumOff val="40000"/>
                  </a:schemeClr>
                </a:solidFill>
              </a:rPr>
              <a:t>SYSTEM ARCHITECTURE</a:t>
            </a:r>
            <a:endParaRPr lang="en-IN" b="1" dirty="0">
              <a:solidFill>
                <a:schemeClr val="accent1">
                  <a:lumMod val="60000"/>
                  <a:lumOff val="40000"/>
                </a:schemeClr>
              </a:solidFill>
            </a:endParaRPr>
          </a:p>
        </p:txBody>
      </p:sp>
      <p:sp>
        <p:nvSpPr>
          <p:cNvPr id="5" name="Rectangle 29">
            <a:extLst>
              <a:ext uri="{FF2B5EF4-FFF2-40B4-BE49-F238E27FC236}">
                <a16:creationId xmlns:a16="http://schemas.microsoft.com/office/drawing/2014/main" id="{F1C4B8E4-7643-4852-9D29-6F29C6B9E5EA}"/>
              </a:ext>
            </a:extLst>
          </p:cNvPr>
          <p:cNvSpPr>
            <a:spLocks noChangeArrowheads="1"/>
          </p:cNvSpPr>
          <p:nvPr/>
        </p:nvSpPr>
        <p:spPr bwMode="auto">
          <a:xfrm>
            <a:off x="1759258" y="1460500"/>
            <a:ext cx="1566070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6" name="Group 1">
            <a:extLst>
              <a:ext uri="{FF2B5EF4-FFF2-40B4-BE49-F238E27FC236}">
                <a16:creationId xmlns:a16="http://schemas.microsoft.com/office/drawing/2014/main" id="{E13E265D-D0FC-4750-ACB2-46961027E554}"/>
              </a:ext>
            </a:extLst>
          </p:cNvPr>
          <p:cNvGrpSpPr>
            <a:grpSpLocks noChangeAspect="1"/>
          </p:cNvGrpSpPr>
          <p:nvPr/>
        </p:nvGrpSpPr>
        <p:grpSpPr bwMode="auto">
          <a:xfrm>
            <a:off x="798163" y="2487168"/>
            <a:ext cx="10926305" cy="4060865"/>
            <a:chOff x="1800" y="2987"/>
            <a:chExt cx="8733" cy="6205"/>
          </a:xfrm>
        </p:grpSpPr>
        <p:sp>
          <p:nvSpPr>
            <p:cNvPr id="7" name="AutoShape 28">
              <a:extLst>
                <a:ext uri="{FF2B5EF4-FFF2-40B4-BE49-F238E27FC236}">
                  <a16:creationId xmlns:a16="http://schemas.microsoft.com/office/drawing/2014/main" id="{524475DE-70A6-4E9F-81F2-A4ABA6CF93ED}"/>
                </a:ext>
              </a:extLst>
            </p:cNvPr>
            <p:cNvSpPr>
              <a:spLocks noChangeAspect="1" noChangeArrowheads="1" noTextEdit="1"/>
            </p:cNvSpPr>
            <p:nvPr/>
          </p:nvSpPr>
          <p:spPr bwMode="auto">
            <a:xfrm>
              <a:off x="1800" y="2987"/>
              <a:ext cx="8733" cy="62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75" name="Picture 27">
              <a:extLst>
                <a:ext uri="{FF2B5EF4-FFF2-40B4-BE49-F238E27FC236}">
                  <a16:creationId xmlns:a16="http://schemas.microsoft.com/office/drawing/2014/main" id="{560B08BF-E667-435F-95D8-E4D7A73F1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 y="2987"/>
              <a:ext cx="1704" cy="170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26">
              <a:extLst>
                <a:ext uri="{FF2B5EF4-FFF2-40B4-BE49-F238E27FC236}">
                  <a16:creationId xmlns:a16="http://schemas.microsoft.com/office/drawing/2014/main" id="{5A667109-B732-4893-89E6-8D5C71DB8CB1}"/>
                </a:ext>
              </a:extLst>
            </p:cNvPr>
            <p:cNvSpPr>
              <a:spLocks noChangeArrowheads="1"/>
            </p:cNvSpPr>
            <p:nvPr/>
          </p:nvSpPr>
          <p:spPr bwMode="auto">
            <a:xfrm>
              <a:off x="1800" y="3123"/>
              <a:ext cx="1269" cy="1569"/>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KGC</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(Key Generation Centre)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AutoShape 25">
              <a:extLst>
                <a:ext uri="{FF2B5EF4-FFF2-40B4-BE49-F238E27FC236}">
                  <a16:creationId xmlns:a16="http://schemas.microsoft.com/office/drawing/2014/main" id="{5CA0E8B2-859D-43B1-9FB8-83F627EA84AC}"/>
                </a:ext>
              </a:extLst>
            </p:cNvPr>
            <p:cNvSpPr>
              <a:spLocks noChangeShapeType="1"/>
            </p:cNvSpPr>
            <p:nvPr/>
          </p:nvSpPr>
          <p:spPr bwMode="auto">
            <a:xfrm>
              <a:off x="2435" y="3123"/>
              <a:ext cx="4095" cy="7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 Box 24">
              <a:extLst>
                <a:ext uri="{FF2B5EF4-FFF2-40B4-BE49-F238E27FC236}">
                  <a16:creationId xmlns:a16="http://schemas.microsoft.com/office/drawing/2014/main" id="{FEF4B6A0-E5F7-43A5-BC2B-0785B2C6257D}"/>
                </a:ext>
              </a:extLst>
            </p:cNvPr>
            <p:cNvSpPr txBox="1">
              <a:spLocks noChangeArrowheads="1"/>
            </p:cNvSpPr>
            <p:nvPr/>
          </p:nvSpPr>
          <p:spPr bwMode="auto">
            <a:xfrm>
              <a:off x="2661" y="4143"/>
              <a:ext cx="1269" cy="43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Server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 Box 23">
              <a:extLst>
                <a:ext uri="{FF2B5EF4-FFF2-40B4-BE49-F238E27FC236}">
                  <a16:creationId xmlns:a16="http://schemas.microsoft.com/office/drawing/2014/main" id="{1D0A5E20-729B-4390-A116-3B41702A1C4C}"/>
                </a:ext>
              </a:extLst>
            </p:cNvPr>
            <p:cNvSpPr txBox="1">
              <a:spLocks noChangeArrowheads="1"/>
            </p:cNvSpPr>
            <p:nvPr/>
          </p:nvSpPr>
          <p:spPr bwMode="auto">
            <a:xfrm>
              <a:off x="6530" y="6062"/>
              <a:ext cx="1458" cy="35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Service request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AutoShape 22">
              <a:extLst>
                <a:ext uri="{FF2B5EF4-FFF2-40B4-BE49-F238E27FC236}">
                  <a16:creationId xmlns:a16="http://schemas.microsoft.com/office/drawing/2014/main" id="{A95A3B52-69C5-4EC0-AF4C-BA815D38F6D5}"/>
                </a:ext>
              </a:extLst>
            </p:cNvPr>
            <p:cNvSpPr>
              <a:spLocks noChangeArrowheads="1"/>
            </p:cNvSpPr>
            <p:nvPr/>
          </p:nvSpPr>
          <p:spPr bwMode="auto">
            <a:xfrm>
              <a:off x="1982" y="8016"/>
              <a:ext cx="1763" cy="88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User as Data Owner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AutoShape 21">
              <a:extLst>
                <a:ext uri="{FF2B5EF4-FFF2-40B4-BE49-F238E27FC236}">
                  <a16:creationId xmlns:a16="http://schemas.microsoft.com/office/drawing/2014/main" id="{0A49161F-2599-4CEB-82D9-CE1CD2AC3A1D}"/>
                </a:ext>
              </a:extLst>
            </p:cNvPr>
            <p:cNvSpPr>
              <a:spLocks noChangeArrowheads="1"/>
            </p:cNvSpPr>
            <p:nvPr/>
          </p:nvSpPr>
          <p:spPr bwMode="auto">
            <a:xfrm>
              <a:off x="7988" y="8313"/>
              <a:ext cx="1945" cy="72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Cloud User as Data Consumer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AutoShape 20">
              <a:extLst>
                <a:ext uri="{FF2B5EF4-FFF2-40B4-BE49-F238E27FC236}">
                  <a16:creationId xmlns:a16="http://schemas.microsoft.com/office/drawing/2014/main" id="{43C5B43C-BE29-4EAE-A1FB-D513924CDFFC}"/>
                </a:ext>
              </a:extLst>
            </p:cNvPr>
            <p:cNvSpPr>
              <a:spLocks noChangeShapeType="1"/>
            </p:cNvSpPr>
            <p:nvPr/>
          </p:nvSpPr>
          <p:spPr bwMode="auto">
            <a:xfrm flipH="1">
              <a:off x="2863" y="4692"/>
              <a:ext cx="4519" cy="332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9">
              <a:extLst>
                <a:ext uri="{FF2B5EF4-FFF2-40B4-BE49-F238E27FC236}">
                  <a16:creationId xmlns:a16="http://schemas.microsoft.com/office/drawing/2014/main" id="{CE607DBB-8F54-4731-8859-E22156183FD3}"/>
                </a:ext>
              </a:extLst>
            </p:cNvPr>
            <p:cNvSpPr>
              <a:spLocks noChangeShapeType="1"/>
            </p:cNvSpPr>
            <p:nvPr/>
          </p:nvSpPr>
          <p:spPr bwMode="auto">
            <a:xfrm>
              <a:off x="10532" y="8016"/>
              <a:ext cx="1" cy="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Text Box 18">
              <a:extLst>
                <a:ext uri="{FF2B5EF4-FFF2-40B4-BE49-F238E27FC236}">
                  <a16:creationId xmlns:a16="http://schemas.microsoft.com/office/drawing/2014/main" id="{C2EE04A6-1110-4A75-8556-7B08734162DD}"/>
                </a:ext>
              </a:extLst>
            </p:cNvPr>
            <p:cNvSpPr txBox="1">
              <a:spLocks noChangeArrowheads="1"/>
            </p:cNvSpPr>
            <p:nvPr/>
          </p:nvSpPr>
          <p:spPr bwMode="auto">
            <a:xfrm>
              <a:off x="4349" y="6062"/>
              <a:ext cx="1719" cy="86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Owner Registration and Mutual Authentication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17">
              <a:extLst>
                <a:ext uri="{FF2B5EF4-FFF2-40B4-BE49-F238E27FC236}">
                  <a16:creationId xmlns:a16="http://schemas.microsoft.com/office/drawing/2014/main" id="{0611443F-F8F9-4254-AE64-200E80B78BCF}"/>
                </a:ext>
              </a:extLst>
            </p:cNvPr>
            <p:cNvSpPr txBox="1">
              <a:spLocks noChangeArrowheads="1"/>
            </p:cNvSpPr>
            <p:nvPr/>
          </p:nvSpPr>
          <p:spPr bwMode="auto">
            <a:xfrm>
              <a:off x="8472" y="6414"/>
              <a:ext cx="1569" cy="86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Registration and Mutual Authentication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AutoShape 16">
              <a:extLst>
                <a:ext uri="{FF2B5EF4-FFF2-40B4-BE49-F238E27FC236}">
                  <a16:creationId xmlns:a16="http://schemas.microsoft.com/office/drawing/2014/main" id="{15C5DD48-584A-4352-8694-96E4BAF0CD6F}"/>
                </a:ext>
              </a:extLst>
            </p:cNvPr>
            <p:cNvSpPr>
              <a:spLocks noChangeShapeType="1"/>
            </p:cNvSpPr>
            <p:nvPr/>
          </p:nvSpPr>
          <p:spPr bwMode="auto">
            <a:xfrm flipH="1" flipV="1">
              <a:off x="2435" y="4605"/>
              <a:ext cx="428" cy="34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Text Box 15">
              <a:extLst>
                <a:ext uri="{FF2B5EF4-FFF2-40B4-BE49-F238E27FC236}">
                  <a16:creationId xmlns:a16="http://schemas.microsoft.com/office/drawing/2014/main" id="{F2259463-3D10-4439-82BD-F5F719C3138C}"/>
                </a:ext>
              </a:extLst>
            </p:cNvPr>
            <p:cNvSpPr txBox="1">
              <a:spLocks noChangeArrowheads="1"/>
            </p:cNvSpPr>
            <p:nvPr/>
          </p:nvSpPr>
          <p:spPr bwMode="auto">
            <a:xfrm>
              <a:off x="2863" y="6251"/>
              <a:ext cx="1177" cy="83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 Request to Encrypt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AutoShape 14">
              <a:extLst>
                <a:ext uri="{FF2B5EF4-FFF2-40B4-BE49-F238E27FC236}">
                  <a16:creationId xmlns:a16="http://schemas.microsoft.com/office/drawing/2014/main" id="{8D4442DF-E0FA-4342-9B97-8616388A08C5}"/>
                </a:ext>
              </a:extLst>
            </p:cNvPr>
            <p:cNvSpPr>
              <a:spLocks noChangeShapeType="1"/>
            </p:cNvSpPr>
            <p:nvPr/>
          </p:nvSpPr>
          <p:spPr bwMode="auto">
            <a:xfrm>
              <a:off x="3745" y="8456"/>
              <a:ext cx="1324" cy="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13">
              <a:extLst>
                <a:ext uri="{FF2B5EF4-FFF2-40B4-BE49-F238E27FC236}">
                  <a16:creationId xmlns:a16="http://schemas.microsoft.com/office/drawing/2014/main" id="{AAECCDD1-7E9A-47DB-A257-42F56D5C2DB6}"/>
                </a:ext>
              </a:extLst>
            </p:cNvPr>
            <p:cNvSpPr>
              <a:spLocks noChangeShapeType="1"/>
            </p:cNvSpPr>
            <p:nvPr/>
          </p:nvSpPr>
          <p:spPr bwMode="auto">
            <a:xfrm flipV="1">
              <a:off x="5569" y="4826"/>
              <a:ext cx="1716" cy="338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Text Box 12">
              <a:extLst>
                <a:ext uri="{FF2B5EF4-FFF2-40B4-BE49-F238E27FC236}">
                  <a16:creationId xmlns:a16="http://schemas.microsoft.com/office/drawing/2014/main" id="{768F8C7F-B82E-486B-874D-524A162687F2}"/>
                </a:ext>
              </a:extLst>
            </p:cNvPr>
            <p:cNvSpPr txBox="1">
              <a:spLocks noChangeArrowheads="1"/>
            </p:cNvSpPr>
            <p:nvPr/>
          </p:nvSpPr>
          <p:spPr bwMode="auto">
            <a:xfrm>
              <a:off x="3837" y="8616"/>
              <a:ext cx="1365" cy="41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Upload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AutoShape 11">
              <a:extLst>
                <a:ext uri="{FF2B5EF4-FFF2-40B4-BE49-F238E27FC236}">
                  <a16:creationId xmlns:a16="http://schemas.microsoft.com/office/drawing/2014/main" id="{FECEBA88-FDD5-4C5A-841D-E44D9600228F}"/>
                </a:ext>
              </a:extLst>
            </p:cNvPr>
            <p:cNvSpPr>
              <a:spLocks noChangeShapeType="1"/>
            </p:cNvSpPr>
            <p:nvPr/>
          </p:nvSpPr>
          <p:spPr bwMode="auto">
            <a:xfrm flipH="1" flipV="1">
              <a:off x="6935" y="8019"/>
              <a:ext cx="1053" cy="6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10">
              <a:extLst>
                <a:ext uri="{FF2B5EF4-FFF2-40B4-BE49-F238E27FC236}">
                  <a16:creationId xmlns:a16="http://schemas.microsoft.com/office/drawing/2014/main" id="{A24B8B77-010B-4BDD-ABE3-8FB1C1B68580}"/>
                </a:ext>
              </a:extLst>
            </p:cNvPr>
            <p:cNvSpPr>
              <a:spLocks noChangeShapeType="1"/>
            </p:cNvSpPr>
            <p:nvPr/>
          </p:nvSpPr>
          <p:spPr bwMode="auto">
            <a:xfrm>
              <a:off x="6189" y="8482"/>
              <a:ext cx="1799" cy="19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Text Box 9">
              <a:extLst>
                <a:ext uri="{FF2B5EF4-FFF2-40B4-BE49-F238E27FC236}">
                  <a16:creationId xmlns:a16="http://schemas.microsoft.com/office/drawing/2014/main" id="{E2CD1309-7641-4820-B6B3-5AEADF1ABE3B}"/>
                </a:ext>
              </a:extLst>
            </p:cNvPr>
            <p:cNvSpPr txBox="1">
              <a:spLocks noChangeArrowheads="1"/>
            </p:cNvSpPr>
            <p:nvPr/>
          </p:nvSpPr>
          <p:spPr bwMode="auto">
            <a:xfrm>
              <a:off x="6189" y="7440"/>
              <a:ext cx="1492" cy="57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File Download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AutoShape 8">
              <a:extLst>
                <a:ext uri="{FF2B5EF4-FFF2-40B4-BE49-F238E27FC236}">
                  <a16:creationId xmlns:a16="http://schemas.microsoft.com/office/drawing/2014/main" id="{AA23F417-57F6-4DE5-B741-A2CFE3DB69E3}"/>
                </a:ext>
              </a:extLst>
            </p:cNvPr>
            <p:cNvSpPr>
              <a:spLocks noChangeArrowheads="1"/>
            </p:cNvSpPr>
            <p:nvPr/>
          </p:nvSpPr>
          <p:spPr bwMode="auto">
            <a:xfrm>
              <a:off x="4949" y="8210"/>
              <a:ext cx="1240" cy="54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Fingerprint Biometric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 Box 7">
              <a:extLst>
                <a:ext uri="{FF2B5EF4-FFF2-40B4-BE49-F238E27FC236}">
                  <a16:creationId xmlns:a16="http://schemas.microsoft.com/office/drawing/2014/main" id="{995B86CF-FA19-4BB8-8FD2-8FD300FFD039}"/>
                </a:ext>
              </a:extLst>
            </p:cNvPr>
            <p:cNvSpPr txBox="1">
              <a:spLocks noChangeArrowheads="1"/>
            </p:cNvSpPr>
            <p:nvPr/>
          </p:nvSpPr>
          <p:spPr bwMode="auto">
            <a:xfrm>
              <a:off x="1800" y="5433"/>
              <a:ext cx="1887" cy="3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Session key generation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AutoShape 6">
              <a:extLst>
                <a:ext uri="{FF2B5EF4-FFF2-40B4-BE49-F238E27FC236}">
                  <a16:creationId xmlns:a16="http://schemas.microsoft.com/office/drawing/2014/main" id="{F2672314-88E7-482D-8AC8-B8351E0AA5B8}"/>
                </a:ext>
              </a:extLst>
            </p:cNvPr>
            <p:cNvSpPr>
              <a:spLocks noChangeShapeType="1"/>
            </p:cNvSpPr>
            <p:nvPr/>
          </p:nvSpPr>
          <p:spPr bwMode="auto">
            <a:xfrm flipH="1" flipV="1">
              <a:off x="8234" y="3839"/>
              <a:ext cx="1699" cy="48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5">
              <a:extLst>
                <a:ext uri="{FF2B5EF4-FFF2-40B4-BE49-F238E27FC236}">
                  <a16:creationId xmlns:a16="http://schemas.microsoft.com/office/drawing/2014/main" id="{0DF87FB7-B0E9-423E-B015-186ED4A04624}"/>
                </a:ext>
              </a:extLst>
            </p:cNvPr>
            <p:cNvSpPr>
              <a:spLocks noChangeArrowheads="1"/>
            </p:cNvSpPr>
            <p:nvPr/>
          </p:nvSpPr>
          <p:spPr bwMode="auto">
            <a:xfrm>
              <a:off x="3837" y="4119"/>
              <a:ext cx="1343" cy="1523"/>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Fingerprint Data</a:t>
              </a: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Repository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AutoShape 4">
              <a:extLst>
                <a:ext uri="{FF2B5EF4-FFF2-40B4-BE49-F238E27FC236}">
                  <a16:creationId xmlns:a16="http://schemas.microsoft.com/office/drawing/2014/main" id="{7C86ACAB-1EB9-4317-BEF4-8D264AE7EBE0}"/>
                </a:ext>
              </a:extLst>
            </p:cNvPr>
            <p:cNvSpPr>
              <a:spLocks noChangeArrowheads="1"/>
            </p:cNvSpPr>
            <p:nvPr/>
          </p:nvSpPr>
          <p:spPr bwMode="auto">
            <a:xfrm>
              <a:off x="6650" y="6926"/>
              <a:ext cx="285" cy="514"/>
            </a:xfrm>
            <a:prstGeom prst="downArrow">
              <a:avLst>
                <a:gd name="adj1" fmla="val 50000"/>
                <a:gd name="adj2" fmla="val 4508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a:p>
          </p:txBody>
        </p:sp>
        <p:sp>
          <p:nvSpPr>
            <p:cNvPr id="31" name="AutoShape 3">
              <a:extLst>
                <a:ext uri="{FF2B5EF4-FFF2-40B4-BE49-F238E27FC236}">
                  <a16:creationId xmlns:a16="http://schemas.microsoft.com/office/drawing/2014/main" id="{B383DF96-9C73-4AC1-9409-10BC12E47EA9}"/>
                </a:ext>
              </a:extLst>
            </p:cNvPr>
            <p:cNvSpPr>
              <a:spLocks noChangeShapeType="1"/>
            </p:cNvSpPr>
            <p:nvPr/>
          </p:nvSpPr>
          <p:spPr bwMode="auto">
            <a:xfrm flipH="1">
              <a:off x="6935" y="4692"/>
              <a:ext cx="447" cy="20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2">
              <a:extLst>
                <a:ext uri="{FF2B5EF4-FFF2-40B4-BE49-F238E27FC236}">
                  <a16:creationId xmlns:a16="http://schemas.microsoft.com/office/drawing/2014/main" id="{75F1677A-98A7-4EAD-86F1-28F6BC2F0CC8}"/>
                </a:ext>
              </a:extLst>
            </p:cNvPr>
            <p:cNvSpPr>
              <a:spLocks noChangeArrowheads="1"/>
            </p:cNvSpPr>
            <p:nvPr/>
          </p:nvSpPr>
          <p:spPr bwMode="auto">
            <a:xfrm>
              <a:off x="7382" y="5122"/>
              <a:ext cx="1388" cy="60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Access private key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98927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B46BFC-EE92-4848-97CF-E37D34663B28}"/>
              </a:ext>
            </a:extLst>
          </p:cNvPr>
          <p:cNvSpPr>
            <a:spLocks noGrp="1"/>
          </p:cNvSpPr>
          <p:nvPr>
            <p:ph type="title"/>
          </p:nvPr>
        </p:nvSpPr>
        <p:spPr/>
        <p:txBody>
          <a:bodyPr/>
          <a:lstStyle/>
          <a:p>
            <a:pPr algn="ctr"/>
            <a:r>
              <a:rPr lang="en-US" dirty="0"/>
              <a:t> </a:t>
            </a:r>
            <a:r>
              <a:rPr lang="en-US" b="1" dirty="0">
                <a:solidFill>
                  <a:schemeClr val="accent1">
                    <a:lumMod val="60000"/>
                    <a:lumOff val="40000"/>
                  </a:schemeClr>
                </a:solidFill>
              </a:rPr>
              <a:t>SYSTEM DESIGN</a:t>
            </a:r>
            <a:endParaRPr lang="en-IN" b="1" dirty="0">
              <a:solidFill>
                <a:schemeClr val="accent1">
                  <a:lumMod val="60000"/>
                  <a:lumOff val="40000"/>
                </a:schemeClr>
              </a:solidFill>
            </a:endParaRPr>
          </a:p>
        </p:txBody>
      </p:sp>
      <p:sp>
        <p:nvSpPr>
          <p:cNvPr id="6" name="Content Placeholder 5">
            <a:extLst>
              <a:ext uri="{FF2B5EF4-FFF2-40B4-BE49-F238E27FC236}">
                <a16:creationId xmlns:a16="http://schemas.microsoft.com/office/drawing/2014/main" id="{301E0E95-1B11-4D90-A82F-5FEB9E99DE4F}"/>
              </a:ext>
            </a:extLst>
          </p:cNvPr>
          <p:cNvSpPr>
            <a:spLocks noGrp="1"/>
          </p:cNvSpPr>
          <p:nvPr>
            <p:ph idx="1"/>
          </p:nvPr>
        </p:nvSpPr>
        <p:spPr>
          <a:xfrm>
            <a:off x="1154954" y="2603500"/>
            <a:ext cx="9724856" cy="3416300"/>
          </a:xfrm>
        </p:spPr>
        <p:txBody>
          <a:bodyPr/>
          <a:lstStyle/>
          <a:p>
            <a:pPr marL="0" indent="0">
              <a:buNone/>
            </a:pPr>
            <a:endParaRPr lang="en-US" dirty="0"/>
          </a:p>
          <a:p>
            <a:pPr marL="0" indent="0">
              <a:buNone/>
            </a:pPr>
            <a:endParaRPr lang="en-IN" dirty="0"/>
          </a:p>
        </p:txBody>
      </p:sp>
      <p:pic>
        <p:nvPicPr>
          <p:cNvPr id="11" name="Picture 10">
            <a:extLst>
              <a:ext uri="{FF2B5EF4-FFF2-40B4-BE49-F238E27FC236}">
                <a16:creationId xmlns:a16="http://schemas.microsoft.com/office/drawing/2014/main" id="{FC0C15F5-8F46-4B1E-B0EA-2D46B61BE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767" y="3024952"/>
            <a:ext cx="8206352" cy="3533414"/>
          </a:xfrm>
          <a:prstGeom prst="rect">
            <a:avLst/>
          </a:prstGeom>
        </p:spPr>
      </p:pic>
      <p:sp>
        <p:nvSpPr>
          <p:cNvPr id="12" name="Rectangle 11">
            <a:extLst>
              <a:ext uri="{FF2B5EF4-FFF2-40B4-BE49-F238E27FC236}">
                <a16:creationId xmlns:a16="http://schemas.microsoft.com/office/drawing/2014/main" id="{C9A67B05-3B65-430A-ADA8-4BFEDB3A0163}"/>
              </a:ext>
            </a:extLst>
          </p:cNvPr>
          <p:cNvSpPr/>
          <p:nvPr/>
        </p:nvSpPr>
        <p:spPr>
          <a:xfrm>
            <a:off x="1325105" y="2750949"/>
            <a:ext cx="1999281" cy="27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ER DIAGRAM</a:t>
            </a:r>
            <a:endParaRPr lang="en-IN"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88882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739</TotalTime>
  <Words>1765</Words>
  <Application>Microsoft Office PowerPoint</Application>
  <PresentationFormat>Widescreen</PresentationFormat>
  <Paragraphs>215</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Candara</vt:lpstr>
      <vt:lpstr>Centaur</vt:lpstr>
      <vt:lpstr>Century Gothic</vt:lpstr>
      <vt:lpstr>Times New Roman</vt:lpstr>
      <vt:lpstr>Wingdings</vt:lpstr>
      <vt:lpstr>Wingdings 3</vt:lpstr>
      <vt:lpstr>Ion Boardroom</vt:lpstr>
      <vt:lpstr>CLOUD BASED BIOMETRIC SECURITY FOR ORGANIZATIONS </vt:lpstr>
      <vt:lpstr>ABSTRACT</vt:lpstr>
      <vt:lpstr>LITERATURE SURVEY</vt:lpstr>
      <vt:lpstr>PowerPoint Presentation</vt:lpstr>
      <vt:lpstr>PowerPoint Presentation</vt:lpstr>
      <vt:lpstr>PROPOSED AND EXISTING SYSTEM</vt:lpstr>
      <vt:lpstr> </vt:lpstr>
      <vt:lpstr>SYSTEM ARCHITECTURE</vt:lpstr>
      <vt:lpstr> SYSTEM DESIGN</vt:lpstr>
      <vt:lpstr>UML DIAGRAMS</vt:lpstr>
      <vt:lpstr>PowerPoint Presentation</vt:lpstr>
      <vt:lpstr>PowerPoint Presentation</vt:lpstr>
      <vt:lpstr>DATA FLOW DIAGRAM</vt:lpstr>
      <vt:lpstr>PowerPoint Presentation</vt:lpstr>
      <vt:lpstr>PowerPoint Presentation</vt:lpstr>
      <vt:lpstr>CLOUD OWNER AND USER REGISTRATION &amp;KEY GENERATION</vt:lpstr>
      <vt:lpstr>CLOUD OWNER UPLOAD FILE TO CLOUD SERVER </vt:lpstr>
      <vt:lpstr>DECRYPT AND DOWNLOAD FILE  </vt:lpstr>
      <vt:lpstr>SYSTEM TESTING </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SECURITY FOR CLOUD SERVICES</dc:title>
  <dc:creator>Abhinaya Ravikumar</dc:creator>
  <cp:lastModifiedBy>Abhinaya Ravikumar</cp:lastModifiedBy>
  <cp:revision>80</cp:revision>
  <dcterms:created xsi:type="dcterms:W3CDTF">2021-03-04T10:07:17Z</dcterms:created>
  <dcterms:modified xsi:type="dcterms:W3CDTF">2021-06-15T04:56:55Z</dcterms:modified>
</cp:coreProperties>
</file>